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67" r:id="rId4"/>
    <p:sldId id="261" r:id="rId5"/>
    <p:sldId id="268" r:id="rId6"/>
    <p:sldId id="269" r:id="rId7"/>
    <p:sldId id="270" r:id="rId8"/>
    <p:sldId id="271" r:id="rId9"/>
    <p:sldId id="286" r:id="rId10"/>
    <p:sldId id="273" r:id="rId11"/>
    <p:sldId id="274" r:id="rId12"/>
    <p:sldId id="275" r:id="rId13"/>
    <p:sldId id="276" r:id="rId14"/>
    <p:sldId id="277" r:id="rId15"/>
    <p:sldId id="278" r:id="rId16"/>
    <p:sldId id="289" r:id="rId17"/>
    <p:sldId id="290" r:id="rId18"/>
    <p:sldId id="280" r:id="rId19"/>
    <p:sldId id="292" r:id="rId20"/>
    <p:sldId id="293" r:id="rId21"/>
    <p:sldId id="294" r:id="rId22"/>
    <p:sldId id="291" r:id="rId23"/>
    <p:sldId id="295" r:id="rId24"/>
    <p:sldId id="297" r:id="rId25"/>
    <p:sldId id="298" r:id="rId26"/>
    <p:sldId id="299" r:id="rId27"/>
    <p:sldId id="281" r:id="rId28"/>
    <p:sldId id="282" r:id="rId29"/>
    <p:sldId id="301" r:id="rId30"/>
    <p:sldId id="302" r:id="rId31"/>
    <p:sldId id="283" r:id="rId32"/>
    <p:sldId id="303" r:id="rId33"/>
    <p:sldId id="287" r:id="rId34"/>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u Vu Thi" initials="TV" lastIdx="2" clrIdx="0">
    <p:extLst>
      <p:ext uri="{19B8F6BF-5375-455C-9EA6-DF929625EA0E}">
        <p15:presenceInfo xmlns:p15="http://schemas.microsoft.com/office/powerpoint/2012/main" userId="8894d9927b83460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63636"/>
    <a:srgbClr val="E57575"/>
    <a:srgbClr val="F51323"/>
    <a:srgbClr val="B11601"/>
    <a:srgbClr val="DD4747"/>
    <a:srgbClr val="DA0010"/>
    <a:srgbClr val="E40201"/>
    <a:srgbClr val="C74545"/>
    <a:srgbClr val="C64242"/>
    <a:srgbClr val="C93F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A282FB-D7DC-4070-B918-9AC61181A8ED}" v="83" dt="2025-09-15T11:09:41.263"/>
    <p1510:client id="{E6EBBCED-2487-4775-970B-0F9B347BCBAC}" v="675" dt="2025-09-16T08:18:21.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0" autoAdjust="0"/>
    <p:restoredTop sz="94660"/>
  </p:normalViewPr>
  <p:slideViewPr>
    <p:cSldViewPr snapToGrid="0">
      <p:cViewPr>
        <p:scale>
          <a:sx n="56" d="100"/>
          <a:sy n="56" d="100"/>
        </p:scale>
        <p:origin x="34" y="4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an Phuc" userId="8d034be6-b904-438f-8370-f140997d8daa" providerId="ADAL" clId="{C6454167-80F5-4C59-AA85-CF1AA9D5F257}"/>
    <pc:docChg chg="undo custSel addSld delSld modSld modMainMaster">
      <pc:chgData name="Phan Phuc" userId="8d034be6-b904-438f-8370-f140997d8daa" providerId="ADAL" clId="{C6454167-80F5-4C59-AA85-CF1AA9D5F257}" dt="2025-09-16T08:18:51.940" v="1157" actId="20577"/>
      <pc:docMkLst>
        <pc:docMk/>
      </pc:docMkLst>
      <pc:sldChg chg="setBg">
        <pc:chgData name="Phan Phuc" userId="8d034be6-b904-438f-8370-f140997d8daa" providerId="ADAL" clId="{C6454167-80F5-4C59-AA85-CF1AA9D5F257}" dt="2025-09-16T07:51:13.410" v="926"/>
        <pc:sldMkLst>
          <pc:docMk/>
          <pc:sldMk cId="3511796503" sldId="256"/>
        </pc:sldMkLst>
      </pc:sldChg>
      <pc:sldChg chg="addSp delSp modSp mod setBg">
        <pc:chgData name="Phan Phuc" userId="8d034be6-b904-438f-8370-f140997d8daa" providerId="ADAL" clId="{C6454167-80F5-4C59-AA85-CF1AA9D5F257}" dt="2025-09-16T08:18:51.940" v="1157" actId="20577"/>
        <pc:sldMkLst>
          <pc:docMk/>
          <pc:sldMk cId="975446217" sldId="257"/>
        </pc:sldMkLst>
        <pc:spChg chg="mod">
          <ac:chgData name="Phan Phuc" userId="8d034be6-b904-438f-8370-f140997d8daa" providerId="ADAL" clId="{C6454167-80F5-4C59-AA85-CF1AA9D5F257}" dt="2025-09-16T08:18:51.940" v="1157" actId="20577"/>
          <ac:spMkLst>
            <pc:docMk/>
            <pc:sldMk cId="975446217" sldId="257"/>
            <ac:spMk id="17" creationId="{987515D8-C008-6D38-CD26-4F5022A70AE2}"/>
          </ac:spMkLst>
        </pc:spChg>
        <pc:picChg chg="add del mod ord">
          <ac:chgData name="Phan Phuc" userId="8d034be6-b904-438f-8370-f140997d8daa" providerId="ADAL" clId="{C6454167-80F5-4C59-AA85-CF1AA9D5F257}" dt="2025-09-16T04:33:29.231" v="393" actId="478"/>
          <ac:picMkLst>
            <pc:docMk/>
            <pc:sldMk cId="975446217" sldId="257"/>
            <ac:picMk id="2" creationId="{D8C3C528-1EE2-84F8-B013-18F16C1F6108}"/>
          </ac:picMkLst>
        </pc:picChg>
        <pc:picChg chg="add mod">
          <ac:chgData name="Phan Phuc" userId="8d034be6-b904-438f-8370-f140997d8daa" providerId="ADAL" clId="{C6454167-80F5-4C59-AA85-CF1AA9D5F257}" dt="2025-09-16T07:31:11.328" v="759" actId="1076"/>
          <ac:picMkLst>
            <pc:docMk/>
            <pc:sldMk cId="975446217" sldId="257"/>
            <ac:picMk id="3" creationId="{B83F5C62-42D7-DAE0-680D-FDCFA0C5FAB8}"/>
          </ac:picMkLst>
        </pc:picChg>
        <pc:picChg chg="mod">
          <ac:chgData name="Phan Phuc" userId="8d034be6-b904-438f-8370-f140997d8daa" providerId="ADAL" clId="{C6454167-80F5-4C59-AA85-CF1AA9D5F257}" dt="2025-09-16T04:33:35.967" v="394" actId="1076"/>
          <ac:picMkLst>
            <pc:docMk/>
            <pc:sldMk cId="975446217" sldId="257"/>
            <ac:picMk id="9" creationId="{00000000-0000-0000-0000-000000000000}"/>
          </ac:picMkLst>
        </pc:picChg>
        <pc:picChg chg="del">
          <ac:chgData name="Phan Phuc" userId="8d034be6-b904-438f-8370-f140997d8daa" providerId="ADAL" clId="{C6454167-80F5-4C59-AA85-CF1AA9D5F257}" dt="2025-09-16T04:14:47.021" v="5" actId="478"/>
          <ac:picMkLst>
            <pc:docMk/>
            <pc:sldMk cId="975446217" sldId="257"/>
            <ac:picMk id="10" creationId="{9119D7DE-CEAD-41AE-A749-B8036E135F97}"/>
          </ac:picMkLst>
        </pc:picChg>
      </pc:sldChg>
      <pc:sldChg chg="delSp mod modAnim">
        <pc:chgData name="Phan Phuc" userId="8d034be6-b904-438f-8370-f140997d8daa" providerId="ADAL" clId="{C6454167-80F5-4C59-AA85-CF1AA9D5F257}" dt="2025-09-16T07:52:12.189" v="929"/>
        <pc:sldMkLst>
          <pc:docMk/>
          <pc:sldMk cId="3754702001" sldId="261"/>
        </pc:sldMkLst>
        <pc:picChg chg="del">
          <ac:chgData name="Phan Phuc" userId="8d034be6-b904-438f-8370-f140997d8daa" providerId="ADAL" clId="{C6454167-80F5-4C59-AA85-CF1AA9D5F257}" dt="2025-09-16T04:42:24.877" v="398" actId="478"/>
          <ac:picMkLst>
            <pc:docMk/>
            <pc:sldMk cId="3754702001" sldId="261"/>
            <ac:picMk id="8" creationId="{00000000-0000-0000-0000-000000000000}"/>
          </ac:picMkLst>
        </pc:picChg>
      </pc:sldChg>
      <pc:sldChg chg="addSp delSp modSp mod setBg modAnim">
        <pc:chgData name="Phan Phuc" userId="8d034be6-b904-438f-8370-f140997d8daa" providerId="ADAL" clId="{C6454167-80F5-4C59-AA85-CF1AA9D5F257}" dt="2025-09-16T07:52:00.637" v="928"/>
        <pc:sldMkLst>
          <pc:docMk/>
          <pc:sldMk cId="4107937674" sldId="267"/>
        </pc:sldMkLst>
        <pc:spChg chg="mod">
          <ac:chgData name="Phan Phuc" userId="8d034be6-b904-438f-8370-f140997d8daa" providerId="ADAL" clId="{C6454167-80F5-4C59-AA85-CF1AA9D5F257}" dt="2025-09-16T06:58:33.620" v="413" actId="113"/>
          <ac:spMkLst>
            <pc:docMk/>
            <pc:sldMk cId="4107937674" sldId="267"/>
            <ac:spMk id="7" creationId="{4CD7039C-C8DE-57BF-701F-CF30E2BEAFA4}"/>
          </ac:spMkLst>
        </pc:spChg>
        <pc:spChg chg="mod">
          <ac:chgData name="Phan Phuc" userId="8d034be6-b904-438f-8370-f140997d8daa" providerId="ADAL" clId="{C6454167-80F5-4C59-AA85-CF1AA9D5F257}" dt="2025-09-16T06:58:36.680" v="414" actId="113"/>
          <ac:spMkLst>
            <pc:docMk/>
            <pc:sldMk cId="4107937674" sldId="267"/>
            <ac:spMk id="9" creationId="{1141731D-69D9-C7A0-6970-93B1DFDD2C08}"/>
          </ac:spMkLst>
        </pc:spChg>
        <pc:spChg chg="mod">
          <ac:chgData name="Phan Phuc" userId="8d034be6-b904-438f-8370-f140997d8daa" providerId="ADAL" clId="{C6454167-80F5-4C59-AA85-CF1AA9D5F257}" dt="2025-09-16T06:58:44.648" v="415" actId="113"/>
          <ac:spMkLst>
            <pc:docMk/>
            <pc:sldMk cId="4107937674" sldId="267"/>
            <ac:spMk id="11" creationId="{BDD1A7CE-0A5A-B378-22A9-655CA0325C7E}"/>
          </ac:spMkLst>
        </pc:spChg>
        <pc:picChg chg="add del mod ord">
          <ac:chgData name="Phan Phuc" userId="8d034be6-b904-438f-8370-f140997d8daa" providerId="ADAL" clId="{C6454167-80F5-4C59-AA85-CF1AA9D5F257}" dt="2025-09-16T07:02:50.105" v="422" actId="478"/>
          <ac:picMkLst>
            <pc:docMk/>
            <pc:sldMk cId="4107937674" sldId="267"/>
            <ac:picMk id="4" creationId="{166E840F-8617-B8A9-F294-8B961D8277C6}"/>
          </ac:picMkLst>
        </pc:picChg>
        <pc:picChg chg="del mod ord">
          <ac:chgData name="Phan Phuc" userId="8d034be6-b904-438f-8370-f140997d8daa" providerId="ADAL" clId="{C6454167-80F5-4C59-AA85-CF1AA9D5F257}" dt="2025-09-16T07:07:37.162" v="438" actId="478"/>
          <ac:picMkLst>
            <pc:docMk/>
            <pc:sldMk cId="4107937674" sldId="267"/>
            <ac:picMk id="8" creationId="{24E52634-C10E-3DE0-6176-DCF2CFA1A231}"/>
          </ac:picMkLst>
        </pc:picChg>
        <pc:picChg chg="del">
          <ac:chgData name="Phan Phuc" userId="8d034be6-b904-438f-8370-f140997d8daa" providerId="ADAL" clId="{C6454167-80F5-4C59-AA85-CF1AA9D5F257}" dt="2025-09-16T04:16:22.494" v="179" actId="478"/>
          <ac:picMkLst>
            <pc:docMk/>
            <pc:sldMk cId="4107937674" sldId="267"/>
            <ac:picMk id="10" creationId="{00000000-0000-0000-0000-000000000000}"/>
          </ac:picMkLst>
        </pc:picChg>
      </pc:sldChg>
      <pc:sldChg chg="delSp modSp mod modAnim">
        <pc:chgData name="Phan Phuc" userId="8d034be6-b904-438f-8370-f140997d8daa" providerId="ADAL" clId="{C6454167-80F5-4C59-AA85-CF1AA9D5F257}" dt="2025-09-16T07:53:22.191" v="940" actId="1076"/>
        <pc:sldMkLst>
          <pc:docMk/>
          <pc:sldMk cId="1421753804" sldId="268"/>
        </pc:sldMkLst>
        <pc:spChg chg="mod">
          <ac:chgData name="Phan Phuc" userId="8d034be6-b904-438f-8370-f140997d8daa" providerId="ADAL" clId="{C6454167-80F5-4C59-AA85-CF1AA9D5F257}" dt="2025-09-16T07:53:22.191" v="940" actId="1076"/>
          <ac:spMkLst>
            <pc:docMk/>
            <pc:sldMk cId="1421753804" sldId="268"/>
            <ac:spMk id="6" creationId="{915CBCA6-9EA7-5E80-303C-C0B8C31A8A24}"/>
          </ac:spMkLst>
        </pc:spChg>
        <pc:spChg chg="mod">
          <ac:chgData name="Phan Phuc" userId="8d034be6-b904-438f-8370-f140997d8daa" providerId="ADAL" clId="{C6454167-80F5-4C59-AA85-CF1AA9D5F257}" dt="2025-09-16T07:53:14.796" v="938" actId="1076"/>
          <ac:spMkLst>
            <pc:docMk/>
            <pc:sldMk cId="1421753804" sldId="268"/>
            <ac:spMk id="10" creationId="{73E3585C-BCBA-C02A-5198-7B791D1FBCFA}"/>
          </ac:spMkLst>
        </pc:spChg>
        <pc:picChg chg="mod">
          <ac:chgData name="Phan Phuc" userId="8d034be6-b904-438f-8370-f140997d8daa" providerId="ADAL" clId="{C6454167-80F5-4C59-AA85-CF1AA9D5F257}" dt="2025-09-16T07:53:17.394" v="939" actId="1076"/>
          <ac:picMkLst>
            <pc:docMk/>
            <pc:sldMk cId="1421753804" sldId="268"/>
            <ac:picMk id="4" creationId="{1E801807-AF05-8DAE-52BF-9054E46988DE}"/>
          </ac:picMkLst>
        </pc:picChg>
        <pc:picChg chg="del">
          <ac:chgData name="Phan Phuc" userId="8d034be6-b904-438f-8370-f140997d8daa" providerId="ADAL" clId="{C6454167-80F5-4C59-AA85-CF1AA9D5F257}" dt="2025-09-16T04:42:34.635" v="399" actId="478"/>
          <ac:picMkLst>
            <pc:docMk/>
            <pc:sldMk cId="1421753804" sldId="268"/>
            <ac:picMk id="9" creationId="{00000000-0000-0000-0000-000000000000}"/>
          </ac:picMkLst>
        </pc:picChg>
      </pc:sldChg>
      <pc:sldChg chg="delSp modSp mod modAnim">
        <pc:chgData name="Phan Phuc" userId="8d034be6-b904-438f-8370-f140997d8daa" providerId="ADAL" clId="{C6454167-80F5-4C59-AA85-CF1AA9D5F257}" dt="2025-09-16T07:54:11.067" v="948" actId="113"/>
        <pc:sldMkLst>
          <pc:docMk/>
          <pc:sldMk cId="2851098032" sldId="269"/>
        </pc:sldMkLst>
        <pc:spChg chg="mod">
          <ac:chgData name="Phan Phuc" userId="8d034be6-b904-438f-8370-f140997d8daa" providerId="ADAL" clId="{C6454167-80F5-4C59-AA85-CF1AA9D5F257}" dt="2025-09-16T07:54:11.067" v="948" actId="113"/>
          <ac:spMkLst>
            <pc:docMk/>
            <pc:sldMk cId="2851098032" sldId="269"/>
            <ac:spMk id="8" creationId="{00985B94-E0FC-1602-A570-14ABDA1BAD13}"/>
          </ac:spMkLst>
        </pc:spChg>
        <pc:spChg chg="mod">
          <ac:chgData name="Phan Phuc" userId="8d034be6-b904-438f-8370-f140997d8daa" providerId="ADAL" clId="{C6454167-80F5-4C59-AA85-CF1AA9D5F257}" dt="2025-09-16T05:48:54.045" v="411" actId="113"/>
          <ac:spMkLst>
            <pc:docMk/>
            <pc:sldMk cId="2851098032" sldId="269"/>
            <ac:spMk id="15" creationId="{9A6EB25C-0F00-95B1-05EB-EC7BCAAB6AEC}"/>
          </ac:spMkLst>
        </pc:spChg>
        <pc:picChg chg="mod">
          <ac:chgData name="Phan Phuc" userId="8d034be6-b904-438f-8370-f140997d8daa" providerId="ADAL" clId="{C6454167-80F5-4C59-AA85-CF1AA9D5F257}" dt="2025-09-16T07:54:01.155" v="945" actId="1076"/>
          <ac:picMkLst>
            <pc:docMk/>
            <pc:sldMk cId="2851098032" sldId="269"/>
            <ac:picMk id="6" creationId="{4E5ECFD9-DD3F-05A3-E3DE-80799EFE5510}"/>
          </ac:picMkLst>
        </pc:picChg>
        <pc:picChg chg="del">
          <ac:chgData name="Phan Phuc" userId="8d034be6-b904-438f-8370-f140997d8daa" providerId="ADAL" clId="{C6454167-80F5-4C59-AA85-CF1AA9D5F257}" dt="2025-09-16T04:42:40.403" v="400" actId="478"/>
          <ac:picMkLst>
            <pc:docMk/>
            <pc:sldMk cId="2851098032" sldId="269"/>
            <ac:picMk id="7" creationId="{00000000-0000-0000-0000-000000000000}"/>
          </ac:picMkLst>
        </pc:picChg>
      </pc:sldChg>
      <pc:sldChg chg="addSp delSp modSp mod modAnim">
        <pc:chgData name="Phan Phuc" userId="8d034be6-b904-438f-8370-f140997d8daa" providerId="ADAL" clId="{C6454167-80F5-4C59-AA85-CF1AA9D5F257}" dt="2025-09-16T07:55:17.129" v="954"/>
        <pc:sldMkLst>
          <pc:docMk/>
          <pc:sldMk cId="3264979719" sldId="270"/>
        </pc:sldMkLst>
        <pc:spChg chg="mod">
          <ac:chgData name="Phan Phuc" userId="8d034be6-b904-438f-8370-f140997d8daa" providerId="ADAL" clId="{C6454167-80F5-4C59-AA85-CF1AA9D5F257}" dt="2025-09-16T07:54:28.683" v="953" actId="122"/>
          <ac:spMkLst>
            <pc:docMk/>
            <pc:sldMk cId="3264979719" sldId="270"/>
            <ac:spMk id="8" creationId="{41F23FAE-BD33-1907-C698-F53EFFC7C797}"/>
          </ac:spMkLst>
        </pc:spChg>
        <pc:spChg chg="mod">
          <ac:chgData name="Phan Phuc" userId="8d034be6-b904-438f-8370-f140997d8daa" providerId="ADAL" clId="{C6454167-80F5-4C59-AA85-CF1AA9D5F257}" dt="2025-09-16T05:49:04.037" v="412" actId="113"/>
          <ac:spMkLst>
            <pc:docMk/>
            <pc:sldMk cId="3264979719" sldId="270"/>
            <ac:spMk id="10" creationId="{9C050C15-10D5-F851-CF83-8615C15E158E}"/>
          </ac:spMkLst>
        </pc:spChg>
        <pc:picChg chg="add del mod ord">
          <ac:chgData name="Phan Phuc" userId="8d034be6-b904-438f-8370-f140997d8daa" providerId="ADAL" clId="{C6454167-80F5-4C59-AA85-CF1AA9D5F257}" dt="2025-09-16T04:45:23.426" v="410" actId="478"/>
          <ac:picMkLst>
            <pc:docMk/>
            <pc:sldMk cId="3264979719" sldId="270"/>
            <ac:picMk id="2" creationId="{9E9DD63F-DAAB-413F-E565-F47E055BF74F}"/>
          </ac:picMkLst>
        </pc:picChg>
        <pc:picChg chg="mod">
          <ac:chgData name="Phan Phuc" userId="8d034be6-b904-438f-8370-f140997d8daa" providerId="ADAL" clId="{C6454167-80F5-4C59-AA85-CF1AA9D5F257}" dt="2025-09-16T07:54:17.597" v="949" actId="1076"/>
          <ac:picMkLst>
            <pc:docMk/>
            <pc:sldMk cId="3264979719" sldId="270"/>
            <ac:picMk id="6" creationId="{B002980F-35C3-2248-90B4-F56CB83985AF}"/>
          </ac:picMkLst>
        </pc:picChg>
        <pc:picChg chg="del">
          <ac:chgData name="Phan Phuc" userId="8d034be6-b904-438f-8370-f140997d8daa" providerId="ADAL" clId="{C6454167-80F5-4C59-AA85-CF1AA9D5F257}" dt="2025-09-16T04:42:45.160" v="401" actId="478"/>
          <ac:picMkLst>
            <pc:docMk/>
            <pc:sldMk cId="3264979719" sldId="270"/>
            <ac:picMk id="9" creationId="{00000000-0000-0000-0000-000000000000}"/>
          </ac:picMkLst>
        </pc:picChg>
        <pc:picChg chg="mod">
          <ac:chgData name="Phan Phuc" userId="8d034be6-b904-438f-8370-f140997d8daa" providerId="ADAL" clId="{C6454167-80F5-4C59-AA85-CF1AA9D5F257}" dt="2025-09-16T04:42:53.805" v="402" actId="1076"/>
          <ac:picMkLst>
            <pc:docMk/>
            <pc:sldMk cId="3264979719" sldId="270"/>
            <ac:picMk id="11" creationId="{00000000-0000-0000-0000-000000000000}"/>
          </ac:picMkLst>
        </pc:picChg>
      </pc:sldChg>
      <pc:sldChg chg="delSp mod modAnim">
        <pc:chgData name="Phan Phuc" userId="8d034be6-b904-438f-8370-f140997d8daa" providerId="ADAL" clId="{C6454167-80F5-4C59-AA85-CF1AA9D5F257}" dt="2025-09-16T07:55:43.808" v="965"/>
        <pc:sldMkLst>
          <pc:docMk/>
          <pc:sldMk cId="115734764" sldId="271"/>
        </pc:sldMkLst>
        <pc:picChg chg="del">
          <ac:chgData name="Phan Phuc" userId="8d034be6-b904-438f-8370-f140997d8daa" providerId="ADAL" clId="{C6454167-80F5-4C59-AA85-CF1AA9D5F257}" dt="2025-09-16T07:08:52.790" v="498" actId="478"/>
          <ac:picMkLst>
            <pc:docMk/>
            <pc:sldMk cId="115734764" sldId="271"/>
            <ac:picMk id="10" creationId="{00000000-0000-0000-0000-000000000000}"/>
          </ac:picMkLst>
        </pc:picChg>
      </pc:sldChg>
      <pc:sldChg chg="delSp mod modAnim">
        <pc:chgData name="Phan Phuc" userId="8d034be6-b904-438f-8370-f140997d8daa" providerId="ADAL" clId="{C6454167-80F5-4C59-AA85-CF1AA9D5F257}" dt="2025-09-16T07:56:25.775" v="971"/>
        <pc:sldMkLst>
          <pc:docMk/>
          <pc:sldMk cId="1276118071" sldId="273"/>
        </pc:sldMkLst>
        <pc:picChg chg="del">
          <ac:chgData name="Phan Phuc" userId="8d034be6-b904-438f-8370-f140997d8daa" providerId="ADAL" clId="{C6454167-80F5-4C59-AA85-CF1AA9D5F257}" dt="2025-09-16T07:14:31.163" v="500" actId="478"/>
          <ac:picMkLst>
            <pc:docMk/>
            <pc:sldMk cId="1276118071" sldId="273"/>
            <ac:picMk id="9" creationId="{00000000-0000-0000-0000-000000000000}"/>
          </ac:picMkLst>
        </pc:picChg>
      </pc:sldChg>
      <pc:sldChg chg="delSp mod modAnim">
        <pc:chgData name="Phan Phuc" userId="8d034be6-b904-438f-8370-f140997d8daa" providerId="ADAL" clId="{C6454167-80F5-4C59-AA85-CF1AA9D5F257}" dt="2025-09-16T07:56:39.858" v="972"/>
        <pc:sldMkLst>
          <pc:docMk/>
          <pc:sldMk cId="3409059505" sldId="274"/>
        </pc:sldMkLst>
        <pc:picChg chg="del">
          <ac:chgData name="Phan Phuc" userId="8d034be6-b904-438f-8370-f140997d8daa" providerId="ADAL" clId="{C6454167-80F5-4C59-AA85-CF1AA9D5F257}" dt="2025-09-16T07:14:32.871" v="501" actId="478"/>
          <ac:picMkLst>
            <pc:docMk/>
            <pc:sldMk cId="3409059505" sldId="274"/>
            <ac:picMk id="7" creationId="{00000000-0000-0000-0000-000000000000}"/>
          </ac:picMkLst>
        </pc:picChg>
      </pc:sldChg>
      <pc:sldChg chg="delSp modSp mod modAnim">
        <pc:chgData name="Phan Phuc" userId="8d034be6-b904-438f-8370-f140997d8daa" providerId="ADAL" clId="{C6454167-80F5-4C59-AA85-CF1AA9D5F257}" dt="2025-09-16T07:57:01.808" v="975"/>
        <pc:sldMkLst>
          <pc:docMk/>
          <pc:sldMk cId="3202225733" sldId="275"/>
        </pc:sldMkLst>
        <pc:spChg chg="mod">
          <ac:chgData name="Phan Phuc" userId="8d034be6-b904-438f-8370-f140997d8daa" providerId="ADAL" clId="{C6454167-80F5-4C59-AA85-CF1AA9D5F257}" dt="2025-09-16T07:56:52.201" v="974" actId="1076"/>
          <ac:spMkLst>
            <pc:docMk/>
            <pc:sldMk cId="3202225733" sldId="275"/>
            <ac:spMk id="3" creationId="{B03140A2-511E-9E0B-15CE-871A3A4D4657}"/>
          </ac:spMkLst>
        </pc:spChg>
        <pc:spChg chg="mod">
          <ac:chgData name="Phan Phuc" userId="8d034be6-b904-438f-8370-f140997d8daa" providerId="ADAL" clId="{C6454167-80F5-4C59-AA85-CF1AA9D5F257}" dt="2025-09-16T07:56:49.441" v="973" actId="1076"/>
          <ac:spMkLst>
            <pc:docMk/>
            <pc:sldMk cId="3202225733" sldId="275"/>
            <ac:spMk id="5" creationId="{3C6F2B7B-821D-722E-1FFE-5A0EA087E1AB}"/>
          </ac:spMkLst>
        </pc:spChg>
        <pc:picChg chg="del">
          <ac:chgData name="Phan Phuc" userId="8d034be6-b904-438f-8370-f140997d8daa" providerId="ADAL" clId="{C6454167-80F5-4C59-AA85-CF1AA9D5F257}" dt="2025-09-16T07:14:35.431" v="502" actId="478"/>
          <ac:picMkLst>
            <pc:docMk/>
            <pc:sldMk cId="3202225733" sldId="275"/>
            <ac:picMk id="7" creationId="{00000000-0000-0000-0000-000000000000}"/>
          </ac:picMkLst>
        </pc:picChg>
      </pc:sldChg>
      <pc:sldChg chg="delSp modSp mod modAnim">
        <pc:chgData name="Phan Phuc" userId="8d034be6-b904-438f-8370-f140997d8daa" providerId="ADAL" clId="{C6454167-80F5-4C59-AA85-CF1AA9D5F257}" dt="2025-09-16T07:57:53.412" v="987" actId="1076"/>
        <pc:sldMkLst>
          <pc:docMk/>
          <pc:sldMk cId="3302752577" sldId="276"/>
        </pc:sldMkLst>
        <pc:spChg chg="mod">
          <ac:chgData name="Phan Phuc" userId="8d034be6-b904-438f-8370-f140997d8daa" providerId="ADAL" clId="{C6454167-80F5-4C59-AA85-CF1AA9D5F257}" dt="2025-09-16T07:57:51.267" v="986" actId="1076"/>
          <ac:spMkLst>
            <pc:docMk/>
            <pc:sldMk cId="3302752577" sldId="276"/>
            <ac:spMk id="3" creationId="{7AB708A2-910D-A1EB-491B-FA72EAF76FD8}"/>
          </ac:spMkLst>
        </pc:spChg>
        <pc:spChg chg="mod">
          <ac:chgData name="Phan Phuc" userId="8d034be6-b904-438f-8370-f140997d8daa" providerId="ADAL" clId="{C6454167-80F5-4C59-AA85-CF1AA9D5F257}" dt="2025-09-16T07:57:53.412" v="987" actId="1076"/>
          <ac:spMkLst>
            <pc:docMk/>
            <pc:sldMk cId="3302752577" sldId="276"/>
            <ac:spMk id="5" creationId="{4CE0793A-66EF-2267-1F83-64047F597AA7}"/>
          </ac:spMkLst>
        </pc:spChg>
        <pc:spChg chg="mod">
          <ac:chgData name="Phan Phuc" userId="8d034be6-b904-438f-8370-f140997d8daa" providerId="ADAL" clId="{C6454167-80F5-4C59-AA85-CF1AA9D5F257}" dt="2025-09-16T07:57:42.763" v="983" actId="1076"/>
          <ac:spMkLst>
            <pc:docMk/>
            <pc:sldMk cId="3302752577" sldId="276"/>
            <ac:spMk id="8" creationId="{9E724E39-DF81-30FC-F0FB-29ED7581D35F}"/>
          </ac:spMkLst>
        </pc:spChg>
        <pc:spChg chg="mod">
          <ac:chgData name="Phan Phuc" userId="8d034be6-b904-438f-8370-f140997d8daa" providerId="ADAL" clId="{C6454167-80F5-4C59-AA85-CF1AA9D5F257}" dt="2025-09-16T07:57:45.955" v="984" actId="1076"/>
          <ac:spMkLst>
            <pc:docMk/>
            <pc:sldMk cId="3302752577" sldId="276"/>
            <ac:spMk id="10" creationId="{D586B625-D7B9-3467-DEB2-B4846AA319D3}"/>
          </ac:spMkLst>
        </pc:spChg>
        <pc:picChg chg="mod">
          <ac:chgData name="Phan Phuc" userId="8d034be6-b904-438f-8370-f140997d8daa" providerId="ADAL" clId="{C6454167-80F5-4C59-AA85-CF1AA9D5F257}" dt="2025-09-16T07:57:38.254" v="982" actId="1076"/>
          <ac:picMkLst>
            <pc:docMk/>
            <pc:sldMk cId="3302752577" sldId="276"/>
            <ac:picMk id="6" creationId="{68C7CEB7-4A08-BBD2-41D4-8D52F1D64CF6}"/>
          </ac:picMkLst>
        </pc:picChg>
        <pc:picChg chg="del">
          <ac:chgData name="Phan Phuc" userId="8d034be6-b904-438f-8370-f140997d8daa" providerId="ADAL" clId="{C6454167-80F5-4C59-AA85-CF1AA9D5F257}" dt="2025-09-16T07:31:18.079" v="760" actId="478"/>
          <ac:picMkLst>
            <pc:docMk/>
            <pc:sldMk cId="3302752577" sldId="276"/>
            <ac:picMk id="9" creationId="{00000000-0000-0000-0000-000000000000}"/>
          </ac:picMkLst>
        </pc:picChg>
        <pc:picChg chg="mod">
          <ac:chgData name="Phan Phuc" userId="8d034be6-b904-438f-8370-f140997d8daa" providerId="ADAL" clId="{C6454167-80F5-4C59-AA85-CF1AA9D5F257}" dt="2025-09-16T07:57:26.804" v="978" actId="1076"/>
          <ac:picMkLst>
            <pc:docMk/>
            <pc:sldMk cId="3302752577" sldId="276"/>
            <ac:picMk id="11" creationId="{00000000-0000-0000-0000-000000000000}"/>
          </ac:picMkLst>
        </pc:picChg>
      </pc:sldChg>
      <pc:sldChg chg="delSp modSp mod modAnim">
        <pc:chgData name="Phan Phuc" userId="8d034be6-b904-438f-8370-f140997d8daa" providerId="ADAL" clId="{C6454167-80F5-4C59-AA85-CF1AA9D5F257}" dt="2025-09-16T08:16:00.157" v="1129" actId="20577"/>
        <pc:sldMkLst>
          <pc:docMk/>
          <pc:sldMk cId="4282146038" sldId="277"/>
        </pc:sldMkLst>
        <pc:spChg chg="mod">
          <ac:chgData name="Phan Phuc" userId="8d034be6-b904-438f-8370-f140997d8daa" providerId="ADAL" clId="{C6454167-80F5-4C59-AA85-CF1AA9D5F257}" dt="2025-09-16T08:16:00.157" v="1129" actId="20577"/>
          <ac:spMkLst>
            <pc:docMk/>
            <pc:sldMk cId="4282146038" sldId="277"/>
            <ac:spMk id="2" creationId="{6FE943C9-C39C-B514-145F-3E2E0430E440}"/>
          </ac:spMkLst>
        </pc:spChg>
        <pc:picChg chg="del">
          <ac:chgData name="Phan Phuc" userId="8d034be6-b904-438f-8370-f140997d8daa" providerId="ADAL" clId="{C6454167-80F5-4C59-AA85-CF1AA9D5F257}" dt="2025-09-16T07:14:43.451" v="504" actId="478"/>
          <ac:picMkLst>
            <pc:docMk/>
            <pc:sldMk cId="4282146038" sldId="277"/>
            <ac:picMk id="10" creationId="{00000000-0000-0000-0000-000000000000}"/>
          </ac:picMkLst>
        </pc:picChg>
      </pc:sldChg>
      <pc:sldChg chg="delSp modSp mod modAnim">
        <pc:chgData name="Phan Phuc" userId="8d034be6-b904-438f-8370-f140997d8daa" providerId="ADAL" clId="{C6454167-80F5-4C59-AA85-CF1AA9D5F257}" dt="2025-09-16T07:58:44.156" v="992"/>
        <pc:sldMkLst>
          <pc:docMk/>
          <pc:sldMk cId="3031737170" sldId="278"/>
        </pc:sldMkLst>
        <pc:spChg chg="mod">
          <ac:chgData name="Phan Phuc" userId="8d034be6-b904-438f-8370-f140997d8daa" providerId="ADAL" clId="{C6454167-80F5-4C59-AA85-CF1AA9D5F257}" dt="2025-09-16T07:32:55.222" v="798" actId="108"/>
          <ac:spMkLst>
            <pc:docMk/>
            <pc:sldMk cId="3031737170" sldId="278"/>
            <ac:spMk id="3" creationId="{41FB015E-30D2-3C70-1713-5DD5DEA16065}"/>
          </ac:spMkLst>
        </pc:spChg>
        <pc:picChg chg="del">
          <ac:chgData name="Phan Phuc" userId="8d034be6-b904-438f-8370-f140997d8daa" providerId="ADAL" clId="{C6454167-80F5-4C59-AA85-CF1AA9D5F257}" dt="2025-09-16T07:14:41.746" v="503" actId="478"/>
          <ac:picMkLst>
            <pc:docMk/>
            <pc:sldMk cId="3031737170" sldId="278"/>
            <ac:picMk id="7" creationId="{00000000-0000-0000-0000-000000000000}"/>
          </ac:picMkLst>
        </pc:picChg>
      </pc:sldChg>
      <pc:sldChg chg="delSp modSp mod modAnim">
        <pc:chgData name="Phan Phuc" userId="8d034be6-b904-438f-8370-f140997d8daa" providerId="ADAL" clId="{C6454167-80F5-4C59-AA85-CF1AA9D5F257}" dt="2025-09-16T08:00:19.121" v="1039" actId="1076"/>
        <pc:sldMkLst>
          <pc:docMk/>
          <pc:sldMk cId="3207157578" sldId="280"/>
        </pc:sldMkLst>
        <pc:spChg chg="mod">
          <ac:chgData name="Phan Phuc" userId="8d034be6-b904-438f-8370-f140997d8daa" providerId="ADAL" clId="{C6454167-80F5-4C59-AA85-CF1AA9D5F257}" dt="2025-09-16T08:00:11.121" v="1037" actId="14838"/>
          <ac:spMkLst>
            <pc:docMk/>
            <pc:sldMk cId="3207157578" sldId="280"/>
            <ac:spMk id="8" creationId="{CD8A0263-C2B7-AD3B-CE70-2874B3ACA85D}"/>
          </ac:spMkLst>
        </pc:spChg>
        <pc:spChg chg="mod">
          <ac:chgData name="Phan Phuc" userId="8d034be6-b904-438f-8370-f140997d8daa" providerId="ADAL" clId="{C6454167-80F5-4C59-AA85-CF1AA9D5F257}" dt="2025-09-16T08:00:19.121" v="1039" actId="1076"/>
          <ac:spMkLst>
            <pc:docMk/>
            <pc:sldMk cId="3207157578" sldId="280"/>
            <ac:spMk id="10" creationId="{6E190022-76ED-2D4B-45F7-79F5245B29DE}"/>
          </ac:spMkLst>
        </pc:spChg>
        <pc:picChg chg="del">
          <ac:chgData name="Phan Phuc" userId="8d034be6-b904-438f-8370-f140997d8daa" providerId="ADAL" clId="{C6454167-80F5-4C59-AA85-CF1AA9D5F257}" dt="2025-09-16T07:14:50.508" v="507" actId="478"/>
          <ac:picMkLst>
            <pc:docMk/>
            <pc:sldMk cId="3207157578" sldId="280"/>
            <ac:picMk id="7" creationId="{00000000-0000-0000-0000-000000000000}"/>
          </ac:picMkLst>
        </pc:picChg>
        <pc:picChg chg="mod">
          <ac:chgData name="Phan Phuc" userId="8d034be6-b904-438f-8370-f140997d8daa" providerId="ADAL" clId="{C6454167-80F5-4C59-AA85-CF1AA9D5F257}" dt="2025-09-16T07:59:27.253" v="996" actId="1076"/>
          <ac:picMkLst>
            <pc:docMk/>
            <pc:sldMk cId="3207157578" sldId="280"/>
            <ac:picMk id="11" creationId="{A6B6BED7-7FD2-4E39-ADE7-B6A6A4C3429E}"/>
          </ac:picMkLst>
        </pc:picChg>
      </pc:sldChg>
      <pc:sldChg chg="delSp modSp mod modAnim">
        <pc:chgData name="Phan Phuc" userId="8d034be6-b904-438f-8370-f140997d8daa" providerId="ADAL" clId="{C6454167-80F5-4C59-AA85-CF1AA9D5F257}" dt="2025-09-16T08:07:34.282" v="1109"/>
        <pc:sldMkLst>
          <pc:docMk/>
          <pc:sldMk cId="3932723910" sldId="281"/>
        </pc:sldMkLst>
        <pc:spChg chg="mod">
          <ac:chgData name="Phan Phuc" userId="8d034be6-b904-438f-8370-f140997d8daa" providerId="ADAL" clId="{C6454167-80F5-4C59-AA85-CF1AA9D5F257}" dt="2025-09-16T07:50:28.294" v="924" actId="14100"/>
          <ac:spMkLst>
            <pc:docMk/>
            <pc:sldMk cId="3932723910" sldId="281"/>
            <ac:spMk id="8" creationId="{B2DBBF77-9048-C016-41DA-930DD3D28A9C}"/>
          </ac:spMkLst>
        </pc:spChg>
        <pc:picChg chg="mod">
          <ac:chgData name="Phan Phuc" userId="8d034be6-b904-438f-8370-f140997d8daa" providerId="ADAL" clId="{C6454167-80F5-4C59-AA85-CF1AA9D5F257}" dt="2025-09-16T07:50:21.820" v="922" actId="1076"/>
          <ac:picMkLst>
            <pc:docMk/>
            <pc:sldMk cId="3932723910" sldId="281"/>
            <ac:picMk id="9" creationId="{A93FE23D-FA6A-603B-9580-25934BAEF5DB}"/>
          </ac:picMkLst>
        </pc:picChg>
        <pc:picChg chg="del">
          <ac:chgData name="Phan Phuc" userId="8d034be6-b904-438f-8370-f140997d8daa" providerId="ADAL" clId="{C6454167-80F5-4C59-AA85-CF1AA9D5F257}" dt="2025-09-16T07:16:10.561" v="529" actId="478"/>
          <ac:picMkLst>
            <pc:docMk/>
            <pc:sldMk cId="3932723910" sldId="281"/>
            <ac:picMk id="15" creationId="{00000000-0000-0000-0000-000000000000}"/>
          </ac:picMkLst>
        </pc:picChg>
      </pc:sldChg>
      <pc:sldChg chg="delSp modSp mod modAnim">
        <pc:chgData name="Phan Phuc" userId="8d034be6-b904-438f-8370-f140997d8daa" providerId="ADAL" clId="{C6454167-80F5-4C59-AA85-CF1AA9D5F257}" dt="2025-09-16T08:17:37.693" v="1141" actId="20577"/>
        <pc:sldMkLst>
          <pc:docMk/>
          <pc:sldMk cId="752947225" sldId="282"/>
        </pc:sldMkLst>
        <pc:spChg chg="mod">
          <ac:chgData name="Phan Phuc" userId="8d034be6-b904-438f-8370-f140997d8daa" providerId="ADAL" clId="{C6454167-80F5-4C59-AA85-CF1AA9D5F257}" dt="2025-09-16T07:36:09.877" v="881" actId="1076"/>
          <ac:spMkLst>
            <pc:docMk/>
            <pc:sldMk cId="752947225" sldId="282"/>
            <ac:spMk id="3" creationId="{B8DAD6A8-53B4-EDDD-70F3-5B42BCF28992}"/>
          </ac:spMkLst>
        </pc:spChg>
        <pc:spChg chg="mod">
          <ac:chgData name="Phan Phuc" userId="8d034be6-b904-438f-8370-f140997d8daa" providerId="ADAL" clId="{C6454167-80F5-4C59-AA85-CF1AA9D5F257}" dt="2025-09-16T07:36:04.916" v="880" actId="14100"/>
          <ac:spMkLst>
            <pc:docMk/>
            <pc:sldMk cId="752947225" sldId="282"/>
            <ac:spMk id="4" creationId="{F79D4AE1-CB25-4A30-B508-6FF2975853DB}"/>
          </ac:spMkLst>
        </pc:spChg>
        <pc:spChg chg="mod">
          <ac:chgData name="Phan Phuc" userId="8d034be6-b904-438f-8370-f140997d8daa" providerId="ADAL" clId="{C6454167-80F5-4C59-AA85-CF1AA9D5F257}" dt="2025-09-16T08:17:37.693" v="1141" actId="20577"/>
          <ac:spMkLst>
            <pc:docMk/>
            <pc:sldMk cId="752947225" sldId="282"/>
            <ac:spMk id="17" creationId="{987515D8-C008-6D38-CD26-4F5022A70AE2}"/>
          </ac:spMkLst>
        </pc:spChg>
        <pc:picChg chg="del">
          <ac:chgData name="Phan Phuc" userId="8d034be6-b904-438f-8370-f140997d8daa" providerId="ADAL" clId="{C6454167-80F5-4C59-AA85-CF1AA9D5F257}" dt="2025-09-16T07:16:08.752" v="528" actId="478"/>
          <ac:picMkLst>
            <pc:docMk/>
            <pc:sldMk cId="752947225" sldId="282"/>
            <ac:picMk id="7" creationId="{00000000-0000-0000-0000-000000000000}"/>
          </ac:picMkLst>
        </pc:picChg>
      </pc:sldChg>
      <pc:sldChg chg="delSp mod modAnim">
        <pc:chgData name="Phan Phuc" userId="8d034be6-b904-438f-8370-f140997d8daa" providerId="ADAL" clId="{C6454167-80F5-4C59-AA85-CF1AA9D5F257}" dt="2025-09-16T08:08:43.545" v="1115"/>
        <pc:sldMkLst>
          <pc:docMk/>
          <pc:sldMk cId="1547663132" sldId="283"/>
        </pc:sldMkLst>
        <pc:picChg chg="del">
          <ac:chgData name="Phan Phuc" userId="8d034be6-b904-438f-8370-f140997d8daa" providerId="ADAL" clId="{C6454167-80F5-4C59-AA85-CF1AA9D5F257}" dt="2025-09-16T07:16:21.934" v="532" actId="478"/>
          <ac:picMkLst>
            <pc:docMk/>
            <pc:sldMk cId="1547663132" sldId="283"/>
            <ac:picMk id="7" creationId="{00000000-0000-0000-0000-000000000000}"/>
          </ac:picMkLst>
        </pc:picChg>
      </pc:sldChg>
      <pc:sldChg chg="delSp mod modAnim">
        <pc:chgData name="Phan Phuc" userId="8d034be6-b904-438f-8370-f140997d8daa" providerId="ADAL" clId="{C6454167-80F5-4C59-AA85-CF1AA9D5F257}" dt="2025-09-16T07:56:15.816" v="970"/>
        <pc:sldMkLst>
          <pc:docMk/>
          <pc:sldMk cId="1970877420" sldId="286"/>
        </pc:sldMkLst>
        <pc:picChg chg="del">
          <ac:chgData name="Phan Phuc" userId="8d034be6-b904-438f-8370-f140997d8daa" providerId="ADAL" clId="{C6454167-80F5-4C59-AA85-CF1AA9D5F257}" dt="2025-09-16T07:14:25.316" v="499" actId="478"/>
          <ac:picMkLst>
            <pc:docMk/>
            <pc:sldMk cId="1970877420" sldId="286"/>
            <ac:picMk id="10" creationId="{00000000-0000-0000-0000-000000000000}"/>
          </ac:picMkLst>
        </pc:picChg>
      </pc:sldChg>
      <pc:sldChg chg="addSp delSp modSp mod">
        <pc:chgData name="Phan Phuc" userId="8d034be6-b904-438f-8370-f140997d8daa" providerId="ADAL" clId="{C6454167-80F5-4C59-AA85-CF1AA9D5F257}" dt="2025-09-16T07:16:40.064" v="537" actId="12788"/>
        <pc:sldMkLst>
          <pc:docMk/>
          <pc:sldMk cId="716820065" sldId="287"/>
        </pc:sldMkLst>
        <pc:picChg chg="del">
          <ac:chgData name="Phan Phuc" userId="8d034be6-b904-438f-8370-f140997d8daa" providerId="ADAL" clId="{C6454167-80F5-4C59-AA85-CF1AA9D5F257}" dt="2025-09-16T07:16:32.385" v="536" actId="478"/>
          <ac:picMkLst>
            <pc:docMk/>
            <pc:sldMk cId="716820065" sldId="287"/>
            <ac:picMk id="2" creationId="{00000000-0000-0000-0000-000000000000}"/>
          </ac:picMkLst>
        </pc:picChg>
        <pc:picChg chg="add del mod">
          <ac:chgData name="Phan Phuc" userId="8d034be6-b904-438f-8370-f140997d8daa" providerId="ADAL" clId="{C6454167-80F5-4C59-AA85-CF1AA9D5F257}" dt="2025-09-16T07:16:40.064" v="537" actId="12788"/>
          <ac:picMkLst>
            <pc:docMk/>
            <pc:sldMk cId="716820065" sldId="287"/>
            <ac:picMk id="6" creationId="{00000000-0000-0000-0000-000000000000}"/>
          </ac:picMkLst>
        </pc:picChg>
      </pc:sldChg>
      <pc:sldChg chg="delSp mod modAnim">
        <pc:chgData name="Phan Phuc" userId="8d034be6-b904-438f-8370-f140997d8daa" providerId="ADAL" clId="{C6454167-80F5-4C59-AA85-CF1AA9D5F257}" dt="2025-09-16T07:58:56.523" v="993"/>
        <pc:sldMkLst>
          <pc:docMk/>
          <pc:sldMk cId="637787645" sldId="289"/>
        </pc:sldMkLst>
        <pc:picChg chg="del">
          <ac:chgData name="Phan Phuc" userId="8d034be6-b904-438f-8370-f140997d8daa" providerId="ADAL" clId="{C6454167-80F5-4C59-AA85-CF1AA9D5F257}" dt="2025-09-16T07:14:46.303" v="505" actId="478"/>
          <ac:picMkLst>
            <pc:docMk/>
            <pc:sldMk cId="637787645" sldId="289"/>
            <ac:picMk id="7" creationId="{00000000-0000-0000-0000-000000000000}"/>
          </ac:picMkLst>
        </pc:picChg>
      </pc:sldChg>
      <pc:sldChg chg="delSp modSp mod modAnim">
        <pc:chgData name="Phan Phuc" userId="8d034be6-b904-438f-8370-f140997d8daa" providerId="ADAL" clId="{C6454167-80F5-4C59-AA85-CF1AA9D5F257}" dt="2025-09-16T08:02:34.389" v="1053" actId="1076"/>
        <pc:sldMkLst>
          <pc:docMk/>
          <pc:sldMk cId="4169789566" sldId="290"/>
        </pc:sldMkLst>
        <pc:spChg chg="mod">
          <ac:chgData name="Phan Phuc" userId="8d034be6-b904-438f-8370-f140997d8daa" providerId="ADAL" clId="{C6454167-80F5-4C59-AA85-CF1AA9D5F257}" dt="2025-09-16T08:02:34.389" v="1053" actId="1076"/>
          <ac:spMkLst>
            <pc:docMk/>
            <pc:sldMk cId="4169789566" sldId="290"/>
            <ac:spMk id="10" creationId="{AAACB574-D85B-BA4B-05E8-897D3CE8DB1B}"/>
          </ac:spMkLst>
        </pc:spChg>
        <pc:picChg chg="del">
          <ac:chgData name="Phan Phuc" userId="8d034be6-b904-438f-8370-f140997d8daa" providerId="ADAL" clId="{C6454167-80F5-4C59-AA85-CF1AA9D5F257}" dt="2025-09-16T07:14:48.026" v="506" actId="478"/>
          <ac:picMkLst>
            <pc:docMk/>
            <pc:sldMk cId="4169789566" sldId="290"/>
            <ac:picMk id="7" creationId="{00000000-0000-0000-0000-000000000000}"/>
          </ac:picMkLst>
        </pc:picChg>
      </pc:sldChg>
      <pc:sldChg chg="delSp modSp add del mod modAnim">
        <pc:chgData name="Phan Phuc" userId="8d034be6-b904-438f-8370-f140997d8daa" providerId="ADAL" clId="{C6454167-80F5-4C59-AA85-CF1AA9D5F257}" dt="2025-09-16T08:04:48.530" v="1084"/>
        <pc:sldMkLst>
          <pc:docMk/>
          <pc:sldMk cId="3416638759" sldId="291"/>
        </pc:sldMkLst>
        <pc:spChg chg="mod">
          <ac:chgData name="Phan Phuc" userId="8d034be6-b904-438f-8370-f140997d8daa" providerId="ADAL" clId="{C6454167-80F5-4C59-AA85-CF1AA9D5F257}" dt="2025-09-16T08:04:30.939" v="1082" actId="20577"/>
          <ac:spMkLst>
            <pc:docMk/>
            <pc:sldMk cId="3416638759" sldId="291"/>
            <ac:spMk id="5" creationId="{2EC96EA4-00D4-A309-D7A0-4A47EF0E2796}"/>
          </ac:spMkLst>
        </pc:spChg>
        <pc:spChg chg="mod">
          <ac:chgData name="Phan Phuc" userId="8d034be6-b904-438f-8370-f140997d8daa" providerId="ADAL" clId="{C6454167-80F5-4C59-AA85-CF1AA9D5F257}" dt="2025-09-16T07:49:14.388" v="908" actId="14838"/>
          <ac:spMkLst>
            <pc:docMk/>
            <pc:sldMk cId="3416638759" sldId="291"/>
            <ac:spMk id="8" creationId="{CD8A0263-C2B7-AD3B-CE70-2874B3ACA85D}"/>
          </ac:spMkLst>
        </pc:spChg>
        <pc:spChg chg="mod">
          <ac:chgData name="Phan Phuc" userId="8d034be6-b904-438f-8370-f140997d8daa" providerId="ADAL" clId="{C6454167-80F5-4C59-AA85-CF1AA9D5F257}" dt="2025-09-16T08:04:22.420" v="1071" actId="123"/>
          <ac:spMkLst>
            <pc:docMk/>
            <pc:sldMk cId="3416638759" sldId="291"/>
            <ac:spMk id="10" creationId="{6E190022-76ED-2D4B-45F7-79F5245B29DE}"/>
          </ac:spMkLst>
        </pc:spChg>
        <pc:picChg chg="del">
          <ac:chgData name="Phan Phuc" userId="8d034be6-b904-438f-8370-f140997d8daa" providerId="ADAL" clId="{C6454167-80F5-4C59-AA85-CF1AA9D5F257}" dt="2025-09-16T07:15:55.618" v="523" actId="478"/>
          <ac:picMkLst>
            <pc:docMk/>
            <pc:sldMk cId="3416638759" sldId="291"/>
            <ac:picMk id="7" creationId="{00000000-0000-0000-0000-000000000000}"/>
          </ac:picMkLst>
        </pc:picChg>
        <pc:picChg chg="ord">
          <ac:chgData name="Phan Phuc" userId="8d034be6-b904-438f-8370-f140997d8daa" providerId="ADAL" clId="{C6454167-80F5-4C59-AA85-CF1AA9D5F257}" dt="2025-09-16T07:48:40.631" v="903" actId="166"/>
          <ac:picMkLst>
            <pc:docMk/>
            <pc:sldMk cId="3416638759" sldId="291"/>
            <ac:picMk id="9" creationId="{00000000-0000-0000-0000-000000000000}"/>
          </ac:picMkLst>
        </pc:picChg>
        <pc:picChg chg="mod">
          <ac:chgData name="Phan Phuc" userId="8d034be6-b904-438f-8370-f140997d8daa" providerId="ADAL" clId="{C6454167-80F5-4C59-AA85-CF1AA9D5F257}" dt="2025-09-16T07:48:37.881" v="902" actId="1076"/>
          <ac:picMkLst>
            <pc:docMk/>
            <pc:sldMk cId="3416638759" sldId="291"/>
            <ac:picMk id="11" creationId="{6E04A9CE-24D6-CA92-5CBD-2798198B0ECF}"/>
          </ac:picMkLst>
        </pc:picChg>
      </pc:sldChg>
      <pc:sldChg chg="delSp modSp mod modAnim">
        <pc:chgData name="Phan Phuc" userId="8d034be6-b904-438f-8370-f140997d8daa" providerId="ADAL" clId="{C6454167-80F5-4C59-AA85-CF1AA9D5F257}" dt="2025-09-16T08:00:50.246" v="1040"/>
        <pc:sldMkLst>
          <pc:docMk/>
          <pc:sldMk cId="3799504069" sldId="292"/>
        </pc:sldMkLst>
        <pc:spChg chg="mod">
          <ac:chgData name="Phan Phuc" userId="8d034be6-b904-438f-8370-f140997d8daa" providerId="ADAL" clId="{C6454167-80F5-4C59-AA85-CF1AA9D5F257}" dt="2025-09-16T07:15:26.323" v="518" actId="20577"/>
          <ac:spMkLst>
            <pc:docMk/>
            <pc:sldMk cId="3799504069" sldId="292"/>
            <ac:spMk id="10" creationId="{6E190022-76ED-2D4B-45F7-79F5245B29DE}"/>
          </ac:spMkLst>
        </pc:spChg>
        <pc:spChg chg="mod">
          <ac:chgData name="Phan Phuc" userId="8d034be6-b904-438f-8370-f140997d8daa" providerId="ADAL" clId="{C6454167-80F5-4C59-AA85-CF1AA9D5F257}" dt="2025-09-16T07:15:40.791" v="519" actId="1076"/>
          <ac:spMkLst>
            <pc:docMk/>
            <pc:sldMk cId="3799504069" sldId="292"/>
            <ac:spMk id="14" creationId="{69703789-3D83-4C6D-BB0E-A14909A0B5F1}"/>
          </ac:spMkLst>
        </pc:spChg>
        <pc:picChg chg="del">
          <ac:chgData name="Phan Phuc" userId="8d034be6-b904-438f-8370-f140997d8daa" providerId="ADAL" clId="{C6454167-80F5-4C59-AA85-CF1AA9D5F257}" dt="2025-09-16T07:14:52.340" v="508" actId="478"/>
          <ac:picMkLst>
            <pc:docMk/>
            <pc:sldMk cId="3799504069" sldId="292"/>
            <ac:picMk id="7" creationId="{00000000-0000-0000-0000-000000000000}"/>
          </ac:picMkLst>
        </pc:picChg>
      </pc:sldChg>
      <pc:sldChg chg="delSp modSp mod modAnim">
        <pc:chgData name="Phan Phuc" userId="8d034be6-b904-438f-8370-f140997d8daa" providerId="ADAL" clId="{C6454167-80F5-4C59-AA85-CF1AA9D5F257}" dt="2025-09-16T08:02:16.764" v="1048" actId="123"/>
        <pc:sldMkLst>
          <pc:docMk/>
          <pc:sldMk cId="1621941756" sldId="293"/>
        </pc:sldMkLst>
        <pc:spChg chg="mod">
          <ac:chgData name="Phan Phuc" userId="8d034be6-b904-438f-8370-f140997d8daa" providerId="ADAL" clId="{C6454167-80F5-4C59-AA85-CF1AA9D5F257}" dt="2025-09-16T08:02:16.764" v="1048" actId="123"/>
          <ac:spMkLst>
            <pc:docMk/>
            <pc:sldMk cId="1621941756" sldId="293"/>
            <ac:spMk id="10" creationId="{6E190022-76ED-2D4B-45F7-79F5245B29DE}"/>
          </ac:spMkLst>
        </pc:spChg>
        <pc:spChg chg="mod">
          <ac:chgData name="Phan Phuc" userId="8d034be6-b904-438f-8370-f140997d8daa" providerId="ADAL" clId="{C6454167-80F5-4C59-AA85-CF1AA9D5F257}" dt="2025-09-16T08:02:01.403" v="1045" actId="1076"/>
          <ac:spMkLst>
            <pc:docMk/>
            <pc:sldMk cId="1621941756" sldId="293"/>
            <ac:spMk id="14" creationId="{69703789-3D83-4C6D-BB0E-A14909A0B5F1}"/>
          </ac:spMkLst>
        </pc:spChg>
        <pc:picChg chg="del">
          <ac:chgData name="Phan Phuc" userId="8d034be6-b904-438f-8370-f140997d8daa" providerId="ADAL" clId="{C6454167-80F5-4C59-AA85-CF1AA9D5F257}" dt="2025-09-16T07:14:57.398" v="509" actId="478"/>
          <ac:picMkLst>
            <pc:docMk/>
            <pc:sldMk cId="1621941756" sldId="293"/>
            <ac:picMk id="7" creationId="{00000000-0000-0000-0000-000000000000}"/>
          </ac:picMkLst>
        </pc:picChg>
        <pc:picChg chg="mod">
          <ac:chgData name="Phan Phuc" userId="8d034be6-b904-438f-8370-f140997d8daa" providerId="ADAL" clId="{C6454167-80F5-4C59-AA85-CF1AA9D5F257}" dt="2025-09-16T08:01:45.789" v="1042" actId="1076"/>
          <ac:picMkLst>
            <pc:docMk/>
            <pc:sldMk cId="1621941756" sldId="293"/>
            <ac:picMk id="8" creationId="{B9C7947C-3C35-4618-8393-96C9A8AD2C55}"/>
          </ac:picMkLst>
        </pc:picChg>
      </pc:sldChg>
      <pc:sldChg chg="delSp modSp mod modAnim">
        <pc:chgData name="Phan Phuc" userId="8d034be6-b904-438f-8370-f140997d8daa" providerId="ADAL" clId="{C6454167-80F5-4C59-AA85-CF1AA9D5F257}" dt="2025-09-16T08:03:45.469" v="1069" actId="1076"/>
        <pc:sldMkLst>
          <pc:docMk/>
          <pc:sldMk cId="3984662923" sldId="294"/>
        </pc:sldMkLst>
        <pc:spChg chg="mod">
          <ac:chgData name="Phan Phuc" userId="8d034be6-b904-438f-8370-f140997d8daa" providerId="ADAL" clId="{C6454167-80F5-4C59-AA85-CF1AA9D5F257}" dt="2025-09-16T08:03:08.077" v="1058" actId="1076"/>
          <ac:spMkLst>
            <pc:docMk/>
            <pc:sldMk cId="3984662923" sldId="294"/>
            <ac:spMk id="4" creationId="{6693EF8E-3893-46AA-B8C7-CF921F66DC72}"/>
          </ac:spMkLst>
        </pc:spChg>
        <pc:spChg chg="mod">
          <ac:chgData name="Phan Phuc" userId="8d034be6-b904-438f-8370-f140997d8daa" providerId="ADAL" clId="{C6454167-80F5-4C59-AA85-CF1AA9D5F257}" dt="2025-09-16T08:03:39.183" v="1067" actId="1076"/>
          <ac:spMkLst>
            <pc:docMk/>
            <pc:sldMk cId="3984662923" sldId="294"/>
            <ac:spMk id="10" creationId="{6E190022-76ED-2D4B-45F7-79F5245B29DE}"/>
          </ac:spMkLst>
        </pc:spChg>
        <pc:spChg chg="mod">
          <ac:chgData name="Phan Phuc" userId="8d034be6-b904-438f-8370-f140997d8daa" providerId="ADAL" clId="{C6454167-80F5-4C59-AA85-CF1AA9D5F257}" dt="2025-09-16T08:03:45.469" v="1069" actId="1076"/>
          <ac:spMkLst>
            <pc:docMk/>
            <pc:sldMk cId="3984662923" sldId="294"/>
            <ac:spMk id="14" creationId="{69703789-3D83-4C6D-BB0E-A14909A0B5F1}"/>
          </ac:spMkLst>
        </pc:spChg>
        <pc:picChg chg="del">
          <ac:chgData name="Phan Phuc" userId="8d034be6-b904-438f-8370-f140997d8daa" providerId="ADAL" clId="{C6454167-80F5-4C59-AA85-CF1AA9D5F257}" dt="2025-09-16T07:15:49.323" v="520" actId="478"/>
          <ac:picMkLst>
            <pc:docMk/>
            <pc:sldMk cId="3984662923" sldId="294"/>
            <ac:picMk id="7" creationId="{00000000-0000-0000-0000-000000000000}"/>
          </ac:picMkLst>
        </pc:picChg>
        <pc:picChg chg="mod">
          <ac:chgData name="Phan Phuc" userId="8d034be6-b904-438f-8370-f140997d8daa" providerId="ADAL" clId="{C6454167-80F5-4C59-AA85-CF1AA9D5F257}" dt="2025-09-16T08:03:41.772" v="1068" actId="1076"/>
          <ac:picMkLst>
            <pc:docMk/>
            <pc:sldMk cId="3984662923" sldId="294"/>
            <ac:picMk id="11" creationId="{CA3BC7B1-B54A-BE51-AC8E-B3E6DADC7426}"/>
          </ac:picMkLst>
        </pc:picChg>
      </pc:sldChg>
      <pc:sldChg chg="delSp modSp mod modAnim">
        <pc:chgData name="Phan Phuc" userId="8d034be6-b904-438f-8370-f140997d8daa" providerId="ADAL" clId="{C6454167-80F5-4C59-AA85-CF1AA9D5F257}" dt="2025-09-16T08:05:24.551" v="1087" actId="1076"/>
        <pc:sldMkLst>
          <pc:docMk/>
          <pc:sldMk cId="2510120359" sldId="295"/>
        </pc:sldMkLst>
        <pc:spChg chg="mod">
          <ac:chgData name="Phan Phuc" userId="8d034be6-b904-438f-8370-f140997d8daa" providerId="ADAL" clId="{C6454167-80F5-4C59-AA85-CF1AA9D5F257}" dt="2025-09-16T08:04:56.275" v="1085" actId="1076"/>
          <ac:spMkLst>
            <pc:docMk/>
            <pc:sldMk cId="2510120359" sldId="295"/>
            <ac:spMk id="3" creationId="{EAF009DD-885D-F693-57B5-B90EA61DF9B4}"/>
          </ac:spMkLst>
        </pc:spChg>
        <pc:spChg chg="mod">
          <ac:chgData name="Phan Phuc" userId="8d034be6-b904-438f-8370-f140997d8daa" providerId="ADAL" clId="{C6454167-80F5-4C59-AA85-CF1AA9D5F257}" dt="2025-09-16T08:05:24.551" v="1087" actId="1076"/>
          <ac:spMkLst>
            <pc:docMk/>
            <pc:sldMk cId="2510120359" sldId="295"/>
            <ac:spMk id="8" creationId="{CD8A0263-C2B7-AD3B-CE70-2874B3ACA85D}"/>
          </ac:spMkLst>
        </pc:spChg>
        <pc:spChg chg="mod">
          <ac:chgData name="Phan Phuc" userId="8d034be6-b904-438f-8370-f140997d8daa" providerId="ADAL" clId="{C6454167-80F5-4C59-AA85-CF1AA9D5F257}" dt="2025-09-16T07:49:28.096" v="910" actId="14100"/>
          <ac:spMkLst>
            <pc:docMk/>
            <pc:sldMk cId="2510120359" sldId="295"/>
            <ac:spMk id="10" creationId="{6E190022-76ED-2D4B-45F7-79F5245B29DE}"/>
          </ac:spMkLst>
        </pc:spChg>
        <pc:picChg chg="del">
          <ac:chgData name="Phan Phuc" userId="8d034be6-b904-438f-8370-f140997d8daa" providerId="ADAL" clId="{C6454167-80F5-4C59-AA85-CF1AA9D5F257}" dt="2025-09-16T07:15:58.524" v="524" actId="478"/>
          <ac:picMkLst>
            <pc:docMk/>
            <pc:sldMk cId="2510120359" sldId="295"/>
            <ac:picMk id="7" creationId="{00000000-0000-0000-0000-000000000000}"/>
          </ac:picMkLst>
        </pc:picChg>
        <pc:picChg chg="mod">
          <ac:chgData name="Phan Phuc" userId="8d034be6-b904-438f-8370-f140997d8daa" providerId="ADAL" clId="{C6454167-80F5-4C59-AA85-CF1AA9D5F257}" dt="2025-09-16T07:49:31.685" v="911" actId="1076"/>
          <ac:picMkLst>
            <pc:docMk/>
            <pc:sldMk cId="2510120359" sldId="295"/>
            <ac:picMk id="12" creationId="{ADD4558A-CD76-46E0-BBE4-1EC3824DE560}"/>
          </ac:picMkLst>
        </pc:picChg>
      </pc:sldChg>
      <pc:sldChg chg="delSp modSp mod modAnim">
        <pc:chgData name="Phan Phuc" userId="8d034be6-b904-438f-8370-f140997d8daa" providerId="ADAL" clId="{C6454167-80F5-4C59-AA85-CF1AA9D5F257}" dt="2025-09-16T08:16:59.925" v="1136" actId="1076"/>
        <pc:sldMkLst>
          <pc:docMk/>
          <pc:sldMk cId="1424451535" sldId="297"/>
        </pc:sldMkLst>
        <pc:spChg chg="mod">
          <ac:chgData name="Phan Phuc" userId="8d034be6-b904-438f-8370-f140997d8daa" providerId="ADAL" clId="{C6454167-80F5-4C59-AA85-CF1AA9D5F257}" dt="2025-09-16T08:16:59.925" v="1136" actId="1076"/>
          <ac:spMkLst>
            <pc:docMk/>
            <pc:sldMk cId="1424451535" sldId="297"/>
            <ac:spMk id="2" creationId="{D42661A3-B618-C2F8-83DE-C54B74E10C58}"/>
          </ac:spMkLst>
        </pc:spChg>
        <pc:spChg chg="mod">
          <ac:chgData name="Phan Phuc" userId="8d034be6-b904-438f-8370-f140997d8daa" providerId="ADAL" clId="{C6454167-80F5-4C59-AA85-CF1AA9D5F257}" dt="2025-09-16T08:06:01.483" v="1095" actId="1076"/>
          <ac:spMkLst>
            <pc:docMk/>
            <pc:sldMk cId="1424451535" sldId="297"/>
            <ac:spMk id="8" creationId="{B2DBBF77-9048-C016-41DA-930DD3D28A9C}"/>
          </ac:spMkLst>
        </pc:spChg>
        <pc:spChg chg="mod">
          <ac:chgData name="Phan Phuc" userId="8d034be6-b904-438f-8370-f140997d8daa" providerId="ADAL" clId="{C6454167-80F5-4C59-AA85-CF1AA9D5F257}" dt="2025-09-16T07:49:47.087" v="914" actId="123"/>
          <ac:spMkLst>
            <pc:docMk/>
            <pc:sldMk cId="1424451535" sldId="297"/>
            <ac:spMk id="10" creationId="{B8D05B5B-4E15-390D-E4BE-5A35463574C0}"/>
          </ac:spMkLst>
        </pc:spChg>
        <pc:picChg chg="mod">
          <ac:chgData name="Phan Phuc" userId="8d034be6-b904-438f-8370-f140997d8daa" providerId="ADAL" clId="{C6454167-80F5-4C59-AA85-CF1AA9D5F257}" dt="2025-09-16T07:49:50.568" v="915" actId="1076"/>
          <ac:picMkLst>
            <pc:docMk/>
            <pc:sldMk cId="1424451535" sldId="297"/>
            <ac:picMk id="9" creationId="{82A03BEB-27C9-A92F-F56B-C14E4D6F146B}"/>
          </ac:picMkLst>
        </pc:picChg>
        <pc:picChg chg="del">
          <ac:chgData name="Phan Phuc" userId="8d034be6-b904-438f-8370-f140997d8daa" providerId="ADAL" clId="{C6454167-80F5-4C59-AA85-CF1AA9D5F257}" dt="2025-09-16T07:16:00.350" v="525" actId="478"/>
          <ac:picMkLst>
            <pc:docMk/>
            <pc:sldMk cId="1424451535" sldId="297"/>
            <ac:picMk id="15" creationId="{00000000-0000-0000-0000-000000000000}"/>
          </ac:picMkLst>
        </pc:picChg>
      </pc:sldChg>
      <pc:sldChg chg="delSp modSp mod modAnim">
        <pc:chgData name="Phan Phuc" userId="8d034be6-b904-438f-8370-f140997d8daa" providerId="ADAL" clId="{C6454167-80F5-4C59-AA85-CF1AA9D5F257}" dt="2025-09-16T08:06:11.234" v="1096"/>
        <pc:sldMkLst>
          <pc:docMk/>
          <pc:sldMk cId="1934533349" sldId="298"/>
        </pc:sldMkLst>
        <pc:spChg chg="mod">
          <ac:chgData name="Phan Phuc" userId="8d034be6-b904-438f-8370-f140997d8daa" providerId="ADAL" clId="{C6454167-80F5-4C59-AA85-CF1AA9D5F257}" dt="2025-09-16T07:50:10.932" v="921" actId="1076"/>
          <ac:spMkLst>
            <pc:docMk/>
            <pc:sldMk cId="1934533349" sldId="298"/>
            <ac:spMk id="8" creationId="{B2DBBF77-9048-C016-41DA-930DD3D28A9C}"/>
          </ac:spMkLst>
        </pc:spChg>
        <pc:spChg chg="mod">
          <ac:chgData name="Phan Phuc" userId="8d034be6-b904-438f-8370-f140997d8daa" providerId="ADAL" clId="{C6454167-80F5-4C59-AA85-CF1AA9D5F257}" dt="2025-09-16T07:50:02.830" v="918" actId="14100"/>
          <ac:spMkLst>
            <pc:docMk/>
            <pc:sldMk cId="1934533349" sldId="298"/>
            <ac:spMk id="10" creationId="{B8D05B5B-4E15-390D-E4BE-5A35463574C0}"/>
          </ac:spMkLst>
        </pc:spChg>
        <pc:picChg chg="mod">
          <ac:chgData name="Phan Phuc" userId="8d034be6-b904-438f-8370-f140997d8daa" providerId="ADAL" clId="{C6454167-80F5-4C59-AA85-CF1AA9D5F257}" dt="2025-09-16T07:50:05.289" v="919" actId="1076"/>
          <ac:picMkLst>
            <pc:docMk/>
            <pc:sldMk cId="1934533349" sldId="298"/>
            <ac:picMk id="11" creationId="{47AD4562-6409-059A-E83E-5918AAC360F7}"/>
          </ac:picMkLst>
        </pc:picChg>
        <pc:picChg chg="del">
          <ac:chgData name="Phan Phuc" userId="8d034be6-b904-438f-8370-f140997d8daa" providerId="ADAL" clId="{C6454167-80F5-4C59-AA85-CF1AA9D5F257}" dt="2025-09-16T07:16:02.513" v="526" actId="478"/>
          <ac:picMkLst>
            <pc:docMk/>
            <pc:sldMk cId="1934533349" sldId="298"/>
            <ac:picMk id="15" creationId="{00000000-0000-0000-0000-000000000000}"/>
          </ac:picMkLst>
        </pc:picChg>
      </pc:sldChg>
      <pc:sldChg chg="delSp modSp mod modAnim">
        <pc:chgData name="Phan Phuc" userId="8d034be6-b904-438f-8370-f140997d8daa" providerId="ADAL" clId="{C6454167-80F5-4C59-AA85-CF1AA9D5F257}" dt="2025-09-16T08:06:43.003" v="1103"/>
        <pc:sldMkLst>
          <pc:docMk/>
          <pc:sldMk cId="1604188093" sldId="299"/>
        </pc:sldMkLst>
        <pc:spChg chg="mod">
          <ac:chgData name="Phan Phuc" userId="8d034be6-b904-438f-8370-f140997d8daa" providerId="ADAL" clId="{C6454167-80F5-4C59-AA85-CF1AA9D5F257}" dt="2025-09-16T07:35:24.288" v="875" actId="20577"/>
          <ac:spMkLst>
            <pc:docMk/>
            <pc:sldMk cId="1604188093" sldId="299"/>
            <ac:spMk id="2" creationId="{9B664343-1254-46E4-99EE-E31251A4DDCD}"/>
          </ac:spMkLst>
        </pc:spChg>
        <pc:spChg chg="mod">
          <ac:chgData name="Phan Phuc" userId="8d034be6-b904-438f-8370-f140997d8daa" providerId="ADAL" clId="{C6454167-80F5-4C59-AA85-CF1AA9D5F257}" dt="2025-09-16T07:34:20.163" v="857" actId="1036"/>
          <ac:spMkLst>
            <pc:docMk/>
            <pc:sldMk cId="1604188093" sldId="299"/>
            <ac:spMk id="3" creationId="{38C8F7D7-629F-B4A1-E552-15DFD55AF5EA}"/>
          </ac:spMkLst>
        </pc:spChg>
        <pc:spChg chg="mod">
          <ac:chgData name="Phan Phuc" userId="8d034be6-b904-438f-8370-f140997d8daa" providerId="ADAL" clId="{C6454167-80F5-4C59-AA85-CF1AA9D5F257}" dt="2025-09-16T07:35:31.877" v="877" actId="1076"/>
          <ac:spMkLst>
            <pc:docMk/>
            <pc:sldMk cId="1604188093" sldId="299"/>
            <ac:spMk id="10" creationId="{B8D05B5B-4E15-390D-E4BE-5A35463574C0}"/>
          </ac:spMkLst>
        </pc:spChg>
        <pc:picChg chg="mod">
          <ac:chgData name="Phan Phuc" userId="8d034be6-b904-438f-8370-f140997d8daa" providerId="ADAL" clId="{C6454167-80F5-4C59-AA85-CF1AA9D5F257}" dt="2025-09-16T07:35:33.785" v="878" actId="1076"/>
          <ac:picMkLst>
            <pc:docMk/>
            <pc:sldMk cId="1604188093" sldId="299"/>
            <ac:picMk id="4" creationId="{7A20CB6A-852B-4BB8-9AD8-1CEEEEFFF1F0}"/>
          </ac:picMkLst>
        </pc:picChg>
        <pc:picChg chg="del">
          <ac:chgData name="Phan Phuc" userId="8d034be6-b904-438f-8370-f140997d8daa" providerId="ADAL" clId="{C6454167-80F5-4C59-AA85-CF1AA9D5F257}" dt="2025-09-16T07:16:05.602" v="527" actId="478"/>
          <ac:picMkLst>
            <pc:docMk/>
            <pc:sldMk cId="1604188093" sldId="299"/>
            <ac:picMk id="15" creationId="{00000000-0000-0000-0000-000000000000}"/>
          </ac:picMkLst>
        </pc:picChg>
      </pc:sldChg>
      <pc:sldChg chg="delSp mod modAnim">
        <pc:chgData name="Phan Phuc" userId="8d034be6-b904-438f-8370-f140997d8daa" providerId="ADAL" clId="{C6454167-80F5-4C59-AA85-CF1AA9D5F257}" dt="2025-09-16T08:07:57.745" v="1111"/>
        <pc:sldMkLst>
          <pc:docMk/>
          <pc:sldMk cId="965549008" sldId="301"/>
        </pc:sldMkLst>
        <pc:picChg chg="del">
          <ac:chgData name="Phan Phuc" userId="8d034be6-b904-438f-8370-f140997d8daa" providerId="ADAL" clId="{C6454167-80F5-4C59-AA85-CF1AA9D5F257}" dt="2025-09-16T07:16:12.350" v="530" actId="478"/>
          <ac:picMkLst>
            <pc:docMk/>
            <pc:sldMk cId="965549008" sldId="301"/>
            <ac:picMk id="7" creationId="{00000000-0000-0000-0000-000000000000}"/>
          </ac:picMkLst>
        </pc:picChg>
      </pc:sldChg>
      <pc:sldChg chg="addSp delSp modSp mod modTransition">
        <pc:chgData name="Phan Phuc" userId="8d034be6-b904-438f-8370-f140997d8daa" providerId="ADAL" clId="{C6454167-80F5-4C59-AA85-CF1AA9D5F257}" dt="2025-09-16T08:18:36.308" v="1153" actId="403"/>
        <pc:sldMkLst>
          <pc:docMk/>
          <pc:sldMk cId="731244251" sldId="302"/>
        </pc:sldMkLst>
        <pc:spChg chg="mod">
          <ac:chgData name="Phan Phuc" userId="8d034be6-b904-438f-8370-f140997d8daa" providerId="ADAL" clId="{C6454167-80F5-4C59-AA85-CF1AA9D5F257}" dt="2025-09-16T08:18:36.308" v="1153" actId="403"/>
          <ac:spMkLst>
            <pc:docMk/>
            <pc:sldMk cId="731244251" sldId="302"/>
            <ac:spMk id="17" creationId="{987515D8-C008-6D38-CD26-4F5022A70AE2}"/>
          </ac:spMkLst>
        </pc:spChg>
        <pc:picChg chg="add del mod">
          <ac:chgData name="Phan Phuc" userId="8d034be6-b904-438f-8370-f140997d8daa" providerId="ADAL" clId="{C6454167-80F5-4C59-AA85-CF1AA9D5F257}" dt="2025-09-16T07:28:36.403" v="604" actId="478"/>
          <ac:picMkLst>
            <pc:docMk/>
            <pc:sldMk cId="731244251" sldId="302"/>
            <ac:picMk id="3" creationId="{73658B59-9527-6290-03EE-FDF94E3EB0AB}"/>
          </ac:picMkLst>
        </pc:picChg>
        <pc:picChg chg="add mod modCrop">
          <ac:chgData name="Phan Phuc" userId="8d034be6-b904-438f-8370-f140997d8daa" providerId="ADAL" clId="{C6454167-80F5-4C59-AA85-CF1AA9D5F257}" dt="2025-09-16T07:30:53.837" v="756" actId="1076"/>
          <ac:picMkLst>
            <pc:docMk/>
            <pc:sldMk cId="731244251" sldId="302"/>
            <ac:picMk id="5" creationId="{5D443BE1-A51E-A13D-D82A-301226419753}"/>
          </ac:picMkLst>
        </pc:picChg>
        <pc:picChg chg="del">
          <ac:chgData name="Phan Phuc" userId="8d034be6-b904-438f-8370-f140997d8daa" providerId="ADAL" clId="{C6454167-80F5-4C59-AA85-CF1AA9D5F257}" dt="2025-09-16T07:16:15.885" v="531" actId="478"/>
          <ac:picMkLst>
            <pc:docMk/>
            <pc:sldMk cId="731244251" sldId="302"/>
            <ac:picMk id="10" creationId="{9119D7DE-CEAD-41AE-A749-B8036E135F97}"/>
          </ac:picMkLst>
        </pc:picChg>
      </pc:sldChg>
      <pc:sldChg chg="delSp modSp mod modAnim">
        <pc:chgData name="Phan Phuc" userId="8d034be6-b904-438f-8370-f140997d8daa" providerId="ADAL" clId="{C6454167-80F5-4C59-AA85-CF1AA9D5F257}" dt="2025-09-16T08:18:24.820" v="1148" actId="1076"/>
        <pc:sldMkLst>
          <pc:docMk/>
          <pc:sldMk cId="2395875894" sldId="303"/>
        </pc:sldMkLst>
        <pc:spChg chg="mod">
          <ac:chgData name="Phan Phuc" userId="8d034be6-b904-438f-8370-f140997d8daa" providerId="ADAL" clId="{C6454167-80F5-4C59-AA85-CF1AA9D5F257}" dt="2025-09-16T08:18:24.820" v="1148" actId="1076"/>
          <ac:spMkLst>
            <pc:docMk/>
            <pc:sldMk cId="2395875894" sldId="303"/>
            <ac:spMk id="17" creationId="{987515D8-C008-6D38-CD26-4F5022A70AE2}"/>
          </ac:spMkLst>
        </pc:spChg>
        <pc:picChg chg="del">
          <ac:chgData name="Phan Phuc" userId="8d034be6-b904-438f-8370-f140997d8daa" providerId="ADAL" clId="{C6454167-80F5-4C59-AA85-CF1AA9D5F257}" dt="2025-09-16T07:16:24.128" v="533" actId="478"/>
          <ac:picMkLst>
            <pc:docMk/>
            <pc:sldMk cId="2395875894" sldId="303"/>
            <ac:picMk id="5" creationId="{8DE3E8E4-B555-4970-9315-2E872740B7E6}"/>
          </ac:picMkLst>
        </pc:picChg>
      </pc:sldChg>
      <pc:sldMasterChg chg="setBg modSldLayout">
        <pc:chgData name="Phan Phuc" userId="8d034be6-b904-438f-8370-f140997d8daa" providerId="ADAL" clId="{C6454167-80F5-4C59-AA85-CF1AA9D5F257}" dt="2025-09-16T07:08:22.937" v="497"/>
        <pc:sldMasterMkLst>
          <pc:docMk/>
          <pc:sldMasterMk cId="2579719367" sldId="2147483648"/>
        </pc:sldMasterMkLst>
        <pc:sldLayoutChg chg="setBg">
          <pc:chgData name="Phan Phuc" userId="8d034be6-b904-438f-8370-f140997d8daa" providerId="ADAL" clId="{C6454167-80F5-4C59-AA85-CF1AA9D5F257}" dt="2025-09-16T07:08:22.937" v="497"/>
          <pc:sldLayoutMkLst>
            <pc:docMk/>
            <pc:sldMasterMk cId="2579719367" sldId="2147483648"/>
            <pc:sldLayoutMk cId="4123495449" sldId="2147483649"/>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3580296519" sldId="2147483650"/>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642511372" sldId="2147483651"/>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1006027881" sldId="2147483652"/>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1630475892" sldId="2147483653"/>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16374605" sldId="2147483654"/>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2106801568" sldId="2147483655"/>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514242485" sldId="2147483656"/>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4021238086" sldId="2147483657"/>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3652771165" sldId="2147483658"/>
          </pc:sldLayoutMkLst>
        </pc:sldLayoutChg>
        <pc:sldLayoutChg chg="setBg">
          <pc:chgData name="Phan Phuc" userId="8d034be6-b904-438f-8370-f140997d8daa" providerId="ADAL" clId="{C6454167-80F5-4C59-AA85-CF1AA9D5F257}" dt="2025-09-16T07:08:22.937" v="497"/>
          <pc:sldLayoutMkLst>
            <pc:docMk/>
            <pc:sldMasterMk cId="2579719367" sldId="2147483648"/>
            <pc:sldLayoutMk cId="1235387863"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2B6854-58DE-4386-8A20-2A7B0F6CAB02}" type="datetimeFigureOut">
              <a:rPr lang="vi-VN" smtClean="0"/>
              <a:t>16/09/2025</a:t>
            </a:fld>
            <a:endParaRPr lang="vi-VN"/>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0B826-F63F-402F-A612-36D147C0C47A}" type="slidenum">
              <a:rPr lang="vi-VN" smtClean="0"/>
              <a:t>‹#›</a:t>
            </a:fld>
            <a:endParaRPr lang="vi-VN"/>
          </a:p>
        </p:txBody>
      </p:sp>
    </p:spTree>
    <p:extLst>
      <p:ext uri="{BB962C8B-B14F-4D97-AF65-F5344CB8AC3E}">
        <p14:creationId xmlns:p14="http://schemas.microsoft.com/office/powerpoint/2010/main" val="2512408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dirty="0"/>
          </a:p>
        </p:txBody>
      </p:sp>
      <p:sp>
        <p:nvSpPr>
          <p:cNvPr id="4" name="Chỗ dành sẵn cho Số hiệu Bản chiếu 3"/>
          <p:cNvSpPr>
            <a:spLocks noGrp="1"/>
          </p:cNvSpPr>
          <p:nvPr>
            <p:ph type="sldNum" sz="quarter" idx="5"/>
          </p:nvPr>
        </p:nvSpPr>
        <p:spPr/>
        <p:txBody>
          <a:bodyPr/>
          <a:lstStyle/>
          <a:p>
            <a:fld id="{A6B0B826-F63F-402F-A612-36D147C0C47A}" type="slidenum">
              <a:rPr lang="vi-VN" smtClean="0"/>
              <a:t>6</a:t>
            </a:fld>
            <a:endParaRPr lang="vi-VN"/>
          </a:p>
        </p:txBody>
      </p:sp>
    </p:spTree>
    <p:extLst>
      <p:ext uri="{BB962C8B-B14F-4D97-AF65-F5344CB8AC3E}">
        <p14:creationId xmlns:p14="http://schemas.microsoft.com/office/powerpoint/2010/main" val="1404242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a:p>
        </p:txBody>
      </p:sp>
      <p:sp>
        <p:nvSpPr>
          <p:cNvPr id="4" name="Slide Number Placeholder 3"/>
          <p:cNvSpPr>
            <a:spLocks noGrp="1"/>
          </p:cNvSpPr>
          <p:nvPr>
            <p:ph type="sldNum" sz="quarter" idx="5"/>
          </p:nvPr>
        </p:nvSpPr>
        <p:spPr/>
        <p:txBody>
          <a:bodyPr/>
          <a:lstStyle/>
          <a:p>
            <a:fld id="{A6B0B826-F63F-402F-A612-36D147C0C47A}" type="slidenum">
              <a:rPr lang="vi-VN" smtClean="0"/>
              <a:t>8</a:t>
            </a:fld>
            <a:endParaRPr lang="vi-VN"/>
          </a:p>
        </p:txBody>
      </p:sp>
    </p:spTree>
    <p:extLst>
      <p:ext uri="{BB962C8B-B14F-4D97-AF65-F5344CB8AC3E}">
        <p14:creationId xmlns:p14="http://schemas.microsoft.com/office/powerpoint/2010/main" val="129603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8DF266B-D566-1F50-D085-28BD98C6891A}"/>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a:extLst>
              <a:ext uri="{FF2B5EF4-FFF2-40B4-BE49-F238E27FC236}">
                <a16:creationId xmlns:a16="http://schemas.microsoft.com/office/drawing/2014/main" id="{2309D954-DEC5-532B-F0A3-E32C98D614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a:extLst>
              <a:ext uri="{FF2B5EF4-FFF2-40B4-BE49-F238E27FC236}">
                <a16:creationId xmlns:a16="http://schemas.microsoft.com/office/drawing/2014/main" id="{A8D21233-6EB4-6BE7-C00C-44E856CB1FF2}"/>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80122E15-7DAC-E8C5-4168-7FEE057543E1}"/>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7EBE1C4C-FB11-8AE8-0EA6-06EDF77392BE}"/>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4123495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DF6BCCF8-DB5D-5201-A28E-B50ED56796B8}"/>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B5EB0F07-9D44-D2A4-3F2D-5F41C5F79DDE}"/>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EDDCB42-780D-4C9C-9081-7EA3D4A0245C}"/>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143F322C-FC1E-C8A2-EF32-FF8D1BF1626A}"/>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14C02E03-70DC-59B9-5C7C-EC7195A4BBF4}"/>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3580296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CE03DC6-FD9B-103C-D9F3-0EAD58C29585}"/>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p>
        </p:txBody>
      </p:sp>
      <p:sp>
        <p:nvSpPr>
          <p:cNvPr id="3" name="Chỗ dành sẵn cho Văn bản 2">
            <a:extLst>
              <a:ext uri="{FF2B5EF4-FFF2-40B4-BE49-F238E27FC236}">
                <a16:creationId xmlns:a16="http://schemas.microsoft.com/office/drawing/2014/main" id="{D5EA9B8C-450E-CBC2-1C41-191A0AC2DC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77B38BD3-617A-C251-94BF-8B4C1B61272C}"/>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F97FEA9D-1DCE-E65E-2208-770513CEFA03}"/>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60CF1198-6788-3713-2FE5-C1B377350A8D}"/>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642511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BA76DD9-B18B-971E-6C24-3F177667D1EF}"/>
              </a:ext>
            </a:extLst>
          </p:cNvPr>
          <p:cNvSpPr>
            <a:spLocks noGrp="1"/>
          </p:cNvSpPr>
          <p:nvPr>
            <p:ph type="title"/>
          </p:nvPr>
        </p:nvSpPr>
        <p:spPr/>
        <p:txBody>
          <a:bodyPr/>
          <a:lstStyle/>
          <a:p>
            <a:r>
              <a:rPr lang="vi-VN"/>
              <a:t>Bấm để sửa kiểu tiêu đề Bản cái</a:t>
            </a:r>
          </a:p>
        </p:txBody>
      </p:sp>
      <p:sp>
        <p:nvSpPr>
          <p:cNvPr id="3" name="Chỗ dành sẵn cho Nội dung 2">
            <a:extLst>
              <a:ext uri="{FF2B5EF4-FFF2-40B4-BE49-F238E27FC236}">
                <a16:creationId xmlns:a16="http://schemas.microsoft.com/office/drawing/2014/main" id="{66A2FDCC-4290-0D2F-3B09-4A998DE82E04}"/>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ội dung 3">
            <a:extLst>
              <a:ext uri="{FF2B5EF4-FFF2-40B4-BE49-F238E27FC236}">
                <a16:creationId xmlns:a16="http://schemas.microsoft.com/office/drawing/2014/main" id="{FA67C68B-7A83-2A40-1736-0B8B95503BBD}"/>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Ngày tháng 4">
            <a:extLst>
              <a:ext uri="{FF2B5EF4-FFF2-40B4-BE49-F238E27FC236}">
                <a16:creationId xmlns:a16="http://schemas.microsoft.com/office/drawing/2014/main" id="{9DA26BEE-2EF9-C68D-4FD3-A59A7FE37A6A}"/>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6" name="Chỗ dành sẵn cho Chân trang 5">
            <a:extLst>
              <a:ext uri="{FF2B5EF4-FFF2-40B4-BE49-F238E27FC236}">
                <a16:creationId xmlns:a16="http://schemas.microsoft.com/office/drawing/2014/main" id="{8CA8400A-7409-0697-0739-D406566F6923}"/>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4007A5F4-C08A-4079-35BE-030474538D19}"/>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006027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789D71A-3105-E891-5566-CBB82EFECB87}"/>
              </a:ext>
            </a:extLst>
          </p:cNvPr>
          <p:cNvSpPr>
            <a:spLocks noGrp="1"/>
          </p:cNvSpPr>
          <p:nvPr>
            <p:ph type="title"/>
          </p:nvPr>
        </p:nvSpPr>
        <p:spPr>
          <a:xfrm>
            <a:off x="839788" y="365125"/>
            <a:ext cx="10515600" cy="1325563"/>
          </a:xfrm>
        </p:spPr>
        <p:txBody>
          <a:bodyPr/>
          <a:lstStyle/>
          <a:p>
            <a:r>
              <a:rPr lang="vi-VN"/>
              <a:t>Bấm để sửa kiểu tiêu đề Bản cái</a:t>
            </a:r>
          </a:p>
        </p:txBody>
      </p:sp>
      <p:sp>
        <p:nvSpPr>
          <p:cNvPr id="3" name="Chỗ dành sẵn cho Văn bản 2">
            <a:extLst>
              <a:ext uri="{FF2B5EF4-FFF2-40B4-BE49-F238E27FC236}">
                <a16:creationId xmlns:a16="http://schemas.microsoft.com/office/drawing/2014/main" id="{C31C6683-8391-1BDB-F270-CB5344DE263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F26C670-DD64-229D-BEFC-D680A6933BEA}"/>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5" name="Chỗ dành sẵn cho Văn bản 4">
            <a:extLst>
              <a:ext uri="{FF2B5EF4-FFF2-40B4-BE49-F238E27FC236}">
                <a16:creationId xmlns:a16="http://schemas.microsoft.com/office/drawing/2014/main" id="{0EF6680F-9BDB-493C-DC54-469E6B35F0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78223D45-C40F-E4C4-0604-4C57AFD55B42}"/>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7" name="Chỗ dành sẵn cho Ngày tháng 6">
            <a:extLst>
              <a:ext uri="{FF2B5EF4-FFF2-40B4-BE49-F238E27FC236}">
                <a16:creationId xmlns:a16="http://schemas.microsoft.com/office/drawing/2014/main" id="{D42E4C24-1572-F22F-00A8-2231FA770D1C}"/>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8" name="Chỗ dành sẵn cho Chân trang 7">
            <a:extLst>
              <a:ext uri="{FF2B5EF4-FFF2-40B4-BE49-F238E27FC236}">
                <a16:creationId xmlns:a16="http://schemas.microsoft.com/office/drawing/2014/main" id="{D778EA06-FFB1-E137-7884-D952A0E41D5F}"/>
              </a:ext>
            </a:extLst>
          </p:cNvPr>
          <p:cNvSpPr>
            <a:spLocks noGrp="1"/>
          </p:cNvSpPr>
          <p:nvPr>
            <p:ph type="ftr" sz="quarter" idx="11"/>
          </p:nvPr>
        </p:nvSpPr>
        <p:spPr/>
        <p:txBody>
          <a:bodyPr/>
          <a:lstStyle/>
          <a:p>
            <a:endParaRPr lang="vi-VN"/>
          </a:p>
        </p:txBody>
      </p:sp>
      <p:sp>
        <p:nvSpPr>
          <p:cNvPr id="9" name="Chỗ dành sẵn cho Số hiệu Bản chiếu 8">
            <a:extLst>
              <a:ext uri="{FF2B5EF4-FFF2-40B4-BE49-F238E27FC236}">
                <a16:creationId xmlns:a16="http://schemas.microsoft.com/office/drawing/2014/main" id="{C0C1EECE-E11B-E581-1C28-1BC1F7A93602}"/>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630475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0F821D4D-1154-0869-FEF9-A774A80C06D2}"/>
              </a:ext>
            </a:extLst>
          </p:cNvPr>
          <p:cNvSpPr>
            <a:spLocks noGrp="1"/>
          </p:cNvSpPr>
          <p:nvPr>
            <p:ph type="title"/>
          </p:nvPr>
        </p:nvSpPr>
        <p:spPr/>
        <p:txBody>
          <a:bodyPr/>
          <a:lstStyle/>
          <a:p>
            <a:r>
              <a:rPr lang="vi-VN"/>
              <a:t>Bấm để sửa kiểu tiêu đề Bản cái</a:t>
            </a:r>
          </a:p>
        </p:txBody>
      </p:sp>
      <p:sp>
        <p:nvSpPr>
          <p:cNvPr id="3" name="Chỗ dành sẵn cho Ngày tháng 2">
            <a:extLst>
              <a:ext uri="{FF2B5EF4-FFF2-40B4-BE49-F238E27FC236}">
                <a16:creationId xmlns:a16="http://schemas.microsoft.com/office/drawing/2014/main" id="{7F26AFA7-8700-5AC7-D001-EE71598CDDCA}"/>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4" name="Chỗ dành sẵn cho Chân trang 3">
            <a:extLst>
              <a:ext uri="{FF2B5EF4-FFF2-40B4-BE49-F238E27FC236}">
                <a16:creationId xmlns:a16="http://schemas.microsoft.com/office/drawing/2014/main" id="{0C35FF67-328B-E980-C092-DF9C112A6FA3}"/>
              </a:ext>
            </a:extLst>
          </p:cNvPr>
          <p:cNvSpPr>
            <a:spLocks noGrp="1"/>
          </p:cNvSpPr>
          <p:nvPr>
            <p:ph type="ftr" sz="quarter" idx="11"/>
          </p:nvPr>
        </p:nvSpPr>
        <p:spPr/>
        <p:txBody>
          <a:bodyPr/>
          <a:lstStyle/>
          <a:p>
            <a:endParaRPr lang="vi-VN"/>
          </a:p>
        </p:txBody>
      </p:sp>
      <p:sp>
        <p:nvSpPr>
          <p:cNvPr id="5" name="Chỗ dành sẵn cho Số hiệu Bản chiếu 4">
            <a:extLst>
              <a:ext uri="{FF2B5EF4-FFF2-40B4-BE49-F238E27FC236}">
                <a16:creationId xmlns:a16="http://schemas.microsoft.com/office/drawing/2014/main" id="{E08DE2DC-0597-D59A-B54E-74B5B365A2A1}"/>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637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787C2236-8416-1BB5-B435-4A4270350CDB}"/>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3" name="Chỗ dành sẵn cho Chân trang 2">
            <a:extLst>
              <a:ext uri="{FF2B5EF4-FFF2-40B4-BE49-F238E27FC236}">
                <a16:creationId xmlns:a16="http://schemas.microsoft.com/office/drawing/2014/main" id="{EC6A1C98-1FB1-D628-1C5F-A14483EEADA6}"/>
              </a:ext>
            </a:extLst>
          </p:cNvPr>
          <p:cNvSpPr>
            <a:spLocks noGrp="1"/>
          </p:cNvSpPr>
          <p:nvPr>
            <p:ph type="ftr" sz="quarter" idx="11"/>
          </p:nvPr>
        </p:nvSpPr>
        <p:spPr/>
        <p:txBody>
          <a:bodyPr/>
          <a:lstStyle/>
          <a:p>
            <a:endParaRPr lang="vi-VN"/>
          </a:p>
        </p:txBody>
      </p:sp>
      <p:sp>
        <p:nvSpPr>
          <p:cNvPr id="4" name="Chỗ dành sẵn cho Số hiệu Bản chiếu 3">
            <a:extLst>
              <a:ext uri="{FF2B5EF4-FFF2-40B4-BE49-F238E27FC236}">
                <a16:creationId xmlns:a16="http://schemas.microsoft.com/office/drawing/2014/main" id="{A50B0B98-8736-71BE-7B9F-C61AD21BEEF6}"/>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2106801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15C507C-B412-7BAF-05F4-F662F9A23940}"/>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Nội dung 2">
            <a:extLst>
              <a:ext uri="{FF2B5EF4-FFF2-40B4-BE49-F238E27FC236}">
                <a16:creationId xmlns:a16="http://schemas.microsoft.com/office/drawing/2014/main" id="{2E762522-7982-3081-D224-1A09B476F9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Văn bản 3">
            <a:extLst>
              <a:ext uri="{FF2B5EF4-FFF2-40B4-BE49-F238E27FC236}">
                <a16:creationId xmlns:a16="http://schemas.microsoft.com/office/drawing/2014/main" id="{DF50BC05-7550-5BC2-87FB-B52181049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C915F122-FBC8-0D60-1996-5161EDE9D475}"/>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6" name="Chỗ dành sẵn cho Chân trang 5">
            <a:extLst>
              <a:ext uri="{FF2B5EF4-FFF2-40B4-BE49-F238E27FC236}">
                <a16:creationId xmlns:a16="http://schemas.microsoft.com/office/drawing/2014/main" id="{C935F686-633A-2C9A-02D3-BD36673DE8A0}"/>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BE748BEE-AA14-172E-F3FC-2B2D8E6C359D}"/>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514242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6F5290E-DF50-3993-D585-6E105891BA7A}"/>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p>
        </p:txBody>
      </p:sp>
      <p:sp>
        <p:nvSpPr>
          <p:cNvPr id="3" name="Chỗ dành sẵn cho Hình ảnh 2">
            <a:extLst>
              <a:ext uri="{FF2B5EF4-FFF2-40B4-BE49-F238E27FC236}">
                <a16:creationId xmlns:a16="http://schemas.microsoft.com/office/drawing/2014/main" id="{F29E0C67-4CA1-173F-7511-74A06FD06E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Chỗ dành sẵn cho Văn bản 3">
            <a:extLst>
              <a:ext uri="{FF2B5EF4-FFF2-40B4-BE49-F238E27FC236}">
                <a16:creationId xmlns:a16="http://schemas.microsoft.com/office/drawing/2014/main" id="{4F691848-7E22-73DA-B1C7-265A037F02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9381B69B-350C-7600-5F3A-87A687A2D6F1}"/>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6" name="Chỗ dành sẵn cho Chân trang 5">
            <a:extLst>
              <a:ext uri="{FF2B5EF4-FFF2-40B4-BE49-F238E27FC236}">
                <a16:creationId xmlns:a16="http://schemas.microsoft.com/office/drawing/2014/main" id="{CB928054-0249-9F51-F88C-3B787124BD90}"/>
              </a:ext>
            </a:extLst>
          </p:cNvPr>
          <p:cNvSpPr>
            <a:spLocks noGrp="1"/>
          </p:cNvSpPr>
          <p:nvPr>
            <p:ph type="ftr" sz="quarter" idx="11"/>
          </p:nvPr>
        </p:nvSpPr>
        <p:spPr/>
        <p:txBody>
          <a:bodyPr/>
          <a:lstStyle/>
          <a:p>
            <a:endParaRPr lang="vi-VN"/>
          </a:p>
        </p:txBody>
      </p:sp>
      <p:sp>
        <p:nvSpPr>
          <p:cNvPr id="7" name="Chỗ dành sẵn cho Số hiệu Bản chiếu 6">
            <a:extLst>
              <a:ext uri="{FF2B5EF4-FFF2-40B4-BE49-F238E27FC236}">
                <a16:creationId xmlns:a16="http://schemas.microsoft.com/office/drawing/2014/main" id="{0C11C09E-57F3-99FA-411B-0ABCFAF56C56}"/>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4021238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431B474-E41F-1BA4-6191-BC16C6724197}"/>
              </a:ext>
            </a:extLst>
          </p:cNvPr>
          <p:cNvSpPr>
            <a:spLocks noGrp="1"/>
          </p:cNvSpPr>
          <p:nvPr>
            <p:ph type="title"/>
          </p:nvPr>
        </p:nvSpPr>
        <p:spPr/>
        <p:txBody>
          <a:bodyPr/>
          <a:lstStyle/>
          <a:p>
            <a:r>
              <a:rPr lang="vi-VN"/>
              <a:t>Bấm để sửa kiểu tiêu đề Bản cái</a:t>
            </a:r>
          </a:p>
        </p:txBody>
      </p:sp>
      <p:sp>
        <p:nvSpPr>
          <p:cNvPr id="3" name="Chỗ dành sẵn cho Văn bản Dọc 2">
            <a:extLst>
              <a:ext uri="{FF2B5EF4-FFF2-40B4-BE49-F238E27FC236}">
                <a16:creationId xmlns:a16="http://schemas.microsoft.com/office/drawing/2014/main" id="{74238042-741E-E858-7347-5A621D7A4095}"/>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F8BF9C1-98CC-E0B0-0B3B-8181EB4757B1}"/>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99FE8C59-6845-9BBD-F75F-BDFE158B5B9C}"/>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2FE34874-94C9-CA76-4C81-DF724DF0FFC8}"/>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365277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2446FC25-5FD0-7B88-9D33-EBE4F28A39AB}"/>
              </a:ext>
            </a:extLst>
          </p:cNvPr>
          <p:cNvSpPr>
            <a:spLocks noGrp="1"/>
          </p:cNvSpPr>
          <p:nvPr>
            <p:ph type="title" orient="vert"/>
          </p:nvPr>
        </p:nvSpPr>
        <p:spPr>
          <a:xfrm>
            <a:off x="8724900" y="365125"/>
            <a:ext cx="2628900" cy="5811838"/>
          </a:xfrm>
        </p:spPr>
        <p:txBody>
          <a:bodyPr vert="eaVert"/>
          <a:lstStyle/>
          <a:p>
            <a:r>
              <a:rPr lang="vi-VN"/>
              <a:t>Bấm để sửa kiểu tiêu đề Bản cái</a:t>
            </a:r>
          </a:p>
        </p:txBody>
      </p:sp>
      <p:sp>
        <p:nvSpPr>
          <p:cNvPr id="3" name="Chỗ dành sẵn cho Văn bản Dọc 2">
            <a:extLst>
              <a:ext uri="{FF2B5EF4-FFF2-40B4-BE49-F238E27FC236}">
                <a16:creationId xmlns:a16="http://schemas.microsoft.com/office/drawing/2014/main" id="{C6D7CEFF-4859-AF27-270C-5E4E89960AE3}"/>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9EEAAA88-2EA4-C531-E8BA-A23825BB490F}"/>
              </a:ext>
            </a:extLst>
          </p:cNvPr>
          <p:cNvSpPr>
            <a:spLocks noGrp="1"/>
          </p:cNvSpPr>
          <p:nvPr>
            <p:ph type="dt" sz="half" idx="10"/>
          </p:nvPr>
        </p:nvSpPr>
        <p:spPr/>
        <p:txBody>
          <a:body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2A77A185-984C-81B1-2AB4-6A3DFF4BBAF2}"/>
              </a:ext>
            </a:extLst>
          </p:cNvPr>
          <p:cNvSpPr>
            <a:spLocks noGrp="1"/>
          </p:cNvSpPr>
          <p:nvPr>
            <p:ph type="ftr" sz="quarter" idx="11"/>
          </p:nvPr>
        </p:nvSpPr>
        <p:spPr/>
        <p:txBody>
          <a:bodyPr/>
          <a:lstStyle/>
          <a:p>
            <a:endParaRPr lang="vi-VN"/>
          </a:p>
        </p:txBody>
      </p:sp>
      <p:sp>
        <p:nvSpPr>
          <p:cNvPr id="6" name="Chỗ dành sẵn cho Số hiệu Bản chiếu 5">
            <a:extLst>
              <a:ext uri="{FF2B5EF4-FFF2-40B4-BE49-F238E27FC236}">
                <a16:creationId xmlns:a16="http://schemas.microsoft.com/office/drawing/2014/main" id="{6E6DC51F-15F3-DBB7-6967-DDC70E38B6DB}"/>
              </a:ext>
            </a:extLst>
          </p:cNvPr>
          <p:cNvSpPr>
            <a:spLocks noGrp="1"/>
          </p:cNvSpPr>
          <p:nvPr>
            <p:ph type="sldNum" sz="quarter" idx="12"/>
          </p:nvPr>
        </p:nvSpPr>
        <p:spPr/>
        <p:txBody>
          <a:bodyPr/>
          <a:lstStyle/>
          <a:p>
            <a:fld id="{60694641-9C32-4F89-9FB1-0E1DE1D5B446}" type="slidenum">
              <a:rPr lang="vi-VN" smtClean="0"/>
              <a:t>‹#›</a:t>
            </a:fld>
            <a:endParaRPr lang="vi-VN"/>
          </a:p>
        </p:txBody>
      </p:sp>
    </p:spTree>
    <p:extLst>
      <p:ext uri="{BB962C8B-B14F-4D97-AF65-F5344CB8AC3E}">
        <p14:creationId xmlns:p14="http://schemas.microsoft.com/office/powerpoint/2010/main" val="1235387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f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9000" t="-12000" r="-9000" b="-14000"/>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4AB50FB6-2AB7-DC5E-A766-856973826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p>
        </p:txBody>
      </p:sp>
      <p:sp>
        <p:nvSpPr>
          <p:cNvPr id="3" name="Chỗ dành sẵn cho Văn bản 2">
            <a:extLst>
              <a:ext uri="{FF2B5EF4-FFF2-40B4-BE49-F238E27FC236}">
                <a16:creationId xmlns:a16="http://schemas.microsoft.com/office/drawing/2014/main" id="{CF2A1144-11B0-5515-1A5F-8DAC180ADF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p>
        </p:txBody>
      </p:sp>
      <p:sp>
        <p:nvSpPr>
          <p:cNvPr id="4" name="Chỗ dành sẵn cho Ngày tháng 3">
            <a:extLst>
              <a:ext uri="{FF2B5EF4-FFF2-40B4-BE49-F238E27FC236}">
                <a16:creationId xmlns:a16="http://schemas.microsoft.com/office/drawing/2014/main" id="{64CEE6A3-498F-FC6C-05A6-09DF8E50FF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CAB66-FC71-4EB3-A822-982BAA8825ED}" type="datetimeFigureOut">
              <a:rPr lang="vi-VN" smtClean="0"/>
              <a:t>16/09/2025</a:t>
            </a:fld>
            <a:endParaRPr lang="vi-VN"/>
          </a:p>
        </p:txBody>
      </p:sp>
      <p:sp>
        <p:nvSpPr>
          <p:cNvPr id="5" name="Chỗ dành sẵn cho Chân trang 4">
            <a:extLst>
              <a:ext uri="{FF2B5EF4-FFF2-40B4-BE49-F238E27FC236}">
                <a16:creationId xmlns:a16="http://schemas.microsoft.com/office/drawing/2014/main" id="{401A5D02-5C11-B97D-1FFD-C33BCAA6DC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Chỗ dành sẵn cho Số hiệu Bản chiếu 5">
            <a:extLst>
              <a:ext uri="{FF2B5EF4-FFF2-40B4-BE49-F238E27FC236}">
                <a16:creationId xmlns:a16="http://schemas.microsoft.com/office/drawing/2014/main" id="{E988F68D-ADD7-0B15-C5A2-58BAB96932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694641-9C32-4F89-9FB1-0E1DE1D5B446}" type="slidenum">
              <a:rPr lang="vi-VN" smtClean="0"/>
              <a:t>‹#›</a:t>
            </a:fld>
            <a:endParaRPr lang="vi-VN"/>
          </a:p>
        </p:txBody>
      </p:sp>
    </p:spTree>
    <p:extLst>
      <p:ext uri="{BB962C8B-B14F-4D97-AF65-F5344CB8AC3E}">
        <p14:creationId xmlns:p14="http://schemas.microsoft.com/office/powerpoint/2010/main" val="2579719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6.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7.xml"/><Relationship Id="rId5" Type="http://schemas.openxmlformats.org/officeDocument/2006/relationships/image" Target="../media/image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hyperlink" Target="https://support.uneti.edu.vn/" TargetMode="External"/><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7.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emf"/><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emf"/><Relationship Id="rId1" Type="http://schemas.openxmlformats.org/officeDocument/2006/relationships/slideLayout" Target="../slideLayouts/slideLayout7.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emf"/><Relationship Id="rId1" Type="http://schemas.openxmlformats.org/officeDocument/2006/relationships/slideLayout" Target="../slideLayouts/slideLayout7.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emf"/><Relationship Id="rId1" Type="http://schemas.openxmlformats.org/officeDocument/2006/relationships/slideLayout" Target="../slideLayouts/slideLayout7.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upport.uneti.edu.vn/" TargetMode="External"/><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emf"/><Relationship Id="rId1" Type="http://schemas.openxmlformats.org/officeDocument/2006/relationships/slideLayout" Target="../slideLayouts/slideLayout7.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sv.phongctsv@uneti.edu.vn" TargetMode="External"/><Relationship Id="rId1" Type="http://schemas.openxmlformats.org/officeDocument/2006/relationships/slideLayout" Target="../slideLayouts/slideLayout7.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sv.phongctsv@uneti.edu.vn" TargetMode="External"/><Relationship Id="rId1" Type="http://schemas.openxmlformats.org/officeDocument/2006/relationships/slideLayout" Target="../slideLayouts/slideLayout7.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7.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upport.uneti.edu.vn/" TargetMode="External"/><Relationship Id="rId1" Type="http://schemas.openxmlformats.org/officeDocument/2006/relationships/slideLayout" Target="../slideLayouts/slideLayout7.xml"/><Relationship Id="rId5" Type="http://schemas.openxmlformats.org/officeDocument/2006/relationships/image" Target="../media/image26.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upport.uneti.edu.vn/" TargetMode="External"/><Relationship Id="rId1" Type="http://schemas.openxmlformats.org/officeDocument/2006/relationships/slideLayout" Target="../slideLayouts/slideLayout7.xml"/><Relationship Id="rId5" Type="http://schemas.openxmlformats.org/officeDocument/2006/relationships/image" Target="../media/image27.emf"/><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hyperlink" Target="https://docs.google.com/forms/d/1s8wj7iPbnOC5C2UVtEQYdjhXeg9x4jAYeQQoIASZr4s/closedform" TargetMode="External"/><Relationship Id="rId4" Type="http://schemas.openxmlformats.org/officeDocument/2006/relationships/hyperlink" Target="https://uneti.edu.vn/thong-bao-thuc-hien-lam-thu-hoach-doi-voi-sinh-vien-dai-hoc-he-chinh-quy-khoa-19/" TargetMode="Externa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1796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ộp Văn bản 16">
            <a:extLst>
              <a:ext uri="{FF2B5EF4-FFF2-40B4-BE49-F238E27FC236}">
                <a16:creationId xmlns:a16="http://schemas.microsoft.com/office/drawing/2014/main" id="{987515D8-C008-6D38-CD26-4F5022A70AE2}"/>
              </a:ext>
            </a:extLst>
          </p:cNvPr>
          <p:cNvSpPr txBox="1"/>
          <p:nvPr/>
        </p:nvSpPr>
        <p:spPr>
          <a:xfrm>
            <a:off x="492487" y="421411"/>
            <a:ext cx="12286522" cy="954107"/>
          </a:xfrm>
          <a:prstGeom prst="rect">
            <a:avLst/>
          </a:prstGeom>
          <a:noFill/>
        </p:spPr>
        <p:txBody>
          <a:bodyPr wrap="square" rtlCol="0">
            <a:spAutoFit/>
          </a:bodyPr>
          <a:lstStyle/>
          <a:p>
            <a:r>
              <a:rPr lang="vi-VN" sz="2800" b="1">
                <a:solidFill>
                  <a:srgbClr val="FF0000"/>
                </a:solidFill>
                <a:effectLst>
                  <a:glow rad="63500">
                    <a:schemeClr val="bg1"/>
                  </a:glow>
                </a:effectLst>
                <a:latin typeface="+mj-lt"/>
              </a:rPr>
              <a:t>I. Hướng </a:t>
            </a:r>
            <a:r>
              <a:rPr lang="vi-VN" sz="2800" b="1" dirty="0">
                <a:solidFill>
                  <a:srgbClr val="FF0000"/>
                </a:solidFill>
                <a:effectLst>
                  <a:glow rad="63500">
                    <a:schemeClr val="bg1"/>
                  </a:glow>
                </a:effectLst>
                <a:latin typeface="+mj-lt"/>
              </a:rPr>
              <a:t>dẫn các quy trình giải quyết thủ tục hành chính sinh viên </a:t>
            </a:r>
            <a:endParaRPr lang="en-US" sz="2800" b="1" dirty="0">
              <a:solidFill>
                <a:srgbClr val="FF0000"/>
              </a:solidFill>
              <a:effectLst>
                <a:glow rad="63500">
                  <a:schemeClr val="bg1"/>
                </a:glow>
              </a:effectLst>
              <a:latin typeface="+mj-lt"/>
            </a:endParaRPr>
          </a:p>
          <a:p>
            <a:r>
              <a:rPr lang="vi-VN" sz="2800" b="1" dirty="0">
                <a:solidFill>
                  <a:srgbClr val="FF0000"/>
                </a:solidFill>
                <a:effectLst>
                  <a:glow rad="63500">
                    <a:schemeClr val="bg1"/>
                  </a:glow>
                </a:effectLst>
                <a:latin typeface="+mj-lt"/>
              </a:rPr>
              <a:t>tại bộ phận một cửa như sau:</a:t>
            </a:r>
          </a:p>
        </p:txBody>
      </p:sp>
      <p:pic>
        <p:nvPicPr>
          <p:cNvPr id="9" name="Picture 8"/>
          <p:cNvPicPr>
            <a:picLocks noChangeAspect="1"/>
          </p:cNvPicPr>
          <p:nvPr/>
        </p:nvPicPr>
        <p:blipFill>
          <a:blip r:embed="rId2" cstate="hq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162928" y="53169"/>
            <a:ext cx="991889" cy="1091078"/>
          </a:xfrm>
          <a:prstGeom prst="rect">
            <a:avLst/>
          </a:prstGeom>
        </p:spPr>
      </p:pic>
      <p:pic>
        <p:nvPicPr>
          <p:cNvPr id="3" name="Picture 2" descr="A cloud with colorful arrows and text&#10;&#10;AI-generated content may be incorrect.">
            <a:extLst>
              <a:ext uri="{FF2B5EF4-FFF2-40B4-BE49-F238E27FC236}">
                <a16:creationId xmlns:a16="http://schemas.microsoft.com/office/drawing/2014/main" id="{B83F5C62-42D7-DAE0-680D-FDCFA0C5FAB8}"/>
              </a:ext>
            </a:extLst>
          </p:cNvPr>
          <p:cNvPicPr>
            <a:picLocks noChangeAspect="1"/>
          </p:cNvPicPr>
          <p:nvPr/>
        </p:nvPicPr>
        <p:blipFill>
          <a:blip r:embed="rId4">
            <a:extLst>
              <a:ext uri="{28A0092B-C50C-407E-A947-70E740481C1C}">
                <a14:useLocalDpi xmlns:a14="http://schemas.microsoft.com/office/drawing/2010/main" val="0"/>
              </a:ext>
            </a:extLst>
          </a:blip>
          <a:srcRect l="2869" t="10231" r="2701" b="24414"/>
          <a:stretch>
            <a:fillRect/>
          </a:stretch>
        </p:blipFill>
        <p:spPr>
          <a:xfrm>
            <a:off x="942985" y="1375518"/>
            <a:ext cx="10468590" cy="4734008"/>
          </a:xfrm>
          <a:prstGeom prst="rect">
            <a:avLst/>
          </a:prstGeom>
          <a:effectLst>
            <a:glow rad="711200">
              <a:schemeClr val="bg1"/>
            </a:glow>
          </a:effectLst>
        </p:spPr>
      </p:pic>
    </p:spTree>
    <p:extLst>
      <p:ext uri="{BB962C8B-B14F-4D97-AF65-F5344CB8AC3E}">
        <p14:creationId xmlns:p14="http://schemas.microsoft.com/office/powerpoint/2010/main" val="97544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ộp Văn bản 1">
            <a:extLst>
              <a:ext uri="{FF2B5EF4-FFF2-40B4-BE49-F238E27FC236}">
                <a16:creationId xmlns:a16="http://schemas.microsoft.com/office/drawing/2014/main" id="{E5F04170-3CE5-85B6-388A-EDEFE752467B}"/>
              </a:ext>
            </a:extLst>
          </p:cNvPr>
          <p:cNvSpPr txBox="1"/>
          <p:nvPr/>
        </p:nvSpPr>
        <p:spPr>
          <a:xfrm>
            <a:off x="638627" y="464457"/>
            <a:ext cx="11190515" cy="523220"/>
          </a:xfrm>
          <a:prstGeom prst="rect">
            <a:avLst/>
          </a:prstGeom>
          <a:noFill/>
        </p:spPr>
        <p:txBody>
          <a:bodyPr wrap="square" rtlCol="0">
            <a:spAutoFit/>
          </a:bodyPr>
          <a:lstStyle/>
          <a:p>
            <a:r>
              <a:rPr lang="vi-VN" sz="2800" b="1" dirty="0">
                <a:latin typeface="+mj-lt"/>
              </a:rPr>
              <a:t>1. Đăng ký xin cấp giấy xác nhận sinh viên đang học tại trường</a:t>
            </a:r>
          </a:p>
        </p:txBody>
      </p:sp>
      <p:pic>
        <p:nvPicPr>
          <p:cNvPr id="3" name="Hình ảnh 2">
            <a:extLst>
              <a:ext uri="{FF2B5EF4-FFF2-40B4-BE49-F238E27FC236}">
                <a16:creationId xmlns:a16="http://schemas.microsoft.com/office/drawing/2014/main" id="{C1A838E4-9C9D-0E14-342B-6E5AE0E4BC95}"/>
              </a:ext>
            </a:extLst>
          </p:cNvPr>
          <p:cNvPicPr>
            <a:picLocks noChangeAspect="1"/>
          </p:cNvPicPr>
          <p:nvPr/>
        </p:nvPicPr>
        <p:blipFill>
          <a:blip r:embed="rId2"/>
          <a:stretch>
            <a:fillRect/>
          </a:stretch>
        </p:blipFill>
        <p:spPr>
          <a:xfrm>
            <a:off x="6616673" y="1607260"/>
            <a:ext cx="5212469" cy="3953675"/>
          </a:xfrm>
          <a:prstGeom prst="rect">
            <a:avLst/>
          </a:prstGeom>
        </p:spPr>
      </p:pic>
      <p:sp>
        <p:nvSpPr>
          <p:cNvPr id="5" name="Hộp Văn bản 4">
            <a:extLst>
              <a:ext uri="{FF2B5EF4-FFF2-40B4-BE49-F238E27FC236}">
                <a16:creationId xmlns:a16="http://schemas.microsoft.com/office/drawing/2014/main" id="{8561C30E-5C32-2DD4-2209-AF279D54070F}"/>
              </a:ext>
            </a:extLst>
          </p:cNvPr>
          <p:cNvSpPr txBox="1"/>
          <p:nvPr/>
        </p:nvSpPr>
        <p:spPr>
          <a:xfrm>
            <a:off x="8286466" y="5717180"/>
            <a:ext cx="2743200" cy="338554"/>
          </a:xfrm>
          <a:prstGeom prst="rect">
            <a:avLst/>
          </a:prstGeom>
          <a:noFill/>
        </p:spPr>
        <p:txBody>
          <a:bodyPr wrap="square">
            <a:spAutoFit/>
          </a:bodyPr>
          <a:lstStyle/>
          <a:p>
            <a:r>
              <a:rPr lang="vi-VN" sz="1600" i="1" dirty="0">
                <a:latin typeface="+mj-lt"/>
              </a:rPr>
              <a:t>Hình 1: Mẫu giấy XNSV</a:t>
            </a:r>
          </a:p>
        </p:txBody>
      </p:sp>
      <p:sp>
        <p:nvSpPr>
          <p:cNvPr id="7" name="Hộp Văn bản 6">
            <a:extLst>
              <a:ext uri="{FF2B5EF4-FFF2-40B4-BE49-F238E27FC236}">
                <a16:creationId xmlns:a16="http://schemas.microsoft.com/office/drawing/2014/main" id="{4CD7039C-C8DE-57BF-701F-CF30E2BEAFA4}"/>
              </a:ext>
            </a:extLst>
          </p:cNvPr>
          <p:cNvSpPr txBox="1"/>
          <p:nvPr/>
        </p:nvSpPr>
        <p:spPr>
          <a:xfrm>
            <a:off x="953135" y="1459915"/>
            <a:ext cx="5142864" cy="1077218"/>
          </a:xfrm>
          <a:prstGeom prst="rect">
            <a:avLst/>
          </a:prstGeom>
          <a:noFill/>
        </p:spPr>
        <p:txBody>
          <a:bodyPr wrap="square">
            <a:spAutoFit/>
          </a:bodyPr>
          <a:lstStyle/>
          <a:p>
            <a:r>
              <a:rPr lang="vi-VN" sz="2400" b="1" dirty="0">
                <a:solidFill>
                  <a:srgbClr val="FF0000"/>
                </a:solidFill>
                <a:latin typeface="+mj-lt"/>
              </a:rPr>
              <a:t>B1:</a:t>
            </a:r>
            <a:r>
              <a:rPr lang="vi-VN" sz="2000" b="1" dirty="0">
                <a:latin typeface="+mj-lt"/>
              </a:rPr>
              <a:t> Sinh viên đề nghị tại bộ phận Một cửa hoặc gửi đề nghị qua </a:t>
            </a:r>
            <a:endParaRPr lang="en-US" sz="2000" b="1" dirty="0">
              <a:latin typeface="+mj-lt"/>
            </a:endParaRPr>
          </a:p>
          <a:p>
            <a:r>
              <a:rPr lang="vi-VN" sz="2000" b="1" dirty="0">
                <a:latin typeface="+mj-lt"/>
              </a:rPr>
              <a:t> </a:t>
            </a:r>
            <a:r>
              <a:rPr lang="en-US" sz="2000" b="1" dirty="0">
                <a:latin typeface="+mj-lt"/>
              </a:rPr>
              <a:t>    </a:t>
            </a:r>
            <a:r>
              <a:rPr lang="vi-VN" sz="2000" b="1" dirty="0">
                <a:latin typeface="+mj-lt"/>
              </a:rPr>
              <a:t>Email: </a:t>
            </a:r>
            <a:r>
              <a:rPr lang="vi-VN" sz="2000" b="1" dirty="0">
                <a:solidFill>
                  <a:schemeClr val="accent5">
                    <a:lumMod val="50000"/>
                  </a:schemeClr>
                </a:solidFill>
                <a:latin typeface="+mj-lt"/>
              </a:rPr>
              <a:t>sv.phongctsv@uneti.edu.vn</a:t>
            </a:r>
            <a:endParaRPr lang="en-US" sz="2000" b="1" dirty="0">
              <a:solidFill>
                <a:schemeClr val="accent5">
                  <a:lumMod val="50000"/>
                </a:schemeClr>
              </a:solidFill>
              <a:latin typeface="+mj-lt"/>
            </a:endParaRPr>
          </a:p>
        </p:txBody>
      </p:sp>
      <p:sp>
        <p:nvSpPr>
          <p:cNvPr id="9" name="Hộp Văn bản 8">
            <a:extLst>
              <a:ext uri="{FF2B5EF4-FFF2-40B4-BE49-F238E27FC236}">
                <a16:creationId xmlns:a16="http://schemas.microsoft.com/office/drawing/2014/main" id="{1141731D-69D9-C7A0-6970-93B1DFDD2C08}"/>
              </a:ext>
            </a:extLst>
          </p:cNvPr>
          <p:cNvSpPr txBox="1"/>
          <p:nvPr/>
        </p:nvSpPr>
        <p:spPr>
          <a:xfrm>
            <a:off x="1262418" y="2474893"/>
            <a:ext cx="4833581" cy="954107"/>
          </a:xfrm>
          <a:prstGeom prst="rect">
            <a:avLst/>
          </a:prstGeom>
          <a:noFill/>
        </p:spPr>
        <p:txBody>
          <a:bodyPr wrap="square">
            <a:spAutoFit/>
          </a:bodyPr>
          <a:lstStyle/>
          <a:p>
            <a:pPr algn="just"/>
            <a:r>
              <a:rPr lang="vi-VN" sz="1400" b="1" dirty="0">
                <a:latin typeface="+mj-lt"/>
              </a:rPr>
              <a:t>Hoặc qua </a:t>
            </a:r>
            <a:r>
              <a:rPr lang="vi-VN" sz="1400" b="1" dirty="0" err="1">
                <a:latin typeface="+mj-lt"/>
              </a:rPr>
              <a:t>App</a:t>
            </a:r>
            <a:r>
              <a:rPr lang="vi-VN" sz="1400" b="1" dirty="0">
                <a:latin typeface="+mj-lt"/>
              </a:rPr>
              <a:t> </a:t>
            </a:r>
            <a:r>
              <a:rPr lang="vi-VN" sz="1400" b="1" dirty="0" err="1">
                <a:latin typeface="+mj-lt"/>
              </a:rPr>
              <a:t>Uneti</a:t>
            </a:r>
            <a:r>
              <a:rPr lang="vi-VN" sz="1400" b="1" dirty="0">
                <a:latin typeface="+mj-lt"/>
              </a:rPr>
              <a:t> </a:t>
            </a:r>
            <a:r>
              <a:rPr lang="vi-VN" sz="1400" b="1" dirty="0" err="1">
                <a:latin typeface="+mj-lt"/>
              </a:rPr>
              <a:t>online</a:t>
            </a:r>
            <a:r>
              <a:rPr lang="vi-VN" sz="1400" b="1" dirty="0">
                <a:latin typeface="+mj-lt"/>
              </a:rPr>
              <a:t>/</a:t>
            </a:r>
            <a:r>
              <a:rPr lang="vi-VN" sz="1400" b="1" dirty="0" err="1">
                <a:latin typeface="+mj-lt"/>
              </a:rPr>
              <a:t>web</a:t>
            </a:r>
            <a:r>
              <a:rPr lang="vi-VN" sz="1400" b="1" dirty="0">
                <a:latin typeface="+mj-lt"/>
              </a:rPr>
              <a:t> </a:t>
            </a:r>
            <a:r>
              <a:rPr lang="vi-VN" sz="1400" b="1" dirty="0">
                <a:solidFill>
                  <a:schemeClr val="accent5">
                    <a:lumMod val="50000"/>
                  </a:schemeClr>
                </a:solidFill>
                <a:latin typeface="+mj-lt"/>
              </a:rPr>
              <a:t>https://support.uneti.edu.vn/ </a:t>
            </a:r>
            <a:r>
              <a:rPr lang="vi-VN" sz="1400" b="1" dirty="0">
                <a:latin typeface="+mj-lt"/>
              </a:rPr>
              <a:t>. Thời điểm cán bộ hoàn tất đề nghị vào phần mềm là thời điểm sinh viên nhận được Email (lần 1) thông báo đề nghị đã được tiếp nhận</a:t>
            </a:r>
            <a:r>
              <a:rPr lang="en-US" sz="1400" b="1" dirty="0">
                <a:latin typeface="+mj-lt"/>
              </a:rPr>
              <a:t>.</a:t>
            </a:r>
            <a:endParaRPr lang="vi-VN" sz="1400" b="1" dirty="0">
              <a:latin typeface="+mj-lt"/>
            </a:endParaRPr>
          </a:p>
        </p:txBody>
      </p:sp>
      <p:sp>
        <p:nvSpPr>
          <p:cNvPr id="11" name="Hộp Văn bản 10">
            <a:extLst>
              <a:ext uri="{FF2B5EF4-FFF2-40B4-BE49-F238E27FC236}">
                <a16:creationId xmlns:a16="http://schemas.microsoft.com/office/drawing/2014/main" id="{BDD1A7CE-0A5A-B378-22A9-655CA0325C7E}"/>
              </a:ext>
            </a:extLst>
          </p:cNvPr>
          <p:cNvSpPr txBox="1"/>
          <p:nvPr/>
        </p:nvSpPr>
        <p:spPr>
          <a:xfrm>
            <a:off x="1074462" y="4807739"/>
            <a:ext cx="5159422" cy="1754326"/>
          </a:xfrm>
          <a:prstGeom prst="rect">
            <a:avLst/>
          </a:prstGeom>
          <a:noFill/>
        </p:spPr>
        <p:txBody>
          <a:bodyPr wrap="square">
            <a:spAutoFit/>
          </a:bodyPr>
          <a:lstStyle/>
          <a:p>
            <a:pPr algn="just"/>
            <a:r>
              <a:rPr lang="vi-VN" sz="2400" b="1" dirty="0">
                <a:solidFill>
                  <a:srgbClr val="FF0000"/>
                </a:solidFill>
                <a:latin typeface="+mj-lt"/>
              </a:rPr>
              <a:t>B2:</a:t>
            </a:r>
            <a:r>
              <a:rPr lang="vi-VN" sz="2800" b="1" dirty="0">
                <a:solidFill>
                  <a:srgbClr val="FF0000"/>
                </a:solidFill>
                <a:latin typeface="+mj-lt"/>
              </a:rPr>
              <a:t> </a:t>
            </a:r>
            <a:r>
              <a:rPr lang="vi-VN" sz="2000" b="1" dirty="0">
                <a:latin typeface="+mj-lt"/>
              </a:rPr>
              <a:t>Căn cứ vào nội dung thông báo của </a:t>
            </a:r>
            <a:r>
              <a:rPr lang="vi-VN" sz="2000" b="1" dirty="0" err="1">
                <a:latin typeface="+mj-lt"/>
              </a:rPr>
              <a:t>Email</a:t>
            </a:r>
            <a:r>
              <a:rPr lang="vi-VN" sz="2000" b="1" dirty="0">
                <a:latin typeface="+mj-lt"/>
              </a:rPr>
              <a:t> (lần 2), sinh viên  mang theo thẻ sinh viên(CMT/CCCD)  đến nhận kết quả tại bộ phận Một cửa theo địa điểm học của sinh viên.</a:t>
            </a:r>
          </a:p>
        </p:txBody>
      </p:sp>
      <p:sp>
        <p:nvSpPr>
          <p:cNvPr id="6" name="Hộp Văn bản 5">
            <a:extLst>
              <a:ext uri="{FF2B5EF4-FFF2-40B4-BE49-F238E27FC236}">
                <a16:creationId xmlns:a16="http://schemas.microsoft.com/office/drawing/2014/main" id="{B1D33BFB-ADA0-FE0D-58A7-72C4D578B788}"/>
              </a:ext>
            </a:extLst>
          </p:cNvPr>
          <p:cNvSpPr txBox="1"/>
          <p:nvPr/>
        </p:nvSpPr>
        <p:spPr>
          <a:xfrm>
            <a:off x="1417560" y="1006738"/>
            <a:ext cx="10914745" cy="338554"/>
          </a:xfrm>
          <a:prstGeom prst="rect">
            <a:avLst/>
          </a:prstGeom>
          <a:noFill/>
        </p:spPr>
        <p:txBody>
          <a:bodyPr wrap="square">
            <a:spAutoFit/>
          </a:bodyPr>
          <a:lstStyle/>
          <a:p>
            <a:r>
              <a:rPr lang="vi-VN" sz="1600" dirty="0">
                <a:latin typeface="+mj-lt"/>
              </a:rPr>
              <a:t>( Dùng trong trường hợp SV cần xin việc, xin miễn, tạm hoãn lệnh gọi nghĩa vụ quân </a:t>
            </a:r>
            <a:r>
              <a:rPr lang="vi-VN" sz="1600">
                <a:latin typeface="+mj-lt"/>
              </a:rPr>
              <a:t>sự,...</a:t>
            </a:r>
            <a:r>
              <a:rPr lang="en-US" sz="1600">
                <a:latin typeface="+mj-lt"/>
              </a:rPr>
              <a:t> </a:t>
            </a:r>
            <a:r>
              <a:rPr lang="vi-VN" sz="1600">
                <a:latin typeface="+mj-lt"/>
              </a:rPr>
              <a:t>) </a:t>
            </a:r>
            <a:endParaRPr lang="vi-VN" sz="1600" dirty="0">
              <a:latin typeface="+mj-lt"/>
            </a:endParaRPr>
          </a:p>
        </p:txBody>
      </p:sp>
      <p:pic>
        <p:nvPicPr>
          <p:cNvPr id="12" name="Picture 1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14" name="Picture 13">
            <a:extLst>
              <a:ext uri="{FF2B5EF4-FFF2-40B4-BE49-F238E27FC236}">
                <a16:creationId xmlns:a16="http://schemas.microsoft.com/office/drawing/2014/main" id="{E401A331-D298-4BCD-BA9A-3E9F89D859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1421" y="3187636"/>
            <a:ext cx="4092463" cy="1620103"/>
          </a:xfrm>
          <a:prstGeom prst="rect">
            <a:avLst/>
          </a:prstGeom>
        </p:spPr>
      </p:pic>
    </p:spTree>
    <p:extLst>
      <p:ext uri="{BB962C8B-B14F-4D97-AF65-F5344CB8AC3E}">
        <p14:creationId xmlns:p14="http://schemas.microsoft.com/office/powerpoint/2010/main" val="4107937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750"/>
                                        <p:tgtEl>
                                          <p:spTgt spid="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75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750"/>
                                        <p:tgtEl>
                                          <p:spTgt spid="14"/>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9" grpId="0"/>
      <p:bldP spid="11"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ộp Văn bản 3">
            <a:extLst>
              <a:ext uri="{FF2B5EF4-FFF2-40B4-BE49-F238E27FC236}">
                <a16:creationId xmlns:a16="http://schemas.microsoft.com/office/drawing/2014/main" id="{7EEFF797-6A1C-5E73-FDB4-C961FAA06638}"/>
              </a:ext>
            </a:extLst>
          </p:cNvPr>
          <p:cNvSpPr txBox="1"/>
          <p:nvPr/>
        </p:nvSpPr>
        <p:spPr>
          <a:xfrm>
            <a:off x="491672" y="480163"/>
            <a:ext cx="7416799" cy="523220"/>
          </a:xfrm>
          <a:prstGeom prst="rect">
            <a:avLst/>
          </a:prstGeom>
          <a:noFill/>
        </p:spPr>
        <p:txBody>
          <a:bodyPr wrap="square">
            <a:spAutoFit/>
          </a:bodyPr>
          <a:lstStyle/>
          <a:p>
            <a:r>
              <a:rPr lang="vi-VN" sz="2800" b="1" dirty="0">
                <a:latin typeface="+mj-lt"/>
              </a:rPr>
              <a:t>2. Đăng ký xin cấp giấy xác nhận vay vốn</a:t>
            </a:r>
          </a:p>
        </p:txBody>
      </p:sp>
      <p:sp>
        <p:nvSpPr>
          <p:cNvPr id="6" name="Hộp Văn bản 5">
            <a:extLst>
              <a:ext uri="{FF2B5EF4-FFF2-40B4-BE49-F238E27FC236}">
                <a16:creationId xmlns:a16="http://schemas.microsoft.com/office/drawing/2014/main" id="{7B313D07-EC56-FFF3-8C76-AB8C1DAA9A39}"/>
              </a:ext>
            </a:extLst>
          </p:cNvPr>
          <p:cNvSpPr txBox="1"/>
          <p:nvPr/>
        </p:nvSpPr>
        <p:spPr>
          <a:xfrm>
            <a:off x="1143402" y="1019042"/>
            <a:ext cx="7416799" cy="338554"/>
          </a:xfrm>
          <a:prstGeom prst="rect">
            <a:avLst/>
          </a:prstGeom>
          <a:noFill/>
        </p:spPr>
        <p:txBody>
          <a:bodyPr wrap="square">
            <a:spAutoFit/>
          </a:bodyPr>
          <a:lstStyle/>
          <a:p>
            <a:r>
              <a:rPr lang="vi-VN" sz="1600" dirty="0">
                <a:latin typeface="+mj-lt"/>
              </a:rPr>
              <a:t>( Dùng trong TH SV đang học tại trường có nhu cầu vay vốn tín </a:t>
            </a:r>
            <a:r>
              <a:rPr lang="vi-VN" sz="1600">
                <a:latin typeface="+mj-lt"/>
              </a:rPr>
              <a:t>dụng SV</a:t>
            </a:r>
            <a:r>
              <a:rPr lang="en-US" sz="1600">
                <a:latin typeface="+mj-lt"/>
              </a:rPr>
              <a:t> </a:t>
            </a:r>
            <a:r>
              <a:rPr lang="vi-VN" sz="1600">
                <a:latin typeface="+mj-lt"/>
              </a:rPr>
              <a:t>) </a:t>
            </a:r>
            <a:endParaRPr lang="vi-VN" sz="1600" dirty="0">
              <a:latin typeface="+mj-lt"/>
            </a:endParaRPr>
          </a:p>
        </p:txBody>
      </p:sp>
      <p:pic>
        <p:nvPicPr>
          <p:cNvPr id="7" name="Hình ảnh 6">
            <a:extLst>
              <a:ext uri="{FF2B5EF4-FFF2-40B4-BE49-F238E27FC236}">
                <a16:creationId xmlns:a16="http://schemas.microsoft.com/office/drawing/2014/main" id="{6F44FECE-CFCC-1DE4-F191-BCBEC3AA82CD}"/>
              </a:ext>
            </a:extLst>
          </p:cNvPr>
          <p:cNvPicPr>
            <a:picLocks noChangeAspect="1"/>
          </p:cNvPicPr>
          <p:nvPr/>
        </p:nvPicPr>
        <p:blipFill>
          <a:blip r:embed="rId2"/>
          <a:stretch>
            <a:fillRect/>
          </a:stretch>
        </p:blipFill>
        <p:spPr>
          <a:xfrm>
            <a:off x="377371" y="1388374"/>
            <a:ext cx="4474430" cy="4465700"/>
          </a:xfrm>
          <a:prstGeom prst="rect">
            <a:avLst/>
          </a:prstGeom>
        </p:spPr>
      </p:pic>
      <p:sp>
        <p:nvSpPr>
          <p:cNvPr id="9" name="Hộp Văn bản 8">
            <a:extLst>
              <a:ext uri="{FF2B5EF4-FFF2-40B4-BE49-F238E27FC236}">
                <a16:creationId xmlns:a16="http://schemas.microsoft.com/office/drawing/2014/main" id="{45D5A82E-4C4B-152C-CE2E-A346CB2FBF11}"/>
              </a:ext>
            </a:extLst>
          </p:cNvPr>
          <p:cNvSpPr txBox="1"/>
          <p:nvPr/>
        </p:nvSpPr>
        <p:spPr>
          <a:xfrm>
            <a:off x="945243" y="5863043"/>
            <a:ext cx="3254828" cy="338554"/>
          </a:xfrm>
          <a:prstGeom prst="rect">
            <a:avLst/>
          </a:prstGeom>
          <a:noFill/>
        </p:spPr>
        <p:txBody>
          <a:bodyPr wrap="square">
            <a:spAutoFit/>
          </a:bodyPr>
          <a:lstStyle/>
          <a:p>
            <a:r>
              <a:rPr lang="vi-VN" sz="1600" i="1" dirty="0"/>
              <a:t>Hình 2: Mẫu giấy XN Vay vốn SV </a:t>
            </a:r>
          </a:p>
        </p:txBody>
      </p:sp>
      <p:sp>
        <p:nvSpPr>
          <p:cNvPr id="11" name="Hộp Văn bản 10">
            <a:extLst>
              <a:ext uri="{FF2B5EF4-FFF2-40B4-BE49-F238E27FC236}">
                <a16:creationId xmlns:a16="http://schemas.microsoft.com/office/drawing/2014/main" id="{4DE0E85E-18B6-F677-8458-74CC8E93F9BF}"/>
              </a:ext>
            </a:extLst>
          </p:cNvPr>
          <p:cNvSpPr txBox="1"/>
          <p:nvPr/>
        </p:nvSpPr>
        <p:spPr>
          <a:xfrm>
            <a:off x="5289973" y="1311947"/>
            <a:ext cx="6056087" cy="1077218"/>
          </a:xfrm>
          <a:prstGeom prst="rect">
            <a:avLst/>
          </a:prstGeom>
          <a:noFill/>
        </p:spPr>
        <p:txBody>
          <a:bodyPr wrap="square">
            <a:spAutoFit/>
          </a:bodyPr>
          <a:lstStyle/>
          <a:p>
            <a:pPr algn="just"/>
            <a:r>
              <a:rPr lang="vi-VN" sz="2400" dirty="0">
                <a:solidFill>
                  <a:srgbClr val="FF0000"/>
                </a:solidFill>
                <a:latin typeface="+mj-lt"/>
              </a:rPr>
              <a:t>B1</a:t>
            </a:r>
            <a:r>
              <a:rPr lang="vi-VN" sz="2000" dirty="0">
                <a:solidFill>
                  <a:srgbClr val="FF0000"/>
                </a:solidFill>
                <a:latin typeface="+mj-lt"/>
              </a:rPr>
              <a:t>: </a:t>
            </a:r>
            <a:r>
              <a:rPr lang="vi-VN" sz="2000" dirty="0">
                <a:latin typeface="+mj-lt"/>
              </a:rPr>
              <a:t>Sinh viên đề nghị tại bộ phận Một cửa hoặc gửi đề nghị qua Email:</a:t>
            </a:r>
            <a:r>
              <a:rPr lang="vi-VN" sz="2000" dirty="0">
                <a:solidFill>
                  <a:schemeClr val="accent1">
                    <a:lumMod val="50000"/>
                  </a:schemeClr>
                </a:solidFill>
                <a:latin typeface="+mj-lt"/>
              </a:rPr>
              <a:t> </a:t>
            </a:r>
            <a:r>
              <a:rPr lang="vi-VN" sz="2000" dirty="0">
                <a:solidFill>
                  <a:schemeClr val="accent5">
                    <a:lumMod val="50000"/>
                  </a:schemeClr>
                </a:solidFill>
                <a:latin typeface="+mj-lt"/>
              </a:rPr>
              <a:t>sv.phongctsv@uneti.edu.vn </a:t>
            </a:r>
          </a:p>
          <a:p>
            <a:pPr algn="just"/>
            <a:r>
              <a:rPr lang="vi-VN" sz="2000" dirty="0">
                <a:solidFill>
                  <a:schemeClr val="accent5">
                    <a:lumMod val="50000"/>
                  </a:schemeClr>
                </a:solidFill>
                <a:latin typeface="+mj-lt"/>
              </a:rPr>
              <a:t> </a:t>
            </a:r>
          </a:p>
        </p:txBody>
      </p:sp>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3" name="Hộp Văn bản 10">
            <a:extLst>
              <a:ext uri="{FF2B5EF4-FFF2-40B4-BE49-F238E27FC236}">
                <a16:creationId xmlns:a16="http://schemas.microsoft.com/office/drawing/2014/main" id="{4DE0E85E-18B6-F677-8458-74CC8E93F9BF}"/>
              </a:ext>
            </a:extLst>
          </p:cNvPr>
          <p:cNvSpPr txBox="1"/>
          <p:nvPr/>
        </p:nvSpPr>
        <p:spPr>
          <a:xfrm>
            <a:off x="5289973" y="4569504"/>
            <a:ext cx="6056087" cy="1384995"/>
          </a:xfrm>
          <a:prstGeom prst="rect">
            <a:avLst/>
          </a:prstGeom>
          <a:noFill/>
        </p:spPr>
        <p:txBody>
          <a:bodyPr wrap="square">
            <a:spAutoFit/>
          </a:bodyPr>
          <a:lstStyle/>
          <a:p>
            <a:pPr algn="just"/>
            <a:r>
              <a:rPr lang="vi-VN" sz="2400" dirty="0">
                <a:solidFill>
                  <a:srgbClr val="FF0000"/>
                </a:solidFill>
                <a:latin typeface="+mj-lt"/>
              </a:rPr>
              <a:t>B2:</a:t>
            </a:r>
            <a:r>
              <a:rPr lang="vi-VN" sz="2400" dirty="0">
                <a:latin typeface="+mj-lt"/>
              </a:rPr>
              <a:t> </a:t>
            </a:r>
            <a:r>
              <a:rPr lang="vi-VN" sz="2000" dirty="0">
                <a:latin typeface="+mj-lt"/>
              </a:rPr>
              <a:t>Căn cứ vào nội dung thông báo của Email (lần 2), sinh viên mang theo thẻ sinh viên(CMT/CCCD)  đến nhận kết quả tại bộ phận Một cửa theo địa điểm học của sinh viên</a:t>
            </a:r>
            <a:r>
              <a:rPr lang="en-US" sz="2000" dirty="0">
                <a:latin typeface="+mj-lt"/>
              </a:rPr>
              <a:t>.</a:t>
            </a:r>
            <a:endParaRPr lang="vi-VN" sz="2000" dirty="0">
              <a:latin typeface="+mj-lt"/>
            </a:endParaRPr>
          </a:p>
        </p:txBody>
      </p:sp>
      <p:sp>
        <p:nvSpPr>
          <p:cNvPr id="14" name="Hộp Văn bản 10">
            <a:extLst>
              <a:ext uri="{FF2B5EF4-FFF2-40B4-BE49-F238E27FC236}">
                <a16:creationId xmlns:a16="http://schemas.microsoft.com/office/drawing/2014/main" id="{4DE0E85E-18B6-F677-8458-74CC8E93F9BF}"/>
              </a:ext>
            </a:extLst>
          </p:cNvPr>
          <p:cNvSpPr txBox="1"/>
          <p:nvPr/>
        </p:nvSpPr>
        <p:spPr>
          <a:xfrm>
            <a:off x="5710884" y="2022426"/>
            <a:ext cx="5214263" cy="1077218"/>
          </a:xfrm>
          <a:prstGeom prst="rect">
            <a:avLst/>
          </a:prstGeom>
          <a:noFill/>
        </p:spPr>
        <p:txBody>
          <a:bodyPr wrap="square">
            <a:spAutoFit/>
          </a:bodyPr>
          <a:lstStyle/>
          <a:p>
            <a:pPr algn="just"/>
            <a:r>
              <a:rPr lang="vi-VN" sz="1600" dirty="0">
                <a:latin typeface="+mj-lt"/>
              </a:rPr>
              <a:t>Hoặc qua App Uneti online/web </a:t>
            </a:r>
            <a:r>
              <a:rPr lang="vi-VN" sz="1600" dirty="0">
                <a:solidFill>
                  <a:schemeClr val="accent5">
                    <a:lumMod val="50000"/>
                  </a:schemeClr>
                </a:solidFill>
                <a:latin typeface="+mj-lt"/>
              </a:rPr>
              <a:t>https://support.uneti.edu.vn/. </a:t>
            </a:r>
            <a:endParaRPr lang="en-US" sz="1600" dirty="0">
              <a:solidFill>
                <a:schemeClr val="accent5">
                  <a:lumMod val="50000"/>
                </a:schemeClr>
              </a:solidFill>
              <a:latin typeface="+mj-lt"/>
            </a:endParaRPr>
          </a:p>
          <a:p>
            <a:pPr algn="just"/>
            <a:r>
              <a:rPr lang="vi-VN" sz="1600" dirty="0">
                <a:latin typeface="+mj-lt"/>
              </a:rPr>
              <a:t>Thời điểm cán bộ hoàn tất đề nghị vào phần mềm là thời điểm sinh viên nhận được Email (lần 1) thông báo đề nghị đã được tiếp nhận</a:t>
            </a:r>
            <a:r>
              <a:rPr lang="en-US" sz="1600" dirty="0">
                <a:latin typeface="+mj-lt"/>
              </a:rPr>
              <a:t>.</a:t>
            </a:r>
            <a:endParaRPr lang="vi-VN" sz="1600" dirty="0">
              <a:latin typeface="+mj-lt"/>
            </a:endParaRPr>
          </a:p>
        </p:txBody>
      </p:sp>
      <p:pic>
        <p:nvPicPr>
          <p:cNvPr id="2" name="Picture 1">
            <a:extLst>
              <a:ext uri="{FF2B5EF4-FFF2-40B4-BE49-F238E27FC236}">
                <a16:creationId xmlns:a16="http://schemas.microsoft.com/office/drawing/2014/main" id="{1C2593CB-CDE4-4A05-AD81-CF96B8895893}"/>
              </a:ext>
            </a:extLst>
          </p:cNvPr>
          <p:cNvPicPr>
            <a:picLocks noChangeAspect="1"/>
          </p:cNvPicPr>
          <p:nvPr/>
        </p:nvPicPr>
        <p:blipFill>
          <a:blip r:embed="rId5"/>
          <a:stretch>
            <a:fillRect/>
          </a:stretch>
        </p:blipFill>
        <p:spPr>
          <a:xfrm>
            <a:off x="7115385" y="2872700"/>
            <a:ext cx="4230673" cy="1674817"/>
          </a:xfrm>
          <a:prstGeom prst="rect">
            <a:avLst/>
          </a:prstGeom>
        </p:spPr>
      </p:pic>
    </p:spTree>
    <p:extLst>
      <p:ext uri="{BB962C8B-B14F-4D97-AF65-F5344CB8AC3E}">
        <p14:creationId xmlns:p14="http://schemas.microsoft.com/office/powerpoint/2010/main" val="375470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2" presetClass="entr" presetSubtype="4" fill="hold" nodeType="with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 calcmode="lin" valueType="num">
                                      <p:cBhvr additive="base">
                                        <p:cTn id="30"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9C1B690D-B74B-5D18-ADFA-1CE436C4D0AE}"/>
              </a:ext>
            </a:extLst>
          </p:cNvPr>
          <p:cNvSpPr txBox="1"/>
          <p:nvPr/>
        </p:nvSpPr>
        <p:spPr>
          <a:xfrm>
            <a:off x="522512" y="504762"/>
            <a:ext cx="9695545" cy="523220"/>
          </a:xfrm>
          <a:prstGeom prst="rect">
            <a:avLst/>
          </a:prstGeom>
          <a:noFill/>
        </p:spPr>
        <p:txBody>
          <a:bodyPr wrap="square">
            <a:spAutoFit/>
          </a:bodyPr>
          <a:lstStyle/>
          <a:p>
            <a:r>
              <a:rPr lang="vi-VN" sz="2800" b="1" dirty="0">
                <a:latin typeface="+mj-lt"/>
              </a:rPr>
              <a:t>3. Đăng ký xin cấp giấy xác nhận đối tượng chính sách </a:t>
            </a:r>
          </a:p>
        </p:txBody>
      </p:sp>
      <p:pic>
        <p:nvPicPr>
          <p:cNvPr id="4" name="Hình ảnh 3">
            <a:extLst>
              <a:ext uri="{FF2B5EF4-FFF2-40B4-BE49-F238E27FC236}">
                <a16:creationId xmlns:a16="http://schemas.microsoft.com/office/drawing/2014/main" id="{1E801807-AF05-8DAE-52BF-9054E46988DE}"/>
              </a:ext>
            </a:extLst>
          </p:cNvPr>
          <p:cNvPicPr>
            <a:picLocks noChangeAspect="1"/>
          </p:cNvPicPr>
          <p:nvPr/>
        </p:nvPicPr>
        <p:blipFill>
          <a:blip r:embed="rId2"/>
          <a:stretch>
            <a:fillRect/>
          </a:stretch>
        </p:blipFill>
        <p:spPr>
          <a:xfrm>
            <a:off x="535013" y="1027982"/>
            <a:ext cx="4209143" cy="5176762"/>
          </a:xfrm>
          <a:prstGeom prst="rect">
            <a:avLst/>
          </a:prstGeom>
        </p:spPr>
      </p:pic>
      <p:sp>
        <p:nvSpPr>
          <p:cNvPr id="6" name="Hộp Văn bản 5">
            <a:extLst>
              <a:ext uri="{FF2B5EF4-FFF2-40B4-BE49-F238E27FC236}">
                <a16:creationId xmlns:a16="http://schemas.microsoft.com/office/drawing/2014/main" id="{915CBCA6-9EA7-5E80-303C-C0B8C31A8A24}"/>
              </a:ext>
            </a:extLst>
          </p:cNvPr>
          <p:cNvSpPr txBox="1"/>
          <p:nvPr/>
        </p:nvSpPr>
        <p:spPr>
          <a:xfrm>
            <a:off x="821703" y="6122034"/>
            <a:ext cx="4318000" cy="338554"/>
          </a:xfrm>
          <a:prstGeom prst="rect">
            <a:avLst/>
          </a:prstGeom>
          <a:noFill/>
        </p:spPr>
        <p:txBody>
          <a:bodyPr wrap="square">
            <a:spAutoFit/>
          </a:bodyPr>
          <a:lstStyle/>
          <a:p>
            <a:r>
              <a:rPr lang="vi-VN" sz="1600" i="1" dirty="0">
                <a:latin typeface="+mj-lt"/>
              </a:rPr>
              <a:t>Hình 3: Mẫu giấy XN Đối tượng chính sách</a:t>
            </a:r>
          </a:p>
        </p:txBody>
      </p:sp>
      <p:sp>
        <p:nvSpPr>
          <p:cNvPr id="10" name="Hộp Văn bản 9">
            <a:extLst>
              <a:ext uri="{FF2B5EF4-FFF2-40B4-BE49-F238E27FC236}">
                <a16:creationId xmlns:a16="http://schemas.microsoft.com/office/drawing/2014/main" id="{73E3585C-BCBA-C02A-5198-7B791D1FBCFA}"/>
              </a:ext>
            </a:extLst>
          </p:cNvPr>
          <p:cNvSpPr txBox="1"/>
          <p:nvPr/>
        </p:nvSpPr>
        <p:spPr>
          <a:xfrm>
            <a:off x="4924608" y="1016852"/>
            <a:ext cx="6239317" cy="584775"/>
          </a:xfrm>
          <a:prstGeom prst="rect">
            <a:avLst/>
          </a:prstGeom>
          <a:noFill/>
        </p:spPr>
        <p:txBody>
          <a:bodyPr wrap="square">
            <a:spAutoFit/>
          </a:bodyPr>
          <a:lstStyle/>
          <a:p>
            <a:pPr algn="ctr"/>
            <a:r>
              <a:rPr lang="vi-VN" sz="1600" dirty="0">
                <a:latin typeface="+mj-lt"/>
              </a:rPr>
              <a:t>( Dùng trong trường hợp SV đang học tại trường thuộc đối tượng được miễn giảm học phí theo quy định</a:t>
            </a:r>
            <a:r>
              <a:rPr lang="en-US" sz="1600" dirty="0">
                <a:latin typeface="+mj-lt"/>
              </a:rPr>
              <a:t> </a:t>
            </a:r>
            <a:r>
              <a:rPr lang="vi-VN" sz="1600" dirty="0">
                <a:latin typeface="+mj-lt"/>
              </a:rPr>
              <a:t>) </a:t>
            </a:r>
          </a:p>
        </p:txBody>
      </p:sp>
      <p:sp>
        <p:nvSpPr>
          <p:cNvPr id="13" name="Hộp Văn bản 12">
            <a:extLst>
              <a:ext uri="{FF2B5EF4-FFF2-40B4-BE49-F238E27FC236}">
                <a16:creationId xmlns:a16="http://schemas.microsoft.com/office/drawing/2014/main" id="{5EAFBECB-1DC7-4B4B-641F-D8ED41D7E105}"/>
              </a:ext>
            </a:extLst>
          </p:cNvPr>
          <p:cNvSpPr txBox="1"/>
          <p:nvPr/>
        </p:nvSpPr>
        <p:spPr>
          <a:xfrm>
            <a:off x="4981002" y="1559165"/>
            <a:ext cx="6054469" cy="707886"/>
          </a:xfrm>
          <a:prstGeom prst="rect">
            <a:avLst/>
          </a:prstGeom>
          <a:noFill/>
        </p:spPr>
        <p:txBody>
          <a:bodyPr wrap="square">
            <a:spAutoFit/>
          </a:bodyPr>
          <a:lstStyle/>
          <a:p>
            <a:pPr algn="just"/>
            <a:r>
              <a:rPr lang="vi-VN" sz="2000" dirty="0">
                <a:solidFill>
                  <a:srgbClr val="C00000"/>
                </a:solidFill>
                <a:latin typeface="+mj-lt"/>
              </a:rPr>
              <a:t>B1: </a:t>
            </a:r>
            <a:r>
              <a:rPr lang="vi-VN" sz="2000" dirty="0">
                <a:latin typeface="+mj-lt"/>
              </a:rPr>
              <a:t>Sinh viên nộp giấy đề nghị tại bộ phận Một cửa hoặc gửi đề nghị qua </a:t>
            </a:r>
            <a:r>
              <a:rPr lang="vi-VN" sz="2000" dirty="0" err="1">
                <a:latin typeface="+mj-lt"/>
              </a:rPr>
              <a:t>Email</a:t>
            </a:r>
            <a:r>
              <a:rPr lang="vi-VN" sz="2000" dirty="0">
                <a:latin typeface="+mj-lt"/>
              </a:rPr>
              <a:t>:</a:t>
            </a:r>
            <a:r>
              <a:rPr lang="vi-VN" sz="2000" dirty="0">
                <a:solidFill>
                  <a:schemeClr val="accent5">
                    <a:lumMod val="50000"/>
                  </a:schemeClr>
                </a:solidFill>
                <a:latin typeface="+mj-lt"/>
              </a:rPr>
              <a:t> sv.phongctsv@uneti.edu.vn </a:t>
            </a:r>
            <a:endParaRPr lang="vi-VN" sz="2000" dirty="0">
              <a:latin typeface="+mj-lt"/>
            </a:endParaRPr>
          </a:p>
        </p:txBody>
      </p:sp>
      <p:sp>
        <p:nvSpPr>
          <p:cNvPr id="15" name="Hộp Văn bản 14">
            <a:extLst>
              <a:ext uri="{FF2B5EF4-FFF2-40B4-BE49-F238E27FC236}">
                <a16:creationId xmlns:a16="http://schemas.microsoft.com/office/drawing/2014/main" id="{824CE7C2-2BBA-174F-CF0E-50CD59158962}"/>
              </a:ext>
            </a:extLst>
          </p:cNvPr>
          <p:cNvSpPr txBox="1"/>
          <p:nvPr/>
        </p:nvSpPr>
        <p:spPr>
          <a:xfrm>
            <a:off x="5535250" y="2248935"/>
            <a:ext cx="5664861" cy="830997"/>
          </a:xfrm>
          <a:prstGeom prst="rect">
            <a:avLst/>
          </a:prstGeom>
          <a:noFill/>
        </p:spPr>
        <p:txBody>
          <a:bodyPr wrap="square">
            <a:spAutoFit/>
          </a:bodyPr>
          <a:lstStyle/>
          <a:p>
            <a:pPr algn="just"/>
            <a:r>
              <a:rPr lang="vi-VN" sz="1600" dirty="0">
                <a:latin typeface="+mj-lt"/>
              </a:rPr>
              <a:t>Hoặc qua App Uneti online/web </a:t>
            </a:r>
            <a:r>
              <a:rPr lang="vi-VN" sz="1600" dirty="0">
                <a:solidFill>
                  <a:schemeClr val="accent5">
                    <a:lumMod val="50000"/>
                  </a:schemeClr>
                </a:solidFill>
                <a:latin typeface="+mj-lt"/>
                <a:hlinkClick r:id="rId3"/>
              </a:rPr>
              <a:t>https://support.uneti.edu.vn/</a:t>
            </a:r>
            <a:r>
              <a:rPr lang="vi-VN" sz="1600" dirty="0">
                <a:solidFill>
                  <a:schemeClr val="accent5">
                    <a:lumMod val="50000"/>
                  </a:schemeClr>
                </a:solidFill>
                <a:latin typeface="+mj-lt"/>
              </a:rPr>
              <a:t> </a:t>
            </a:r>
            <a:r>
              <a:rPr lang="vi-VN" sz="1600" dirty="0">
                <a:latin typeface="+mj-lt"/>
              </a:rPr>
              <a:t> Thời điểm cán bộ hoàn tất đề nghị vào phần mềm là thời điểm sinh viên nhận được Email (lần 1) thông báo đề nghị đã được tiếp nhận</a:t>
            </a:r>
            <a:r>
              <a:rPr lang="en-US" sz="1600" dirty="0">
                <a:latin typeface="+mj-lt"/>
              </a:rPr>
              <a:t>.</a:t>
            </a:r>
            <a:endParaRPr lang="vi-VN" sz="1600" dirty="0">
              <a:latin typeface="+mj-lt"/>
            </a:endParaRPr>
          </a:p>
        </p:txBody>
      </p:sp>
      <p:sp>
        <p:nvSpPr>
          <p:cNvPr id="17" name="Hộp Văn bản 16">
            <a:extLst>
              <a:ext uri="{FF2B5EF4-FFF2-40B4-BE49-F238E27FC236}">
                <a16:creationId xmlns:a16="http://schemas.microsoft.com/office/drawing/2014/main" id="{63EF922D-925B-3395-FD7F-9D700A0D22BF}"/>
              </a:ext>
            </a:extLst>
          </p:cNvPr>
          <p:cNvSpPr txBox="1"/>
          <p:nvPr/>
        </p:nvSpPr>
        <p:spPr>
          <a:xfrm>
            <a:off x="5061559" y="4798595"/>
            <a:ext cx="6054469" cy="1323439"/>
          </a:xfrm>
          <a:prstGeom prst="rect">
            <a:avLst/>
          </a:prstGeom>
          <a:noFill/>
        </p:spPr>
        <p:txBody>
          <a:bodyPr wrap="square">
            <a:spAutoFit/>
          </a:bodyPr>
          <a:lstStyle/>
          <a:p>
            <a:pPr algn="just"/>
            <a:r>
              <a:rPr lang="vi-VN" sz="2000" dirty="0">
                <a:solidFill>
                  <a:srgbClr val="C00000"/>
                </a:solidFill>
                <a:latin typeface="+mj-lt"/>
              </a:rPr>
              <a:t>B2:</a:t>
            </a:r>
            <a:r>
              <a:rPr lang="vi-VN" sz="2000" dirty="0">
                <a:latin typeface="+mj-lt"/>
              </a:rPr>
              <a:t> Căn cứ vào nội dung thông báo của Email (lần 2), sinh viên mang theo thẻ sinh viên(CMT/CCCD)  đến nhận kết quả tại bộ phận Một cửa theo địa điểm học của sinh viên</a:t>
            </a:r>
            <a:r>
              <a:rPr lang="en-US" sz="2000" dirty="0">
                <a:latin typeface="+mj-lt"/>
              </a:rPr>
              <a:t>.</a:t>
            </a:r>
            <a:endParaRPr lang="vi-VN" sz="2000" dirty="0">
              <a:latin typeface="+mj-lt"/>
            </a:endParaRPr>
          </a:p>
        </p:txBody>
      </p:sp>
      <p:pic>
        <p:nvPicPr>
          <p:cNvPr id="11" name="Picture 10"/>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2" name="Picture 1">
            <a:extLst>
              <a:ext uri="{FF2B5EF4-FFF2-40B4-BE49-F238E27FC236}">
                <a16:creationId xmlns:a16="http://schemas.microsoft.com/office/drawing/2014/main" id="{9106054C-23F2-4BDE-B9C1-45227F28FB45}"/>
              </a:ext>
            </a:extLst>
          </p:cNvPr>
          <p:cNvPicPr>
            <a:picLocks noChangeAspect="1"/>
          </p:cNvPicPr>
          <p:nvPr/>
        </p:nvPicPr>
        <p:blipFill>
          <a:blip r:embed="rId6"/>
          <a:stretch>
            <a:fillRect/>
          </a:stretch>
        </p:blipFill>
        <p:spPr>
          <a:xfrm>
            <a:off x="5535250" y="3079932"/>
            <a:ext cx="4365495" cy="1728190"/>
          </a:xfrm>
          <a:prstGeom prst="rect">
            <a:avLst/>
          </a:prstGeom>
        </p:spPr>
      </p:pic>
    </p:spTree>
    <p:extLst>
      <p:ext uri="{BB962C8B-B14F-4D97-AF65-F5344CB8AC3E}">
        <p14:creationId xmlns:p14="http://schemas.microsoft.com/office/powerpoint/2010/main" val="142175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22" presetClass="entr" presetSubtype="8" fill="hold" nodeType="withEffect">
                                  <p:stCondLst>
                                    <p:cond delay="50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3"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222F3E91-7DF4-5C4D-7F3B-0024D694EA23}"/>
              </a:ext>
            </a:extLst>
          </p:cNvPr>
          <p:cNvSpPr txBox="1"/>
          <p:nvPr/>
        </p:nvSpPr>
        <p:spPr>
          <a:xfrm>
            <a:off x="690372" y="482846"/>
            <a:ext cx="9368028" cy="523220"/>
          </a:xfrm>
          <a:prstGeom prst="rect">
            <a:avLst/>
          </a:prstGeom>
          <a:noFill/>
        </p:spPr>
        <p:txBody>
          <a:bodyPr wrap="square">
            <a:spAutoFit/>
          </a:bodyPr>
          <a:lstStyle/>
          <a:p>
            <a:r>
              <a:rPr lang="vi-VN" sz="2800" b="1" dirty="0">
                <a:latin typeface="+mj-lt"/>
              </a:rPr>
              <a:t>4. Đăng ký xin cấp giấy xác nhận làm vé tháng xe buýt </a:t>
            </a:r>
          </a:p>
        </p:txBody>
      </p:sp>
      <p:sp>
        <p:nvSpPr>
          <p:cNvPr id="5" name="Hộp Văn bản 4">
            <a:extLst>
              <a:ext uri="{FF2B5EF4-FFF2-40B4-BE49-F238E27FC236}">
                <a16:creationId xmlns:a16="http://schemas.microsoft.com/office/drawing/2014/main" id="{F6C94EAB-09DC-48BA-364C-7177A31DFF54}"/>
              </a:ext>
            </a:extLst>
          </p:cNvPr>
          <p:cNvSpPr txBox="1"/>
          <p:nvPr/>
        </p:nvSpPr>
        <p:spPr>
          <a:xfrm>
            <a:off x="1126744" y="967322"/>
            <a:ext cx="8673084" cy="338554"/>
          </a:xfrm>
          <a:prstGeom prst="rect">
            <a:avLst/>
          </a:prstGeom>
          <a:noFill/>
        </p:spPr>
        <p:txBody>
          <a:bodyPr wrap="square">
            <a:spAutoFit/>
          </a:bodyPr>
          <a:lstStyle/>
          <a:p>
            <a:r>
              <a:rPr lang="vi-VN" sz="1600" dirty="0">
                <a:latin typeface="+mj-lt"/>
              </a:rPr>
              <a:t>( Dùng trong trường hợp SV đang học tại Trường có nhu cầu làm vé tháng </a:t>
            </a:r>
            <a:r>
              <a:rPr lang="vi-VN" sz="1600">
                <a:latin typeface="+mj-lt"/>
              </a:rPr>
              <a:t>xe buýt</a:t>
            </a:r>
            <a:r>
              <a:rPr lang="en-US" sz="1600">
                <a:latin typeface="+mj-lt"/>
              </a:rPr>
              <a:t> </a:t>
            </a:r>
            <a:r>
              <a:rPr lang="vi-VN" sz="1600">
                <a:latin typeface="+mj-lt"/>
              </a:rPr>
              <a:t>)</a:t>
            </a:r>
            <a:endParaRPr lang="vi-VN" sz="1600" dirty="0">
              <a:latin typeface="+mj-lt"/>
            </a:endParaRPr>
          </a:p>
        </p:txBody>
      </p:sp>
      <p:pic>
        <p:nvPicPr>
          <p:cNvPr id="6" name="Hình ảnh 5">
            <a:extLst>
              <a:ext uri="{FF2B5EF4-FFF2-40B4-BE49-F238E27FC236}">
                <a16:creationId xmlns:a16="http://schemas.microsoft.com/office/drawing/2014/main" id="{4E5ECFD9-DD3F-05A3-E3DE-80799EFE5510}"/>
              </a:ext>
            </a:extLst>
          </p:cNvPr>
          <p:cNvPicPr>
            <a:picLocks noChangeAspect="1"/>
          </p:cNvPicPr>
          <p:nvPr/>
        </p:nvPicPr>
        <p:blipFill>
          <a:blip r:embed="rId3"/>
          <a:stretch>
            <a:fillRect/>
          </a:stretch>
        </p:blipFill>
        <p:spPr>
          <a:xfrm>
            <a:off x="7579314" y="1305876"/>
            <a:ext cx="3921852" cy="4846094"/>
          </a:xfrm>
          <a:prstGeom prst="rect">
            <a:avLst/>
          </a:prstGeom>
        </p:spPr>
      </p:pic>
      <p:sp>
        <p:nvSpPr>
          <p:cNvPr id="8" name="Hộp Văn bản 7">
            <a:extLst>
              <a:ext uri="{FF2B5EF4-FFF2-40B4-BE49-F238E27FC236}">
                <a16:creationId xmlns:a16="http://schemas.microsoft.com/office/drawing/2014/main" id="{00985B94-E0FC-1602-A570-14ABDA1BAD13}"/>
              </a:ext>
            </a:extLst>
          </p:cNvPr>
          <p:cNvSpPr txBox="1"/>
          <p:nvPr/>
        </p:nvSpPr>
        <p:spPr>
          <a:xfrm>
            <a:off x="7669276" y="6151970"/>
            <a:ext cx="4261104" cy="338554"/>
          </a:xfrm>
          <a:prstGeom prst="rect">
            <a:avLst/>
          </a:prstGeom>
          <a:noFill/>
        </p:spPr>
        <p:txBody>
          <a:bodyPr wrap="square">
            <a:spAutoFit/>
          </a:bodyPr>
          <a:lstStyle/>
          <a:p>
            <a:r>
              <a:rPr lang="vi-VN" sz="1600" b="1" i="1" dirty="0">
                <a:latin typeface="+mj-lt"/>
              </a:rPr>
              <a:t>Hình 4: Mẫu bản đăng ký vé xe buýt tháng </a:t>
            </a:r>
          </a:p>
        </p:txBody>
      </p:sp>
      <p:sp>
        <p:nvSpPr>
          <p:cNvPr id="15" name="Hộp Văn bản 14">
            <a:extLst>
              <a:ext uri="{FF2B5EF4-FFF2-40B4-BE49-F238E27FC236}">
                <a16:creationId xmlns:a16="http://schemas.microsoft.com/office/drawing/2014/main" id="{9A6EB25C-0F00-95B1-05EB-EC7BCAAB6AEC}"/>
              </a:ext>
            </a:extLst>
          </p:cNvPr>
          <p:cNvSpPr txBox="1"/>
          <p:nvPr/>
        </p:nvSpPr>
        <p:spPr>
          <a:xfrm>
            <a:off x="822960" y="1585877"/>
            <a:ext cx="6638544" cy="3970318"/>
          </a:xfrm>
          <a:prstGeom prst="rect">
            <a:avLst/>
          </a:prstGeom>
          <a:noFill/>
        </p:spPr>
        <p:txBody>
          <a:bodyPr wrap="square">
            <a:spAutoFit/>
          </a:bodyPr>
          <a:lstStyle/>
          <a:p>
            <a:pPr algn="just"/>
            <a:r>
              <a:rPr lang="vi-VN" sz="2400" b="1" dirty="0">
                <a:solidFill>
                  <a:srgbClr val="C00000"/>
                </a:solidFill>
                <a:latin typeface="+mj-lt"/>
              </a:rPr>
              <a:t>B1: </a:t>
            </a:r>
            <a:r>
              <a:rPr lang="vi-VN" sz="2000" b="1" dirty="0">
                <a:latin typeface="+mj-lt"/>
              </a:rPr>
              <a:t>Sinh viên lấy bản đăng ký làm vé tháng xe buýt tại các điểm bán vé tháng xe buýt và khai thông tin, dán ảnh vào bản đăng ký đó.</a:t>
            </a:r>
          </a:p>
          <a:p>
            <a:pPr algn="just"/>
            <a:endParaRPr lang="vi-VN" sz="2000" b="1" dirty="0">
              <a:latin typeface="+mj-lt"/>
            </a:endParaRPr>
          </a:p>
          <a:p>
            <a:pPr algn="just"/>
            <a:r>
              <a:rPr lang="vi-VN" sz="2400" b="1" dirty="0">
                <a:solidFill>
                  <a:srgbClr val="C00000"/>
                </a:solidFill>
                <a:latin typeface="+mj-lt"/>
              </a:rPr>
              <a:t>B2: </a:t>
            </a:r>
            <a:r>
              <a:rPr lang="vi-VN" sz="2000" b="1" dirty="0">
                <a:latin typeface="+mj-lt"/>
              </a:rPr>
              <a:t>Sinh viên nộp bản đăng ký làm vé tháng xe buýt tại bộ phận Một cửa</a:t>
            </a:r>
            <a:r>
              <a:rPr lang="vi-VN" sz="2000" b="1">
                <a:latin typeface="+mj-lt"/>
              </a:rPr>
              <a:t>. Thời </a:t>
            </a:r>
            <a:r>
              <a:rPr lang="vi-VN" sz="2000" b="1" dirty="0">
                <a:latin typeface="+mj-lt"/>
              </a:rPr>
              <a:t>điểm cán bộ hoàn tất đề nghị vào phần mềm là thời điểm sinh viên nhận được </a:t>
            </a:r>
            <a:r>
              <a:rPr lang="vi-VN" sz="2000" b="1" dirty="0" err="1">
                <a:latin typeface="+mj-lt"/>
              </a:rPr>
              <a:t>Email</a:t>
            </a:r>
            <a:r>
              <a:rPr lang="vi-VN" sz="2000" b="1" dirty="0">
                <a:latin typeface="+mj-lt"/>
              </a:rPr>
              <a:t> (lần 1) thông báo đề nghị đã được </a:t>
            </a:r>
            <a:r>
              <a:rPr lang="vi-VN" sz="2000" b="1">
                <a:latin typeface="+mj-lt"/>
              </a:rPr>
              <a:t>tiếp nhận</a:t>
            </a:r>
            <a:r>
              <a:rPr lang="en-US" sz="2000" b="1">
                <a:latin typeface="+mj-lt"/>
              </a:rPr>
              <a:t>.</a:t>
            </a:r>
            <a:endParaRPr lang="vi-VN" sz="2000" b="1" dirty="0">
              <a:latin typeface="+mj-lt"/>
            </a:endParaRPr>
          </a:p>
          <a:p>
            <a:pPr algn="just"/>
            <a:endParaRPr lang="vi-VN" sz="2000" b="1" dirty="0">
              <a:latin typeface="+mj-lt"/>
            </a:endParaRPr>
          </a:p>
          <a:p>
            <a:pPr algn="just"/>
            <a:r>
              <a:rPr lang="vi-VN" sz="2400" b="1" dirty="0">
                <a:solidFill>
                  <a:srgbClr val="C00000"/>
                </a:solidFill>
                <a:latin typeface="+mj-lt"/>
              </a:rPr>
              <a:t>B3: </a:t>
            </a:r>
            <a:r>
              <a:rPr lang="vi-VN" sz="2000" b="1" dirty="0">
                <a:latin typeface="+mj-lt"/>
              </a:rPr>
              <a:t>Căn cứ vào nội dung thông báo của </a:t>
            </a:r>
            <a:r>
              <a:rPr lang="vi-VN" sz="2000" b="1" dirty="0" err="1">
                <a:latin typeface="+mj-lt"/>
              </a:rPr>
              <a:t>Email</a:t>
            </a:r>
            <a:r>
              <a:rPr lang="vi-VN" sz="2000" b="1" dirty="0">
                <a:latin typeface="+mj-lt"/>
              </a:rPr>
              <a:t> (lần 2), sinh viên mang theo thẻ sinh viên(CMT/CCCD)  đến nhận kết quả tại bộ phận Một cửa theo địa điểm học của </a:t>
            </a:r>
            <a:r>
              <a:rPr lang="vi-VN" sz="2000" b="1">
                <a:latin typeface="+mj-lt"/>
              </a:rPr>
              <a:t>sinh viên</a:t>
            </a:r>
            <a:r>
              <a:rPr lang="en-US" sz="2000" b="1">
                <a:latin typeface="+mj-lt"/>
              </a:rPr>
              <a:t>.</a:t>
            </a:r>
            <a:endParaRPr lang="vi-VN" sz="2000" b="1" dirty="0">
              <a:latin typeface="+mj-lt"/>
            </a:endParaRPr>
          </a:p>
        </p:txBody>
      </p:sp>
      <p:pic>
        <p:nvPicPr>
          <p:cNvPr id="9" name="Picture 8"/>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2851098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up)">
                                      <p:cBhvr>
                                        <p:cTn id="19" dur="500"/>
                                        <p:tgtEl>
                                          <p:spTgt spid="15">
                                            <p:txEl>
                                              <p:pRg st="0" end="0"/>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wipe(up)">
                                      <p:cBhvr>
                                        <p:cTn id="22" dur="500"/>
                                        <p:tgtEl>
                                          <p:spTgt spid="15">
                                            <p:txEl>
                                              <p:pRg st="2" end="2"/>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5">
                                            <p:txEl>
                                              <p:pRg st="4" end="4"/>
                                            </p:txEl>
                                          </p:spTgt>
                                        </p:tgtEl>
                                        <p:attrNameLst>
                                          <p:attrName>style.visibility</p:attrName>
                                        </p:attrNameLst>
                                      </p:cBhvr>
                                      <p:to>
                                        <p:strVal val="visible"/>
                                      </p:to>
                                    </p:set>
                                    <p:animEffect transition="in" filter="wipe(up)">
                                      <p:cBhvr>
                                        <p:cTn id="25" dur="500"/>
                                        <p:tgtEl>
                                          <p:spTgt spid="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15"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B6898802-E41A-A71F-2592-94D97F0B3861}"/>
              </a:ext>
            </a:extLst>
          </p:cNvPr>
          <p:cNvSpPr txBox="1"/>
          <p:nvPr/>
        </p:nvSpPr>
        <p:spPr>
          <a:xfrm>
            <a:off x="598932" y="355555"/>
            <a:ext cx="9934956" cy="523220"/>
          </a:xfrm>
          <a:prstGeom prst="rect">
            <a:avLst/>
          </a:prstGeom>
          <a:noFill/>
        </p:spPr>
        <p:txBody>
          <a:bodyPr wrap="square">
            <a:spAutoFit/>
          </a:bodyPr>
          <a:lstStyle/>
          <a:p>
            <a:r>
              <a:rPr lang="vi-VN" sz="2800" b="1" dirty="0">
                <a:latin typeface="+mj-lt"/>
              </a:rPr>
              <a:t>5. Đăng ký xin cấp giấy xác nhận thuê nhà ở sinh viên</a:t>
            </a:r>
          </a:p>
        </p:txBody>
      </p:sp>
      <p:sp>
        <p:nvSpPr>
          <p:cNvPr id="5" name="Hộp Văn bản 4">
            <a:extLst>
              <a:ext uri="{FF2B5EF4-FFF2-40B4-BE49-F238E27FC236}">
                <a16:creationId xmlns:a16="http://schemas.microsoft.com/office/drawing/2014/main" id="{35286420-027C-878B-9288-4423BCE01D84}"/>
              </a:ext>
            </a:extLst>
          </p:cNvPr>
          <p:cNvSpPr txBox="1"/>
          <p:nvPr/>
        </p:nvSpPr>
        <p:spPr>
          <a:xfrm>
            <a:off x="1186073" y="862360"/>
            <a:ext cx="8983980" cy="338554"/>
          </a:xfrm>
          <a:prstGeom prst="rect">
            <a:avLst/>
          </a:prstGeom>
          <a:noFill/>
        </p:spPr>
        <p:txBody>
          <a:bodyPr wrap="square">
            <a:spAutoFit/>
          </a:bodyPr>
          <a:lstStyle/>
          <a:p>
            <a:r>
              <a:rPr lang="vi-VN" sz="1600" dirty="0">
                <a:latin typeface="+mj-lt"/>
              </a:rPr>
              <a:t> ( Dùng trong trường hợp SV đang học tại trường có nhu cầu thuê nhà ở </a:t>
            </a:r>
            <a:r>
              <a:rPr lang="vi-VN" sz="1600">
                <a:latin typeface="+mj-lt"/>
              </a:rPr>
              <a:t>sinh viên</a:t>
            </a:r>
            <a:r>
              <a:rPr lang="en-US" sz="1600">
                <a:latin typeface="+mj-lt"/>
              </a:rPr>
              <a:t> </a:t>
            </a:r>
            <a:r>
              <a:rPr lang="vi-VN" sz="1600">
                <a:latin typeface="+mj-lt"/>
              </a:rPr>
              <a:t>) </a:t>
            </a:r>
            <a:endParaRPr lang="vi-VN" sz="1600" dirty="0">
              <a:latin typeface="+mj-lt"/>
            </a:endParaRPr>
          </a:p>
        </p:txBody>
      </p:sp>
      <p:pic>
        <p:nvPicPr>
          <p:cNvPr id="6" name="Hình ảnh 5">
            <a:extLst>
              <a:ext uri="{FF2B5EF4-FFF2-40B4-BE49-F238E27FC236}">
                <a16:creationId xmlns:a16="http://schemas.microsoft.com/office/drawing/2014/main" id="{B002980F-35C3-2248-90B4-F56CB83985AF}"/>
              </a:ext>
            </a:extLst>
          </p:cNvPr>
          <p:cNvPicPr>
            <a:picLocks noChangeAspect="1"/>
          </p:cNvPicPr>
          <p:nvPr/>
        </p:nvPicPr>
        <p:blipFill>
          <a:blip r:embed="rId2">
            <a:lum contrast="40000"/>
          </a:blip>
          <a:stretch>
            <a:fillRect/>
          </a:stretch>
        </p:blipFill>
        <p:spPr>
          <a:xfrm>
            <a:off x="7288891" y="1200914"/>
            <a:ext cx="3717036" cy="4883059"/>
          </a:xfrm>
          <a:prstGeom prst="rect">
            <a:avLst/>
          </a:prstGeom>
        </p:spPr>
      </p:pic>
      <p:sp>
        <p:nvSpPr>
          <p:cNvPr id="8" name="Hộp Văn bản 7">
            <a:extLst>
              <a:ext uri="{FF2B5EF4-FFF2-40B4-BE49-F238E27FC236}">
                <a16:creationId xmlns:a16="http://schemas.microsoft.com/office/drawing/2014/main" id="{41F23FAE-BD33-1907-C698-F53EFFC7C797}"/>
              </a:ext>
            </a:extLst>
          </p:cNvPr>
          <p:cNvSpPr txBox="1"/>
          <p:nvPr/>
        </p:nvSpPr>
        <p:spPr>
          <a:xfrm>
            <a:off x="7288891" y="6067558"/>
            <a:ext cx="3717036" cy="338554"/>
          </a:xfrm>
          <a:prstGeom prst="rect">
            <a:avLst/>
          </a:prstGeom>
          <a:noFill/>
        </p:spPr>
        <p:txBody>
          <a:bodyPr wrap="square">
            <a:spAutoFit/>
          </a:bodyPr>
          <a:lstStyle/>
          <a:p>
            <a:pPr algn="ctr"/>
            <a:r>
              <a:rPr lang="vi-VN" sz="1600" b="1" i="1">
                <a:latin typeface="+mj-lt"/>
              </a:rPr>
              <a:t>Hình 5: Mẫu bản đăng thuê nhà ở SV</a:t>
            </a:r>
            <a:endParaRPr lang="vi-VN" sz="1600" b="1" i="1" dirty="0">
              <a:latin typeface="+mj-lt"/>
            </a:endParaRPr>
          </a:p>
        </p:txBody>
      </p:sp>
      <p:sp>
        <p:nvSpPr>
          <p:cNvPr id="10" name="Hộp Văn bản 9">
            <a:extLst>
              <a:ext uri="{FF2B5EF4-FFF2-40B4-BE49-F238E27FC236}">
                <a16:creationId xmlns:a16="http://schemas.microsoft.com/office/drawing/2014/main" id="{9C050C15-10D5-F851-CF83-8615C15E158E}"/>
              </a:ext>
            </a:extLst>
          </p:cNvPr>
          <p:cNvSpPr txBox="1"/>
          <p:nvPr/>
        </p:nvSpPr>
        <p:spPr>
          <a:xfrm>
            <a:off x="866805" y="1498248"/>
            <a:ext cx="6098344" cy="3939540"/>
          </a:xfrm>
          <a:prstGeom prst="rect">
            <a:avLst/>
          </a:prstGeom>
          <a:noFill/>
        </p:spPr>
        <p:txBody>
          <a:bodyPr wrap="square">
            <a:spAutoFit/>
          </a:bodyPr>
          <a:lstStyle/>
          <a:p>
            <a:pPr algn="just"/>
            <a:r>
              <a:rPr lang="vi-VN" sz="2400" b="1" dirty="0">
                <a:solidFill>
                  <a:srgbClr val="C00000"/>
                </a:solidFill>
                <a:latin typeface="+mj-lt"/>
              </a:rPr>
              <a:t>B1: </a:t>
            </a:r>
            <a:r>
              <a:rPr lang="vi-VN" sz="2000" b="1" dirty="0">
                <a:latin typeface="+mj-lt"/>
              </a:rPr>
              <a:t>Sinh viên lấy bản đăng ký thuê nhà ở sinh viên tại khu ký túc xá sinh viên và khai thông tin vào bản đăng ký </a:t>
            </a:r>
            <a:r>
              <a:rPr lang="vi-VN" sz="2000" b="1">
                <a:latin typeface="+mj-lt"/>
              </a:rPr>
              <a:t>đó.</a:t>
            </a:r>
            <a:endParaRPr lang="en-US" sz="2000" b="1">
              <a:latin typeface="+mj-lt"/>
            </a:endParaRPr>
          </a:p>
          <a:p>
            <a:pPr algn="just"/>
            <a:endParaRPr lang="en-US" sz="2000" b="1">
              <a:latin typeface="+mj-lt"/>
            </a:endParaRPr>
          </a:p>
          <a:p>
            <a:pPr algn="just"/>
            <a:r>
              <a:rPr lang="vi-VN" sz="2000" b="1">
                <a:solidFill>
                  <a:srgbClr val="C00000"/>
                </a:solidFill>
                <a:latin typeface="+mj-lt"/>
              </a:rPr>
              <a:t>B2: </a:t>
            </a:r>
            <a:r>
              <a:rPr lang="vi-VN" b="1">
                <a:latin typeface="+mj-lt"/>
              </a:rPr>
              <a:t>Sinh viên nộp bản đăng ký thuê nhà ở sinh viên tại bộ phận Một cửa. Thời điểm cán bộ hoàn tất đề nghị vào phần mềm là thời điểm sinh viên nhận được Email (lần 1) thông báo đề nghị đã được tiếp nhận</a:t>
            </a:r>
            <a:r>
              <a:rPr lang="en-US" b="1">
                <a:latin typeface="+mj-lt"/>
              </a:rPr>
              <a:t>.</a:t>
            </a:r>
            <a:endParaRPr lang="vi-VN" b="1">
              <a:latin typeface="+mj-lt"/>
            </a:endParaRPr>
          </a:p>
          <a:p>
            <a:pPr algn="just"/>
            <a:endParaRPr lang="vi-VN" b="1">
              <a:latin typeface="+mj-lt"/>
            </a:endParaRPr>
          </a:p>
          <a:p>
            <a:pPr algn="just"/>
            <a:r>
              <a:rPr lang="vi-VN" sz="2000" b="1">
                <a:solidFill>
                  <a:srgbClr val="C00000"/>
                </a:solidFill>
                <a:latin typeface="+mj-lt"/>
              </a:rPr>
              <a:t>B3: </a:t>
            </a:r>
            <a:r>
              <a:rPr lang="vi-VN" b="1">
                <a:latin typeface="+mj-lt"/>
              </a:rPr>
              <a:t>Căn cứ vào nội dung thông báo của Email (lần 2), sinh viên mang theo thẻ sinh viên(CMT/CCCD)  đến nhận kết quả tại bộ phận Một cửa theo địa điểm học của sinh viên.</a:t>
            </a:r>
          </a:p>
          <a:p>
            <a:pPr algn="just"/>
            <a:endParaRPr lang="vi-VN" b="1" dirty="0">
              <a:latin typeface="+mj-lt"/>
            </a:endParaRPr>
          </a:p>
        </p:txBody>
      </p:sp>
      <p:pic>
        <p:nvPicPr>
          <p:cNvPr id="11" name="Picture 1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005927" y="110266"/>
            <a:ext cx="991889" cy="1091078"/>
          </a:xfrm>
          <a:prstGeom prst="rect">
            <a:avLst/>
          </a:prstGeom>
        </p:spPr>
      </p:pic>
    </p:spTree>
    <p:extLst>
      <p:ext uri="{BB962C8B-B14F-4D97-AF65-F5344CB8AC3E}">
        <p14:creationId xmlns:p14="http://schemas.microsoft.com/office/powerpoint/2010/main" val="326497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9" dur="500"/>
                                        <p:tgtEl>
                                          <p:spTgt spid="10">
                                            <p:txEl>
                                              <p:pRg st="0" end="0"/>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2" dur="500"/>
                                        <p:tgtEl>
                                          <p:spTgt spid="10">
                                            <p:txEl>
                                              <p:pRg st="2" end="2"/>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25"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76AE9B3B-B9A4-B57C-66EC-EB9AE8934BD2}"/>
              </a:ext>
            </a:extLst>
          </p:cNvPr>
          <p:cNvSpPr txBox="1"/>
          <p:nvPr/>
        </p:nvSpPr>
        <p:spPr>
          <a:xfrm>
            <a:off x="652182" y="485784"/>
            <a:ext cx="6968939" cy="523220"/>
          </a:xfrm>
          <a:prstGeom prst="rect">
            <a:avLst/>
          </a:prstGeom>
          <a:noFill/>
        </p:spPr>
        <p:txBody>
          <a:bodyPr wrap="square">
            <a:spAutoFit/>
          </a:bodyPr>
          <a:lstStyle/>
          <a:p>
            <a:r>
              <a:rPr lang="vi-VN" sz="2800" b="1" dirty="0">
                <a:latin typeface="+mj-lt"/>
              </a:rPr>
              <a:t>6. Đăng ký xin bảo lưu kết quả học tập</a:t>
            </a:r>
          </a:p>
        </p:txBody>
      </p:sp>
      <p:sp>
        <p:nvSpPr>
          <p:cNvPr id="5" name="Hộp Văn bản 4">
            <a:extLst>
              <a:ext uri="{FF2B5EF4-FFF2-40B4-BE49-F238E27FC236}">
                <a16:creationId xmlns:a16="http://schemas.microsoft.com/office/drawing/2014/main" id="{8C638FFE-088C-408B-1EB0-ECDE5E4D7304}"/>
              </a:ext>
            </a:extLst>
          </p:cNvPr>
          <p:cNvSpPr txBox="1"/>
          <p:nvPr/>
        </p:nvSpPr>
        <p:spPr>
          <a:xfrm>
            <a:off x="1164658" y="959001"/>
            <a:ext cx="7108645" cy="584775"/>
          </a:xfrm>
          <a:prstGeom prst="rect">
            <a:avLst/>
          </a:prstGeom>
          <a:noFill/>
        </p:spPr>
        <p:txBody>
          <a:bodyPr wrap="square">
            <a:spAutoFit/>
          </a:bodyPr>
          <a:lstStyle/>
          <a:p>
            <a:pPr algn="ctr"/>
            <a:r>
              <a:rPr lang="vi-VN" sz="1600" dirty="0">
                <a:latin typeface="+mj-lt"/>
              </a:rPr>
              <a:t>( Dùng trong trường hợp SV được điều động vào lực lượng vũ trang hoặc bị ốm/ tai nạn... phải điều trị thời gian dài ngày, SV có hoàn cảnh gia đình </a:t>
            </a:r>
            <a:r>
              <a:rPr lang="vi-VN" sz="1600">
                <a:latin typeface="+mj-lt"/>
              </a:rPr>
              <a:t>khó khan</a:t>
            </a:r>
            <a:r>
              <a:rPr lang="en-US" sz="1600">
                <a:latin typeface="+mj-lt"/>
              </a:rPr>
              <a:t> </a:t>
            </a:r>
            <a:r>
              <a:rPr lang="vi-VN" sz="1600">
                <a:latin typeface="+mj-lt"/>
              </a:rPr>
              <a:t>) </a:t>
            </a:r>
            <a:endParaRPr lang="vi-VN" sz="1600" dirty="0">
              <a:latin typeface="+mj-lt"/>
            </a:endParaRPr>
          </a:p>
        </p:txBody>
      </p:sp>
      <p:pic>
        <p:nvPicPr>
          <p:cNvPr id="12" name="Picture 1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8" name="Right Arrow 7"/>
          <p:cNvSpPr/>
          <p:nvPr/>
        </p:nvSpPr>
        <p:spPr>
          <a:xfrm>
            <a:off x="3927107" y="3676851"/>
            <a:ext cx="789272" cy="182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22" name="Right Arrow 21"/>
          <p:cNvSpPr/>
          <p:nvPr/>
        </p:nvSpPr>
        <p:spPr>
          <a:xfrm>
            <a:off x="7803529" y="3676851"/>
            <a:ext cx="789272" cy="182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nvGrpSpPr>
          <p:cNvPr id="4" name="Group 3">
            <a:extLst>
              <a:ext uri="{FF2B5EF4-FFF2-40B4-BE49-F238E27FC236}">
                <a16:creationId xmlns:a16="http://schemas.microsoft.com/office/drawing/2014/main" id="{1A266CEE-7D3A-CA15-4063-55D7EDACEDB2}"/>
              </a:ext>
            </a:extLst>
          </p:cNvPr>
          <p:cNvGrpSpPr/>
          <p:nvPr/>
        </p:nvGrpSpPr>
        <p:grpSpPr>
          <a:xfrm>
            <a:off x="1246223" y="1534823"/>
            <a:ext cx="2419961" cy="4105657"/>
            <a:chOff x="1246223" y="1534823"/>
            <a:chExt cx="2419961" cy="4105657"/>
          </a:xfrm>
        </p:grpSpPr>
        <p:sp>
          <p:nvSpPr>
            <p:cNvPr id="13" name="Hình chữ nhật 1">
              <a:extLst>
                <a:ext uri="{FF2B5EF4-FFF2-40B4-BE49-F238E27FC236}">
                  <a16:creationId xmlns:a16="http://schemas.microsoft.com/office/drawing/2014/main" id="{90A1A0F3-B229-B855-1EB8-42B1EBCD374B}"/>
                </a:ext>
              </a:extLst>
            </p:cNvPr>
            <p:cNvSpPr/>
            <p:nvPr/>
          </p:nvSpPr>
          <p:spPr>
            <a:xfrm>
              <a:off x="1246223" y="2044476"/>
              <a:ext cx="2412655" cy="3596004"/>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sz="2000" dirty="0">
                <a:latin typeface="+mj-lt"/>
              </a:endParaRPr>
            </a:p>
          </p:txBody>
        </p:sp>
        <p:sp>
          <p:nvSpPr>
            <p:cNvPr id="19" name="Hộp Văn bản 15">
              <a:extLst>
                <a:ext uri="{FF2B5EF4-FFF2-40B4-BE49-F238E27FC236}">
                  <a16:creationId xmlns:a16="http://schemas.microsoft.com/office/drawing/2014/main" id="{93C97792-0C46-6151-7862-D4A1B5E08D60}"/>
                </a:ext>
              </a:extLst>
            </p:cNvPr>
            <p:cNvSpPr txBox="1"/>
            <p:nvPr/>
          </p:nvSpPr>
          <p:spPr>
            <a:xfrm>
              <a:off x="1253529" y="2506141"/>
              <a:ext cx="2412655" cy="1754326"/>
            </a:xfrm>
            <a:prstGeom prst="rect">
              <a:avLst/>
            </a:prstGeom>
            <a:noFill/>
          </p:spPr>
          <p:txBody>
            <a:bodyPr wrap="square">
              <a:spAutoFit/>
            </a:bodyPr>
            <a:lstStyle/>
            <a:p>
              <a:pPr algn="ctr"/>
              <a:r>
                <a:rPr lang="vi-VN" dirty="0">
                  <a:solidFill>
                    <a:schemeClr val="bg1"/>
                  </a:solidFill>
                  <a:latin typeface="+mj-lt"/>
                </a:rPr>
                <a:t>Sinh viên làm đơn xin bảo lưu theo mẫu; xin xác nhận của CVHT, Khoa chuyên môn, chính quyền địa phương trong đơn</a:t>
              </a:r>
              <a:r>
                <a:rPr lang="en-US" dirty="0">
                  <a:solidFill>
                    <a:schemeClr val="bg1"/>
                  </a:solidFill>
                  <a:latin typeface="+mj-lt"/>
                </a:rPr>
                <a:t>.</a:t>
              </a:r>
              <a:endParaRPr lang="vi-VN" dirty="0">
                <a:solidFill>
                  <a:schemeClr val="bg1"/>
                </a:solidFill>
                <a:latin typeface="+mj-lt"/>
              </a:endParaRPr>
            </a:p>
          </p:txBody>
        </p:sp>
        <p:sp>
          <p:nvSpPr>
            <p:cNvPr id="2" name="Oval 1">
              <a:extLst>
                <a:ext uri="{FF2B5EF4-FFF2-40B4-BE49-F238E27FC236}">
                  <a16:creationId xmlns:a16="http://schemas.microsoft.com/office/drawing/2014/main" id="{FEA3C7E8-03DF-43AD-830B-F3DEBDE4C8A1}"/>
                </a:ext>
              </a:extLst>
            </p:cNvPr>
            <p:cNvSpPr/>
            <p:nvPr/>
          </p:nvSpPr>
          <p:spPr>
            <a:xfrm>
              <a:off x="2056090" y="1633892"/>
              <a:ext cx="766916" cy="782133"/>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ình chữ nhật 9">
              <a:extLst>
                <a:ext uri="{FF2B5EF4-FFF2-40B4-BE49-F238E27FC236}">
                  <a16:creationId xmlns:a16="http://schemas.microsoft.com/office/drawing/2014/main" id="{1803A5C4-86E6-1088-0444-B6B77E59E5E8}"/>
                </a:ext>
              </a:extLst>
            </p:cNvPr>
            <p:cNvSpPr/>
            <p:nvPr/>
          </p:nvSpPr>
          <p:spPr>
            <a:xfrm>
              <a:off x="2250265" y="1534823"/>
              <a:ext cx="404570" cy="923330"/>
            </a:xfrm>
            <a:prstGeom prst="rect">
              <a:avLst/>
            </a:prstGeom>
            <a:noFill/>
          </p:spPr>
          <p:txBody>
            <a:bodyPr wrap="square" lIns="91440" tIns="45720" rIns="91440" bIns="45720">
              <a:spAutoFit/>
            </a:bodyPr>
            <a:lstStyle/>
            <a:p>
              <a:pPr algn="ctr"/>
              <a:r>
                <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1</a:t>
              </a:r>
            </a:p>
          </p:txBody>
        </p:sp>
      </p:grpSp>
      <p:grpSp>
        <p:nvGrpSpPr>
          <p:cNvPr id="6" name="Group 5">
            <a:extLst>
              <a:ext uri="{FF2B5EF4-FFF2-40B4-BE49-F238E27FC236}">
                <a16:creationId xmlns:a16="http://schemas.microsoft.com/office/drawing/2014/main" id="{84525CD4-0C65-EBD3-921E-0D8B890BE682}"/>
              </a:ext>
            </a:extLst>
          </p:cNvPr>
          <p:cNvGrpSpPr/>
          <p:nvPr/>
        </p:nvGrpSpPr>
        <p:grpSpPr>
          <a:xfrm>
            <a:off x="5047257" y="1582811"/>
            <a:ext cx="2500781" cy="4057669"/>
            <a:chOff x="5047257" y="1582811"/>
            <a:chExt cx="2500781" cy="4057669"/>
          </a:xfrm>
        </p:grpSpPr>
        <p:sp>
          <p:nvSpPr>
            <p:cNvPr id="14" name="Hình chữ nhật 3">
              <a:extLst>
                <a:ext uri="{FF2B5EF4-FFF2-40B4-BE49-F238E27FC236}">
                  <a16:creationId xmlns:a16="http://schemas.microsoft.com/office/drawing/2014/main" id="{B7315B47-635C-24E5-139B-22E03391239F}"/>
                </a:ext>
              </a:extLst>
            </p:cNvPr>
            <p:cNvSpPr/>
            <p:nvPr/>
          </p:nvSpPr>
          <p:spPr>
            <a:xfrm>
              <a:off x="5047257" y="2053259"/>
              <a:ext cx="2500781" cy="3587221"/>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latin typeface="+mj-lt"/>
              </a:endParaRPr>
            </a:p>
          </p:txBody>
        </p:sp>
        <p:sp>
          <p:nvSpPr>
            <p:cNvPr id="20" name="Hộp Văn bản 18">
              <a:extLst>
                <a:ext uri="{FF2B5EF4-FFF2-40B4-BE49-F238E27FC236}">
                  <a16:creationId xmlns:a16="http://schemas.microsoft.com/office/drawing/2014/main" id="{DC6EBE3E-98A1-EEB6-F8FB-90A5F148EDEB}"/>
                </a:ext>
              </a:extLst>
            </p:cNvPr>
            <p:cNvSpPr txBox="1"/>
            <p:nvPr/>
          </p:nvSpPr>
          <p:spPr>
            <a:xfrm>
              <a:off x="5054564" y="2458153"/>
              <a:ext cx="2493474" cy="2862322"/>
            </a:xfrm>
            <a:prstGeom prst="rect">
              <a:avLst/>
            </a:prstGeom>
            <a:noFill/>
          </p:spPr>
          <p:txBody>
            <a:bodyPr wrap="square">
              <a:spAutoFit/>
            </a:bodyPr>
            <a:lstStyle/>
            <a:p>
              <a:pPr algn="ctr"/>
              <a:r>
                <a:rPr lang="vi-VN" dirty="0">
                  <a:solidFill>
                    <a:schemeClr val="bg1"/>
                  </a:solidFill>
                  <a:latin typeface="+mj-lt"/>
                </a:rPr>
                <a:t>Sinh viên nộp đơn xin bảo lưu kèm giấy tờ xác minh lý do xin bảo lưu tại bộ phận Một cửa. Thời điểm cán bộ hoàn tất đề nghị vào phần mềm là thời điểm sinh viên nhận được Email (lần 1) thông báo đề nghị đã được tiếp nhận</a:t>
              </a:r>
              <a:r>
                <a:rPr lang="en-US" dirty="0">
                  <a:solidFill>
                    <a:schemeClr val="bg1"/>
                  </a:solidFill>
                  <a:latin typeface="+mj-lt"/>
                </a:rPr>
                <a:t>.</a:t>
              </a:r>
              <a:endParaRPr lang="vi-VN" dirty="0">
                <a:solidFill>
                  <a:schemeClr val="bg1"/>
                </a:solidFill>
                <a:latin typeface="+mj-lt"/>
              </a:endParaRPr>
            </a:p>
          </p:txBody>
        </p:sp>
        <p:sp>
          <p:nvSpPr>
            <p:cNvPr id="24" name="Oval 23">
              <a:extLst>
                <a:ext uri="{FF2B5EF4-FFF2-40B4-BE49-F238E27FC236}">
                  <a16:creationId xmlns:a16="http://schemas.microsoft.com/office/drawing/2014/main" id="{B84BE1EA-32D5-47E7-933E-3FEC378C264E}"/>
                </a:ext>
              </a:extLst>
            </p:cNvPr>
            <p:cNvSpPr/>
            <p:nvPr/>
          </p:nvSpPr>
          <p:spPr>
            <a:xfrm>
              <a:off x="5928972" y="1662192"/>
              <a:ext cx="766916" cy="782133"/>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ình chữ nhật 12">
              <a:extLst>
                <a:ext uri="{FF2B5EF4-FFF2-40B4-BE49-F238E27FC236}">
                  <a16:creationId xmlns:a16="http://schemas.microsoft.com/office/drawing/2014/main" id="{A8DA53D6-D026-F616-ECC3-78C57DEED324}"/>
                </a:ext>
              </a:extLst>
            </p:cNvPr>
            <p:cNvSpPr/>
            <p:nvPr/>
          </p:nvSpPr>
          <p:spPr>
            <a:xfrm>
              <a:off x="6127241" y="1582811"/>
              <a:ext cx="404570" cy="923330"/>
            </a:xfrm>
            <a:prstGeom prst="rect">
              <a:avLst/>
            </a:prstGeom>
            <a:noFill/>
          </p:spPr>
          <p:txBody>
            <a:bodyPr wrap="square" lIns="91440" tIns="45720" rIns="91440" bIns="45720">
              <a:spAutoFit/>
            </a:bodyPr>
            <a:lstStyle/>
            <a:p>
              <a:pPr algn="ctr"/>
              <a:r>
                <a:rPr lang="vi-VN"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2</a:t>
              </a:r>
              <a:endPar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grpSp>
      <p:grpSp>
        <p:nvGrpSpPr>
          <p:cNvPr id="7" name="Group 6">
            <a:extLst>
              <a:ext uri="{FF2B5EF4-FFF2-40B4-BE49-F238E27FC236}">
                <a16:creationId xmlns:a16="http://schemas.microsoft.com/office/drawing/2014/main" id="{04F2A3CC-D47E-A11C-11CF-4FBC7E239ADB}"/>
              </a:ext>
            </a:extLst>
          </p:cNvPr>
          <p:cNvGrpSpPr/>
          <p:nvPr/>
        </p:nvGrpSpPr>
        <p:grpSpPr>
          <a:xfrm>
            <a:off x="8848293" y="1582811"/>
            <a:ext cx="2500780" cy="4057669"/>
            <a:chOff x="8848293" y="1582811"/>
            <a:chExt cx="2500780" cy="4057669"/>
          </a:xfrm>
        </p:grpSpPr>
        <p:sp>
          <p:nvSpPr>
            <p:cNvPr id="15" name="Hình chữ nhật 5">
              <a:extLst>
                <a:ext uri="{FF2B5EF4-FFF2-40B4-BE49-F238E27FC236}">
                  <a16:creationId xmlns:a16="http://schemas.microsoft.com/office/drawing/2014/main" id="{3979AFB6-DC5C-98AA-B273-110FE666A8B7}"/>
                </a:ext>
              </a:extLst>
            </p:cNvPr>
            <p:cNvSpPr/>
            <p:nvPr/>
          </p:nvSpPr>
          <p:spPr>
            <a:xfrm>
              <a:off x="8848293" y="2054000"/>
              <a:ext cx="2500780" cy="3586480"/>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latin typeface="+mj-lt"/>
              </a:endParaRPr>
            </a:p>
          </p:txBody>
        </p:sp>
        <p:sp>
          <p:nvSpPr>
            <p:cNvPr id="21" name="Hộp Văn bản 19">
              <a:extLst>
                <a:ext uri="{FF2B5EF4-FFF2-40B4-BE49-F238E27FC236}">
                  <a16:creationId xmlns:a16="http://schemas.microsoft.com/office/drawing/2014/main" id="{C292A891-153C-0296-6244-0D0E06C81AD1}"/>
                </a:ext>
              </a:extLst>
            </p:cNvPr>
            <p:cNvSpPr txBox="1"/>
            <p:nvPr/>
          </p:nvSpPr>
          <p:spPr>
            <a:xfrm>
              <a:off x="8848293" y="2505670"/>
              <a:ext cx="2500780" cy="923330"/>
            </a:xfrm>
            <a:prstGeom prst="rect">
              <a:avLst/>
            </a:prstGeom>
            <a:noFill/>
          </p:spPr>
          <p:txBody>
            <a:bodyPr wrap="square">
              <a:spAutoFit/>
            </a:bodyPr>
            <a:lstStyle/>
            <a:p>
              <a:pPr algn="ctr"/>
              <a:r>
                <a:rPr lang="vi-VN" dirty="0">
                  <a:solidFill>
                    <a:schemeClr val="bg1"/>
                  </a:solidFill>
                  <a:latin typeface="+mj-lt"/>
                </a:rPr>
                <a:t> Sinh viên nhận kết quả trả lời qua điện thoại, </a:t>
              </a:r>
              <a:r>
                <a:rPr lang="vi-VN" dirty="0" err="1">
                  <a:solidFill>
                    <a:schemeClr val="bg1"/>
                  </a:solidFill>
                  <a:latin typeface="+mj-lt"/>
                </a:rPr>
                <a:t>email</a:t>
              </a:r>
              <a:r>
                <a:rPr lang="vi-VN" dirty="0">
                  <a:solidFill>
                    <a:schemeClr val="bg1"/>
                  </a:solidFill>
                  <a:latin typeface="+mj-lt"/>
                </a:rPr>
                <a:t> cá nhân. </a:t>
              </a:r>
            </a:p>
          </p:txBody>
        </p:sp>
        <p:sp>
          <p:nvSpPr>
            <p:cNvPr id="25" name="Oval 24">
              <a:extLst>
                <a:ext uri="{FF2B5EF4-FFF2-40B4-BE49-F238E27FC236}">
                  <a16:creationId xmlns:a16="http://schemas.microsoft.com/office/drawing/2014/main" id="{6EF06709-4D51-48F9-BA4F-5A5D5ED1340F}"/>
                </a:ext>
              </a:extLst>
            </p:cNvPr>
            <p:cNvSpPr/>
            <p:nvPr/>
          </p:nvSpPr>
          <p:spPr>
            <a:xfrm>
              <a:off x="9772289" y="1662192"/>
              <a:ext cx="766916" cy="782133"/>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ình chữ nhật 13">
              <a:extLst>
                <a:ext uri="{FF2B5EF4-FFF2-40B4-BE49-F238E27FC236}">
                  <a16:creationId xmlns:a16="http://schemas.microsoft.com/office/drawing/2014/main" id="{96645402-E679-DCE9-FF0E-B91567241EFF}"/>
                </a:ext>
              </a:extLst>
            </p:cNvPr>
            <p:cNvSpPr/>
            <p:nvPr/>
          </p:nvSpPr>
          <p:spPr>
            <a:xfrm>
              <a:off x="9970026" y="1582811"/>
              <a:ext cx="404570" cy="923330"/>
            </a:xfrm>
            <a:prstGeom prst="rect">
              <a:avLst/>
            </a:prstGeom>
            <a:noFill/>
          </p:spPr>
          <p:txBody>
            <a:bodyPr wrap="square" lIns="91440" tIns="45720" rIns="91440" bIns="45720">
              <a:spAutoFit/>
            </a:bodyPr>
            <a:lstStyle/>
            <a:p>
              <a:pPr algn="ctr"/>
              <a:r>
                <a:rPr lang="vi-VN"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3</a:t>
              </a:r>
              <a:endPar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grpSp>
    </p:spTree>
    <p:extLst>
      <p:ext uri="{BB962C8B-B14F-4D97-AF65-F5344CB8AC3E}">
        <p14:creationId xmlns:p14="http://schemas.microsoft.com/office/powerpoint/2010/main" val="11573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42"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22" presetClass="entr" presetSubtype="8" fill="hold" grpId="0" nodeType="withEffect">
                                  <p:stCondLst>
                                    <p:cond delay="25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par>
                                <p:cTn id="19" presetID="22" presetClass="entr" presetSubtype="1" fill="hold"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par>
                                <p:cTn id="22" presetID="22" presetClass="entr" presetSubtype="8" fill="hold" grpId="0" nodeType="withEffect">
                                  <p:stCondLst>
                                    <p:cond delay="750"/>
                                  </p:stCondLst>
                                  <p:childTnLst>
                                    <p:set>
                                      <p:cBhvr>
                                        <p:cTn id="23" dur="1" fill="hold">
                                          <p:stCondLst>
                                            <p:cond delay="0"/>
                                          </p:stCondLst>
                                        </p:cTn>
                                        <p:tgtEl>
                                          <p:spTgt spid="22"/>
                                        </p:tgtEl>
                                        <p:attrNameLst>
                                          <p:attrName>style.visibility</p:attrName>
                                        </p:attrNameLst>
                                      </p:cBhvr>
                                      <p:to>
                                        <p:strVal val="visible"/>
                                      </p:to>
                                    </p:set>
                                    <p:animEffect transition="in" filter="wipe(left)">
                                      <p:cBhvr>
                                        <p:cTn id="24" dur="500"/>
                                        <p:tgtEl>
                                          <p:spTgt spid="22"/>
                                        </p:tgtEl>
                                      </p:cBhvr>
                                    </p:animEffect>
                                  </p:childTnLst>
                                </p:cTn>
                              </p:par>
                              <p:par>
                                <p:cTn id="25" presetID="22" presetClass="entr" presetSubtype="1" fill="hold" nodeType="with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76AE9B3B-B9A4-B57C-66EC-EB9AE8934BD2}"/>
              </a:ext>
            </a:extLst>
          </p:cNvPr>
          <p:cNvSpPr txBox="1"/>
          <p:nvPr/>
        </p:nvSpPr>
        <p:spPr>
          <a:xfrm>
            <a:off x="652182" y="485784"/>
            <a:ext cx="6968939" cy="523220"/>
          </a:xfrm>
          <a:prstGeom prst="rect">
            <a:avLst/>
          </a:prstGeom>
          <a:noFill/>
        </p:spPr>
        <p:txBody>
          <a:bodyPr wrap="square">
            <a:spAutoFit/>
          </a:bodyPr>
          <a:lstStyle/>
          <a:p>
            <a:r>
              <a:rPr lang="vi-VN" sz="2800" b="1" dirty="0">
                <a:latin typeface="+mj-lt"/>
              </a:rPr>
              <a:t>7. Đăng ký xin bảo lưu kết quả học tập</a:t>
            </a:r>
          </a:p>
        </p:txBody>
      </p:sp>
      <p:pic>
        <p:nvPicPr>
          <p:cNvPr id="9" name="Hình ảnh 8">
            <a:extLst>
              <a:ext uri="{FF2B5EF4-FFF2-40B4-BE49-F238E27FC236}">
                <a16:creationId xmlns:a16="http://schemas.microsoft.com/office/drawing/2014/main" id="{A4EE942C-7491-6EC7-ABD7-D55F3808DC8C}"/>
              </a:ext>
            </a:extLst>
          </p:cNvPr>
          <p:cNvPicPr>
            <a:picLocks noChangeAspect="1"/>
          </p:cNvPicPr>
          <p:nvPr/>
        </p:nvPicPr>
        <p:blipFill rotWithShape="1">
          <a:blip r:embed="rId2"/>
          <a:srcRect t="1781" b="11286"/>
          <a:stretch/>
        </p:blipFill>
        <p:spPr>
          <a:xfrm>
            <a:off x="2580738" y="1009004"/>
            <a:ext cx="7371783" cy="4589143"/>
          </a:xfrm>
          <a:prstGeom prst="rect">
            <a:avLst/>
          </a:prstGeom>
        </p:spPr>
      </p:pic>
      <p:sp>
        <p:nvSpPr>
          <p:cNvPr id="11" name="Hộp Văn bản 10">
            <a:extLst>
              <a:ext uri="{FF2B5EF4-FFF2-40B4-BE49-F238E27FC236}">
                <a16:creationId xmlns:a16="http://schemas.microsoft.com/office/drawing/2014/main" id="{FDE23010-AA9E-196E-C420-CAB2D84065FA}"/>
              </a:ext>
            </a:extLst>
          </p:cNvPr>
          <p:cNvSpPr txBox="1"/>
          <p:nvPr/>
        </p:nvSpPr>
        <p:spPr>
          <a:xfrm>
            <a:off x="3555956" y="5782813"/>
            <a:ext cx="5953661" cy="338554"/>
          </a:xfrm>
          <a:prstGeom prst="rect">
            <a:avLst/>
          </a:prstGeom>
          <a:noFill/>
        </p:spPr>
        <p:txBody>
          <a:bodyPr wrap="square">
            <a:spAutoFit/>
          </a:bodyPr>
          <a:lstStyle/>
          <a:p>
            <a:r>
              <a:rPr lang="vi-VN" sz="1600" i="1" dirty="0">
                <a:latin typeface="+mj-lt"/>
              </a:rPr>
              <a:t>Hình 6: Mẫu đơn xin nghỉ học tạm thời và bảo lưu kết quả học tập </a:t>
            </a:r>
          </a:p>
        </p:txBody>
      </p:sp>
      <p:pic>
        <p:nvPicPr>
          <p:cNvPr id="12" name="Picture 1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197087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500CF724-589F-29B0-7D4E-0EAC9A6B40F1}"/>
              </a:ext>
            </a:extLst>
          </p:cNvPr>
          <p:cNvSpPr txBox="1"/>
          <p:nvPr/>
        </p:nvSpPr>
        <p:spPr>
          <a:xfrm>
            <a:off x="645795" y="424934"/>
            <a:ext cx="6092190" cy="523220"/>
          </a:xfrm>
          <a:prstGeom prst="rect">
            <a:avLst/>
          </a:prstGeom>
          <a:noFill/>
        </p:spPr>
        <p:txBody>
          <a:bodyPr wrap="square">
            <a:spAutoFit/>
          </a:bodyPr>
          <a:lstStyle/>
          <a:p>
            <a:r>
              <a:rPr lang="vi-VN" sz="2800" b="1" dirty="0">
                <a:latin typeface="+mj-lt"/>
              </a:rPr>
              <a:t>8. Đăng ký xin quay trở lại học tập</a:t>
            </a:r>
          </a:p>
        </p:txBody>
      </p:sp>
      <p:sp>
        <p:nvSpPr>
          <p:cNvPr id="5" name="Hộp Văn bản 4">
            <a:extLst>
              <a:ext uri="{FF2B5EF4-FFF2-40B4-BE49-F238E27FC236}">
                <a16:creationId xmlns:a16="http://schemas.microsoft.com/office/drawing/2014/main" id="{F3935F07-DDB4-A086-D73B-3FE384676219}"/>
              </a:ext>
            </a:extLst>
          </p:cNvPr>
          <p:cNvSpPr txBox="1"/>
          <p:nvPr/>
        </p:nvSpPr>
        <p:spPr>
          <a:xfrm>
            <a:off x="641985" y="948154"/>
            <a:ext cx="6096000" cy="584775"/>
          </a:xfrm>
          <a:prstGeom prst="rect">
            <a:avLst/>
          </a:prstGeom>
          <a:noFill/>
        </p:spPr>
        <p:txBody>
          <a:bodyPr wrap="square">
            <a:spAutoFit/>
          </a:bodyPr>
          <a:lstStyle/>
          <a:p>
            <a:pPr algn="ctr"/>
            <a:r>
              <a:rPr lang="vi-VN" sz="1600" dirty="0">
                <a:latin typeface="+mj-lt"/>
              </a:rPr>
              <a:t>(</a:t>
            </a:r>
            <a:r>
              <a:rPr lang="en-US" sz="1600" dirty="0">
                <a:latin typeface="+mj-lt"/>
              </a:rPr>
              <a:t> </a:t>
            </a:r>
            <a:r>
              <a:rPr lang="vi-VN" sz="1600" dirty="0">
                <a:latin typeface="+mj-lt"/>
              </a:rPr>
              <a:t>Dùng trong trường hợp SV hết thời hạn bảo lưu kết quả học tập, SV bị đình chỉ học tập muốn quay trở lại Trường để tiếp tục học tập )</a:t>
            </a:r>
          </a:p>
        </p:txBody>
      </p:sp>
      <p:pic>
        <p:nvPicPr>
          <p:cNvPr id="6" name="Hình ảnh 5">
            <a:extLst>
              <a:ext uri="{FF2B5EF4-FFF2-40B4-BE49-F238E27FC236}">
                <a16:creationId xmlns:a16="http://schemas.microsoft.com/office/drawing/2014/main" id="{5E238FDB-17C4-67E9-A97F-9C7653B71AA1}"/>
              </a:ext>
            </a:extLst>
          </p:cNvPr>
          <p:cNvPicPr>
            <a:picLocks noChangeAspect="1"/>
          </p:cNvPicPr>
          <p:nvPr/>
        </p:nvPicPr>
        <p:blipFill>
          <a:blip r:embed="rId2"/>
          <a:stretch>
            <a:fillRect/>
          </a:stretch>
        </p:blipFill>
        <p:spPr>
          <a:xfrm>
            <a:off x="6820528" y="592803"/>
            <a:ext cx="4711788" cy="5205080"/>
          </a:xfrm>
          <a:prstGeom prst="rect">
            <a:avLst/>
          </a:prstGeom>
        </p:spPr>
      </p:pic>
      <p:pic>
        <p:nvPicPr>
          <p:cNvPr id="10" name="Picture 9"/>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8" name="Hộp Văn bản 7">
            <a:extLst>
              <a:ext uri="{FF2B5EF4-FFF2-40B4-BE49-F238E27FC236}">
                <a16:creationId xmlns:a16="http://schemas.microsoft.com/office/drawing/2014/main" id="{188B3E32-84B8-214F-8B7D-B633B4E7678F}"/>
              </a:ext>
            </a:extLst>
          </p:cNvPr>
          <p:cNvSpPr txBox="1"/>
          <p:nvPr/>
        </p:nvSpPr>
        <p:spPr>
          <a:xfrm>
            <a:off x="7695555" y="5749903"/>
            <a:ext cx="4000500" cy="338554"/>
          </a:xfrm>
          <a:prstGeom prst="rect">
            <a:avLst/>
          </a:prstGeom>
          <a:noFill/>
        </p:spPr>
        <p:txBody>
          <a:bodyPr wrap="square">
            <a:spAutoFit/>
          </a:bodyPr>
          <a:lstStyle/>
          <a:p>
            <a:r>
              <a:rPr lang="vi-VN" sz="1600" i="1" dirty="0">
                <a:latin typeface="+mj-lt"/>
              </a:rPr>
              <a:t>Hình 7: Mẫu đơn xin trở lại học tập</a:t>
            </a:r>
          </a:p>
        </p:txBody>
      </p:sp>
      <p:sp>
        <p:nvSpPr>
          <p:cNvPr id="13" name="Hộp Văn bản 12">
            <a:extLst>
              <a:ext uri="{FF2B5EF4-FFF2-40B4-BE49-F238E27FC236}">
                <a16:creationId xmlns:a16="http://schemas.microsoft.com/office/drawing/2014/main" id="{40D51493-3E16-91E9-F75B-DA7A6DB460E3}"/>
              </a:ext>
            </a:extLst>
          </p:cNvPr>
          <p:cNvSpPr txBox="1"/>
          <p:nvPr/>
        </p:nvSpPr>
        <p:spPr>
          <a:xfrm>
            <a:off x="807790" y="1896309"/>
            <a:ext cx="5764390" cy="3416320"/>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Sinh viên làm đơn xin trở lại học tập theo mẫu trước thời điểm bắt đầu học kỳ mới 14 ngày, có ý kiến gia đình, xác nhận của chính quyền địa phương trong đơn.</a:t>
            </a:r>
          </a:p>
          <a:p>
            <a:pPr algn="just"/>
            <a:endParaRPr lang="vi-VN" dirty="0">
              <a:latin typeface="+mj-lt"/>
            </a:endParaRPr>
          </a:p>
          <a:p>
            <a:pPr algn="just"/>
            <a:r>
              <a:rPr lang="vi-VN" dirty="0">
                <a:solidFill>
                  <a:srgbClr val="C00000"/>
                </a:solidFill>
                <a:latin typeface="+mj-lt"/>
              </a:rPr>
              <a:t>B2: </a:t>
            </a:r>
            <a:r>
              <a:rPr lang="vi-VN" dirty="0">
                <a:latin typeface="+mj-lt"/>
              </a:rPr>
              <a:t>Sinh viên nộp đơn xin trở lại học tập kèm quyết định bảo lưu (hoặc đình chỉ) đã có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nhận</a:t>
            </a:r>
            <a:r>
              <a:rPr lang="en-US">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B3: </a:t>
            </a:r>
            <a:r>
              <a:rPr lang="vi-VN" dirty="0">
                <a:latin typeface="+mj-lt"/>
              </a:rPr>
              <a:t>Sinh viên nhận kết quả trả lời qua điện thoại, </a:t>
            </a:r>
            <a:r>
              <a:rPr lang="vi-VN" dirty="0" err="1">
                <a:latin typeface="+mj-lt"/>
              </a:rPr>
              <a:t>email</a:t>
            </a:r>
            <a:r>
              <a:rPr lang="vi-VN" dirty="0">
                <a:latin typeface="+mj-lt"/>
              </a:rPr>
              <a:t> </a:t>
            </a:r>
            <a:r>
              <a:rPr lang="vi-VN">
                <a:latin typeface="+mj-lt"/>
              </a:rPr>
              <a:t>cá nhân</a:t>
            </a:r>
            <a:r>
              <a:rPr lang="en-US">
                <a:latin typeface="+mj-lt"/>
              </a:rPr>
              <a:t>.</a:t>
            </a:r>
            <a:endParaRPr lang="vi-VN" dirty="0">
              <a:latin typeface="+mj-lt"/>
            </a:endParaRPr>
          </a:p>
        </p:txBody>
      </p:sp>
    </p:spTree>
    <p:extLst>
      <p:ext uri="{BB962C8B-B14F-4D97-AF65-F5344CB8AC3E}">
        <p14:creationId xmlns:p14="http://schemas.microsoft.com/office/powerpoint/2010/main" val="127611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1" presetClass="entr" presetSubtype="8" fill="hold" nodeType="with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wheel(8)">
                                      <p:cBhvr>
                                        <p:cTn id="19" dur="1000"/>
                                        <p:tgtEl>
                                          <p:spTgt spid="13">
                                            <p:txEl>
                                              <p:pRg st="0" end="0"/>
                                            </p:txEl>
                                          </p:spTgt>
                                        </p:tgtEl>
                                      </p:cBhvr>
                                    </p:animEffect>
                                  </p:childTnLst>
                                </p:cTn>
                              </p:par>
                              <p:par>
                                <p:cTn id="20" presetID="21" presetClass="entr" presetSubtype="8" fill="hold" nodeType="with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wheel(8)">
                                      <p:cBhvr>
                                        <p:cTn id="22" dur="1000"/>
                                        <p:tgtEl>
                                          <p:spTgt spid="13">
                                            <p:txEl>
                                              <p:pRg st="2" end="2"/>
                                            </p:txEl>
                                          </p:spTgt>
                                        </p:tgtEl>
                                      </p:cBhvr>
                                    </p:animEffect>
                                  </p:childTnLst>
                                </p:cTn>
                              </p:par>
                              <p:par>
                                <p:cTn id="23" presetID="21" presetClass="entr" presetSubtype="8" fill="hold" nodeType="withEffect">
                                  <p:stCondLst>
                                    <p:cond delay="0"/>
                                  </p:stCondLst>
                                  <p:childTnLst>
                                    <p:set>
                                      <p:cBhvr>
                                        <p:cTn id="24" dur="1" fill="hold">
                                          <p:stCondLst>
                                            <p:cond delay="0"/>
                                          </p:stCondLst>
                                        </p:cTn>
                                        <p:tgtEl>
                                          <p:spTgt spid="13">
                                            <p:txEl>
                                              <p:pRg st="4" end="4"/>
                                            </p:txEl>
                                          </p:spTgt>
                                        </p:tgtEl>
                                        <p:attrNameLst>
                                          <p:attrName>style.visibility</p:attrName>
                                        </p:attrNameLst>
                                      </p:cBhvr>
                                      <p:to>
                                        <p:strVal val="visible"/>
                                      </p:to>
                                    </p:set>
                                    <p:animEffect transition="in" filter="wheel(8)">
                                      <p:cBhvr>
                                        <p:cTn id="25" dur="10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9B850733-E12A-4519-14CC-43996376F6D6}"/>
              </a:ext>
            </a:extLst>
          </p:cNvPr>
          <p:cNvSpPr txBox="1"/>
          <p:nvPr/>
        </p:nvSpPr>
        <p:spPr>
          <a:xfrm>
            <a:off x="633663" y="486651"/>
            <a:ext cx="5486400" cy="523220"/>
          </a:xfrm>
          <a:prstGeom prst="rect">
            <a:avLst/>
          </a:prstGeom>
          <a:noFill/>
        </p:spPr>
        <p:txBody>
          <a:bodyPr wrap="square">
            <a:spAutoFit/>
          </a:bodyPr>
          <a:lstStyle/>
          <a:p>
            <a:r>
              <a:rPr lang="vi-VN" sz="2800" b="1" dirty="0">
                <a:latin typeface="+mj-lt"/>
              </a:rPr>
              <a:t>9. Xin thôi học và rút hồ sơ</a:t>
            </a:r>
          </a:p>
        </p:txBody>
      </p:sp>
      <p:sp>
        <p:nvSpPr>
          <p:cNvPr id="5" name="Hộp Văn bản 4">
            <a:extLst>
              <a:ext uri="{FF2B5EF4-FFF2-40B4-BE49-F238E27FC236}">
                <a16:creationId xmlns:a16="http://schemas.microsoft.com/office/drawing/2014/main" id="{43F5171F-339E-6F49-90C3-FBF271BB7D6A}"/>
              </a:ext>
            </a:extLst>
          </p:cNvPr>
          <p:cNvSpPr txBox="1"/>
          <p:nvPr/>
        </p:nvSpPr>
        <p:spPr>
          <a:xfrm>
            <a:off x="633663" y="985253"/>
            <a:ext cx="5767137" cy="584775"/>
          </a:xfrm>
          <a:prstGeom prst="rect">
            <a:avLst/>
          </a:prstGeom>
          <a:noFill/>
        </p:spPr>
        <p:txBody>
          <a:bodyPr wrap="square">
            <a:spAutoFit/>
          </a:bodyPr>
          <a:lstStyle/>
          <a:p>
            <a:pPr algn="ctr"/>
            <a:r>
              <a:rPr lang="vi-VN" sz="1600" dirty="0">
                <a:latin typeface="+mj-lt"/>
              </a:rPr>
              <a:t>( Dùng trong trường hợp SV đang học tại Trường có hoàn cảnh gia đình khó khăn và có nguyện vọng xin </a:t>
            </a:r>
            <a:r>
              <a:rPr lang="vi-VN" sz="1600">
                <a:latin typeface="+mj-lt"/>
              </a:rPr>
              <a:t>thôi học</a:t>
            </a:r>
            <a:r>
              <a:rPr lang="en-US" sz="1600">
                <a:latin typeface="+mj-lt"/>
              </a:rPr>
              <a:t> </a:t>
            </a:r>
            <a:r>
              <a:rPr lang="vi-VN" sz="1600">
                <a:latin typeface="+mj-lt"/>
              </a:rPr>
              <a:t>)</a:t>
            </a:r>
            <a:endParaRPr lang="vi-VN" sz="1600" dirty="0">
              <a:latin typeface="+mj-lt"/>
            </a:endParaRPr>
          </a:p>
        </p:txBody>
      </p:sp>
      <p:pic>
        <p:nvPicPr>
          <p:cNvPr id="6" name="Hình ảnh 5">
            <a:extLst>
              <a:ext uri="{FF2B5EF4-FFF2-40B4-BE49-F238E27FC236}">
                <a16:creationId xmlns:a16="http://schemas.microsoft.com/office/drawing/2014/main" id="{36FDC06C-24B8-6EB7-51B6-9BDC4A0BB608}"/>
              </a:ext>
            </a:extLst>
          </p:cNvPr>
          <p:cNvPicPr>
            <a:picLocks noChangeAspect="1"/>
          </p:cNvPicPr>
          <p:nvPr/>
        </p:nvPicPr>
        <p:blipFill>
          <a:blip r:embed="rId2"/>
          <a:stretch>
            <a:fillRect/>
          </a:stretch>
        </p:blipFill>
        <p:spPr>
          <a:xfrm>
            <a:off x="7208659" y="486651"/>
            <a:ext cx="4379265" cy="5271678"/>
          </a:xfrm>
          <a:prstGeom prst="rect">
            <a:avLst/>
          </a:prstGeom>
        </p:spPr>
      </p:pic>
      <p:sp>
        <p:nvSpPr>
          <p:cNvPr id="8" name="Hộp Văn bản 7">
            <a:extLst>
              <a:ext uri="{FF2B5EF4-FFF2-40B4-BE49-F238E27FC236}">
                <a16:creationId xmlns:a16="http://schemas.microsoft.com/office/drawing/2014/main" id="{CB2C86B3-301C-C58F-F653-E25E4E55DD52}"/>
              </a:ext>
            </a:extLst>
          </p:cNvPr>
          <p:cNvSpPr txBox="1"/>
          <p:nvPr/>
        </p:nvSpPr>
        <p:spPr>
          <a:xfrm>
            <a:off x="7545313" y="5758329"/>
            <a:ext cx="4042611" cy="338554"/>
          </a:xfrm>
          <a:prstGeom prst="rect">
            <a:avLst/>
          </a:prstGeom>
          <a:noFill/>
        </p:spPr>
        <p:txBody>
          <a:bodyPr wrap="square">
            <a:spAutoFit/>
          </a:bodyPr>
          <a:lstStyle/>
          <a:p>
            <a:r>
              <a:rPr lang="vi-VN" sz="1600" i="1" dirty="0">
                <a:latin typeface="+mj-lt"/>
              </a:rPr>
              <a:t>Hình 8: Mẫu đơn xin thôi học và rút hồ sơ </a:t>
            </a:r>
          </a:p>
        </p:txBody>
      </p:sp>
      <p:sp>
        <p:nvSpPr>
          <p:cNvPr id="10" name="Hộp Văn bản 9">
            <a:extLst>
              <a:ext uri="{FF2B5EF4-FFF2-40B4-BE49-F238E27FC236}">
                <a16:creationId xmlns:a16="http://schemas.microsoft.com/office/drawing/2014/main" id="{99EEE451-9E0D-959B-9EE7-8A7FAF194AF3}"/>
              </a:ext>
            </a:extLst>
          </p:cNvPr>
          <p:cNvSpPr txBox="1"/>
          <p:nvPr/>
        </p:nvSpPr>
        <p:spPr>
          <a:xfrm>
            <a:off x="710665" y="1899180"/>
            <a:ext cx="6096000" cy="3262432"/>
          </a:xfrm>
          <a:prstGeom prst="rect">
            <a:avLst/>
          </a:prstGeom>
          <a:noFill/>
        </p:spPr>
        <p:txBody>
          <a:bodyPr wrap="square">
            <a:spAutoFit/>
          </a:bodyPr>
          <a:lstStyle/>
          <a:p>
            <a:pPr algn="just"/>
            <a:r>
              <a:rPr lang="vi-VN" sz="2000" dirty="0">
                <a:solidFill>
                  <a:srgbClr val="C00000"/>
                </a:solidFill>
                <a:latin typeface="+mj-lt"/>
              </a:rPr>
              <a:t>B1: </a:t>
            </a:r>
            <a:r>
              <a:rPr lang="vi-VN" dirty="0">
                <a:latin typeface="+mj-lt"/>
              </a:rPr>
              <a:t>Sinh viên làm đơn xin thôi học theo mẫu, có ý kiến gia đình, xin xác nhận của CVHT, chính quyền địa phương </a:t>
            </a:r>
            <a:r>
              <a:rPr lang="vi-VN">
                <a:latin typeface="+mj-lt"/>
              </a:rPr>
              <a:t>trong đơn</a:t>
            </a:r>
            <a:r>
              <a:rPr lang="en-US">
                <a:latin typeface="+mj-lt"/>
              </a:rPr>
              <a:t>.</a:t>
            </a:r>
            <a:endParaRPr lang="vi-VN" dirty="0">
              <a:latin typeface="+mj-lt"/>
            </a:endParaRPr>
          </a:p>
          <a:p>
            <a:pPr algn="just"/>
            <a:endParaRPr lang="vi-VN" sz="2000" dirty="0">
              <a:latin typeface="+mj-lt"/>
            </a:endParaRPr>
          </a:p>
          <a:p>
            <a:pPr algn="just"/>
            <a:r>
              <a:rPr lang="vi-VN" sz="2000" dirty="0">
                <a:solidFill>
                  <a:srgbClr val="C00000"/>
                </a:solidFill>
                <a:latin typeface="+mj-lt"/>
              </a:rPr>
              <a:t>B2: </a:t>
            </a:r>
            <a:r>
              <a:rPr lang="vi-VN" dirty="0">
                <a:latin typeface="+mj-lt"/>
              </a:rPr>
              <a:t>Sinh viên nộp đơn xin thôi học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nhận</a:t>
            </a:r>
            <a:r>
              <a:rPr lang="en-US">
                <a:latin typeface="+mj-lt"/>
              </a:rPr>
              <a:t>.</a:t>
            </a:r>
            <a:endParaRPr lang="vi-VN" dirty="0">
              <a:latin typeface="+mj-lt"/>
            </a:endParaRPr>
          </a:p>
          <a:p>
            <a:pPr algn="just"/>
            <a:endParaRPr lang="vi-VN" dirty="0">
              <a:latin typeface="+mj-lt"/>
            </a:endParaRPr>
          </a:p>
          <a:p>
            <a:pPr algn="just"/>
            <a:r>
              <a:rPr lang="vi-VN" sz="2000" dirty="0">
                <a:solidFill>
                  <a:srgbClr val="C00000"/>
                </a:solidFill>
                <a:latin typeface="+mj-lt"/>
              </a:rPr>
              <a:t>B3: </a:t>
            </a:r>
            <a:r>
              <a:rPr lang="vi-VN" dirty="0">
                <a:latin typeface="+mj-lt"/>
              </a:rPr>
              <a:t>Sinh viên mang theo thẻ sinh viên (CMT/CCCD) đến Phòng Công tác sinh viên nhận hồ sơ vào thứ 6 hàng tuần.</a:t>
            </a: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40905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p:cTn id="19"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10">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10">
                                            <p:txEl>
                                              <p:pRg st="0" end="0"/>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 calcmode="lin" valueType="num">
                                      <p:cBhvr>
                                        <p:cTn id="25" dur="10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10">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10">
                                            <p:txEl>
                                              <p:pRg st="2" end="2"/>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 calcmode="lin" valueType="num">
                                      <p:cBhvr>
                                        <p:cTn id="31" dur="10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10">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10">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ình ảnh 5">
            <a:extLst>
              <a:ext uri="{FF2B5EF4-FFF2-40B4-BE49-F238E27FC236}">
                <a16:creationId xmlns:a16="http://schemas.microsoft.com/office/drawing/2014/main" id="{2D23A5CE-3DE5-3BAA-2119-A8FA68F11110}"/>
              </a:ext>
            </a:extLst>
          </p:cNvPr>
          <p:cNvPicPr>
            <a:picLocks noChangeAspect="1"/>
          </p:cNvPicPr>
          <p:nvPr/>
        </p:nvPicPr>
        <p:blipFill rotWithShape="1">
          <a:blip r:embed="rId2"/>
          <a:srcRect l="8764" b="8324"/>
          <a:stretch/>
        </p:blipFill>
        <p:spPr>
          <a:xfrm>
            <a:off x="6827517" y="848660"/>
            <a:ext cx="5109812" cy="5160679"/>
          </a:xfrm>
          <a:prstGeom prst="rect">
            <a:avLst/>
          </a:prstGeom>
        </p:spPr>
      </p:pic>
      <p:sp>
        <p:nvSpPr>
          <p:cNvPr id="3" name="Hộp Văn bản 2">
            <a:extLst>
              <a:ext uri="{FF2B5EF4-FFF2-40B4-BE49-F238E27FC236}">
                <a16:creationId xmlns:a16="http://schemas.microsoft.com/office/drawing/2014/main" id="{B03140A2-511E-9E0B-15CE-871A3A4D4657}"/>
              </a:ext>
            </a:extLst>
          </p:cNvPr>
          <p:cNvSpPr txBox="1"/>
          <p:nvPr/>
        </p:nvSpPr>
        <p:spPr>
          <a:xfrm>
            <a:off x="537409" y="458978"/>
            <a:ext cx="9031705" cy="523220"/>
          </a:xfrm>
          <a:prstGeom prst="rect">
            <a:avLst/>
          </a:prstGeom>
          <a:noFill/>
        </p:spPr>
        <p:txBody>
          <a:bodyPr wrap="square">
            <a:spAutoFit/>
          </a:bodyPr>
          <a:lstStyle/>
          <a:p>
            <a:r>
              <a:rPr lang="vi-VN" sz="2800" b="1" dirty="0">
                <a:latin typeface="+mj-lt"/>
              </a:rPr>
              <a:t>10. Đăng ký xin nghỉ học tạm thời (1 tuần) có lý do</a:t>
            </a:r>
          </a:p>
        </p:txBody>
      </p:sp>
      <p:sp>
        <p:nvSpPr>
          <p:cNvPr id="5" name="Hộp Văn bản 4">
            <a:extLst>
              <a:ext uri="{FF2B5EF4-FFF2-40B4-BE49-F238E27FC236}">
                <a16:creationId xmlns:a16="http://schemas.microsoft.com/office/drawing/2014/main" id="{3C6F2B7B-821D-722E-1FFE-5A0EA087E1AB}"/>
              </a:ext>
            </a:extLst>
          </p:cNvPr>
          <p:cNvSpPr txBox="1"/>
          <p:nvPr/>
        </p:nvSpPr>
        <p:spPr>
          <a:xfrm>
            <a:off x="731517" y="1017697"/>
            <a:ext cx="5901892" cy="584775"/>
          </a:xfrm>
          <a:prstGeom prst="rect">
            <a:avLst/>
          </a:prstGeom>
          <a:noFill/>
        </p:spPr>
        <p:txBody>
          <a:bodyPr wrap="square">
            <a:spAutoFit/>
          </a:bodyPr>
          <a:lstStyle/>
          <a:p>
            <a:pPr algn="ctr"/>
            <a:r>
              <a:rPr lang="vi-VN" sz="1600" dirty="0">
                <a:latin typeface="+mj-lt"/>
              </a:rPr>
              <a:t>( Dùng trong trường hợp SV bị ốm/ tai nạn... cần nghỉ học thời gian ngắn ngày để điều trị hoặc khám sức khỏe ) </a:t>
            </a:r>
          </a:p>
        </p:txBody>
      </p:sp>
      <p:sp>
        <p:nvSpPr>
          <p:cNvPr id="8" name="Hộp Văn bản 7">
            <a:extLst>
              <a:ext uri="{FF2B5EF4-FFF2-40B4-BE49-F238E27FC236}">
                <a16:creationId xmlns:a16="http://schemas.microsoft.com/office/drawing/2014/main" id="{64A56D0F-3DBD-CB50-54A1-5F7CE9E5E98C}"/>
              </a:ext>
            </a:extLst>
          </p:cNvPr>
          <p:cNvSpPr txBox="1"/>
          <p:nvPr/>
        </p:nvSpPr>
        <p:spPr>
          <a:xfrm>
            <a:off x="7383377" y="6137411"/>
            <a:ext cx="4371474" cy="338554"/>
          </a:xfrm>
          <a:prstGeom prst="rect">
            <a:avLst/>
          </a:prstGeom>
          <a:noFill/>
        </p:spPr>
        <p:txBody>
          <a:bodyPr wrap="square">
            <a:spAutoFit/>
          </a:bodyPr>
          <a:lstStyle/>
          <a:p>
            <a:r>
              <a:rPr lang="vi-VN" sz="1600" i="1" dirty="0">
                <a:solidFill>
                  <a:schemeClr val="bg1"/>
                </a:solidFill>
                <a:latin typeface="+mj-lt"/>
              </a:rPr>
              <a:t>Hình 9: Mẫu đơn xin phép nghỉ học tạm thời</a:t>
            </a:r>
          </a:p>
        </p:txBody>
      </p:sp>
      <p:sp>
        <p:nvSpPr>
          <p:cNvPr id="10" name="Hộp Văn bản 9">
            <a:extLst>
              <a:ext uri="{FF2B5EF4-FFF2-40B4-BE49-F238E27FC236}">
                <a16:creationId xmlns:a16="http://schemas.microsoft.com/office/drawing/2014/main" id="{8CC3AB46-7078-D0EE-2415-DA13E314B7AA}"/>
              </a:ext>
            </a:extLst>
          </p:cNvPr>
          <p:cNvSpPr txBox="1"/>
          <p:nvPr/>
        </p:nvSpPr>
        <p:spPr>
          <a:xfrm>
            <a:off x="757509" y="1714916"/>
            <a:ext cx="5972954" cy="3139321"/>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Sinh viên làm đơn xin nghỉ học theo mẫu, có xác nhận của CVHT </a:t>
            </a:r>
            <a:r>
              <a:rPr lang="vi-VN">
                <a:latin typeface="+mj-lt"/>
              </a:rPr>
              <a:t>trong đơn</a:t>
            </a:r>
            <a:r>
              <a:rPr lang="en-US">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Sinh viên nộp đơn xin nghỉ học kèm giấy tờ xác minh lý do xin nghỉ học tại bộ phận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nhận</a:t>
            </a:r>
            <a:r>
              <a:rPr lang="en-US">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B3: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theo địa điểm học của sinh viên.</a:t>
            </a: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20222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 presetClass="entr" presetSubtype="8"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 calcmode="lin" valueType="num">
                                      <p:cBhvr additive="base">
                                        <p:cTn id="23" dur="500" fill="hold"/>
                                        <p:tgtEl>
                                          <p:spTgt spid="10">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0">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 calcmode="lin" valueType="num">
                                      <p:cBhvr additive="base">
                                        <p:cTn id="27" dur="500" fill="hold"/>
                                        <p:tgtEl>
                                          <p:spTgt spid="10">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0">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ình ảnh 5">
            <a:extLst>
              <a:ext uri="{FF2B5EF4-FFF2-40B4-BE49-F238E27FC236}">
                <a16:creationId xmlns:a16="http://schemas.microsoft.com/office/drawing/2014/main" id="{68C7CEB7-4A08-BBD2-41D4-8D52F1D64CF6}"/>
              </a:ext>
            </a:extLst>
          </p:cNvPr>
          <p:cNvPicPr>
            <a:picLocks noChangeAspect="1"/>
          </p:cNvPicPr>
          <p:nvPr/>
        </p:nvPicPr>
        <p:blipFill rotWithShape="1">
          <a:blip r:embed="rId2"/>
          <a:srcRect l="6250" r="4711"/>
          <a:stretch/>
        </p:blipFill>
        <p:spPr>
          <a:xfrm>
            <a:off x="7169135" y="861832"/>
            <a:ext cx="3956067" cy="4854735"/>
          </a:xfrm>
          <a:prstGeom prst="rect">
            <a:avLst/>
          </a:prstGeom>
        </p:spPr>
      </p:pic>
      <p:sp>
        <p:nvSpPr>
          <p:cNvPr id="3" name="Hộp Văn bản 2">
            <a:extLst>
              <a:ext uri="{FF2B5EF4-FFF2-40B4-BE49-F238E27FC236}">
                <a16:creationId xmlns:a16="http://schemas.microsoft.com/office/drawing/2014/main" id="{7AB708A2-910D-A1EB-491B-FA72EAF76FD8}"/>
              </a:ext>
            </a:extLst>
          </p:cNvPr>
          <p:cNvSpPr txBox="1"/>
          <p:nvPr/>
        </p:nvSpPr>
        <p:spPr>
          <a:xfrm>
            <a:off x="577516" y="602893"/>
            <a:ext cx="7555832" cy="523220"/>
          </a:xfrm>
          <a:prstGeom prst="rect">
            <a:avLst/>
          </a:prstGeom>
          <a:noFill/>
        </p:spPr>
        <p:txBody>
          <a:bodyPr wrap="square">
            <a:spAutoFit/>
          </a:bodyPr>
          <a:lstStyle/>
          <a:p>
            <a:r>
              <a:rPr lang="vi-VN" sz="2800" b="1" dirty="0">
                <a:latin typeface="+mj-lt"/>
              </a:rPr>
              <a:t>11. Đăng ký xin chuyển địa điểm học tập</a:t>
            </a:r>
          </a:p>
        </p:txBody>
      </p:sp>
      <p:sp>
        <p:nvSpPr>
          <p:cNvPr id="5" name="Hộp Văn bản 4">
            <a:extLst>
              <a:ext uri="{FF2B5EF4-FFF2-40B4-BE49-F238E27FC236}">
                <a16:creationId xmlns:a16="http://schemas.microsoft.com/office/drawing/2014/main" id="{4CE0793A-66EF-2267-1F83-64047F597AA7}"/>
              </a:ext>
            </a:extLst>
          </p:cNvPr>
          <p:cNvSpPr txBox="1"/>
          <p:nvPr/>
        </p:nvSpPr>
        <p:spPr>
          <a:xfrm>
            <a:off x="883438" y="1237666"/>
            <a:ext cx="5650030" cy="584775"/>
          </a:xfrm>
          <a:prstGeom prst="rect">
            <a:avLst/>
          </a:prstGeom>
          <a:noFill/>
        </p:spPr>
        <p:txBody>
          <a:bodyPr wrap="square">
            <a:spAutoFit/>
          </a:bodyPr>
          <a:lstStyle/>
          <a:p>
            <a:pPr algn="ctr"/>
            <a:r>
              <a:rPr lang="vi-VN" sz="1600">
                <a:latin typeface="+mj-lt"/>
              </a:rPr>
              <a:t>(</a:t>
            </a:r>
            <a:r>
              <a:rPr lang="en-US" sz="1600">
                <a:latin typeface="+mj-lt"/>
              </a:rPr>
              <a:t> </a:t>
            </a:r>
            <a:r>
              <a:rPr lang="vi-VN" sz="1600">
                <a:latin typeface="+mj-lt"/>
              </a:rPr>
              <a:t>Dùng </a:t>
            </a:r>
            <a:r>
              <a:rPr lang="vi-VN" sz="1600" dirty="0">
                <a:latin typeface="+mj-lt"/>
              </a:rPr>
              <a:t>trong trường hợp SV học tập tại cơ sở Hà Nội có nguyện vọng chuyển địa điểm học tập về cơ sở </a:t>
            </a:r>
            <a:r>
              <a:rPr lang="vi-VN" sz="1600">
                <a:latin typeface="+mj-lt"/>
              </a:rPr>
              <a:t>Nam Định</a:t>
            </a:r>
            <a:r>
              <a:rPr lang="en-US" sz="1600">
                <a:latin typeface="+mj-lt"/>
              </a:rPr>
              <a:t> </a:t>
            </a:r>
            <a:r>
              <a:rPr lang="vi-VN" sz="1600">
                <a:latin typeface="+mj-lt"/>
              </a:rPr>
              <a:t>) </a:t>
            </a:r>
            <a:endParaRPr lang="vi-VN" sz="1600" dirty="0">
              <a:latin typeface="+mj-lt"/>
            </a:endParaRPr>
          </a:p>
        </p:txBody>
      </p:sp>
      <p:sp>
        <p:nvSpPr>
          <p:cNvPr id="8" name="Hộp Văn bản 7">
            <a:extLst>
              <a:ext uri="{FF2B5EF4-FFF2-40B4-BE49-F238E27FC236}">
                <a16:creationId xmlns:a16="http://schemas.microsoft.com/office/drawing/2014/main" id="{9E724E39-DF81-30FC-F0FB-29ED7581D35F}"/>
              </a:ext>
            </a:extLst>
          </p:cNvPr>
          <p:cNvSpPr txBox="1"/>
          <p:nvPr/>
        </p:nvSpPr>
        <p:spPr>
          <a:xfrm>
            <a:off x="7106652" y="5734701"/>
            <a:ext cx="5085348" cy="338554"/>
          </a:xfrm>
          <a:prstGeom prst="rect">
            <a:avLst/>
          </a:prstGeom>
          <a:noFill/>
        </p:spPr>
        <p:txBody>
          <a:bodyPr wrap="square">
            <a:spAutoFit/>
          </a:bodyPr>
          <a:lstStyle/>
          <a:p>
            <a:r>
              <a:rPr lang="vi-VN" sz="1600" b="1" i="1" dirty="0">
                <a:latin typeface="+mj-lt"/>
              </a:rPr>
              <a:t>Hình 10: Mẫu đơn xin chuyển địa điểm học tập </a:t>
            </a:r>
          </a:p>
        </p:txBody>
      </p:sp>
      <p:sp>
        <p:nvSpPr>
          <p:cNvPr id="10" name="Hộp Văn bản 9">
            <a:extLst>
              <a:ext uri="{FF2B5EF4-FFF2-40B4-BE49-F238E27FC236}">
                <a16:creationId xmlns:a16="http://schemas.microsoft.com/office/drawing/2014/main" id="{D586B625-D7B9-3467-DEB2-B4846AA319D3}"/>
              </a:ext>
            </a:extLst>
          </p:cNvPr>
          <p:cNvSpPr txBox="1"/>
          <p:nvPr/>
        </p:nvSpPr>
        <p:spPr>
          <a:xfrm>
            <a:off x="1017495" y="1933995"/>
            <a:ext cx="5381916" cy="3139321"/>
          </a:xfrm>
          <a:prstGeom prst="rect">
            <a:avLst/>
          </a:prstGeom>
          <a:noFill/>
        </p:spPr>
        <p:txBody>
          <a:bodyPr wrap="square">
            <a:spAutoFit/>
          </a:bodyPr>
          <a:lstStyle/>
          <a:p>
            <a:pPr algn="just"/>
            <a:r>
              <a:rPr lang="vi-VN" b="1" dirty="0">
                <a:latin typeface="+mj-lt"/>
              </a:rPr>
              <a:t>B1: Sinh viên làm đơn xin chuyển địa điểm học tập theo mẫu trước thời điểm bắt đầu học kỳ mới 14 ngày, có ý kiến của gia đình </a:t>
            </a:r>
            <a:r>
              <a:rPr lang="vi-VN" b="1">
                <a:latin typeface="+mj-lt"/>
              </a:rPr>
              <a:t>trong đơn</a:t>
            </a:r>
            <a:r>
              <a:rPr lang="en-US" b="1">
                <a:latin typeface="+mj-lt"/>
              </a:rPr>
              <a:t>.</a:t>
            </a:r>
            <a:endParaRPr lang="vi-VN" b="1" dirty="0">
              <a:latin typeface="+mj-lt"/>
            </a:endParaRPr>
          </a:p>
          <a:p>
            <a:pPr algn="just"/>
            <a:endParaRPr lang="vi-VN" b="1" dirty="0">
              <a:latin typeface="+mj-lt"/>
            </a:endParaRPr>
          </a:p>
          <a:p>
            <a:pPr algn="just"/>
            <a:r>
              <a:rPr lang="vi-VN" b="1" dirty="0">
                <a:latin typeface="+mj-lt"/>
              </a:rPr>
              <a:t>B2: Sinh viên nộp đơn xin chuyển địa điểm học tập tại bộ phận Một cửa. Thời điểm cán bộ hoàn tất đề nghị vào phần mềm là thời điểm sinh viên nhận được </a:t>
            </a:r>
            <a:r>
              <a:rPr lang="vi-VN" b="1" dirty="0" err="1">
                <a:latin typeface="+mj-lt"/>
              </a:rPr>
              <a:t>Email</a:t>
            </a:r>
            <a:r>
              <a:rPr lang="vi-VN" b="1" dirty="0">
                <a:latin typeface="+mj-lt"/>
              </a:rPr>
              <a:t> (lần 1) thông báo đề nghị đã được </a:t>
            </a:r>
            <a:r>
              <a:rPr lang="vi-VN" b="1">
                <a:latin typeface="+mj-lt"/>
              </a:rPr>
              <a:t>tiếp nhận</a:t>
            </a:r>
            <a:r>
              <a:rPr lang="en-US" b="1">
                <a:latin typeface="+mj-lt"/>
              </a:rPr>
              <a:t>.</a:t>
            </a:r>
            <a:endParaRPr lang="vi-VN" b="1" dirty="0">
              <a:latin typeface="+mj-lt"/>
            </a:endParaRPr>
          </a:p>
          <a:p>
            <a:pPr algn="just"/>
            <a:endParaRPr lang="vi-VN" b="1" dirty="0">
              <a:latin typeface="+mj-lt"/>
            </a:endParaRPr>
          </a:p>
          <a:p>
            <a:pPr algn="just"/>
            <a:r>
              <a:rPr lang="vi-VN" b="1" dirty="0">
                <a:latin typeface="+mj-lt"/>
              </a:rPr>
              <a:t>B3: Sinh viên nhận kết quả trả lời qua điện thoại, </a:t>
            </a:r>
            <a:r>
              <a:rPr lang="vi-VN" b="1" dirty="0" err="1">
                <a:latin typeface="+mj-lt"/>
              </a:rPr>
              <a:t>email</a:t>
            </a:r>
            <a:r>
              <a:rPr lang="vi-VN" b="1" dirty="0">
                <a:latin typeface="+mj-lt"/>
              </a:rPr>
              <a:t> cá nhân. </a:t>
            </a:r>
          </a:p>
        </p:txBody>
      </p:sp>
      <p:pic>
        <p:nvPicPr>
          <p:cNvPr id="11" name="Picture 10"/>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30275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6" presetClass="entr" presetSubtype="37"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barn(outVertical)">
                                      <p:cBhvr>
                                        <p:cTn id="19" dur="500"/>
                                        <p:tgtEl>
                                          <p:spTgt spid="10">
                                            <p:txEl>
                                              <p:pRg st="0" end="0"/>
                                            </p:txEl>
                                          </p:spTgt>
                                        </p:tgtEl>
                                      </p:cBhvr>
                                    </p:animEffect>
                                  </p:childTnLst>
                                </p:cTn>
                              </p:par>
                              <p:par>
                                <p:cTn id="20" presetID="16" presetClass="entr" presetSubtype="37" fill="hold"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barn(outVertical)">
                                      <p:cBhvr>
                                        <p:cTn id="22" dur="500"/>
                                        <p:tgtEl>
                                          <p:spTgt spid="10">
                                            <p:txEl>
                                              <p:pRg st="2" end="2"/>
                                            </p:txEl>
                                          </p:spTgt>
                                        </p:tgtEl>
                                      </p:cBhvr>
                                    </p:animEffect>
                                  </p:childTnLst>
                                </p:cTn>
                              </p:par>
                              <p:par>
                                <p:cTn id="23" presetID="16" presetClass="entr" presetSubtype="37" fill="hold" nodeType="withEffect">
                                  <p:stCondLst>
                                    <p:cond delay="0"/>
                                  </p:stCondLst>
                                  <p:childTnLst>
                                    <p:set>
                                      <p:cBhvr>
                                        <p:cTn id="24" dur="1" fill="hold">
                                          <p:stCondLst>
                                            <p:cond delay="0"/>
                                          </p:stCondLst>
                                        </p:cTn>
                                        <p:tgtEl>
                                          <p:spTgt spid="10">
                                            <p:txEl>
                                              <p:pRg st="4" end="4"/>
                                            </p:txEl>
                                          </p:spTgt>
                                        </p:tgtEl>
                                        <p:attrNameLst>
                                          <p:attrName>style.visibility</p:attrName>
                                        </p:attrNameLst>
                                      </p:cBhvr>
                                      <p:to>
                                        <p:strVal val="visible"/>
                                      </p:to>
                                    </p:set>
                                    <p:animEffect transition="in" filter="barn(outVertical)">
                                      <p:cBhvr>
                                        <p:cTn id="25"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F20DD329-84C4-B217-DB67-C2245F8F7ABA}"/>
              </a:ext>
            </a:extLst>
          </p:cNvPr>
          <p:cNvSpPr txBox="1"/>
          <p:nvPr/>
        </p:nvSpPr>
        <p:spPr>
          <a:xfrm>
            <a:off x="497304" y="505144"/>
            <a:ext cx="6481010" cy="523220"/>
          </a:xfrm>
          <a:prstGeom prst="rect">
            <a:avLst/>
          </a:prstGeom>
          <a:noFill/>
        </p:spPr>
        <p:txBody>
          <a:bodyPr wrap="square">
            <a:spAutoFit/>
          </a:bodyPr>
          <a:lstStyle/>
          <a:p>
            <a:r>
              <a:rPr lang="vi-VN" sz="2800" b="1" dirty="0">
                <a:latin typeface="+mj-lt"/>
              </a:rPr>
              <a:t> 1. Đăng ký xin bảng điểm tạm thời</a:t>
            </a:r>
          </a:p>
        </p:txBody>
      </p:sp>
      <p:sp>
        <p:nvSpPr>
          <p:cNvPr id="5" name="Hộp Văn bản 4">
            <a:extLst>
              <a:ext uri="{FF2B5EF4-FFF2-40B4-BE49-F238E27FC236}">
                <a16:creationId xmlns:a16="http://schemas.microsoft.com/office/drawing/2014/main" id="{044EADEC-510E-4067-3A99-A634AE614F7C}"/>
              </a:ext>
            </a:extLst>
          </p:cNvPr>
          <p:cNvSpPr txBox="1"/>
          <p:nvPr/>
        </p:nvSpPr>
        <p:spPr>
          <a:xfrm>
            <a:off x="625643" y="1028364"/>
            <a:ext cx="3737811" cy="400110"/>
          </a:xfrm>
          <a:prstGeom prst="rect">
            <a:avLst/>
          </a:prstGeom>
          <a:noFill/>
        </p:spPr>
        <p:txBody>
          <a:bodyPr wrap="square">
            <a:spAutoFit/>
          </a:bodyPr>
          <a:lstStyle/>
          <a:p>
            <a:r>
              <a:rPr lang="vi-VN" sz="2000" dirty="0">
                <a:latin typeface="+mj-lt"/>
              </a:rPr>
              <a:t>Dùng trong 2 trường hợp sau :</a:t>
            </a:r>
          </a:p>
        </p:txBody>
      </p:sp>
      <p:sp>
        <p:nvSpPr>
          <p:cNvPr id="9" name="Hộp Văn bản 8">
            <a:extLst>
              <a:ext uri="{FF2B5EF4-FFF2-40B4-BE49-F238E27FC236}">
                <a16:creationId xmlns:a16="http://schemas.microsoft.com/office/drawing/2014/main" id="{8C364731-3077-635F-CBE1-F3E01A3AF727}"/>
              </a:ext>
            </a:extLst>
          </p:cNvPr>
          <p:cNvSpPr txBox="1"/>
          <p:nvPr/>
        </p:nvSpPr>
        <p:spPr>
          <a:xfrm>
            <a:off x="625643" y="1551584"/>
            <a:ext cx="5325975" cy="1015663"/>
          </a:xfrm>
          <a:prstGeom prst="rect">
            <a:avLst/>
          </a:prstGeom>
          <a:noFill/>
        </p:spPr>
        <p:txBody>
          <a:bodyPr wrap="square">
            <a:spAutoFit/>
          </a:bodyPr>
          <a:lstStyle/>
          <a:p>
            <a:r>
              <a:rPr lang="vi-VN" sz="2000" dirty="0">
                <a:solidFill>
                  <a:srgbClr val="B11601"/>
                </a:solidFill>
                <a:latin typeface="+mj-lt"/>
              </a:rPr>
              <a:t>Trường hợp 1: SV đang học tập tại Trường có nhu cầu xin việc, xin học bổng địa phương</a:t>
            </a:r>
          </a:p>
          <a:p>
            <a:endParaRPr lang="vi-VN" sz="2000" dirty="0">
              <a:latin typeface="+mj-lt"/>
            </a:endParaRPr>
          </a:p>
        </p:txBody>
      </p:sp>
      <p:cxnSp>
        <p:nvCxnSpPr>
          <p:cNvPr id="11" name="Đường nối Thẳng 10">
            <a:extLst>
              <a:ext uri="{FF2B5EF4-FFF2-40B4-BE49-F238E27FC236}">
                <a16:creationId xmlns:a16="http://schemas.microsoft.com/office/drawing/2014/main" id="{9E2ED6B7-3E4D-F6F1-9595-EC7221A1F1BA}"/>
              </a:ext>
            </a:extLst>
          </p:cNvPr>
          <p:cNvCxnSpPr>
            <a:cxnSpLocks/>
          </p:cNvCxnSpPr>
          <p:nvPr/>
        </p:nvCxnSpPr>
        <p:spPr>
          <a:xfrm>
            <a:off x="6255352" y="1267080"/>
            <a:ext cx="0" cy="4684294"/>
          </a:xfrm>
          <a:prstGeom prst="line">
            <a:avLst/>
          </a:prstGeom>
        </p:spPr>
        <p:style>
          <a:lnRef idx="1">
            <a:schemeClr val="accent2"/>
          </a:lnRef>
          <a:fillRef idx="0">
            <a:schemeClr val="accent2"/>
          </a:fillRef>
          <a:effectRef idx="0">
            <a:schemeClr val="accent2"/>
          </a:effectRef>
          <a:fontRef idx="minor">
            <a:schemeClr val="tx1"/>
          </a:fontRef>
        </p:style>
      </p:cxnSp>
      <p:sp>
        <p:nvSpPr>
          <p:cNvPr id="14" name="Hộp Văn bản 13">
            <a:extLst>
              <a:ext uri="{FF2B5EF4-FFF2-40B4-BE49-F238E27FC236}">
                <a16:creationId xmlns:a16="http://schemas.microsoft.com/office/drawing/2014/main" id="{237FECA6-4908-1D98-A381-E40132C2D7A7}"/>
              </a:ext>
            </a:extLst>
          </p:cNvPr>
          <p:cNvSpPr txBox="1"/>
          <p:nvPr/>
        </p:nvSpPr>
        <p:spPr>
          <a:xfrm>
            <a:off x="920818" y="2395661"/>
            <a:ext cx="5165558" cy="3693319"/>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SV đề nghị tại Một cửa/ qua App Uneti online/ web </a:t>
            </a:r>
            <a:r>
              <a:rPr lang="vi-VN" dirty="0">
                <a:solidFill>
                  <a:schemeClr val="accent1">
                    <a:lumMod val="50000"/>
                  </a:schemeClr>
                </a:solidFill>
                <a:latin typeface="+mj-lt"/>
                <a:hlinkClick r:id="rId2"/>
              </a:rPr>
              <a:t>https://support.uneti.edu.vn/</a:t>
            </a:r>
            <a:r>
              <a:rPr lang="vi-VN" dirty="0">
                <a:solidFill>
                  <a:schemeClr val="accent1">
                    <a:lumMod val="50000"/>
                  </a:schemeClr>
                </a:solidFill>
                <a:latin typeface="+mj-lt"/>
              </a:rPr>
              <a:t> </a:t>
            </a:r>
            <a:r>
              <a:rPr lang="vi-VN" dirty="0">
                <a:latin typeface="+mj-lt"/>
              </a:rPr>
              <a:t> 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vi-VN" dirty="0">
              <a:latin typeface="+mj-lt"/>
            </a:endParaRPr>
          </a:p>
          <a:p>
            <a:pPr algn="just"/>
            <a:endParaRPr lang="vi-VN" dirty="0">
              <a:latin typeface="+mj-lt"/>
            </a:endParaRPr>
          </a:p>
          <a:p>
            <a:pPr algn="just"/>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sp>
        <p:nvSpPr>
          <p:cNvPr id="15" name="Hộp Văn bản 14">
            <a:extLst>
              <a:ext uri="{FF2B5EF4-FFF2-40B4-BE49-F238E27FC236}">
                <a16:creationId xmlns:a16="http://schemas.microsoft.com/office/drawing/2014/main" id="{8FAE6410-ED07-22A0-C9B4-4C3F5ED51F78}"/>
              </a:ext>
            </a:extLst>
          </p:cNvPr>
          <p:cNvSpPr txBox="1"/>
          <p:nvPr/>
        </p:nvSpPr>
        <p:spPr>
          <a:xfrm>
            <a:off x="6593306" y="1536052"/>
            <a:ext cx="5325975" cy="400110"/>
          </a:xfrm>
          <a:prstGeom prst="rect">
            <a:avLst/>
          </a:prstGeom>
          <a:noFill/>
        </p:spPr>
        <p:txBody>
          <a:bodyPr wrap="square">
            <a:spAutoFit/>
          </a:bodyPr>
          <a:lstStyle/>
          <a:p>
            <a:r>
              <a:rPr lang="vi-VN" sz="2000" dirty="0">
                <a:solidFill>
                  <a:srgbClr val="B11601"/>
                </a:solidFill>
                <a:latin typeface="+mj-lt"/>
              </a:rPr>
              <a:t>Trường hợp 2: SV chuyển Trường, xin thôi học</a:t>
            </a:r>
          </a:p>
        </p:txBody>
      </p:sp>
      <p:sp>
        <p:nvSpPr>
          <p:cNvPr id="17" name="Hộp Văn bản 16">
            <a:extLst>
              <a:ext uri="{FF2B5EF4-FFF2-40B4-BE49-F238E27FC236}">
                <a16:creationId xmlns:a16="http://schemas.microsoft.com/office/drawing/2014/main" id="{F2A0A979-C9C7-F17E-CE46-C1543FE45A98}"/>
              </a:ext>
            </a:extLst>
          </p:cNvPr>
          <p:cNvSpPr txBox="1"/>
          <p:nvPr/>
        </p:nvSpPr>
        <p:spPr>
          <a:xfrm>
            <a:off x="6571606" y="2395661"/>
            <a:ext cx="4989095" cy="2862322"/>
          </a:xfrm>
          <a:prstGeom prst="rect">
            <a:avLst/>
          </a:prstGeom>
          <a:noFill/>
        </p:spPr>
        <p:txBody>
          <a:bodyPr wrap="square">
            <a:spAutoFit/>
          </a:bodyPr>
          <a:lstStyle/>
          <a:p>
            <a:pPr algn="just"/>
            <a:r>
              <a:rPr lang="vi-VN" dirty="0">
                <a:solidFill>
                  <a:srgbClr val="C00000"/>
                </a:solidFill>
                <a:latin typeface="+mj-lt"/>
              </a:rPr>
              <a:t>B1: </a:t>
            </a:r>
            <a:r>
              <a:rPr lang="vi-VN" dirty="0">
                <a:latin typeface="+mj-lt"/>
              </a:rPr>
              <a:t>SV  nộp bản </a:t>
            </a:r>
            <a:r>
              <a:rPr lang="vi-VN" dirty="0" err="1">
                <a:latin typeface="+mj-lt"/>
              </a:rPr>
              <a:t>photo</a:t>
            </a:r>
            <a:r>
              <a:rPr lang="vi-VN" dirty="0">
                <a:latin typeface="+mj-lt"/>
              </a:rPr>
              <a:t> quyết định chuyển trường hoặc quyết định thôi học tại Một cửa. Thời điểm cán bộ hoàn tất đề nghị vào phần mềm là thời điểm sinh viên nhận được </a:t>
            </a:r>
            <a:r>
              <a:rPr lang="vi-VN" dirty="0" err="1">
                <a:latin typeface="+mj-lt"/>
              </a:rPr>
              <a:t>Email</a:t>
            </a:r>
            <a:r>
              <a:rPr lang="vi-VN" dirty="0">
                <a:latin typeface="+mj-lt"/>
              </a:rPr>
              <a:t> (lần 1) thông báo đề nghị đã được </a:t>
            </a:r>
            <a:r>
              <a:rPr lang="vi-VN">
                <a:latin typeface="+mj-lt"/>
              </a:rPr>
              <a:t>tiếp nhận</a:t>
            </a:r>
            <a:r>
              <a:rPr lang="en-US">
                <a:latin typeface="+mj-lt"/>
              </a:rPr>
              <a:t>.</a:t>
            </a:r>
            <a:endParaRPr lang="vi-VN" dirty="0">
              <a:latin typeface="+mj-lt"/>
            </a:endParaRPr>
          </a:p>
          <a:p>
            <a:pPr algn="just"/>
            <a:endParaRPr lang="vi-VN" dirty="0">
              <a:latin typeface="+mj-lt"/>
            </a:endParaRPr>
          </a:p>
          <a:p>
            <a:pPr algn="just"/>
            <a:r>
              <a:rPr lang="vi-VN" dirty="0">
                <a:solidFill>
                  <a:srgbClr val="C00000"/>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pic>
        <p:nvPicPr>
          <p:cNvPr id="12" name="Picture 11"/>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4" name="Picture 3">
            <a:extLst>
              <a:ext uri="{FF2B5EF4-FFF2-40B4-BE49-F238E27FC236}">
                <a16:creationId xmlns:a16="http://schemas.microsoft.com/office/drawing/2014/main" id="{0E7942B6-BD55-4068-9B16-2CB9586D59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9230" y="3609227"/>
            <a:ext cx="2288594" cy="1191729"/>
          </a:xfrm>
          <a:prstGeom prst="rect">
            <a:avLst/>
          </a:prstGeom>
        </p:spPr>
      </p:pic>
      <p:sp>
        <p:nvSpPr>
          <p:cNvPr id="2" name="Hộp Văn bản 16">
            <a:extLst>
              <a:ext uri="{FF2B5EF4-FFF2-40B4-BE49-F238E27FC236}">
                <a16:creationId xmlns:a16="http://schemas.microsoft.com/office/drawing/2014/main" id="{6FE943C9-C39C-B514-145F-3E2E0430E440}"/>
              </a:ext>
            </a:extLst>
          </p:cNvPr>
          <p:cNvSpPr txBox="1"/>
          <p:nvPr/>
        </p:nvSpPr>
        <p:spPr>
          <a:xfrm>
            <a:off x="428345" y="67574"/>
            <a:ext cx="12286522" cy="523220"/>
          </a:xfrm>
          <a:prstGeom prst="rect">
            <a:avLst/>
          </a:prstGeom>
          <a:noFill/>
        </p:spPr>
        <p:txBody>
          <a:bodyPr wrap="square" rtlCol="0">
            <a:spAutoFit/>
          </a:bodyPr>
          <a:lstStyle/>
          <a:p>
            <a:r>
              <a:rPr lang="vi-VN" sz="2800" b="1">
                <a:solidFill>
                  <a:srgbClr val="FF0000"/>
                </a:solidFill>
                <a:effectLst>
                  <a:glow rad="38100">
                    <a:schemeClr val="bg1"/>
                  </a:glow>
                </a:effectLst>
                <a:latin typeface="+mj-lt"/>
              </a:rPr>
              <a:t>II. Hướng </a:t>
            </a:r>
            <a:r>
              <a:rPr lang="vi-VN" sz="2800" b="1" dirty="0">
                <a:solidFill>
                  <a:srgbClr val="FF0000"/>
                </a:solidFill>
                <a:effectLst>
                  <a:glow rad="38100">
                    <a:schemeClr val="bg1"/>
                  </a:glow>
                </a:effectLst>
                <a:latin typeface="+mj-lt"/>
              </a:rPr>
              <a:t>dẫn các quy trình giải quyết thủ tục của Phòng Đào tạo</a:t>
            </a:r>
          </a:p>
        </p:txBody>
      </p:sp>
    </p:spTree>
    <p:extLst>
      <p:ext uri="{BB962C8B-B14F-4D97-AF65-F5344CB8AC3E}">
        <p14:creationId xmlns:p14="http://schemas.microsoft.com/office/powerpoint/2010/main" val="428214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2" presetClass="entr" presetSubtype="1"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par>
                                <p:cTn id="24" presetID="22" presetClass="entr" presetSubtype="1"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2" presetClass="entr" presetSubtype="1"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4" grpId="0"/>
      <p:bldP spid="15" grpId="0"/>
      <p:bldP spid="17"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41FB015E-30D2-3C70-1713-5DD5DEA16065}"/>
              </a:ext>
            </a:extLst>
          </p:cNvPr>
          <p:cNvSpPr txBox="1"/>
          <p:nvPr/>
        </p:nvSpPr>
        <p:spPr>
          <a:xfrm>
            <a:off x="575733" y="548902"/>
            <a:ext cx="10634133" cy="523220"/>
          </a:xfrm>
          <a:prstGeom prst="rect">
            <a:avLst/>
          </a:prstGeom>
          <a:noFill/>
        </p:spPr>
        <p:txBody>
          <a:bodyPr wrap="square">
            <a:spAutoFit/>
          </a:bodyPr>
          <a:lstStyle/>
          <a:p>
            <a:r>
              <a:rPr lang="vi-VN" sz="2800" b="1" dirty="0">
                <a:latin typeface="+mj-lt"/>
              </a:rPr>
              <a:t>2. Đăng ký xin cấp lại bảng ghi kết quả học tập toàn khóa</a:t>
            </a:r>
          </a:p>
        </p:txBody>
      </p:sp>
      <p:sp>
        <p:nvSpPr>
          <p:cNvPr id="5" name="Hộp Văn bản 4">
            <a:extLst>
              <a:ext uri="{FF2B5EF4-FFF2-40B4-BE49-F238E27FC236}">
                <a16:creationId xmlns:a16="http://schemas.microsoft.com/office/drawing/2014/main" id="{B7880FFA-8AB5-029C-3290-AAAA109A26DB}"/>
              </a:ext>
            </a:extLst>
          </p:cNvPr>
          <p:cNvSpPr txBox="1"/>
          <p:nvPr/>
        </p:nvSpPr>
        <p:spPr>
          <a:xfrm>
            <a:off x="982134" y="1072122"/>
            <a:ext cx="9719733" cy="338554"/>
          </a:xfrm>
          <a:prstGeom prst="rect">
            <a:avLst/>
          </a:prstGeom>
          <a:noFill/>
        </p:spPr>
        <p:txBody>
          <a:bodyPr wrap="square">
            <a:spAutoFit/>
          </a:bodyPr>
          <a:lstStyle/>
          <a:p>
            <a:r>
              <a:rPr lang="vi-VN" sz="1600">
                <a:latin typeface="+mj-lt"/>
              </a:rPr>
              <a:t>(</a:t>
            </a:r>
            <a:r>
              <a:rPr lang="en-US" sz="1600">
                <a:latin typeface="+mj-lt"/>
              </a:rPr>
              <a:t> </a:t>
            </a:r>
            <a:r>
              <a:rPr lang="vi-VN" sz="1600">
                <a:latin typeface="+mj-lt"/>
              </a:rPr>
              <a:t>Dùng </a:t>
            </a:r>
            <a:r>
              <a:rPr lang="vi-VN" sz="1600" dirty="0">
                <a:latin typeface="+mj-lt"/>
              </a:rPr>
              <a:t>trong trường hợp SV tốt nghiệp đã bị mất (hỏng) bảng ghi kết quả học tập </a:t>
            </a:r>
            <a:r>
              <a:rPr lang="vi-VN" sz="1600">
                <a:latin typeface="+mj-lt"/>
              </a:rPr>
              <a:t>toàn khóa</a:t>
            </a:r>
            <a:r>
              <a:rPr lang="en-US" sz="1600">
                <a:latin typeface="+mj-lt"/>
              </a:rPr>
              <a:t> </a:t>
            </a:r>
            <a:r>
              <a:rPr lang="vi-VN" sz="1600">
                <a:latin typeface="+mj-lt"/>
              </a:rPr>
              <a:t>) </a:t>
            </a:r>
            <a:endParaRPr lang="vi-VN" sz="1600" dirty="0">
              <a:latin typeface="+mj-lt"/>
            </a:endParaRPr>
          </a:p>
        </p:txBody>
      </p:sp>
      <p:pic>
        <p:nvPicPr>
          <p:cNvPr id="6" name="Hình ảnh 5">
            <a:extLst>
              <a:ext uri="{FF2B5EF4-FFF2-40B4-BE49-F238E27FC236}">
                <a16:creationId xmlns:a16="http://schemas.microsoft.com/office/drawing/2014/main" id="{C5B08AF6-4DD1-D829-09C9-9B31BD9DD688}"/>
              </a:ext>
            </a:extLst>
          </p:cNvPr>
          <p:cNvPicPr>
            <a:picLocks noChangeAspect="1"/>
          </p:cNvPicPr>
          <p:nvPr/>
        </p:nvPicPr>
        <p:blipFill rotWithShape="1">
          <a:blip r:embed="rId2"/>
          <a:srcRect l="4039"/>
          <a:stretch/>
        </p:blipFill>
        <p:spPr>
          <a:xfrm>
            <a:off x="985520" y="1410676"/>
            <a:ext cx="3857202" cy="4324350"/>
          </a:xfrm>
          <a:prstGeom prst="rect">
            <a:avLst/>
          </a:prstGeom>
        </p:spPr>
      </p:pic>
      <p:sp>
        <p:nvSpPr>
          <p:cNvPr id="8" name="Hộp Văn bản 7">
            <a:extLst>
              <a:ext uri="{FF2B5EF4-FFF2-40B4-BE49-F238E27FC236}">
                <a16:creationId xmlns:a16="http://schemas.microsoft.com/office/drawing/2014/main" id="{6E85501D-0CF8-4A67-C571-D9412B54B65B}"/>
              </a:ext>
            </a:extLst>
          </p:cNvPr>
          <p:cNvSpPr txBox="1"/>
          <p:nvPr/>
        </p:nvSpPr>
        <p:spPr>
          <a:xfrm>
            <a:off x="362268" y="5788682"/>
            <a:ext cx="5245946" cy="338554"/>
          </a:xfrm>
          <a:prstGeom prst="rect">
            <a:avLst/>
          </a:prstGeom>
          <a:noFill/>
        </p:spPr>
        <p:txBody>
          <a:bodyPr wrap="square">
            <a:spAutoFit/>
          </a:bodyPr>
          <a:lstStyle/>
          <a:p>
            <a:r>
              <a:rPr lang="vi-VN" sz="1600" i="1" dirty="0">
                <a:latin typeface="+mj-lt"/>
              </a:rPr>
              <a:t>Hình 11: Mẫu đơn đề nghị cấp bảng ghi kết quả học tập </a:t>
            </a:r>
          </a:p>
        </p:txBody>
      </p:sp>
      <p:sp>
        <p:nvSpPr>
          <p:cNvPr id="10" name="Hộp Văn bản 9">
            <a:extLst>
              <a:ext uri="{FF2B5EF4-FFF2-40B4-BE49-F238E27FC236}">
                <a16:creationId xmlns:a16="http://schemas.microsoft.com/office/drawing/2014/main" id="{AAACB574-D85B-BA4B-05E8-897D3CE8DB1B}"/>
              </a:ext>
            </a:extLst>
          </p:cNvPr>
          <p:cNvSpPr txBox="1"/>
          <p:nvPr/>
        </p:nvSpPr>
        <p:spPr>
          <a:xfrm>
            <a:off x="5455920" y="2080432"/>
            <a:ext cx="5977467" cy="2308324"/>
          </a:xfrm>
          <a:prstGeom prst="rect">
            <a:avLst/>
          </a:prstGeom>
          <a:noFill/>
        </p:spPr>
        <p:txBody>
          <a:bodyPr wrap="square">
            <a:spAutoFit/>
          </a:bodyPr>
          <a:lstStyle/>
          <a:p>
            <a:pPr algn="just"/>
            <a:r>
              <a:rPr lang="vi-VN" dirty="0">
                <a:solidFill>
                  <a:srgbClr val="B11601"/>
                </a:solidFill>
                <a:latin typeface="+mj-lt"/>
              </a:rPr>
              <a:t>B1: </a:t>
            </a:r>
            <a:r>
              <a:rPr lang="vi-VN" dirty="0">
                <a:latin typeface="+mj-lt"/>
              </a:rPr>
              <a:t>Sinh viên nộp đơn đề nghị kèm bản phô tô Bằng tốt nghiệp, lệ phí tại bộ phận Một cửa. 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vi-VN" dirty="0">
              <a:latin typeface="+mj-lt"/>
            </a:endParaRPr>
          </a:p>
          <a:p>
            <a:pPr algn="just"/>
            <a:r>
              <a:rPr lang="vi-VN" dirty="0">
                <a:solidFill>
                  <a:srgbClr val="B11601"/>
                </a:solidFill>
                <a:latin typeface="+mj-lt"/>
              </a:rPr>
              <a:t>B2: </a:t>
            </a:r>
            <a:r>
              <a:rPr lang="vi-VN" dirty="0">
                <a:latin typeface="+mj-lt"/>
              </a:rPr>
              <a:t>Căn cứ vào nội dung thông báo của </a:t>
            </a:r>
            <a:r>
              <a:rPr lang="vi-VN" dirty="0" err="1">
                <a:latin typeface="+mj-lt"/>
              </a:rPr>
              <a:t>Email</a:t>
            </a:r>
            <a:r>
              <a:rPr lang="vi-VN" dirty="0">
                <a:latin typeface="+mj-lt"/>
              </a:rPr>
              <a:t> (lần 2), sinh viên mang theo thẻ sinh viên(CMT/CCCD)  đến nhận kết quả tại bộ phận Một cửa nơi mình làm thủ tục lúc ban đầu.</a:t>
            </a: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03173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22" presetClass="entr" presetSubtype="1" fill="hold" nodeType="with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up)">
                                      <p:cBhvr>
                                        <p:cTn id="19" dur="500"/>
                                        <p:tgtEl>
                                          <p:spTgt spid="10">
                                            <p:txEl>
                                              <p:pRg st="0" end="0"/>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wipe(up)">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41FB015E-30D2-3C70-1713-5DD5DEA16065}"/>
              </a:ext>
            </a:extLst>
          </p:cNvPr>
          <p:cNvSpPr txBox="1"/>
          <p:nvPr/>
        </p:nvSpPr>
        <p:spPr>
          <a:xfrm>
            <a:off x="575733" y="548902"/>
            <a:ext cx="10634133" cy="523220"/>
          </a:xfrm>
          <a:prstGeom prst="rect">
            <a:avLst/>
          </a:prstGeom>
          <a:noFill/>
        </p:spPr>
        <p:txBody>
          <a:bodyPr wrap="square">
            <a:spAutoFit/>
          </a:bodyPr>
          <a:lstStyle/>
          <a:p>
            <a:r>
              <a:rPr lang="vi-VN" sz="2800" b="1" dirty="0">
                <a:latin typeface="+mj-lt"/>
              </a:rPr>
              <a:t>3. Đăng kí xác nhận nợ môn</a:t>
            </a:r>
          </a:p>
        </p:txBody>
      </p:sp>
      <p:sp>
        <p:nvSpPr>
          <p:cNvPr id="10" name="Hộp Văn bản 9">
            <a:extLst>
              <a:ext uri="{FF2B5EF4-FFF2-40B4-BE49-F238E27FC236}">
                <a16:creationId xmlns:a16="http://schemas.microsoft.com/office/drawing/2014/main" id="{AAACB574-D85B-BA4B-05E8-897D3CE8DB1B}"/>
              </a:ext>
            </a:extLst>
          </p:cNvPr>
          <p:cNvSpPr txBox="1"/>
          <p:nvPr/>
        </p:nvSpPr>
        <p:spPr>
          <a:xfrm>
            <a:off x="1061922" y="1693150"/>
            <a:ext cx="9711373" cy="3416320"/>
          </a:xfrm>
          <a:prstGeom prst="rect">
            <a:avLst/>
          </a:prstGeom>
          <a:noFill/>
        </p:spPr>
        <p:txBody>
          <a:bodyPr wrap="square">
            <a:spAutoFit/>
          </a:bodyPr>
          <a:lstStyle/>
          <a:p>
            <a:r>
              <a:rPr lang="en-GB" sz="2400" dirty="0">
                <a:solidFill>
                  <a:srgbClr val="FF0000"/>
                </a:solidFill>
                <a:latin typeface="Times New Roman" panose="02020603050405020304" pitchFamily="18" charset="0"/>
                <a:cs typeface="Times New Roman" panose="02020603050405020304" pitchFamily="18" charset="0"/>
              </a:rPr>
              <a:t>B1: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Một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cửa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hoặc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gửi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qua Email: </a:t>
            </a:r>
            <a:r>
              <a:rPr lang="en-GB" sz="2400" u="sng" dirty="0">
                <a:latin typeface="Times New Roman" panose="02020603050405020304" pitchFamily="18" charset="0"/>
                <a:cs typeface="Times New Roman" panose="02020603050405020304" pitchFamily="18" charset="0"/>
                <a:hlinkClick r:id="rId2"/>
              </a:rPr>
              <a:t>sv.phongctsv@uneti.edu.vn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Thời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điểm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cán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hoàn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tất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vào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phần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mềm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là</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thời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điểm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được</a:t>
            </a:r>
            <a:r>
              <a:rPr lang="en-GB" sz="2400" dirty="0">
                <a:latin typeface="Times New Roman" panose="02020603050405020304" pitchFamily="18" charset="0"/>
                <a:cs typeface="Times New Roman" panose="02020603050405020304" pitchFamily="18" charset="0"/>
              </a:rPr>
              <a:t> Email (</a:t>
            </a:r>
            <a:r>
              <a:rPr lang="en-GB" sz="2400" dirty="0" err="1">
                <a:latin typeface="Times New Roman" panose="02020603050405020304" pitchFamily="18" charset="0"/>
                <a:cs typeface="Times New Roman" panose="02020603050405020304" pitchFamily="18" charset="0"/>
              </a:rPr>
              <a:t>lần</a:t>
            </a:r>
            <a:r>
              <a:rPr lang="en-GB" sz="2400" dirty="0">
                <a:latin typeface="Times New Roman" panose="02020603050405020304" pitchFamily="18" charset="0"/>
                <a:cs typeface="Times New Roman" panose="02020603050405020304" pitchFamily="18" charset="0"/>
              </a:rPr>
              <a:t> 1) </a:t>
            </a:r>
            <a:r>
              <a:rPr lang="en-GB" sz="2400" dirty="0" err="1">
                <a:latin typeface="Times New Roman" panose="02020603050405020304" pitchFamily="18" charset="0"/>
                <a:cs typeface="Times New Roman" panose="02020603050405020304" pitchFamily="18" charset="0"/>
              </a:rPr>
              <a:t>thông</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báo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đã</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được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tiếp</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endParaRPr lang="vi-VN" sz="2400" dirty="0">
              <a:latin typeface="Times New Roman" panose="02020603050405020304" pitchFamily="18" charset="0"/>
              <a:cs typeface="Times New Roman" panose="02020603050405020304" pitchFamily="18" charset="0"/>
            </a:endParaRPr>
          </a:p>
          <a:p>
            <a:endParaRPr lang="vi-VN"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r>
              <a:rPr lang="en-GB" sz="2400" dirty="0">
                <a:solidFill>
                  <a:srgbClr val="FF0000"/>
                </a:solidFill>
                <a:latin typeface="Times New Roman" panose="02020603050405020304" pitchFamily="18" charset="0"/>
                <a:cs typeface="Times New Roman" panose="02020603050405020304" pitchFamily="18" charset="0"/>
              </a:rPr>
              <a:t>B2: </a:t>
            </a:r>
            <a:r>
              <a:rPr lang="en-GB" sz="2400" dirty="0" err="1">
                <a:latin typeface="Times New Roman" panose="02020603050405020304" pitchFamily="18" charset="0"/>
                <a:cs typeface="Times New Roman" panose="02020603050405020304" pitchFamily="18" charset="0"/>
              </a:rPr>
              <a:t>Căn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cứ</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vào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nội</a:t>
            </a:r>
            <a:r>
              <a:rPr lang="en-GB" sz="2400" dirty="0">
                <a:latin typeface="Times New Roman" panose="02020603050405020304" pitchFamily="18" charset="0"/>
                <a:cs typeface="Times New Roman" panose="02020603050405020304" pitchFamily="18" charset="0"/>
              </a:rPr>
              <a:t> dung </a:t>
            </a:r>
            <a:r>
              <a:rPr lang="en-GB" sz="2400" dirty="0" err="1">
                <a:latin typeface="Times New Roman" panose="02020603050405020304" pitchFamily="18" charset="0"/>
                <a:cs typeface="Times New Roman" panose="02020603050405020304" pitchFamily="18" charset="0"/>
              </a:rPr>
              <a:t>thông</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báo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của</a:t>
            </a:r>
            <a:r>
              <a:rPr lang="en-GB" sz="2400" dirty="0">
                <a:latin typeface="Times New Roman" panose="02020603050405020304" pitchFamily="18" charset="0"/>
                <a:cs typeface="Times New Roman" panose="02020603050405020304" pitchFamily="18" charset="0"/>
              </a:rPr>
              <a:t> Email (</a:t>
            </a:r>
            <a:r>
              <a:rPr lang="en-GB" sz="2400" dirty="0" err="1">
                <a:latin typeface="Times New Roman" panose="02020603050405020304" pitchFamily="18" charset="0"/>
                <a:cs typeface="Times New Roman" panose="02020603050405020304" pitchFamily="18" charset="0"/>
              </a:rPr>
              <a:t>lần</a:t>
            </a:r>
            <a:r>
              <a:rPr lang="en-GB" sz="2400" dirty="0">
                <a:latin typeface="Times New Roman" panose="02020603050405020304" pitchFamily="18" charset="0"/>
                <a:cs typeface="Times New Roman" panose="02020603050405020304" pitchFamily="18" charset="0"/>
              </a:rPr>
              <a:t> 2),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mang </a:t>
            </a:r>
            <a:r>
              <a:rPr lang="en-GB" sz="2400" dirty="0" err="1">
                <a:latin typeface="Times New Roman" panose="02020603050405020304" pitchFamily="18" charset="0"/>
                <a:cs typeface="Times New Roman" panose="02020603050405020304" pitchFamily="18" charset="0"/>
              </a:rPr>
              <a:t>theo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thẻ</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(CMT/CCCD)  </a:t>
            </a:r>
            <a:r>
              <a:rPr lang="en-GB" sz="2400" dirty="0" err="1">
                <a:latin typeface="Times New Roman" panose="02020603050405020304" pitchFamily="18" charset="0"/>
                <a:cs typeface="Times New Roman" panose="02020603050405020304" pitchFamily="18" charset="0"/>
              </a:rPr>
              <a:t>đến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kết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quả</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Một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cửa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mình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làm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thủ</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tục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lúc</a:t>
            </a:r>
            <a:r>
              <a:rPr lang="en-GB" sz="2400" dirty="0">
                <a:latin typeface="Times New Roman" panose="02020603050405020304" pitchFamily="18" charset="0"/>
                <a:cs typeface="Times New Roman" panose="02020603050405020304" pitchFamily="18" charset="0"/>
              </a:rPr>
              <a:t> ban </a:t>
            </a:r>
            <a:r>
              <a:rPr lang="en-GB" sz="2400" dirty="0" err="1">
                <a:latin typeface="Times New Roman" panose="02020603050405020304" pitchFamily="18" charset="0"/>
                <a:cs typeface="Times New Roman" panose="02020603050405020304" pitchFamily="18" charset="0"/>
              </a:rPr>
              <a:t>đầu</a:t>
            </a:r>
            <a:r>
              <a:rPr lang="en-GB"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63778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up)">
                                      <p:cBhvr>
                                        <p:cTn id="10" dur="500"/>
                                        <p:tgtEl>
                                          <p:spTgt spid="10">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animEffect transition="in" filter="wipe(up)">
                                      <p:cBhvr>
                                        <p:cTn id="13"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41FB015E-30D2-3C70-1713-5DD5DEA16065}"/>
              </a:ext>
            </a:extLst>
          </p:cNvPr>
          <p:cNvSpPr txBox="1"/>
          <p:nvPr/>
        </p:nvSpPr>
        <p:spPr>
          <a:xfrm>
            <a:off x="575733" y="548902"/>
            <a:ext cx="10634133" cy="523220"/>
          </a:xfrm>
          <a:prstGeom prst="rect">
            <a:avLst/>
          </a:prstGeom>
          <a:noFill/>
        </p:spPr>
        <p:txBody>
          <a:bodyPr wrap="square">
            <a:spAutoFit/>
          </a:bodyPr>
          <a:lstStyle/>
          <a:p>
            <a:r>
              <a:rPr lang="vi-VN" sz="2800" b="1" dirty="0">
                <a:latin typeface="+mj-lt"/>
              </a:rPr>
              <a:t>4. Đăng ký xác nhận đang chờ xét tốt nghiệp</a:t>
            </a:r>
          </a:p>
        </p:txBody>
      </p:sp>
      <p:sp>
        <p:nvSpPr>
          <p:cNvPr id="10" name="Hộp Văn bản 9">
            <a:extLst>
              <a:ext uri="{FF2B5EF4-FFF2-40B4-BE49-F238E27FC236}">
                <a16:creationId xmlns:a16="http://schemas.microsoft.com/office/drawing/2014/main" id="{AAACB574-D85B-BA4B-05E8-897D3CE8DB1B}"/>
              </a:ext>
            </a:extLst>
          </p:cNvPr>
          <p:cNvSpPr txBox="1"/>
          <p:nvPr/>
        </p:nvSpPr>
        <p:spPr>
          <a:xfrm>
            <a:off x="835300" y="1721260"/>
            <a:ext cx="10521399" cy="3046988"/>
          </a:xfrm>
          <a:prstGeom prst="rect">
            <a:avLst/>
          </a:prstGeom>
          <a:noFill/>
        </p:spPr>
        <p:txBody>
          <a:bodyPr wrap="square">
            <a:spAutoFit/>
          </a:bodyPr>
          <a:lstStyle/>
          <a:p>
            <a:pPr algn="just"/>
            <a:r>
              <a:rPr lang="en-GB" sz="2400" dirty="0">
                <a:solidFill>
                  <a:srgbClr val="FF0000"/>
                </a:solidFill>
                <a:latin typeface="Times New Roman" panose="02020603050405020304" pitchFamily="18" charset="0"/>
                <a:cs typeface="Times New Roman" panose="02020603050405020304" pitchFamily="18" charset="0"/>
              </a:rPr>
              <a:t>B1</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Một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cửa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hoặc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gửi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qua Email: </a:t>
            </a:r>
            <a:r>
              <a:rPr lang="en-GB" sz="2400" u="sng" dirty="0">
                <a:latin typeface="Times New Roman" panose="02020603050405020304" pitchFamily="18" charset="0"/>
                <a:cs typeface="Times New Roman" panose="02020603050405020304" pitchFamily="18" charset="0"/>
                <a:hlinkClick r:id="rId2"/>
              </a:rPr>
              <a:t>sv.phongctsv@uneti.edu.vn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Thời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điểm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cán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hoàn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tất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vào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phần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mềm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là</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thời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điểm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được</a:t>
            </a:r>
            <a:r>
              <a:rPr lang="en-GB" sz="2400" dirty="0">
                <a:latin typeface="Times New Roman" panose="02020603050405020304" pitchFamily="18" charset="0"/>
                <a:cs typeface="Times New Roman" panose="02020603050405020304" pitchFamily="18" charset="0"/>
              </a:rPr>
              <a:t> Email (</a:t>
            </a:r>
            <a:r>
              <a:rPr lang="en-GB" sz="2400" dirty="0" err="1">
                <a:latin typeface="Times New Roman" panose="02020603050405020304" pitchFamily="18" charset="0"/>
                <a:cs typeface="Times New Roman" panose="02020603050405020304" pitchFamily="18" charset="0"/>
              </a:rPr>
              <a:t>lần</a:t>
            </a:r>
            <a:r>
              <a:rPr lang="en-GB" sz="2400" dirty="0">
                <a:latin typeface="Times New Roman" panose="02020603050405020304" pitchFamily="18" charset="0"/>
                <a:cs typeface="Times New Roman" panose="02020603050405020304" pitchFamily="18" charset="0"/>
              </a:rPr>
              <a:t> 1) </a:t>
            </a:r>
            <a:r>
              <a:rPr lang="en-GB" sz="2400" dirty="0" err="1">
                <a:latin typeface="Times New Roman" panose="02020603050405020304" pitchFamily="18" charset="0"/>
                <a:cs typeface="Times New Roman" panose="02020603050405020304" pitchFamily="18" charset="0"/>
              </a:rPr>
              <a:t>thông</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báo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đề</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nghị</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đã</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được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tiếp</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endParaRPr lang="vi-VN"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GB" sz="2400" dirty="0">
                <a:solidFill>
                  <a:srgbClr val="FF0000"/>
                </a:solidFill>
                <a:latin typeface="Times New Roman" panose="02020603050405020304" pitchFamily="18" charset="0"/>
                <a:cs typeface="Times New Roman" panose="02020603050405020304" pitchFamily="18" charset="0"/>
              </a:rPr>
              <a:t>B2</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Căn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cứ</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vào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nội</a:t>
            </a:r>
            <a:r>
              <a:rPr lang="en-GB" sz="2400" dirty="0">
                <a:latin typeface="Times New Roman" panose="02020603050405020304" pitchFamily="18" charset="0"/>
                <a:cs typeface="Times New Roman" panose="02020603050405020304" pitchFamily="18" charset="0"/>
              </a:rPr>
              <a:t> dung </a:t>
            </a:r>
            <a:r>
              <a:rPr lang="en-GB" sz="2400" dirty="0" err="1">
                <a:latin typeface="Times New Roman" panose="02020603050405020304" pitchFamily="18" charset="0"/>
                <a:cs typeface="Times New Roman" panose="02020603050405020304" pitchFamily="18" charset="0"/>
              </a:rPr>
              <a:t>thông</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báo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của</a:t>
            </a:r>
            <a:r>
              <a:rPr lang="en-GB" sz="2400" dirty="0">
                <a:latin typeface="Times New Roman" panose="02020603050405020304" pitchFamily="18" charset="0"/>
                <a:cs typeface="Times New Roman" panose="02020603050405020304" pitchFamily="18" charset="0"/>
              </a:rPr>
              <a:t> Email (</a:t>
            </a:r>
            <a:r>
              <a:rPr lang="en-GB" sz="2400" dirty="0" err="1">
                <a:latin typeface="Times New Roman" panose="02020603050405020304" pitchFamily="18" charset="0"/>
                <a:cs typeface="Times New Roman" panose="02020603050405020304" pitchFamily="18" charset="0"/>
              </a:rPr>
              <a:t>lần</a:t>
            </a:r>
            <a:r>
              <a:rPr lang="en-GB" sz="2400" dirty="0">
                <a:latin typeface="Times New Roman" panose="02020603050405020304" pitchFamily="18" charset="0"/>
                <a:cs typeface="Times New Roman" panose="02020603050405020304" pitchFamily="18" charset="0"/>
              </a:rPr>
              <a:t> 2),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 mang </a:t>
            </a:r>
            <a:r>
              <a:rPr lang="en-GB" sz="2400" dirty="0" err="1">
                <a:latin typeface="Times New Roman" panose="02020603050405020304" pitchFamily="18" charset="0"/>
                <a:cs typeface="Times New Roman" panose="02020603050405020304" pitchFamily="18" charset="0"/>
              </a:rPr>
              <a:t>theo</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thẻ</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sinh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viên</a:t>
            </a:r>
            <a:r>
              <a:rPr lang="en-GB" sz="2400" dirty="0">
                <a:latin typeface="Times New Roman" panose="02020603050405020304" pitchFamily="18" charset="0"/>
                <a:cs typeface="Times New Roman" panose="02020603050405020304" pitchFamily="18" charset="0"/>
              </a:rPr>
              <a:t>(CMT/CCCD) </a:t>
            </a:r>
            <a:r>
              <a:rPr lang="en-GB" sz="2400" dirty="0" err="1">
                <a:latin typeface="Times New Roman" panose="02020603050405020304" pitchFamily="18" charset="0"/>
                <a:cs typeface="Times New Roman" panose="02020603050405020304" pitchFamily="18" charset="0"/>
              </a:rPr>
              <a:t>đến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kết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quả</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bộ</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phận</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Một</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cửa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nơi</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mình</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làm</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thủ</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tục</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lúc</a:t>
            </a:r>
            <a:r>
              <a:rPr lang="en-GB" sz="2400" dirty="0">
                <a:latin typeface="Times New Roman" panose="02020603050405020304" pitchFamily="18" charset="0"/>
                <a:cs typeface="Times New Roman" panose="02020603050405020304" pitchFamily="18" charset="0"/>
              </a:rPr>
              <a:t> ban </a:t>
            </a:r>
            <a:r>
              <a:rPr lang="en-GB" sz="2400" dirty="0" err="1">
                <a:latin typeface="Times New Roman" panose="02020603050405020304" pitchFamily="18" charset="0"/>
                <a:cs typeface="Times New Roman" panose="02020603050405020304" pitchFamily="18" charset="0"/>
              </a:rPr>
              <a:t>đầu</a:t>
            </a:r>
            <a:r>
              <a:rPr lang="en-GB" sz="2400"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416978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up)">
                                      <p:cBhvr>
                                        <p:cTn id="10" dur="500"/>
                                        <p:tgtEl>
                                          <p:spTgt spid="10">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wipe(up)">
                                      <p:cBhvr>
                                        <p:cTn id="13"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10261542" cy="523220"/>
          </a:xfrm>
          <a:prstGeom prst="rect">
            <a:avLst/>
          </a:prstGeom>
          <a:noFill/>
        </p:spPr>
        <p:txBody>
          <a:bodyPr wrap="square">
            <a:spAutoFit/>
          </a:bodyPr>
          <a:lstStyle/>
          <a:p>
            <a:r>
              <a:rPr lang="vi-VN" sz="2800" b="1" dirty="0">
                <a:latin typeface="+mj-lt"/>
              </a:rPr>
              <a:t>5. Đăng ký xác nhận đã hoàn thành khóa học và tốt nghiệp</a:t>
            </a:r>
          </a:p>
        </p:txBody>
      </p:sp>
      <p:sp>
        <p:nvSpPr>
          <p:cNvPr id="8" name="Hộp Văn bản 7">
            <a:extLst>
              <a:ext uri="{FF2B5EF4-FFF2-40B4-BE49-F238E27FC236}">
                <a16:creationId xmlns:a16="http://schemas.microsoft.com/office/drawing/2014/main" id="{CD8A0263-C2B7-AD3B-CE70-2874B3ACA85D}"/>
              </a:ext>
            </a:extLst>
          </p:cNvPr>
          <p:cNvSpPr txBox="1"/>
          <p:nvPr/>
        </p:nvSpPr>
        <p:spPr>
          <a:xfrm>
            <a:off x="6964837" y="5970422"/>
            <a:ext cx="4830448" cy="584775"/>
          </a:xfrm>
          <a:prstGeom prst="rect">
            <a:avLst/>
          </a:prstGeom>
          <a:noFill/>
        </p:spPr>
        <p:txBody>
          <a:bodyPr wrap="square">
            <a:spAutoFit/>
          </a:bodyPr>
          <a:lstStyle/>
          <a:p>
            <a:pPr algn="ctr"/>
            <a:r>
              <a:rPr lang="vi-VN" sz="1600" b="1" i="1" dirty="0">
                <a:effectLst>
                  <a:glow rad="101600">
                    <a:schemeClr val="bg1"/>
                  </a:glow>
                </a:effectLst>
                <a:latin typeface="+mj-lt"/>
              </a:rPr>
              <a:t>Hình 12: Đơn tiếp đề nghị cấp hoặc xác nhận các giấy tờ có liên quan đến quá trình học tập</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804334" y="1830828"/>
            <a:ext cx="6239932" cy="2585323"/>
          </a:xfrm>
          <a:prstGeom prst="rect">
            <a:avLst/>
          </a:prstGeom>
          <a:noFill/>
        </p:spPr>
        <p:txBody>
          <a:bodyPr wrap="square">
            <a:spAutoFit/>
          </a:bodyPr>
          <a:lstStyle/>
          <a:p>
            <a:r>
              <a:rPr lang="en-US" b="1" dirty="0">
                <a:solidFill>
                  <a:srgbClr val="FF0000"/>
                </a:solidFill>
                <a:latin typeface="Times New Roman" panose="02020603050405020304" pitchFamily="18" charset="0"/>
                <a:cs typeface="Times New Roman" panose="02020603050405020304" pitchFamily="18" charset="0"/>
              </a:rPr>
              <a:t>B1</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viên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nộp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đơn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nghị</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kèm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bản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phô</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tô</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Bảng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điểm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Bằng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tốt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nghiệp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lệ</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phí</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tại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bộ</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phận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Một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cửa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điểm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cán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bộ</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hoàn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tất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nghị</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vào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phần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mềm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là</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thời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điểm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viên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nhận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được</a:t>
            </a:r>
            <a:r>
              <a:rPr lang="en-US" b="1" dirty="0">
                <a:latin typeface="Times New Roman" panose="02020603050405020304" pitchFamily="18" charset="0"/>
                <a:cs typeface="Times New Roman" panose="02020603050405020304" pitchFamily="18" charset="0"/>
              </a:rPr>
              <a:t> Email (</a:t>
            </a:r>
            <a:r>
              <a:rPr lang="en-US" b="1" dirty="0" err="1">
                <a:latin typeface="Times New Roman" panose="02020603050405020304" pitchFamily="18" charset="0"/>
                <a:cs typeface="Times New Roman" panose="02020603050405020304" pitchFamily="18" charset="0"/>
              </a:rPr>
              <a:t>lần</a:t>
            </a:r>
            <a:r>
              <a:rPr lang="en-US" b="1" dirty="0">
                <a:latin typeface="Times New Roman" panose="02020603050405020304" pitchFamily="18" charset="0"/>
                <a:cs typeface="Times New Roman" panose="02020603050405020304" pitchFamily="18" charset="0"/>
              </a:rPr>
              <a:t> 1) </a:t>
            </a:r>
            <a:r>
              <a:rPr lang="en-US" b="1" dirty="0" err="1">
                <a:latin typeface="Times New Roman" panose="02020603050405020304" pitchFamily="18" charset="0"/>
                <a:cs typeface="Times New Roman" panose="02020603050405020304" pitchFamily="18" charset="0"/>
              </a:rPr>
              <a:t>thông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báo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đề</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nghị</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đã</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được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tiếp</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nhận</a:t>
            </a:r>
            <a:endParaRPr lang="vi-VN" b="1"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b="1" dirty="0">
                <a:solidFill>
                  <a:srgbClr val="FF0000"/>
                </a:solidFill>
                <a:latin typeface="Times New Roman" panose="02020603050405020304" pitchFamily="18" charset="0"/>
                <a:cs typeface="Times New Roman" panose="02020603050405020304" pitchFamily="18" charset="0"/>
              </a:rPr>
              <a:t>B2</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Căn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cứ</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vào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nội</a:t>
            </a:r>
            <a:r>
              <a:rPr lang="en-US" b="1" dirty="0">
                <a:latin typeface="Times New Roman" panose="02020603050405020304" pitchFamily="18" charset="0"/>
                <a:cs typeface="Times New Roman" panose="02020603050405020304" pitchFamily="18" charset="0"/>
              </a:rPr>
              <a:t> dung </a:t>
            </a:r>
            <a:r>
              <a:rPr lang="en-US" b="1" dirty="0" err="1">
                <a:latin typeface="Times New Roman" panose="02020603050405020304" pitchFamily="18" charset="0"/>
                <a:cs typeface="Times New Roman" panose="02020603050405020304" pitchFamily="18" charset="0"/>
              </a:rPr>
              <a:t>thông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báo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của</a:t>
            </a:r>
            <a:r>
              <a:rPr lang="en-US" b="1" dirty="0">
                <a:latin typeface="Times New Roman" panose="02020603050405020304" pitchFamily="18" charset="0"/>
                <a:cs typeface="Times New Roman" panose="02020603050405020304" pitchFamily="18" charset="0"/>
              </a:rPr>
              <a:t> Email (</a:t>
            </a:r>
            <a:r>
              <a:rPr lang="en-US" b="1" dirty="0" err="1">
                <a:latin typeface="Times New Roman" panose="02020603050405020304" pitchFamily="18" charset="0"/>
                <a:cs typeface="Times New Roman" panose="02020603050405020304" pitchFamily="18" charset="0"/>
              </a:rPr>
              <a:t>lần</a:t>
            </a:r>
            <a:r>
              <a:rPr lang="en-US" b="1" dirty="0">
                <a:latin typeface="Times New Roman" panose="02020603050405020304" pitchFamily="18" charset="0"/>
                <a:cs typeface="Times New Roman" panose="02020603050405020304" pitchFamily="18" charset="0"/>
              </a:rPr>
              <a:t> 2), </a:t>
            </a:r>
            <a:r>
              <a:rPr lang="en-US" b="1" dirty="0" err="1">
                <a:latin typeface="Times New Roman" panose="02020603050405020304" pitchFamily="18" charset="0"/>
                <a:cs typeface="Times New Roman" panose="02020603050405020304" pitchFamily="18" charset="0"/>
              </a:rPr>
              <a:t>Sinh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viên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mang</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theo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thẻ</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viên</a:t>
            </a:r>
            <a:r>
              <a:rPr lang="en-US" b="1" dirty="0">
                <a:latin typeface="Times New Roman" panose="02020603050405020304" pitchFamily="18" charset="0"/>
                <a:cs typeface="Times New Roman" panose="02020603050405020304" pitchFamily="18" charset="0"/>
              </a:rPr>
              <a:t>(CMT/CCCD) </a:t>
            </a:r>
            <a:r>
              <a:rPr lang="en-US" b="1" dirty="0" err="1">
                <a:latin typeface="Times New Roman" panose="02020603050405020304" pitchFamily="18" charset="0"/>
                <a:cs typeface="Times New Roman" panose="02020603050405020304" pitchFamily="18" charset="0"/>
              </a:rPr>
              <a:t>đến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nhận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kết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quả</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tại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bộ</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phận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Một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cửa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nơi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mình</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làm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thủ</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tục</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lúc</a:t>
            </a:r>
            <a:r>
              <a:rPr lang="en-US" b="1" dirty="0">
                <a:latin typeface="Times New Roman" panose="02020603050405020304" pitchFamily="18" charset="0"/>
                <a:cs typeface="Times New Roman" panose="02020603050405020304" pitchFamily="18" charset="0"/>
              </a:rPr>
              <a:t> ban </a:t>
            </a:r>
            <a:r>
              <a:rPr lang="en-US" b="1" dirty="0" err="1">
                <a:latin typeface="Times New Roman" panose="02020603050405020304" pitchFamily="18" charset="0"/>
                <a:cs typeface="Times New Roman" panose="02020603050405020304" pitchFamily="18" charset="0"/>
              </a:rPr>
              <a:t>đầu</a:t>
            </a:r>
            <a:r>
              <a:rPr lang="en-US" b="1" dirty="0">
                <a:latin typeface="Times New Roman" panose="02020603050405020304" pitchFamily="18" charset="0"/>
                <a:cs typeface="Times New Roman" panose="02020603050405020304" pitchFamily="18" charset="0"/>
              </a:rPr>
              <a:t>.</a:t>
            </a:r>
          </a:p>
          <a:p>
            <a:pPr algn="just"/>
            <a:endParaRPr lang="vi-VN" b="1" u="sng" dirty="0">
              <a:solidFill>
                <a:schemeClr val="accent1"/>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11" name="Picture 10">
            <a:extLst>
              <a:ext uri="{FF2B5EF4-FFF2-40B4-BE49-F238E27FC236}">
                <a16:creationId xmlns:a16="http://schemas.microsoft.com/office/drawing/2014/main" id="{A6B6BED7-7FD2-4E39-ADE7-B6A6A4C3429E}"/>
              </a:ext>
            </a:extLst>
          </p:cNvPr>
          <p:cNvPicPr/>
          <p:nvPr/>
        </p:nvPicPr>
        <p:blipFill>
          <a:blip r:embed="rId4"/>
          <a:stretch>
            <a:fillRect/>
          </a:stretch>
        </p:blipFill>
        <p:spPr>
          <a:xfrm>
            <a:off x="7044266" y="1075154"/>
            <a:ext cx="4387688" cy="4895268"/>
          </a:xfrm>
          <a:prstGeom prst="rect">
            <a:avLst/>
          </a:prstGeom>
        </p:spPr>
      </p:pic>
    </p:spTree>
    <p:extLst>
      <p:ext uri="{BB962C8B-B14F-4D97-AF65-F5344CB8AC3E}">
        <p14:creationId xmlns:p14="http://schemas.microsoft.com/office/powerpoint/2010/main" val="320715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6"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75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42" presetClass="entr" presetSubtype="0" fill="hold" nodeType="with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1000"/>
                                        <p:tgtEl>
                                          <p:spTgt spid="10">
                                            <p:txEl>
                                              <p:pRg st="0" end="0"/>
                                            </p:txEl>
                                          </p:spTgt>
                                        </p:tgtEl>
                                      </p:cBhvr>
                                    </p:animEffect>
                                    <p:anim calcmode="lin" valueType="num">
                                      <p:cBhvr>
                                        <p:cTn id="17"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10261542" cy="523220"/>
          </a:xfrm>
          <a:prstGeom prst="rect">
            <a:avLst/>
          </a:prstGeom>
          <a:noFill/>
        </p:spPr>
        <p:txBody>
          <a:bodyPr wrap="square">
            <a:spAutoFit/>
          </a:bodyPr>
          <a:lstStyle/>
          <a:p>
            <a:r>
              <a:rPr lang="vi-VN" sz="2800" b="1" dirty="0">
                <a:latin typeface="+mj-lt"/>
              </a:rPr>
              <a:t>6. Đăng ký xét tốt nghiệp</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421179" y="1144246"/>
            <a:ext cx="7686502" cy="4985980"/>
          </a:xfrm>
          <a:prstGeom prst="rect">
            <a:avLst/>
          </a:prstGeom>
          <a:noFill/>
        </p:spPr>
        <p:txBody>
          <a:bodyPr wrap="square">
            <a:spAutoFit/>
          </a:bodyPr>
          <a:lstStyle/>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B1: </a:t>
            </a:r>
            <a:r>
              <a:rPr lang="en-US" dirty="0" err="1">
                <a:latin typeface="Times New Roman" panose="02020603050405020304" pitchFamily="18" charset="0"/>
                <a:cs typeface="Times New Roman" panose="02020603050405020304" pitchFamily="18" charset="0"/>
              </a:rPr>
              <a:t>Căn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cứ</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trang</a:t>
            </a:r>
            <a:r>
              <a:rPr lang="en-US" dirty="0">
                <a:latin typeface="Times New Roman" panose="02020603050405020304" pitchFamily="18" charset="0"/>
                <a:cs typeface="Times New Roman" panose="02020603050405020304" pitchFamily="18" charset="0"/>
              </a:rPr>
              <a:t> web: sinhvien.uneti.edu.vn ,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mẫu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số</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gmail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(XNNS)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lịch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pháp</a:t>
            </a:r>
            <a:r>
              <a:rPr lang="en-US" dirty="0">
                <a:latin typeface="Times New Roman" panose="02020603050405020304" pitchFamily="18" charset="0"/>
                <a:cs typeface="Times New Roman" panose="02020603050405020304" pitchFamily="18" charset="0"/>
              </a:rPr>
              <a:t> (LLTP).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UBND </a:t>
            </a:r>
            <a:r>
              <a:rPr lang="en-US" dirty="0" err="1">
                <a:latin typeface="Times New Roman" panose="02020603050405020304" pitchFamily="18" charset="0"/>
                <a:cs typeface="Times New Roman" panose="02020603050405020304" pitchFamily="18" charset="0"/>
              </a:rPr>
              <a:t>phường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đăng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ký</a:t>
            </a:r>
            <a:r>
              <a:rPr lang="en-US" dirty="0">
                <a:latin typeface="Times New Roman" panose="02020603050405020304" pitchFamily="18" charset="0"/>
                <a:cs typeface="Times New Roman" panose="02020603050405020304" pitchFamily="18" charset="0"/>
              </a:rPr>
              <a:t> HKTT.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lịch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bởi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thẩm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quyền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tháng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a:t>
            </a:r>
          </a:p>
          <a:p>
            <a:pPr algn="just">
              <a:spcAft>
                <a:spcPts val="1200"/>
              </a:spcAft>
            </a:pPr>
            <a:r>
              <a:rPr lang="en-US" u="sng" dirty="0" err="1">
                <a:solidFill>
                  <a:srgbClr val="FF0000"/>
                </a:solidFill>
                <a:latin typeface="Times New Roman" panose="02020603050405020304" pitchFamily="18" charset="0"/>
                <a:cs typeface="Times New Roman" panose="02020603050405020304" pitchFamily="18" charset="0"/>
              </a:rPr>
              <a:t>Lưu</a:t>
            </a:r>
            <a:r>
              <a:rPr lang="en-US" u="sng" dirty="0">
                <a:solidFill>
                  <a:srgbClr val="FF0000"/>
                </a:solidFill>
                <a:latin typeface="Times New Roman" panose="02020603050405020304" pitchFamily="18" charset="0"/>
                <a:cs typeface="Times New Roman" panose="02020603050405020304" pitchFamily="18" charset="0"/>
              </a:rPr>
              <a:t> ý</a:t>
            </a:r>
            <a:r>
              <a:rPr lang="en-US" dirty="0">
                <a:solidFill>
                  <a:srgbClr val="FF0000"/>
                </a:solidFill>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kỹ</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tùy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khóa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sao</a:t>
            </a:r>
            <a:r>
              <a:rPr lang="en-US" dirty="0">
                <a:latin typeface="Times New Roman" panose="02020603050405020304" pitchFamily="18" charset="0"/>
                <a:cs typeface="Times New Roman" panose="02020603050405020304" pitchFamily="18" charset="0"/>
              </a:rPr>
              <a:t> hay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vòng</a:t>
            </a:r>
            <a:r>
              <a:rPr lang="en-US" dirty="0">
                <a:latin typeface="Times New Roman" panose="02020603050405020304" pitchFamily="18" charset="0"/>
                <a:cs typeface="Times New Roman" panose="02020603050405020304" pitchFamily="18" charset="0"/>
              </a:rPr>
              <a:t> 01 </a:t>
            </a:r>
            <a:r>
              <a:rPr lang="en-US" dirty="0" err="1">
                <a:latin typeface="Times New Roman" panose="02020603050405020304" pitchFamily="18" charset="0"/>
                <a:cs typeface="Times New Roman" panose="02020603050405020304" pitchFamily="18" charset="0"/>
              </a:rPr>
              <a:t>tháng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endParaRPr lang="vi-VN" dirty="0">
              <a:latin typeface="Times New Roman" panose="02020603050405020304" pitchFamily="18" charset="0"/>
              <a:cs typeface="Times New Roman" panose="02020603050405020304" pitchFamily="18" charset="0"/>
            </a:endParaRPr>
          </a:p>
          <a:p>
            <a:pPr algn="just">
              <a:spcAft>
                <a:spcPts val="1200"/>
              </a:spcAft>
            </a:pPr>
            <a:r>
              <a:rPr lang="en-US">
                <a:solidFill>
                  <a:srgbClr val="FF0000"/>
                </a:solidFill>
                <a:latin typeface="Times New Roman" panose="02020603050405020304" pitchFamily="18" charset="0"/>
                <a:cs typeface="Times New Roman" panose="02020603050405020304" pitchFamily="18" charset="0"/>
              </a:rPr>
              <a:t>B2</a:t>
            </a:r>
            <a:r>
              <a:rPr lang="en-US" dirty="0">
                <a:solidFill>
                  <a:srgbClr val="FF0000"/>
                </a:solidFill>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XNNS/</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LLTP,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lần</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endParaRPr lang="vi-VN" dirty="0">
              <a:latin typeface="Times New Roman" panose="02020603050405020304" pitchFamily="18" charset="0"/>
              <a:cs typeface="Times New Roman" panose="02020603050405020304" pitchFamily="18" charset="0"/>
            </a:endParaRPr>
          </a:p>
          <a:p>
            <a:pPr algn="just">
              <a:spcAft>
                <a:spcPts val="1200"/>
              </a:spcAft>
            </a:pPr>
            <a:r>
              <a:rPr lang="en-US">
                <a:solidFill>
                  <a:srgbClr val="FF0000"/>
                </a:solidFill>
                <a:latin typeface="Times New Roman" panose="02020603050405020304" pitchFamily="18" charset="0"/>
                <a:cs typeface="Times New Roman" panose="02020603050405020304" pitchFamily="18" charset="0"/>
              </a:rPr>
              <a:t>B3</a:t>
            </a:r>
            <a:r>
              <a:rPr lang="en-US" dirty="0">
                <a:solidFill>
                  <a:srgbClr val="FF00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Sau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cá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như</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trang</a:t>
            </a:r>
            <a:r>
              <a:rPr lang="en-US" dirty="0">
                <a:latin typeface="Times New Roman" panose="02020603050405020304" pitchFamily="18" charset="0"/>
                <a:cs typeface="Times New Roman" panose="02020603050405020304" pitchFamily="18" charset="0"/>
              </a:rPr>
              <a:t> web: sinhvien.uneti.edu</a:t>
            </a:r>
            <a:r>
              <a:rPr lang="en-US">
                <a:latin typeface="Times New Roman" panose="02020603050405020304" pitchFamily="18" charset="0"/>
                <a:cs typeface="Times New Roman" panose="02020603050405020304" pitchFamily="18" charset="0"/>
              </a:rPr>
              <a:t>.vn</a:t>
            </a:r>
            <a:endParaRPr lang="en-US"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12" name="Picture 11">
            <a:extLst>
              <a:ext uri="{FF2B5EF4-FFF2-40B4-BE49-F238E27FC236}">
                <a16:creationId xmlns:a16="http://schemas.microsoft.com/office/drawing/2014/main" id="{8DD79533-DDE0-4AF9-B996-D8F8F87ED370}"/>
              </a:ext>
            </a:extLst>
          </p:cNvPr>
          <p:cNvPicPr/>
          <p:nvPr/>
        </p:nvPicPr>
        <p:blipFill>
          <a:blip r:embed="rId4"/>
          <a:stretch>
            <a:fillRect/>
          </a:stretch>
        </p:blipFill>
        <p:spPr>
          <a:xfrm>
            <a:off x="8016080" y="1144246"/>
            <a:ext cx="3754742" cy="4785383"/>
          </a:xfrm>
          <a:prstGeom prst="rect">
            <a:avLst/>
          </a:prstGeom>
        </p:spPr>
      </p:pic>
      <p:sp>
        <p:nvSpPr>
          <p:cNvPr id="14" name="Hộp Văn bản 7">
            <a:extLst>
              <a:ext uri="{FF2B5EF4-FFF2-40B4-BE49-F238E27FC236}">
                <a16:creationId xmlns:a16="http://schemas.microsoft.com/office/drawing/2014/main" id="{69703789-3D83-4C6D-BB0E-A14909A0B5F1}"/>
              </a:ext>
            </a:extLst>
          </p:cNvPr>
          <p:cNvSpPr txBox="1"/>
          <p:nvPr/>
        </p:nvSpPr>
        <p:spPr>
          <a:xfrm>
            <a:off x="7655717" y="5998721"/>
            <a:ext cx="4830448" cy="338554"/>
          </a:xfrm>
          <a:prstGeom prst="rect">
            <a:avLst/>
          </a:prstGeom>
          <a:noFill/>
        </p:spPr>
        <p:txBody>
          <a:bodyPr wrap="square">
            <a:spAutoFit/>
          </a:bodyPr>
          <a:lstStyle/>
          <a:p>
            <a:r>
              <a:rPr lang="vi-VN" sz="1600" i="1" dirty="0">
                <a:latin typeface="+mj-lt"/>
              </a:rPr>
              <a:t>Hình 13: Đơn xin được xét công nhận tốt nghiệp</a:t>
            </a:r>
          </a:p>
        </p:txBody>
      </p:sp>
    </p:spTree>
    <p:extLst>
      <p:ext uri="{BB962C8B-B14F-4D97-AF65-F5344CB8AC3E}">
        <p14:creationId xmlns:p14="http://schemas.microsoft.com/office/powerpoint/2010/main" val="379950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1000"/>
                                        <p:tgtEl>
                                          <p:spTgt spid="10">
                                            <p:txEl>
                                              <p:pRg st="0" end="0"/>
                                            </p:txEl>
                                          </p:spTgt>
                                        </p:tgtEl>
                                      </p:cBhvr>
                                    </p:animEffect>
                                    <p:anim calcmode="lin" valueType="num">
                                      <p:cBhvr>
                                        <p:cTn id="16"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1000"/>
                                        <p:tgtEl>
                                          <p:spTgt spid="10">
                                            <p:txEl>
                                              <p:pRg st="1" end="1"/>
                                            </p:txEl>
                                          </p:spTgt>
                                        </p:tgtEl>
                                      </p:cBhvr>
                                    </p:animEffect>
                                    <p:anim calcmode="lin" valueType="num">
                                      <p:cBhvr>
                                        <p:cTn id="21"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1000"/>
                                        <p:tgtEl>
                                          <p:spTgt spid="10">
                                            <p:txEl>
                                              <p:pRg st="2" end="2"/>
                                            </p:txEl>
                                          </p:spTgt>
                                        </p:tgtEl>
                                      </p:cBhvr>
                                    </p:animEffect>
                                    <p:anim calcmode="lin" valueType="num">
                                      <p:cBhvr>
                                        <p:cTn id="26"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Effect transition="in" filter="fade">
                                      <p:cBhvr>
                                        <p:cTn id="30" dur="1000"/>
                                        <p:tgtEl>
                                          <p:spTgt spid="10">
                                            <p:txEl>
                                              <p:pRg st="3" end="3"/>
                                            </p:txEl>
                                          </p:spTgt>
                                        </p:tgtEl>
                                      </p:cBhvr>
                                    </p:animEffect>
                                    <p:anim calcmode="lin" valueType="num">
                                      <p:cBhvr>
                                        <p:cTn id="31"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10261542" cy="523220"/>
          </a:xfrm>
          <a:prstGeom prst="rect">
            <a:avLst/>
          </a:prstGeom>
          <a:noFill/>
        </p:spPr>
        <p:txBody>
          <a:bodyPr wrap="square">
            <a:spAutoFit/>
          </a:bodyPr>
          <a:lstStyle/>
          <a:p>
            <a:r>
              <a:rPr lang="vi-VN" sz="2800" b="1" dirty="0">
                <a:latin typeface="+mj-lt"/>
              </a:rPr>
              <a:t>7. Đăng kí xin cấp bản sao bằng, chứng chỉ từ sổ gốc do mất, hỏng</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653061" y="1582340"/>
            <a:ext cx="7185890" cy="3693319"/>
          </a:xfrm>
          <a:prstGeom prst="rect">
            <a:avLst/>
          </a:prstGeom>
          <a:noFill/>
        </p:spPr>
        <p:txBody>
          <a:bodyPr wrap="square">
            <a:spAutoFit/>
          </a:bodyPr>
          <a:lstStyle/>
          <a:p>
            <a:pPr algn="just"/>
            <a:r>
              <a:rPr lang="en-US" dirty="0">
                <a:solidFill>
                  <a:srgbClr val="FF0000"/>
                </a:solidFill>
                <a:latin typeface="Times New Roman" panose="02020603050405020304" pitchFamily="18" charset="0"/>
                <a:cs typeface="Times New Roman" panose="02020603050405020304" pitchFamily="18" charset="0"/>
              </a:rPr>
              <a:t>B1: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mẫu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số</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gmail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an </a:t>
            </a:r>
            <a:r>
              <a:rPr lang="en-US" dirty="0" err="1">
                <a:latin typeface="Times New Roman" panose="02020603050405020304" pitchFamily="18" charset="0"/>
                <a:cs typeface="Times New Roman" panose="02020603050405020304" pitchFamily="18" charset="0"/>
              </a:rPr>
              <a:t>gần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chứng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a:t>
            </a:r>
            <a:endParaRPr lang="vi-VN"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r>
              <a:rPr lang="en-US" dirty="0">
                <a:solidFill>
                  <a:srgbClr val="FF0000"/>
                </a:solidFill>
                <a:latin typeface="Times New Roman" panose="02020603050405020304" pitchFamily="18" charset="0"/>
                <a:cs typeface="Times New Roman" panose="02020603050405020304" pitchFamily="18" charset="0"/>
              </a:rPr>
              <a:t>B2: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an, </a:t>
            </a:r>
            <a:r>
              <a:rPr lang="en-US" dirty="0" err="1">
                <a:latin typeface="Times New Roman" panose="02020603050405020304" pitchFamily="18" charset="0"/>
                <a:cs typeface="Times New Roman" panose="02020603050405020304" pitchFamily="18" charset="0"/>
              </a:rPr>
              <a:t>kèm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bằng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lệ</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lần</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endParaRPr lang="vi-VN"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a:p>
            <a:pPr algn="just"/>
            <a:r>
              <a:rPr lang="en-US" dirty="0">
                <a:solidFill>
                  <a:srgbClr val="FF0000"/>
                </a:solidFill>
                <a:latin typeface="Times New Roman" panose="02020603050405020304" pitchFamily="18" charset="0"/>
                <a:cs typeface="Times New Roman" panose="02020603050405020304" pitchFamily="18" charset="0"/>
              </a:rPr>
              <a:t>B3: </a:t>
            </a:r>
            <a:r>
              <a:rPr lang="en-US" dirty="0" err="1">
                <a:latin typeface="Times New Roman" panose="02020603050405020304" pitchFamily="18" charset="0"/>
                <a:cs typeface="Times New Roman" panose="02020603050405020304" pitchFamily="18" charset="0"/>
              </a:rPr>
              <a:t>Căn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cứ</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nội</a:t>
            </a:r>
            <a:r>
              <a:rPr lang="en-US" dirty="0">
                <a:latin typeface="Times New Roman" panose="02020603050405020304" pitchFamily="18" charset="0"/>
                <a:cs typeface="Times New Roman" panose="02020603050405020304" pitchFamily="18" charset="0"/>
              </a:rPr>
              <a:t> dung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lần</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thẻ</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(CMT/CCCD)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tục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lúc</a:t>
            </a:r>
            <a:r>
              <a:rPr lang="en-US" dirty="0">
                <a:latin typeface="Times New Roman" panose="02020603050405020304" pitchFamily="18" charset="0"/>
                <a:cs typeface="Times New Roman" panose="02020603050405020304" pitchFamily="18" charset="0"/>
              </a:rPr>
              <a:t> ban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a:t>
            </a:r>
          </a:p>
          <a:p>
            <a:pPr algn="just"/>
            <a:endParaRPr lang="vi-VN" u="sng" dirty="0">
              <a:solidFill>
                <a:schemeClr val="accent1"/>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4" name="Hộp Văn bản 7">
            <a:extLst>
              <a:ext uri="{FF2B5EF4-FFF2-40B4-BE49-F238E27FC236}">
                <a16:creationId xmlns:a16="http://schemas.microsoft.com/office/drawing/2014/main" id="{69703789-3D83-4C6D-BB0E-A14909A0B5F1}"/>
              </a:ext>
            </a:extLst>
          </p:cNvPr>
          <p:cNvSpPr txBox="1"/>
          <p:nvPr/>
        </p:nvSpPr>
        <p:spPr>
          <a:xfrm>
            <a:off x="7651761" y="5948161"/>
            <a:ext cx="4231483" cy="584775"/>
          </a:xfrm>
          <a:prstGeom prst="rect">
            <a:avLst/>
          </a:prstGeom>
          <a:noFill/>
        </p:spPr>
        <p:txBody>
          <a:bodyPr wrap="square">
            <a:spAutoFit/>
          </a:bodyPr>
          <a:lstStyle/>
          <a:p>
            <a:pPr algn="ctr"/>
            <a:r>
              <a:rPr lang="vi-VN" sz="1600" i="1" dirty="0">
                <a:latin typeface="+mj-lt"/>
              </a:rPr>
              <a:t>Hình 13: Đơn đề nghị cấp bản sao văn bằng, chứng chỉ từ sổ gốc</a:t>
            </a:r>
          </a:p>
        </p:txBody>
      </p:sp>
      <p:pic>
        <p:nvPicPr>
          <p:cNvPr id="8" name="Picture 7">
            <a:extLst>
              <a:ext uri="{FF2B5EF4-FFF2-40B4-BE49-F238E27FC236}">
                <a16:creationId xmlns:a16="http://schemas.microsoft.com/office/drawing/2014/main" id="{B9C7947C-3C35-4618-8393-96C9A8AD2C55}"/>
              </a:ext>
            </a:extLst>
          </p:cNvPr>
          <p:cNvPicPr/>
          <p:nvPr/>
        </p:nvPicPr>
        <p:blipFill>
          <a:blip r:embed="rId4"/>
          <a:stretch>
            <a:fillRect/>
          </a:stretch>
        </p:blipFill>
        <p:spPr>
          <a:xfrm>
            <a:off x="7838951" y="1144247"/>
            <a:ext cx="3857104" cy="4873302"/>
          </a:xfrm>
          <a:prstGeom prst="rect">
            <a:avLst/>
          </a:prstGeom>
        </p:spPr>
      </p:pic>
    </p:spTree>
    <p:extLst>
      <p:ext uri="{BB962C8B-B14F-4D97-AF65-F5344CB8AC3E}">
        <p14:creationId xmlns:p14="http://schemas.microsoft.com/office/powerpoint/2010/main" val="162194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42" presetClass="entr" presetSubtype="0"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fade">
                                      <p:cBhvr>
                                        <p:cTn id="13" dur="1000"/>
                                        <p:tgtEl>
                                          <p:spTgt spid="10">
                                            <p:txEl>
                                              <p:pRg st="0" end="0"/>
                                            </p:txEl>
                                          </p:spTgt>
                                        </p:tgtEl>
                                      </p:cBhvr>
                                    </p:animEffect>
                                    <p:anim calcmode="lin" valueType="num">
                                      <p:cBhvr>
                                        <p:cTn id="1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xEl>
                                              <p:pRg st="2" end="2"/>
                                            </p:txEl>
                                          </p:spTgt>
                                        </p:tgtEl>
                                        <p:attrNameLst>
                                          <p:attrName>style.visibility</p:attrName>
                                        </p:attrNameLst>
                                      </p:cBhvr>
                                      <p:to>
                                        <p:strVal val="visible"/>
                                      </p:to>
                                    </p:set>
                                    <p:animEffect transition="in" filter="fade">
                                      <p:cBhvr>
                                        <p:cTn id="18" dur="1000"/>
                                        <p:tgtEl>
                                          <p:spTgt spid="10">
                                            <p:txEl>
                                              <p:pRg st="2" end="2"/>
                                            </p:txEl>
                                          </p:spTgt>
                                        </p:tgtEl>
                                      </p:cBhvr>
                                    </p:animEffect>
                                    <p:anim calcmode="lin" valueType="num">
                                      <p:cBhvr>
                                        <p:cTn id="1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1000"/>
                                        <p:tgtEl>
                                          <p:spTgt spid="10">
                                            <p:txEl>
                                              <p:pRg st="4" end="4"/>
                                            </p:txEl>
                                          </p:spTgt>
                                        </p:tgtEl>
                                      </p:cBhvr>
                                    </p:animEffect>
                                    <p:anim calcmode="lin" valueType="num">
                                      <p:cBhvr>
                                        <p:cTn id="24"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10261542" cy="523220"/>
          </a:xfrm>
          <a:prstGeom prst="rect">
            <a:avLst/>
          </a:prstGeom>
          <a:noFill/>
        </p:spPr>
        <p:txBody>
          <a:bodyPr wrap="square">
            <a:spAutoFit/>
          </a:bodyPr>
          <a:lstStyle/>
          <a:p>
            <a:r>
              <a:rPr lang="vi-VN" sz="2800" b="1" dirty="0">
                <a:latin typeface="+mj-lt"/>
              </a:rPr>
              <a:t>8. Đăng kí xin miễn chứng chỉ Tiếng Anh đầu ra </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830350" y="1798284"/>
            <a:ext cx="6566130" cy="3693319"/>
          </a:xfrm>
          <a:prstGeom prst="rect">
            <a:avLst/>
          </a:prstGeom>
          <a:noFill/>
        </p:spPr>
        <p:txBody>
          <a:bodyPr wrap="square">
            <a:spAutoFit/>
          </a:bodyPr>
          <a:lstStyle/>
          <a:p>
            <a:pPr algn="just"/>
            <a:r>
              <a:rPr lang="vi-VN" dirty="0">
                <a:solidFill>
                  <a:srgbClr val="FF0000"/>
                </a:solidFill>
                <a:latin typeface="+mj-lt"/>
              </a:rPr>
              <a:t>B1: </a:t>
            </a:r>
            <a:r>
              <a:rPr lang="vi-VN" dirty="0">
                <a:latin typeface="+mj-lt"/>
              </a:rPr>
              <a:t>Sinh viên làm đơn đề nghị theo mẫu, cung cấp số điện thoại, địa chỉ gmail</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B2: </a:t>
            </a:r>
            <a:r>
              <a:rPr lang="vi-VN" dirty="0">
                <a:latin typeface="+mj-lt"/>
              </a:rPr>
              <a:t>Sinh viên nộp đơn đề nghị kèm 01 bản phô tô sao y chứng chỉ ngoại ngữ tại bộ phận Một cửa (Ngày cấp chứng chỉ không quá 24 tháng so với ngày xét tốt nghiệp). 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B3: </a:t>
            </a:r>
            <a:r>
              <a:rPr lang="vi-VN" dirty="0">
                <a:latin typeface="+mj-lt"/>
              </a:rPr>
              <a:t>Sau khi Phòng Đào tạo thực hiện hậu kiểm, sinh viên sẽ nhận được Email (lần 2) thông báo kết quả và quyết định miễn tiếng anh đầu ra cho sinh viên sẽ công bố trên trang web: </a:t>
            </a:r>
            <a:r>
              <a:rPr lang="vi-VN" u="sng" dirty="0">
                <a:latin typeface="+mj-lt"/>
              </a:rPr>
              <a:t>sinhvien.uneti.edu.vn</a:t>
            </a:r>
            <a:endParaRPr lang="en-US" dirty="0">
              <a:latin typeface="+mj-lt"/>
            </a:endParaRPr>
          </a:p>
          <a:p>
            <a:pPr algn="just"/>
            <a:endParaRPr lang="vi-VN" u="sng" dirty="0">
              <a:solidFill>
                <a:schemeClr val="accent1"/>
              </a:solidFill>
              <a:latin typeface="+mj-lt"/>
              <a:cs typeface="Times New Roman" panose="02020603050405020304" pitchFamily="18" charset="0"/>
            </a:endParaRP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4" name="Hộp Văn bản 7">
            <a:extLst>
              <a:ext uri="{FF2B5EF4-FFF2-40B4-BE49-F238E27FC236}">
                <a16:creationId xmlns:a16="http://schemas.microsoft.com/office/drawing/2014/main" id="{69703789-3D83-4C6D-BB0E-A14909A0B5F1}"/>
              </a:ext>
            </a:extLst>
          </p:cNvPr>
          <p:cNvSpPr txBox="1"/>
          <p:nvPr/>
        </p:nvSpPr>
        <p:spPr>
          <a:xfrm>
            <a:off x="7755555" y="5857002"/>
            <a:ext cx="3537358" cy="584775"/>
          </a:xfrm>
          <a:prstGeom prst="rect">
            <a:avLst/>
          </a:prstGeom>
          <a:noFill/>
        </p:spPr>
        <p:txBody>
          <a:bodyPr wrap="square">
            <a:spAutoFit/>
          </a:bodyPr>
          <a:lstStyle/>
          <a:p>
            <a:pPr algn="ctr"/>
            <a:r>
              <a:rPr lang="vi-VN" sz="1600" i="1" dirty="0">
                <a:latin typeface="+mj-lt"/>
              </a:rPr>
              <a:t>Hình 14 : Đơn đăng ký miễn chứng chỉ Tiếng Anh đầu ra</a:t>
            </a:r>
          </a:p>
        </p:txBody>
      </p:sp>
      <p:sp>
        <p:nvSpPr>
          <p:cNvPr id="4" name="TextBox 3">
            <a:extLst>
              <a:ext uri="{FF2B5EF4-FFF2-40B4-BE49-F238E27FC236}">
                <a16:creationId xmlns:a16="http://schemas.microsoft.com/office/drawing/2014/main" id="{6693EF8E-3893-46AA-B8C7-CF921F66DC72}"/>
              </a:ext>
            </a:extLst>
          </p:cNvPr>
          <p:cNvSpPr txBox="1"/>
          <p:nvPr/>
        </p:nvSpPr>
        <p:spPr>
          <a:xfrm>
            <a:off x="669941" y="1000998"/>
            <a:ext cx="7254859" cy="584775"/>
          </a:xfrm>
          <a:prstGeom prst="rect">
            <a:avLst/>
          </a:prstGeom>
          <a:noFill/>
        </p:spPr>
        <p:txBody>
          <a:bodyPr wrap="square" rtlCol="0">
            <a:spAutoFit/>
          </a:bodyPr>
          <a:lstStyle/>
          <a:p>
            <a:r>
              <a:rPr lang="en-GB" sz="1600" i="1" dirty="0">
                <a:latin typeface="Times New Roman" panose="02020603050405020304" pitchFamily="18" charset="0"/>
                <a:cs typeface="Times New Roman" panose="02020603050405020304" pitchFamily="18" charset="0"/>
              </a:rPr>
              <a:t>(</a:t>
            </a:r>
            <a:r>
              <a:rPr lang="vi-VN" sz="1600" i="1" dirty="0">
                <a:latin typeface="Times New Roman" panose="02020603050405020304" pitchFamily="18" charset="0"/>
                <a:cs typeface="Times New Roman" panose="02020603050405020304" pitchFamily="18" charset="0"/>
              </a:rPr>
              <a:t>SV năm cuối có chứng chỉ KNLNN Việt Nam 6 bậc, chứng chỉ ngoại ngữ quốc tế, Bằng cử nhân Tiếng Anh</a:t>
            </a:r>
            <a:r>
              <a:rPr lang="en-GB" sz="1600" i="1" dirty="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pic>
        <p:nvPicPr>
          <p:cNvPr id="11" name="Hình ảnh 5">
            <a:extLst>
              <a:ext uri="{FF2B5EF4-FFF2-40B4-BE49-F238E27FC236}">
                <a16:creationId xmlns:a16="http://schemas.microsoft.com/office/drawing/2014/main" id="{CA3BC7B1-B54A-BE51-AC8E-B3E6DADC7426}"/>
              </a:ext>
            </a:extLst>
          </p:cNvPr>
          <p:cNvPicPr/>
          <p:nvPr/>
        </p:nvPicPr>
        <p:blipFill rotWithShape="1">
          <a:blip r:embed="rId4"/>
          <a:srcRect b="4617"/>
          <a:stretch/>
        </p:blipFill>
        <p:spPr>
          <a:xfrm>
            <a:off x="7526409" y="1144247"/>
            <a:ext cx="3995650" cy="4704541"/>
          </a:xfrm>
          <a:prstGeom prst="rect">
            <a:avLst/>
          </a:prstGeom>
        </p:spPr>
      </p:pic>
    </p:spTree>
    <p:extLst>
      <p:ext uri="{BB962C8B-B14F-4D97-AF65-F5344CB8AC3E}">
        <p14:creationId xmlns:p14="http://schemas.microsoft.com/office/powerpoint/2010/main" val="398466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42"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1000"/>
                                        <p:tgtEl>
                                          <p:spTgt spid="10">
                                            <p:txEl>
                                              <p:pRg st="0" end="0"/>
                                            </p:txEl>
                                          </p:spTgt>
                                        </p:tgtEl>
                                      </p:cBhvr>
                                    </p:animEffect>
                                    <p:anim calcmode="lin" valueType="num">
                                      <p:cBhvr>
                                        <p:cTn id="1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fade">
                                      <p:cBhvr>
                                        <p:cTn id="23" dur="1000"/>
                                        <p:tgtEl>
                                          <p:spTgt spid="10">
                                            <p:txEl>
                                              <p:pRg st="2" end="2"/>
                                            </p:txEl>
                                          </p:spTgt>
                                        </p:tgtEl>
                                      </p:cBhvr>
                                    </p:animEffect>
                                    <p:anim calcmode="lin" valueType="num">
                                      <p:cBhvr>
                                        <p:cTn id="2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fade">
                                      <p:cBhvr>
                                        <p:cTn id="28" dur="1000"/>
                                        <p:tgtEl>
                                          <p:spTgt spid="10">
                                            <p:txEl>
                                              <p:pRg st="4" end="4"/>
                                            </p:txEl>
                                          </p:spTgt>
                                        </p:tgtEl>
                                      </p:cBhvr>
                                    </p:animEffect>
                                    <p:anim calcmode="lin" valueType="num">
                                      <p:cBhvr>
                                        <p:cTn id="29"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551934"/>
            <a:ext cx="8839200" cy="523220"/>
          </a:xfrm>
          <a:prstGeom prst="rect">
            <a:avLst/>
          </a:prstGeom>
          <a:noFill/>
        </p:spPr>
        <p:txBody>
          <a:bodyPr wrap="square">
            <a:spAutoFit/>
          </a:bodyPr>
          <a:lstStyle/>
          <a:p>
            <a:r>
              <a:rPr lang="vi-VN" sz="2800" b="1" dirty="0">
                <a:latin typeface="+mj-lt"/>
              </a:rPr>
              <a:t>9. Đề nghị chuyển điểm học phần tương đương</a:t>
            </a:r>
          </a:p>
        </p:txBody>
      </p:sp>
      <p:sp>
        <p:nvSpPr>
          <p:cNvPr id="5" name="Hộp Văn bản 4">
            <a:extLst>
              <a:ext uri="{FF2B5EF4-FFF2-40B4-BE49-F238E27FC236}">
                <a16:creationId xmlns:a16="http://schemas.microsoft.com/office/drawing/2014/main" id="{2EC96EA4-00D4-A309-D7A0-4A47EF0E2796}"/>
              </a:ext>
            </a:extLst>
          </p:cNvPr>
          <p:cNvSpPr txBox="1"/>
          <p:nvPr/>
        </p:nvSpPr>
        <p:spPr>
          <a:xfrm>
            <a:off x="624400" y="1075154"/>
            <a:ext cx="6438482" cy="830997"/>
          </a:xfrm>
          <a:prstGeom prst="rect">
            <a:avLst/>
          </a:prstGeom>
          <a:noFill/>
        </p:spPr>
        <p:txBody>
          <a:bodyPr wrap="square">
            <a:spAutoFit/>
          </a:bodyPr>
          <a:lstStyle/>
          <a:p>
            <a:pPr algn="just"/>
            <a:r>
              <a:rPr lang="vi-VN" sz="1600" i="1" dirty="0">
                <a:latin typeface="+mj-lt"/>
              </a:rPr>
              <a:t>(Học phần SV đã học có mã học phần khác với mã học phần trong chương trình </a:t>
            </a:r>
            <a:r>
              <a:rPr lang="vi-VN" sz="1600" i="1">
                <a:latin typeface="+mj-lt"/>
              </a:rPr>
              <a:t>khung</a:t>
            </a:r>
            <a:r>
              <a:rPr lang="en-US" sz="1600" i="1">
                <a:latin typeface="+mj-lt"/>
              </a:rPr>
              <a:t> </a:t>
            </a:r>
            <a:r>
              <a:rPr lang="vi-VN" sz="1600" i="1">
                <a:latin typeface="+mj-lt"/>
              </a:rPr>
              <a:t>như SV </a:t>
            </a:r>
            <a:r>
              <a:rPr lang="vi-VN" sz="1600" i="1" dirty="0">
                <a:latin typeface="+mj-lt"/>
              </a:rPr>
              <a:t>chuyển khóa, SV đăng ký học mới, học lại học phần có mã học phần đã thay đổ</a:t>
            </a:r>
            <a:r>
              <a:rPr lang="en-US" sz="1600" i="1" dirty="0">
                <a:latin typeface="+mj-lt"/>
              </a:rPr>
              <a:t>)</a:t>
            </a:r>
            <a:endParaRPr lang="en-US" sz="1600" dirty="0">
              <a:latin typeface="+mj-lt"/>
            </a:endParaRPr>
          </a:p>
        </p:txBody>
      </p:sp>
      <p:sp>
        <p:nvSpPr>
          <p:cNvPr id="8" name="Hộp Văn bản 7">
            <a:extLst>
              <a:ext uri="{FF2B5EF4-FFF2-40B4-BE49-F238E27FC236}">
                <a16:creationId xmlns:a16="http://schemas.microsoft.com/office/drawing/2014/main" id="{CD8A0263-C2B7-AD3B-CE70-2874B3ACA85D}"/>
              </a:ext>
            </a:extLst>
          </p:cNvPr>
          <p:cNvSpPr txBox="1"/>
          <p:nvPr/>
        </p:nvSpPr>
        <p:spPr>
          <a:xfrm>
            <a:off x="7468682" y="5721291"/>
            <a:ext cx="4260953" cy="584775"/>
          </a:xfrm>
          <a:prstGeom prst="rect">
            <a:avLst/>
          </a:prstGeom>
          <a:noFill/>
        </p:spPr>
        <p:txBody>
          <a:bodyPr wrap="square">
            <a:spAutoFit/>
          </a:bodyPr>
          <a:lstStyle/>
          <a:p>
            <a:pPr algn="ctr"/>
            <a:r>
              <a:rPr lang="vi-VN" sz="1600" i="1">
                <a:effectLst>
                  <a:glow rad="101600">
                    <a:schemeClr val="bg1">
                      <a:alpha val="60000"/>
                    </a:schemeClr>
                  </a:glow>
                </a:effectLst>
                <a:latin typeface="+mj-lt"/>
              </a:rPr>
              <a:t>Hình 15: Đơn đề nghị chuyển điểm học phần tương đương</a:t>
            </a:r>
            <a:endParaRPr lang="vi-VN" sz="1600" i="1" dirty="0">
              <a:effectLst>
                <a:glow rad="101600">
                  <a:schemeClr val="bg1">
                    <a:alpha val="60000"/>
                  </a:schemeClr>
                </a:glow>
              </a:effectLst>
              <a:latin typeface="+mj-lt"/>
            </a:endParaRP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624400" y="2235514"/>
            <a:ext cx="6844282" cy="2585323"/>
          </a:xfrm>
          <a:prstGeom prst="rect">
            <a:avLst/>
          </a:prstGeom>
          <a:noFill/>
        </p:spPr>
        <p:txBody>
          <a:bodyPr wrap="square">
            <a:spAutoFit/>
          </a:bodyPr>
          <a:lstStyle/>
          <a:p>
            <a:pPr algn="just"/>
            <a:r>
              <a:rPr lang="vi-VN" dirty="0">
                <a:solidFill>
                  <a:srgbClr val="FF0000"/>
                </a:solidFill>
                <a:latin typeface="+mj-lt"/>
              </a:rPr>
              <a:t>B1: </a:t>
            </a:r>
            <a:r>
              <a:rPr lang="vi-VN" dirty="0">
                <a:latin typeface="+mj-lt"/>
              </a:rPr>
              <a:t>Sinh viên làm đơn đề nghị theo mẫu, cung cấp số điện thoại, địa chỉ gmail</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B2: </a:t>
            </a:r>
            <a:r>
              <a:rPr lang="vi-VN" dirty="0">
                <a:latin typeface="+mj-lt"/>
              </a:rPr>
              <a:t>Sinh viên nộp phiếu chuyển điểm học phần tương đương tại bộ phận Một cửa. 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B3: </a:t>
            </a:r>
            <a:r>
              <a:rPr lang="vi-VN" dirty="0">
                <a:latin typeface="+mj-lt"/>
              </a:rPr>
              <a:t>Khi Phòng Đào tạo thực hiện chuyển điểm, sinh viên sẽ nhận được Email (lần 2) thông báo kết quả</a:t>
            </a:r>
            <a:r>
              <a:rPr lang="en-US" dirty="0">
                <a:latin typeface="+mj-lt"/>
              </a:rPr>
              <a:t>.</a:t>
            </a:r>
          </a:p>
        </p:txBody>
      </p:sp>
      <p:pic>
        <p:nvPicPr>
          <p:cNvPr id="11" name="Hình ảnh 5">
            <a:extLst>
              <a:ext uri="{FF2B5EF4-FFF2-40B4-BE49-F238E27FC236}">
                <a16:creationId xmlns:a16="http://schemas.microsoft.com/office/drawing/2014/main" id="{6E04A9CE-24D6-CA92-5CBD-2798198B0ECF}"/>
              </a:ext>
            </a:extLst>
          </p:cNvPr>
          <p:cNvPicPr/>
          <p:nvPr/>
        </p:nvPicPr>
        <p:blipFill>
          <a:blip r:embed="rId2"/>
          <a:stretch>
            <a:fillRect/>
          </a:stretch>
        </p:blipFill>
        <p:spPr>
          <a:xfrm>
            <a:off x="7392591" y="997116"/>
            <a:ext cx="4142017" cy="4721527"/>
          </a:xfrm>
          <a:prstGeom prst="rect">
            <a:avLst/>
          </a:prstGeom>
        </p:spPr>
      </p:pic>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Tree>
    <p:extLst>
      <p:ext uri="{BB962C8B-B14F-4D97-AF65-F5344CB8AC3E}">
        <p14:creationId xmlns:p14="http://schemas.microsoft.com/office/powerpoint/2010/main" val="341663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42" presetClass="entr" presetSubtype="0" fill="hold"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000"/>
                                        <p:tgtEl>
                                          <p:spTgt spid="10">
                                            <p:txEl>
                                              <p:pRg st="0" end="0"/>
                                            </p:txEl>
                                          </p:spTgt>
                                        </p:tgtEl>
                                      </p:cBhvr>
                                    </p:animEffect>
                                    <p:anim calcmode="lin" valueType="num">
                                      <p:cBhvr>
                                        <p:cTn id="24"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animEffect transition="in" filter="fade">
                                      <p:cBhvr>
                                        <p:cTn id="28" dur="1000"/>
                                        <p:tgtEl>
                                          <p:spTgt spid="10">
                                            <p:txEl>
                                              <p:pRg st="2" end="2"/>
                                            </p:txEl>
                                          </p:spTgt>
                                        </p:tgtEl>
                                      </p:cBhvr>
                                    </p:animEffect>
                                    <p:anim calcmode="lin" valueType="num">
                                      <p:cBhvr>
                                        <p:cTn id="29"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animEffect transition="in" filter="fade">
                                      <p:cBhvr>
                                        <p:cTn id="33" dur="1000"/>
                                        <p:tgtEl>
                                          <p:spTgt spid="10">
                                            <p:txEl>
                                              <p:pRg st="4" end="4"/>
                                            </p:txEl>
                                          </p:spTgt>
                                        </p:tgtEl>
                                      </p:cBhvr>
                                    </p:animEffect>
                                    <p:anim calcmode="lin" valueType="num">
                                      <p:cBhvr>
                                        <p:cTn id="34"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AF009DD-885D-F693-57B5-B90EA61DF9B4}"/>
              </a:ext>
            </a:extLst>
          </p:cNvPr>
          <p:cNvSpPr txBox="1"/>
          <p:nvPr/>
        </p:nvSpPr>
        <p:spPr>
          <a:xfrm>
            <a:off x="524934" y="637542"/>
            <a:ext cx="8839200" cy="523220"/>
          </a:xfrm>
          <a:prstGeom prst="rect">
            <a:avLst/>
          </a:prstGeom>
          <a:noFill/>
        </p:spPr>
        <p:txBody>
          <a:bodyPr wrap="square">
            <a:spAutoFit/>
          </a:bodyPr>
          <a:lstStyle/>
          <a:p>
            <a:r>
              <a:rPr lang="vi-VN" sz="2800" b="1" dirty="0">
                <a:latin typeface="+mj-lt"/>
              </a:rPr>
              <a:t>10. Đăng ký xin hoãn công nhận tốt nghiệp</a:t>
            </a:r>
          </a:p>
        </p:txBody>
      </p:sp>
      <p:sp>
        <p:nvSpPr>
          <p:cNvPr id="8" name="Hộp Văn bản 7">
            <a:extLst>
              <a:ext uri="{FF2B5EF4-FFF2-40B4-BE49-F238E27FC236}">
                <a16:creationId xmlns:a16="http://schemas.microsoft.com/office/drawing/2014/main" id="{CD8A0263-C2B7-AD3B-CE70-2874B3ACA85D}"/>
              </a:ext>
            </a:extLst>
          </p:cNvPr>
          <p:cNvSpPr txBox="1"/>
          <p:nvPr/>
        </p:nvSpPr>
        <p:spPr>
          <a:xfrm>
            <a:off x="7233657" y="5613569"/>
            <a:ext cx="4260953" cy="338554"/>
          </a:xfrm>
          <a:prstGeom prst="rect">
            <a:avLst/>
          </a:prstGeom>
          <a:noFill/>
        </p:spPr>
        <p:txBody>
          <a:bodyPr wrap="square">
            <a:spAutoFit/>
          </a:bodyPr>
          <a:lstStyle/>
          <a:p>
            <a:r>
              <a:rPr lang="vi-VN" sz="1600" i="1" dirty="0">
                <a:latin typeface="+mj-lt"/>
              </a:rPr>
              <a:t>Hình 16: Đơn xin hoãn xét công nhận tốt nghiệp</a:t>
            </a:r>
          </a:p>
        </p:txBody>
      </p:sp>
      <p:sp>
        <p:nvSpPr>
          <p:cNvPr id="10" name="Hộp Văn bản 9">
            <a:extLst>
              <a:ext uri="{FF2B5EF4-FFF2-40B4-BE49-F238E27FC236}">
                <a16:creationId xmlns:a16="http://schemas.microsoft.com/office/drawing/2014/main" id="{6E190022-76ED-2D4B-45F7-79F5245B29DE}"/>
              </a:ext>
            </a:extLst>
          </p:cNvPr>
          <p:cNvSpPr txBox="1"/>
          <p:nvPr/>
        </p:nvSpPr>
        <p:spPr>
          <a:xfrm>
            <a:off x="714689" y="1710183"/>
            <a:ext cx="6356671" cy="3139321"/>
          </a:xfrm>
          <a:prstGeom prst="rect">
            <a:avLst/>
          </a:prstGeom>
          <a:noFill/>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B1</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mẫu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CVHT, Khoa </a:t>
            </a:r>
            <a:r>
              <a:rPr lang="en-US" dirty="0" err="1">
                <a:latin typeface="Times New Roman" panose="02020603050405020304" pitchFamily="18" charset="0"/>
                <a:cs typeface="Times New Roman" panose="02020603050405020304" pitchFamily="18" charset="0"/>
              </a:rPr>
              <a:t>chuyên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a:t>
            </a:r>
            <a:endParaRPr lang="vi-VN"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B2</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trước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tháng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lần</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nghị</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endParaRPr lang="vi-VN"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B3</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Phòng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Đào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tôt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nghiệp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lần</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a:t>
            </a: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12" name="Picture 11">
            <a:extLst>
              <a:ext uri="{FF2B5EF4-FFF2-40B4-BE49-F238E27FC236}">
                <a16:creationId xmlns:a16="http://schemas.microsoft.com/office/drawing/2014/main" id="{ADD4558A-CD76-46E0-BBE4-1EC3824DE560}"/>
              </a:ext>
            </a:extLst>
          </p:cNvPr>
          <p:cNvPicPr/>
          <p:nvPr/>
        </p:nvPicPr>
        <p:blipFill>
          <a:blip r:embed="rId4"/>
          <a:stretch>
            <a:fillRect/>
          </a:stretch>
        </p:blipFill>
        <p:spPr>
          <a:xfrm>
            <a:off x="7012887" y="1075154"/>
            <a:ext cx="4464424" cy="4485640"/>
          </a:xfrm>
          <a:prstGeom prst="rect">
            <a:avLst/>
          </a:prstGeom>
        </p:spPr>
      </p:pic>
    </p:spTree>
    <p:extLst>
      <p:ext uri="{BB962C8B-B14F-4D97-AF65-F5344CB8AC3E}">
        <p14:creationId xmlns:p14="http://schemas.microsoft.com/office/powerpoint/2010/main" val="251012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42" presetClass="entr" presetSubtype="0" fill="hold" nodeType="with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1000"/>
                                        <p:tgtEl>
                                          <p:spTgt spid="10">
                                            <p:txEl>
                                              <p:pRg st="0" end="0"/>
                                            </p:txEl>
                                          </p:spTgt>
                                        </p:tgtEl>
                                      </p:cBhvr>
                                    </p:animEffect>
                                    <p:anim calcmode="lin" valueType="num">
                                      <p:cBhvr>
                                        <p:cTn id="19"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fade">
                                      <p:cBhvr>
                                        <p:cTn id="23" dur="1000"/>
                                        <p:tgtEl>
                                          <p:spTgt spid="10">
                                            <p:txEl>
                                              <p:pRg st="2" end="2"/>
                                            </p:txEl>
                                          </p:spTgt>
                                        </p:tgtEl>
                                      </p:cBhvr>
                                    </p:animEffect>
                                    <p:anim calcmode="lin" valueType="num">
                                      <p:cBhvr>
                                        <p:cTn id="2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fade">
                                      <p:cBhvr>
                                        <p:cTn id="28" dur="1000"/>
                                        <p:tgtEl>
                                          <p:spTgt spid="10">
                                            <p:txEl>
                                              <p:pRg st="4" end="4"/>
                                            </p:txEl>
                                          </p:spTgt>
                                        </p:tgtEl>
                                      </p:cBhvr>
                                    </p:animEffect>
                                    <p:anim calcmode="lin" valueType="num">
                                      <p:cBhvr>
                                        <p:cTn id="29"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38C8F7D7-629F-B4A1-E552-15DFD55AF5EA}"/>
              </a:ext>
            </a:extLst>
          </p:cNvPr>
          <p:cNvSpPr txBox="1"/>
          <p:nvPr/>
        </p:nvSpPr>
        <p:spPr>
          <a:xfrm>
            <a:off x="508000" y="568868"/>
            <a:ext cx="8788400" cy="523220"/>
          </a:xfrm>
          <a:prstGeom prst="rect">
            <a:avLst/>
          </a:prstGeom>
          <a:noFill/>
        </p:spPr>
        <p:txBody>
          <a:bodyPr wrap="square">
            <a:spAutoFit/>
          </a:bodyPr>
          <a:lstStyle/>
          <a:p>
            <a:r>
              <a:rPr lang="vi-VN" sz="2800" b="1" dirty="0">
                <a:latin typeface="+mj-lt"/>
              </a:rPr>
              <a:t>1. Đăng ký xin miễn học, miễn thi Tiếng Anh</a:t>
            </a:r>
          </a:p>
        </p:txBody>
      </p:sp>
      <p:sp>
        <p:nvSpPr>
          <p:cNvPr id="5" name="Hộp Văn bản 4">
            <a:extLst>
              <a:ext uri="{FF2B5EF4-FFF2-40B4-BE49-F238E27FC236}">
                <a16:creationId xmlns:a16="http://schemas.microsoft.com/office/drawing/2014/main" id="{AF70F518-A2E9-862E-09E0-4D2567879C0F}"/>
              </a:ext>
            </a:extLst>
          </p:cNvPr>
          <p:cNvSpPr txBox="1"/>
          <p:nvPr/>
        </p:nvSpPr>
        <p:spPr>
          <a:xfrm>
            <a:off x="745067" y="1092088"/>
            <a:ext cx="6326293" cy="584775"/>
          </a:xfrm>
          <a:prstGeom prst="rect">
            <a:avLst/>
          </a:prstGeom>
          <a:noFill/>
        </p:spPr>
        <p:txBody>
          <a:bodyPr wrap="square">
            <a:spAutoFit/>
          </a:bodyPr>
          <a:lstStyle/>
          <a:p>
            <a:r>
              <a:rPr lang="en-GB" sz="1600" b="1" dirty="0">
                <a:latin typeface="Times New Roman" panose="02020603050405020304" pitchFamily="18" charset="0"/>
                <a:cs typeface="Times New Roman" panose="02020603050405020304" pitchFamily="18" charset="0"/>
              </a:rPr>
              <a:t> </a:t>
            </a:r>
            <a:r>
              <a:rPr lang="vi-VN" sz="1600" i="1" dirty="0">
                <a:latin typeface="Times New Roman" panose="02020603050405020304" pitchFamily="18" charset="0"/>
                <a:cs typeface="Times New Roman" panose="02020603050405020304" pitchFamily="18" charset="0"/>
              </a:rPr>
              <a:t>(SV đang học có chứng chỉ KNLNN Việt Nam 6 bậc, chứng chỉ ngoại ngữ quốc tế, Bằng cử nhân Tiếng Anh)</a:t>
            </a:r>
            <a:r>
              <a:rPr lang="vi-VN" sz="1600" b="1"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0" name="Hộp Văn bản 9">
            <a:extLst>
              <a:ext uri="{FF2B5EF4-FFF2-40B4-BE49-F238E27FC236}">
                <a16:creationId xmlns:a16="http://schemas.microsoft.com/office/drawing/2014/main" id="{B8D05B5B-4E15-390D-E4BE-5A35463574C0}"/>
              </a:ext>
            </a:extLst>
          </p:cNvPr>
          <p:cNvSpPr txBox="1"/>
          <p:nvPr/>
        </p:nvSpPr>
        <p:spPr>
          <a:xfrm>
            <a:off x="508000" y="1795594"/>
            <a:ext cx="6682029" cy="4247317"/>
          </a:xfrm>
          <a:prstGeom prst="rect">
            <a:avLst/>
          </a:prstGeom>
          <a:noFill/>
        </p:spPr>
        <p:txBody>
          <a:bodyPr wrap="square">
            <a:spAutoFit/>
          </a:bodyPr>
          <a:lstStyle/>
          <a:p>
            <a:pPr algn="just"/>
            <a:r>
              <a:rPr lang="vi-VN" dirty="0">
                <a:solidFill>
                  <a:srgbClr val="FF0000"/>
                </a:solidFill>
                <a:latin typeface="+mj-lt"/>
              </a:rPr>
              <a:t>B1</a:t>
            </a:r>
            <a:r>
              <a:rPr lang="vi-VN" dirty="0">
                <a:latin typeface="+mj-lt"/>
              </a:rPr>
              <a:t>: Sinh viên làm đơn theo mẫu  tiếp nhận yêu cầu, cung cấp số điện thoại, địa chỉ gmail</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B2</a:t>
            </a:r>
            <a:r>
              <a:rPr lang="vi-VN" dirty="0">
                <a:latin typeface="+mj-lt"/>
              </a:rPr>
              <a:t>: Sinh viên nộp phiếu tiếp nhận yêu cầu kèm bản 01 phô tô sao y chứng chỉ ngoại ngữ tại bộ phận Một cửa (hạn sinh viên nộp đơn đề nghị vào thời điểm 2 tuần trước khi bắt đầu kỳ học và  tuần đầu tiên của kỳ học. Ngày cấp chứng chỉ không quá 24 tháng so với ngày nhà trường ra quyết định công nhận miễn học, miễn thi học phần tiếng anh). 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B3</a:t>
            </a:r>
            <a:r>
              <a:rPr lang="vi-VN" dirty="0">
                <a:latin typeface="+mj-lt"/>
              </a:rPr>
              <a:t>: Sau khi Phòng Khảo thí và Đảm bảo chất lượng hậu kiểm xong chứng chỉ, sinh viên sẽ nhận được Email (lần 2) thông báo kết quả và thông báo trên trang web: </a:t>
            </a:r>
            <a:r>
              <a:rPr lang="vi-VN" u="sng" dirty="0">
                <a:latin typeface="+mj-lt"/>
              </a:rPr>
              <a:t>sinhvien.uneti.edu.vn</a:t>
            </a:r>
            <a:endParaRPr lang="en-US" dirty="0">
              <a:latin typeface="+mj-lt"/>
            </a:endParaRPr>
          </a:p>
        </p:txBody>
      </p:sp>
      <p:sp>
        <p:nvSpPr>
          <p:cNvPr id="8" name="Hộp Văn bản 7">
            <a:extLst>
              <a:ext uri="{FF2B5EF4-FFF2-40B4-BE49-F238E27FC236}">
                <a16:creationId xmlns:a16="http://schemas.microsoft.com/office/drawing/2014/main" id="{B2DBBF77-9048-C016-41DA-930DD3D28A9C}"/>
              </a:ext>
            </a:extLst>
          </p:cNvPr>
          <p:cNvSpPr txBox="1"/>
          <p:nvPr/>
        </p:nvSpPr>
        <p:spPr>
          <a:xfrm>
            <a:off x="7447280" y="5792374"/>
            <a:ext cx="4003040" cy="584775"/>
          </a:xfrm>
          <a:prstGeom prst="rect">
            <a:avLst/>
          </a:prstGeom>
          <a:noFill/>
        </p:spPr>
        <p:txBody>
          <a:bodyPr wrap="square">
            <a:spAutoFit/>
          </a:bodyPr>
          <a:lstStyle/>
          <a:p>
            <a:pPr algn="ctr"/>
            <a:r>
              <a:rPr lang="vi-VN" sz="1600" i="1" dirty="0">
                <a:latin typeface="+mj-lt"/>
              </a:rPr>
              <a:t>Hình 17: Tiếp nhận yêu cầu miễn học, thi Tiếng Anh</a:t>
            </a:r>
          </a:p>
        </p:txBody>
      </p:sp>
      <p:pic>
        <p:nvPicPr>
          <p:cNvPr id="16" name="Picture 15"/>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9" name="Hình ảnh 5">
            <a:extLst>
              <a:ext uri="{FF2B5EF4-FFF2-40B4-BE49-F238E27FC236}">
                <a16:creationId xmlns:a16="http://schemas.microsoft.com/office/drawing/2014/main" id="{82A03BEB-27C9-A92F-F56B-C14E4D6F146B}"/>
              </a:ext>
            </a:extLst>
          </p:cNvPr>
          <p:cNvPicPr/>
          <p:nvPr/>
        </p:nvPicPr>
        <p:blipFill rotWithShape="1">
          <a:blip r:embed="rId4"/>
          <a:srcRect b="5378"/>
          <a:stretch/>
        </p:blipFill>
        <p:spPr>
          <a:xfrm>
            <a:off x="7190029" y="1429152"/>
            <a:ext cx="4370330" cy="4370705"/>
          </a:xfrm>
          <a:prstGeom prst="rect">
            <a:avLst/>
          </a:prstGeom>
        </p:spPr>
      </p:pic>
      <p:sp>
        <p:nvSpPr>
          <p:cNvPr id="2" name="Hộp Văn bản 16">
            <a:extLst>
              <a:ext uri="{FF2B5EF4-FFF2-40B4-BE49-F238E27FC236}">
                <a16:creationId xmlns:a16="http://schemas.microsoft.com/office/drawing/2014/main" id="{D42661A3-B618-C2F8-83DE-C54B74E10C58}"/>
              </a:ext>
            </a:extLst>
          </p:cNvPr>
          <p:cNvSpPr txBox="1"/>
          <p:nvPr/>
        </p:nvSpPr>
        <p:spPr>
          <a:xfrm>
            <a:off x="299016" y="122441"/>
            <a:ext cx="12286522" cy="523220"/>
          </a:xfrm>
          <a:prstGeom prst="rect">
            <a:avLst/>
          </a:prstGeom>
          <a:noFill/>
          <a:effectLst>
            <a:glow rad="749300">
              <a:schemeClr val="bg1"/>
            </a:glow>
          </a:effectLst>
        </p:spPr>
        <p:txBody>
          <a:bodyPr wrap="square" rtlCol="0">
            <a:spAutoFit/>
          </a:bodyPr>
          <a:lstStyle/>
          <a:p>
            <a:r>
              <a:rPr lang="vi-VN" sz="2800" b="1">
                <a:solidFill>
                  <a:srgbClr val="FF0000"/>
                </a:solidFill>
                <a:effectLst>
                  <a:glow rad="114300">
                    <a:schemeClr val="bg1"/>
                  </a:glow>
                </a:effectLst>
                <a:latin typeface="+mj-lt"/>
              </a:rPr>
              <a:t>III. Hướng </a:t>
            </a:r>
            <a:r>
              <a:rPr lang="vi-VN" sz="2800" b="1" dirty="0">
                <a:solidFill>
                  <a:srgbClr val="FF0000"/>
                </a:solidFill>
                <a:effectLst>
                  <a:glow rad="114300">
                    <a:schemeClr val="bg1"/>
                  </a:glow>
                </a:effectLst>
                <a:latin typeface="+mj-lt"/>
              </a:rPr>
              <a:t>dẫn các thủ tục của Phòng Khảo thí và Đảm bảo chất lượng</a:t>
            </a:r>
          </a:p>
        </p:txBody>
      </p:sp>
    </p:spTree>
    <p:extLst>
      <p:ext uri="{BB962C8B-B14F-4D97-AF65-F5344CB8AC3E}">
        <p14:creationId xmlns:p14="http://schemas.microsoft.com/office/powerpoint/2010/main" val="142445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53" presetClass="entr" presetSubtype="528" fill="hold" nodeType="with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calcmode="lin" valueType="num">
                                      <p:cBhvr>
                                        <p:cTn id="22"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10">
                                            <p:txEl>
                                              <p:pRg st="0" end="0"/>
                                            </p:txEl>
                                          </p:spTgt>
                                        </p:tgtEl>
                                      </p:cBhvr>
                                    </p:animEffect>
                                    <p:anim calcmode="lin" valueType="num">
                                      <p:cBhvr>
                                        <p:cTn id="25" dur="500" fill="hold"/>
                                        <p:tgtEl>
                                          <p:spTgt spid="10">
                                            <p:txEl>
                                              <p:pRg st="0" end="0"/>
                                            </p:txEl>
                                          </p:spTgt>
                                        </p:tgtEl>
                                        <p:attrNameLst>
                                          <p:attrName>ppt_x</p:attrName>
                                        </p:attrNameLst>
                                      </p:cBhvr>
                                      <p:tavLst>
                                        <p:tav tm="0">
                                          <p:val>
                                            <p:fltVal val="0.5"/>
                                          </p:val>
                                        </p:tav>
                                        <p:tav tm="100000">
                                          <p:val>
                                            <p:strVal val="#ppt_x"/>
                                          </p:val>
                                        </p:tav>
                                      </p:tavLst>
                                    </p:anim>
                                    <p:anim calcmode="lin" valueType="num">
                                      <p:cBhvr>
                                        <p:cTn id="26" dur="500" fill="hold"/>
                                        <p:tgtEl>
                                          <p:spTgt spid="10">
                                            <p:txEl>
                                              <p:pRg st="0" end="0"/>
                                            </p:txEl>
                                          </p:spTgt>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0"/>
                                  </p:stCondLst>
                                  <p:childTnLst>
                                    <p:set>
                                      <p:cBhvr>
                                        <p:cTn id="28" dur="1" fill="hold">
                                          <p:stCondLst>
                                            <p:cond delay="0"/>
                                          </p:stCondLst>
                                        </p:cTn>
                                        <p:tgtEl>
                                          <p:spTgt spid="10">
                                            <p:txEl>
                                              <p:pRg st="2" end="2"/>
                                            </p:txEl>
                                          </p:spTgt>
                                        </p:tgtEl>
                                        <p:attrNameLst>
                                          <p:attrName>style.visibility</p:attrName>
                                        </p:attrNameLst>
                                      </p:cBhvr>
                                      <p:to>
                                        <p:strVal val="visible"/>
                                      </p:to>
                                    </p:set>
                                    <p:anim calcmode="lin" valueType="num">
                                      <p:cBhvr>
                                        <p:cTn id="29"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10">
                                            <p:txEl>
                                              <p:pRg st="2" end="2"/>
                                            </p:txEl>
                                          </p:spTgt>
                                        </p:tgtEl>
                                      </p:cBhvr>
                                    </p:animEffect>
                                    <p:anim calcmode="lin" valueType="num">
                                      <p:cBhvr>
                                        <p:cTn id="32" dur="500" fill="hold"/>
                                        <p:tgtEl>
                                          <p:spTgt spid="10">
                                            <p:txEl>
                                              <p:pRg st="2" end="2"/>
                                            </p:txEl>
                                          </p:spTgt>
                                        </p:tgtEl>
                                        <p:attrNameLst>
                                          <p:attrName>ppt_x</p:attrName>
                                        </p:attrNameLst>
                                      </p:cBhvr>
                                      <p:tavLst>
                                        <p:tav tm="0">
                                          <p:val>
                                            <p:fltVal val="0.5"/>
                                          </p:val>
                                        </p:tav>
                                        <p:tav tm="100000">
                                          <p:val>
                                            <p:strVal val="#ppt_x"/>
                                          </p:val>
                                        </p:tav>
                                      </p:tavLst>
                                    </p:anim>
                                    <p:anim calcmode="lin" valueType="num">
                                      <p:cBhvr>
                                        <p:cTn id="33" dur="500" fill="hold"/>
                                        <p:tgtEl>
                                          <p:spTgt spid="10">
                                            <p:txEl>
                                              <p:pRg st="2" end="2"/>
                                            </p:txEl>
                                          </p:spTgt>
                                        </p:tgtEl>
                                        <p:attrNameLst>
                                          <p:attrName>ppt_y</p:attrName>
                                        </p:attrNameLst>
                                      </p:cBhvr>
                                      <p:tavLst>
                                        <p:tav tm="0">
                                          <p:val>
                                            <p:fltVal val="0.5"/>
                                          </p:val>
                                        </p:tav>
                                        <p:tav tm="100000">
                                          <p:val>
                                            <p:strVal val="#ppt_y"/>
                                          </p:val>
                                        </p:tav>
                                      </p:tavLst>
                                    </p:anim>
                                  </p:childTnLst>
                                </p:cTn>
                              </p:par>
                              <p:par>
                                <p:cTn id="34" presetID="53" presetClass="entr" presetSubtype="528" fill="hold" nodeType="withEffect">
                                  <p:stCondLst>
                                    <p:cond delay="0"/>
                                  </p:stCondLst>
                                  <p:childTnLst>
                                    <p:set>
                                      <p:cBhvr>
                                        <p:cTn id="35" dur="1" fill="hold">
                                          <p:stCondLst>
                                            <p:cond delay="0"/>
                                          </p:stCondLst>
                                        </p:cTn>
                                        <p:tgtEl>
                                          <p:spTgt spid="10">
                                            <p:txEl>
                                              <p:pRg st="4" end="4"/>
                                            </p:txEl>
                                          </p:spTgt>
                                        </p:tgtEl>
                                        <p:attrNameLst>
                                          <p:attrName>style.visibility</p:attrName>
                                        </p:attrNameLst>
                                      </p:cBhvr>
                                      <p:to>
                                        <p:strVal val="visible"/>
                                      </p:to>
                                    </p:set>
                                    <p:anim calcmode="lin" valueType="num">
                                      <p:cBhvr>
                                        <p:cTn id="36"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10">
                                            <p:txEl>
                                              <p:pRg st="4" end="4"/>
                                            </p:txEl>
                                          </p:spTgt>
                                        </p:tgtEl>
                                      </p:cBhvr>
                                    </p:animEffect>
                                    <p:anim calcmode="lin" valueType="num">
                                      <p:cBhvr>
                                        <p:cTn id="39" dur="500" fill="hold"/>
                                        <p:tgtEl>
                                          <p:spTgt spid="10">
                                            <p:txEl>
                                              <p:pRg st="4" end="4"/>
                                            </p:txEl>
                                          </p:spTgt>
                                        </p:tgtEl>
                                        <p:attrNameLst>
                                          <p:attrName>ppt_x</p:attrName>
                                        </p:attrNameLst>
                                      </p:cBhvr>
                                      <p:tavLst>
                                        <p:tav tm="0">
                                          <p:val>
                                            <p:fltVal val="0.5"/>
                                          </p:val>
                                        </p:tav>
                                        <p:tav tm="100000">
                                          <p:val>
                                            <p:strVal val="#ppt_x"/>
                                          </p:val>
                                        </p:tav>
                                      </p:tavLst>
                                    </p:anim>
                                    <p:anim calcmode="lin" valueType="num">
                                      <p:cBhvr>
                                        <p:cTn id="40" dur="500" fill="hold"/>
                                        <p:tgtEl>
                                          <p:spTgt spid="10">
                                            <p:txEl>
                                              <p:pRg st="4" end="4"/>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38C8F7D7-629F-B4A1-E552-15DFD55AF5EA}"/>
              </a:ext>
            </a:extLst>
          </p:cNvPr>
          <p:cNvSpPr txBox="1"/>
          <p:nvPr/>
        </p:nvSpPr>
        <p:spPr>
          <a:xfrm>
            <a:off x="508000" y="568868"/>
            <a:ext cx="8788400" cy="523220"/>
          </a:xfrm>
          <a:prstGeom prst="rect">
            <a:avLst/>
          </a:prstGeom>
          <a:noFill/>
        </p:spPr>
        <p:txBody>
          <a:bodyPr wrap="square">
            <a:spAutoFit/>
          </a:bodyPr>
          <a:lstStyle/>
          <a:p>
            <a:r>
              <a:rPr lang="vi-VN" sz="2800" b="1" dirty="0">
                <a:latin typeface="+mj-lt"/>
              </a:rPr>
              <a:t>2. Đăng ký xin phúc khảo điểm thi lần 1</a:t>
            </a:r>
          </a:p>
        </p:txBody>
      </p:sp>
      <p:sp>
        <p:nvSpPr>
          <p:cNvPr id="5" name="Hộp Văn bản 4">
            <a:extLst>
              <a:ext uri="{FF2B5EF4-FFF2-40B4-BE49-F238E27FC236}">
                <a16:creationId xmlns:a16="http://schemas.microsoft.com/office/drawing/2014/main" id="{AF70F518-A2E9-862E-09E0-4D2567879C0F}"/>
              </a:ext>
            </a:extLst>
          </p:cNvPr>
          <p:cNvSpPr txBox="1"/>
          <p:nvPr/>
        </p:nvSpPr>
        <p:spPr>
          <a:xfrm>
            <a:off x="745067" y="1092088"/>
            <a:ext cx="6326293" cy="584775"/>
          </a:xfrm>
          <a:prstGeom prst="rect">
            <a:avLst/>
          </a:prstGeom>
          <a:noFill/>
        </p:spPr>
        <p:txBody>
          <a:bodyPr wrap="square">
            <a:spAutoFit/>
          </a:bodyPr>
          <a:lstStyle/>
          <a:p>
            <a:r>
              <a:rPr lang="vi-VN" sz="1600" i="1" dirty="0">
                <a:latin typeface="+mj-lt"/>
              </a:rPr>
              <a:t>(SV sau khi được thông báo kết quả thi nhưng thấy chưa phù hợp với thực tế bài làm của mình, có đề nghị chấm thi phúc khảo)</a:t>
            </a:r>
            <a:endParaRPr lang="en-US" sz="1600" dirty="0">
              <a:latin typeface="+mj-lt"/>
            </a:endParaRPr>
          </a:p>
        </p:txBody>
      </p:sp>
      <p:sp>
        <p:nvSpPr>
          <p:cNvPr id="10" name="Hộp Văn bản 9">
            <a:extLst>
              <a:ext uri="{FF2B5EF4-FFF2-40B4-BE49-F238E27FC236}">
                <a16:creationId xmlns:a16="http://schemas.microsoft.com/office/drawing/2014/main" id="{B8D05B5B-4E15-390D-E4BE-5A35463574C0}"/>
              </a:ext>
            </a:extLst>
          </p:cNvPr>
          <p:cNvSpPr txBox="1"/>
          <p:nvPr/>
        </p:nvSpPr>
        <p:spPr>
          <a:xfrm>
            <a:off x="745067" y="1973989"/>
            <a:ext cx="6478693" cy="3416320"/>
          </a:xfrm>
          <a:prstGeom prst="rect">
            <a:avLst/>
          </a:prstGeom>
          <a:noFill/>
        </p:spPr>
        <p:txBody>
          <a:bodyPr wrap="square">
            <a:spAutoFit/>
          </a:bodyPr>
          <a:lstStyle/>
          <a:p>
            <a:pPr algn="just"/>
            <a:r>
              <a:rPr lang="vi-VN" dirty="0">
                <a:solidFill>
                  <a:srgbClr val="FF0000"/>
                </a:solidFill>
                <a:latin typeface="+mj-lt"/>
              </a:rPr>
              <a:t>B1</a:t>
            </a:r>
            <a:r>
              <a:rPr lang="vi-VN" dirty="0">
                <a:latin typeface="+mj-lt"/>
              </a:rPr>
              <a:t>: Sinh viên làm phiếu tiếp nhận yêu cầu, cung cấp số điện thoại, địa chỉ gmail. Lệ phí phúc khảo sẽ nộp cùng học phí kỳ tiếp theo</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B2</a:t>
            </a:r>
            <a:r>
              <a:rPr lang="vi-VN" dirty="0">
                <a:latin typeface="+mj-lt"/>
              </a:rPr>
              <a:t>: Sinh viên nộp phiếu tiếp nhận yêu cầu tại bộ phận Một cửa (sinh viên nộp đơn đề nghị trong vòng 3 ngày kể từ khi điểm thi được công bố trên trang cá nhân sinh viên). Hoặc qua App Uneti online/ qua web https://support.uneti.edu.vn/ </a:t>
            </a:r>
            <a:endParaRPr lang="en-US" dirty="0">
              <a:latin typeface="+mj-lt"/>
            </a:endParaRPr>
          </a:p>
          <a:p>
            <a:pPr algn="just"/>
            <a:r>
              <a:rPr lang="vi-VN" dirty="0">
                <a:latin typeface="+mj-lt"/>
              </a:rPr>
              <a:t>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pPr algn="just"/>
            <a:endParaRPr lang="en-US" dirty="0">
              <a:latin typeface="+mj-lt"/>
            </a:endParaRPr>
          </a:p>
          <a:p>
            <a:pPr algn="just"/>
            <a:r>
              <a:rPr lang="vi-VN" dirty="0">
                <a:solidFill>
                  <a:srgbClr val="FF0000"/>
                </a:solidFill>
                <a:latin typeface="+mj-lt"/>
              </a:rPr>
              <a:t>B3</a:t>
            </a:r>
            <a:r>
              <a:rPr lang="vi-VN" dirty="0">
                <a:latin typeface="+mj-lt"/>
              </a:rPr>
              <a:t>: Sau khi Phòng Khảo thí và Đảm bảo chất lượng thực hiện xong phúc khảo, sinh viên sẽ nhận được Email (lần 2) thông báo kết quả.</a:t>
            </a:r>
            <a:endParaRPr lang="en-US" dirty="0">
              <a:latin typeface="+mj-lt"/>
            </a:endParaRPr>
          </a:p>
        </p:txBody>
      </p:sp>
      <p:sp>
        <p:nvSpPr>
          <p:cNvPr id="8" name="Hộp Văn bản 7">
            <a:extLst>
              <a:ext uri="{FF2B5EF4-FFF2-40B4-BE49-F238E27FC236}">
                <a16:creationId xmlns:a16="http://schemas.microsoft.com/office/drawing/2014/main" id="{B2DBBF77-9048-C016-41DA-930DD3D28A9C}"/>
              </a:ext>
            </a:extLst>
          </p:cNvPr>
          <p:cNvSpPr txBox="1"/>
          <p:nvPr/>
        </p:nvSpPr>
        <p:spPr>
          <a:xfrm>
            <a:off x="7822998" y="4931289"/>
            <a:ext cx="3513215" cy="584775"/>
          </a:xfrm>
          <a:prstGeom prst="rect">
            <a:avLst/>
          </a:prstGeom>
          <a:noFill/>
        </p:spPr>
        <p:txBody>
          <a:bodyPr wrap="square">
            <a:spAutoFit/>
          </a:bodyPr>
          <a:lstStyle/>
          <a:p>
            <a:pPr algn="ctr"/>
            <a:r>
              <a:rPr lang="vi-VN" sz="1600" i="1" dirty="0">
                <a:latin typeface="+mj-lt"/>
              </a:rPr>
              <a:t>Hình 18: Đơn tiếp nhận yêu cầu phúc khảo kết quả học tập</a:t>
            </a:r>
          </a:p>
        </p:txBody>
      </p:sp>
      <p:pic>
        <p:nvPicPr>
          <p:cNvPr id="16" name="Picture 15"/>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11" name="Hình ảnh 5">
            <a:extLst>
              <a:ext uri="{FF2B5EF4-FFF2-40B4-BE49-F238E27FC236}">
                <a16:creationId xmlns:a16="http://schemas.microsoft.com/office/drawing/2014/main" id="{47AD4562-6409-059A-E83E-5918AAC360F7}"/>
              </a:ext>
            </a:extLst>
          </p:cNvPr>
          <p:cNvPicPr/>
          <p:nvPr/>
        </p:nvPicPr>
        <p:blipFill rotWithShape="1">
          <a:blip r:embed="rId4"/>
          <a:srcRect l="4270" b="6153"/>
          <a:stretch/>
        </p:blipFill>
        <p:spPr>
          <a:xfrm>
            <a:off x="7308427" y="1440887"/>
            <a:ext cx="4274300" cy="3486150"/>
          </a:xfrm>
          <a:prstGeom prst="rect">
            <a:avLst/>
          </a:prstGeom>
        </p:spPr>
      </p:pic>
    </p:spTree>
    <p:extLst>
      <p:ext uri="{BB962C8B-B14F-4D97-AF65-F5344CB8AC3E}">
        <p14:creationId xmlns:p14="http://schemas.microsoft.com/office/powerpoint/2010/main" val="193453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53" presetClass="entr" presetSubtype="528" fill="hold" nodeType="with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p:cTn id="20"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1"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2" dur="500"/>
                                        <p:tgtEl>
                                          <p:spTgt spid="10">
                                            <p:txEl>
                                              <p:pRg st="0" end="0"/>
                                            </p:txEl>
                                          </p:spTgt>
                                        </p:tgtEl>
                                      </p:cBhvr>
                                    </p:animEffect>
                                    <p:anim calcmode="lin" valueType="num">
                                      <p:cBhvr>
                                        <p:cTn id="23" dur="500" fill="hold"/>
                                        <p:tgtEl>
                                          <p:spTgt spid="10">
                                            <p:txEl>
                                              <p:pRg st="0" end="0"/>
                                            </p:txEl>
                                          </p:spTgt>
                                        </p:tgtEl>
                                        <p:attrNameLst>
                                          <p:attrName>ppt_x</p:attrName>
                                        </p:attrNameLst>
                                      </p:cBhvr>
                                      <p:tavLst>
                                        <p:tav tm="0">
                                          <p:val>
                                            <p:fltVal val="0.5"/>
                                          </p:val>
                                        </p:tav>
                                        <p:tav tm="100000">
                                          <p:val>
                                            <p:strVal val="#ppt_x"/>
                                          </p:val>
                                        </p:tav>
                                      </p:tavLst>
                                    </p:anim>
                                    <p:anim calcmode="lin" valueType="num">
                                      <p:cBhvr>
                                        <p:cTn id="24" dur="500" fill="hold"/>
                                        <p:tgtEl>
                                          <p:spTgt spid="10">
                                            <p:txEl>
                                              <p:pRg st="0" end="0"/>
                                            </p:txEl>
                                          </p:spTgt>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 calcmode="lin" valueType="num">
                                      <p:cBhvr>
                                        <p:cTn id="27"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10">
                                            <p:txEl>
                                              <p:pRg st="2" end="2"/>
                                            </p:txEl>
                                          </p:spTgt>
                                        </p:tgtEl>
                                      </p:cBhvr>
                                    </p:animEffect>
                                    <p:anim calcmode="lin" valueType="num">
                                      <p:cBhvr>
                                        <p:cTn id="30" dur="500" fill="hold"/>
                                        <p:tgtEl>
                                          <p:spTgt spid="10">
                                            <p:txEl>
                                              <p:pRg st="2" end="2"/>
                                            </p:txEl>
                                          </p:spTgt>
                                        </p:tgtEl>
                                        <p:attrNameLst>
                                          <p:attrName>ppt_x</p:attrName>
                                        </p:attrNameLst>
                                      </p:cBhvr>
                                      <p:tavLst>
                                        <p:tav tm="0">
                                          <p:val>
                                            <p:fltVal val="0.5"/>
                                          </p:val>
                                        </p:tav>
                                        <p:tav tm="100000">
                                          <p:val>
                                            <p:strVal val="#ppt_x"/>
                                          </p:val>
                                        </p:tav>
                                      </p:tavLst>
                                    </p:anim>
                                    <p:anim calcmode="lin" valueType="num">
                                      <p:cBhvr>
                                        <p:cTn id="31" dur="500" fill="hold"/>
                                        <p:tgtEl>
                                          <p:spTgt spid="10">
                                            <p:txEl>
                                              <p:pRg st="2" end="2"/>
                                            </p:txEl>
                                          </p:spTgt>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10">
                                            <p:txEl>
                                              <p:pRg st="3" end="3"/>
                                            </p:txEl>
                                          </p:spTgt>
                                        </p:tgtEl>
                                        <p:attrNameLst>
                                          <p:attrName>style.visibility</p:attrName>
                                        </p:attrNameLst>
                                      </p:cBhvr>
                                      <p:to>
                                        <p:strVal val="visible"/>
                                      </p:to>
                                    </p:set>
                                    <p:anim calcmode="lin" valueType="num">
                                      <p:cBhvr>
                                        <p:cTn id="34"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10">
                                            <p:txEl>
                                              <p:pRg st="3" end="3"/>
                                            </p:txEl>
                                          </p:spTgt>
                                        </p:tgtEl>
                                      </p:cBhvr>
                                    </p:animEffect>
                                    <p:anim calcmode="lin" valueType="num">
                                      <p:cBhvr>
                                        <p:cTn id="37" dur="500" fill="hold"/>
                                        <p:tgtEl>
                                          <p:spTgt spid="10">
                                            <p:txEl>
                                              <p:pRg st="3" end="3"/>
                                            </p:txEl>
                                          </p:spTgt>
                                        </p:tgtEl>
                                        <p:attrNameLst>
                                          <p:attrName>ppt_x</p:attrName>
                                        </p:attrNameLst>
                                      </p:cBhvr>
                                      <p:tavLst>
                                        <p:tav tm="0">
                                          <p:val>
                                            <p:fltVal val="0.5"/>
                                          </p:val>
                                        </p:tav>
                                        <p:tav tm="100000">
                                          <p:val>
                                            <p:strVal val="#ppt_x"/>
                                          </p:val>
                                        </p:tav>
                                      </p:tavLst>
                                    </p:anim>
                                    <p:anim calcmode="lin" valueType="num">
                                      <p:cBhvr>
                                        <p:cTn id="38" dur="500" fill="hold"/>
                                        <p:tgtEl>
                                          <p:spTgt spid="10">
                                            <p:txEl>
                                              <p:pRg st="3" end="3"/>
                                            </p:txEl>
                                          </p:spTgt>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10">
                                            <p:txEl>
                                              <p:pRg st="5" end="5"/>
                                            </p:txEl>
                                          </p:spTgt>
                                        </p:tgtEl>
                                        <p:attrNameLst>
                                          <p:attrName>style.visibility</p:attrName>
                                        </p:attrNameLst>
                                      </p:cBhvr>
                                      <p:to>
                                        <p:strVal val="visible"/>
                                      </p:to>
                                    </p:set>
                                    <p:anim calcmode="lin" valueType="num">
                                      <p:cBhvr>
                                        <p:cTn id="41" dur="5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42" dur="5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43" dur="500"/>
                                        <p:tgtEl>
                                          <p:spTgt spid="10">
                                            <p:txEl>
                                              <p:pRg st="5" end="5"/>
                                            </p:txEl>
                                          </p:spTgt>
                                        </p:tgtEl>
                                      </p:cBhvr>
                                    </p:animEffect>
                                    <p:anim calcmode="lin" valueType="num">
                                      <p:cBhvr>
                                        <p:cTn id="44" dur="500" fill="hold"/>
                                        <p:tgtEl>
                                          <p:spTgt spid="10">
                                            <p:txEl>
                                              <p:pRg st="5" end="5"/>
                                            </p:txEl>
                                          </p:spTgt>
                                        </p:tgtEl>
                                        <p:attrNameLst>
                                          <p:attrName>ppt_x</p:attrName>
                                        </p:attrNameLst>
                                      </p:cBhvr>
                                      <p:tavLst>
                                        <p:tav tm="0">
                                          <p:val>
                                            <p:fltVal val="0.5"/>
                                          </p:val>
                                        </p:tav>
                                        <p:tav tm="100000">
                                          <p:val>
                                            <p:strVal val="#ppt_x"/>
                                          </p:val>
                                        </p:tav>
                                      </p:tavLst>
                                    </p:anim>
                                    <p:anim calcmode="lin" valueType="num">
                                      <p:cBhvr>
                                        <p:cTn id="45" dur="500" fill="hold"/>
                                        <p:tgtEl>
                                          <p:spTgt spid="10">
                                            <p:txEl>
                                              <p:pRg st="5" end="5"/>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38C8F7D7-629F-B4A1-E552-15DFD55AF5EA}"/>
              </a:ext>
            </a:extLst>
          </p:cNvPr>
          <p:cNvSpPr txBox="1"/>
          <p:nvPr/>
        </p:nvSpPr>
        <p:spPr>
          <a:xfrm>
            <a:off x="394327" y="476811"/>
            <a:ext cx="10805784" cy="954107"/>
          </a:xfrm>
          <a:prstGeom prst="rect">
            <a:avLst/>
          </a:prstGeom>
          <a:noFill/>
        </p:spPr>
        <p:txBody>
          <a:bodyPr wrap="square">
            <a:spAutoFit/>
          </a:bodyPr>
          <a:lstStyle/>
          <a:p>
            <a:r>
              <a:rPr lang="vi-VN" sz="2800" b="1" dirty="0">
                <a:latin typeface="+mj-lt"/>
              </a:rPr>
              <a:t>3. Tiếp nhận thắc mắc lịch thi ( trùng lịch, không có lịch, không xem đươc lịch thi )</a:t>
            </a:r>
          </a:p>
        </p:txBody>
      </p:sp>
      <p:sp>
        <p:nvSpPr>
          <p:cNvPr id="10" name="Hộp Văn bản 9">
            <a:extLst>
              <a:ext uri="{FF2B5EF4-FFF2-40B4-BE49-F238E27FC236}">
                <a16:creationId xmlns:a16="http://schemas.microsoft.com/office/drawing/2014/main" id="{B8D05B5B-4E15-390D-E4BE-5A35463574C0}"/>
              </a:ext>
            </a:extLst>
          </p:cNvPr>
          <p:cNvSpPr txBox="1"/>
          <p:nvPr/>
        </p:nvSpPr>
        <p:spPr>
          <a:xfrm>
            <a:off x="1630437" y="3128097"/>
            <a:ext cx="8200414" cy="2585323"/>
          </a:xfrm>
          <a:prstGeom prst="rect">
            <a:avLst/>
          </a:prstGeom>
          <a:noFill/>
        </p:spPr>
        <p:txBody>
          <a:bodyPr wrap="square">
            <a:spAutoFit/>
          </a:bodyPr>
          <a:lstStyle/>
          <a:p>
            <a:r>
              <a:rPr lang="vi-VN" dirty="0">
                <a:solidFill>
                  <a:srgbClr val="FF0000"/>
                </a:solidFill>
                <a:latin typeface="+mj-lt"/>
              </a:rPr>
              <a:t>B1</a:t>
            </a:r>
            <a:r>
              <a:rPr lang="vi-VN" dirty="0">
                <a:latin typeface="+mj-lt"/>
              </a:rPr>
              <a:t>: SV đề nghị tại Một cửa/ qua App Uneti online/ qua web </a:t>
            </a:r>
            <a:r>
              <a:rPr lang="vi-VN" u="sng" dirty="0">
                <a:latin typeface="+mj-lt"/>
                <a:hlinkClick r:id="rId2"/>
              </a:rPr>
              <a:t>https://support.uneti.edu.vn/</a:t>
            </a:r>
            <a:endParaRPr lang="vi-VN" u="sng" dirty="0">
              <a:latin typeface="+mj-lt"/>
            </a:endParaRPr>
          </a:p>
          <a:p>
            <a:endParaRPr lang="vi-VN" u="sng" dirty="0">
              <a:latin typeface="+mj-lt"/>
            </a:endParaRPr>
          </a:p>
          <a:p>
            <a:endParaRPr lang="vi-VN" u="sng" dirty="0">
              <a:latin typeface="+mj-lt"/>
            </a:endParaRPr>
          </a:p>
          <a:p>
            <a:endParaRPr lang="vi-VN" u="sng" dirty="0">
              <a:latin typeface="+mj-lt"/>
            </a:endParaRPr>
          </a:p>
          <a:p>
            <a:endParaRPr lang="vi-VN" u="sng" dirty="0">
              <a:latin typeface="+mj-lt"/>
            </a:endParaRPr>
          </a:p>
          <a:p>
            <a:endParaRPr lang="en-US" dirty="0">
              <a:latin typeface="+mj-lt"/>
            </a:endParaRPr>
          </a:p>
          <a:p>
            <a:r>
              <a:rPr lang="vi-VN" dirty="0">
                <a:solidFill>
                  <a:srgbClr val="FF0000"/>
                </a:solidFill>
                <a:latin typeface="+mj-lt"/>
              </a:rPr>
              <a:t>B2</a:t>
            </a:r>
            <a:r>
              <a:rPr lang="vi-VN" dirty="0">
                <a:latin typeface="+mj-lt"/>
              </a:rPr>
              <a:t>: Sau khi Phòng Khảo thí và Đảm bảo chất lượng kiểm tra, sinh viên sẽ nhận được Email (lần 2) thông báo kết quả</a:t>
            </a:r>
            <a:endParaRPr lang="en-US" dirty="0">
              <a:latin typeface="+mj-lt"/>
            </a:endParaRPr>
          </a:p>
        </p:txBody>
      </p:sp>
      <p:pic>
        <p:nvPicPr>
          <p:cNvPr id="16" name="Picture 15"/>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2" name="TextBox 1">
            <a:extLst>
              <a:ext uri="{FF2B5EF4-FFF2-40B4-BE49-F238E27FC236}">
                <a16:creationId xmlns:a16="http://schemas.microsoft.com/office/drawing/2014/main" id="{9B664343-1254-46E4-99EE-E31251A4DDCD}"/>
              </a:ext>
            </a:extLst>
          </p:cNvPr>
          <p:cNvSpPr txBox="1"/>
          <p:nvPr/>
        </p:nvSpPr>
        <p:spPr>
          <a:xfrm>
            <a:off x="969417" y="1430918"/>
            <a:ext cx="8861434" cy="1862048"/>
          </a:xfrm>
          <a:prstGeom prst="rect">
            <a:avLst/>
          </a:prstGeom>
          <a:noFill/>
        </p:spPr>
        <p:txBody>
          <a:bodyPr wrap="square" rtlCol="0">
            <a:spAutoFit/>
          </a:bodyPr>
          <a:lstStyle/>
          <a:p>
            <a:pPr>
              <a:spcAft>
                <a:spcPts val="600"/>
              </a:spcAft>
            </a:pPr>
            <a:r>
              <a:rPr lang="vi-VN" sz="2000">
                <a:latin typeface="+mj-lt"/>
              </a:rPr>
              <a:t>- Thời </a:t>
            </a:r>
            <a:r>
              <a:rPr lang="vi-VN" sz="2000" dirty="0">
                <a:latin typeface="+mj-lt"/>
              </a:rPr>
              <a:t>điểm sinh viên thắc mắc lịch thi  trước kỳ thi 7 ngày đối với thi lần 1</a:t>
            </a:r>
            <a:r>
              <a:rPr lang="vi-VN" sz="2000">
                <a:latin typeface="+mj-lt"/>
              </a:rPr>
              <a:t>. </a:t>
            </a:r>
          </a:p>
          <a:p>
            <a:pPr>
              <a:spcAft>
                <a:spcPts val="600"/>
              </a:spcAft>
            </a:pPr>
            <a:r>
              <a:rPr lang="vi-VN" sz="2000">
                <a:latin typeface="+mj-lt"/>
              </a:rPr>
              <a:t>- Sinh </a:t>
            </a:r>
            <a:r>
              <a:rPr lang="vi-VN" sz="2000" dirty="0">
                <a:latin typeface="+mj-lt"/>
              </a:rPr>
              <a:t>viên thắc mắc lịch thi trước khi thi 3 ngày đối với thi lại</a:t>
            </a:r>
            <a:r>
              <a:rPr lang="vi-VN" sz="2000">
                <a:latin typeface="+mj-lt"/>
              </a:rPr>
              <a:t>). </a:t>
            </a:r>
          </a:p>
          <a:p>
            <a:pPr>
              <a:spcAft>
                <a:spcPts val="600"/>
              </a:spcAft>
            </a:pPr>
            <a:r>
              <a:rPr lang="vi-VN" sz="2000">
                <a:latin typeface="+mj-lt"/>
              </a:rPr>
              <a:t>- Thời </a:t>
            </a:r>
            <a:r>
              <a:rPr lang="vi-VN" sz="2000" dirty="0">
                <a:latin typeface="+mj-lt"/>
              </a:rPr>
              <a:t>điểm cán bộ hoàn tất đề nghị vào phần mềm là thời điểm sinh viên nhận được Email (lần 1) thông báo đề nghị đã được tiếp nhận</a:t>
            </a:r>
            <a:r>
              <a:rPr lang="en-US" sz="2000" dirty="0">
                <a:latin typeface="+mj-lt"/>
              </a:rPr>
              <a:t>.</a:t>
            </a:r>
          </a:p>
          <a:p>
            <a:pPr>
              <a:spcAft>
                <a:spcPts val="600"/>
              </a:spcAft>
            </a:pPr>
            <a:endParaRPr lang="en-US" sz="2000" dirty="0">
              <a:latin typeface="+mj-lt"/>
            </a:endParaRPr>
          </a:p>
        </p:txBody>
      </p:sp>
      <p:pic>
        <p:nvPicPr>
          <p:cNvPr id="4" name="Picture 3">
            <a:extLst>
              <a:ext uri="{FF2B5EF4-FFF2-40B4-BE49-F238E27FC236}">
                <a16:creationId xmlns:a16="http://schemas.microsoft.com/office/drawing/2014/main" id="{7A20CB6A-852B-4BB8-9AD8-1CEEEEFFF1F0}"/>
              </a:ext>
            </a:extLst>
          </p:cNvPr>
          <p:cNvPicPr>
            <a:picLocks noChangeAspect="1"/>
          </p:cNvPicPr>
          <p:nvPr/>
        </p:nvPicPr>
        <p:blipFill>
          <a:blip r:embed="rId5"/>
          <a:stretch>
            <a:fillRect/>
          </a:stretch>
        </p:blipFill>
        <p:spPr>
          <a:xfrm>
            <a:off x="4587545" y="3649613"/>
            <a:ext cx="2286198" cy="1194920"/>
          </a:xfrm>
          <a:prstGeom prst="rect">
            <a:avLst/>
          </a:prstGeom>
        </p:spPr>
      </p:pic>
    </p:spTree>
    <p:extLst>
      <p:ext uri="{BB962C8B-B14F-4D97-AF65-F5344CB8AC3E}">
        <p14:creationId xmlns:p14="http://schemas.microsoft.com/office/powerpoint/2010/main" val="1604188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par>
                                <p:cTn id="13" presetID="53" presetClass="entr" presetSubtype="528" fill="hold"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 calcmode="lin" valueType="num">
                                      <p:cBhvr>
                                        <p:cTn id="15"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0">
                                            <p:txEl>
                                              <p:pRg st="0" end="0"/>
                                            </p:txEl>
                                          </p:spTgt>
                                        </p:tgtEl>
                                      </p:cBhvr>
                                    </p:animEffect>
                                    <p:anim calcmode="lin" valueType="num">
                                      <p:cBhvr>
                                        <p:cTn id="18" dur="500" fill="hold"/>
                                        <p:tgtEl>
                                          <p:spTgt spid="10">
                                            <p:txEl>
                                              <p:pRg st="0" end="0"/>
                                            </p:txEl>
                                          </p:spTgt>
                                        </p:tgtEl>
                                        <p:attrNameLst>
                                          <p:attrName>ppt_x</p:attrName>
                                        </p:attrNameLst>
                                      </p:cBhvr>
                                      <p:tavLst>
                                        <p:tav tm="0">
                                          <p:val>
                                            <p:fltVal val="0.5"/>
                                          </p:val>
                                        </p:tav>
                                        <p:tav tm="100000">
                                          <p:val>
                                            <p:strVal val="#ppt_x"/>
                                          </p:val>
                                        </p:tav>
                                      </p:tavLst>
                                    </p:anim>
                                    <p:anim calcmode="lin" valueType="num">
                                      <p:cBhvr>
                                        <p:cTn id="19" dur="500" fill="hold"/>
                                        <p:tgtEl>
                                          <p:spTgt spid="10">
                                            <p:txEl>
                                              <p:pRg st="0" end="0"/>
                                            </p:txEl>
                                          </p:spTgt>
                                        </p:tgtEl>
                                        <p:attrNameLst>
                                          <p:attrName>ppt_y</p:attrName>
                                        </p:attrNameLst>
                                      </p:cBhvr>
                                      <p:tavLst>
                                        <p:tav tm="0">
                                          <p:val>
                                            <p:fltVal val="0.5"/>
                                          </p:val>
                                        </p:tav>
                                        <p:tav tm="100000">
                                          <p:val>
                                            <p:strVal val="#ppt_y"/>
                                          </p:val>
                                        </p:tav>
                                      </p:tavLst>
                                    </p:anim>
                                  </p:childTnLst>
                                </p:cTn>
                              </p:par>
                              <p:par>
                                <p:cTn id="20" presetID="22" presetClass="entr" presetSubtype="1" fill="hold" nodeType="withEffect">
                                  <p:stCondLst>
                                    <p:cond delay="25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par>
                                <p:cTn id="23" presetID="53" presetClass="entr" presetSubtype="528" fill="hold" nodeType="withEffect">
                                  <p:stCondLst>
                                    <p:cond delay="0"/>
                                  </p:stCondLst>
                                  <p:childTnLst>
                                    <p:set>
                                      <p:cBhvr>
                                        <p:cTn id="24" dur="1" fill="hold">
                                          <p:stCondLst>
                                            <p:cond delay="0"/>
                                          </p:stCondLst>
                                        </p:cTn>
                                        <p:tgtEl>
                                          <p:spTgt spid="10">
                                            <p:txEl>
                                              <p:pRg st="6" end="6"/>
                                            </p:txEl>
                                          </p:spTgt>
                                        </p:tgtEl>
                                        <p:attrNameLst>
                                          <p:attrName>style.visibility</p:attrName>
                                        </p:attrNameLst>
                                      </p:cBhvr>
                                      <p:to>
                                        <p:strVal val="visible"/>
                                      </p:to>
                                    </p:set>
                                    <p:anim calcmode="lin" valueType="num">
                                      <p:cBhvr>
                                        <p:cTn id="25" dur="500" fill="hold"/>
                                        <p:tgtEl>
                                          <p:spTgt spid="10">
                                            <p:txEl>
                                              <p:pRg st="6" end="6"/>
                                            </p:txEl>
                                          </p:spTgt>
                                        </p:tgtEl>
                                        <p:attrNameLst>
                                          <p:attrName>ppt_w</p:attrName>
                                        </p:attrNameLst>
                                      </p:cBhvr>
                                      <p:tavLst>
                                        <p:tav tm="0">
                                          <p:val>
                                            <p:fltVal val="0"/>
                                          </p:val>
                                        </p:tav>
                                        <p:tav tm="100000">
                                          <p:val>
                                            <p:strVal val="#ppt_w"/>
                                          </p:val>
                                        </p:tav>
                                      </p:tavLst>
                                    </p:anim>
                                    <p:anim calcmode="lin" valueType="num">
                                      <p:cBhvr>
                                        <p:cTn id="26" dur="500" fill="hold"/>
                                        <p:tgtEl>
                                          <p:spTgt spid="10">
                                            <p:txEl>
                                              <p:pRg st="6" end="6"/>
                                            </p:txEl>
                                          </p:spTgt>
                                        </p:tgtEl>
                                        <p:attrNameLst>
                                          <p:attrName>ppt_h</p:attrName>
                                        </p:attrNameLst>
                                      </p:cBhvr>
                                      <p:tavLst>
                                        <p:tav tm="0">
                                          <p:val>
                                            <p:fltVal val="0"/>
                                          </p:val>
                                        </p:tav>
                                        <p:tav tm="100000">
                                          <p:val>
                                            <p:strVal val="#ppt_h"/>
                                          </p:val>
                                        </p:tav>
                                      </p:tavLst>
                                    </p:anim>
                                    <p:animEffect transition="in" filter="fade">
                                      <p:cBhvr>
                                        <p:cTn id="27" dur="500"/>
                                        <p:tgtEl>
                                          <p:spTgt spid="10">
                                            <p:txEl>
                                              <p:pRg st="6" end="6"/>
                                            </p:txEl>
                                          </p:spTgt>
                                        </p:tgtEl>
                                      </p:cBhvr>
                                    </p:animEffect>
                                    <p:anim calcmode="lin" valueType="num">
                                      <p:cBhvr>
                                        <p:cTn id="28" dur="500" fill="hold"/>
                                        <p:tgtEl>
                                          <p:spTgt spid="10">
                                            <p:txEl>
                                              <p:pRg st="6" end="6"/>
                                            </p:txEl>
                                          </p:spTgt>
                                        </p:tgtEl>
                                        <p:attrNameLst>
                                          <p:attrName>ppt_x</p:attrName>
                                        </p:attrNameLst>
                                      </p:cBhvr>
                                      <p:tavLst>
                                        <p:tav tm="0">
                                          <p:val>
                                            <p:fltVal val="0.5"/>
                                          </p:val>
                                        </p:tav>
                                        <p:tav tm="100000">
                                          <p:val>
                                            <p:strVal val="#ppt_x"/>
                                          </p:val>
                                        </p:tav>
                                      </p:tavLst>
                                    </p:anim>
                                    <p:anim calcmode="lin" valueType="num">
                                      <p:cBhvr>
                                        <p:cTn id="29" dur="500" fill="hold"/>
                                        <p:tgtEl>
                                          <p:spTgt spid="10">
                                            <p:txEl>
                                              <p:pRg st="6" end="6"/>
                                            </p:tx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38C8F7D7-629F-B4A1-E552-15DFD55AF5EA}"/>
              </a:ext>
            </a:extLst>
          </p:cNvPr>
          <p:cNvSpPr txBox="1"/>
          <p:nvPr/>
        </p:nvSpPr>
        <p:spPr>
          <a:xfrm>
            <a:off x="508000" y="568868"/>
            <a:ext cx="9966036" cy="523220"/>
          </a:xfrm>
          <a:prstGeom prst="rect">
            <a:avLst/>
          </a:prstGeom>
          <a:noFill/>
        </p:spPr>
        <p:txBody>
          <a:bodyPr wrap="square">
            <a:spAutoFit/>
          </a:bodyPr>
          <a:lstStyle/>
          <a:p>
            <a:r>
              <a:rPr lang="vi-VN" sz="2800" b="1" dirty="0">
                <a:latin typeface="+mj-lt"/>
              </a:rPr>
              <a:t>4. Đề nghị xem, điều chỉnh, bổ sung điểm thường kỳ, điểm thi </a:t>
            </a:r>
          </a:p>
        </p:txBody>
      </p:sp>
      <p:sp>
        <p:nvSpPr>
          <p:cNvPr id="5" name="Hộp Văn bản 4">
            <a:extLst>
              <a:ext uri="{FF2B5EF4-FFF2-40B4-BE49-F238E27FC236}">
                <a16:creationId xmlns:a16="http://schemas.microsoft.com/office/drawing/2014/main" id="{AF70F518-A2E9-862E-09E0-4D2567879C0F}"/>
              </a:ext>
            </a:extLst>
          </p:cNvPr>
          <p:cNvSpPr txBox="1"/>
          <p:nvPr/>
        </p:nvSpPr>
        <p:spPr>
          <a:xfrm>
            <a:off x="508000" y="1144247"/>
            <a:ext cx="5709920" cy="584775"/>
          </a:xfrm>
          <a:prstGeom prst="rect">
            <a:avLst/>
          </a:prstGeom>
          <a:noFill/>
        </p:spPr>
        <p:txBody>
          <a:bodyPr wrap="square">
            <a:spAutoFit/>
          </a:bodyPr>
          <a:lstStyle/>
          <a:p>
            <a:pPr algn="ctr"/>
            <a:r>
              <a:rPr lang="vi-VN" sz="1600" i="1" dirty="0">
                <a:latin typeface="+mj-lt"/>
              </a:rPr>
              <a:t>(SV nhận thấy kết quả học tập của mình bị sai lệch, hoặc bị thiếu, có đề nghị điều chỉnh, bổ sung)</a:t>
            </a:r>
            <a:endParaRPr lang="vi-VN" sz="1400" dirty="0">
              <a:latin typeface="+mj-lt"/>
            </a:endParaRPr>
          </a:p>
        </p:txBody>
      </p:sp>
      <p:sp>
        <p:nvSpPr>
          <p:cNvPr id="10" name="Hộp Văn bản 9">
            <a:extLst>
              <a:ext uri="{FF2B5EF4-FFF2-40B4-BE49-F238E27FC236}">
                <a16:creationId xmlns:a16="http://schemas.microsoft.com/office/drawing/2014/main" id="{B8D05B5B-4E15-390D-E4BE-5A35463574C0}"/>
              </a:ext>
            </a:extLst>
          </p:cNvPr>
          <p:cNvSpPr txBox="1"/>
          <p:nvPr/>
        </p:nvSpPr>
        <p:spPr>
          <a:xfrm>
            <a:off x="577426" y="1997839"/>
            <a:ext cx="6612603" cy="2862322"/>
          </a:xfrm>
          <a:prstGeom prst="rect">
            <a:avLst/>
          </a:prstGeom>
          <a:noFill/>
        </p:spPr>
        <p:txBody>
          <a:bodyPr wrap="square">
            <a:spAutoFit/>
          </a:bodyPr>
          <a:lstStyle/>
          <a:p>
            <a:r>
              <a:rPr lang="vi-VN" dirty="0">
                <a:solidFill>
                  <a:srgbClr val="FF0000"/>
                </a:solidFill>
                <a:latin typeface="+mj-lt"/>
              </a:rPr>
              <a:t>B1</a:t>
            </a:r>
            <a:r>
              <a:rPr lang="vi-VN" dirty="0">
                <a:latin typeface="+mj-lt"/>
              </a:rPr>
              <a:t>: Sinh viên nộp phiếu tiếp nhận yêu cầu tại bộ phận Một cửa (SV được thắc mắc điểm quá trình trong vòng 7 ngày kể từ khi điểm quá trình được công bố trên trang cá nhân). Hoặc qua App Uneti online/ qua web </a:t>
            </a:r>
            <a:r>
              <a:rPr lang="vi-VN" u="sng" dirty="0">
                <a:latin typeface="+mj-lt"/>
                <a:hlinkClick r:id="rId2"/>
              </a:rPr>
              <a:t>https://support.uneti.edu.vn/</a:t>
            </a:r>
            <a:r>
              <a:rPr lang="vi-VN" dirty="0">
                <a:latin typeface="+mj-lt"/>
              </a:rPr>
              <a:t> </a:t>
            </a:r>
            <a:endParaRPr lang="en-US" dirty="0">
              <a:latin typeface="+mj-lt"/>
            </a:endParaRPr>
          </a:p>
          <a:p>
            <a:r>
              <a:rPr lang="vi-VN" dirty="0">
                <a:latin typeface="+mj-lt"/>
              </a:rPr>
              <a:t>Thời điểm cán bộ hoàn tất đề nghị vào phần mềm là thời điểm sinh viên nhận được Email (lần 1) thông báo đề nghị đã được tiếp nhận</a:t>
            </a:r>
            <a:r>
              <a:rPr lang="en-US" dirty="0">
                <a:latin typeface="+mj-lt"/>
              </a:rPr>
              <a:t>.</a:t>
            </a:r>
            <a:endParaRPr lang="vi-VN" dirty="0">
              <a:latin typeface="+mj-lt"/>
            </a:endParaRPr>
          </a:p>
          <a:p>
            <a:endParaRPr lang="en-US" dirty="0">
              <a:latin typeface="+mj-lt"/>
            </a:endParaRPr>
          </a:p>
          <a:p>
            <a:r>
              <a:rPr lang="vi-VN" dirty="0">
                <a:solidFill>
                  <a:srgbClr val="FF0000"/>
                </a:solidFill>
                <a:latin typeface="+mj-lt"/>
              </a:rPr>
              <a:t>B2</a:t>
            </a:r>
            <a:r>
              <a:rPr lang="vi-VN" dirty="0">
                <a:latin typeface="+mj-lt"/>
              </a:rPr>
              <a:t>: Sau khi Phòng Khảo thí và Đảm bảo chất lượng kiểm tra, sinh viên sẽ nhận được Email (lần 2) thông báo kết quả và xem điểm trên trang cá nhân.</a:t>
            </a:r>
            <a:endParaRPr lang="en-US" dirty="0">
              <a:latin typeface="+mj-lt"/>
            </a:endParaRPr>
          </a:p>
        </p:txBody>
      </p:sp>
      <p:sp>
        <p:nvSpPr>
          <p:cNvPr id="8" name="Hộp Văn bản 7">
            <a:extLst>
              <a:ext uri="{FF2B5EF4-FFF2-40B4-BE49-F238E27FC236}">
                <a16:creationId xmlns:a16="http://schemas.microsoft.com/office/drawing/2014/main" id="{B2DBBF77-9048-C016-41DA-930DD3D28A9C}"/>
              </a:ext>
            </a:extLst>
          </p:cNvPr>
          <p:cNvSpPr txBox="1"/>
          <p:nvPr/>
        </p:nvSpPr>
        <p:spPr>
          <a:xfrm>
            <a:off x="6983143" y="5274305"/>
            <a:ext cx="4629737" cy="584775"/>
          </a:xfrm>
          <a:prstGeom prst="rect">
            <a:avLst/>
          </a:prstGeom>
          <a:noFill/>
        </p:spPr>
        <p:txBody>
          <a:bodyPr wrap="square">
            <a:spAutoFit/>
          </a:bodyPr>
          <a:lstStyle/>
          <a:p>
            <a:pPr algn="ctr"/>
            <a:r>
              <a:rPr lang="vi-VN" sz="1600" i="1" dirty="0">
                <a:latin typeface="+mj-lt"/>
              </a:rPr>
              <a:t>Hình 19: Tiếp nhận cung cấp hoặc điều chỉnh, bổ sung kết quả học tập</a:t>
            </a:r>
          </a:p>
        </p:txBody>
      </p:sp>
      <p:pic>
        <p:nvPicPr>
          <p:cNvPr id="16" name="Picture 15"/>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9" name="Hình ảnh 5">
            <a:extLst>
              <a:ext uri="{FF2B5EF4-FFF2-40B4-BE49-F238E27FC236}">
                <a16:creationId xmlns:a16="http://schemas.microsoft.com/office/drawing/2014/main" id="{A93FE23D-FA6A-603B-9580-25934BAEF5DB}"/>
              </a:ext>
            </a:extLst>
          </p:cNvPr>
          <p:cNvPicPr/>
          <p:nvPr/>
        </p:nvPicPr>
        <p:blipFill>
          <a:blip r:embed="rId5"/>
          <a:stretch>
            <a:fillRect/>
          </a:stretch>
        </p:blipFill>
        <p:spPr>
          <a:xfrm>
            <a:off x="7190029" y="1558391"/>
            <a:ext cx="4198407" cy="3657600"/>
          </a:xfrm>
          <a:prstGeom prst="rect">
            <a:avLst/>
          </a:prstGeom>
        </p:spPr>
      </p:pic>
    </p:spTree>
    <p:extLst>
      <p:ext uri="{BB962C8B-B14F-4D97-AF65-F5344CB8AC3E}">
        <p14:creationId xmlns:p14="http://schemas.microsoft.com/office/powerpoint/2010/main" val="393272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53" presetClass="entr" presetSubtype="528" fill="hold" nodeType="with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p:cTn id="13"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10">
                                            <p:txEl>
                                              <p:pRg st="0" end="0"/>
                                            </p:txEl>
                                          </p:spTgt>
                                        </p:tgtEl>
                                      </p:cBhvr>
                                    </p:animEffect>
                                    <p:anim calcmode="lin" valueType="num">
                                      <p:cBhvr>
                                        <p:cTn id="16" dur="500" fill="hold"/>
                                        <p:tgtEl>
                                          <p:spTgt spid="10">
                                            <p:txEl>
                                              <p:pRg st="0" end="0"/>
                                            </p:txEl>
                                          </p:spTgt>
                                        </p:tgtEl>
                                        <p:attrNameLst>
                                          <p:attrName>ppt_x</p:attrName>
                                        </p:attrNameLst>
                                      </p:cBhvr>
                                      <p:tavLst>
                                        <p:tav tm="0">
                                          <p:val>
                                            <p:fltVal val="0.5"/>
                                          </p:val>
                                        </p:tav>
                                        <p:tav tm="100000">
                                          <p:val>
                                            <p:strVal val="#ppt_x"/>
                                          </p:val>
                                        </p:tav>
                                      </p:tavLst>
                                    </p:anim>
                                    <p:anim calcmode="lin" valueType="num">
                                      <p:cBhvr>
                                        <p:cTn id="17" dur="500" fill="hold"/>
                                        <p:tgtEl>
                                          <p:spTgt spid="10">
                                            <p:txEl>
                                              <p:pRg st="0" end="0"/>
                                            </p:txEl>
                                          </p:spTgt>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 calcmode="lin" valueType="num">
                                      <p:cBhvr>
                                        <p:cTn id="20"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10">
                                            <p:txEl>
                                              <p:pRg st="1" end="1"/>
                                            </p:txEl>
                                          </p:spTgt>
                                        </p:tgtEl>
                                      </p:cBhvr>
                                    </p:animEffect>
                                    <p:anim calcmode="lin" valueType="num">
                                      <p:cBhvr>
                                        <p:cTn id="23" dur="500" fill="hold"/>
                                        <p:tgtEl>
                                          <p:spTgt spid="10">
                                            <p:txEl>
                                              <p:pRg st="1" end="1"/>
                                            </p:txEl>
                                          </p:spTgt>
                                        </p:tgtEl>
                                        <p:attrNameLst>
                                          <p:attrName>ppt_x</p:attrName>
                                        </p:attrNameLst>
                                      </p:cBhvr>
                                      <p:tavLst>
                                        <p:tav tm="0">
                                          <p:val>
                                            <p:fltVal val="0.5"/>
                                          </p:val>
                                        </p:tav>
                                        <p:tav tm="100000">
                                          <p:val>
                                            <p:strVal val="#ppt_x"/>
                                          </p:val>
                                        </p:tav>
                                      </p:tavLst>
                                    </p:anim>
                                    <p:anim calcmode="lin" valueType="num">
                                      <p:cBhvr>
                                        <p:cTn id="24" dur="500" fill="hold"/>
                                        <p:tgtEl>
                                          <p:spTgt spid="10">
                                            <p:txEl>
                                              <p:pRg st="1" end="1"/>
                                            </p:txEl>
                                          </p:spTgt>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 calcmode="lin" valueType="num">
                                      <p:cBhvr>
                                        <p:cTn id="27"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10">
                                            <p:txEl>
                                              <p:pRg st="3" end="3"/>
                                            </p:txEl>
                                          </p:spTgt>
                                        </p:tgtEl>
                                      </p:cBhvr>
                                    </p:animEffect>
                                    <p:anim calcmode="lin" valueType="num">
                                      <p:cBhvr>
                                        <p:cTn id="30" dur="500" fill="hold"/>
                                        <p:tgtEl>
                                          <p:spTgt spid="10">
                                            <p:txEl>
                                              <p:pRg st="3" end="3"/>
                                            </p:txEl>
                                          </p:spTgt>
                                        </p:tgtEl>
                                        <p:attrNameLst>
                                          <p:attrName>ppt_x</p:attrName>
                                        </p:attrNameLst>
                                      </p:cBhvr>
                                      <p:tavLst>
                                        <p:tav tm="0">
                                          <p:val>
                                            <p:fltVal val="0.5"/>
                                          </p:val>
                                        </p:tav>
                                        <p:tav tm="100000">
                                          <p:val>
                                            <p:strVal val="#ppt_x"/>
                                          </p:val>
                                        </p:tav>
                                      </p:tavLst>
                                    </p:anim>
                                    <p:anim calcmode="lin" valueType="num">
                                      <p:cBhvr>
                                        <p:cTn id="31" dur="500" fill="hold"/>
                                        <p:tgtEl>
                                          <p:spTgt spid="10">
                                            <p:txEl>
                                              <p:pRg st="3" end="3"/>
                                            </p:txEl>
                                          </p:spTgt>
                                        </p:tgtEl>
                                        <p:attrNameLst>
                                          <p:attrName>ppt_y</p:attrName>
                                        </p:attrNameLst>
                                      </p:cBhvr>
                                      <p:tavLst>
                                        <p:tav tm="0">
                                          <p:val>
                                            <p:fltVal val="0.5"/>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B8DAD6A8-53B4-EDDD-70F3-5B42BCF28992}"/>
              </a:ext>
            </a:extLst>
          </p:cNvPr>
          <p:cNvSpPr txBox="1"/>
          <p:nvPr/>
        </p:nvSpPr>
        <p:spPr>
          <a:xfrm>
            <a:off x="541866" y="788536"/>
            <a:ext cx="10065173" cy="523220"/>
          </a:xfrm>
          <a:prstGeom prst="rect">
            <a:avLst/>
          </a:prstGeom>
          <a:noFill/>
        </p:spPr>
        <p:txBody>
          <a:bodyPr wrap="square">
            <a:spAutoFit/>
          </a:bodyPr>
          <a:lstStyle/>
          <a:p>
            <a:r>
              <a:rPr lang="vi-VN" sz="2800" b="1" dirty="0">
                <a:latin typeface="+mj-lt"/>
              </a:rPr>
              <a:t>1. Đăng ký và cấp phát “Giấy giới thiệu thực tập cuối khóa”</a:t>
            </a: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4" name="TextBox 3">
            <a:extLst>
              <a:ext uri="{FF2B5EF4-FFF2-40B4-BE49-F238E27FC236}">
                <a16:creationId xmlns:a16="http://schemas.microsoft.com/office/drawing/2014/main" id="{F79D4AE1-CB25-4A30-B508-6FF2975853DB}"/>
              </a:ext>
            </a:extLst>
          </p:cNvPr>
          <p:cNvSpPr txBox="1"/>
          <p:nvPr/>
        </p:nvSpPr>
        <p:spPr>
          <a:xfrm>
            <a:off x="1140383" y="1510338"/>
            <a:ext cx="9253297" cy="4493538"/>
          </a:xfrm>
          <a:prstGeom prst="rect">
            <a:avLst/>
          </a:prstGeom>
          <a:noFill/>
        </p:spPr>
        <p:txBody>
          <a:bodyPr wrap="square" rtlCol="0">
            <a:spAutoFit/>
          </a:bodyPr>
          <a:lstStyle/>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B1</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báo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hoạch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khóa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CVHT</a:t>
            </a: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B2</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file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mẫu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CVHT/ GV </a:t>
            </a:r>
            <a:r>
              <a:rPr lang="en-US" dirty="0" err="1">
                <a:latin typeface="Times New Roman" panose="02020603050405020304" pitchFamily="18" charset="0"/>
                <a:cs typeface="Times New Roman" panose="02020603050405020304" pitchFamily="18" charset="0"/>
              </a:rPr>
              <a:t>hướng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cuối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khóa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cấp</a:t>
            </a:r>
            <a:endParaRPr lang="en-US" dirty="0">
              <a:latin typeface="Times New Roman" panose="02020603050405020304" pitchFamily="18" charset="0"/>
              <a:cs typeface="Times New Roman" panose="02020603050405020304" pitchFamily="18" charset="0"/>
            </a:endParaRP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B3</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tin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bạn</a:t>
            </a:r>
            <a:r>
              <a:rPr lang="en-US" dirty="0">
                <a:latin typeface="Times New Roman" panose="02020603050405020304" pitchFamily="18" charset="0"/>
                <a:cs typeface="Times New Roman" panose="02020603050405020304" pitchFamily="18" charset="0"/>
              </a:rPr>
              <a:t> ở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giới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gmail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sdt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ty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công</a:t>
            </a:r>
            <a:r>
              <a:rPr lang="en-US" dirty="0">
                <a:latin typeface="Times New Roman" panose="02020603050405020304" pitchFamily="18" charset="0"/>
                <a:cs typeface="Times New Roman" panose="02020603050405020304" pitchFamily="18" charset="0"/>
              </a:rPr>
              <a:t> ty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tập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đúng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thông</a:t>
            </a:r>
            <a:r>
              <a:rPr lang="en-US" dirty="0">
                <a:latin typeface="Times New Roman" panose="02020603050405020304" pitchFamily="18" charset="0"/>
                <a:cs typeface="Times New Roman" panose="02020603050405020304" pitchFamily="18" charset="0"/>
              </a:rPr>
              <a:t> tin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mẫu</a:t>
            </a:r>
            <a:r>
              <a:rPr lang="en-US" dirty="0">
                <a:latin typeface="Times New Roman" panose="02020603050405020304" pitchFamily="18" charset="0"/>
                <a:cs typeface="Times New Roman" panose="02020603050405020304" pitchFamily="18" charset="0"/>
              </a:rPr>
              <a:t>.</a:t>
            </a: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B4</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ký</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GVHD, Khoa </a:t>
            </a:r>
            <a:r>
              <a:rPr lang="en-US" dirty="0" err="1">
                <a:latin typeface="Times New Roman" panose="02020603050405020304" pitchFamily="18" charset="0"/>
                <a:cs typeface="Times New Roman" panose="02020603050405020304" pitchFamily="18" charset="0"/>
              </a:rPr>
              <a:t>chuyên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môn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01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cứng</a:t>
            </a:r>
            <a:r>
              <a:rPr lang="en-US" dirty="0">
                <a:latin typeface="Times New Roman" panose="02020603050405020304" pitchFamily="18" charset="0"/>
                <a:cs typeface="Times New Roman" panose="02020603050405020304" pitchFamily="18" charset="0"/>
              </a:rPr>
              <a:t>, 01 </a:t>
            </a:r>
            <a:r>
              <a:rPr lang="en-US" dirty="0" err="1">
                <a:latin typeface="Times New Roman" panose="02020603050405020304" pitchFamily="18" charset="0"/>
                <a:cs typeface="Times New Roman" panose="02020603050405020304" pitchFamily="18" charset="0"/>
              </a:rPr>
              <a:t>bản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phòng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a:t>
            </a: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B5</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import file </a:t>
            </a:r>
            <a:r>
              <a:rPr lang="en-US" dirty="0" err="1">
                <a:latin typeface="Times New Roman" panose="02020603050405020304" pitchFamily="18" charset="0"/>
                <a:cs typeface="Times New Roman" panose="02020603050405020304" pitchFamily="18" charset="0"/>
              </a:rPr>
              <a:t>dữ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a:t>
            </a: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B6</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Phòng</a:t>
            </a:r>
            <a:r>
              <a:rPr lang="en-US" dirty="0">
                <a:latin typeface="Times New Roman" panose="02020603050405020304" pitchFamily="18" charset="0"/>
                <a:cs typeface="Times New Roman" panose="02020603050405020304" pitchFamily="18" charset="0"/>
              </a:rPr>
              <a:t> HCQT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liệu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phần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mềm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hành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lý</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ấn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a:t>
            </a:r>
          </a:p>
          <a:p>
            <a:pPr algn="just">
              <a:spcAft>
                <a:spcPts val="1200"/>
              </a:spcAft>
            </a:pPr>
            <a:r>
              <a:rPr lang="en-US" dirty="0">
                <a:solidFill>
                  <a:srgbClr val="FF0000"/>
                </a:solidFill>
                <a:latin typeface="Times New Roman" panose="02020603050405020304" pitchFamily="18" charset="0"/>
                <a:cs typeface="Times New Roman" panose="02020603050405020304" pitchFamily="18" charset="0"/>
              </a:rPr>
              <a:t>B7</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trả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a:t>
            </a:r>
          </a:p>
          <a:p>
            <a:pPr algn="just">
              <a:spcAft>
                <a:spcPts val="1200"/>
              </a:spcAft>
            </a:pP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Khuyến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khích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lớp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để</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tránh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thất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lẫn</a:t>
            </a:r>
            <a:r>
              <a:rPr lang="en-US" dirty="0">
                <a:latin typeface="Times New Roman" panose="02020603050405020304" pitchFamily="18" charset="0"/>
                <a:cs typeface="Times New Roman" panose="02020603050405020304" pitchFamily="18" charset="0"/>
              </a:rPr>
              <a:t> </a:t>
            </a:r>
            <a:r>
              <a:rPr lang="en-US" err="1">
                <a:latin typeface="Times New Roman" panose="02020603050405020304" pitchFamily="18" charset="0"/>
                <a:cs typeface="Times New Roman" panose="02020603050405020304" pitchFamily="18" charset="0"/>
              </a:rPr>
              <a:t>giấy</a:t>
            </a:r>
            <a:r>
              <a:rPr lang="en-US">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17" name="Hộp Văn bản 16">
            <a:extLst>
              <a:ext uri="{FF2B5EF4-FFF2-40B4-BE49-F238E27FC236}">
                <a16:creationId xmlns:a16="http://schemas.microsoft.com/office/drawing/2014/main" id="{987515D8-C008-6D38-CD26-4F5022A70AE2}"/>
              </a:ext>
            </a:extLst>
          </p:cNvPr>
          <p:cNvSpPr txBox="1"/>
          <p:nvPr/>
        </p:nvSpPr>
        <p:spPr>
          <a:xfrm>
            <a:off x="541866" y="166025"/>
            <a:ext cx="12286522" cy="523220"/>
          </a:xfrm>
          <a:prstGeom prst="rect">
            <a:avLst/>
          </a:prstGeom>
          <a:noFill/>
        </p:spPr>
        <p:txBody>
          <a:bodyPr wrap="square" rtlCol="0">
            <a:spAutoFit/>
          </a:bodyPr>
          <a:lstStyle/>
          <a:p>
            <a:r>
              <a:rPr lang="vi-VN" sz="2800" b="1">
                <a:solidFill>
                  <a:srgbClr val="FF0000"/>
                </a:solidFill>
                <a:effectLst>
                  <a:glow rad="152400">
                    <a:schemeClr val="bg1"/>
                  </a:glow>
                </a:effectLst>
                <a:latin typeface="+mj-lt"/>
              </a:rPr>
              <a:t>IV. Hướng </a:t>
            </a:r>
            <a:r>
              <a:rPr lang="vi-VN" sz="2800" b="1" dirty="0">
                <a:solidFill>
                  <a:srgbClr val="FF0000"/>
                </a:solidFill>
                <a:effectLst>
                  <a:glow rad="152400">
                    <a:schemeClr val="bg1"/>
                  </a:glow>
                </a:effectLst>
                <a:latin typeface="+mj-lt"/>
              </a:rPr>
              <a:t>dẫn các thủ tục của Phòng Hành chính quản trị </a:t>
            </a:r>
          </a:p>
        </p:txBody>
      </p:sp>
    </p:spTree>
    <p:extLst>
      <p:ext uri="{BB962C8B-B14F-4D97-AF65-F5344CB8AC3E}">
        <p14:creationId xmlns:p14="http://schemas.microsoft.com/office/powerpoint/2010/main" val="75294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B8DAD6A8-53B4-EDDD-70F3-5B42BCF28992}"/>
              </a:ext>
            </a:extLst>
          </p:cNvPr>
          <p:cNvSpPr txBox="1"/>
          <p:nvPr/>
        </p:nvSpPr>
        <p:spPr>
          <a:xfrm>
            <a:off x="541866" y="551933"/>
            <a:ext cx="10065173" cy="523220"/>
          </a:xfrm>
          <a:prstGeom prst="rect">
            <a:avLst/>
          </a:prstGeom>
          <a:noFill/>
        </p:spPr>
        <p:txBody>
          <a:bodyPr wrap="square">
            <a:spAutoFit/>
          </a:bodyPr>
          <a:lstStyle/>
          <a:p>
            <a:r>
              <a:rPr lang="vi-VN" sz="2800" b="1" dirty="0">
                <a:latin typeface="+mj-lt"/>
              </a:rPr>
              <a:t>1. Đăng ký và cấp phát “Giấy giới thiệu thực tập cuối khóa”</a:t>
            </a: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6" name="Picture 5">
            <a:extLst>
              <a:ext uri="{FF2B5EF4-FFF2-40B4-BE49-F238E27FC236}">
                <a16:creationId xmlns:a16="http://schemas.microsoft.com/office/drawing/2014/main" id="{E858ABEE-F9D0-449D-8F0B-F65898F93B5F}"/>
              </a:ext>
            </a:extLst>
          </p:cNvPr>
          <p:cNvPicPr/>
          <p:nvPr/>
        </p:nvPicPr>
        <p:blipFill>
          <a:blip r:embed="rId4"/>
          <a:stretch>
            <a:fillRect/>
          </a:stretch>
        </p:blipFill>
        <p:spPr>
          <a:xfrm>
            <a:off x="2540577" y="1144247"/>
            <a:ext cx="7667451" cy="4817167"/>
          </a:xfrm>
          <a:prstGeom prst="rect">
            <a:avLst/>
          </a:prstGeom>
        </p:spPr>
      </p:pic>
      <p:sp>
        <p:nvSpPr>
          <p:cNvPr id="2" name="TextBox 1">
            <a:extLst>
              <a:ext uri="{FF2B5EF4-FFF2-40B4-BE49-F238E27FC236}">
                <a16:creationId xmlns:a16="http://schemas.microsoft.com/office/drawing/2014/main" id="{6FFD1324-CCE1-42D9-999C-2C516D6CA6A2}"/>
              </a:ext>
            </a:extLst>
          </p:cNvPr>
          <p:cNvSpPr txBox="1"/>
          <p:nvPr/>
        </p:nvSpPr>
        <p:spPr>
          <a:xfrm>
            <a:off x="3823855" y="5661176"/>
            <a:ext cx="4916731" cy="369332"/>
          </a:xfrm>
          <a:prstGeom prst="rect">
            <a:avLst/>
          </a:prstGeom>
          <a:noFill/>
        </p:spPr>
        <p:txBody>
          <a:bodyPr wrap="none" rtlCol="0">
            <a:spAutoFit/>
          </a:bodyPr>
          <a:lstStyle/>
          <a:p>
            <a:r>
              <a:rPr lang="vi-VN" i="1" dirty="0">
                <a:latin typeface="+mj-lt"/>
              </a:rPr>
              <a:t>Hình 20: Đơn tiếp nhận yêu cầu cấp giấy giới thiệu</a:t>
            </a:r>
            <a:endParaRPr lang="en-US" i="1" dirty="0">
              <a:latin typeface="+mj-lt"/>
            </a:endParaRPr>
          </a:p>
        </p:txBody>
      </p:sp>
    </p:spTree>
    <p:extLst>
      <p:ext uri="{BB962C8B-B14F-4D97-AF65-F5344CB8AC3E}">
        <p14:creationId xmlns:p14="http://schemas.microsoft.com/office/powerpoint/2010/main" val="96554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ộp Văn bản 16">
            <a:extLst>
              <a:ext uri="{FF2B5EF4-FFF2-40B4-BE49-F238E27FC236}">
                <a16:creationId xmlns:a16="http://schemas.microsoft.com/office/drawing/2014/main" id="{987515D8-C008-6D38-CD26-4F5022A70AE2}"/>
              </a:ext>
            </a:extLst>
          </p:cNvPr>
          <p:cNvSpPr txBox="1"/>
          <p:nvPr/>
        </p:nvSpPr>
        <p:spPr>
          <a:xfrm>
            <a:off x="462789" y="514498"/>
            <a:ext cx="12286522" cy="584775"/>
          </a:xfrm>
          <a:prstGeom prst="rect">
            <a:avLst/>
          </a:prstGeom>
          <a:noFill/>
        </p:spPr>
        <p:txBody>
          <a:bodyPr wrap="square" rtlCol="0">
            <a:spAutoFit/>
          </a:bodyPr>
          <a:lstStyle/>
          <a:p>
            <a:r>
              <a:rPr lang="vi-VN" sz="3200" b="1">
                <a:solidFill>
                  <a:srgbClr val="FF0000"/>
                </a:solidFill>
                <a:latin typeface="+mj-lt"/>
              </a:rPr>
              <a:t>V. Hướng </a:t>
            </a:r>
            <a:r>
              <a:rPr lang="vi-VN" sz="3200" b="1" dirty="0">
                <a:solidFill>
                  <a:srgbClr val="FF0000"/>
                </a:solidFill>
                <a:latin typeface="+mj-lt"/>
              </a:rPr>
              <a:t>dẫn các thủ tục Phòng Tài chính Kế toán</a:t>
            </a:r>
          </a:p>
        </p:txBody>
      </p:sp>
      <p:pic>
        <p:nvPicPr>
          <p:cNvPr id="9" name="Picture 8"/>
          <p:cNvPicPr>
            <a:picLocks noChangeAspect="1"/>
          </p:cNvPicPr>
          <p:nvPr/>
        </p:nvPicPr>
        <p:blipFill>
          <a:blip r:embed="rId2" cstate="hq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pic>
        <p:nvPicPr>
          <p:cNvPr id="5" name="Picture 4" descr="A cloud with colorful arrows and text&#10;&#10;AI-generated content may be incorrect.">
            <a:extLst>
              <a:ext uri="{FF2B5EF4-FFF2-40B4-BE49-F238E27FC236}">
                <a16:creationId xmlns:a16="http://schemas.microsoft.com/office/drawing/2014/main" id="{5D443BE1-A51E-A13D-D82A-301226419753}"/>
              </a:ext>
            </a:extLst>
          </p:cNvPr>
          <p:cNvPicPr>
            <a:picLocks noChangeAspect="1"/>
          </p:cNvPicPr>
          <p:nvPr/>
        </p:nvPicPr>
        <p:blipFill>
          <a:blip r:embed="rId4">
            <a:extLst>
              <a:ext uri="{28A0092B-C50C-407E-A947-70E740481C1C}">
                <a14:useLocalDpi xmlns:a14="http://schemas.microsoft.com/office/drawing/2010/main" val="0"/>
              </a:ext>
            </a:extLst>
          </a:blip>
          <a:srcRect l="2869" t="10231" r="2701" b="24414"/>
          <a:stretch>
            <a:fillRect/>
          </a:stretch>
        </p:blipFill>
        <p:spPr>
          <a:xfrm>
            <a:off x="932825" y="1225527"/>
            <a:ext cx="10468590" cy="4734008"/>
          </a:xfrm>
          <a:prstGeom prst="rect">
            <a:avLst/>
          </a:prstGeom>
          <a:effectLst>
            <a:glow rad="711200">
              <a:schemeClr val="bg1"/>
            </a:glow>
          </a:effectLst>
        </p:spPr>
      </p:pic>
    </p:spTree>
    <p:extLst>
      <p:ext uri="{BB962C8B-B14F-4D97-AF65-F5344CB8AC3E}">
        <p14:creationId xmlns:p14="http://schemas.microsoft.com/office/powerpoint/2010/main" val="731244251"/>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ộp Văn bản 2">
            <a:extLst>
              <a:ext uri="{FF2B5EF4-FFF2-40B4-BE49-F238E27FC236}">
                <a16:creationId xmlns:a16="http://schemas.microsoft.com/office/drawing/2014/main" id="{EE76E636-2782-CF6E-2323-CBB66EAA6976}"/>
              </a:ext>
            </a:extLst>
          </p:cNvPr>
          <p:cNvSpPr txBox="1"/>
          <p:nvPr/>
        </p:nvSpPr>
        <p:spPr>
          <a:xfrm>
            <a:off x="563878" y="515183"/>
            <a:ext cx="10573749" cy="523220"/>
          </a:xfrm>
          <a:prstGeom prst="rect">
            <a:avLst/>
          </a:prstGeom>
          <a:noFill/>
        </p:spPr>
        <p:txBody>
          <a:bodyPr wrap="square">
            <a:spAutoFit/>
          </a:bodyPr>
          <a:lstStyle/>
          <a:p>
            <a:r>
              <a:rPr lang="vi-VN" sz="2800" b="1" dirty="0">
                <a:latin typeface="+mj-lt"/>
              </a:rPr>
              <a:t>1. Tiếp nhận thắc mắc chi trả học bổng, kinh phí hỗ trợ học tập</a:t>
            </a:r>
          </a:p>
        </p:txBody>
      </p:sp>
      <p:pic>
        <p:nvPicPr>
          <p:cNvPr id="9" name="Picture 8"/>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13" name="Right Arrow 7">
            <a:extLst>
              <a:ext uri="{FF2B5EF4-FFF2-40B4-BE49-F238E27FC236}">
                <a16:creationId xmlns:a16="http://schemas.microsoft.com/office/drawing/2014/main" id="{97C4CAC1-7E74-4B20-996F-670C4AD2D336}"/>
              </a:ext>
            </a:extLst>
          </p:cNvPr>
          <p:cNvSpPr/>
          <p:nvPr/>
        </p:nvSpPr>
        <p:spPr>
          <a:xfrm>
            <a:off x="5456648" y="3518965"/>
            <a:ext cx="789272" cy="1828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nvGrpSpPr>
          <p:cNvPr id="2" name="Group 1">
            <a:extLst>
              <a:ext uri="{FF2B5EF4-FFF2-40B4-BE49-F238E27FC236}">
                <a16:creationId xmlns:a16="http://schemas.microsoft.com/office/drawing/2014/main" id="{D0FF6466-4376-9778-2EF2-B631FB05327A}"/>
              </a:ext>
            </a:extLst>
          </p:cNvPr>
          <p:cNvGrpSpPr/>
          <p:nvPr/>
        </p:nvGrpSpPr>
        <p:grpSpPr>
          <a:xfrm>
            <a:off x="2775764" y="1376937"/>
            <a:ext cx="2500781" cy="4105657"/>
            <a:chOff x="2775764" y="1376937"/>
            <a:chExt cx="2500781" cy="4105657"/>
          </a:xfrm>
        </p:grpSpPr>
        <p:sp>
          <p:nvSpPr>
            <p:cNvPr id="11" name="Hình chữ nhật 1">
              <a:extLst>
                <a:ext uri="{FF2B5EF4-FFF2-40B4-BE49-F238E27FC236}">
                  <a16:creationId xmlns:a16="http://schemas.microsoft.com/office/drawing/2014/main" id="{E6D8734E-5C4B-40A2-9299-B715CCB9A93E}"/>
                </a:ext>
              </a:extLst>
            </p:cNvPr>
            <p:cNvSpPr/>
            <p:nvPr/>
          </p:nvSpPr>
          <p:spPr>
            <a:xfrm>
              <a:off x="2775764" y="1886590"/>
              <a:ext cx="2500781" cy="3596004"/>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B1: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làm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phiếu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yêu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cầu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cấp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số</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chỉ</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gmail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bộ</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Một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cửa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hoặc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gửi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đến</a:t>
              </a:r>
              <a:r>
                <a:rPr lang="en-US" dirty="0">
                  <a:latin typeface="Times New Roman" panose="02020603050405020304" pitchFamily="18" charset="0"/>
                  <a:cs typeface="Times New Roman" panose="02020603050405020304" pitchFamily="18" charset="0"/>
                </a:rPr>
                <a:t> mail </a:t>
              </a:r>
              <a:r>
                <a:rPr lang="en-US" dirty="0" err="1">
                  <a:latin typeface="Times New Roman" panose="02020603050405020304" pitchFamily="18" charset="0"/>
                  <a:cs typeface="Times New Roman" panose="02020603050405020304" pitchFamily="18" charset="0"/>
                </a:rPr>
                <a:t>của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Phòng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Tài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chính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toán</a:t>
              </a:r>
              <a:r>
                <a:rPr lang="en-US" dirty="0">
                  <a:latin typeface="Times New Roman" panose="02020603050405020304" pitchFamily="18" charset="0"/>
                  <a:cs typeface="Times New Roman" panose="02020603050405020304" pitchFamily="18" charset="0"/>
                </a:rPr>
                <a:t>: phongtckt@uneti.edu.vn</a:t>
              </a:r>
            </a:p>
            <a:p>
              <a:pPr algn="ctr"/>
              <a:endParaRPr lang="vi-VN" sz="2000" dirty="0">
                <a:latin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a16="http://schemas.microsoft.com/office/drawing/2014/main" id="{97FA65E9-D495-486E-A2BE-7917405065C4}"/>
                </a:ext>
              </a:extLst>
            </p:cNvPr>
            <p:cNvSpPr/>
            <p:nvPr/>
          </p:nvSpPr>
          <p:spPr>
            <a:xfrm>
              <a:off x="3585631" y="1476006"/>
              <a:ext cx="766916" cy="782133"/>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ình chữ nhật 9">
              <a:extLst>
                <a:ext uri="{FF2B5EF4-FFF2-40B4-BE49-F238E27FC236}">
                  <a16:creationId xmlns:a16="http://schemas.microsoft.com/office/drawing/2014/main" id="{2716B431-EDE6-4B58-BCC7-AE3AC6C0F3E9}"/>
                </a:ext>
              </a:extLst>
            </p:cNvPr>
            <p:cNvSpPr/>
            <p:nvPr/>
          </p:nvSpPr>
          <p:spPr>
            <a:xfrm>
              <a:off x="3779806" y="1376937"/>
              <a:ext cx="404570" cy="923330"/>
            </a:xfrm>
            <a:prstGeom prst="rect">
              <a:avLst/>
            </a:prstGeom>
            <a:noFill/>
          </p:spPr>
          <p:txBody>
            <a:bodyPr wrap="square" lIns="91440" tIns="45720" rIns="91440" bIns="45720">
              <a:spAutoFit/>
            </a:bodyPr>
            <a:lstStyle/>
            <a:p>
              <a:pPr algn="ctr"/>
              <a:r>
                <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1</a:t>
              </a:r>
            </a:p>
          </p:txBody>
        </p:sp>
      </p:grpSp>
      <p:grpSp>
        <p:nvGrpSpPr>
          <p:cNvPr id="4" name="Group 3">
            <a:extLst>
              <a:ext uri="{FF2B5EF4-FFF2-40B4-BE49-F238E27FC236}">
                <a16:creationId xmlns:a16="http://schemas.microsoft.com/office/drawing/2014/main" id="{594D7C53-0C8B-CCCB-D891-E9CE56F9B6AC}"/>
              </a:ext>
            </a:extLst>
          </p:cNvPr>
          <p:cNvGrpSpPr/>
          <p:nvPr/>
        </p:nvGrpSpPr>
        <p:grpSpPr>
          <a:xfrm>
            <a:off x="6576798" y="1424925"/>
            <a:ext cx="2839438" cy="4057669"/>
            <a:chOff x="6576798" y="1424925"/>
            <a:chExt cx="2839438" cy="4057669"/>
          </a:xfrm>
        </p:grpSpPr>
        <p:sp>
          <p:nvSpPr>
            <p:cNvPr id="12" name="Hình chữ nhật 3">
              <a:extLst>
                <a:ext uri="{FF2B5EF4-FFF2-40B4-BE49-F238E27FC236}">
                  <a16:creationId xmlns:a16="http://schemas.microsoft.com/office/drawing/2014/main" id="{B1C1EC1E-6310-4EA7-B9AE-F7603A15FC50}"/>
                </a:ext>
              </a:extLst>
            </p:cNvPr>
            <p:cNvSpPr/>
            <p:nvPr/>
          </p:nvSpPr>
          <p:spPr>
            <a:xfrm>
              <a:off x="6576798" y="1895373"/>
              <a:ext cx="2839438" cy="3587221"/>
            </a:xfrm>
            <a:prstGeom prst="rect">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B2: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quả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lời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tiếp</a:t>
              </a:r>
              <a:r>
                <a:rPr lang="en-US" dirty="0">
                  <a:latin typeface="Times New Roman" panose="02020603050405020304" pitchFamily="18" charset="0"/>
                  <a:cs typeface="Times New Roman" panose="02020603050405020304" pitchFamily="18" charset="0"/>
                </a:rPr>
                <a:t>, qua </a:t>
              </a:r>
              <a:r>
                <a:rPr lang="en-US" dirty="0" err="1">
                  <a:latin typeface="Times New Roman" panose="02020603050405020304" pitchFamily="18" charset="0"/>
                  <a:cs typeface="Times New Roman" panose="02020603050405020304" pitchFamily="18" charset="0"/>
                </a:rPr>
                <a:t>điện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thoại</a:t>
              </a:r>
              <a:r>
                <a:rPr lang="en-US" dirty="0">
                  <a:latin typeface="Times New Roman" panose="02020603050405020304" pitchFamily="18" charset="0"/>
                  <a:cs typeface="Times New Roman" panose="02020603050405020304" pitchFamily="18" charset="0"/>
                </a:rPr>
                <a:t>, email </a:t>
              </a:r>
              <a:r>
                <a:rPr lang="en-US" dirty="0" err="1">
                  <a:latin typeface="Times New Roman" panose="02020603050405020304" pitchFamily="18" charset="0"/>
                  <a:cs typeface="Times New Roman" panose="02020603050405020304" pitchFamily="18" charset="0"/>
                </a:rPr>
                <a:t>cá</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nhân</a:t>
              </a:r>
              <a:r>
                <a:rPr lang="en-US" dirty="0">
                  <a:latin typeface="Times New Roman" panose="02020603050405020304" pitchFamily="18" charset="0"/>
                  <a:cs typeface="Times New Roman" panose="02020603050405020304" pitchFamily="18" charset="0"/>
                </a:rPr>
                <a:t>.</a:t>
              </a:r>
            </a:p>
            <a:p>
              <a:pPr algn="ctr"/>
              <a:endParaRPr lang="vi-VN" dirty="0">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88B91E68-81DB-45BC-8F36-AAD9852BA5E3}"/>
                </a:ext>
              </a:extLst>
            </p:cNvPr>
            <p:cNvSpPr/>
            <p:nvPr/>
          </p:nvSpPr>
          <p:spPr>
            <a:xfrm>
              <a:off x="7458513" y="1504306"/>
              <a:ext cx="766916" cy="782133"/>
            </a:xfrm>
            <a:prstGeom prst="ellipse">
              <a:avLst/>
            </a:prstGeom>
            <a:solidFill>
              <a:schemeClr val="accent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ình chữ nhật 12">
              <a:extLst>
                <a:ext uri="{FF2B5EF4-FFF2-40B4-BE49-F238E27FC236}">
                  <a16:creationId xmlns:a16="http://schemas.microsoft.com/office/drawing/2014/main" id="{DD91D215-9A7F-42A6-99A7-EEF8F76C8BF5}"/>
                </a:ext>
              </a:extLst>
            </p:cNvPr>
            <p:cNvSpPr/>
            <p:nvPr/>
          </p:nvSpPr>
          <p:spPr>
            <a:xfrm>
              <a:off x="7656782" y="1424925"/>
              <a:ext cx="404570" cy="923330"/>
            </a:xfrm>
            <a:prstGeom prst="rect">
              <a:avLst/>
            </a:prstGeom>
            <a:noFill/>
          </p:spPr>
          <p:txBody>
            <a:bodyPr wrap="square" lIns="91440" tIns="45720" rIns="91440" bIns="45720">
              <a:spAutoFit/>
            </a:bodyPr>
            <a:lstStyle/>
            <a:p>
              <a:pPr algn="ctr"/>
              <a:r>
                <a:rPr lang="vi-VN"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rPr>
                <a:t>2</a:t>
              </a:r>
              <a:endParaRPr lang="vi-VN"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mj-lt"/>
              </a:endParaRPr>
            </a:p>
          </p:txBody>
        </p:sp>
      </p:grpSp>
    </p:spTree>
    <p:extLst>
      <p:ext uri="{BB962C8B-B14F-4D97-AF65-F5344CB8AC3E}">
        <p14:creationId xmlns:p14="http://schemas.microsoft.com/office/powerpoint/2010/main" val="154766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Hộp Văn bản 16">
            <a:extLst>
              <a:ext uri="{FF2B5EF4-FFF2-40B4-BE49-F238E27FC236}">
                <a16:creationId xmlns:a16="http://schemas.microsoft.com/office/drawing/2014/main" id="{987515D8-C008-6D38-CD26-4F5022A70AE2}"/>
              </a:ext>
            </a:extLst>
          </p:cNvPr>
          <p:cNvSpPr txBox="1"/>
          <p:nvPr/>
        </p:nvSpPr>
        <p:spPr>
          <a:xfrm>
            <a:off x="462789" y="623805"/>
            <a:ext cx="12286522" cy="600164"/>
          </a:xfrm>
          <a:prstGeom prst="rect">
            <a:avLst/>
          </a:prstGeom>
          <a:noFill/>
        </p:spPr>
        <p:txBody>
          <a:bodyPr wrap="square" rtlCol="0">
            <a:spAutoFit/>
          </a:bodyPr>
          <a:lstStyle/>
          <a:p>
            <a:r>
              <a:rPr lang="vi-VN" sz="3300" b="1">
                <a:solidFill>
                  <a:srgbClr val="FF0000"/>
                </a:solidFill>
                <a:latin typeface="+mj-lt"/>
              </a:rPr>
              <a:t>VI. Hướng </a:t>
            </a:r>
            <a:r>
              <a:rPr lang="vi-VN" sz="3300" b="1" dirty="0">
                <a:solidFill>
                  <a:srgbClr val="FF0000"/>
                </a:solidFill>
                <a:latin typeface="+mj-lt"/>
              </a:rPr>
              <a:t>dẫn sinh viên K19 hoàn thành bài thu hoạch</a:t>
            </a:r>
          </a:p>
        </p:txBody>
      </p:sp>
      <p:pic>
        <p:nvPicPr>
          <p:cNvPr id="9" name="Picture 8"/>
          <p:cNvPicPr>
            <a:picLocks noChangeAspect="1"/>
          </p:cNvPicPr>
          <p:nvPr/>
        </p:nvPicPr>
        <p:blipFill>
          <a:blip r:embed="rId2" cstate="hq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2" name="TextBox 1">
            <a:extLst>
              <a:ext uri="{FF2B5EF4-FFF2-40B4-BE49-F238E27FC236}">
                <a16:creationId xmlns:a16="http://schemas.microsoft.com/office/drawing/2014/main" id="{32E0AFEB-E158-4FC6-9C9F-A7A53F088246}"/>
              </a:ext>
            </a:extLst>
          </p:cNvPr>
          <p:cNvSpPr txBox="1"/>
          <p:nvPr/>
        </p:nvSpPr>
        <p:spPr>
          <a:xfrm>
            <a:off x="733458" y="1433681"/>
            <a:ext cx="10787566" cy="3970318"/>
          </a:xfrm>
          <a:prstGeom prst="rect">
            <a:avLst/>
          </a:prstGeom>
          <a:noFill/>
        </p:spPr>
        <p:txBody>
          <a:bodyPr wrap="square" rtlCol="0">
            <a:spAutoFit/>
          </a:bodyPr>
          <a:lstStyle/>
          <a:p>
            <a:r>
              <a:rPr lang="en-US" b="1" u="sng" dirty="0">
                <a:latin typeface="Times New Roman" panose="02020603050405020304" pitchFamily="18" charset="0"/>
                <a:cs typeface="Times New Roman" panose="02020603050405020304" pitchFamily="18" charset="0"/>
                <a:hlinkClick r:id="rId4"/>
              </a:rPr>
              <a:t>https://uneti.edu.vn/thong-bao-thuc-hien-lam-thu-hoach-doi-voi-sinh-vien-dai-hoc-he-chinh-quy-khoa-19/</a:t>
            </a:r>
            <a:endParaRPr lang="en-US" dirty="0">
              <a:latin typeface="Times New Roman" panose="02020603050405020304" pitchFamily="18" charset="0"/>
              <a:cs typeface="Times New Roman" panose="02020603050405020304" pitchFamily="18" charset="0"/>
            </a:endParaRPr>
          </a:p>
          <a:p>
            <a:r>
              <a:rPr lang="en-GB" dirty="0" err="1">
                <a:latin typeface="Times New Roman" panose="02020603050405020304" pitchFamily="18" charset="0"/>
                <a:cs typeface="Times New Roman" panose="02020603050405020304" pitchFamily="18" charset="0"/>
              </a:rPr>
              <a:t>Nhằm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kiểm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và</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đánh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giá</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các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nội</a:t>
            </a:r>
            <a:r>
              <a:rPr lang="en-GB" dirty="0">
                <a:latin typeface="Times New Roman" panose="02020603050405020304" pitchFamily="18" charset="0"/>
                <a:cs typeface="Times New Roman" panose="02020603050405020304" pitchFamily="18" charset="0"/>
              </a:rPr>
              <a:t> dung </a:t>
            </a:r>
            <a:r>
              <a:rPr lang="en-GB" dirty="0" err="1">
                <a:latin typeface="Times New Roman" panose="02020603050405020304" pitchFamily="18" charset="0"/>
                <a:cs typeface="Times New Roman" panose="02020603050405020304" pitchFamily="18" charset="0"/>
              </a:rPr>
              <a:t>đã</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thực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hiện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Nhà</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trường</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thông</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báo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và</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hướng</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dẫn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viên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đại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học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hệ</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chính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quy</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khóa</a:t>
            </a:r>
            <a:r>
              <a:rPr lang="en-GB" dirty="0">
                <a:latin typeface="Times New Roman" panose="02020603050405020304" pitchFamily="18" charset="0"/>
                <a:cs typeface="Times New Roman" panose="02020603050405020304" pitchFamily="18" charset="0"/>
              </a:rPr>
              <a:t> 19 </a:t>
            </a:r>
            <a:r>
              <a:rPr lang="en-GB" dirty="0" err="1">
                <a:latin typeface="Times New Roman" panose="02020603050405020304" pitchFamily="18" charset="0"/>
                <a:cs typeface="Times New Roman" panose="02020603050405020304" pitchFamily="18" charset="0"/>
              </a:rPr>
              <a:t>tuyển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năm</a:t>
            </a:r>
            <a:r>
              <a:rPr lang="en-GB" dirty="0">
                <a:latin typeface="Times New Roman" panose="02020603050405020304" pitchFamily="18" charset="0"/>
                <a:cs typeface="Times New Roman" panose="02020603050405020304" pitchFamily="18" charset="0"/>
              </a:rPr>
              <a:t> 2025 </a:t>
            </a:r>
            <a:r>
              <a:rPr lang="en-GB" dirty="0" err="1">
                <a:latin typeface="Times New Roman" panose="02020603050405020304" pitchFamily="18" charset="0"/>
                <a:cs typeface="Times New Roman" panose="02020603050405020304" pitchFamily="18" charset="0"/>
              </a:rPr>
              <a:t>làm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thu</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hoạch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nội</a:t>
            </a:r>
            <a:r>
              <a:rPr lang="en-GB" dirty="0">
                <a:latin typeface="Times New Roman" panose="02020603050405020304" pitchFamily="18" charset="0"/>
                <a:cs typeface="Times New Roman" panose="02020603050405020304" pitchFamily="18" charset="0"/>
              </a:rPr>
              <a:t> dung </a:t>
            </a:r>
            <a:r>
              <a:rPr lang="en-GB" dirty="0" err="1">
                <a:latin typeface="Times New Roman" panose="02020603050405020304" pitchFamily="18" charset="0"/>
                <a:cs typeface="Times New Roman" panose="02020603050405020304" pitchFamily="18" charset="0"/>
              </a:rPr>
              <a:t>học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tập</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Tuần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hoạt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Công</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dân</a:t>
            </a:r>
            <a:r>
              <a:rPr lang="en-GB" dirty="0">
                <a:latin typeface="Times New Roman" panose="02020603050405020304" pitchFamily="18" charset="0"/>
                <a:cs typeface="Times New Roman" panose="02020603050405020304" pitchFamily="18" charset="0"/>
              </a:rPr>
              <a:t> -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viên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đầu</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khóa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năm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học</a:t>
            </a:r>
            <a:r>
              <a:rPr lang="en-GB" dirty="0">
                <a:latin typeface="Times New Roman" panose="02020603050405020304" pitchFamily="18" charset="0"/>
                <a:cs typeface="Times New Roman" panose="02020603050405020304" pitchFamily="18" charset="0"/>
              </a:rPr>
              <a:t> 2025 - 2026 </a:t>
            </a:r>
            <a:r>
              <a:rPr lang="en-GB" dirty="0" err="1">
                <a:latin typeface="Times New Roman" panose="02020603050405020304" pitchFamily="18" charset="0"/>
                <a:cs typeface="Times New Roman" panose="02020603050405020304" pitchFamily="18" charset="0"/>
              </a:rPr>
              <a:t>như</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sau</a:t>
            </a:r>
            <a:r>
              <a:rPr lang="en-GB"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Đối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tượng</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thực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hiện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viên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đại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học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hệ</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chính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quy</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khóa</a:t>
            </a:r>
            <a:r>
              <a:rPr lang="en-GB" dirty="0">
                <a:latin typeface="Times New Roman" panose="02020603050405020304" pitchFamily="18" charset="0"/>
                <a:cs typeface="Times New Roman" panose="02020603050405020304" pitchFamily="18" charset="0"/>
              </a:rPr>
              <a:t> 19 </a:t>
            </a:r>
            <a:r>
              <a:rPr lang="en-GB" dirty="0" err="1">
                <a:latin typeface="Times New Roman" panose="02020603050405020304" pitchFamily="18" charset="0"/>
                <a:cs typeface="Times New Roman" panose="02020603050405020304" pitchFamily="18" charset="0"/>
              </a:rPr>
              <a:t>tuyển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sinh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năm</a:t>
            </a:r>
            <a:r>
              <a:rPr lang="en-GB" dirty="0">
                <a:latin typeface="Times New Roman" panose="02020603050405020304" pitchFamily="18" charset="0"/>
                <a:cs typeface="Times New Roman" panose="02020603050405020304" pitchFamily="18" charset="0"/>
              </a:rPr>
              <a:t> 2025.</a:t>
            </a:r>
            <a:endParaRPr lang="en-US" dirty="0">
              <a:latin typeface="Times New Roman" panose="02020603050405020304" pitchFamily="18" charset="0"/>
              <a:cs typeface="Times New Roman" panose="02020603050405020304" pitchFamily="18" charset="0"/>
            </a:endParaRPr>
          </a:p>
          <a:p>
            <a:pPr marL="285750" indent="-285750">
              <a:buFontTx/>
              <a:buChar char="-"/>
            </a:pPr>
            <a:r>
              <a:rPr lang="en-GB" dirty="0" err="1">
                <a:latin typeface="Times New Roman" panose="02020603050405020304" pitchFamily="18" charset="0"/>
                <a:cs typeface="Times New Roman" panose="02020603050405020304" pitchFamily="18" charset="0"/>
              </a:rPr>
              <a:t>Hình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thức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thực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hiện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Làm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thu</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hoạch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trực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tuyến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theo</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đường</a:t>
            </a:r>
            <a:r>
              <a:rPr lang="en-GB" dirty="0">
                <a:latin typeface="Times New Roman" panose="02020603050405020304" pitchFamily="18" charset="0"/>
                <a:cs typeface="Times New Roman" panose="02020603050405020304" pitchFamily="18" charset="0"/>
              </a:rPr>
              <a:t> link </a:t>
            </a:r>
            <a:r>
              <a:rPr lang="en-GB" dirty="0" err="1">
                <a:latin typeface="Times New Roman" panose="02020603050405020304" pitchFamily="18" charset="0"/>
                <a:cs typeface="Times New Roman" panose="02020603050405020304" pitchFamily="18" charset="0"/>
              </a:rPr>
              <a:t>đính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kèm</a:t>
            </a:r>
            <a:r>
              <a:rPr lang="en-GB" dirty="0">
                <a:latin typeface="Times New Roman" panose="02020603050405020304" pitchFamily="18" charset="0"/>
                <a:cs typeface="Times New Roman" panose="02020603050405020304" pitchFamily="18" charset="0"/>
              </a:rPr>
              <a:t>: </a:t>
            </a:r>
            <a:r>
              <a:rPr lang="en-GB" dirty="0">
                <a:latin typeface="Times New Roman" panose="02020603050405020304" pitchFamily="18" charset="0"/>
                <a:cs typeface="Times New Roman" panose="02020603050405020304" pitchFamily="18" charset="0"/>
                <a:hlinkClick r:id="rId5"/>
              </a:rPr>
              <a:t>https://docs.google.com/forms/d/1s8wj7iPbnOC5C2UVtEQYdjhXeg9x4jAYeQQoIASZr4s/closedform</a:t>
            </a:r>
            <a:endParaRPr lang="vi-VN" dirty="0">
              <a:latin typeface="Times New Roman" panose="02020603050405020304" pitchFamily="18" charset="0"/>
              <a:cs typeface="Times New Roman" panose="02020603050405020304" pitchFamily="18" charset="0"/>
            </a:endParaRPr>
          </a:p>
          <a:p>
            <a:pPr marL="285750" indent="-285750">
              <a:buFontTx/>
              <a:buChar char="-"/>
            </a:pPr>
            <a:endParaRPr lang="en-US" dirty="0">
              <a:latin typeface="Times New Roman" panose="02020603050405020304" pitchFamily="18" charset="0"/>
              <a:cs typeface="Times New Roman" panose="02020603050405020304" pitchFamily="18" charset="0"/>
            </a:endParaRPr>
          </a:p>
          <a:p>
            <a:r>
              <a:rPr lang="en-GB" i="1" u="sng" dirty="0" err="1">
                <a:latin typeface="Times New Roman" panose="02020603050405020304" pitchFamily="18" charset="0"/>
                <a:cs typeface="Times New Roman" panose="02020603050405020304" pitchFamily="18" charset="0"/>
              </a:rPr>
              <a:t>Lưu</a:t>
            </a:r>
            <a:r>
              <a:rPr lang="en-GB" i="1" u="sng" dirty="0">
                <a:latin typeface="Times New Roman" panose="02020603050405020304" pitchFamily="18" charset="0"/>
                <a:cs typeface="Times New Roman" panose="02020603050405020304" pitchFamily="18" charset="0"/>
              </a:rPr>
              <a:t> ý:</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Sinh</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viên</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đăng</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nhập</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bằng</a:t>
            </a:r>
            <a:r>
              <a:rPr lang="en-GB" i="1" dirty="0">
                <a:latin typeface="Times New Roman" panose="02020603050405020304" pitchFamily="18" charset="0"/>
                <a:cs typeface="Times New Roman" panose="02020603050405020304" pitchFamily="18" charset="0"/>
              </a:rPr>
              <a:t> email do </a:t>
            </a:r>
            <a:r>
              <a:rPr lang="en-GB" i="1" dirty="0" err="1">
                <a:latin typeface="Times New Roman" panose="02020603050405020304" pitchFamily="18" charset="0"/>
                <a:cs typeface="Times New Roman" panose="02020603050405020304" pitchFamily="18" charset="0"/>
              </a:rPr>
              <a:t>Nhà</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trường</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cấp</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để</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làm</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bài</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thu</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hoạch</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tuyệt</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đối</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không</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sử</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dụng</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tài</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khoản</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của</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mình</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để</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nộp</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hộ</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bài</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Sinh</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viên</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khác</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để</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tránh</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bị</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mất</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bài</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đã</a:t>
            </a:r>
            <a:r>
              <a:rPr lang="en-GB" i="1" dirty="0">
                <a:latin typeface="Times New Roman" panose="02020603050405020304" pitchFamily="18" charset="0"/>
                <a:cs typeface="Times New Roman" panose="02020603050405020304" pitchFamily="18" charset="0"/>
              </a:rPr>
              <a:t> </a:t>
            </a:r>
            <a:r>
              <a:rPr lang="en-GB" i="1" dirty="0" err="1">
                <a:latin typeface="Times New Roman" panose="02020603050405020304" pitchFamily="18" charset="0"/>
                <a:cs typeface="Times New Roman" panose="02020603050405020304" pitchFamily="18" charset="0"/>
              </a:rPr>
              <a:t>nộp</a:t>
            </a:r>
            <a:r>
              <a:rPr lang="en-GB" i="1" dirty="0">
                <a:latin typeface="Times New Roman" panose="02020603050405020304" pitchFamily="18" charset="0"/>
                <a:cs typeface="Times New Roman" panose="02020603050405020304" pitchFamily="18" charset="0"/>
              </a:rPr>
              <a:t>.</a:t>
            </a:r>
            <a:endParaRPr lang="vi-VN" i="1"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GB" dirty="0" err="1">
                <a:latin typeface="Times New Roman" panose="02020603050405020304" pitchFamily="18" charset="0"/>
                <a:cs typeface="Times New Roman" panose="02020603050405020304" pitchFamily="18" charset="0"/>
              </a:rPr>
              <a:t>Thời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gian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hoàn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thành</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Trước</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ngày</a:t>
            </a:r>
            <a:r>
              <a:rPr lang="en-GB" dirty="0">
                <a:latin typeface="Times New Roman" panose="02020603050405020304" pitchFamily="18" charset="0"/>
                <a:cs typeface="Times New Roman" panose="02020603050405020304" pitchFamily="18" charset="0"/>
              </a:rPr>
              <a:t> 10/10/2025.</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5875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46939" y1="48447" x2="56463" y2="42857"/>
                      </a14:backgroundRemoval>
                    </a14:imgEffect>
                  </a14:imgLayer>
                </a14:imgProps>
              </a:ext>
              <a:ext uri="{28A0092B-C50C-407E-A947-70E740481C1C}">
                <a14:useLocalDpi xmlns:a14="http://schemas.microsoft.com/office/drawing/2010/main" val="0"/>
              </a:ext>
            </a:extLst>
          </a:blip>
          <a:stretch>
            <a:fillRect/>
          </a:stretch>
        </p:blipFill>
        <p:spPr>
          <a:xfrm>
            <a:off x="11200111" y="53169"/>
            <a:ext cx="991889" cy="1091078"/>
          </a:xfrm>
          <a:prstGeom prst="rect">
            <a:avLst/>
          </a:prstGeom>
        </p:spPr>
      </p:pic>
      <p:sp>
        <p:nvSpPr>
          <p:cNvPr id="4"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440" y="179055"/>
            <a:ext cx="11755120" cy="6997969"/>
          </a:xfrm>
          <a:prstGeom prst="rect">
            <a:avLst/>
          </a:prstGeom>
        </p:spPr>
      </p:pic>
    </p:spTree>
    <p:extLst>
      <p:ext uri="{BB962C8B-B14F-4D97-AF65-F5344CB8AC3E}">
        <p14:creationId xmlns:p14="http://schemas.microsoft.com/office/powerpoint/2010/main" val="716820065"/>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908</TotalTime>
  <Words>4817</Words>
  <Application>Microsoft Office PowerPoint</Application>
  <PresentationFormat>Widescreen</PresentationFormat>
  <Paragraphs>217</Paragraphs>
  <Slides>33</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Times New Roman</vt:lpstr>
      <vt:lpstr>Chủ đề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 Vu Thi</dc:creator>
  <cp:lastModifiedBy>Phan Phuc</cp:lastModifiedBy>
  <cp:revision>38</cp:revision>
  <dcterms:created xsi:type="dcterms:W3CDTF">2024-09-09T12:51:33Z</dcterms:created>
  <dcterms:modified xsi:type="dcterms:W3CDTF">2025-09-16T08:18:55Z</dcterms:modified>
</cp:coreProperties>
</file>