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5" r:id="rId2"/>
    <p:sldId id="336" r:id="rId3"/>
    <p:sldId id="304" r:id="rId4"/>
    <p:sldId id="305" r:id="rId5"/>
    <p:sldId id="313" r:id="rId6"/>
    <p:sldId id="317" r:id="rId7"/>
    <p:sldId id="316" r:id="rId8"/>
    <p:sldId id="337" r:id="rId9"/>
    <p:sldId id="320" r:id="rId10"/>
    <p:sldId id="321" r:id="rId11"/>
    <p:sldId id="315" r:id="rId12"/>
    <p:sldId id="314" r:id="rId13"/>
    <p:sldId id="323" r:id="rId14"/>
    <p:sldId id="319" r:id="rId15"/>
    <p:sldId id="322" r:id="rId16"/>
    <p:sldId id="338" r:id="rId17"/>
    <p:sldId id="340" r:id="rId18"/>
    <p:sldId id="341" r:id="rId19"/>
    <p:sldId id="342" r:id="rId20"/>
    <p:sldId id="343" r:id="rId21"/>
    <p:sldId id="332" r:id="rId22"/>
    <p:sldId id="333" r:id="rId23"/>
    <p:sldId id="339" r:id="rId24"/>
    <p:sldId id="326" r:id="rId25"/>
    <p:sldId id="327" r:id="rId26"/>
    <p:sldId id="328" r:id="rId27"/>
    <p:sldId id="329" r:id="rId28"/>
    <p:sldId id="334" r:id="rId29"/>
    <p:sldId id="335" r:id="rId30"/>
    <p:sldId id="310" r:id="rId31"/>
    <p:sldId id="312" r:id="rId32"/>
    <p:sldId id="270" r:id="rId33"/>
    <p:sldId id="288" r:id="rId34"/>
  </p:sldIdLst>
  <p:sldSz cx="9144000" cy="5143500" type="screen16x9"/>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2503F3"/>
    <a:srgbClr val="0000FF"/>
    <a:srgbClr val="00FF00"/>
    <a:srgbClr val="FF33CC"/>
    <a:srgbClr val="700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10" autoAdjust="0"/>
  </p:normalViewPr>
  <p:slideViewPr>
    <p:cSldViewPr>
      <p:cViewPr varScale="1">
        <p:scale>
          <a:sx n="72" d="100"/>
          <a:sy n="72" d="100"/>
        </p:scale>
        <p:origin x="1120" y="60"/>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30C05C-E381-4273-B3BD-80E64E9D3536}" type="datetimeFigureOut">
              <a:rPr lang="en-US" smtClean="0"/>
              <a:t>19/09/2025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B60F86-5E02-4001-8BE6-9BC43B2FB022}" type="slidenum">
              <a:rPr lang="en-US" smtClean="0"/>
              <a:t>‹#›</a:t>
            </a:fld>
            <a:endParaRPr lang="en-US"/>
          </a:p>
        </p:txBody>
      </p:sp>
    </p:spTree>
    <p:extLst>
      <p:ext uri="{BB962C8B-B14F-4D97-AF65-F5344CB8AC3E}">
        <p14:creationId xmlns:p14="http://schemas.microsoft.com/office/powerpoint/2010/main" val="2915835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a:t>
            </a:fld>
            <a:endParaRPr lang="en-US"/>
          </a:p>
        </p:txBody>
      </p:sp>
    </p:spTree>
    <p:extLst>
      <p:ext uri="{BB962C8B-B14F-4D97-AF65-F5344CB8AC3E}">
        <p14:creationId xmlns:p14="http://schemas.microsoft.com/office/powerpoint/2010/main" val="3895853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Đầu</a:t>
            </a:r>
            <a:r>
              <a:rPr lang="en-US" baseline="0" dirty="0"/>
              <a:t> </a:t>
            </a:r>
            <a:r>
              <a:rPr lang="en-US" baseline="0" dirty="0" err="1"/>
              <a:t>tiên</a:t>
            </a:r>
            <a:r>
              <a:rPr lang="en-US" baseline="0" dirty="0"/>
              <a:t>, </a:t>
            </a:r>
            <a:r>
              <a:rPr lang="en-US" baseline="0" dirty="0" err="1"/>
              <a:t>tôi</a:t>
            </a:r>
            <a:r>
              <a:rPr lang="en-US" baseline="0" dirty="0"/>
              <a:t> </a:t>
            </a:r>
            <a:r>
              <a:rPr lang="en-US" baseline="0" dirty="0" err="1"/>
              <a:t>sẽ</a:t>
            </a:r>
            <a:r>
              <a:rPr lang="en-US" baseline="0" dirty="0"/>
              <a:t> </a:t>
            </a:r>
            <a:r>
              <a:rPr lang="en-US" baseline="0" dirty="0" err="1"/>
              <a:t>đi</a:t>
            </a:r>
            <a:r>
              <a:rPr lang="en-US" baseline="0" dirty="0"/>
              <a:t> </a:t>
            </a:r>
            <a:r>
              <a:rPr lang="en-US" baseline="0" dirty="0" err="1"/>
              <a:t>giới</a:t>
            </a:r>
            <a:r>
              <a:rPr lang="en-US" baseline="0" dirty="0"/>
              <a:t> </a:t>
            </a:r>
            <a:r>
              <a:rPr lang="en-US" baseline="0" dirty="0" err="1"/>
              <a:t>thiệu</a:t>
            </a:r>
            <a:r>
              <a:rPr lang="en-US" baseline="0" dirty="0"/>
              <a:t> </a:t>
            </a:r>
            <a:r>
              <a:rPr lang="en-US" baseline="0" dirty="0" err="1"/>
              <a:t>về</a:t>
            </a:r>
            <a:r>
              <a:rPr lang="en-US" baseline="0" dirty="0"/>
              <a:t> </a:t>
            </a:r>
            <a:r>
              <a:rPr lang="en-US" baseline="0" dirty="0" err="1"/>
              <a:t>tổ</a:t>
            </a:r>
            <a:r>
              <a:rPr lang="en-US" baseline="0" dirty="0"/>
              <a:t> </a:t>
            </a:r>
            <a:r>
              <a:rPr lang="en-US" baseline="0" dirty="0" err="1"/>
              <a:t>chức</a:t>
            </a:r>
            <a:r>
              <a:rPr lang="en-US" baseline="0" dirty="0"/>
              <a:t> </a:t>
            </a:r>
            <a:r>
              <a:rPr lang="en-US" baseline="0" dirty="0" err="1"/>
              <a:t>Đoàn</a:t>
            </a:r>
            <a:r>
              <a:rPr lang="en-US" baseline="0" dirty="0"/>
              <a:t> TNCS HCM </a:t>
            </a:r>
            <a:r>
              <a:rPr lang="en-US" baseline="0" dirty="0" err="1"/>
              <a:t>Nhà</a:t>
            </a:r>
            <a:r>
              <a:rPr lang="en-US" baseline="0" dirty="0"/>
              <a:t> </a:t>
            </a:r>
            <a:r>
              <a:rPr lang="en-US" baseline="0" dirty="0" err="1"/>
              <a:t>trường</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 </a:t>
            </a:r>
            <a:r>
              <a:rPr lang="en-US" baseline="0" dirty="0" err="1"/>
              <a:t>Đoàn</a:t>
            </a:r>
            <a:r>
              <a:rPr lang="en-US" baseline="0" dirty="0"/>
              <a:t> </a:t>
            </a:r>
            <a:r>
              <a:rPr lang="en-US" baseline="0" dirty="0" err="1"/>
              <a:t>Thanh</a:t>
            </a:r>
            <a:r>
              <a:rPr lang="en-US" baseline="0" dirty="0"/>
              <a:t> </a:t>
            </a:r>
            <a:r>
              <a:rPr lang="en-US" baseline="0" dirty="0" err="1"/>
              <a:t>niên</a:t>
            </a:r>
            <a:r>
              <a:rPr lang="en-US" baseline="0" dirty="0"/>
              <a:t> </a:t>
            </a:r>
            <a:r>
              <a:rPr lang="en-US" baseline="0" dirty="0" err="1"/>
              <a:t>Nhà</a:t>
            </a:r>
            <a:r>
              <a:rPr lang="en-US" baseline="0" dirty="0"/>
              <a:t> </a:t>
            </a:r>
            <a:r>
              <a:rPr lang="en-US" baseline="0" dirty="0" err="1"/>
              <a:t>trường</a:t>
            </a:r>
            <a:r>
              <a:rPr lang="en-US" baseline="0" dirty="0"/>
              <a:t> </a:t>
            </a:r>
            <a:r>
              <a:rPr lang="en-US" baseline="0" dirty="0" err="1"/>
              <a:t>đứng</a:t>
            </a:r>
            <a:r>
              <a:rPr lang="en-US" baseline="0" dirty="0"/>
              <a:t> </a:t>
            </a:r>
            <a:r>
              <a:rPr lang="en-US" baseline="0" dirty="0" err="1"/>
              <a:t>đầu</a:t>
            </a:r>
            <a:r>
              <a:rPr lang="en-US" baseline="0" dirty="0"/>
              <a:t> </a:t>
            </a:r>
            <a:r>
              <a:rPr lang="en-US" baseline="0" dirty="0" err="1"/>
              <a:t>là</a:t>
            </a:r>
            <a:r>
              <a:rPr lang="en-US" baseline="0" dirty="0"/>
              <a:t> BCH </a:t>
            </a:r>
            <a:r>
              <a:rPr lang="en-US" baseline="0" dirty="0" err="1"/>
              <a:t>Đoàn</a:t>
            </a:r>
            <a:r>
              <a:rPr lang="en-US" baseline="0" dirty="0"/>
              <a:t> </a:t>
            </a:r>
            <a:r>
              <a:rPr lang="en-US" baseline="0" dirty="0" err="1"/>
              <a:t>trường</a:t>
            </a:r>
            <a:r>
              <a:rPr lang="en-US" baseline="0"/>
              <a:t>. </a:t>
            </a:r>
            <a:r>
              <a:rPr lang="en-US" b="0" baseline="0"/>
              <a:t>(</a:t>
            </a:r>
            <a:r>
              <a:rPr lang="en-US" b="0" dirty="0">
                <a:solidFill>
                  <a:srgbClr val="002060"/>
                </a:solidFill>
                <a:latin typeface="Times New Roman" pitchFamily="18" charset="0"/>
                <a:cs typeface="Times New Roman" pitchFamily="18" charset="0"/>
              </a:rPr>
              <a:t>Ban </a:t>
            </a:r>
            <a:r>
              <a:rPr lang="en-US" b="0" dirty="0" err="1">
                <a:solidFill>
                  <a:srgbClr val="002060"/>
                </a:solidFill>
                <a:latin typeface="Times New Roman" pitchFamily="18" charset="0"/>
                <a:cs typeface="Times New Roman" pitchFamily="18" charset="0"/>
              </a:rPr>
              <a:t>Chấp</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Hành</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có</a:t>
            </a:r>
            <a:r>
              <a:rPr lang="en-US" b="0" dirty="0">
                <a:solidFill>
                  <a:srgbClr val="002060"/>
                </a:solidFill>
                <a:latin typeface="Times New Roman" pitchFamily="18" charset="0"/>
                <a:cs typeface="Times New Roman" pitchFamily="18" charset="0"/>
              </a:rPr>
              <a:t> 29 </a:t>
            </a:r>
            <a:r>
              <a:rPr lang="en-US" b="0" dirty="0" err="1">
                <a:solidFill>
                  <a:srgbClr val="002060"/>
                </a:solidFill>
                <a:latin typeface="Times New Roman" pitchFamily="18" charset="0"/>
                <a:cs typeface="Times New Roman" pitchFamily="18" charset="0"/>
              </a:rPr>
              <a:t>đồng</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chí</a:t>
            </a:r>
            <a:r>
              <a:rPr lang="en-US" b="0" dirty="0">
                <a:solidFill>
                  <a:srgbClr val="002060"/>
                </a:solidFill>
                <a:latin typeface="Times New Roman" pitchFamily="18" charset="0"/>
                <a:cs typeface="Times New Roman" pitchFamily="18" charset="0"/>
              </a:rPr>
              <a:t>, Ban </a:t>
            </a:r>
            <a:r>
              <a:rPr lang="en-US" b="0" dirty="0" err="1">
                <a:solidFill>
                  <a:srgbClr val="002060"/>
                </a:solidFill>
                <a:latin typeface="Times New Roman" pitchFamily="18" charset="0"/>
                <a:cs typeface="Times New Roman" pitchFamily="18" charset="0"/>
              </a:rPr>
              <a:t>Thường</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Vụ</a:t>
            </a:r>
            <a:r>
              <a:rPr lang="en-US" b="0" dirty="0">
                <a:solidFill>
                  <a:srgbClr val="002060"/>
                </a:solidFill>
                <a:latin typeface="Times New Roman" pitchFamily="18" charset="0"/>
                <a:cs typeface="Times New Roman" pitchFamily="18" charset="0"/>
              </a:rPr>
              <a:t> </a:t>
            </a:r>
            <a:r>
              <a:rPr lang="en-US" b="0" dirty="0" err="1">
                <a:solidFill>
                  <a:srgbClr val="002060"/>
                </a:solidFill>
                <a:latin typeface="Times New Roman" pitchFamily="18" charset="0"/>
                <a:cs typeface="Times New Roman" pitchFamily="18" charset="0"/>
              </a:rPr>
              <a:t>có</a:t>
            </a:r>
            <a:r>
              <a:rPr lang="en-US" b="0" dirty="0">
                <a:solidFill>
                  <a:srgbClr val="002060"/>
                </a:solidFill>
                <a:latin typeface="Times New Roman" pitchFamily="18" charset="0"/>
                <a:cs typeface="Times New Roman" pitchFamily="18" charset="0"/>
              </a:rPr>
              <a:t> 09 </a:t>
            </a:r>
            <a:r>
              <a:rPr lang="en-US" b="0" dirty="0" err="1">
                <a:solidFill>
                  <a:srgbClr val="002060"/>
                </a:solidFill>
                <a:latin typeface="Times New Roman" pitchFamily="18" charset="0"/>
                <a:cs typeface="Times New Roman" pitchFamily="18" charset="0"/>
              </a:rPr>
              <a:t>đồng</a:t>
            </a:r>
            <a:r>
              <a:rPr lang="en-US" b="0" dirty="0">
                <a:solidFill>
                  <a:srgbClr val="002060"/>
                </a:solidFill>
                <a:latin typeface="Times New Roman" pitchFamily="18" charset="0"/>
                <a:cs typeface="Times New Roman" pitchFamily="18" charset="0"/>
              </a:rPr>
              <a:t> </a:t>
            </a:r>
            <a:r>
              <a:rPr lang="en-US" b="0" err="1">
                <a:solidFill>
                  <a:srgbClr val="002060"/>
                </a:solidFill>
                <a:latin typeface="Times New Roman" pitchFamily="18" charset="0"/>
                <a:cs typeface="Times New Roman" pitchFamily="18" charset="0"/>
              </a:rPr>
              <a:t>chí</a:t>
            </a:r>
            <a:r>
              <a:rPr lang="en-US" b="0">
                <a:solidFill>
                  <a:srgbClr val="002060"/>
                </a:solidFill>
                <a:latin typeface="Times New Roman" pitchFamily="18" charset="0"/>
                <a:cs typeface="Times New Roman" pitchFamily="18" charset="0"/>
              </a:rPr>
              <a:t>,</a:t>
            </a:r>
            <a:r>
              <a:rPr lang="en-US" b="0" baseline="0">
                <a:solidFill>
                  <a:srgbClr val="002060"/>
                </a:solidFill>
                <a:latin typeface="Times New Roman" pitchFamily="18" charset="0"/>
                <a:cs typeface="Times New Roman" pitchFamily="18" charset="0"/>
              </a:rPr>
              <a:t> 01 </a:t>
            </a:r>
            <a:r>
              <a:rPr lang="en-US" b="0" baseline="0" dirty="0" err="1">
                <a:solidFill>
                  <a:srgbClr val="002060"/>
                </a:solidFill>
                <a:latin typeface="Times New Roman" pitchFamily="18" charset="0"/>
                <a:cs typeface="Times New Roman" pitchFamily="18" charset="0"/>
              </a:rPr>
              <a:t>đồng</a:t>
            </a:r>
            <a:r>
              <a:rPr lang="en-US" b="0" baseline="0" dirty="0">
                <a:solidFill>
                  <a:srgbClr val="002060"/>
                </a:solidFill>
                <a:latin typeface="Times New Roman" pitchFamily="18" charset="0"/>
                <a:cs typeface="Times New Roman" pitchFamily="18" charset="0"/>
              </a:rPr>
              <a:t> </a:t>
            </a:r>
            <a:r>
              <a:rPr lang="en-US" b="0" baseline="0" err="1">
                <a:solidFill>
                  <a:srgbClr val="002060"/>
                </a:solidFill>
                <a:latin typeface="Times New Roman" pitchFamily="18" charset="0"/>
                <a:cs typeface="Times New Roman" pitchFamily="18" charset="0"/>
              </a:rPr>
              <a:t>chí</a:t>
            </a:r>
            <a:r>
              <a:rPr lang="en-US" b="0" baseline="0">
                <a:solidFill>
                  <a:srgbClr val="002060"/>
                </a:solidFill>
                <a:latin typeface="Times New Roman" pitchFamily="18" charset="0"/>
                <a:cs typeface="Times New Roman" pitchFamily="18" charset="0"/>
              </a:rPr>
              <a:t> Bí thư và 02 đồng chí Phó Bí thư</a:t>
            </a:r>
            <a:r>
              <a:rPr lang="en-US" b="0">
                <a:solidFill>
                  <a:srgbClr val="002060"/>
                </a:solidFill>
                <a:latin typeface="Times New Roman" pitchFamily="18" charset="0"/>
                <a:cs typeface="Times New Roman" pitchFamily="18" charset="0"/>
              </a:rPr>
              <a:t>)</a:t>
            </a:r>
            <a:r>
              <a:rPr lang="en-US" b="0" baseline="0">
                <a:solidFill>
                  <a:srgbClr val="002060"/>
                </a:solidFill>
                <a:latin typeface="Times New Roman" pitchFamily="18" charset="0"/>
                <a:cs typeface="Times New Roman" pitchFamily="18" charset="0"/>
              </a:rPr>
              <a:t> </a:t>
            </a:r>
            <a:r>
              <a:rPr lang="en-US" baseline="0" dirty="0" err="1"/>
              <a:t>đại</a:t>
            </a:r>
            <a:r>
              <a:rPr lang="en-US" baseline="0" dirty="0"/>
              <a:t> </a:t>
            </a:r>
            <a:r>
              <a:rPr lang="en-US" baseline="0" dirty="0" err="1"/>
              <a:t>diện</a:t>
            </a:r>
            <a:r>
              <a:rPr lang="en-US" baseline="0" dirty="0"/>
              <a:t> </a:t>
            </a:r>
            <a:r>
              <a:rPr lang="en-US" baseline="0" dirty="0" err="1"/>
              <a:t>cho</a:t>
            </a:r>
            <a:r>
              <a:rPr lang="en-US" baseline="0" dirty="0"/>
              <a:t> </a:t>
            </a:r>
            <a:r>
              <a:rPr lang="en-US" baseline="0" dirty="0" err="1"/>
              <a:t>cán</a:t>
            </a:r>
            <a:r>
              <a:rPr lang="en-US" baseline="0" dirty="0"/>
              <a:t> </a:t>
            </a:r>
            <a:r>
              <a:rPr lang="en-US" baseline="0" dirty="0" err="1"/>
              <a:t>bộ</a:t>
            </a:r>
            <a:r>
              <a:rPr lang="en-US" baseline="0" dirty="0"/>
              <a:t>, </a:t>
            </a:r>
            <a:r>
              <a:rPr lang="en-US" baseline="0" dirty="0" err="1"/>
              <a:t>giáo</a:t>
            </a:r>
            <a:r>
              <a:rPr lang="en-US" baseline="0" dirty="0"/>
              <a:t> </a:t>
            </a:r>
            <a:r>
              <a:rPr lang="en-US" baseline="0" dirty="0" err="1"/>
              <a:t>viên</a:t>
            </a:r>
            <a:r>
              <a:rPr lang="en-US" baseline="0" dirty="0"/>
              <a:t>, </a:t>
            </a:r>
            <a:r>
              <a:rPr lang="en-US" baseline="0" dirty="0" err="1"/>
              <a:t>nhân</a:t>
            </a:r>
            <a:r>
              <a:rPr lang="en-US" baseline="0" dirty="0"/>
              <a:t> </a:t>
            </a:r>
            <a:r>
              <a:rPr lang="en-US" baseline="0" dirty="0" err="1"/>
              <a:t>viên</a:t>
            </a:r>
            <a:r>
              <a:rPr lang="en-US" baseline="0" dirty="0"/>
              <a:t> </a:t>
            </a:r>
            <a:r>
              <a:rPr lang="en-US" baseline="0" dirty="0" err="1"/>
              <a:t>và</a:t>
            </a:r>
            <a:r>
              <a:rPr lang="en-US" baseline="0" dirty="0"/>
              <a:t> </a:t>
            </a:r>
            <a:r>
              <a:rPr lang="en-US" baseline="0" dirty="0" err="1"/>
              <a:t>sinh</a:t>
            </a:r>
            <a:r>
              <a:rPr lang="en-US" baseline="0" dirty="0"/>
              <a:t> </a:t>
            </a:r>
            <a:r>
              <a:rPr lang="en-US" baseline="0" dirty="0" err="1"/>
              <a:t>viên</a:t>
            </a:r>
            <a:r>
              <a:rPr lang="en-US" baseline="0" dirty="0"/>
              <a:t> </a:t>
            </a:r>
            <a:r>
              <a:rPr lang="en-US" baseline="0" dirty="0" err="1"/>
              <a:t>trong</a:t>
            </a:r>
            <a:r>
              <a:rPr lang="en-US" baseline="0" dirty="0"/>
              <a:t> </a:t>
            </a:r>
            <a:r>
              <a:rPr lang="en-US" baseline="0" dirty="0" err="1"/>
              <a:t>toàn</a:t>
            </a:r>
            <a:r>
              <a:rPr lang="en-US" baseline="0" dirty="0"/>
              <a:t> </a:t>
            </a:r>
            <a:r>
              <a:rPr lang="en-US" baseline="0" dirty="0" err="1"/>
              <a:t>trường</a:t>
            </a:r>
            <a:r>
              <a:rPr lang="en-US" baseline="0" dirty="0"/>
              <a:t> </a:t>
            </a:r>
            <a:r>
              <a:rPr lang="en-US" baseline="0" dirty="0" err="1"/>
              <a:t>thuộc</a:t>
            </a:r>
            <a:r>
              <a:rPr lang="en-US" baseline="0" dirty="0"/>
              <a:t> </a:t>
            </a:r>
            <a:r>
              <a:rPr lang="en-US" baseline="0" dirty="0" err="1"/>
              <a:t>độ</a:t>
            </a:r>
            <a:r>
              <a:rPr lang="en-US" baseline="0" dirty="0"/>
              <a:t> </a:t>
            </a:r>
            <a:r>
              <a:rPr lang="en-US" baseline="0" dirty="0" err="1"/>
              <a:t>tuổi</a:t>
            </a:r>
            <a:r>
              <a:rPr lang="en-US" baseline="0" dirty="0"/>
              <a:t> </a:t>
            </a:r>
            <a:r>
              <a:rPr lang="en-US" baseline="0" dirty="0" err="1"/>
              <a:t>đoàn</a:t>
            </a:r>
            <a:r>
              <a:rPr lang="en-US" baseline="0" dirty="0"/>
              <a:t> </a:t>
            </a:r>
            <a:r>
              <a:rPr lang="en-US" baseline="0" dirty="0" err="1"/>
              <a:t>viên</a:t>
            </a:r>
            <a:r>
              <a:rPr lang="en-US" baseline="0" dirty="0"/>
              <a:t>; </a:t>
            </a:r>
            <a:r>
              <a:rPr lang="en-US" b="0" baseline="0" dirty="0" err="1">
                <a:solidFill>
                  <a:srgbClr val="002060"/>
                </a:solidFill>
                <a:latin typeface="Times New Roman" pitchFamily="18" charset="0"/>
                <a:cs typeface="Times New Roman" pitchFamily="18" charset="0"/>
              </a:rPr>
              <a:t>nhiệm</a:t>
            </a:r>
            <a:r>
              <a:rPr lang="en-US" b="0" baseline="0" dirty="0">
                <a:solidFill>
                  <a:srgbClr val="002060"/>
                </a:solidFill>
                <a:latin typeface="Times New Roman" pitchFamily="18" charset="0"/>
                <a:cs typeface="Times New Roman" pitchFamily="18" charset="0"/>
              </a:rPr>
              <a:t> </a:t>
            </a:r>
            <a:r>
              <a:rPr lang="en-US" b="0" baseline="0" dirty="0" err="1">
                <a:solidFill>
                  <a:srgbClr val="002060"/>
                </a:solidFill>
                <a:latin typeface="Times New Roman" pitchFamily="18" charset="0"/>
                <a:cs typeface="Times New Roman" pitchFamily="18" charset="0"/>
              </a:rPr>
              <a:t>vụ</a:t>
            </a:r>
            <a:r>
              <a:rPr lang="en-US" b="0" baseline="0" dirty="0">
                <a:solidFill>
                  <a:srgbClr val="002060"/>
                </a:solidFill>
                <a:latin typeface="Times New Roman" pitchFamily="18" charset="0"/>
                <a:cs typeface="Times New Roman" pitchFamily="18" charset="0"/>
              </a:rPr>
              <a:t> </a:t>
            </a:r>
            <a:r>
              <a:rPr lang="vi-VN" sz="1200" b="0" i="0" kern="1200" dirty="0">
                <a:solidFill>
                  <a:schemeClr val="tx1"/>
                </a:solidFill>
                <a:effectLst/>
                <a:latin typeface="+mn-lt"/>
                <a:ea typeface="+mn-ea"/>
                <a:cs typeface="+mn-cs"/>
              </a:rPr>
              <a:t>Tham mưu cho Đảng ủy – Ban Giám hiệu Trường và Tỉnh </a:t>
            </a:r>
            <a:r>
              <a:rPr lang="vi-VN" sz="1200" b="0" i="0" kern="1200">
                <a:solidFill>
                  <a:schemeClr val="tx1"/>
                </a:solidFill>
                <a:effectLst/>
                <a:latin typeface="+mn-lt"/>
                <a:ea typeface="+mn-ea"/>
                <a:cs typeface="+mn-cs"/>
              </a:rPr>
              <a:t>Đoàn N</a:t>
            </a:r>
            <a:r>
              <a:rPr lang="en-US" sz="1200" b="0" i="0" kern="1200">
                <a:solidFill>
                  <a:schemeClr val="tx1"/>
                </a:solidFill>
                <a:effectLst/>
                <a:latin typeface="+mn-lt"/>
                <a:ea typeface="+mn-ea"/>
                <a:cs typeface="+mn-cs"/>
              </a:rPr>
              <a:t>inh Bình</a:t>
            </a:r>
            <a:r>
              <a:rPr lang="vi-VN" sz="1200" b="0" i="0" kern="1200">
                <a:solidFill>
                  <a:schemeClr val="tx1"/>
                </a:solidFill>
                <a:effectLst/>
                <a:latin typeface="+mn-lt"/>
                <a:ea typeface="+mn-ea"/>
                <a:cs typeface="+mn-cs"/>
              </a:rPr>
              <a:t> </a:t>
            </a:r>
            <a:r>
              <a:rPr lang="vi-VN" sz="1200" b="0" i="0" kern="1200" dirty="0">
                <a:solidFill>
                  <a:schemeClr val="tx1"/>
                </a:solidFill>
                <a:effectLst/>
                <a:latin typeface="+mn-lt"/>
                <a:ea typeface="+mn-ea"/>
                <a:cs typeface="+mn-cs"/>
              </a:rPr>
              <a:t>những nội dung, biện pháp chỉ đạo liên quan đến công tác Đoàn và phong trào Thanh niên tại Trường Đại học Kinh tế – Kỹ thuật Công nghiệp. Lãnh đạo, chỉ đạo, hướng dẫn các cơ sở Đoàn, Liên chi đoàn, Chi Đoàn, xây dựng các chương trình hành động, nhiệm vụ cụ thể, phù hợp với chủ trương của Đảng ủy – Ban Giám hiệu Trường và  Đoàn cấp trên, đảm bảo phù hợp với nhu cầu của đoàn viên, thanh niên tại đơn vị.  </a:t>
            </a:r>
            <a:endParaRPr lang="en-US" sz="1200" b="0" i="0" kern="1200" dirty="0">
              <a:solidFill>
                <a:schemeClr val="tx1"/>
              </a:solidFill>
              <a:effectLst/>
              <a:latin typeface="+mn-lt"/>
              <a:ea typeface="+mn-ea"/>
              <a:cs typeface="+mn-cs"/>
            </a:endParaRPr>
          </a:p>
          <a:p>
            <a:pPr marL="171450" indent="-171450">
              <a:buFontTx/>
              <a:buChar char="-"/>
            </a:pPr>
            <a:r>
              <a:rPr lang="en-US" b="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trường</a:t>
            </a:r>
            <a:r>
              <a:rPr lang="en-US" b="0" baseline="0" dirty="0"/>
              <a:t> </a:t>
            </a:r>
            <a:r>
              <a:rPr lang="en-US" b="0" baseline="0" dirty="0" err="1"/>
              <a:t>có</a:t>
            </a:r>
            <a:r>
              <a:rPr lang="en-US" b="0" baseline="0" dirty="0"/>
              <a:t> 02 Chi </a:t>
            </a:r>
            <a:r>
              <a:rPr lang="en-US" b="0" baseline="0" dirty="0" err="1"/>
              <a:t>đoàn</a:t>
            </a:r>
            <a:r>
              <a:rPr lang="en-US" b="0" baseline="0" dirty="0"/>
              <a:t> </a:t>
            </a:r>
            <a:r>
              <a:rPr lang="en-US" b="0" baseline="0" dirty="0" err="1"/>
              <a:t>cơ</a:t>
            </a:r>
            <a:r>
              <a:rPr lang="en-US" b="0" baseline="0" dirty="0"/>
              <a:t> </a:t>
            </a:r>
            <a:r>
              <a:rPr lang="en-US" b="0" baseline="0" dirty="0" err="1"/>
              <a:t>quan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dirty="0" err="1"/>
              <a:t>tại</a:t>
            </a:r>
            <a:r>
              <a:rPr lang="en-US" b="0" baseline="0" dirty="0"/>
              <a:t> 2 </a:t>
            </a:r>
            <a:r>
              <a:rPr lang="en-US" b="0" baseline="0" dirty="0" err="1"/>
              <a:t>cơ</a:t>
            </a:r>
            <a:r>
              <a:rPr lang="en-US" b="0" baseline="0" dirty="0"/>
              <a:t> </a:t>
            </a:r>
            <a:r>
              <a:rPr lang="en-US" b="0" baseline="0" dirty="0" err="1"/>
              <a:t>sở</a:t>
            </a:r>
            <a:r>
              <a:rPr lang="en-US" b="0" baseline="0" dirty="0"/>
              <a:t> </a:t>
            </a:r>
            <a:r>
              <a:rPr lang="en-US" b="0" baseline="0" dirty="0" err="1"/>
              <a:t>Hà</a:t>
            </a:r>
            <a:r>
              <a:rPr lang="en-US" b="0" baseline="0" dirty="0"/>
              <a:t> </a:t>
            </a:r>
            <a:r>
              <a:rPr lang="en-US" b="0" baseline="0" dirty="0" err="1"/>
              <a:t>Nội</a:t>
            </a:r>
            <a:r>
              <a:rPr lang="en-US" b="0" baseline="0" dirty="0"/>
              <a:t> </a:t>
            </a:r>
            <a:r>
              <a:rPr lang="en-US" b="0" baseline="0" err="1"/>
              <a:t>và</a:t>
            </a:r>
            <a:r>
              <a:rPr lang="en-US" b="0" baseline="0"/>
              <a:t> Ninh Bình. </a:t>
            </a:r>
            <a:r>
              <a:rPr lang="en-US" b="0" baseline="0" err="1"/>
              <a:t>Trong</a:t>
            </a:r>
            <a:r>
              <a:rPr lang="en-US" b="0" baseline="0"/>
              <a:t> Chi </a:t>
            </a:r>
            <a:r>
              <a:rPr lang="en-US" b="0" baseline="0" dirty="0" err="1"/>
              <a:t>đoàn</a:t>
            </a:r>
            <a:r>
              <a:rPr lang="en-US" b="0" baseline="0" dirty="0"/>
              <a:t> </a:t>
            </a:r>
            <a:r>
              <a:rPr lang="en-US" b="0" baseline="0" dirty="0" err="1"/>
              <a:t>cơ</a:t>
            </a:r>
            <a:r>
              <a:rPr lang="en-US" b="0" baseline="0" dirty="0"/>
              <a:t> </a:t>
            </a:r>
            <a:r>
              <a:rPr lang="en-US" b="0" baseline="0" dirty="0" err="1"/>
              <a:t>quan</a:t>
            </a:r>
            <a:r>
              <a:rPr lang="en-US" b="0" baseline="0" dirty="0"/>
              <a:t> </a:t>
            </a:r>
            <a:r>
              <a:rPr lang="en-US" b="0" baseline="0" dirty="0" err="1"/>
              <a:t>sẽ</a:t>
            </a:r>
            <a:r>
              <a:rPr lang="en-US" b="0" baseline="0" dirty="0"/>
              <a:t> </a:t>
            </a:r>
            <a:r>
              <a:rPr lang="en-US" b="0" baseline="0" dirty="0" err="1"/>
              <a:t>có</a:t>
            </a:r>
            <a:r>
              <a:rPr lang="en-US" b="0" baseline="0" dirty="0"/>
              <a:t> </a:t>
            </a:r>
            <a:r>
              <a:rPr lang="en-US" b="0" baseline="0" dirty="0" err="1"/>
              <a:t>các</a:t>
            </a:r>
            <a:r>
              <a:rPr lang="en-US" b="0" baseline="0" dirty="0"/>
              <a:t> </a:t>
            </a:r>
            <a:r>
              <a:rPr lang="en-US" b="0" baseline="0" dirty="0" err="1"/>
              <a:t>cán</a:t>
            </a:r>
            <a:r>
              <a:rPr lang="en-US" b="0" baseline="0" dirty="0"/>
              <a:t> </a:t>
            </a:r>
            <a:r>
              <a:rPr lang="en-US" b="0" baseline="0" dirty="0" err="1"/>
              <a:t>bộ</a:t>
            </a:r>
            <a:r>
              <a:rPr lang="en-US" b="0" baseline="0" dirty="0"/>
              <a:t> </a:t>
            </a:r>
            <a:r>
              <a:rPr lang="en-US" b="0" baseline="0" dirty="0" err="1"/>
              <a:t>Đoàn</a:t>
            </a:r>
            <a:r>
              <a:rPr lang="en-US" b="0" baseline="0" dirty="0"/>
              <a:t>; </a:t>
            </a:r>
            <a:r>
              <a:rPr lang="en-US" b="0" baseline="0" dirty="0" err="1"/>
              <a:t>giảng</a:t>
            </a:r>
            <a:r>
              <a:rPr lang="en-US" b="0" baseline="0" dirty="0"/>
              <a:t> </a:t>
            </a:r>
            <a:r>
              <a:rPr lang="en-US" b="0" baseline="0" dirty="0" err="1"/>
              <a:t>viên</a:t>
            </a:r>
            <a:r>
              <a:rPr lang="en-US" b="0" baseline="0" dirty="0"/>
              <a:t> </a:t>
            </a:r>
            <a:r>
              <a:rPr lang="en-US" b="0" baseline="0" dirty="0" err="1"/>
              <a:t>và</a:t>
            </a:r>
            <a:r>
              <a:rPr lang="en-US" b="0" baseline="0" dirty="0"/>
              <a:t> </a:t>
            </a:r>
            <a:r>
              <a:rPr lang="en-US" b="0" baseline="0" dirty="0" err="1"/>
              <a:t>nhân</a:t>
            </a:r>
            <a:r>
              <a:rPr lang="en-US" b="0" baseline="0" dirty="0"/>
              <a:t> </a:t>
            </a:r>
            <a:r>
              <a:rPr lang="en-US" b="0" baseline="0" dirty="0" err="1"/>
              <a:t>viên</a:t>
            </a:r>
            <a:r>
              <a:rPr lang="en-US" b="0" baseline="0" dirty="0"/>
              <a:t> </a:t>
            </a:r>
            <a:r>
              <a:rPr lang="en-US" b="0" baseline="0" dirty="0" err="1"/>
              <a:t>thuộc</a:t>
            </a:r>
            <a:r>
              <a:rPr lang="en-US" b="0" baseline="0" dirty="0"/>
              <a:t> </a:t>
            </a:r>
            <a:r>
              <a:rPr lang="en-US" b="0" baseline="0" dirty="0" err="1"/>
              <a:t>độ</a:t>
            </a:r>
            <a:r>
              <a:rPr lang="en-US" b="0" baseline="0" dirty="0"/>
              <a:t> </a:t>
            </a:r>
            <a:r>
              <a:rPr lang="en-US" b="0" baseline="0" dirty="0" err="1"/>
              <a:t>tuổi</a:t>
            </a:r>
            <a:r>
              <a:rPr lang="en-US" b="0" baseline="0" dirty="0"/>
              <a:t> </a:t>
            </a:r>
            <a:r>
              <a:rPr lang="en-US" b="0" baseline="0" dirty="0" err="1"/>
              <a:t>Đoàn</a:t>
            </a:r>
            <a:r>
              <a:rPr lang="en-US" b="0" baseline="0" dirty="0"/>
              <a:t>.</a:t>
            </a:r>
          </a:p>
          <a:p>
            <a:pPr marL="171450" indent="-171450">
              <a:buFontTx/>
              <a:buChar char="-"/>
            </a:pPr>
            <a:r>
              <a:rPr lang="en-US" b="0" baseline="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trường</a:t>
            </a:r>
            <a:r>
              <a:rPr lang="en-US" b="0" baseline="0" dirty="0"/>
              <a:t> </a:t>
            </a:r>
            <a:r>
              <a:rPr lang="en-US" b="0" baseline="0" dirty="0" err="1"/>
              <a:t>hiện</a:t>
            </a:r>
            <a:r>
              <a:rPr lang="en-US" b="0" baseline="0" dirty="0"/>
              <a:t> </a:t>
            </a:r>
            <a:r>
              <a:rPr lang="en-US" b="0" baseline="0" err="1"/>
              <a:t>có</a:t>
            </a:r>
            <a:r>
              <a:rPr lang="en-US" b="0" baseline="0"/>
              <a:t> 13 </a:t>
            </a:r>
            <a:r>
              <a:rPr lang="en-US" b="0" baseline="0" dirty="0" err="1"/>
              <a:t>Liên</a:t>
            </a:r>
            <a:r>
              <a:rPr lang="en-US" b="0" baseline="0" dirty="0"/>
              <a:t> 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dirty="0" err="1"/>
              <a:t>Trong</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sẽ</a:t>
            </a:r>
            <a:r>
              <a:rPr lang="en-US" b="0" baseline="0" dirty="0"/>
              <a:t> </a:t>
            </a:r>
            <a:r>
              <a:rPr lang="en-US" b="0" baseline="0" dirty="0" err="1"/>
              <a:t>có</a:t>
            </a:r>
            <a:r>
              <a:rPr lang="en-US" b="0" baseline="0" dirty="0"/>
              <a:t> </a:t>
            </a:r>
            <a:r>
              <a:rPr lang="en-US" b="0" baseline="0" dirty="0" err="1"/>
              <a:t>các</a:t>
            </a:r>
            <a:r>
              <a:rPr lang="en-US" b="0" baseline="0" dirty="0"/>
              <a:t> </a:t>
            </a:r>
            <a:r>
              <a:rPr lang="en-US" b="0" baseline="0" dirty="0" err="1"/>
              <a:t>cán</a:t>
            </a:r>
            <a:r>
              <a:rPr lang="en-US" b="0" baseline="0" dirty="0"/>
              <a:t> </a:t>
            </a:r>
            <a:r>
              <a:rPr lang="en-US" b="0" baseline="0" dirty="0" err="1"/>
              <a:t>bộ</a:t>
            </a:r>
            <a:r>
              <a:rPr lang="en-US" b="0" baseline="0" dirty="0"/>
              <a:t> </a:t>
            </a:r>
            <a:r>
              <a:rPr lang="en-US" b="0" baseline="0" dirty="0" err="1"/>
              <a:t>Đoàn</a:t>
            </a:r>
            <a:r>
              <a:rPr lang="en-US" b="0" baseline="0" dirty="0"/>
              <a:t> </a:t>
            </a:r>
            <a:r>
              <a:rPr lang="en-US" b="0" baseline="0" dirty="0" err="1"/>
              <a:t>phụ</a:t>
            </a:r>
            <a:r>
              <a:rPr lang="en-US" b="0" baseline="0" dirty="0"/>
              <a:t> </a:t>
            </a:r>
            <a:r>
              <a:rPr lang="en-US" b="0" baseline="0" dirty="0" err="1"/>
              <a:t>trách</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và</a:t>
            </a:r>
            <a:r>
              <a:rPr lang="en-US" b="0" baseline="0" dirty="0"/>
              <a:t> </a:t>
            </a:r>
            <a:r>
              <a:rPr lang="en-US" b="0" baseline="0" dirty="0" err="1"/>
              <a:t>Đoàn</a:t>
            </a:r>
            <a:r>
              <a:rPr lang="en-US" b="0" baseline="0" dirty="0"/>
              <a:t> </a:t>
            </a:r>
            <a:r>
              <a:rPr lang="en-US" b="0" baseline="0" dirty="0" err="1"/>
              <a:t>viên</a:t>
            </a:r>
            <a:r>
              <a:rPr lang="en-US" b="0" baseline="0" dirty="0"/>
              <a:t> </a:t>
            </a:r>
            <a:r>
              <a:rPr lang="en-US" b="0" baseline="0" dirty="0" err="1"/>
              <a:t>tại</a:t>
            </a:r>
            <a:r>
              <a:rPr lang="en-US" b="0" baseline="0" dirty="0"/>
              <a:t> </a:t>
            </a:r>
            <a:r>
              <a:rPr lang="en-US" b="0" baseline="0" dirty="0" err="1"/>
              <a:t>các</a:t>
            </a:r>
            <a:r>
              <a:rPr lang="en-US" b="0" baseline="0" dirty="0"/>
              <a:t> </a:t>
            </a:r>
            <a:r>
              <a:rPr lang="en-US" b="0" baseline="0" dirty="0" err="1"/>
              <a:t>Khoa</a:t>
            </a:r>
            <a:r>
              <a:rPr lang="en-US" b="0" baseline="0" dirty="0"/>
              <a:t>.</a:t>
            </a:r>
          </a:p>
          <a:p>
            <a:pPr marL="171450" indent="-171450">
              <a:buFontTx/>
              <a:buChar char="-"/>
            </a:pPr>
            <a:r>
              <a:rPr lang="en-US" b="0" dirty="0" err="1"/>
              <a:t>Dưới</a:t>
            </a:r>
            <a:r>
              <a:rPr lang="en-US" b="0" baseline="0" dirty="0"/>
              <a:t> </a:t>
            </a:r>
            <a:r>
              <a:rPr lang="en-US" b="0" baseline="0" dirty="0" err="1"/>
              <a:t>liên</a:t>
            </a:r>
            <a:r>
              <a:rPr lang="en-US" b="0" baseline="0" dirty="0"/>
              <a:t> chi </a:t>
            </a:r>
            <a:r>
              <a:rPr lang="en-US" b="0" baseline="0" dirty="0" err="1"/>
              <a:t>Đoàn</a:t>
            </a:r>
            <a:r>
              <a:rPr lang="en-US" b="0" baseline="0" dirty="0"/>
              <a:t> </a:t>
            </a:r>
            <a:r>
              <a:rPr lang="en-US" b="0" baseline="0" dirty="0" err="1"/>
              <a:t>Khoa</a:t>
            </a:r>
            <a:r>
              <a:rPr lang="en-US" b="0" baseline="0" dirty="0"/>
              <a:t> </a:t>
            </a:r>
            <a:r>
              <a:rPr lang="en-US" b="0" baseline="0" dirty="0" err="1"/>
              <a:t>sẽ</a:t>
            </a:r>
            <a:r>
              <a:rPr lang="en-US" b="0" baseline="0" dirty="0"/>
              <a:t> </a:t>
            </a:r>
            <a:r>
              <a:rPr lang="en-US" b="0" baseline="0" dirty="0" err="1"/>
              <a:t>là</a:t>
            </a:r>
            <a:r>
              <a:rPr lang="en-US" b="0" baseline="0" dirty="0"/>
              <a:t> </a:t>
            </a:r>
            <a:r>
              <a:rPr lang="en-US" b="0" baseline="0" dirty="0" err="1"/>
              <a:t>các</a:t>
            </a:r>
            <a:r>
              <a:rPr lang="en-US" b="0" baseline="0" dirty="0"/>
              <a:t> 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 </a:t>
            </a:r>
            <a:r>
              <a:rPr lang="en-US" b="0" baseline="0" err="1"/>
              <a:t>Năm</a:t>
            </a:r>
            <a:r>
              <a:rPr lang="en-US" b="0" baseline="0"/>
              <a:t> 2024-2025  </a:t>
            </a:r>
            <a:r>
              <a:rPr lang="en-US" b="0" baseline="0" dirty="0" err="1"/>
              <a:t>Đoàn</a:t>
            </a:r>
            <a:r>
              <a:rPr lang="en-US" b="0" baseline="0" dirty="0"/>
              <a:t> </a:t>
            </a:r>
            <a:r>
              <a:rPr lang="en-US" b="0" baseline="0" dirty="0" err="1"/>
              <a:t>Thanh</a:t>
            </a:r>
            <a:r>
              <a:rPr lang="en-US" b="0" baseline="0" dirty="0"/>
              <a:t> </a:t>
            </a:r>
            <a:r>
              <a:rPr lang="en-US" b="0" baseline="0" dirty="0" err="1"/>
              <a:t>niên</a:t>
            </a:r>
            <a:r>
              <a:rPr lang="en-US" b="0" baseline="0" dirty="0"/>
              <a:t> </a:t>
            </a:r>
            <a:r>
              <a:rPr lang="en-US" b="0" baseline="0" dirty="0" err="1"/>
              <a:t>Nhà</a:t>
            </a:r>
            <a:r>
              <a:rPr lang="en-US" b="0" baseline="0" dirty="0"/>
              <a:t> </a:t>
            </a:r>
            <a:r>
              <a:rPr lang="en-US" b="0" baseline="0" dirty="0" err="1"/>
              <a:t>trường</a:t>
            </a:r>
            <a:r>
              <a:rPr lang="en-US" b="0" baseline="0" dirty="0"/>
              <a:t> </a:t>
            </a:r>
            <a:r>
              <a:rPr lang="en-US" b="0" baseline="0" err="1"/>
              <a:t>có</a:t>
            </a:r>
            <a:r>
              <a:rPr lang="en-US" b="0" baseline="0"/>
              <a:t> sấp sỉ 450 </a:t>
            </a:r>
            <a:r>
              <a:rPr lang="en-US" b="0" baseline="0" dirty="0"/>
              <a:t>Chi </a:t>
            </a:r>
            <a:r>
              <a:rPr lang="en-US" b="0" baseline="0" dirty="0" err="1"/>
              <a:t>Đoàn</a:t>
            </a:r>
            <a:r>
              <a:rPr lang="en-US" b="0" baseline="0" dirty="0"/>
              <a:t> </a:t>
            </a:r>
            <a:r>
              <a:rPr lang="en-US" b="0" baseline="0" dirty="0" err="1"/>
              <a:t>trực</a:t>
            </a:r>
            <a:r>
              <a:rPr lang="en-US" b="0" baseline="0" dirty="0"/>
              <a:t> </a:t>
            </a:r>
            <a:r>
              <a:rPr lang="en-US" b="0" baseline="0" dirty="0" err="1"/>
              <a:t>thuộc</a:t>
            </a:r>
            <a:r>
              <a:rPr lang="en-US" b="0" baseline="0" dirty="0"/>
              <a:t>.</a:t>
            </a:r>
          </a:p>
        </p:txBody>
      </p:sp>
      <p:sp>
        <p:nvSpPr>
          <p:cNvPr id="4" name="Slide Number Placeholder 3"/>
          <p:cNvSpPr>
            <a:spLocks noGrp="1"/>
          </p:cNvSpPr>
          <p:nvPr>
            <p:ph type="sldNum" sz="quarter" idx="10"/>
          </p:nvPr>
        </p:nvSpPr>
        <p:spPr/>
        <p:txBody>
          <a:bodyPr/>
          <a:lstStyle/>
          <a:p>
            <a:fld id="{BAB60F86-5E02-4001-8BE6-9BC43B2FB022}" type="slidenum">
              <a:rPr lang="en-US" smtClean="0"/>
              <a:t>3</a:t>
            </a:fld>
            <a:endParaRPr lang="en-US"/>
          </a:p>
        </p:txBody>
      </p:sp>
    </p:spTree>
    <p:extLst>
      <p:ext uri="{BB962C8B-B14F-4D97-AF65-F5344CB8AC3E}">
        <p14:creationId xmlns:p14="http://schemas.microsoft.com/office/powerpoint/2010/main" val="3864946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just">
              <a:buAutoNum type="arabicPeriod"/>
            </a:pPr>
            <a:endParaRPr lang="en-US" sz="1200" b="0" dirty="0">
              <a:solidFill>
                <a:srgbClr val="002060"/>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4</a:t>
            </a:fld>
            <a:endParaRPr lang="en-US"/>
          </a:p>
        </p:txBody>
      </p:sp>
    </p:spTree>
    <p:extLst>
      <p:ext uri="{BB962C8B-B14F-4D97-AF65-F5344CB8AC3E}">
        <p14:creationId xmlns:p14="http://schemas.microsoft.com/office/powerpoint/2010/main" val="3613998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9</a:t>
            </a:fld>
            <a:endParaRPr lang="en-US"/>
          </a:p>
        </p:txBody>
      </p:sp>
    </p:spTree>
    <p:extLst>
      <p:ext uri="{BB962C8B-B14F-4D97-AF65-F5344CB8AC3E}">
        <p14:creationId xmlns:p14="http://schemas.microsoft.com/office/powerpoint/2010/main" val="210493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10</a:t>
            </a:fld>
            <a:endParaRPr lang="en-US"/>
          </a:p>
        </p:txBody>
      </p:sp>
    </p:spTree>
    <p:extLst>
      <p:ext uri="{BB962C8B-B14F-4D97-AF65-F5344CB8AC3E}">
        <p14:creationId xmlns:p14="http://schemas.microsoft.com/office/powerpoint/2010/main" val="974632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sz="1200" b="0" i="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22</a:t>
            </a:fld>
            <a:endParaRPr lang="en-US"/>
          </a:p>
        </p:txBody>
      </p:sp>
    </p:spTree>
    <p:extLst>
      <p:ext uri="{BB962C8B-B14F-4D97-AF65-F5344CB8AC3E}">
        <p14:creationId xmlns:p14="http://schemas.microsoft.com/office/powerpoint/2010/main" val="351140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23</a:t>
            </a:fld>
            <a:endParaRPr lang="en-US"/>
          </a:p>
        </p:txBody>
      </p:sp>
    </p:spTree>
    <p:extLst>
      <p:ext uri="{BB962C8B-B14F-4D97-AF65-F5344CB8AC3E}">
        <p14:creationId xmlns:p14="http://schemas.microsoft.com/office/powerpoint/2010/main" val="353730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24</a:t>
            </a:fld>
            <a:endParaRPr lang="en-US"/>
          </a:p>
        </p:txBody>
      </p:sp>
    </p:spTree>
    <p:extLst>
      <p:ext uri="{BB962C8B-B14F-4D97-AF65-F5344CB8AC3E}">
        <p14:creationId xmlns:p14="http://schemas.microsoft.com/office/powerpoint/2010/main" val="211811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25</a:t>
            </a:fld>
            <a:endParaRPr lang="en-US"/>
          </a:p>
        </p:txBody>
      </p:sp>
    </p:spTree>
    <p:extLst>
      <p:ext uri="{BB962C8B-B14F-4D97-AF65-F5344CB8AC3E}">
        <p14:creationId xmlns:p14="http://schemas.microsoft.com/office/powerpoint/2010/main" val="105536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26</a:t>
            </a:fld>
            <a:endParaRPr lang="en-US"/>
          </a:p>
        </p:txBody>
      </p:sp>
    </p:spTree>
    <p:extLst>
      <p:ext uri="{BB962C8B-B14F-4D97-AF65-F5344CB8AC3E}">
        <p14:creationId xmlns:p14="http://schemas.microsoft.com/office/powerpoint/2010/main" val="2865706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AB60F86-5E02-4001-8BE6-9BC43B2FB022}" type="slidenum">
              <a:rPr lang="en-US" smtClean="0"/>
              <a:t>27</a:t>
            </a:fld>
            <a:endParaRPr lang="en-US"/>
          </a:p>
        </p:txBody>
      </p:sp>
    </p:spTree>
    <p:extLst>
      <p:ext uri="{BB962C8B-B14F-4D97-AF65-F5344CB8AC3E}">
        <p14:creationId xmlns:p14="http://schemas.microsoft.com/office/powerpoint/2010/main" val="1510738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30</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B60F86-5E02-4001-8BE6-9BC43B2FB022}" type="slidenum">
              <a:rPr lang="en-US" smtClean="0"/>
              <a:t>31</a:t>
            </a:fld>
            <a:endParaRPr lang="en-US"/>
          </a:p>
        </p:txBody>
      </p:sp>
    </p:spTree>
    <p:extLst>
      <p:ext uri="{BB962C8B-B14F-4D97-AF65-F5344CB8AC3E}">
        <p14:creationId xmlns:p14="http://schemas.microsoft.com/office/powerpoint/2010/main" val="4066458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B60F86-5E02-4001-8BE6-9BC43B2FB022}" type="slidenum">
              <a:rPr lang="en-US" smtClean="0"/>
              <a:t>32</a:t>
            </a:fld>
            <a:endParaRPr lang="en-US"/>
          </a:p>
        </p:txBody>
      </p:sp>
    </p:spTree>
    <p:extLst>
      <p:ext uri="{BB962C8B-B14F-4D97-AF65-F5344CB8AC3E}">
        <p14:creationId xmlns:p14="http://schemas.microsoft.com/office/powerpoint/2010/main" val="3161245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F45363-3382-43A3-BDA3-B0444A55C037}"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9079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48489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48052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32397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17327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16129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6DFCBE-6ED4-491F-8B6F-12C01F08A2EC}"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69052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A89B8F-F2D6-4051-8F67-B9FB7685D0D9}"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479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5013F4-C4D2-4A2E-9B95-BFAFEBDCAD84}" type="datetime1">
              <a:rPr lang="en-US" smtClean="0"/>
              <a:t>19/09/2025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8899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AC90C7-4F0E-4A76-8BD6-F1FE4D345995}" type="datetime1">
              <a:rPr lang="en-US" smtClean="0"/>
              <a:t>19/09/2025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063773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AFAC0B-A0E3-40C1-B507-767B2A7A1E37}" type="datetime1">
              <a:rPr lang="en-US" smtClean="0"/>
              <a:t>19/09/2025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362816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00730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54979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75687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96893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48736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25280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306531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856206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85527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345406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079257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068460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1289031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214742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922771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387097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42220749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4289376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ACB03-122C-4442-8265-4C4DB2BE9A72}" type="datetime1">
              <a:rPr lang="en-US" smtClean="0"/>
              <a:t>19/09/2025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5732033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67BB2-16B5-4937-A144-CC5D4941C055}" type="datetime1">
              <a:rPr lang="en-US" smtClean="0"/>
              <a:t>19/09/2025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38635742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AE08D-DD8A-495D-8436-FFEA8BCE470E}" type="datetime1">
              <a:rPr lang="en-US" smtClean="0"/>
              <a:t>19/09/2025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2660187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678002-28E5-431B-844F-8F7EDCD951B5}"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9291389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6570EF-CCB3-48C4-906A-B640162E7CAE}" type="datetime1">
              <a:rPr lang="en-US" smtClean="0"/>
              <a:t>19/09/2025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81359-C67A-4E07-A949-DF5F731D3E6D}" type="slidenum">
              <a:rPr lang="en-US" smtClean="0"/>
              <a:t>‹#›</a:t>
            </a:fld>
            <a:endParaRPr lang="en-US"/>
          </a:p>
        </p:txBody>
      </p:sp>
    </p:spTree>
    <p:extLst>
      <p:ext uri="{BB962C8B-B14F-4D97-AF65-F5344CB8AC3E}">
        <p14:creationId xmlns:p14="http://schemas.microsoft.com/office/powerpoint/2010/main" val="1164510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7B5703-F96C-4063-A6DC-D8DC09759E04}" type="datetime1">
              <a:rPr lang="en-US" smtClean="0"/>
              <a:t>19/09/2025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1281359-C67A-4E07-A949-DF5F731D3E6D}" type="slidenum">
              <a:rPr lang="en-US" smtClean="0"/>
              <a:t>‹#›</a:t>
            </a:fld>
            <a:endParaRPr lang="en-US"/>
          </a:p>
        </p:txBody>
      </p:sp>
    </p:spTree>
    <p:extLst>
      <p:ext uri="{BB962C8B-B14F-4D97-AF65-F5344CB8AC3E}">
        <p14:creationId xmlns:p14="http://schemas.microsoft.com/office/powerpoint/2010/main" val="20167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63" r:id="rId4"/>
    <p:sldLayoutId id="2147483662" r:id="rId5"/>
    <p:sldLayoutId id="2147483661" r:id="rId6"/>
    <p:sldLayoutId id="2147483660" r:id="rId7"/>
    <p:sldLayoutId id="2147483651" r:id="rId8"/>
    <p:sldLayoutId id="2147483652" r:id="rId9"/>
    <p:sldLayoutId id="2147483653" r:id="rId10"/>
    <p:sldLayoutId id="2147483654" r:id="rId11"/>
    <p:sldLayoutId id="2147483655" r:id="rId12"/>
    <p:sldLayoutId id="2147483682" r:id="rId13"/>
    <p:sldLayoutId id="2147483681" r:id="rId14"/>
    <p:sldLayoutId id="2147483680" r:id="rId15"/>
    <p:sldLayoutId id="2147483679" r:id="rId16"/>
    <p:sldLayoutId id="2147483678" r:id="rId17"/>
    <p:sldLayoutId id="2147483677" r:id="rId18"/>
    <p:sldLayoutId id="2147483676" r:id="rId19"/>
    <p:sldLayoutId id="2147483674" r:id="rId20"/>
    <p:sldLayoutId id="2147483673" r:id="rId21"/>
    <p:sldLayoutId id="2147483672" r:id="rId22"/>
    <p:sldLayoutId id="2147483671" r:id="rId23"/>
    <p:sldLayoutId id="2147483670" r:id="rId24"/>
    <p:sldLayoutId id="2147483669" r:id="rId25"/>
    <p:sldLayoutId id="2147483668" r:id="rId26"/>
    <p:sldLayoutId id="2147483667" r:id="rId27"/>
    <p:sldLayoutId id="2147483666" r:id="rId28"/>
    <p:sldLayoutId id="2147483665" r:id="rId29"/>
    <p:sldLayoutId id="2147483664" r:id="rId30"/>
    <p:sldLayoutId id="2147483656" r:id="rId31"/>
    <p:sldLayoutId id="2147483657" r:id="rId32"/>
    <p:sldLayoutId id="2147483658" r:id="rId33"/>
    <p:sldLayoutId id="2147483659" r:id="rId3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8" Type="http://schemas.openxmlformats.org/officeDocument/2006/relationships/image" Target="../media/image40.jpeg"/><Relationship Id="rId3" Type="http://schemas.microsoft.com/office/2007/relationships/hdphoto" Target="../media/hdphoto2.wdp"/><Relationship Id="rId7"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6.png"/><Relationship Id="rId9" Type="http://schemas.openxmlformats.org/officeDocument/2006/relationships/image" Target="../media/image41.jpeg"/></Relationships>
</file>

<file path=ppt/slides/_rels/slide19.xml.rels><?xml version="1.0" encoding="UTF-8" standalone="yes"?>
<Relationships xmlns="http://schemas.openxmlformats.org/package/2006/relationships"><Relationship Id="rId8" Type="http://schemas.openxmlformats.org/officeDocument/2006/relationships/image" Target="../media/image45.jpg"/><Relationship Id="rId3" Type="http://schemas.microsoft.com/office/2007/relationships/hdphoto" Target="../media/hdphoto2.wdp"/><Relationship Id="rId7" Type="http://schemas.openxmlformats.org/officeDocument/2006/relationships/image" Target="../media/image44.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49.jpeg"/><Relationship Id="rId3" Type="http://schemas.microsoft.com/office/2007/relationships/hdphoto" Target="../media/hdphoto2.wdp"/><Relationship Id="rId7" Type="http://schemas.openxmlformats.org/officeDocument/2006/relationships/image" Target="../media/image48.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0.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5.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6.pn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7.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6.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6.png"/><Relationship Id="rId10" Type="http://schemas.openxmlformats.org/officeDocument/2006/relationships/image" Target="../media/image63.png"/><Relationship Id="rId4" Type="http://schemas.microsoft.com/office/2007/relationships/hdphoto" Target="../media/hdphoto2.wdp"/><Relationship Id="rId9" Type="http://schemas.openxmlformats.org/officeDocument/2006/relationships/image" Target="../media/image62.png"/></Relationships>
</file>

<file path=ppt/slides/_rels/slide3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png"/><Relationship Id="rId7"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9.png"/><Relationship Id="rId5" Type="http://schemas.openxmlformats.org/officeDocument/2006/relationships/image" Target="../media/image6.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hyperlink" Target="https://www.facebook.com/DoanTN.HoiSV.Uneti/" TargetMode="External"/><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in tuc va hoat dong cua truong lop\LCD truong _ khoa\LCD truong\Tai lieu sinh hoat dau nam\hinh-nen-powerpoint-mau-xanh-duong-dep-nhat-2.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722"/>
            <a:ext cx="9144000" cy="5138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888232" y="327492"/>
            <a:ext cx="3388556" cy="109260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5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BÁO CÁO</a:t>
            </a:r>
            <a:endParaRPr lang="en-US" sz="6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8" name="Rectangle 7"/>
          <p:cNvSpPr/>
          <p:nvPr/>
        </p:nvSpPr>
        <p:spPr>
          <a:xfrm>
            <a:off x="-32765" y="1357178"/>
            <a:ext cx="9251956" cy="200054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CÁC HOẠT ĐỘNG CỦA ĐOÀN TNCS HỒ CHÍ MINH</a:t>
            </a:r>
          </a:p>
          <a:p>
            <a:pPr algn="ct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TRƯỜNG Đ</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ẠI HỌC</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KINH TẾ - KỸ THUẬT CÔNG NGHIỆP</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HỌC 2024 - 2025 </a:t>
            </a: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VÀ PHƯƠNG HƯỚNG</a:t>
            </a:r>
          </a:p>
          <a:p>
            <a:pPr algn="ctr"/>
            <a:r>
              <a:rPr lang="en-US" sz="31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HOẠT ĐỘNG </a:t>
            </a:r>
            <a:r>
              <a:rPr lang="en-US" sz="3100"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NĂM 2025 - 2026 </a:t>
            </a:r>
            <a:r>
              <a:rPr lang="en-US" sz="3100" b="1"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sz="31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1281359-C67A-4E07-A949-DF5F731D3E6D}" type="slidenum">
              <a:rPr lang="en-US" smtClean="0"/>
              <a:t>1</a:t>
            </a:fld>
            <a:endParaRPr lang="en-US"/>
          </a:p>
        </p:txBody>
      </p:sp>
      <p:pic>
        <p:nvPicPr>
          <p:cNvPr id="5" name="Picture 4">
            <a:extLst>
              <a:ext uri="{FF2B5EF4-FFF2-40B4-BE49-F238E27FC236}">
                <a16:creationId xmlns:a16="http://schemas.microsoft.com/office/drawing/2014/main" id="{E3267D32-6636-3F77-832E-D18DEA0402E1}"/>
              </a:ext>
            </a:extLst>
          </p:cNvPr>
          <p:cNvPicPr>
            <a:picLocks noChangeAspect="1"/>
          </p:cNvPicPr>
          <p:nvPr/>
        </p:nvPicPr>
        <p:blipFill>
          <a:blip r:embed="rId7"/>
          <a:stretch>
            <a:fillRect/>
          </a:stretch>
        </p:blipFill>
        <p:spPr>
          <a:xfrm>
            <a:off x="0" y="3357726"/>
            <a:ext cx="9144000" cy="1804824"/>
          </a:xfrm>
          <a:prstGeom prst="rect">
            <a:avLst/>
          </a:prstGeom>
        </p:spPr>
      </p:pic>
    </p:spTree>
    <p:extLst>
      <p:ext uri="{BB962C8B-B14F-4D97-AF65-F5344CB8AC3E}">
        <p14:creationId xmlns:p14="http://schemas.microsoft.com/office/powerpoint/2010/main" val="422313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13116" y="57150"/>
            <a:ext cx="1917768" cy="630942"/>
          </a:xfrm>
          <a:prstGeom prst="rect">
            <a:avLst/>
          </a:prstGeom>
          <a:noFill/>
          <a:ln>
            <a:no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500" b="1" dirty="0">
                <a:ln w="11430"/>
                <a:solidFill>
                  <a:srgbClr val="FF0000"/>
                </a:solidFill>
                <a:effectLst>
                  <a:outerShdw blurRad="50800" dist="39000" dir="5460000" algn="tl">
                    <a:srgbClr val="000000">
                      <a:alpha val="38000"/>
                    </a:srgbClr>
                  </a:outerShdw>
                </a:effectLst>
              </a:rPr>
              <a:t>MỤC LỤC</a:t>
            </a:r>
          </a:p>
        </p:txBody>
      </p:sp>
      <p:sp>
        <p:nvSpPr>
          <p:cNvPr id="10" name="Rectangle 9"/>
          <p:cNvSpPr/>
          <p:nvPr/>
        </p:nvSpPr>
        <p:spPr>
          <a:xfrm>
            <a:off x="152400" y="605162"/>
            <a:ext cx="8839199" cy="445506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GIỚI THIỆU ĐOÀN TNCS HỒ CHÍ MINH NHÀ TRƯỜNG</a:t>
            </a:r>
          </a:p>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THÀNH TÍCH ĐẠT </a:t>
            </a:r>
            <a:r>
              <a:rPr lang="en-US" sz="2100" b="1">
                <a:ln w="11430"/>
                <a:solidFill>
                  <a:srgbClr val="FF0000"/>
                </a:solidFill>
                <a:effectLst>
                  <a:outerShdw blurRad="50800" dist="39000" dir="5460000" algn="tl">
                    <a:srgbClr val="000000">
                      <a:alpha val="38000"/>
                    </a:srgbClr>
                  </a:outerShdw>
                </a:effectLst>
              </a:rPr>
              <a:t>ĐƯỢC TRONG NĂM HỌC 2024 – 2025</a:t>
            </a:r>
            <a:endParaRPr lang="en-US" sz="2100" b="1" dirty="0">
              <a:ln w="11430"/>
              <a:solidFill>
                <a:srgbClr val="FF0000"/>
              </a:solidFill>
              <a:effectLst>
                <a:outerShdw blurRad="50800" dist="39000" dir="5460000" algn="tl">
                  <a:srgbClr val="000000">
                    <a:alpha val="38000"/>
                  </a:srgbClr>
                </a:outerShdw>
              </a:effectLst>
            </a:endParaRPr>
          </a:p>
          <a:p>
            <a:pPr marL="514350" indent="-514350" algn="just">
              <a:lnSpc>
                <a:spcPct val="150000"/>
              </a:lnSpc>
              <a:buAutoNum type="romanUcPeriod"/>
            </a:pPr>
            <a:r>
              <a:rPr lang="en-US" sz="2100" b="1" dirty="0">
                <a:ln w="11430"/>
                <a:solidFill>
                  <a:srgbClr val="FF0000"/>
                </a:solidFill>
                <a:effectLst>
                  <a:outerShdw blurRad="50800" dist="39000" dir="5460000" algn="tl">
                    <a:srgbClr val="000000">
                      <a:alpha val="38000"/>
                    </a:srgbClr>
                  </a:outerShdw>
                </a:effectLst>
              </a:rPr>
              <a:t>PHƯƠNG HƯỚNG HOẠT </a:t>
            </a:r>
            <a:r>
              <a:rPr lang="en-US" sz="2100" b="1">
                <a:ln w="11430"/>
                <a:solidFill>
                  <a:srgbClr val="FF0000"/>
                </a:solidFill>
                <a:effectLst>
                  <a:outerShdw blurRad="50800" dist="39000" dir="5460000" algn="tl">
                    <a:srgbClr val="000000">
                      <a:alpha val="38000"/>
                    </a:srgbClr>
                  </a:outerShdw>
                </a:effectLst>
              </a:rPr>
              <a:t>ĐỘNG TRONG NĂM HỌC 2025 – 2026</a:t>
            </a:r>
            <a:endParaRPr lang="en-US" sz="2100" b="1" dirty="0">
              <a:ln w="11430"/>
              <a:solidFill>
                <a:srgbClr val="FF0000"/>
              </a:solidFill>
              <a:effectLst>
                <a:outerShdw blurRad="50800" dist="39000" dir="5460000" algn="tl">
                  <a:srgbClr val="000000">
                    <a:alpha val="38000"/>
                  </a:srgbClr>
                </a:outerShdw>
              </a:effectLst>
            </a:endParaRPr>
          </a:p>
          <a:p>
            <a:pPr algn="just">
              <a:lnSpc>
                <a:spcPct val="150000"/>
              </a:lnSpc>
            </a:pPr>
            <a:r>
              <a:rPr lang="en-US" sz="2100" b="1">
                <a:ln w="11430"/>
                <a:solidFill>
                  <a:srgbClr val="FF0000"/>
                </a:solidFill>
                <a:effectLst>
                  <a:outerShdw blurRad="50800" dist="39000" dir="5460000" algn="tl">
                    <a:srgbClr val="000000">
                      <a:alpha val="38000"/>
                    </a:srgbClr>
                  </a:outerShdw>
                </a:effectLst>
              </a:rPr>
              <a:t>    3.1. THAM GIA CÁC ĐỘI/CLB TRONG NHÀ TRƯỜNG</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3.2. THỰC HIỆN TỐT QUY ĐỊNH VĂN HÓA HỌC ĐƯỜNG</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3.3. THỰC HIỆN VIỆC ĐÁNH GIÁ, XẾP LOẠI ĐOÀN VIÊN, CHI ĐOÀN VÀ   </a:t>
            </a:r>
          </a:p>
          <a:p>
            <a:pPr algn="just">
              <a:lnSpc>
                <a:spcPct val="150000"/>
              </a:lnSpc>
            </a:pPr>
            <a:r>
              <a:rPr lang="en-US" sz="2100" b="1">
                <a:ln w="11430"/>
                <a:solidFill>
                  <a:srgbClr val="FF0000"/>
                </a:solidFill>
                <a:effectLst>
                  <a:outerShdw blurRad="50800" dist="39000" dir="5460000" algn="tl">
                    <a:srgbClr val="000000">
                      <a:alpha val="38000"/>
                    </a:srgbClr>
                  </a:outerShdw>
                </a:effectLst>
              </a:rPr>
              <a:t>    XÉT CHỌN SINH VIÊN 5 TỐT, TẬP THỂ SINH VIÊN 5 TỐT</a:t>
            </a:r>
          </a:p>
          <a:p>
            <a:pPr algn="just">
              <a:lnSpc>
                <a:spcPct val="150000"/>
              </a:lnSpc>
            </a:pPr>
            <a:r>
              <a:rPr lang="en-US" sz="2100" b="1">
                <a:ln w="11430"/>
                <a:solidFill>
                  <a:srgbClr val="FF0000"/>
                </a:solidFill>
                <a:effectLst>
                  <a:outerShdw blurRad="50800" dist="39000" dir="5460000" algn="tl">
                    <a:srgbClr val="000000">
                      <a:alpha val="38000"/>
                    </a:srgbClr>
                  </a:outerShdw>
                </a:effectLst>
              </a:rPr>
              <a:t>    3.4. </a:t>
            </a:r>
            <a:r>
              <a:rPr lang="en-US" sz="2000" b="1">
                <a:ln w="11430"/>
                <a:solidFill>
                  <a:srgbClr val="FF0000"/>
                </a:solidFill>
                <a:effectLst>
                  <a:outerShdw blurRad="50800" dist="39000" dir="5460000" algn="tl">
                    <a:srgbClr val="000000">
                      <a:alpha val="38000"/>
                    </a:srgbClr>
                  </a:outerShdw>
                </a:effectLst>
              </a:rPr>
              <a:t>THỰC HIỆN TỐT CÁC PHONG TRÀO NCKH&amp;YTSTKN, VĂN HÓA, VĂN NGHỆ, THỂ THAO, TÌNH NGUYỆN KHÁC.</a:t>
            </a:r>
            <a:endParaRPr lang="en-US" sz="2100" b="1" dirty="0">
              <a:ln w="11430"/>
              <a:solidFill>
                <a:srgbClr val="FF0000"/>
              </a:solidFill>
              <a:effectLst>
                <a:outerShdw blurRad="50800" dist="39000" dir="5460000" algn="tl">
                  <a:srgbClr val="000000">
                    <a:alpha val="38000"/>
                  </a:srgbClr>
                </a:outerShdw>
              </a:effectLst>
            </a:endParaRPr>
          </a:p>
        </p:txBody>
      </p:sp>
      <p:sp>
        <p:nvSpPr>
          <p:cNvPr id="7" name="Slide Number Placeholder 6"/>
          <p:cNvSpPr>
            <a:spLocks noGrp="1"/>
          </p:cNvSpPr>
          <p:nvPr>
            <p:ph type="sldNum" sz="quarter" idx="12"/>
          </p:nvPr>
        </p:nvSpPr>
        <p:spPr/>
        <p:txBody>
          <a:bodyPr/>
          <a:lstStyle/>
          <a:p>
            <a:fld id="{11281359-C67A-4E07-A949-DF5F731D3E6D}" type="slidenum">
              <a:rPr lang="en-US" smtClean="0"/>
              <a:t>2</a:t>
            </a:fld>
            <a:endParaRPr lang="en-US"/>
          </a:p>
        </p:txBody>
      </p:sp>
    </p:spTree>
    <p:extLst>
      <p:ext uri="{BB962C8B-B14F-4D97-AF65-F5344CB8AC3E}">
        <p14:creationId xmlns:p14="http://schemas.microsoft.com/office/powerpoint/2010/main" val="190365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70963" y="0"/>
            <a:ext cx="7681077" cy="609782"/>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514350" indent="-514350" algn="just">
              <a:lnSpc>
                <a:spcPct val="150000"/>
              </a:lnSpc>
              <a:buAutoNum type="romanUcPeriod"/>
            </a:pPr>
            <a:r>
              <a:rPr lang="en-US" sz="2500" b="1" dirty="0">
                <a:ln w="11430"/>
                <a:solidFill>
                  <a:srgbClr val="FF0000"/>
                </a:solidFill>
                <a:effectLst>
                  <a:outerShdw blurRad="50800" dist="39000" dir="5460000" algn="tl">
                    <a:srgbClr val="000000">
                      <a:alpha val="38000"/>
                    </a:srgbClr>
                  </a:outerShdw>
                </a:effectLst>
              </a:rPr>
              <a:t>GIỚI THIỆU ĐOÀN TNCS HỒ CHÍ MINH NHÀ TRƯỜNG</a:t>
            </a:r>
          </a:p>
        </p:txBody>
      </p:sp>
      <p:sp>
        <p:nvSpPr>
          <p:cNvPr id="7" name="Slide Number Placeholder 6"/>
          <p:cNvSpPr>
            <a:spLocks noGrp="1"/>
          </p:cNvSpPr>
          <p:nvPr>
            <p:ph type="sldNum" sz="quarter" idx="12"/>
          </p:nvPr>
        </p:nvSpPr>
        <p:spPr/>
        <p:txBody>
          <a:bodyPr/>
          <a:lstStyle/>
          <a:p>
            <a:fld id="{11281359-C67A-4E07-A949-DF5F731D3E6D}" type="slidenum">
              <a:rPr lang="en-US" smtClean="0"/>
              <a:t>3</a:t>
            </a:fld>
            <a:endParaRPr lang="en-US"/>
          </a:p>
        </p:txBody>
      </p:sp>
      <p:grpSp>
        <p:nvGrpSpPr>
          <p:cNvPr id="5" name="Group 4"/>
          <p:cNvGrpSpPr/>
          <p:nvPr/>
        </p:nvGrpSpPr>
        <p:grpSpPr>
          <a:xfrm>
            <a:off x="298267" y="2283948"/>
            <a:ext cx="3589852" cy="796233"/>
            <a:chOff x="298267" y="2283948"/>
            <a:chExt cx="3589852" cy="796233"/>
          </a:xfrm>
        </p:grpSpPr>
        <p:sp>
          <p:nvSpPr>
            <p:cNvPr id="12" name="AutoShape 27"/>
            <p:cNvSpPr>
              <a:spLocks noChangeArrowheads="1"/>
            </p:cNvSpPr>
            <p:nvPr/>
          </p:nvSpPr>
          <p:spPr bwMode="gray">
            <a:xfrm>
              <a:off x="3243970" y="2307644"/>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14" name="Group 9"/>
            <p:cNvGrpSpPr>
              <a:grpSpLocks/>
            </p:cNvGrpSpPr>
            <p:nvPr/>
          </p:nvGrpSpPr>
          <p:grpSpPr bwMode="auto">
            <a:xfrm>
              <a:off x="298267" y="2283948"/>
              <a:ext cx="2825933" cy="796233"/>
              <a:chOff x="672" y="1440"/>
              <a:chExt cx="1152" cy="1968"/>
            </a:xfrm>
            <a:solidFill>
              <a:srgbClr val="FFFF00"/>
            </a:solidFill>
          </p:grpSpPr>
          <p:sp>
            <p:nvSpPr>
              <p:cNvPr id="15" name="AutoShape 10"/>
              <p:cNvSpPr>
                <a:spLocks noChangeArrowheads="1"/>
              </p:cNvSpPr>
              <p:nvPr/>
            </p:nvSpPr>
            <p:spPr bwMode="gray">
              <a:xfrm>
                <a:off x="672" y="1440"/>
                <a:ext cx="1152" cy="1968"/>
              </a:xfrm>
              <a:prstGeom prst="roundRect">
                <a:avLst>
                  <a:gd name="adj" fmla="val 16667"/>
                </a:avLst>
              </a:prstGeom>
              <a:solidFill>
                <a:schemeClr val="accent6">
                  <a:lumMod val="75000"/>
                </a:schemeClr>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16" name="Text Box 11"/>
              <p:cNvSpPr txBox="1">
                <a:spLocks noChangeArrowheads="1"/>
              </p:cNvSpPr>
              <p:nvPr/>
            </p:nvSpPr>
            <p:spPr bwMode="gray">
              <a:xfrm>
                <a:off x="692" y="1893"/>
                <a:ext cx="1118" cy="913"/>
              </a:xfrm>
              <a:prstGeom prst="rect">
                <a:avLst/>
              </a:prstGeom>
              <a:solidFill>
                <a:schemeClr val="accent6">
                  <a:lumMod val="75000"/>
                </a:schemeClr>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Chi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cơ</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quan</a:t>
                </a:r>
                <a:r>
                  <a:rPr 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02</a:t>
                </a:r>
                <a:endParaRPr lang="en-US"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pic>
        <p:nvPicPr>
          <p:cNvPr id="27" name="Picture 4" descr="F:\tin tuc va hoat dong cua truong lop\LOGO\Logo Cac to doi\442px-Huy_hiệu_Đoàn_TNCS_HCM.sv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9623" y="2127862"/>
            <a:ext cx="1144753" cy="1035218"/>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5255878" y="2310867"/>
            <a:ext cx="3513655" cy="796233"/>
            <a:chOff x="5255878" y="2310867"/>
            <a:chExt cx="3513655" cy="796233"/>
          </a:xfrm>
        </p:grpSpPr>
        <p:sp>
          <p:nvSpPr>
            <p:cNvPr id="28" name="AutoShape 27"/>
            <p:cNvSpPr>
              <a:spLocks noChangeArrowheads="1"/>
            </p:cNvSpPr>
            <p:nvPr/>
          </p:nvSpPr>
          <p:spPr bwMode="gray">
            <a:xfrm rot="10800000">
              <a:off x="5255878" y="2337787"/>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1" name="Group 9"/>
            <p:cNvGrpSpPr>
              <a:grpSpLocks/>
            </p:cNvGrpSpPr>
            <p:nvPr/>
          </p:nvGrpSpPr>
          <p:grpSpPr bwMode="auto">
            <a:xfrm>
              <a:off x="5943600" y="2310867"/>
              <a:ext cx="2825933" cy="796233"/>
              <a:chOff x="672" y="1440"/>
              <a:chExt cx="1152" cy="1968"/>
            </a:xfrm>
            <a:solidFill>
              <a:srgbClr val="FFFF00"/>
            </a:solidFill>
          </p:grpSpPr>
          <p:sp>
            <p:nvSpPr>
              <p:cNvPr id="32" name="AutoShape 10"/>
              <p:cNvSpPr>
                <a:spLocks noChangeArrowheads="1"/>
              </p:cNvSpPr>
              <p:nvPr/>
            </p:nvSpPr>
            <p:spPr bwMode="gray">
              <a:xfrm>
                <a:off x="672" y="1440"/>
                <a:ext cx="1152" cy="1968"/>
              </a:xfrm>
              <a:prstGeom prst="roundRect">
                <a:avLst>
                  <a:gd name="adj" fmla="val 16667"/>
                </a:avLst>
              </a:prstGeom>
              <a:solidFill>
                <a:srgbClr val="002060"/>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3" name="Text Box 11"/>
              <p:cNvSpPr txBox="1">
                <a:spLocks noChangeArrowheads="1"/>
              </p:cNvSpPr>
              <p:nvPr/>
            </p:nvSpPr>
            <p:spPr bwMode="gray">
              <a:xfrm>
                <a:off x="692" y="1893"/>
                <a:ext cx="1118" cy="913"/>
              </a:xfrm>
              <a:prstGeom prst="rect">
                <a:avLst/>
              </a:prstGeom>
              <a:solidFill>
                <a:srgbClr val="002060"/>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Liên</a:t>
                </a: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Chi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13</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4" name="Group 3"/>
          <p:cNvGrpSpPr/>
          <p:nvPr/>
        </p:nvGrpSpPr>
        <p:grpSpPr>
          <a:xfrm>
            <a:off x="3217956" y="630081"/>
            <a:ext cx="2825933" cy="1487882"/>
            <a:chOff x="3217956" y="630081"/>
            <a:chExt cx="2825933" cy="1487882"/>
          </a:xfrm>
        </p:grpSpPr>
        <p:sp>
          <p:nvSpPr>
            <p:cNvPr id="30" name="AutoShape 27"/>
            <p:cNvSpPr>
              <a:spLocks noChangeArrowheads="1"/>
            </p:cNvSpPr>
            <p:nvPr/>
          </p:nvSpPr>
          <p:spPr bwMode="gray">
            <a:xfrm rot="5400000">
              <a:off x="4273224" y="1424692"/>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4" name="Group 9"/>
            <p:cNvGrpSpPr>
              <a:grpSpLocks/>
            </p:cNvGrpSpPr>
            <p:nvPr/>
          </p:nvGrpSpPr>
          <p:grpSpPr bwMode="auto">
            <a:xfrm>
              <a:off x="3217956" y="630081"/>
              <a:ext cx="2825933" cy="796233"/>
              <a:chOff x="672" y="1440"/>
              <a:chExt cx="1152" cy="1968"/>
            </a:xfrm>
            <a:solidFill>
              <a:srgbClr val="FFFF00"/>
            </a:solidFill>
          </p:grpSpPr>
          <p:sp>
            <p:nvSpPr>
              <p:cNvPr id="35" name="AutoShape 10"/>
              <p:cNvSpPr>
                <a:spLocks noChangeArrowheads="1"/>
              </p:cNvSpPr>
              <p:nvPr/>
            </p:nvSpPr>
            <p:spPr bwMode="gray">
              <a:xfrm>
                <a:off x="672" y="1440"/>
                <a:ext cx="1152" cy="1968"/>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6" name="Text Box 11"/>
              <p:cNvSpPr txBox="1">
                <a:spLocks noChangeArrowheads="1"/>
              </p:cNvSpPr>
              <p:nvPr/>
            </p:nvSpPr>
            <p:spPr bwMode="gray">
              <a:xfrm>
                <a:off x="692" y="1893"/>
                <a:ext cx="1118" cy="913"/>
              </a:xfrm>
              <a:prstGeom prst="rect">
                <a:avLst/>
              </a:prstGeom>
              <a:solidFill>
                <a:srgbClr val="0000CC"/>
              </a:solid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grpSp>
        <p:nvGrpSpPr>
          <p:cNvPr id="2048" name="Group 2047"/>
          <p:cNvGrpSpPr/>
          <p:nvPr/>
        </p:nvGrpSpPr>
        <p:grpSpPr>
          <a:xfrm>
            <a:off x="3159033" y="3212202"/>
            <a:ext cx="2825933" cy="1547628"/>
            <a:chOff x="3159033" y="3212202"/>
            <a:chExt cx="2825933" cy="1547628"/>
          </a:xfrm>
        </p:grpSpPr>
        <p:sp>
          <p:nvSpPr>
            <p:cNvPr id="29" name="AutoShape 27"/>
            <p:cNvSpPr>
              <a:spLocks noChangeArrowheads="1"/>
            </p:cNvSpPr>
            <p:nvPr/>
          </p:nvSpPr>
          <p:spPr bwMode="gray">
            <a:xfrm rot="16200000">
              <a:off x="4259729" y="3163080"/>
              <a:ext cx="644149" cy="742393"/>
            </a:xfrm>
            <a:prstGeom prst="leftArrow">
              <a:avLst>
                <a:gd name="adj1" fmla="val 62037"/>
                <a:gd name="adj2" fmla="val 54861"/>
              </a:avLst>
            </a:prstGeom>
            <a:solidFill>
              <a:schemeClr val="accent2"/>
            </a:solidFill>
            <a:ln>
              <a:noFill/>
            </a:ln>
            <a:effectLst/>
          </p:spPr>
          <p:txBody>
            <a:bodyPr wrap="none" anchor="ctr"/>
            <a:lstStyle/>
            <a:p>
              <a:pPr algn="ctr"/>
              <a:endParaRPr lang="en-US"/>
            </a:p>
          </p:txBody>
        </p:sp>
        <p:grpSp>
          <p:nvGrpSpPr>
            <p:cNvPr id="37" name="Group 9"/>
            <p:cNvGrpSpPr>
              <a:grpSpLocks/>
            </p:cNvGrpSpPr>
            <p:nvPr/>
          </p:nvGrpSpPr>
          <p:grpSpPr bwMode="auto">
            <a:xfrm>
              <a:off x="3159033" y="3963597"/>
              <a:ext cx="2825933" cy="796233"/>
              <a:chOff x="672" y="1440"/>
              <a:chExt cx="1152" cy="1968"/>
            </a:xfrm>
            <a:solidFill>
              <a:srgbClr val="FFFF00"/>
            </a:solidFill>
          </p:grpSpPr>
          <p:sp>
            <p:nvSpPr>
              <p:cNvPr id="38" name="AutoShape 10"/>
              <p:cNvSpPr>
                <a:spLocks noChangeArrowheads="1"/>
              </p:cNvSpPr>
              <p:nvPr/>
            </p:nvSpPr>
            <p:spPr bwMode="gray">
              <a:xfrm>
                <a:off x="672" y="1440"/>
                <a:ext cx="1152" cy="1968"/>
              </a:xfrm>
              <a:prstGeom prst="roundRect">
                <a:avLst>
                  <a:gd name="adj" fmla="val 16667"/>
                </a:avLst>
              </a:prstGeom>
              <a:grp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endParaRPr lang="en-US">
                  <a:latin typeface="Verdana" panose="020B0604030504040204" pitchFamily="34" charset="0"/>
                </a:endParaRPr>
              </a:p>
            </p:txBody>
          </p:sp>
          <p:sp>
            <p:nvSpPr>
              <p:cNvPr id="39" name="Text Box 11"/>
              <p:cNvSpPr txBox="1">
                <a:spLocks noChangeArrowheads="1"/>
              </p:cNvSpPr>
              <p:nvPr/>
            </p:nvSpPr>
            <p:spPr bwMode="gray">
              <a:xfrm>
                <a:off x="692" y="1893"/>
                <a:ext cx="1118" cy="913"/>
              </a:xfrm>
              <a:prstGeom prst="rect">
                <a:avLst/>
              </a:prstGeom>
              <a:grpFill/>
              <a:ln>
                <a:noFill/>
              </a:ln>
              <a:effectLst/>
              <a:extLst>
                <a:ext uri="{91240B29-F687-4F45-9708-019B960494DF}">
                  <a14:hiddenLine xmlns:a14="http://schemas.microsoft.com/office/drawing/2010/main" w="9525">
                    <a:solidFill>
                      <a:srgbClr val="7099E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b="1"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Chi </a:t>
                </a:r>
                <a:r>
                  <a:rPr lang="en-US" b="1" dirty="0" err="1">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b="1"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b="1">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450</a:t>
                </a:r>
                <a:endParaRPr lang="en-US" dirty="0">
                  <a:solidFill>
                    <a:srgbClr val="001D3A"/>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162363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8"/>
                                        </p:tgtEl>
                                        <p:attrNameLst>
                                          <p:attrName>style.visibility</p:attrName>
                                        </p:attrNameLst>
                                      </p:cBhvr>
                                      <p:to>
                                        <p:strVal val="visible"/>
                                      </p:to>
                                    </p:set>
                                    <p:animEffect transition="in" filter="fade">
                                      <p:cBhvr>
                                        <p:cTn id="22" dur="5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4</a:t>
            </a:fld>
            <a:endParaRPr lang="en-US"/>
          </a:p>
        </p:txBody>
      </p:sp>
      <p:sp>
        <p:nvSpPr>
          <p:cNvPr id="35" name="AutoShape 10"/>
          <p:cNvSpPr>
            <a:spLocks noChangeArrowheads="1"/>
          </p:cNvSpPr>
          <p:nvPr/>
        </p:nvSpPr>
        <p:spPr bwMode="gray">
          <a:xfrm>
            <a:off x="838200" y="209550"/>
            <a:ext cx="7162800" cy="488864"/>
          </a:xfrm>
          <a:prstGeom prst="roundRect">
            <a:avLst>
              <a:gd name="adj" fmla="val 16667"/>
            </a:avLst>
          </a:prstGeom>
          <a:solidFill>
            <a:srgbClr val="0000CC"/>
          </a:solidFill>
          <a:ln w="38100">
            <a:solidFill>
              <a:srgbClr val="7099E2"/>
            </a:solidFill>
            <a:round/>
            <a:headEnd/>
            <a:tailEnd/>
          </a:ln>
          <a:effectLst/>
          <a:extLst>
            <a:ext uri="{AF507438-7753-43E0-B8FC-AC1667EBCBE1}">
              <a14:hiddenEffects xmlns:a14="http://schemas.microsoft.com/office/drawing/2010/main">
                <a:effectLst>
                  <a:outerShdw sy="50000" kx="-2453608" rotWithShape="0">
                    <a:srgbClr val="808080">
                      <a:alpha val="50000"/>
                    </a:srgbClr>
                  </a:outerShdw>
                </a:effectLst>
              </a14:hiddenEffects>
            </a:ext>
          </a:extLst>
        </p:spPr>
        <p:txBody>
          <a:bodyPr wrap="none" anchor="ctr"/>
          <a:lstStyle/>
          <a:p>
            <a:pPr algn="ct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Fanpage</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Đoàn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Thanh</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niên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Hội</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Sinh</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viên</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22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2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endParaRPr lang="en-US" sz="22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304800" y="1011019"/>
            <a:ext cx="8577580" cy="707886"/>
          </a:xfrm>
          <a:prstGeom prst="rect">
            <a:avLst/>
          </a:prstGeom>
          <a:noFill/>
        </p:spPr>
        <p:txBody>
          <a:bodyPr wrap="square" rtlCol="0">
            <a:spAutoFit/>
          </a:bodyPr>
          <a:lstStyle/>
          <a:p>
            <a:pPr algn="ctr"/>
            <a:r>
              <a:rPr lang="en-US" sz="2000" dirty="0" err="1">
                <a:latin typeface="Times New Roman" panose="02020603050405020304" pitchFamily="18" charset="0"/>
                <a:cs typeface="Times New Roman" panose="02020603050405020304" pitchFamily="18" charset="0"/>
              </a:rPr>
              <a:t>Kế</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hoạch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báo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động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của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Đoàn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Thanh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niên</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Hội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đăng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trên</a:t>
            </a:r>
            <a:r>
              <a:rPr lang="en-US" sz="2000" dirty="0">
                <a:latin typeface="Times New Roman" panose="02020603050405020304" pitchFamily="18" charset="0"/>
                <a:cs typeface="Times New Roman" panose="02020603050405020304" pitchFamily="18" charset="0"/>
              </a:rPr>
              <a:t> </a:t>
            </a:r>
            <a:r>
              <a:rPr lang="en-US" sz="2000" err="1">
                <a:latin typeface="Times New Roman" panose="02020603050405020304" pitchFamily="18" charset="0"/>
                <a:cs typeface="Times New Roman" panose="02020603050405020304" pitchFamily="18" charset="0"/>
              </a:rPr>
              <a:t>Fanpage</a:t>
            </a:r>
            <a:r>
              <a:rPr lang="en-US" sz="2000">
                <a:latin typeface="Times New Roman" panose="02020603050405020304" pitchFamily="18" charset="0"/>
                <a:cs typeface="Times New Roman" panose="02020603050405020304" pitchFamily="18" charset="0"/>
              </a:rPr>
              <a:t> này</a:t>
            </a:r>
            <a:endParaRPr lang="en-US" sz="2000" dirty="0">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2F8A52C4-9FA1-3618-3CBA-E8320C29820D}"/>
              </a:ext>
            </a:extLst>
          </p:cNvPr>
          <p:cNvGrpSpPr/>
          <p:nvPr/>
        </p:nvGrpSpPr>
        <p:grpSpPr>
          <a:xfrm>
            <a:off x="304800" y="1896013"/>
            <a:ext cx="8613544" cy="3037937"/>
            <a:chOff x="304800" y="1896013"/>
            <a:chExt cx="8613544" cy="3037937"/>
          </a:xfrm>
        </p:grpSpPr>
        <p:pic>
          <p:nvPicPr>
            <p:cNvPr id="5" name="Picture 4"/>
            <p:cNvPicPr>
              <a:picLocks noChangeAspect="1"/>
            </p:cNvPicPr>
            <p:nvPr/>
          </p:nvPicPr>
          <p:blipFill>
            <a:blip r:embed="rId6"/>
            <a:stretch>
              <a:fillRect/>
            </a:stretch>
          </p:blipFill>
          <p:spPr>
            <a:xfrm>
              <a:off x="304800" y="1896013"/>
              <a:ext cx="5791200" cy="3037937"/>
            </a:xfrm>
            <a:prstGeom prst="rect">
              <a:avLst/>
            </a:prstGeom>
          </p:spPr>
        </p:pic>
        <p:pic>
          <p:nvPicPr>
            <p:cNvPr id="2" name="Picture 1">
              <a:extLst>
                <a:ext uri="{FF2B5EF4-FFF2-40B4-BE49-F238E27FC236}">
                  <a16:creationId xmlns:a16="http://schemas.microsoft.com/office/drawing/2014/main" id="{4E72295D-0E25-75B0-EA4B-B7B48BD1F5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3364" y="1921111"/>
              <a:ext cx="2584980" cy="3012839"/>
            </a:xfrm>
            <a:prstGeom prst="rect">
              <a:avLst/>
            </a:prstGeom>
          </p:spPr>
        </p:pic>
      </p:grpSp>
    </p:spTree>
    <p:extLst>
      <p:ext uri="{BB962C8B-B14F-4D97-AF65-F5344CB8AC3E}">
        <p14:creationId xmlns:p14="http://schemas.microsoft.com/office/powerpoint/2010/main" val="4923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1281359-C67A-4E07-A949-DF5F731D3E6D}" type="slidenum">
              <a:rPr lang="en-US" smtClean="0"/>
              <a:t>5</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1" name="TextBox 10"/>
          <p:cNvSpPr txBox="1"/>
          <p:nvPr/>
        </p:nvSpPr>
        <p:spPr>
          <a:xfrm>
            <a:off x="228600" y="418296"/>
            <a:ext cx="8467383"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1.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Sinh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tình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nguyện</a:t>
            </a:r>
            <a:r>
              <a:rPr lang="en-US" sz="2500" b="1" dirty="0">
                <a:solidFill>
                  <a:srgbClr val="FF0000"/>
                </a:solidFill>
                <a:latin typeface="Times New Roman" pitchFamily="18" charset="0"/>
                <a:cs typeface="Times New Roman" pitchFamily="18" charset="0"/>
              </a:rPr>
              <a:t> – </a:t>
            </a:r>
            <a:r>
              <a:rPr lang="en-US" sz="2500" b="1" dirty="0" err="1">
                <a:solidFill>
                  <a:srgbClr val="FF0000"/>
                </a:solidFill>
                <a:latin typeface="Times New Roman" pitchFamily="18" charset="0"/>
                <a:cs typeface="Times New Roman" pitchFamily="18" charset="0"/>
              </a:rPr>
              <a:t>Cơ</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sở</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Hà</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Xanh</a:t>
            </a:r>
            <a:r>
              <a:rPr lang="en-US" sz="2500" b="1" dirty="0">
                <a:solidFill>
                  <a:srgbClr val="FF0000"/>
                </a:solidFill>
                <a:latin typeface="Times New Roman" pitchFamily="18" charset="0"/>
                <a:cs typeface="Times New Roman" pitchFamily="18" charset="0"/>
              </a:rPr>
              <a:t> - UV)</a:t>
            </a:r>
          </a:p>
        </p:txBody>
      </p:sp>
      <p:pic>
        <p:nvPicPr>
          <p:cNvPr id="14" name="Picture 13"/>
          <p:cNvPicPr/>
          <p:nvPr/>
        </p:nvPicPr>
        <p:blipFill>
          <a:blip r:embed="rId4"/>
          <a:stretch>
            <a:fillRect/>
          </a:stretch>
        </p:blipFill>
        <p:spPr>
          <a:xfrm>
            <a:off x="6084765" y="1035033"/>
            <a:ext cx="3000965" cy="3488050"/>
          </a:xfrm>
          <a:prstGeom prst="rect">
            <a:avLst/>
          </a:prstGeom>
        </p:spPr>
      </p:pic>
      <p:pic>
        <p:nvPicPr>
          <p:cNvPr id="4" name="Picture 3">
            <a:extLst>
              <a:ext uri="{FF2B5EF4-FFF2-40B4-BE49-F238E27FC236}">
                <a16:creationId xmlns:a16="http://schemas.microsoft.com/office/drawing/2014/main" id="{082785BB-193F-B321-5075-0E531739A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69" y="971550"/>
            <a:ext cx="5945923" cy="3962400"/>
          </a:xfrm>
          <a:prstGeom prst="rect">
            <a:avLst/>
          </a:prstGeom>
        </p:spPr>
      </p:pic>
    </p:spTree>
    <p:extLst>
      <p:ext uri="{BB962C8B-B14F-4D97-AF65-F5344CB8AC3E}">
        <p14:creationId xmlns:p14="http://schemas.microsoft.com/office/powerpoint/2010/main" val="732989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5255" y="-1488"/>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2" name="TextBox 11"/>
          <p:cNvSpPr txBox="1"/>
          <p:nvPr/>
        </p:nvSpPr>
        <p:spPr>
          <a:xfrm>
            <a:off x="228600" y="418296"/>
            <a:ext cx="8911414"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2.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Sinh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tình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nguyện</a:t>
            </a:r>
            <a:r>
              <a:rPr lang="en-US" sz="2500" b="1" dirty="0">
                <a:solidFill>
                  <a:srgbClr val="FF0000"/>
                </a:solidFill>
                <a:latin typeface="Times New Roman" pitchFamily="18" charset="0"/>
                <a:cs typeface="Times New Roman" pitchFamily="18" charset="0"/>
              </a:rPr>
              <a:t> – </a:t>
            </a:r>
            <a:r>
              <a:rPr lang="en-US" sz="2500" b="1" dirty="0" err="1">
                <a:solidFill>
                  <a:srgbClr val="FF0000"/>
                </a:solidFill>
                <a:latin typeface="Times New Roman" pitchFamily="18" charset="0"/>
                <a:cs typeface="Times New Roman" pitchFamily="18" charset="0"/>
              </a:rPr>
              <a:t>Cơ</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sở</a:t>
            </a:r>
            <a:r>
              <a:rPr lang="en-US" sz="2500" b="1" dirty="0">
                <a:solidFill>
                  <a:srgbClr val="FF0000"/>
                </a:solidFill>
                <a:latin typeface="Times New Roman" pitchFamily="18" charset="0"/>
                <a:cs typeface="Times New Roman" pitchFamily="18" charset="0"/>
              </a:rPr>
              <a:t> Nam </a:t>
            </a:r>
            <a:r>
              <a:rPr lang="en-US" sz="2500" b="1" dirty="0" err="1">
                <a:solidFill>
                  <a:srgbClr val="FF0000"/>
                </a:solidFill>
                <a:latin typeface="Times New Roman" pitchFamily="18" charset="0"/>
                <a:cs typeface="Times New Roman" pitchFamily="18" charset="0"/>
              </a:rPr>
              <a:t>Định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Xanh</a:t>
            </a:r>
            <a:r>
              <a:rPr lang="en-US" sz="2500" b="1" dirty="0">
                <a:solidFill>
                  <a:srgbClr val="FF0000"/>
                </a:solidFill>
                <a:latin typeface="Times New Roman" pitchFamily="18" charset="0"/>
                <a:cs typeface="Times New Roman" pitchFamily="18" charset="0"/>
              </a:rPr>
              <a:t> - UV)</a:t>
            </a:r>
          </a:p>
        </p:txBody>
      </p:sp>
      <p:sp>
        <p:nvSpPr>
          <p:cNvPr id="14"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6</a:t>
            </a:fld>
            <a:endParaRPr lang="en-US"/>
          </a:p>
        </p:txBody>
      </p:sp>
      <p:pic>
        <p:nvPicPr>
          <p:cNvPr id="3" name="Picture 2">
            <a:extLst>
              <a:ext uri="{FF2B5EF4-FFF2-40B4-BE49-F238E27FC236}">
                <a16:creationId xmlns:a16="http://schemas.microsoft.com/office/drawing/2014/main" id="{C1766E67-9492-EADB-6022-D14D5DBC2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079784"/>
            <a:ext cx="2872872" cy="3701766"/>
          </a:xfrm>
          <a:prstGeom prst="rect">
            <a:avLst/>
          </a:prstGeom>
        </p:spPr>
      </p:pic>
      <p:pic>
        <p:nvPicPr>
          <p:cNvPr id="5" name="Picture 4">
            <a:extLst>
              <a:ext uri="{FF2B5EF4-FFF2-40B4-BE49-F238E27FC236}">
                <a16:creationId xmlns:a16="http://schemas.microsoft.com/office/drawing/2014/main" id="{F29FBE52-237D-4EDD-BE80-02AB81BDDF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628" y="901656"/>
            <a:ext cx="5559972" cy="4169979"/>
          </a:xfrm>
          <a:prstGeom prst="rect">
            <a:avLst/>
          </a:prstGeom>
        </p:spPr>
      </p:pic>
    </p:spTree>
    <p:extLst>
      <p:ext uri="{BB962C8B-B14F-4D97-AF65-F5344CB8AC3E}">
        <p14:creationId xmlns:p14="http://schemas.microsoft.com/office/powerpoint/2010/main" val="3941056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7</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21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p:nvPr/>
        </p:nvPicPr>
        <p:blipFill>
          <a:blip r:embed="rId4"/>
          <a:stretch>
            <a:fillRect/>
          </a:stretch>
        </p:blipFill>
        <p:spPr>
          <a:xfrm>
            <a:off x="5638800" y="951026"/>
            <a:ext cx="3381375" cy="3937000"/>
          </a:xfrm>
          <a:prstGeom prst="rect">
            <a:avLst/>
          </a:prstGeom>
        </p:spPr>
      </p:pic>
      <p:sp>
        <p:nvSpPr>
          <p:cNvPr id="13" name="TextBox 12"/>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5" name="TextBox 14"/>
          <p:cNvSpPr txBox="1"/>
          <p:nvPr/>
        </p:nvSpPr>
        <p:spPr>
          <a:xfrm>
            <a:off x="228600" y="418296"/>
            <a:ext cx="7285008"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3.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Thanh</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niên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vận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động</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hiến</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máu</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Đội</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Đỏ</a:t>
            </a:r>
            <a:r>
              <a:rPr lang="en-US" sz="2500" b="1" dirty="0">
                <a:solidFill>
                  <a:srgbClr val="FF0000"/>
                </a:solidFill>
                <a:latin typeface="Times New Roman" pitchFamily="18" charset="0"/>
                <a:cs typeface="Times New Roman" pitchFamily="18" charset="0"/>
              </a:rPr>
              <a:t> - UB)</a:t>
            </a:r>
          </a:p>
        </p:txBody>
      </p:sp>
      <p:pic>
        <p:nvPicPr>
          <p:cNvPr id="4098" name="Picture 2" descr="E:\2Doan_Truong _Khoa\1 Doan truong\6 Tai lieu sinh hoat dau nam\2023_2024\File Ảnh cho trong Slide\U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057527"/>
            <a:ext cx="5469064" cy="3647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63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8</a:t>
            </a:fld>
            <a:endParaRPr lang="en-US"/>
          </a:p>
        </p:txBody>
      </p:sp>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21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5" name="TextBox 14"/>
          <p:cNvSpPr txBox="1"/>
          <p:nvPr/>
        </p:nvSpPr>
        <p:spPr>
          <a:xfrm>
            <a:off x="228600" y="418296"/>
            <a:ext cx="8107412"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4</a:t>
            </a:r>
            <a:r>
              <a:rPr lang="en-US" sz="2500" b="1">
                <a:solidFill>
                  <a:srgbClr val="FF0000"/>
                </a:solidFill>
                <a:latin typeface="Times New Roman" pitchFamily="18" charset="0"/>
                <a:cs typeface="Times New Roman" pitchFamily="18" charset="0"/>
              </a:rPr>
              <a:t>. CLB Tuyên truyền Văn hóa học đường Sinh viên (SCC)</a:t>
            </a:r>
            <a:endParaRPr lang="en-US" sz="2500" b="1" dirty="0">
              <a:solidFill>
                <a:srgbClr val="FF0000"/>
              </a:solidFill>
              <a:latin typeface="Times New Roman" pitchFamily="18" charset="0"/>
              <a:cs typeface="Times New Roman" pitchFamily="18" charset="0"/>
            </a:endParaRPr>
          </a:p>
        </p:txBody>
      </p:sp>
      <p:pic>
        <p:nvPicPr>
          <p:cNvPr id="1026" name="Picture 2" descr="E:\2Doan_Truong _Khoa\1 Doan truong\2 Bài đăng truyền thông các Đội _ CLB trực thuộc\2023\QR SC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459478"/>
            <a:ext cx="2907334" cy="29073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2Doan_Truong _Khoa\1 Doan truong\CLB VHHĐ\2023\T2\Ra mắt CLB\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75" y="1381629"/>
            <a:ext cx="6096001" cy="314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774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1852"/>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9</a:t>
            </a:fld>
            <a:endParaRPr lang="en-US" dirty="0"/>
          </a:p>
        </p:txBody>
      </p:sp>
      <p:sp>
        <p:nvSpPr>
          <p:cNvPr id="20" name="TextBox 19"/>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pic>
        <p:nvPicPr>
          <p:cNvPr id="21" name="Picture 20"/>
          <p:cNvPicPr/>
          <p:nvPr/>
        </p:nvPicPr>
        <p:blipFill>
          <a:blip r:embed="rId5"/>
          <a:stretch>
            <a:fillRect/>
          </a:stretch>
        </p:blipFill>
        <p:spPr>
          <a:xfrm>
            <a:off x="5867400" y="942648"/>
            <a:ext cx="3200400" cy="3815896"/>
          </a:xfrm>
          <a:prstGeom prst="rect">
            <a:avLst/>
          </a:prstGeom>
        </p:spPr>
      </p:pic>
      <p:sp>
        <p:nvSpPr>
          <p:cNvPr id="23" name="TextBox 22"/>
          <p:cNvSpPr txBox="1"/>
          <p:nvPr/>
        </p:nvSpPr>
        <p:spPr>
          <a:xfrm>
            <a:off x="228600" y="418296"/>
            <a:ext cx="4034374"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5</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a:t>
            </a:r>
            <a:r>
              <a:rPr lang="en-US" sz="2500" b="1" dirty="0" err="1">
                <a:solidFill>
                  <a:srgbClr val="FF0000"/>
                </a:solidFill>
                <a:latin typeface="Times New Roman" pitchFamily="18" charset="0"/>
                <a:cs typeface="Times New Roman" pitchFamily="18" charset="0"/>
              </a:rPr>
              <a:t>Âm</a:t>
            </a:r>
            <a:r>
              <a:rPr lang="en-US" sz="2500" b="1" dirty="0">
                <a:solidFill>
                  <a:srgbClr val="FF0000"/>
                </a:solidFill>
                <a:latin typeface="Times New Roman" pitchFamily="18" charset="0"/>
                <a:cs typeface="Times New Roman" pitchFamily="18" charset="0"/>
              </a:rPr>
              <a:t> </a:t>
            </a:r>
            <a:r>
              <a:rPr lang="en-US" sz="2500" b="1" dirty="0" err="1">
                <a:solidFill>
                  <a:srgbClr val="FF0000"/>
                </a:solidFill>
                <a:latin typeface="Times New Roman" pitchFamily="18" charset="0"/>
                <a:cs typeface="Times New Roman" pitchFamily="18" charset="0"/>
              </a:rPr>
              <a:t>nhạc</a:t>
            </a:r>
            <a:r>
              <a:rPr lang="en-US" sz="2500" b="1" dirty="0">
                <a:solidFill>
                  <a:srgbClr val="FF0000"/>
                </a:solidFill>
                <a:latin typeface="Times New Roman" pitchFamily="18" charset="0"/>
                <a:cs typeface="Times New Roman" pitchFamily="18" charset="0"/>
              </a:rPr>
              <a:t> (</a:t>
            </a:r>
            <a:r>
              <a:rPr lang="en-US" sz="2500" b="1">
                <a:solidFill>
                  <a:srgbClr val="FF0000"/>
                </a:solidFill>
                <a:latin typeface="Times New Roman" pitchFamily="18" charset="0"/>
                <a:cs typeface="Times New Roman" pitchFamily="18" charset="0"/>
              </a:rPr>
              <a:t>CLB YM)</a:t>
            </a:r>
            <a:endParaRPr lang="en-US" sz="25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8212FCF0-6EC3-37D2-78F8-A47D36828C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84" y="942648"/>
            <a:ext cx="5755415" cy="3836007"/>
          </a:xfrm>
          <a:prstGeom prst="rect">
            <a:avLst/>
          </a:prstGeom>
        </p:spPr>
      </p:pic>
    </p:spTree>
    <p:extLst>
      <p:ext uri="{BB962C8B-B14F-4D97-AF65-F5344CB8AC3E}">
        <p14:creationId xmlns:p14="http://schemas.microsoft.com/office/powerpoint/2010/main" val="1985652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7184"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10</a:t>
            </a:fld>
            <a:endParaRPr lang="en-US" dirty="0"/>
          </a:p>
        </p:txBody>
      </p:sp>
      <p:pic>
        <p:nvPicPr>
          <p:cNvPr id="19" name="Picture 18"/>
          <p:cNvPicPr/>
          <p:nvPr/>
        </p:nvPicPr>
        <p:blipFill>
          <a:blip r:embed="rId5"/>
          <a:stretch>
            <a:fillRect/>
          </a:stretch>
        </p:blipFill>
        <p:spPr>
          <a:xfrm>
            <a:off x="5940379" y="1067022"/>
            <a:ext cx="3172090" cy="3533499"/>
          </a:xfrm>
          <a:prstGeom prst="rect">
            <a:avLst/>
          </a:prstGeom>
        </p:spPr>
      </p:pic>
      <p:sp>
        <p:nvSpPr>
          <p:cNvPr id="21" name="TextBox 2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2" name="TextBox 21"/>
          <p:cNvSpPr txBox="1"/>
          <p:nvPr/>
        </p:nvSpPr>
        <p:spPr>
          <a:xfrm>
            <a:off x="228600" y="418296"/>
            <a:ext cx="3719288"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6</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a:t>
            </a:r>
            <a:r>
              <a:rPr lang="en-US" sz="2500" b="1" dirty="0" err="1">
                <a:solidFill>
                  <a:srgbClr val="FF0000"/>
                </a:solidFill>
                <a:latin typeface="Times New Roman" pitchFamily="18" charset="0"/>
                <a:cs typeface="Times New Roman" pitchFamily="18" charset="0"/>
              </a:rPr>
              <a:t>Múa</a:t>
            </a:r>
            <a:r>
              <a:rPr lang="en-US" sz="2500" b="1" dirty="0">
                <a:solidFill>
                  <a:srgbClr val="FF0000"/>
                </a:solidFill>
                <a:latin typeface="Times New Roman" pitchFamily="18" charset="0"/>
                <a:cs typeface="Times New Roman" pitchFamily="18" charset="0"/>
              </a:rPr>
              <a:t> (</a:t>
            </a:r>
            <a:r>
              <a:rPr lang="en-US" sz="2500" b="1">
                <a:solidFill>
                  <a:srgbClr val="FF0000"/>
                </a:solidFill>
                <a:latin typeface="Times New Roman" pitchFamily="18" charset="0"/>
                <a:cs typeface="Times New Roman" pitchFamily="18" charset="0"/>
              </a:rPr>
              <a:t>CLB Ballet)</a:t>
            </a:r>
            <a:endParaRPr lang="en-US" sz="25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1E4124CA-4BE4-7809-757F-F7E39C1D5B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31" y="895350"/>
            <a:ext cx="5870132" cy="3915332"/>
          </a:xfrm>
          <a:prstGeom prst="rect">
            <a:avLst/>
          </a:prstGeom>
        </p:spPr>
      </p:pic>
    </p:spTree>
    <p:extLst>
      <p:ext uri="{BB962C8B-B14F-4D97-AF65-F5344CB8AC3E}">
        <p14:creationId xmlns:p14="http://schemas.microsoft.com/office/powerpoint/2010/main" val="2580372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11</a:t>
            </a:fld>
            <a:endParaRPr lang="en-US"/>
          </a:p>
        </p:txBody>
      </p:sp>
      <p:pic>
        <p:nvPicPr>
          <p:cNvPr id="15" name="Picture 14"/>
          <p:cNvPicPr/>
          <p:nvPr/>
        </p:nvPicPr>
        <p:blipFill>
          <a:blip r:embed="rId4"/>
          <a:stretch>
            <a:fillRect/>
          </a:stretch>
        </p:blipFill>
        <p:spPr>
          <a:xfrm>
            <a:off x="6042791" y="1123950"/>
            <a:ext cx="3067050" cy="3568065"/>
          </a:xfrm>
          <a:prstGeom prst="rect">
            <a:avLst/>
          </a:prstGeom>
        </p:spPr>
      </p:pic>
      <p:sp>
        <p:nvSpPr>
          <p:cNvPr id="11" name="TextBox 1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6" name="TextBox 15"/>
          <p:cNvSpPr txBox="1"/>
          <p:nvPr/>
        </p:nvSpPr>
        <p:spPr>
          <a:xfrm>
            <a:off x="266234" y="470566"/>
            <a:ext cx="4992842" cy="430887"/>
          </a:xfrm>
          <a:prstGeom prst="rect">
            <a:avLst/>
          </a:prstGeom>
          <a:noFill/>
        </p:spPr>
        <p:txBody>
          <a:bodyPr wrap="none" rtlCol="0">
            <a:spAutoFit/>
          </a:bodyPr>
          <a:lstStyle/>
          <a:p>
            <a:pPr algn="ctr"/>
            <a:r>
              <a:rPr lang="en-US" sz="2200" b="1" dirty="0">
                <a:solidFill>
                  <a:srgbClr val="FF0000"/>
                </a:solidFill>
                <a:latin typeface="Times New Roman" pitchFamily="18" charset="0"/>
                <a:cs typeface="Times New Roman" pitchFamily="18" charset="0"/>
              </a:rPr>
              <a:t>7</a:t>
            </a:r>
            <a:r>
              <a:rPr lang="en-US" sz="2200" b="1">
                <a:solidFill>
                  <a:srgbClr val="FF0000"/>
                </a:solidFill>
                <a:latin typeface="Times New Roman" pitchFamily="18" charset="0"/>
                <a:cs typeface="Times New Roman" pitchFamily="18" charset="0"/>
              </a:rPr>
              <a:t>. </a:t>
            </a:r>
            <a:r>
              <a:rPr lang="en-US" sz="2200" b="1" dirty="0">
                <a:solidFill>
                  <a:srgbClr val="FF0000"/>
                </a:solidFill>
                <a:latin typeface="Times New Roman" pitchFamily="18" charset="0"/>
                <a:cs typeface="Times New Roman" pitchFamily="18" charset="0"/>
              </a:rPr>
              <a:t>CLB </a:t>
            </a:r>
            <a:r>
              <a:rPr lang="en-US" sz="2200" b="1" dirty="0" err="1">
                <a:solidFill>
                  <a:srgbClr val="FF0000"/>
                </a:solidFill>
                <a:latin typeface="Times New Roman" pitchFamily="18" charset="0"/>
                <a:cs typeface="Times New Roman" pitchFamily="18" charset="0"/>
              </a:rPr>
              <a:t>Đào</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tạo</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kỹ</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năng</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trẻ</a:t>
            </a:r>
            <a:r>
              <a:rPr lang="en-US" sz="2200" b="1" dirty="0">
                <a:solidFill>
                  <a:srgbClr val="FF0000"/>
                </a:solidFill>
                <a:latin typeface="Times New Roman" pitchFamily="18" charset="0"/>
                <a:cs typeface="Times New Roman" pitchFamily="18" charset="0"/>
              </a:rPr>
              <a:t> (</a:t>
            </a:r>
            <a:r>
              <a:rPr lang="en-US" sz="2200" b="1">
                <a:solidFill>
                  <a:srgbClr val="FF0000"/>
                </a:solidFill>
                <a:latin typeface="Times New Roman" pitchFamily="18" charset="0"/>
                <a:cs typeface="Times New Roman" pitchFamily="18" charset="0"/>
              </a:rPr>
              <a:t>CLB YTC)</a:t>
            </a:r>
            <a:endParaRPr lang="en-US" sz="22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82317EBB-C2FB-8889-E2E1-9DEDBD3571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652" y="985451"/>
            <a:ext cx="5814127" cy="3872299"/>
          </a:xfrm>
          <a:prstGeom prst="rect">
            <a:avLst/>
          </a:prstGeom>
        </p:spPr>
      </p:pic>
    </p:spTree>
    <p:extLst>
      <p:ext uri="{BB962C8B-B14F-4D97-AF65-F5344CB8AC3E}">
        <p14:creationId xmlns:p14="http://schemas.microsoft.com/office/powerpoint/2010/main" val="299127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12</a:t>
            </a:fld>
            <a:endParaRPr lang="en-US"/>
          </a:p>
        </p:txBody>
      </p:sp>
      <p:sp>
        <p:nvSpPr>
          <p:cNvPr id="22" name="TextBox 21"/>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3" name="TextBox 22"/>
          <p:cNvSpPr txBox="1"/>
          <p:nvPr/>
        </p:nvSpPr>
        <p:spPr>
          <a:xfrm>
            <a:off x="196266" y="418296"/>
            <a:ext cx="3909083" cy="477054"/>
          </a:xfrm>
          <a:prstGeom prst="rect">
            <a:avLst/>
          </a:prstGeom>
          <a:noFill/>
        </p:spPr>
        <p:txBody>
          <a:bodyPr wrap="none" rtlCol="0">
            <a:spAutoFit/>
          </a:bodyPr>
          <a:lstStyle/>
          <a:p>
            <a:r>
              <a:rPr lang="en-US" sz="2500" b="1" dirty="0">
                <a:solidFill>
                  <a:srgbClr val="FF0000"/>
                </a:solidFill>
                <a:latin typeface="Times New Roman" pitchFamily="18" charset="0"/>
                <a:cs typeface="Times New Roman" pitchFamily="18" charset="0"/>
              </a:rPr>
              <a:t>8</a:t>
            </a:r>
            <a:r>
              <a:rPr lang="en-US" sz="2500" b="1">
                <a:solidFill>
                  <a:srgbClr val="FF0000"/>
                </a:solidFill>
                <a:latin typeface="Times New Roman" pitchFamily="18" charset="0"/>
                <a:cs typeface="Times New Roman" pitchFamily="18" charset="0"/>
              </a:rPr>
              <a:t>. </a:t>
            </a:r>
            <a:r>
              <a:rPr lang="en-US" sz="2500" b="1" dirty="0">
                <a:solidFill>
                  <a:srgbClr val="FF0000"/>
                </a:solidFill>
                <a:latin typeface="Times New Roman" pitchFamily="18" charset="0"/>
                <a:cs typeface="Times New Roman" pitchFamily="18" charset="0"/>
              </a:rPr>
              <a:t>CLB Guitar (</a:t>
            </a:r>
            <a:r>
              <a:rPr lang="en-US" sz="2500" b="1">
                <a:solidFill>
                  <a:srgbClr val="FF0000"/>
                </a:solidFill>
                <a:latin typeface="Times New Roman" pitchFamily="18" charset="0"/>
                <a:cs typeface="Times New Roman" pitchFamily="18" charset="0"/>
              </a:rPr>
              <a:t>CLB UGC)</a:t>
            </a:r>
            <a:endParaRPr lang="en-US" sz="2500" b="1" dirty="0">
              <a:solidFill>
                <a:srgbClr val="FF0000"/>
              </a:solidFill>
              <a:latin typeface="Times New Roman" pitchFamily="18" charset="0"/>
              <a:cs typeface="Times New Roman" pitchFamily="18" charset="0"/>
            </a:endParaRPr>
          </a:p>
        </p:txBody>
      </p:sp>
      <p:pic>
        <p:nvPicPr>
          <p:cNvPr id="8194" name="Picture 2" descr="E:\2Doan_Truong _Khoa\1 Doan truong\6 Tai lieu sinh hoat dau nam\2023_2024\File Ảnh cho trong Slide\UGC.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478" y="998869"/>
            <a:ext cx="5412054" cy="3607155"/>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E:\2Doan_Truong _Khoa\1 Doan truong\2 Bài đăng truyền thông các Đội _ CLB trực thuộc\2022\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8433" y="782098"/>
            <a:ext cx="2958367" cy="4040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46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Slide Number Placeholder 1"/>
          <p:cNvSpPr>
            <a:spLocks noGrp="1"/>
          </p:cNvSpPr>
          <p:nvPr>
            <p:ph type="sldNum" sz="quarter" idx="12"/>
          </p:nvPr>
        </p:nvSpPr>
        <p:spPr>
          <a:xfrm>
            <a:off x="6553200" y="4767263"/>
            <a:ext cx="2133600" cy="273844"/>
          </a:xfrm>
        </p:spPr>
        <p:txBody>
          <a:bodyPr/>
          <a:lstStyle/>
          <a:p>
            <a:fld id="{11281359-C67A-4E07-A949-DF5F731D3E6D}" type="slidenum">
              <a:rPr lang="en-US" smtClean="0"/>
              <a:t>13</a:t>
            </a:fld>
            <a:endParaRPr lang="en-US"/>
          </a:p>
        </p:txBody>
      </p:sp>
      <p:pic>
        <p:nvPicPr>
          <p:cNvPr id="21" name="Picture 20"/>
          <p:cNvPicPr/>
          <p:nvPr/>
        </p:nvPicPr>
        <p:blipFill>
          <a:blip r:embed="rId4"/>
          <a:stretch>
            <a:fillRect/>
          </a:stretch>
        </p:blipFill>
        <p:spPr>
          <a:xfrm>
            <a:off x="5953760" y="1147763"/>
            <a:ext cx="3114040" cy="3619500"/>
          </a:xfrm>
          <a:prstGeom prst="rect">
            <a:avLst/>
          </a:prstGeom>
        </p:spPr>
      </p:pic>
      <p:sp>
        <p:nvSpPr>
          <p:cNvPr id="22" name="TextBox 21"/>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23" name="TextBox 22"/>
          <p:cNvSpPr txBox="1"/>
          <p:nvPr/>
        </p:nvSpPr>
        <p:spPr>
          <a:xfrm>
            <a:off x="106358" y="418296"/>
            <a:ext cx="4657493" cy="461665"/>
          </a:xfrm>
          <a:prstGeom prst="rect">
            <a:avLst/>
          </a:prstGeom>
          <a:noFill/>
        </p:spPr>
        <p:txBody>
          <a:bodyPr wrap="none" rtlCol="0">
            <a:spAutoFit/>
          </a:bodyPr>
          <a:lstStyle/>
          <a:p>
            <a:r>
              <a:rPr lang="en-US" sz="2400" b="1" dirty="0">
                <a:solidFill>
                  <a:srgbClr val="FF0000"/>
                </a:solidFill>
                <a:latin typeface="Times New Roman" pitchFamily="18" charset="0"/>
                <a:cs typeface="Times New Roman" pitchFamily="18" charset="0"/>
              </a:rPr>
              <a:t>9</a:t>
            </a:r>
            <a:r>
              <a:rPr lang="en-US" sz="2400" b="1">
                <a:solidFill>
                  <a:srgbClr val="FF0000"/>
                </a:solidFill>
                <a:latin typeface="Times New Roman" pitchFamily="18" charset="0"/>
                <a:cs typeface="Times New Roman" pitchFamily="18" charset="0"/>
              </a:rPr>
              <a:t>.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Nhảy</a:t>
            </a:r>
            <a:r>
              <a:rPr lang="en-US" sz="2400" b="1" dirty="0">
                <a:solidFill>
                  <a:srgbClr val="FF0000"/>
                </a:solidFill>
                <a:latin typeface="Times New Roman" pitchFamily="18" charset="0"/>
                <a:cs typeface="Times New Roman" pitchFamily="18" charset="0"/>
              </a:rPr>
              <a:t> (CLB </a:t>
            </a:r>
            <a:r>
              <a:rPr lang="en-US" sz="2400" b="1">
                <a:solidFill>
                  <a:srgbClr val="FF0000"/>
                </a:solidFill>
                <a:latin typeface="Times New Roman" pitchFamily="18" charset="0"/>
                <a:cs typeface="Times New Roman" pitchFamily="18" charset="0"/>
              </a:rPr>
              <a:t>T.R.S CREW)</a:t>
            </a:r>
            <a:endParaRPr lang="en-US" sz="2400" b="1" dirty="0">
              <a:solidFill>
                <a:srgbClr val="FF0000"/>
              </a:solidFill>
              <a:latin typeface="Times New Roman" pitchFamily="18" charset="0"/>
              <a:cs typeface="Times New Roman" pitchFamily="18" charset="0"/>
            </a:endParaRPr>
          </a:p>
        </p:txBody>
      </p:sp>
      <p:pic>
        <p:nvPicPr>
          <p:cNvPr id="3" name="Picture 2">
            <a:extLst>
              <a:ext uri="{FF2B5EF4-FFF2-40B4-BE49-F238E27FC236}">
                <a16:creationId xmlns:a16="http://schemas.microsoft.com/office/drawing/2014/main" id="{A52734D1-9354-498F-8FF8-CC0CBEBC17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 y="971550"/>
            <a:ext cx="5849516" cy="3900630"/>
          </a:xfrm>
          <a:prstGeom prst="rect">
            <a:avLst/>
          </a:prstGeom>
        </p:spPr>
      </p:pic>
    </p:spTree>
    <p:extLst>
      <p:ext uri="{BB962C8B-B14F-4D97-AF65-F5344CB8AC3E}">
        <p14:creationId xmlns:p14="http://schemas.microsoft.com/office/powerpoint/2010/main" val="2994453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14</a:t>
            </a:fld>
            <a:endParaRPr lang="en-US"/>
          </a:p>
        </p:txBody>
      </p:sp>
      <p:pic>
        <p:nvPicPr>
          <p:cNvPr id="12" name="Picture 11"/>
          <p:cNvPicPr/>
          <p:nvPr/>
        </p:nvPicPr>
        <p:blipFill>
          <a:blip r:embed="rId4"/>
          <a:stretch>
            <a:fillRect/>
          </a:stretch>
        </p:blipFill>
        <p:spPr>
          <a:xfrm>
            <a:off x="5819775" y="1123950"/>
            <a:ext cx="3324225" cy="3742624"/>
          </a:xfrm>
          <a:prstGeom prst="rect">
            <a:avLst/>
          </a:prstGeom>
        </p:spPr>
      </p:pic>
      <p:sp>
        <p:nvSpPr>
          <p:cNvPr id="8" name="TextBox 7"/>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9" name="TextBox 8"/>
          <p:cNvSpPr txBox="1"/>
          <p:nvPr/>
        </p:nvSpPr>
        <p:spPr>
          <a:xfrm>
            <a:off x="196266" y="418296"/>
            <a:ext cx="4334841"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11.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Chụp</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ảnh</a:t>
            </a:r>
            <a:r>
              <a:rPr lang="en-US" sz="2400" b="1" dirty="0">
                <a:solidFill>
                  <a:srgbClr val="FF0000"/>
                </a:solidFill>
                <a:latin typeface="Times New Roman" pitchFamily="18" charset="0"/>
                <a:cs typeface="Times New Roman" pitchFamily="18" charset="0"/>
              </a:rPr>
              <a:t> ( </a:t>
            </a:r>
            <a:r>
              <a:rPr lang="en-US" sz="2400" b="1">
                <a:solidFill>
                  <a:srgbClr val="FF0000"/>
                </a:solidFill>
                <a:latin typeface="Times New Roman" pitchFamily="18" charset="0"/>
                <a:cs typeface="Times New Roman" pitchFamily="18" charset="0"/>
              </a:rPr>
              <a:t>CLB Foto)</a:t>
            </a:r>
            <a:endParaRPr lang="en-US" sz="2400" b="1" dirty="0">
              <a:solidFill>
                <a:srgbClr val="FF0000"/>
              </a:solidFill>
              <a:latin typeface="Times New Roman" pitchFamily="18" charset="0"/>
              <a:cs typeface="Times New Roman" pitchFamily="18" charset="0"/>
            </a:endParaRPr>
          </a:p>
        </p:txBody>
      </p:sp>
      <p:pic>
        <p:nvPicPr>
          <p:cNvPr id="11266" name="Picture 2" descr="E:\2Doan_Truong _Khoa\1 Doan truong\6 Tai lieu sinh hoat dau nam\2023_2024\File Ảnh cho trong Slide\F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775" y="1110839"/>
            <a:ext cx="5634977" cy="3755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624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15</a:t>
            </a:fld>
            <a:endParaRPr lang="en-US"/>
          </a:p>
        </p:txBody>
      </p:sp>
      <p:sp>
        <p:nvSpPr>
          <p:cNvPr id="18" name="TextBox 17"/>
          <p:cNvSpPr txBox="1"/>
          <p:nvPr/>
        </p:nvSpPr>
        <p:spPr>
          <a:xfrm>
            <a:off x="373700" y="5129705"/>
            <a:ext cx="184731" cy="477054"/>
          </a:xfrm>
          <a:prstGeom prst="rect">
            <a:avLst/>
          </a:prstGeom>
          <a:noFill/>
        </p:spPr>
        <p:txBody>
          <a:bodyPr wrap="none" rtlCol="0">
            <a:spAutoFit/>
          </a:bodyPr>
          <a:lstStyle/>
          <a:p>
            <a:endParaRPr lang="en-US" sz="2500" b="1" dirty="0">
              <a:solidFill>
                <a:srgbClr val="FF0000"/>
              </a:solidFill>
              <a:latin typeface="Times New Roman" pitchFamily="18" charset="0"/>
              <a:cs typeface="Times New Roman" pitchFamily="18" charset="0"/>
            </a:endParaRPr>
          </a:p>
        </p:txBody>
      </p:sp>
      <p:pic>
        <p:nvPicPr>
          <p:cNvPr id="20" name="Picture 19"/>
          <p:cNvPicPr/>
          <p:nvPr/>
        </p:nvPicPr>
        <p:blipFill>
          <a:blip r:embed="rId4"/>
          <a:stretch>
            <a:fillRect/>
          </a:stretch>
        </p:blipFill>
        <p:spPr>
          <a:xfrm>
            <a:off x="5639950" y="1013682"/>
            <a:ext cx="3400425" cy="3694894"/>
          </a:xfrm>
          <a:prstGeom prst="rect">
            <a:avLst/>
          </a:prstGeom>
        </p:spPr>
      </p:pic>
      <p:sp>
        <p:nvSpPr>
          <p:cNvPr id="11" name="TextBox 10"/>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12" name="TextBox 11"/>
          <p:cNvSpPr txBox="1"/>
          <p:nvPr/>
        </p:nvSpPr>
        <p:spPr>
          <a:xfrm>
            <a:off x="152400" y="418296"/>
            <a:ext cx="4709944"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10. </a:t>
            </a:r>
            <a:r>
              <a:rPr lang="en-US" sz="2400" b="1" dirty="0">
                <a:solidFill>
                  <a:srgbClr val="FF0000"/>
                </a:solidFill>
                <a:latin typeface="Times New Roman" pitchFamily="18" charset="0"/>
                <a:cs typeface="Times New Roman" pitchFamily="18" charset="0"/>
              </a:rPr>
              <a:t>CLB </a:t>
            </a:r>
            <a:r>
              <a:rPr lang="en-US" sz="2400" b="1" dirty="0" err="1">
                <a:solidFill>
                  <a:srgbClr val="FF0000"/>
                </a:solidFill>
                <a:latin typeface="Times New Roman" pitchFamily="18" charset="0"/>
                <a:cs typeface="Times New Roman" pitchFamily="18" charset="0"/>
              </a:rPr>
              <a:t>Hình</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ảnh</a:t>
            </a:r>
            <a:r>
              <a:rPr lang="en-US" sz="2400" b="1" dirty="0">
                <a:solidFill>
                  <a:srgbClr val="FF0000"/>
                </a:solidFill>
                <a:latin typeface="Times New Roman" pitchFamily="18" charset="0"/>
                <a:cs typeface="Times New Roman" pitchFamily="18" charset="0"/>
              </a:rPr>
              <a:t> ( </a:t>
            </a:r>
            <a:r>
              <a:rPr lang="en-US" sz="2400" b="1">
                <a:solidFill>
                  <a:srgbClr val="FF0000"/>
                </a:solidFill>
                <a:latin typeface="Times New Roman" pitchFamily="18" charset="0"/>
                <a:cs typeface="Times New Roman" pitchFamily="18" charset="0"/>
              </a:rPr>
              <a:t>CLB Fashion)</a:t>
            </a:r>
            <a:endParaRPr lang="en-US" sz="2400" b="1" dirty="0">
              <a:solidFill>
                <a:srgbClr val="FF0000"/>
              </a:solidFill>
              <a:latin typeface="Times New Roman" pitchFamily="18" charset="0"/>
              <a:cs typeface="Times New Roman" pitchFamily="18" charset="0"/>
            </a:endParaRPr>
          </a:p>
        </p:txBody>
      </p:sp>
      <p:pic>
        <p:nvPicPr>
          <p:cNvPr id="10242" name="Picture 2" descr="E:\2Doan_Truong _Khoa\1 Doan truong\6 Tai lieu sinh hoat dau nam\2023_2024\File Ảnh cho trong Slide\Fashi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1013682"/>
            <a:ext cx="5539637" cy="3694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599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16</a:t>
            </a:fld>
            <a:endParaRPr lang="en-US"/>
          </a:p>
        </p:txBody>
      </p:sp>
      <p:sp>
        <p:nvSpPr>
          <p:cNvPr id="8" name="TextBox 7"/>
          <p:cNvSpPr txBox="1"/>
          <p:nvPr/>
        </p:nvSpPr>
        <p:spPr>
          <a:xfrm>
            <a:off x="256588" y="-21852"/>
            <a:ext cx="8430212" cy="477054"/>
          </a:xfrm>
          <a:prstGeom prst="rect">
            <a:avLst/>
          </a:prstGeom>
          <a:noFill/>
        </p:spPr>
        <p:txBody>
          <a:bodyPr wrap="square" rtlCol="0">
            <a:spAutoFit/>
          </a:bodyPr>
          <a:lstStyle/>
          <a:p>
            <a:pPr algn="ctr"/>
            <a:r>
              <a:rPr lang="en-US" sz="2500" b="1" dirty="0">
                <a:ln w="11430"/>
                <a:solidFill>
                  <a:srgbClr val="FF0000"/>
                </a:solidFill>
                <a:effectLst>
                  <a:outerShdw blurRad="50800" dist="39000" dir="5460000" algn="tl">
                    <a:srgbClr val="000000">
                      <a:alpha val="38000"/>
                    </a:srgbClr>
                  </a:outerShdw>
                </a:effectLst>
              </a:rPr>
              <a:t>CÁC TỔ ĐỘI CLB TRỰC THUỘC ĐOÀN THANH NIÊN TRƯỜNG</a:t>
            </a:r>
          </a:p>
        </p:txBody>
      </p:sp>
      <p:sp>
        <p:nvSpPr>
          <p:cNvPr id="9" name="TextBox 8"/>
          <p:cNvSpPr txBox="1"/>
          <p:nvPr/>
        </p:nvSpPr>
        <p:spPr>
          <a:xfrm>
            <a:off x="196266" y="418296"/>
            <a:ext cx="7764305"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12. CLB Nghệ thuật Âm nhạc - Arts Music Club (AMC)</a:t>
            </a:r>
            <a:endParaRPr lang="en-US" sz="2400" b="1" dirty="0">
              <a:solidFill>
                <a:srgbClr val="FF0000"/>
              </a:solidFill>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DBCF169C-67AB-5F78-F5DB-D4BCF49001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07" y="961399"/>
            <a:ext cx="5455989" cy="3827717"/>
          </a:xfrm>
          <a:prstGeom prst="rect">
            <a:avLst/>
          </a:prstGeom>
        </p:spPr>
      </p:pic>
      <p:pic>
        <p:nvPicPr>
          <p:cNvPr id="5" name="Picture 4">
            <a:extLst>
              <a:ext uri="{FF2B5EF4-FFF2-40B4-BE49-F238E27FC236}">
                <a16:creationId xmlns:a16="http://schemas.microsoft.com/office/drawing/2014/main" id="{936F7F78-DB96-135F-9420-7009479236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57763" y="969722"/>
            <a:ext cx="3181437" cy="3829960"/>
          </a:xfrm>
          <a:prstGeom prst="rect">
            <a:avLst/>
          </a:prstGeom>
        </p:spPr>
      </p:pic>
    </p:spTree>
    <p:extLst>
      <p:ext uri="{BB962C8B-B14F-4D97-AF65-F5344CB8AC3E}">
        <p14:creationId xmlns:p14="http://schemas.microsoft.com/office/powerpoint/2010/main" val="1231986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Slide Number Placeholder 2"/>
          <p:cNvSpPr>
            <a:spLocks noGrp="1"/>
          </p:cNvSpPr>
          <p:nvPr>
            <p:ph type="sldNum" sz="quarter" idx="12"/>
          </p:nvPr>
        </p:nvSpPr>
        <p:spPr>
          <a:xfrm>
            <a:off x="6553199" y="4789116"/>
            <a:ext cx="2133600" cy="273844"/>
          </a:xfrm>
        </p:spPr>
        <p:txBody>
          <a:bodyPr/>
          <a:lstStyle/>
          <a:p>
            <a:fld id="{11281359-C67A-4E07-A949-DF5F731D3E6D}" type="slidenum">
              <a:rPr lang="en-US" smtClean="0"/>
              <a:t>17</a:t>
            </a:fld>
            <a:endParaRPr lang="en-US"/>
          </a:p>
        </p:txBody>
      </p:sp>
      <p:sp>
        <p:nvSpPr>
          <p:cNvPr id="9" name="TextBox 8"/>
          <p:cNvSpPr txBox="1"/>
          <p:nvPr/>
        </p:nvSpPr>
        <p:spPr>
          <a:xfrm>
            <a:off x="196266" y="209550"/>
            <a:ext cx="3724546" cy="461665"/>
          </a:xfrm>
          <a:prstGeom prst="rect">
            <a:avLst/>
          </a:prstGeom>
          <a:noFill/>
        </p:spPr>
        <p:txBody>
          <a:bodyPr wrap="none" rtlCol="0">
            <a:spAutoFit/>
          </a:bodyPr>
          <a:lstStyle/>
          <a:p>
            <a:r>
              <a:rPr lang="en-US" sz="2400" b="1">
                <a:solidFill>
                  <a:srgbClr val="FF0000"/>
                </a:solidFill>
                <a:latin typeface="Times New Roman" pitchFamily="18" charset="0"/>
                <a:cs typeface="Times New Roman" pitchFamily="18" charset="0"/>
              </a:rPr>
              <a:t>CLB Truyền thông UNETI</a:t>
            </a:r>
            <a:endParaRPr lang="en-US" sz="2400" b="1" dirty="0">
              <a:solidFill>
                <a:srgbClr val="FF0000"/>
              </a:solidFill>
              <a:latin typeface="Times New Roman" pitchFamily="18" charset="0"/>
              <a:cs typeface="Times New Roman" pitchFamily="18" charset="0"/>
            </a:endParaRPr>
          </a:p>
        </p:txBody>
      </p:sp>
      <p:pic>
        <p:nvPicPr>
          <p:cNvPr id="5" name="Picture 4">
            <a:extLst>
              <a:ext uri="{FF2B5EF4-FFF2-40B4-BE49-F238E27FC236}">
                <a16:creationId xmlns:a16="http://schemas.microsoft.com/office/drawing/2014/main" id="{CA37683D-0E4C-BB78-BCBA-7DAD6B702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1200" y="1276350"/>
            <a:ext cx="3230589" cy="3230589"/>
          </a:xfrm>
          <a:prstGeom prst="rect">
            <a:avLst/>
          </a:prstGeom>
        </p:spPr>
      </p:pic>
      <p:pic>
        <p:nvPicPr>
          <p:cNvPr id="7" name="Picture 6">
            <a:extLst>
              <a:ext uri="{FF2B5EF4-FFF2-40B4-BE49-F238E27FC236}">
                <a16:creationId xmlns:a16="http://schemas.microsoft.com/office/drawing/2014/main" id="{57668D0B-8CB1-F9BD-6328-6B6F76772D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 y="916578"/>
            <a:ext cx="5684668" cy="3788298"/>
          </a:xfrm>
          <a:prstGeom prst="rect">
            <a:avLst/>
          </a:prstGeom>
        </p:spPr>
      </p:pic>
    </p:spTree>
    <p:extLst>
      <p:ext uri="{BB962C8B-B14F-4D97-AF65-F5344CB8AC3E}">
        <p14:creationId xmlns:p14="http://schemas.microsoft.com/office/powerpoint/2010/main" val="3543566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71716"/>
            <a:ext cx="7797134"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23C37FE-B0F1-D732-016F-AEE4821CF1EE}"/>
              </a:ext>
            </a:extLst>
          </p:cNvPr>
          <p:cNvGrpSpPr/>
          <p:nvPr/>
        </p:nvGrpSpPr>
        <p:grpSpPr>
          <a:xfrm>
            <a:off x="124283" y="886420"/>
            <a:ext cx="8686801" cy="4314148"/>
            <a:chOff x="7924800" y="-430229"/>
            <a:chExt cx="8686801" cy="4314148"/>
          </a:xfrm>
        </p:grpSpPr>
        <p:sp>
          <p:nvSpPr>
            <p:cNvPr id="29" name="TextBox 28"/>
            <p:cNvSpPr txBox="1"/>
            <p:nvPr/>
          </p:nvSpPr>
          <p:spPr>
            <a:xfrm>
              <a:off x="7924800" y="-430229"/>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trao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tặng</a:t>
              </a:r>
              <a:r>
                <a:rPr lang="en-US" b="1">
                  <a:solidFill>
                    <a:srgbClr val="002060"/>
                  </a:solidFill>
                  <a:latin typeface="Times New Roman" pitchFamily="18" charset="0"/>
                  <a:cs typeface="Times New Roman" pitchFamily="18" charset="0"/>
                </a:rPr>
                <a:t> 01 cờ thi đua và 12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cho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tập</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thể</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cá</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nhân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tác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trào</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thanh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niên</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năm</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học</a:t>
              </a:r>
              <a:r>
                <a:rPr lang="en-US" b="1">
                  <a:solidFill>
                    <a:srgbClr val="002060"/>
                  </a:solidFill>
                  <a:latin typeface="Times New Roman" pitchFamily="18" charset="0"/>
                  <a:cs typeface="Times New Roman" pitchFamily="18" charset="0"/>
                </a:rPr>
                <a:t> 2024 - 2025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06 năm 2025</a:t>
              </a:r>
              <a:endParaRPr lang="en-US" b="1" dirty="0">
                <a:solidFill>
                  <a:srgbClr val="002060"/>
                </a:solidFill>
                <a:latin typeface="Times New Roman" pitchFamily="18" charset="0"/>
                <a:cs typeface="Times New Roman" pitchFamily="18" charset="0"/>
              </a:endParaRPr>
            </a:p>
          </p:txBody>
        </p:sp>
        <p:pic>
          <p:nvPicPr>
            <p:cNvPr id="7" name="Picture 6">
              <a:extLst>
                <a:ext uri="{FF2B5EF4-FFF2-40B4-BE49-F238E27FC236}">
                  <a16:creationId xmlns:a16="http://schemas.microsoft.com/office/drawing/2014/main" id="{B3895136-1E81-C805-4BEB-4C4C2AA666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10729862" y="-86091"/>
              <a:ext cx="3402866" cy="4537154"/>
            </a:xfrm>
            <a:prstGeom prst="rect">
              <a:avLst/>
            </a:prstGeom>
          </p:spPr>
        </p:pic>
      </p:grpSp>
      <p:grpSp>
        <p:nvGrpSpPr>
          <p:cNvPr id="19" name="Group 18">
            <a:extLst>
              <a:ext uri="{FF2B5EF4-FFF2-40B4-BE49-F238E27FC236}">
                <a16:creationId xmlns:a16="http://schemas.microsoft.com/office/drawing/2014/main" id="{90478F33-E46A-CDFB-A3C0-CDC409A111F6}"/>
              </a:ext>
            </a:extLst>
          </p:cNvPr>
          <p:cNvGrpSpPr/>
          <p:nvPr/>
        </p:nvGrpSpPr>
        <p:grpSpPr>
          <a:xfrm>
            <a:off x="228598" y="854290"/>
            <a:ext cx="8686801" cy="4202455"/>
            <a:chOff x="-3886201" y="2478109"/>
            <a:chExt cx="8686801" cy="4202455"/>
          </a:xfrm>
        </p:grpSpPr>
        <p:sp>
          <p:nvSpPr>
            <p:cNvPr id="11" name="TextBox 10">
              <a:extLst>
                <a:ext uri="{FF2B5EF4-FFF2-40B4-BE49-F238E27FC236}">
                  <a16:creationId xmlns:a16="http://schemas.microsoft.com/office/drawing/2014/main" id="{7807B52E-D5AB-4CA5-6AD0-20E2422947E1}"/>
                </a:ext>
              </a:extLst>
            </p:cNvPr>
            <p:cNvSpPr txBox="1"/>
            <p:nvPr/>
          </p:nvSpPr>
          <p:spPr>
            <a:xfrm>
              <a:off x="-3886201" y="2478109"/>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Chủ tịch UBND tỉnh </a:t>
              </a:r>
              <a:r>
                <a:rPr lang="en-US" b="1" dirty="0">
                  <a:solidFill>
                    <a:srgbClr val="002060"/>
                  </a:solidFill>
                  <a:latin typeface="Times New Roman" pitchFamily="18" charset="0"/>
                  <a:cs typeface="Times New Roman" pitchFamily="18" charset="0"/>
                </a:rPr>
                <a:t>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trao</a:t>
              </a:r>
              <a:r>
                <a:rPr lang="en-US" b="1">
                  <a:solidFill>
                    <a:srgbClr val="002060"/>
                  </a:solidFill>
                  <a:latin typeface="Times New Roman" pitchFamily="18" charset="0"/>
                  <a:cs typeface="Times New Roman" pitchFamily="18" charset="0"/>
                </a:rPr>
                <a:t> tặng Bằng </a:t>
              </a:r>
              <a:r>
                <a:rPr lang="en-US" b="1" err="1">
                  <a:solidFill>
                    <a:srgbClr val="002060"/>
                  </a:solidFill>
                  <a:latin typeface="Times New Roman" pitchFamily="18" charset="0"/>
                  <a:cs typeface="Times New Roman" pitchFamily="18" charset="0"/>
                </a:rPr>
                <a:t>khen</a:t>
              </a:r>
              <a:r>
                <a:rPr lang="en-US" b="1">
                  <a:solidFill>
                    <a:srgbClr val="002060"/>
                  </a:solidFill>
                  <a:latin typeface="Times New Roman" pitchFamily="18" charset="0"/>
                  <a:cs typeface="Times New Roman" pitchFamily="18" charset="0"/>
                </a:rPr>
                <a:t> cho tập </a:t>
              </a:r>
              <a:r>
                <a:rPr lang="en-US" b="1" err="1">
                  <a:solidFill>
                    <a:srgbClr val="002060"/>
                  </a:solidFill>
                  <a:latin typeface="Times New Roman" pitchFamily="18" charset="0"/>
                  <a:cs typeface="Times New Roman" pitchFamily="18" charset="0"/>
                </a:rPr>
                <a:t>thể</a:t>
              </a:r>
              <a:r>
                <a:rPr lang="en-US" b="1">
                  <a:solidFill>
                    <a:srgbClr val="002060"/>
                  </a:solidFill>
                  <a:latin typeface="Times New Roman" pitchFamily="18" charset="0"/>
                  <a:cs typeface="Times New Roman" pitchFamily="18" charset="0"/>
                </a:rPr>
                <a:t> Đoàn trường vì đã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tuyên truyền, vận động và tham gia hiến máu tình nguyện năm 2024 </a:t>
              </a:r>
              <a:r>
                <a:rPr lang="en-US" b="1" err="1">
                  <a:solidFill>
                    <a:srgbClr val="002060"/>
                  </a:solidFill>
                  <a:latin typeface="Times New Roman" pitchFamily="18" charset="0"/>
                  <a:cs typeface="Times New Roman" pitchFamily="18" charset="0"/>
                </a:rPr>
                <a:t>vào</a:t>
              </a:r>
              <a:r>
                <a:rPr lang="en-US" b="1">
                  <a:solidFill>
                    <a:srgbClr val="002060"/>
                  </a:solidFill>
                  <a:latin typeface="Times New Roman" pitchFamily="18" charset="0"/>
                  <a:cs typeface="Times New Roman" pitchFamily="18" charset="0"/>
                </a:rPr>
                <a:t> tháng 02 năm 2025</a:t>
              </a:r>
              <a:endParaRPr lang="en-US" b="1" dirty="0">
                <a:solidFill>
                  <a:srgbClr val="002060"/>
                </a:solidFill>
                <a:latin typeface="Times New Roman" pitchFamily="18" charset="0"/>
                <a:cs typeface="Times New Roman" pitchFamily="18" charset="0"/>
              </a:endParaRPr>
            </a:p>
          </p:txBody>
        </p:sp>
        <p:pic>
          <p:nvPicPr>
            <p:cNvPr id="18" name="Picture 17">
              <a:extLst>
                <a:ext uri="{FF2B5EF4-FFF2-40B4-BE49-F238E27FC236}">
                  <a16:creationId xmlns:a16="http://schemas.microsoft.com/office/drawing/2014/main" id="{CC6A3A4F-0906-C1B3-94D0-0943D10C1F39}"/>
                </a:ext>
              </a:extLst>
            </p:cNvPr>
            <p:cNvPicPr>
              <a:picLocks noChangeAspect="1"/>
            </p:cNvPicPr>
            <p:nvPr/>
          </p:nvPicPr>
          <p:blipFill>
            <a:blip r:embed="rId6"/>
            <a:stretch>
              <a:fillRect/>
            </a:stretch>
          </p:blipFill>
          <p:spPr>
            <a:xfrm>
              <a:off x="-1524000" y="3437897"/>
              <a:ext cx="4038642" cy="3242667"/>
            </a:xfrm>
            <a:prstGeom prst="rect">
              <a:avLst/>
            </a:prstGeom>
          </p:spPr>
        </p:pic>
      </p:grpSp>
      <p:grpSp>
        <p:nvGrpSpPr>
          <p:cNvPr id="26" name="Group 25">
            <a:extLst>
              <a:ext uri="{FF2B5EF4-FFF2-40B4-BE49-F238E27FC236}">
                <a16:creationId xmlns:a16="http://schemas.microsoft.com/office/drawing/2014/main" id="{D8AE9526-12F1-0395-AD93-A31E6FF898D1}"/>
              </a:ext>
            </a:extLst>
          </p:cNvPr>
          <p:cNvGrpSpPr/>
          <p:nvPr/>
        </p:nvGrpSpPr>
        <p:grpSpPr>
          <a:xfrm>
            <a:off x="228597" y="849155"/>
            <a:ext cx="8686801" cy="4382315"/>
            <a:chOff x="2895600" y="3909178"/>
            <a:chExt cx="8686801" cy="4382315"/>
          </a:xfrm>
        </p:grpSpPr>
        <p:sp>
          <p:nvSpPr>
            <p:cNvPr id="21" name="TextBox 20">
              <a:extLst>
                <a:ext uri="{FF2B5EF4-FFF2-40B4-BE49-F238E27FC236}">
                  <a16:creationId xmlns:a16="http://schemas.microsoft.com/office/drawing/2014/main" id="{FCA6D4E2-FAC2-7281-B3E9-9769B2DBAA9D}"/>
                </a:ext>
              </a:extLst>
            </p:cNvPr>
            <p:cNvSpPr txBox="1"/>
            <p:nvPr/>
          </p:nvSpPr>
          <p:spPr>
            <a:xfrm>
              <a:off x="2895600" y="3909178"/>
              <a:ext cx="868680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dirty="0" err="1">
                  <a:solidFill>
                    <a:srgbClr val="002060"/>
                  </a:solidFill>
                  <a:latin typeface="Times New Roman" pitchFamily="18" charset="0"/>
                  <a:cs typeface="Times New Roman" pitchFamily="18" charset="0"/>
                </a:rPr>
                <a:t>Định</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trao</a:t>
              </a:r>
              <a:r>
                <a:rPr lang="en-US" b="1">
                  <a:solidFill>
                    <a:srgbClr val="002060"/>
                  </a:solidFill>
                  <a:latin typeface="Times New Roman" pitchFamily="18" charset="0"/>
                  <a:cs typeface="Times New Roman" pitchFamily="18" charset="0"/>
                </a:rPr>
                <a:t> tặng </a:t>
              </a:r>
              <a:r>
                <a:rPr lang="en-US" b="1" dirty="0" err="1">
                  <a:solidFill>
                    <a:srgbClr val="002060"/>
                  </a:solidFill>
                  <a:latin typeface="Times New Roman" pitchFamily="18" charset="0"/>
                  <a:cs typeface="Times New Roman" pitchFamily="18" charset="0"/>
                </a:rPr>
                <a:t>Bằng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khen</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cho</a:t>
              </a:r>
              <a:r>
                <a:rPr lang="en-US" b="1">
                  <a:solidFill>
                    <a:srgbClr val="002060"/>
                  </a:solidFill>
                  <a:latin typeface="Times New Roman" pitchFamily="18" charset="0"/>
                  <a:cs typeface="Times New Roman" pitchFamily="18" charset="0"/>
                </a:rPr>
                <a:t> tập </a:t>
              </a:r>
              <a:r>
                <a:rPr lang="en-US" b="1" err="1">
                  <a:solidFill>
                    <a:srgbClr val="002060"/>
                  </a:solidFill>
                  <a:latin typeface="Times New Roman" pitchFamily="18" charset="0"/>
                  <a:cs typeface="Times New Roman" pitchFamily="18" charset="0"/>
                </a:rPr>
                <a:t>thể</a:t>
              </a:r>
              <a:r>
                <a:rPr lang="en-US" b="1">
                  <a:solidFill>
                    <a:srgbClr val="002060"/>
                  </a:solidFill>
                  <a:latin typeface="Times New Roman" pitchFamily="18" charset="0"/>
                  <a:cs typeface="Times New Roman" pitchFamily="18" charset="0"/>
                </a:rPr>
                <a:t> Đoàn trường vì </a:t>
              </a:r>
              <a:r>
                <a:rPr lang="en-US" b="1" dirty="0" err="1">
                  <a:solidFill>
                    <a:srgbClr val="002060"/>
                  </a:solidFill>
                  <a:latin typeface="Times New Roman" pitchFamily="18" charset="0"/>
                  <a:cs typeface="Times New Roman" pitchFamily="18" charset="0"/>
                </a:rPr>
                <a:t>đã</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có</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thành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tích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trong</a:t>
              </a:r>
              <a:r>
                <a:rPr lang="en-US" b="1">
                  <a:solidFill>
                    <a:srgbClr val="002060"/>
                  </a:solidFill>
                  <a:latin typeface="Times New Roman" pitchFamily="18" charset="0"/>
                  <a:cs typeface="Times New Roman" pitchFamily="18" charset="0"/>
                </a:rPr>
                <a:t> việc triển khai hoạt động tình nguyện tham gia khắc phục hậu quả bão số 3 vào tháng 10 năm 2024</a:t>
              </a:r>
              <a:endParaRPr lang="en-US" b="1" dirty="0">
                <a:solidFill>
                  <a:srgbClr val="002060"/>
                </a:solidFill>
                <a:latin typeface="Times New Roman" pitchFamily="18" charset="0"/>
                <a:cs typeface="Times New Roman" pitchFamily="18" charset="0"/>
              </a:endParaRPr>
            </a:p>
          </p:txBody>
        </p:sp>
        <p:pic>
          <p:nvPicPr>
            <p:cNvPr id="25" name="Picture 24">
              <a:extLst>
                <a:ext uri="{FF2B5EF4-FFF2-40B4-BE49-F238E27FC236}">
                  <a16:creationId xmlns:a16="http://schemas.microsoft.com/office/drawing/2014/main" id="{F7D43C0D-71C5-9B72-E97F-9344F59A4FBA}"/>
                </a:ext>
              </a:extLst>
            </p:cNvPr>
            <p:cNvPicPr>
              <a:picLocks noChangeAspect="1"/>
            </p:cNvPicPr>
            <p:nvPr/>
          </p:nvPicPr>
          <p:blipFill>
            <a:blip r:embed="rId7"/>
            <a:stretch>
              <a:fillRect/>
            </a:stretch>
          </p:blipFill>
          <p:spPr>
            <a:xfrm>
              <a:off x="4683621" y="4836411"/>
              <a:ext cx="4955701" cy="3455082"/>
            </a:xfrm>
            <a:prstGeom prst="rect">
              <a:avLst/>
            </a:prstGeom>
          </p:spPr>
        </p:pic>
      </p:grpSp>
      <p:grpSp>
        <p:nvGrpSpPr>
          <p:cNvPr id="30" name="Group 29">
            <a:extLst>
              <a:ext uri="{FF2B5EF4-FFF2-40B4-BE49-F238E27FC236}">
                <a16:creationId xmlns:a16="http://schemas.microsoft.com/office/drawing/2014/main" id="{FDA74972-8FF3-50E1-E8B0-EDB10620DAF8}"/>
              </a:ext>
            </a:extLst>
          </p:cNvPr>
          <p:cNvGrpSpPr/>
          <p:nvPr/>
        </p:nvGrpSpPr>
        <p:grpSpPr>
          <a:xfrm>
            <a:off x="36010" y="416230"/>
            <a:ext cx="8297938" cy="4670120"/>
            <a:chOff x="-6324601" y="-396216"/>
            <a:chExt cx="8297938" cy="4670120"/>
          </a:xfrm>
        </p:grpSpPr>
        <p:sp>
          <p:nvSpPr>
            <p:cNvPr id="4" name="TextBox 3"/>
            <p:cNvSpPr txBox="1"/>
            <p:nvPr/>
          </p:nvSpPr>
          <p:spPr>
            <a:xfrm>
              <a:off x="-6324601" y="-396216"/>
              <a:ext cx="8297938" cy="2308324"/>
            </a:xfrm>
            <a:prstGeom prst="rect">
              <a:avLst/>
            </a:prstGeom>
            <a:noFill/>
          </p:spPr>
          <p:txBody>
            <a:bodyPr wrap="square" rtlCol="0">
              <a:spAutoFit/>
            </a:bodyPr>
            <a:lstStyle/>
            <a:p>
              <a:pPr algn="just"/>
              <a:r>
                <a:rPr lang="en-US" sz="1600" b="1">
                  <a:solidFill>
                    <a:srgbClr val="002060"/>
                  </a:solidFill>
                  <a:latin typeface="Times New Roman" pitchFamily="18" charset="0"/>
                  <a:cs typeface="Times New Roman" pitchFamily="18" charset="0"/>
                </a:rPr>
                <a:t>- Được Trung ương Đoàn TNCS Hồ Chí Minh trao tặng Bằng khen cho 03 cá nhân </a:t>
              </a:r>
              <a:r>
                <a:rPr lang="en-US" sz="1600" b="1" dirty="0" err="1">
                  <a:solidFill>
                    <a:srgbClr val="002060"/>
                  </a:solidFill>
                  <a:latin typeface="Times New Roman" pitchFamily="18" charset="0"/>
                  <a:cs typeface="Times New Roman" pitchFamily="18" charset="0"/>
                </a:rPr>
                <a:t>vì</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đã</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có</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thành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tích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xuất</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sắc</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trong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công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tác</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Đoàn</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và</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phong</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trào</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thanh</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niên</a:t>
              </a:r>
              <a:r>
                <a:rPr lang="en-US" sz="1600" b="1" dirty="0">
                  <a:solidFill>
                    <a:srgbClr val="002060"/>
                  </a:solidFill>
                  <a:latin typeface="Times New Roman" pitchFamily="18" charset="0"/>
                  <a:cs typeface="Times New Roman" pitchFamily="18" charset="0"/>
                </a:rPr>
                <a:t> </a:t>
              </a:r>
              <a:r>
                <a:rPr lang="en-US" sz="1600" b="1" dirty="0" err="1">
                  <a:solidFill>
                    <a:srgbClr val="002060"/>
                  </a:solidFill>
                  <a:latin typeface="Times New Roman" pitchFamily="18" charset="0"/>
                  <a:cs typeface="Times New Roman" pitchFamily="18" charset="0"/>
                </a:rPr>
                <a:t>năm</a:t>
              </a:r>
              <a:r>
                <a:rPr lang="en-US" sz="1600" b="1" dirty="0">
                  <a:solidFill>
                    <a:srgbClr val="002060"/>
                  </a:solidFill>
                  <a:latin typeface="Times New Roman" pitchFamily="18" charset="0"/>
                  <a:cs typeface="Times New Roman" pitchFamily="18" charset="0"/>
                </a:rPr>
                <a:t> </a:t>
              </a:r>
              <a:r>
                <a:rPr lang="en-US" sz="1600" b="1" err="1">
                  <a:solidFill>
                    <a:srgbClr val="002060"/>
                  </a:solidFill>
                  <a:latin typeface="Times New Roman" pitchFamily="18" charset="0"/>
                  <a:cs typeface="Times New Roman" pitchFamily="18" charset="0"/>
                </a:rPr>
                <a:t>học</a:t>
              </a:r>
              <a:r>
                <a:rPr lang="en-US" sz="1600" b="1">
                  <a:solidFill>
                    <a:srgbClr val="002060"/>
                  </a:solidFill>
                  <a:latin typeface="Times New Roman" pitchFamily="18" charset="0"/>
                  <a:cs typeface="Times New Roman" pitchFamily="18" charset="0"/>
                </a:rPr>
                <a:t> 2024 - 2025 </a:t>
              </a:r>
              <a:r>
                <a:rPr lang="en-US" sz="1600" b="1" dirty="0" err="1">
                  <a:solidFill>
                    <a:srgbClr val="002060"/>
                  </a:solidFill>
                  <a:latin typeface="Times New Roman" pitchFamily="18" charset="0"/>
                  <a:cs typeface="Times New Roman" pitchFamily="18" charset="0"/>
                </a:rPr>
                <a:t>vào</a:t>
              </a:r>
              <a:r>
                <a:rPr lang="en-US" sz="1600" b="1" dirty="0">
                  <a:solidFill>
                    <a:srgbClr val="002060"/>
                  </a:solidFill>
                  <a:latin typeface="Times New Roman" pitchFamily="18" charset="0"/>
                  <a:cs typeface="Times New Roman" pitchFamily="18" charset="0"/>
                </a:rPr>
                <a:t> </a:t>
              </a:r>
              <a:r>
                <a:rPr lang="en-US" sz="1600" b="1" err="1">
                  <a:solidFill>
                    <a:srgbClr val="002060"/>
                  </a:solidFill>
                  <a:latin typeface="Times New Roman" pitchFamily="18" charset="0"/>
                  <a:cs typeface="Times New Roman" pitchFamily="18" charset="0"/>
                </a:rPr>
                <a:t>tháng</a:t>
              </a:r>
              <a:r>
                <a:rPr lang="en-US" sz="1600" b="1">
                  <a:solidFill>
                    <a:srgbClr val="002060"/>
                  </a:solidFill>
                  <a:latin typeface="Times New Roman" pitchFamily="18" charset="0"/>
                  <a:cs typeface="Times New Roman" pitchFamily="18" charset="0"/>
                </a:rPr>
                <a:t> 06 </a:t>
              </a:r>
              <a:r>
                <a:rPr lang="en-US" sz="1600" b="1" err="1">
                  <a:solidFill>
                    <a:srgbClr val="002060"/>
                  </a:solidFill>
                  <a:latin typeface="Times New Roman" pitchFamily="18" charset="0"/>
                  <a:cs typeface="Times New Roman" pitchFamily="18" charset="0"/>
                </a:rPr>
                <a:t>năm</a:t>
              </a:r>
              <a:r>
                <a:rPr lang="en-US" sz="1600" b="1">
                  <a:solidFill>
                    <a:srgbClr val="002060"/>
                  </a:solidFill>
                  <a:latin typeface="Times New Roman" pitchFamily="18" charset="0"/>
                  <a:cs typeface="Times New Roman" pitchFamily="18" charset="0"/>
                </a:rPr>
                <a:t> 2025.</a:t>
              </a:r>
            </a:p>
            <a:p>
              <a:pPr algn="just"/>
              <a:r>
                <a:rPr lang="en-US" sz="1600" b="1">
                  <a:solidFill>
                    <a:srgbClr val="002060"/>
                  </a:solidFill>
                  <a:latin typeface="Times New Roman" pitchFamily="18" charset="0"/>
                  <a:cs typeface="Times New Roman" pitchFamily="18" charset="0"/>
                </a:rPr>
                <a:t>- Được Trung ương Đoàn TNCS Hồ Chí Minh trao tặng 01 Bằng khen cho tập thể và 01 Bằng khen cho cá nhân vì đã có thành tích xuất sắc trong triển khai, tổ chức các hoạt động tháng thanh niên năm 2025 vào tháng 04 năm 2025.</a:t>
              </a:r>
            </a:p>
            <a:p>
              <a:pPr algn="just"/>
              <a:r>
                <a:rPr lang="en-US" sz="1600" b="1">
                  <a:solidFill>
                    <a:srgbClr val="002060"/>
                  </a:solidFill>
                  <a:latin typeface="Times New Roman" pitchFamily="18" charset="0"/>
                  <a:cs typeface="Times New Roman" pitchFamily="18" charset="0"/>
                </a:rPr>
                <a:t>- Được Tỉnh đoàn Nam Định trao tặng 01 Bằng khen cho tập thể và 02 Bằng khen cho cá nhân vì đã có thành tích xuất sắc trong triển khai, tổ chức các hoạt động tháng thanh niên năm 2025 vào tháng 04 năm 2025.</a:t>
              </a:r>
            </a:p>
          </p:txBody>
        </p:sp>
        <p:pic>
          <p:nvPicPr>
            <p:cNvPr id="1026" name="Picture 2" descr="Không có mô tả ảnh.">
              <a:extLst>
                <a:ext uri="{FF2B5EF4-FFF2-40B4-BE49-F238E27FC236}">
                  <a16:creationId xmlns:a16="http://schemas.microsoft.com/office/drawing/2014/main" id="{E60B8AC8-315B-091B-E9B1-04958900CF0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02677" y="1623733"/>
              <a:ext cx="3973620" cy="26501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 33">
            <a:extLst>
              <a:ext uri="{FF2B5EF4-FFF2-40B4-BE49-F238E27FC236}">
                <a16:creationId xmlns:a16="http://schemas.microsoft.com/office/drawing/2014/main" id="{DF847802-E006-2BC2-DFBC-3506686FE3C6}"/>
              </a:ext>
            </a:extLst>
          </p:cNvPr>
          <p:cNvGrpSpPr/>
          <p:nvPr/>
        </p:nvGrpSpPr>
        <p:grpSpPr>
          <a:xfrm>
            <a:off x="116261" y="925125"/>
            <a:ext cx="8686801" cy="3925378"/>
            <a:chOff x="-1005841" y="1533942"/>
            <a:chExt cx="8686801" cy="3925378"/>
          </a:xfrm>
        </p:grpSpPr>
        <p:sp>
          <p:nvSpPr>
            <p:cNvPr id="32" name="TextBox 31">
              <a:extLst>
                <a:ext uri="{FF2B5EF4-FFF2-40B4-BE49-F238E27FC236}">
                  <a16:creationId xmlns:a16="http://schemas.microsoft.com/office/drawing/2014/main" id="{C48235CC-9010-8221-BCDB-E8CA07BF0C9F}"/>
                </a:ext>
              </a:extLst>
            </p:cNvPr>
            <p:cNvSpPr txBox="1"/>
            <p:nvPr/>
          </p:nvSpPr>
          <p:spPr>
            <a:xfrm>
              <a:off x="-1005841" y="1533942"/>
              <a:ext cx="8686801" cy="646331"/>
            </a:xfrm>
            <a:prstGeom prst="rect">
              <a:avLst/>
            </a:prstGeom>
            <a:noFill/>
          </p:spPr>
          <p:txBody>
            <a:bodyPr wrap="square" rtlCol="0">
              <a:spAutoFit/>
            </a:bodyPr>
            <a:lstStyle/>
            <a:p>
              <a:pPr marL="285750" indent="-285750" algn="just">
                <a:buFontTx/>
                <a:buChar char="-"/>
              </a:pPr>
              <a:r>
                <a:rPr lang="en-US" b="1">
                  <a:solidFill>
                    <a:srgbClr val="002060"/>
                  </a:solidFill>
                  <a:latin typeface="Times New Roman" pitchFamily="18" charset="0"/>
                  <a:cs typeface="Times New Roman" pitchFamily="18" charset="0"/>
                </a:rPr>
                <a:t>Được Tỉnh đoàn Nam Định trao tặng Chứng nhận cho 03 Thanh niên tiên tiến làm theo lời Bác năm 2025 vào tháng 03 năm 2025.</a:t>
              </a:r>
            </a:p>
          </p:txBody>
        </p:sp>
        <p:pic>
          <p:nvPicPr>
            <p:cNvPr id="1028" name="Picture 4" descr="Không có mô tả ảnh.">
              <a:extLst>
                <a:ext uri="{FF2B5EF4-FFF2-40B4-BE49-F238E27FC236}">
                  <a16:creationId xmlns:a16="http://schemas.microsoft.com/office/drawing/2014/main" id="{AC9F244D-EF3B-67CB-C89E-6AD79A20C56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4559" y="2254001"/>
              <a:ext cx="4806000" cy="320531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4734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30"/>
                                        </p:tgtEl>
                                      </p:cBhvr>
                                    </p:animEffect>
                                    <p:set>
                                      <p:cBhvr>
                                        <p:cTn id="11" dur="1" fill="hold">
                                          <p:stCondLst>
                                            <p:cond delay="499"/>
                                          </p:stCondLst>
                                        </p:cTn>
                                        <p:tgtEl>
                                          <p:spTgt spid="30"/>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6"/>
                                        </p:tgtEl>
                                      </p:cBhvr>
                                    </p:animEffect>
                                    <p:set>
                                      <p:cBhvr>
                                        <p:cTn id="29" dur="1" fill="hold">
                                          <p:stCondLst>
                                            <p:cond delay="499"/>
                                          </p:stCondLst>
                                        </p:cTn>
                                        <p:tgtEl>
                                          <p:spTgt spid="2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9"/>
                                        </p:tgtEl>
                                      </p:cBhvr>
                                    </p:animEffect>
                                    <p:set>
                                      <p:cBhvr>
                                        <p:cTn id="38" dur="1" fill="hold">
                                          <p:stCondLst>
                                            <p:cond delay="499"/>
                                          </p:stCondLst>
                                        </p:cTn>
                                        <p:tgtEl>
                                          <p:spTgt spid="1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1CF7D-094C-7E0C-9FEB-DAE15420874A}"/>
            </a:ext>
          </a:extLst>
        </p:cNvPr>
        <p:cNvGrpSpPr/>
        <p:nvPr/>
      </p:nvGrpSpPr>
      <p:grpSpPr>
        <a:xfrm>
          <a:off x="0" y="0"/>
          <a:ext cx="0" cy="0"/>
          <a:chOff x="0" y="0"/>
          <a:chExt cx="0" cy="0"/>
        </a:xfrm>
      </p:grpSpPr>
      <p:pic>
        <p:nvPicPr>
          <p:cNvPr id="27" name="Picture 2">
            <a:extLst>
              <a:ext uri="{FF2B5EF4-FFF2-40B4-BE49-F238E27FC236}">
                <a16:creationId xmlns:a16="http://schemas.microsoft.com/office/drawing/2014/main" id="{9BC14413-6FD0-6D92-4E99-A23E94E33D4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88460058-4FF7-C683-F45A-AEA6004B2AD8}"/>
              </a:ext>
            </a:extLst>
          </p:cNvPr>
          <p:cNvSpPr txBox="1"/>
          <p:nvPr/>
        </p:nvSpPr>
        <p:spPr>
          <a:xfrm>
            <a:off x="457200" y="71716"/>
            <a:ext cx="7797134"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a:extLst>
              <a:ext uri="{FF2B5EF4-FFF2-40B4-BE49-F238E27FC236}">
                <a16:creationId xmlns:a16="http://schemas.microsoft.com/office/drawing/2014/main" id="{4CF9F681-E1A8-15A5-95D4-2E3AA5B82D7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12EB397B-D1AD-1AF2-16FA-A9E4E2E2068C}"/>
              </a:ext>
            </a:extLst>
          </p:cNvPr>
          <p:cNvGrpSpPr/>
          <p:nvPr/>
        </p:nvGrpSpPr>
        <p:grpSpPr>
          <a:xfrm>
            <a:off x="228543" y="830323"/>
            <a:ext cx="8686911" cy="4103627"/>
            <a:chOff x="-3871771" y="2887042"/>
            <a:chExt cx="8686911" cy="4103627"/>
          </a:xfrm>
        </p:grpSpPr>
        <p:sp>
          <p:nvSpPr>
            <p:cNvPr id="5" name="TextBox 4">
              <a:extLst>
                <a:ext uri="{FF2B5EF4-FFF2-40B4-BE49-F238E27FC236}">
                  <a16:creationId xmlns:a16="http://schemas.microsoft.com/office/drawing/2014/main" id="{0292393A-AB32-B27E-5344-012820A16900}"/>
                </a:ext>
              </a:extLst>
            </p:cNvPr>
            <p:cNvSpPr txBox="1"/>
            <p:nvPr/>
          </p:nvSpPr>
          <p:spPr>
            <a:xfrm>
              <a:off x="-3871771" y="2887042"/>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Được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Tỉnh</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Đoàn</a:t>
              </a:r>
              <a:r>
                <a:rPr lang="en-US" b="1" dirty="0">
                  <a:solidFill>
                    <a:srgbClr val="002060"/>
                  </a:solidFill>
                  <a:latin typeface="Times New Roman" pitchFamily="18" charset="0"/>
                  <a:cs typeface="Times New Roman" pitchFamily="18" charset="0"/>
                </a:rPr>
                <a:t> Nam </a:t>
              </a:r>
              <a:r>
                <a:rPr lang="en-US" b="1" err="1">
                  <a:solidFill>
                    <a:srgbClr val="002060"/>
                  </a:solidFill>
                  <a:latin typeface="Times New Roman" pitchFamily="18" charset="0"/>
                  <a:cs typeface="Times New Roman" pitchFamily="18" charset="0"/>
                </a:rPr>
                <a:t>Định</a:t>
              </a:r>
              <a:r>
                <a:rPr lang="en-US" b="1">
                  <a:solidFill>
                    <a:srgbClr val="002060"/>
                  </a:solidFill>
                  <a:latin typeface="Times New Roman" pitchFamily="18" charset="0"/>
                  <a:cs typeface="Times New Roman" pitchFamily="18" charset="0"/>
                </a:rPr>
                <a:t> xét chọn 7 sinh viên đạt Danh hiệu “Sinh viên 5 tốt” cấp Tỉnh năm 2024</a:t>
              </a:r>
              <a:endParaRPr lang="en-US" b="1" dirty="0">
                <a:solidFill>
                  <a:srgbClr val="002060"/>
                </a:solidFill>
                <a:latin typeface="Times New Roman" pitchFamily="18" charset="0"/>
                <a:cs typeface="Times New Roman" pitchFamily="18" charset="0"/>
              </a:endParaRPr>
            </a:p>
          </p:txBody>
        </p:sp>
        <p:pic>
          <p:nvPicPr>
            <p:cNvPr id="12" name="Picture 11">
              <a:extLst>
                <a:ext uri="{FF2B5EF4-FFF2-40B4-BE49-F238E27FC236}">
                  <a16:creationId xmlns:a16="http://schemas.microsoft.com/office/drawing/2014/main" id="{2433179D-EE18-1ED8-2826-EFEC6EABDA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2944" y="3481244"/>
              <a:ext cx="4679233" cy="3509425"/>
            </a:xfrm>
            <a:prstGeom prst="rect">
              <a:avLst/>
            </a:prstGeom>
          </p:spPr>
        </p:pic>
      </p:grpSp>
      <p:grpSp>
        <p:nvGrpSpPr>
          <p:cNvPr id="9" name="Group 8">
            <a:extLst>
              <a:ext uri="{FF2B5EF4-FFF2-40B4-BE49-F238E27FC236}">
                <a16:creationId xmlns:a16="http://schemas.microsoft.com/office/drawing/2014/main" id="{E56464EE-B89A-8F01-71D2-890428B5602B}"/>
              </a:ext>
            </a:extLst>
          </p:cNvPr>
          <p:cNvGrpSpPr/>
          <p:nvPr/>
        </p:nvGrpSpPr>
        <p:grpSpPr>
          <a:xfrm>
            <a:off x="223781" y="755470"/>
            <a:ext cx="8686911" cy="4356802"/>
            <a:chOff x="3314589" y="4215760"/>
            <a:chExt cx="8686911" cy="4356802"/>
          </a:xfrm>
        </p:grpSpPr>
        <p:sp>
          <p:nvSpPr>
            <p:cNvPr id="22" name="TextBox 21">
              <a:extLst>
                <a:ext uri="{FF2B5EF4-FFF2-40B4-BE49-F238E27FC236}">
                  <a16:creationId xmlns:a16="http://schemas.microsoft.com/office/drawing/2014/main" id="{062B24A8-BBB3-A045-0E57-F74BF1EA89F8}"/>
                </a:ext>
              </a:extLst>
            </p:cNvPr>
            <p:cNvSpPr txBox="1"/>
            <p:nvPr/>
          </p:nvSpPr>
          <p:spPr>
            <a:xfrm>
              <a:off x="3314589" y="4215760"/>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Đơn </a:t>
              </a:r>
              <a:r>
                <a:rPr lang="en-US" b="1" dirty="0" err="1">
                  <a:solidFill>
                    <a:srgbClr val="002060"/>
                  </a:solidFill>
                  <a:latin typeface="Times New Roman" pitchFamily="18" charset="0"/>
                  <a:cs typeface="Times New Roman" pitchFamily="18" charset="0"/>
                </a:rPr>
                <a:t>vị</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xuất</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sắc</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trong</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Công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tác</a:t>
              </a:r>
              <a:r>
                <a:rPr lang="en-US" b="1">
                  <a:solidFill>
                    <a:srgbClr val="002060"/>
                  </a:solidFill>
                  <a:latin typeface="Times New Roman" pitchFamily="18" charset="0"/>
                  <a:cs typeface="Times New Roman" pitchFamily="18" charset="0"/>
                </a:rPr>
                <a:t> Hội </a:t>
              </a:r>
              <a:r>
                <a:rPr lang="en-US" b="1" dirty="0" err="1">
                  <a:solidFill>
                    <a:srgbClr val="002060"/>
                  </a:solidFill>
                  <a:latin typeface="Times New Roman" pitchFamily="18" charset="0"/>
                  <a:cs typeface="Times New Roman" pitchFamily="18" charset="0"/>
                </a:rPr>
                <a:t>và</a:t>
              </a:r>
              <a:r>
                <a:rPr lang="en-US" b="1" dirty="0">
                  <a:solidFill>
                    <a:srgbClr val="002060"/>
                  </a:solidFill>
                  <a:latin typeface="Times New Roman" pitchFamily="18" charset="0"/>
                  <a:cs typeface="Times New Roman" pitchFamily="18" charset="0"/>
                </a:rPr>
                <a:t> </a:t>
              </a:r>
              <a:r>
                <a:rPr lang="en-US" b="1" dirty="0" err="1">
                  <a:solidFill>
                    <a:srgbClr val="002060"/>
                  </a:solidFill>
                  <a:latin typeface="Times New Roman" pitchFamily="18" charset="0"/>
                  <a:cs typeface="Times New Roman" pitchFamily="18" charset="0"/>
                </a:rPr>
                <a:t>phong</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trào</a:t>
              </a:r>
              <a:r>
                <a:rPr lang="en-US" b="1">
                  <a:solidFill>
                    <a:srgbClr val="002060"/>
                  </a:solidFill>
                  <a:latin typeface="Times New Roman" pitchFamily="18" charset="0"/>
                  <a:cs typeface="Times New Roman" pitchFamily="18" charset="0"/>
                </a:rPr>
                <a:t> sinh viên năm 2024 - 2025 </a:t>
              </a:r>
              <a:r>
                <a:rPr lang="en-US" b="1" dirty="0" err="1">
                  <a:solidFill>
                    <a:srgbClr val="002060"/>
                  </a:solidFill>
                  <a:latin typeface="Times New Roman" pitchFamily="18" charset="0"/>
                  <a:cs typeface="Times New Roman" pitchFamily="18" charset="0"/>
                </a:rPr>
                <a:t>vào</a:t>
              </a:r>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07 năm 2025</a:t>
              </a:r>
              <a:endParaRPr lang="en-US" b="1" dirty="0">
                <a:solidFill>
                  <a:srgbClr val="002060"/>
                </a:solidFill>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14C803AC-3DAD-3829-E3EF-F68D51EE36FE}"/>
                </a:ext>
              </a:extLst>
            </p:cNvPr>
            <p:cNvPicPr>
              <a:picLocks noChangeAspect="1"/>
            </p:cNvPicPr>
            <p:nvPr/>
          </p:nvPicPr>
          <p:blipFill>
            <a:blip r:embed="rId6"/>
            <a:stretch>
              <a:fillRect/>
            </a:stretch>
          </p:blipFill>
          <p:spPr>
            <a:xfrm>
              <a:off x="5202132" y="4862091"/>
              <a:ext cx="5052557" cy="3710471"/>
            </a:xfrm>
            <a:prstGeom prst="rect">
              <a:avLst/>
            </a:prstGeom>
          </p:spPr>
        </p:pic>
      </p:grpSp>
      <p:grpSp>
        <p:nvGrpSpPr>
          <p:cNvPr id="16" name="Group 15">
            <a:extLst>
              <a:ext uri="{FF2B5EF4-FFF2-40B4-BE49-F238E27FC236}">
                <a16:creationId xmlns:a16="http://schemas.microsoft.com/office/drawing/2014/main" id="{80902BB6-F54D-872D-4E4F-F432B2295489}"/>
              </a:ext>
            </a:extLst>
          </p:cNvPr>
          <p:cNvGrpSpPr/>
          <p:nvPr/>
        </p:nvGrpSpPr>
        <p:grpSpPr>
          <a:xfrm>
            <a:off x="318845" y="830323"/>
            <a:ext cx="8686911" cy="4228491"/>
            <a:chOff x="-5410311" y="2105593"/>
            <a:chExt cx="8686911" cy="4228491"/>
          </a:xfrm>
        </p:grpSpPr>
        <p:sp>
          <p:nvSpPr>
            <p:cNvPr id="10" name="TextBox 9">
              <a:extLst>
                <a:ext uri="{FF2B5EF4-FFF2-40B4-BE49-F238E27FC236}">
                  <a16:creationId xmlns:a16="http://schemas.microsoft.com/office/drawing/2014/main" id="{B4D24F12-5AD3-CDEA-A177-E8E093D75D78}"/>
                </a:ext>
              </a:extLst>
            </p:cNvPr>
            <p:cNvSpPr txBox="1"/>
            <p:nvPr/>
          </p:nvSpPr>
          <p:spPr>
            <a:xfrm>
              <a:off x="-5410311" y="2105593"/>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xét chọn 1 sinh viên đạt Danh hiệu “Sao tháng giêng” cấp Trung ương năm 2024</a:t>
              </a:r>
              <a:endParaRPr lang="en-US" b="1" dirty="0">
                <a:solidFill>
                  <a:srgbClr val="002060"/>
                </a:solidFill>
                <a:latin typeface="Times New Roman" pitchFamily="18" charset="0"/>
                <a:cs typeface="Times New Roman" pitchFamily="18" charset="0"/>
              </a:endParaRPr>
            </a:p>
          </p:txBody>
        </p:sp>
        <p:pic>
          <p:nvPicPr>
            <p:cNvPr id="15" name="Picture 14">
              <a:extLst>
                <a:ext uri="{FF2B5EF4-FFF2-40B4-BE49-F238E27FC236}">
                  <a16:creationId xmlns:a16="http://schemas.microsoft.com/office/drawing/2014/main" id="{6483C785-DFF4-71A8-5169-7842769A970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8600" y="2751924"/>
              <a:ext cx="5370619" cy="3582160"/>
            </a:xfrm>
            <a:prstGeom prst="rect">
              <a:avLst/>
            </a:prstGeom>
          </p:spPr>
        </p:pic>
      </p:grpSp>
      <p:grpSp>
        <p:nvGrpSpPr>
          <p:cNvPr id="25" name="Group 24">
            <a:extLst>
              <a:ext uri="{FF2B5EF4-FFF2-40B4-BE49-F238E27FC236}">
                <a16:creationId xmlns:a16="http://schemas.microsoft.com/office/drawing/2014/main" id="{38A48B81-57C4-B7D4-3DE3-4AE9A235F3CE}"/>
              </a:ext>
            </a:extLst>
          </p:cNvPr>
          <p:cNvGrpSpPr/>
          <p:nvPr/>
        </p:nvGrpSpPr>
        <p:grpSpPr>
          <a:xfrm>
            <a:off x="306709" y="806357"/>
            <a:ext cx="8686911" cy="4210320"/>
            <a:chOff x="8252040" y="4346199"/>
            <a:chExt cx="8686911" cy="4210320"/>
          </a:xfrm>
        </p:grpSpPr>
        <p:sp>
          <p:nvSpPr>
            <p:cNvPr id="20" name="TextBox 19">
              <a:extLst>
                <a:ext uri="{FF2B5EF4-FFF2-40B4-BE49-F238E27FC236}">
                  <a16:creationId xmlns:a16="http://schemas.microsoft.com/office/drawing/2014/main" id="{1AEA59C6-F52E-2C8C-2204-D1D0C91D5142}"/>
                </a:ext>
              </a:extLst>
            </p:cNvPr>
            <p:cNvSpPr txBox="1"/>
            <p:nvPr/>
          </p:nvSpPr>
          <p:spPr>
            <a:xfrm>
              <a:off x="8252040" y="4346199"/>
              <a:ext cx="8686911" cy="923330"/>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Trung ương Hội Sinh viên Việt Nam tặng Bằng khen vì đạt hạng Tư toàn quốc Bộ môn bóng đá 7 người và lọt top 8 đội bóng rổ mạnh nhất toàn quốc – trong Giải thể thao Sinh viên Việt Nam lần thứ X năm 2024 vào </a:t>
              </a:r>
              <a:r>
                <a:rPr lang="en-US" b="1" err="1">
                  <a:solidFill>
                    <a:srgbClr val="002060"/>
                  </a:solidFill>
                  <a:latin typeface="Times New Roman" pitchFamily="18" charset="0"/>
                  <a:cs typeface="Times New Roman" pitchFamily="18" charset="0"/>
                </a:rPr>
                <a:t>tháng</a:t>
              </a:r>
              <a:r>
                <a:rPr lang="en-US" b="1">
                  <a:solidFill>
                    <a:srgbClr val="002060"/>
                  </a:solidFill>
                  <a:latin typeface="Times New Roman" pitchFamily="18" charset="0"/>
                  <a:cs typeface="Times New Roman" pitchFamily="18" charset="0"/>
                </a:rPr>
                <a:t> 12 năm 2024</a:t>
              </a:r>
              <a:endParaRPr lang="en-US" b="1" dirty="0">
                <a:solidFill>
                  <a:srgbClr val="002060"/>
                </a:solidFill>
                <a:latin typeface="Times New Roman" pitchFamily="18" charset="0"/>
                <a:cs typeface="Times New Roman" pitchFamily="18" charset="0"/>
              </a:endParaRPr>
            </a:p>
          </p:txBody>
        </p:sp>
        <p:pic>
          <p:nvPicPr>
            <p:cNvPr id="24" name="Picture 23">
              <a:extLst>
                <a:ext uri="{FF2B5EF4-FFF2-40B4-BE49-F238E27FC236}">
                  <a16:creationId xmlns:a16="http://schemas.microsoft.com/office/drawing/2014/main" id="{C745F19D-8BC8-32C7-A1D1-7F64C9D185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73980" y="5221892"/>
              <a:ext cx="4651522" cy="3334627"/>
            </a:xfrm>
            <a:prstGeom prst="rect">
              <a:avLst/>
            </a:prstGeom>
          </p:spPr>
        </p:pic>
      </p:grpSp>
    </p:spTree>
    <p:extLst>
      <p:ext uri="{BB962C8B-B14F-4D97-AF65-F5344CB8AC3E}">
        <p14:creationId xmlns:p14="http://schemas.microsoft.com/office/powerpoint/2010/main" val="267386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5"/>
                                        </p:tgtEl>
                                      </p:cBhvr>
                                    </p:animEffect>
                                    <p:set>
                                      <p:cBhvr>
                                        <p:cTn id="20" dur="1" fill="hold">
                                          <p:stCondLst>
                                            <p:cond delay="499"/>
                                          </p:stCondLst>
                                        </p:cTn>
                                        <p:tgtEl>
                                          <p:spTgt spid="2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6"/>
                                        </p:tgtEl>
                                      </p:cBhvr>
                                    </p:animEffect>
                                    <p:set>
                                      <p:cBhvr>
                                        <p:cTn id="29" dur="1" fill="hold">
                                          <p:stCondLst>
                                            <p:cond delay="499"/>
                                          </p:stCondLst>
                                        </p:cTn>
                                        <p:tgtEl>
                                          <p:spTgt spid="16"/>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97D4-2D75-DC7C-7830-46BE3712F968}"/>
            </a:ext>
          </a:extLst>
        </p:cNvPr>
        <p:cNvGrpSpPr/>
        <p:nvPr/>
      </p:nvGrpSpPr>
      <p:grpSpPr>
        <a:xfrm>
          <a:off x="0" y="0"/>
          <a:ext cx="0" cy="0"/>
          <a:chOff x="0" y="0"/>
          <a:chExt cx="0" cy="0"/>
        </a:xfrm>
      </p:grpSpPr>
      <p:pic>
        <p:nvPicPr>
          <p:cNvPr id="27" name="Picture 2">
            <a:extLst>
              <a:ext uri="{FF2B5EF4-FFF2-40B4-BE49-F238E27FC236}">
                <a16:creationId xmlns:a16="http://schemas.microsoft.com/office/drawing/2014/main" id="{0B65095C-849C-5110-8387-A9BEFF91628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1" y="1"/>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FF4CB504-DA75-57AD-8C1E-4A32EF932FDC}"/>
              </a:ext>
            </a:extLst>
          </p:cNvPr>
          <p:cNvSpPr txBox="1"/>
          <p:nvPr/>
        </p:nvSpPr>
        <p:spPr>
          <a:xfrm>
            <a:off x="457200" y="71716"/>
            <a:ext cx="7797134"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 </a:t>
            </a:r>
            <a:r>
              <a:rPr lang="en-US" sz="2500" b="1" dirty="0">
                <a:ln w="11430"/>
                <a:solidFill>
                  <a:srgbClr val="FF0000"/>
                </a:solidFill>
                <a:effectLst>
                  <a:outerShdw blurRad="50800" dist="39000" dir="5460000" algn="tl">
                    <a:srgbClr val="000000">
                      <a:alpha val="38000"/>
                    </a:srgbClr>
                  </a:outerShdw>
                </a:effectLst>
              </a:rPr>
              <a:t>THÀNH TÍCH ĐẠT </a:t>
            </a:r>
            <a:r>
              <a:rPr lang="en-US" sz="2500" b="1">
                <a:ln w="11430"/>
                <a:solidFill>
                  <a:srgbClr val="FF0000"/>
                </a:solidFill>
                <a:effectLst>
                  <a:outerShdw blurRad="50800" dist="39000" dir="5460000" algn="tl">
                    <a:srgbClr val="000000">
                      <a:alpha val="38000"/>
                    </a:srgbClr>
                  </a:outerShdw>
                </a:effectLst>
              </a:rPr>
              <a:t>ĐƯỢC TRONG NĂM HỌC 2024 – 2025</a:t>
            </a:r>
            <a:endParaRPr lang="en-US" sz="2500" b="1" dirty="0">
              <a:ln w="11430"/>
              <a:solidFill>
                <a:srgbClr val="FF0000"/>
              </a:solidFill>
              <a:effectLst>
                <a:outerShdw blurRad="50800" dist="39000" dir="5460000" algn="tl">
                  <a:srgbClr val="000000">
                    <a:alpha val="38000"/>
                  </a:srgbClr>
                </a:outerShdw>
              </a:effectLst>
            </a:endParaRPr>
          </a:p>
        </p:txBody>
      </p:sp>
      <p:pic>
        <p:nvPicPr>
          <p:cNvPr id="28" name="Picture 4" descr="F:\tin tuc va hoat dong cua truong lop\LOGO\Logo Cac to doi\442px-Huy_hiệu_Đoàn_TNCS_HCM.svg.png">
            <a:extLst>
              <a:ext uri="{FF2B5EF4-FFF2-40B4-BE49-F238E27FC236}">
                <a16:creationId xmlns:a16="http://schemas.microsoft.com/office/drawing/2014/main" id="{7A75D350-CFAF-A4EC-B0DE-781A327E5A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155646AC-F6A5-E3BB-4760-A09A68067ABD}"/>
              </a:ext>
            </a:extLst>
          </p:cNvPr>
          <p:cNvGrpSpPr/>
          <p:nvPr/>
        </p:nvGrpSpPr>
        <p:grpSpPr>
          <a:xfrm>
            <a:off x="228543" y="830323"/>
            <a:ext cx="8686911" cy="4027427"/>
            <a:chOff x="228543" y="830323"/>
            <a:chExt cx="8686911" cy="4027427"/>
          </a:xfrm>
        </p:grpSpPr>
        <p:sp>
          <p:nvSpPr>
            <p:cNvPr id="5" name="TextBox 4">
              <a:extLst>
                <a:ext uri="{FF2B5EF4-FFF2-40B4-BE49-F238E27FC236}">
                  <a16:creationId xmlns:a16="http://schemas.microsoft.com/office/drawing/2014/main" id="{6F50EFE4-1E2E-503E-B036-5093561CA9EA}"/>
                </a:ext>
              </a:extLst>
            </p:cNvPr>
            <p:cNvSpPr txBox="1"/>
            <p:nvPr/>
          </p:nvSpPr>
          <p:spPr>
            <a:xfrm>
              <a:off x="228543" y="830323"/>
              <a:ext cx="8686911" cy="646331"/>
            </a:xfrm>
            <a:prstGeom prst="rect">
              <a:avLst/>
            </a:prstGeom>
            <a:noFill/>
          </p:spPr>
          <p:txBody>
            <a:bodyPr wrap="square" rtlCol="0">
              <a:spAutoFit/>
            </a:bodyPr>
            <a:lstStyle/>
            <a:p>
              <a:pPr algn="just"/>
              <a:r>
                <a:rPr lang="en-US" b="1" dirty="0">
                  <a:solidFill>
                    <a:srgbClr val="002060"/>
                  </a:solidFill>
                  <a:latin typeface="Times New Roman" pitchFamily="18" charset="0"/>
                  <a:cs typeface="Times New Roman" pitchFamily="18" charset="0"/>
                </a:rPr>
                <a:t>- </a:t>
              </a:r>
              <a:r>
                <a:rPr lang="en-US" b="1" err="1">
                  <a:solidFill>
                    <a:srgbClr val="002060"/>
                  </a:solidFill>
                  <a:latin typeface="Times New Roman" pitchFamily="18" charset="0"/>
                  <a:cs typeface="Times New Roman" pitchFamily="18" charset="0"/>
                </a:rPr>
                <a:t>Được</a:t>
              </a:r>
              <a:r>
                <a:rPr lang="en-US" b="1">
                  <a:solidFill>
                    <a:srgbClr val="002060"/>
                  </a:solidFill>
                  <a:latin typeface="Times New Roman" pitchFamily="18" charset="0"/>
                  <a:cs typeface="Times New Roman" pitchFamily="18" charset="0"/>
                </a:rPr>
                <a:t> nhận giải thưởng Giọt hồng năm 2024 từ Viện Huyết học và Truyền máu trung ương vì có thành tích xuất sắc trong công tác vận động, tổ chức hiến máu tình nguyện </a:t>
              </a:r>
              <a:endParaRPr lang="en-US" b="1" dirty="0">
                <a:solidFill>
                  <a:srgbClr val="002060"/>
                </a:solidFill>
                <a:latin typeface="Times New Roman" pitchFamily="18" charset="0"/>
                <a:cs typeface="Times New Roman" pitchFamily="18" charset="0"/>
              </a:endParaRPr>
            </a:p>
          </p:txBody>
        </p:sp>
        <p:pic>
          <p:nvPicPr>
            <p:cNvPr id="2050" name="Picture 2" descr="Không có mô tả ảnh.">
              <a:extLst>
                <a:ext uri="{FF2B5EF4-FFF2-40B4-BE49-F238E27FC236}">
                  <a16:creationId xmlns:a16="http://schemas.microsoft.com/office/drawing/2014/main" id="{26FCBA2C-3BB7-620A-45F6-0B9BFBA320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400" y="1491324"/>
              <a:ext cx="4585196" cy="33664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A1DFC156-8F55-C6D5-1917-50397DDB86EA}"/>
              </a:ext>
            </a:extLst>
          </p:cNvPr>
          <p:cNvGrpSpPr/>
          <p:nvPr/>
        </p:nvGrpSpPr>
        <p:grpSpPr>
          <a:xfrm>
            <a:off x="218160" y="824426"/>
            <a:ext cx="8686911" cy="3991916"/>
            <a:chOff x="-5026068" y="2571750"/>
            <a:chExt cx="8686911" cy="3991916"/>
          </a:xfrm>
        </p:grpSpPr>
        <p:sp>
          <p:nvSpPr>
            <p:cNvPr id="7" name="TextBox 6">
              <a:extLst>
                <a:ext uri="{FF2B5EF4-FFF2-40B4-BE49-F238E27FC236}">
                  <a16:creationId xmlns:a16="http://schemas.microsoft.com/office/drawing/2014/main" id="{76C9B226-75BA-5F57-1D78-F522F47D37C9}"/>
                </a:ext>
              </a:extLst>
            </p:cNvPr>
            <p:cNvSpPr txBox="1"/>
            <p:nvPr/>
          </p:nvSpPr>
          <p:spPr>
            <a:xfrm>
              <a:off x="-5026068" y="2571750"/>
              <a:ext cx="8686911" cy="646331"/>
            </a:xfrm>
            <a:prstGeom prst="rect">
              <a:avLst/>
            </a:prstGeom>
            <a:noFill/>
          </p:spPr>
          <p:txBody>
            <a:bodyPr wrap="square" rtlCol="0">
              <a:spAutoFit/>
            </a:bodyPr>
            <a:lstStyle/>
            <a:p>
              <a:pPr algn="just"/>
              <a:r>
                <a:rPr lang="en-US" b="1">
                  <a:solidFill>
                    <a:srgbClr val="002060"/>
                  </a:solidFill>
                  <a:latin typeface="Times New Roman" pitchFamily="18" charset="0"/>
                  <a:cs typeface="Times New Roman" pitchFamily="18" charset="0"/>
                </a:rPr>
                <a:t>Vô địch giải Futsal HDBank 2024 - giải sinh viên khu vực Hà Nội, do Đài tiếng nói Việt Nam tổ chức</a:t>
              </a:r>
              <a:endParaRPr lang="en-US" b="1" dirty="0">
                <a:solidFill>
                  <a:srgbClr val="002060"/>
                </a:solidFill>
                <a:latin typeface="Times New Roman" pitchFamily="18" charset="0"/>
                <a:cs typeface="Times New Roman" pitchFamily="18" charset="0"/>
              </a:endParaRPr>
            </a:p>
          </p:txBody>
        </p:sp>
        <p:pic>
          <p:nvPicPr>
            <p:cNvPr id="2052" name="Picture 4" descr="Không có mô tả ảnh.">
              <a:extLst>
                <a:ext uri="{FF2B5EF4-FFF2-40B4-BE49-F238E27FC236}">
                  <a16:creationId xmlns:a16="http://schemas.microsoft.com/office/drawing/2014/main" id="{AE2AC2D2-0DE8-C53B-CDFB-3FB2B023E56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6907" y="3094843"/>
              <a:ext cx="5208587" cy="34688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A56FB203-390E-561D-7667-5F8C402DF565}"/>
              </a:ext>
            </a:extLst>
          </p:cNvPr>
          <p:cNvGrpSpPr/>
          <p:nvPr/>
        </p:nvGrpSpPr>
        <p:grpSpPr>
          <a:xfrm>
            <a:off x="141276" y="849155"/>
            <a:ext cx="9007915" cy="3238602"/>
            <a:chOff x="10058400" y="1276350"/>
            <a:chExt cx="9007915" cy="3238602"/>
          </a:xfrm>
        </p:grpSpPr>
        <p:pic>
          <p:nvPicPr>
            <p:cNvPr id="2054" name="Picture 6" descr="Không có mô tả ảnh.">
              <a:extLst>
                <a:ext uri="{FF2B5EF4-FFF2-40B4-BE49-F238E27FC236}">
                  <a16:creationId xmlns:a16="http://schemas.microsoft.com/office/drawing/2014/main" id="{E72D310C-ACA3-12EF-DF01-86DD080AEC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10800" y="1943201"/>
              <a:ext cx="3429000" cy="25717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7045EC0-C6C5-EADC-0D55-6967FA3ECF79}"/>
                </a:ext>
              </a:extLst>
            </p:cNvPr>
            <p:cNvSpPr txBox="1"/>
            <p:nvPr/>
          </p:nvSpPr>
          <p:spPr>
            <a:xfrm>
              <a:off x="10058400" y="1276350"/>
              <a:ext cx="9007915" cy="646331"/>
            </a:xfrm>
            <a:prstGeom prst="rect">
              <a:avLst/>
            </a:prstGeom>
            <a:noFill/>
          </p:spPr>
          <p:txBody>
            <a:bodyPr wrap="none" rtlCol="0">
              <a:spAutoFit/>
            </a:bodyPr>
            <a:lstStyle/>
            <a:p>
              <a:r>
                <a:rPr lang="en-US" b="1">
                  <a:solidFill>
                    <a:srgbClr val="002060"/>
                  </a:solidFill>
                  <a:latin typeface="Times New Roman" panose="02020603050405020304" pitchFamily="18" charset="0"/>
                  <a:cs typeface="Times New Roman" panose="02020603050405020304" pitchFamily="18" charset="0"/>
                </a:rPr>
                <a:t>Vô địch cuộc thi tìm kiếm tài năng âm nhạc và vũ đạo Honda UniTour 2024 tại Nam Định</a:t>
              </a:r>
            </a:p>
            <a:p>
              <a:r>
                <a:rPr lang="en-US" b="1">
                  <a:solidFill>
                    <a:srgbClr val="002060"/>
                  </a:solidFill>
                  <a:latin typeface="Times New Roman" panose="02020603050405020304" pitchFamily="18" charset="0"/>
                  <a:cs typeface="Times New Roman" panose="02020603050405020304" pitchFamily="18" charset="0"/>
                </a:rPr>
                <a:t>và dành giải nhì tại thành phố Hà Nội</a:t>
              </a:r>
            </a:p>
          </p:txBody>
        </p:sp>
        <p:pic>
          <p:nvPicPr>
            <p:cNvPr id="2056" name="Picture 8" descr="Không có mô tả ảnh.">
              <a:extLst>
                <a:ext uri="{FF2B5EF4-FFF2-40B4-BE49-F238E27FC236}">
                  <a16:creationId xmlns:a16="http://schemas.microsoft.com/office/drawing/2014/main" id="{F9867548-095F-826D-F946-B1E87AECD0A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705340" y="1943202"/>
              <a:ext cx="4572000" cy="2571750"/>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17">
            <a:extLst>
              <a:ext uri="{FF2B5EF4-FFF2-40B4-BE49-F238E27FC236}">
                <a16:creationId xmlns:a16="http://schemas.microsoft.com/office/drawing/2014/main" id="{6F530121-401B-C85F-DDC9-1B7511DAC360}"/>
              </a:ext>
            </a:extLst>
          </p:cNvPr>
          <p:cNvSpPr txBox="1"/>
          <p:nvPr/>
        </p:nvSpPr>
        <p:spPr>
          <a:xfrm>
            <a:off x="125701" y="1069819"/>
            <a:ext cx="9007916" cy="2308324"/>
          </a:xfrm>
          <a:prstGeom prst="rect">
            <a:avLst/>
          </a:prstGeom>
          <a:noFill/>
        </p:spPr>
        <p:txBody>
          <a:bodyPr wrap="square" rtlCol="0">
            <a:spAutoFit/>
          </a:bodyPr>
          <a:lstStyle/>
          <a:p>
            <a:pPr algn="just"/>
            <a:r>
              <a:rPr lang="en-US" b="1">
                <a:solidFill>
                  <a:srgbClr val="FF0000"/>
                </a:solidFill>
                <a:latin typeface="Times New Roman" panose="02020603050405020304" pitchFamily="18" charset="0"/>
                <a:cs typeface="Times New Roman" panose="02020603050405020304" pitchFamily="18" charset="0"/>
              </a:rPr>
              <a:t>Trong năm học 2024 - 2025 có:</a:t>
            </a:r>
          </a:p>
          <a:p>
            <a:pPr algn="just"/>
            <a:r>
              <a:rPr lang="en-US" b="1">
                <a:solidFill>
                  <a:srgbClr val="002060"/>
                </a:solidFill>
                <a:latin typeface="Times New Roman" panose="02020603050405020304" pitchFamily="18" charset="0"/>
                <a:cs typeface="Times New Roman" panose="02020603050405020304" pitchFamily="18" charset="0"/>
              </a:rPr>
              <a:t>&gt; 16 tập thể đạt danh hiệu “Tập thể Sinh viên 5 tốt” và 229 cá nhân đạt danh hiệu “Sinh viên 5 tốt” cấp Trường;</a:t>
            </a:r>
          </a:p>
          <a:p>
            <a:pPr algn="just"/>
            <a:r>
              <a:rPr lang="en-US" b="1">
                <a:solidFill>
                  <a:srgbClr val="002060"/>
                </a:solidFill>
                <a:latin typeface="Times New Roman" panose="02020603050405020304" pitchFamily="18" charset="0"/>
                <a:cs typeface="Times New Roman" panose="02020603050405020304" pitchFamily="18" charset="0"/>
              </a:rPr>
              <a:t>&gt; 10 Liên chi đoàn xếp loại xuất sắc, 03 Liên chi đoàn xếp loại tốt;</a:t>
            </a:r>
          </a:p>
          <a:p>
            <a:pPr algn="just"/>
            <a:r>
              <a:rPr lang="en-US" b="1">
                <a:solidFill>
                  <a:srgbClr val="002060"/>
                </a:solidFill>
                <a:latin typeface="Times New Roman" panose="02020603050405020304" pitchFamily="18" charset="0"/>
                <a:cs typeface="Times New Roman" panose="02020603050405020304" pitchFamily="18" charset="0"/>
              </a:rPr>
              <a:t>&gt; 67 Chi đoàn xếp loại xuất sắc, 209 Chi đoàn xếp lại tốt, 188 Chi đoàn xếp loại đạt, 03 Chi đoàn xếp loại yếu.</a:t>
            </a:r>
          </a:p>
          <a:p>
            <a:pPr algn="just"/>
            <a:r>
              <a:rPr lang="en-US" b="1">
                <a:solidFill>
                  <a:srgbClr val="002060"/>
                </a:solidFill>
                <a:latin typeface="Times New Roman" panose="02020603050405020304" pitchFamily="18" charset="0"/>
                <a:cs typeface="Times New Roman" panose="02020603050405020304" pitchFamily="18" charset="0"/>
              </a:rPr>
              <a:t>&gt; 483 Đoàn viên xếp loại Đoàn viên ưu tú, 107 Đoàn viên đạt thành tích Đoàn viên ưu tú 3 kỳ liên tiếp.</a:t>
            </a:r>
          </a:p>
        </p:txBody>
      </p:sp>
    </p:spTree>
    <p:extLst>
      <p:ext uri="{BB962C8B-B14F-4D97-AF65-F5344CB8AC3E}">
        <p14:creationId xmlns:p14="http://schemas.microsoft.com/office/powerpoint/2010/main" val="344329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7"/>
                                        </p:tgtEl>
                                      </p:cBhvr>
                                    </p:animEffect>
                                    <p:set>
                                      <p:cBhvr>
                                        <p:cTn id="29" dur="1" fill="hold">
                                          <p:stCondLst>
                                            <p:cond delay="499"/>
                                          </p:stCondLst>
                                        </p:cTn>
                                        <p:tgtEl>
                                          <p:spTgt spid="1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21</a:t>
            </a:fld>
            <a:endParaRPr lang="en-US"/>
          </a:p>
        </p:txBody>
      </p:sp>
      <p:sp>
        <p:nvSpPr>
          <p:cNvPr id="11" name="TextBox 10"/>
          <p:cNvSpPr txBox="1"/>
          <p:nvPr/>
        </p:nvSpPr>
        <p:spPr>
          <a:xfrm>
            <a:off x="228600" y="81087"/>
            <a:ext cx="7826245"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III. PHƯƠNG HƯỚNG HOẠT ĐỘNG NĂM HỌC 2025 – 2026</a:t>
            </a:r>
            <a:endParaRPr lang="en-US" sz="2500" b="1" dirty="0">
              <a:ln w="11430"/>
              <a:solidFill>
                <a:srgbClr val="FF0000"/>
              </a:solidFill>
              <a:effectLst>
                <a:outerShdw blurRad="50800" dist="39000" dir="5460000" algn="tl">
                  <a:srgbClr val="000000">
                    <a:alpha val="38000"/>
                  </a:srgbClr>
                </a:outerShdw>
              </a:effectLst>
            </a:endParaRPr>
          </a:p>
        </p:txBody>
      </p:sp>
      <p:grpSp>
        <p:nvGrpSpPr>
          <p:cNvPr id="5" name="Group 4"/>
          <p:cNvGrpSpPr/>
          <p:nvPr/>
        </p:nvGrpSpPr>
        <p:grpSpPr>
          <a:xfrm>
            <a:off x="152401" y="610628"/>
            <a:ext cx="8763000" cy="1495438"/>
            <a:chOff x="152401" y="610628"/>
            <a:chExt cx="8763000" cy="1495438"/>
          </a:xfrm>
        </p:grpSpPr>
        <p:sp>
          <p:nvSpPr>
            <p:cNvPr id="2" name="TextBox 1"/>
            <p:cNvSpPr txBox="1"/>
            <p:nvPr/>
          </p:nvSpPr>
          <p:spPr>
            <a:xfrm>
              <a:off x="228600" y="610628"/>
              <a:ext cx="6950749" cy="477054"/>
            </a:xfrm>
            <a:prstGeom prst="rect">
              <a:avLst/>
            </a:prstGeom>
            <a:noFill/>
          </p:spPr>
          <p:txBody>
            <a:bodyPr wrap="none" rtlCol="0">
              <a:spAutoFit/>
            </a:bodyPr>
            <a:lstStyle/>
            <a:p>
              <a:r>
                <a:rPr lang="en-US" sz="2500" b="1">
                  <a:ln w="11430"/>
                  <a:solidFill>
                    <a:srgbClr val="FF0000"/>
                  </a:solidFill>
                  <a:effectLst>
                    <a:outerShdw blurRad="50800" dist="39000" dir="5460000" algn="tl">
                      <a:srgbClr val="000000">
                        <a:alpha val="38000"/>
                      </a:srgbClr>
                    </a:outerShdw>
                  </a:effectLst>
                </a:rPr>
                <a:t>3.1. THAM GIA CÁC ĐỘI/CLB TRONG NHÀ TRƯỜNG</a:t>
              </a:r>
              <a:endParaRPr lang="en-US" sz="2500"/>
            </a:p>
          </p:txBody>
        </p:sp>
        <p:sp>
          <p:nvSpPr>
            <p:cNvPr id="4" name="TextBox 3"/>
            <p:cNvSpPr txBox="1"/>
            <p:nvPr/>
          </p:nvSpPr>
          <p:spPr>
            <a:xfrm>
              <a:off x="152401" y="1090403"/>
              <a:ext cx="8763000" cy="1015663"/>
            </a:xfrm>
            <a:prstGeom prst="rect">
              <a:avLst/>
            </a:prstGeom>
            <a:noFill/>
          </p:spPr>
          <p:txBody>
            <a:bodyPr wrap="square" rtlCol="0">
              <a:spAutoFit/>
            </a:bodyPr>
            <a:lstStyle/>
            <a:p>
              <a:pPr algn="just"/>
              <a:r>
                <a:rPr lang="vi-VN" sz="2000" b="1">
                  <a:solidFill>
                    <a:srgbClr val="002060"/>
                  </a:solidFill>
                  <a:latin typeface="Times New Roman" pitchFamily="18" charset="0"/>
                  <a:cs typeface="Times New Roman" pitchFamily="18" charset="0"/>
                </a:rPr>
                <a:t>UNETI hiện có </a:t>
              </a:r>
              <a:r>
                <a:rPr lang="en-US" sz="2000" b="1">
                  <a:solidFill>
                    <a:srgbClr val="002060"/>
                  </a:solidFill>
                  <a:latin typeface="Times New Roman" pitchFamily="18" charset="0"/>
                  <a:cs typeface="Times New Roman" pitchFamily="18" charset="0"/>
                </a:rPr>
                <a:t>32</a:t>
              </a:r>
              <a:r>
                <a:rPr lang="vi-VN" sz="2000" b="1">
                  <a:solidFill>
                    <a:srgbClr val="002060"/>
                  </a:solidFill>
                  <a:latin typeface="Times New Roman" pitchFamily="18" charset="0"/>
                  <a:cs typeface="Times New Roman" pitchFamily="18" charset="0"/>
                </a:rPr>
                <a:t> Đội/C</a:t>
              </a:r>
              <a:r>
                <a:rPr lang="en-US" sz="2000" b="1">
                  <a:solidFill>
                    <a:srgbClr val="002060"/>
                  </a:solidFill>
                  <a:latin typeface="Times New Roman" pitchFamily="18" charset="0"/>
                  <a:cs typeface="Times New Roman" pitchFamily="18" charset="0"/>
                </a:rPr>
                <a:t>LB</a:t>
              </a:r>
              <a:r>
                <a:rPr lang="vi-VN" sz="2000" b="1">
                  <a:solidFill>
                    <a:srgbClr val="002060"/>
                  </a:solidFill>
                  <a:latin typeface="Times New Roman" pitchFamily="18" charset="0"/>
                  <a:cs typeface="Times New Roman" pitchFamily="18" charset="0"/>
                </a:rPr>
                <a:t> trải trên nhiều lĩnh vực để các bạn </a:t>
              </a:r>
              <a:r>
                <a:rPr lang="en-US" sz="2000" b="1">
                  <a:solidFill>
                    <a:srgbClr val="002060"/>
                  </a:solidFill>
                  <a:latin typeface="Times New Roman" pitchFamily="18" charset="0"/>
                  <a:cs typeface="Times New Roman" pitchFamily="18" charset="0"/>
                </a:rPr>
                <a:t>có thể </a:t>
              </a:r>
              <a:r>
                <a:rPr lang="vi-VN" sz="2000" b="1">
                  <a:solidFill>
                    <a:srgbClr val="002060"/>
                  </a:solidFill>
                  <a:latin typeface="Times New Roman" pitchFamily="18" charset="0"/>
                  <a:cs typeface="Times New Roman" pitchFamily="18" charset="0"/>
                </a:rPr>
                <a:t>lựa chọn </a:t>
              </a:r>
              <a:r>
                <a:rPr lang="en-US" sz="2000" b="1">
                  <a:solidFill>
                    <a:srgbClr val="002060"/>
                  </a:solidFill>
                  <a:latin typeface="Times New Roman" pitchFamily="18" charset="0"/>
                  <a:cs typeface="Times New Roman" pitchFamily="18" charset="0"/>
                </a:rPr>
                <a:t>tham gia nhằm </a:t>
              </a:r>
              <a:r>
                <a:rPr lang="vi-VN" sz="2000" b="1">
                  <a:solidFill>
                    <a:srgbClr val="002060"/>
                  </a:solidFill>
                  <a:latin typeface="Times New Roman" pitchFamily="18" charset="0"/>
                  <a:cs typeface="Times New Roman" pitchFamily="18" charset="0"/>
                </a:rPr>
                <a:t>tích lũy thêm kiến thức, kỹ năng và thái độ cần thiết trước khi ra trường</a:t>
              </a:r>
              <a:endParaRPr lang="en-US" sz="2000" b="1">
                <a:solidFill>
                  <a:srgbClr val="002060"/>
                </a:solidFill>
                <a:latin typeface="Times New Roman" pitchFamily="18" charset="0"/>
                <a:cs typeface="Times New Roman" pitchFamily="18" charset="0"/>
              </a:endParaRPr>
            </a:p>
          </p:txBody>
        </p:sp>
      </p:grpSp>
      <p:grpSp>
        <p:nvGrpSpPr>
          <p:cNvPr id="3" name="Group 2">
            <a:extLst>
              <a:ext uri="{FF2B5EF4-FFF2-40B4-BE49-F238E27FC236}">
                <a16:creationId xmlns:a16="http://schemas.microsoft.com/office/drawing/2014/main" id="{3115F539-C627-A8BB-8DCF-7A1A4015C85D}"/>
              </a:ext>
            </a:extLst>
          </p:cNvPr>
          <p:cNvGrpSpPr/>
          <p:nvPr/>
        </p:nvGrpSpPr>
        <p:grpSpPr>
          <a:xfrm>
            <a:off x="76200" y="2211624"/>
            <a:ext cx="8991600" cy="2645070"/>
            <a:chOff x="76200" y="2211624"/>
            <a:chExt cx="8991600" cy="2645070"/>
          </a:xfrm>
        </p:grpSpPr>
        <p:pic>
          <p:nvPicPr>
            <p:cNvPr id="6" name="Picture 5">
              <a:extLst>
                <a:ext uri="{FF2B5EF4-FFF2-40B4-BE49-F238E27FC236}">
                  <a16:creationId xmlns:a16="http://schemas.microsoft.com/office/drawing/2014/main" id="{E9D3A313-F9FB-7EB9-550D-3370950606B3}"/>
                </a:ext>
              </a:extLst>
            </p:cNvPr>
            <p:cNvPicPr>
              <a:picLocks noChangeAspect="1"/>
            </p:cNvPicPr>
            <p:nvPr/>
          </p:nvPicPr>
          <p:blipFill>
            <a:blip r:embed="rId5"/>
            <a:stretch>
              <a:fillRect/>
            </a:stretch>
          </p:blipFill>
          <p:spPr>
            <a:xfrm>
              <a:off x="2425740" y="2343150"/>
              <a:ext cx="4267200" cy="2238480"/>
            </a:xfrm>
            <a:prstGeom prst="rect">
              <a:avLst/>
            </a:prstGeom>
          </p:spPr>
        </p:pic>
        <p:pic>
          <p:nvPicPr>
            <p:cNvPr id="10" name="Picture 9">
              <a:extLst>
                <a:ext uri="{FF2B5EF4-FFF2-40B4-BE49-F238E27FC236}">
                  <a16:creationId xmlns:a16="http://schemas.microsoft.com/office/drawing/2014/main" id="{9C46C946-25BE-9427-3ADF-B81173B9E2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 y="2211624"/>
              <a:ext cx="2268473" cy="2643944"/>
            </a:xfrm>
            <a:prstGeom prst="rect">
              <a:avLst/>
            </a:prstGeom>
          </p:spPr>
        </p:pic>
        <p:pic>
          <p:nvPicPr>
            <p:cNvPr id="12" name="Picture 11">
              <a:extLst>
                <a:ext uri="{FF2B5EF4-FFF2-40B4-BE49-F238E27FC236}">
                  <a16:creationId xmlns:a16="http://schemas.microsoft.com/office/drawing/2014/main" id="{9207B0A2-4B25-567C-FC1D-4A081BB875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4334" y="2212750"/>
              <a:ext cx="2323466" cy="2643944"/>
            </a:xfrm>
            <a:prstGeom prst="rect">
              <a:avLst/>
            </a:prstGeom>
          </p:spPr>
        </p:pic>
      </p:grpSp>
    </p:spTree>
    <p:extLst>
      <p:ext uri="{BB962C8B-B14F-4D97-AF65-F5344CB8AC3E}">
        <p14:creationId xmlns:p14="http://schemas.microsoft.com/office/powerpoint/2010/main" val="1611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22</a:t>
            </a:fld>
            <a:endParaRPr lang="en-US"/>
          </a:p>
        </p:txBody>
      </p:sp>
      <p:sp>
        <p:nvSpPr>
          <p:cNvPr id="2" name="TextBox 1"/>
          <p:cNvSpPr txBox="1"/>
          <p:nvPr/>
        </p:nvSpPr>
        <p:spPr>
          <a:xfrm>
            <a:off x="152401" y="133350"/>
            <a:ext cx="7421071" cy="477054"/>
          </a:xfrm>
          <a:prstGeom prst="rect">
            <a:avLst/>
          </a:prstGeom>
          <a:noFill/>
        </p:spPr>
        <p:txBody>
          <a:bodyPr wrap="none" rtlCol="0">
            <a:spAutoFit/>
          </a:bodyPr>
          <a:lstStyle/>
          <a:p>
            <a:pPr algn="just"/>
            <a:r>
              <a:rPr lang="en-US" sz="2500" b="1">
                <a:ln w="11430"/>
                <a:solidFill>
                  <a:srgbClr val="FF0000"/>
                </a:solidFill>
                <a:effectLst>
                  <a:outerShdw blurRad="50800" dist="39000" dir="5460000" algn="tl">
                    <a:srgbClr val="000000">
                      <a:alpha val="38000"/>
                    </a:srgbClr>
                  </a:outerShdw>
                </a:effectLst>
              </a:rPr>
              <a:t>3.2. THỰC HIỆN TỐT QUY ĐỊNH VĂN HÓA HỌC ĐƯỜNG</a:t>
            </a:r>
          </a:p>
        </p:txBody>
      </p:sp>
      <p:pic>
        <p:nvPicPr>
          <p:cNvPr id="12" name="Picture 2" descr="Có thể là hình ảnh về văn bản cho biết 'Đeo thẻ sinh viên Không hút thuố»clá Trang phục gọn gàng, lịch sự HỌC ĐƯỜNG SINH VIÊN HÓA UNETI Không nói tục, chửi bậy Nghiêm túc trong giờ học Không vứt rác bừa bãi Văn hóa chào hỏi Giao tiếp, ứng xử xếp hàng văn min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1200150"/>
            <a:ext cx="3537564" cy="352451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2Doan_Truong _Khoa\1 Doan truong\2 Bài đăng truyền thông các Đội _ CLB trực thuộc\2023\QR SCC.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3319" y="2889477"/>
            <a:ext cx="2180153" cy="218015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57600" y="952364"/>
            <a:ext cx="5449273" cy="1759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319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23</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3968936"/>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là</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Sinh</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Học</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p>
          <a:p>
            <a:pPr algn="just"/>
            <a:r>
              <a:rPr lang="en-US" sz="2000" b="1" dirty="0">
                <a:solidFill>
                  <a:srgbClr val="FF0000"/>
                </a:solidFill>
                <a:latin typeface="Times New Roman" panose="02020603050405020304" pitchFamily="18" charset="0"/>
                <a:cs typeface="Times New Roman" panose="02020603050405020304" pitchFamily="18" charset="0"/>
              </a:rPr>
              <a:t>1. </a:t>
            </a:r>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Ưu</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tú</a:t>
            </a:r>
            <a:r>
              <a:rPr lang="en-US" sz="2000" b="1"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Số</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lượng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Ưu</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tú</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1 Chi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được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bình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bầu</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không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quá</a:t>
            </a:r>
            <a:r>
              <a:rPr lang="en-US" sz="2000" dirty="0">
                <a:solidFill>
                  <a:srgbClr val="FF0000"/>
                </a:solidFill>
                <a:latin typeface="Times New Roman" panose="02020603050405020304" pitchFamily="18" charset="0"/>
                <a:cs typeface="Times New Roman" panose="02020603050405020304" pitchFamily="18" charset="0"/>
              </a:rPr>
              <a:t> 20% </a:t>
            </a:r>
            <a:r>
              <a:rPr lang="en-US" sz="2000" dirty="0" err="1">
                <a:solidFill>
                  <a:srgbClr val="FF0000"/>
                </a:solidFill>
                <a:latin typeface="Times New Roman" panose="02020603050405020304" pitchFamily="18" charset="0"/>
                <a:cs typeface="Times New Roman" panose="02020603050405020304" pitchFamily="18" charset="0"/>
              </a:rPr>
              <a:t>số</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được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phân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loại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xuất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sắc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Chi </a:t>
            </a:r>
            <a:r>
              <a:rPr lang="en-US" sz="2000" err="1">
                <a:solidFill>
                  <a:srgbClr val="FF0000"/>
                </a:solidFill>
                <a:latin typeface="Times New Roman" panose="02020603050405020304" pitchFamily="18" charset="0"/>
                <a:cs typeface="Times New Roman" panose="02020603050405020304" pitchFamily="18" charset="0"/>
              </a:rPr>
              <a:t>đoàn</a:t>
            </a:r>
            <a:r>
              <a:rPr lang="en-US" sz="2000">
                <a:solidFill>
                  <a:srgbClr val="FF0000"/>
                </a:solidFill>
                <a:latin typeface="Times New Roman" panose="02020603050405020304" pitchFamily="18" charset="0"/>
                <a:cs typeface="Times New Roman" panose="02020603050405020304" pitchFamily="18" charset="0"/>
              </a:rPr>
              <a:t> đó.</a:t>
            </a:r>
            <a:endParaRPr lang="en-US" sz="2000" dirty="0">
              <a:solidFill>
                <a:srgbClr val="FF0000"/>
              </a:solidFill>
              <a:latin typeface="Times New Roman" panose="02020603050405020304" pitchFamily="18" charset="0"/>
              <a:cs typeface="Times New Roman" panose="02020603050405020304" pitchFamily="18" charset="0"/>
            </a:endParaRPr>
          </a:p>
          <a:p>
            <a:pPr algn="just"/>
            <a:r>
              <a:rPr lang="en-US" sz="2000" b="1" dirty="0">
                <a:solidFill>
                  <a:srgbClr val="FF0000"/>
                </a:solidFill>
                <a:latin typeface="Times New Roman" panose="02020603050405020304" pitchFamily="18" charset="0"/>
                <a:cs typeface="Times New Roman" panose="02020603050405020304" pitchFamily="18" charset="0"/>
              </a:rPr>
              <a:t>2. </a:t>
            </a:r>
            <a:r>
              <a:rPr lang="en-US" sz="2000" b="1" dirty="0" err="1">
                <a:solidFill>
                  <a:srgbClr val="FF0000"/>
                </a:solidFill>
                <a:latin typeface="Times New Roman" panose="02020603050405020304" pitchFamily="18" charset="0"/>
                <a:cs typeface="Times New Roman" panose="02020603050405020304" pitchFamily="18" charset="0"/>
              </a:rPr>
              <a:t>Đoàn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viên</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Xuất</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sắc</a:t>
            </a:r>
            <a:r>
              <a:rPr lang="en-US" sz="2000" b="1"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tập</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kỳ</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đạt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từ</a:t>
            </a:r>
            <a:r>
              <a:rPr lang="en-US" sz="2000" dirty="0">
                <a:solidFill>
                  <a:srgbClr val="FF0000"/>
                </a:solidFill>
                <a:latin typeface="Times New Roman" panose="02020603050405020304" pitchFamily="18" charset="0"/>
                <a:cs typeface="Times New Roman" panose="02020603050405020304" pitchFamily="18" charset="0"/>
              </a:rPr>
              <a:t> 2.8 (</a:t>
            </a:r>
            <a:r>
              <a:rPr lang="en-US" sz="2000" dirty="0" err="1">
                <a:solidFill>
                  <a:srgbClr val="FF0000"/>
                </a:solidFill>
                <a:latin typeface="Times New Roman" panose="02020603050405020304" pitchFamily="18" charset="0"/>
                <a:cs typeface="Times New Roman" panose="02020603050405020304" pitchFamily="18" charset="0"/>
              </a:rPr>
              <a:t>hệ</a:t>
            </a:r>
            <a:r>
              <a:rPr lang="en-US" sz="2000" dirty="0">
                <a:solidFill>
                  <a:srgbClr val="FF0000"/>
                </a:solidFill>
                <a:latin typeface="Times New Roman" panose="02020603050405020304" pitchFamily="18" charset="0"/>
                <a:cs typeface="Times New Roman" panose="02020603050405020304" pitchFamily="18" charset="0"/>
              </a:rPr>
              <a:t> 4) </a:t>
            </a:r>
            <a:r>
              <a:rPr lang="en-US" sz="2000" dirty="0" err="1">
                <a:solidFill>
                  <a:srgbClr val="FF0000"/>
                </a:solidFill>
                <a:latin typeface="Times New Roman" panose="02020603050405020304" pitchFamily="18" charset="0"/>
                <a:cs typeface="Times New Roman" panose="02020603050405020304" pitchFamily="18" charset="0"/>
              </a:rPr>
              <a:t>trở</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rèn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luyện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của</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kỳ</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đạt</a:t>
            </a:r>
            <a:r>
              <a:rPr lang="en-US" sz="2000" dirty="0">
                <a:solidFill>
                  <a:srgbClr val="FF0000"/>
                </a:solidFill>
                <a:latin typeface="Times New Roman" panose="02020603050405020304" pitchFamily="18" charset="0"/>
                <a:cs typeface="Times New Roman" panose="02020603050405020304" pitchFamily="18" charset="0"/>
              </a:rPr>
              <a:t> 80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trở</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lên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Đóng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Đoàn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phí</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và</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Hội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phí</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đầy</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đủ</a:t>
            </a:r>
            <a:r>
              <a:rPr lang="en-US" sz="2000" dirty="0">
                <a:solidFill>
                  <a:srgbClr val="FF0000"/>
                </a:solidFill>
                <a:latin typeface="Times New Roman" panose="02020603050405020304" pitchFamily="18" charset="0"/>
                <a:cs typeface="Times New Roman" panose="02020603050405020304" pitchFamily="18" charset="0"/>
              </a:rPr>
              <a:t>….</a:t>
            </a:r>
          </a:p>
          <a:p>
            <a:pPr algn="just"/>
            <a:r>
              <a:rPr lang="en-US" sz="2000" b="1">
                <a:solidFill>
                  <a:srgbClr val="FF0000"/>
                </a:solidFill>
                <a:latin typeface="Times New Roman" panose="02020603050405020304" pitchFamily="18" charset="0"/>
                <a:cs typeface="Times New Roman" panose="02020603050405020304" pitchFamily="18" charset="0"/>
              </a:rPr>
              <a:t>Đoàn </a:t>
            </a:r>
            <a:r>
              <a:rPr lang="en-US" sz="2000" b="1" err="1">
                <a:solidFill>
                  <a:srgbClr val="FF0000"/>
                </a:solidFill>
                <a:latin typeface="Times New Roman" panose="02020603050405020304" pitchFamily="18" charset="0"/>
                <a:cs typeface="Times New Roman" panose="02020603050405020304" pitchFamily="18" charset="0"/>
              </a:rPr>
              <a:t>viên</a:t>
            </a:r>
            <a:r>
              <a:rPr lang="en-US" sz="2000" b="1">
                <a:solidFill>
                  <a:srgbClr val="FF0000"/>
                </a:solidFill>
                <a:latin typeface="Times New Roman" panose="02020603050405020304" pitchFamily="18" charset="0"/>
                <a:cs typeface="Times New Roman" panose="02020603050405020304" pitchFamily="18" charset="0"/>
              </a:rPr>
              <a:t> Tốt; Đoàn viên Đạt; Đoàn viên Yếu kém</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48" name="Rounded Rectangle 47"/>
          <p:cNvSpPr/>
          <p:nvPr/>
        </p:nvSpPr>
        <p:spPr>
          <a:xfrm>
            <a:off x="4009242" y="1047750"/>
            <a:ext cx="5165439" cy="4021358"/>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a:solidFill>
                  <a:srgbClr val="FFFF00"/>
                </a:solidFill>
                <a:latin typeface="Times New Roman" panose="02020603050405020304" pitchFamily="18" charset="0"/>
                <a:cs typeface="Times New Roman" panose="02020603050405020304" pitchFamily="18" charset="0"/>
              </a:rPr>
              <a:t>1. Chi </a:t>
            </a:r>
            <a:r>
              <a:rPr lang="en-US" sz="2000" b="1" dirty="0" err="1">
                <a:solidFill>
                  <a:srgbClr val="FFFF00"/>
                </a:solidFill>
                <a:latin typeface="Times New Roman" panose="02020603050405020304" pitchFamily="18" charset="0"/>
                <a:cs typeface="Times New Roman" panose="02020603050405020304" pitchFamily="18" charset="0"/>
              </a:rPr>
              <a:t>đoàn</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vững</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mạnh</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Xuất</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sắc</a:t>
            </a:r>
            <a:r>
              <a:rPr lang="en-US" sz="2000" b="1"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10%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đạt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XUẤT SẮC,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50%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TỐT, </a:t>
            </a:r>
            <a:r>
              <a:rPr lang="en-US" sz="2000" dirty="0" err="1">
                <a:solidFill>
                  <a:srgbClr val="FFFF00"/>
                </a:solidFill>
                <a:latin typeface="Times New Roman" panose="02020603050405020304" pitchFamily="18" charset="0"/>
                <a:cs typeface="Times New Roman" panose="02020603050405020304" pitchFamily="18" charset="0"/>
              </a:rPr>
              <a:t>còn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lại</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ĐẠT </a:t>
            </a:r>
            <a:r>
              <a:rPr lang="en-US" sz="2000" dirty="0" err="1">
                <a:solidFill>
                  <a:srgbClr val="FFFF00"/>
                </a:solidFill>
                <a:latin typeface="Times New Roman" panose="02020603050405020304" pitchFamily="18" charset="0"/>
                <a:cs typeface="Times New Roman" panose="02020603050405020304" pitchFamily="18" charset="0"/>
              </a:rPr>
              <a:t>và</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không</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viên</a:t>
            </a:r>
            <a:r>
              <a:rPr lang="en-US" sz="2000" dirty="0">
                <a:solidFill>
                  <a:srgbClr val="FFFF00"/>
                </a:solidFill>
                <a:latin typeface="Times New Roman" panose="02020603050405020304" pitchFamily="18" charset="0"/>
                <a:cs typeface="Times New Roman" panose="02020603050405020304" pitchFamily="18" charset="0"/>
              </a:rPr>
              <a:t> YẾU KÉM; </a:t>
            </a:r>
            <a:r>
              <a:rPr lang="en-US" sz="2000" dirty="0" err="1">
                <a:solidFill>
                  <a:srgbClr val="FFFF00"/>
                </a:solidFill>
                <a:latin typeface="Times New Roman" panose="02020603050405020304" pitchFamily="18" charset="0"/>
                <a:cs typeface="Times New Roman" panose="02020603050405020304" pitchFamily="18" charset="0"/>
              </a:rPr>
              <a:t>Đảm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bảo</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thu</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trích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nộp</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phí</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tham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gia</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xây</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dựng</a:t>
            </a:r>
            <a:r>
              <a:rPr lang="en-US" sz="2000" dirty="0">
                <a:solidFill>
                  <a:srgbClr val="FFFF00"/>
                </a:solidFill>
                <a:latin typeface="Times New Roman" panose="02020603050405020304" pitchFamily="18" charset="0"/>
                <a:cs typeface="Times New Roman" panose="02020603050405020304" pitchFamily="18" charset="0"/>
              </a:rPr>
              <a:t> </a:t>
            </a:r>
            <a:r>
              <a:rPr lang="en-US" sz="2000" err="1">
                <a:solidFill>
                  <a:srgbClr val="FFFF00"/>
                </a:solidFill>
                <a:latin typeface="Times New Roman" panose="02020603050405020304" pitchFamily="18" charset="0"/>
                <a:cs typeface="Times New Roman" panose="02020603050405020304" pitchFamily="18" charset="0"/>
              </a:rPr>
              <a:t>Đảng</a:t>
            </a:r>
            <a:r>
              <a:rPr lang="en-US" sz="2000">
                <a:solidFill>
                  <a:srgbClr val="FFFF00"/>
                </a:solidFill>
                <a:latin typeface="Times New Roman" panose="02020603050405020304" pitchFamily="18" charset="0"/>
                <a:cs typeface="Times New Roman" panose="02020603050405020304" pitchFamily="18" charset="0"/>
              </a:rPr>
              <a:t>…</a:t>
            </a:r>
          </a:p>
          <a:p>
            <a:pPr algn="just"/>
            <a:r>
              <a:rPr lang="en-US" sz="2000" b="1">
                <a:solidFill>
                  <a:srgbClr val="FFFF00"/>
                </a:solidFill>
                <a:latin typeface="Times New Roman" panose="02020603050405020304" pitchFamily="18" charset="0"/>
                <a:cs typeface="Times New Roman" panose="02020603050405020304" pitchFamily="18" charset="0"/>
              </a:rPr>
              <a:t>Chi đoàn Tốt, Chi đoàn Đạt, Chi đoàn Yếu kém </a:t>
            </a:r>
            <a:endParaRPr lang="en-US" sz="2000" b="1" dirty="0">
              <a:solidFill>
                <a:srgbClr val="FFFF00"/>
              </a:solidFill>
              <a:latin typeface="Times New Roman" panose="02020603050405020304" pitchFamily="18" charset="0"/>
              <a:cs typeface="Times New Roman" panose="02020603050405020304" pitchFamily="18" charset="0"/>
            </a:endParaRP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76" name="Rounded Rectangle 75"/>
          <p:cNvSpPr/>
          <p:nvPr/>
        </p:nvSpPr>
        <p:spPr>
          <a:xfrm>
            <a:off x="4009242" y="1047750"/>
            <a:ext cx="5095979" cy="4054576"/>
          </a:xfrm>
          <a:prstGeom prst="round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b="1">
                <a:solidFill>
                  <a:srgbClr val="FFFF00"/>
                </a:solidFill>
                <a:latin typeface="Times New Roman" panose="02020603050405020304" pitchFamily="18" charset="0"/>
                <a:cs typeface="Times New Roman" panose="02020603050405020304" pitchFamily="18" charset="0"/>
              </a:rPr>
              <a:t>1. Liên </a:t>
            </a:r>
            <a:r>
              <a:rPr lang="en-US" sz="2000" b="1" dirty="0">
                <a:solidFill>
                  <a:srgbClr val="FFFF00"/>
                </a:solidFill>
                <a:latin typeface="Times New Roman" panose="02020603050405020304" pitchFamily="18" charset="0"/>
                <a:cs typeface="Times New Roman" panose="02020603050405020304" pitchFamily="18" charset="0"/>
              </a:rPr>
              <a:t>Chi </a:t>
            </a:r>
            <a:r>
              <a:rPr lang="en-US" sz="2000" b="1" dirty="0" err="1">
                <a:solidFill>
                  <a:srgbClr val="FFFF00"/>
                </a:solidFill>
                <a:latin typeface="Times New Roman" panose="02020603050405020304" pitchFamily="18" charset="0"/>
                <a:cs typeface="Times New Roman" panose="02020603050405020304" pitchFamily="18" charset="0"/>
              </a:rPr>
              <a:t>đoàn</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vững</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mạnh</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Xuất</a:t>
            </a:r>
            <a:r>
              <a:rPr lang="en-US" sz="2000" b="1" dirty="0">
                <a:solidFill>
                  <a:srgbClr val="FFFF00"/>
                </a:solidFill>
                <a:latin typeface="Times New Roman" panose="02020603050405020304" pitchFamily="18" charset="0"/>
                <a:cs typeface="Times New Roman" panose="02020603050405020304" pitchFamily="18" charset="0"/>
              </a:rPr>
              <a:t> </a:t>
            </a:r>
            <a:r>
              <a:rPr lang="en-US" sz="2000" b="1" dirty="0" err="1">
                <a:solidFill>
                  <a:srgbClr val="FFFF00"/>
                </a:solidFill>
                <a:latin typeface="Times New Roman" panose="02020603050405020304" pitchFamily="18" charset="0"/>
                <a:cs typeface="Times New Roman" panose="02020603050405020304" pitchFamily="18" charset="0"/>
              </a:rPr>
              <a:t>sắc</a:t>
            </a:r>
            <a:r>
              <a:rPr lang="en-US" sz="2000" b="1"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5%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đạt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XUẤT SẮC,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ít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nhất</a:t>
            </a:r>
            <a:r>
              <a:rPr lang="en-US" sz="2000" dirty="0">
                <a:solidFill>
                  <a:srgbClr val="FFFF00"/>
                </a:solidFill>
                <a:latin typeface="Times New Roman" panose="02020603050405020304" pitchFamily="18" charset="0"/>
                <a:cs typeface="Times New Roman" panose="02020603050405020304" pitchFamily="18" charset="0"/>
              </a:rPr>
              <a:t> 30%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TỐT, </a:t>
            </a:r>
            <a:r>
              <a:rPr lang="en-US" sz="2000" dirty="0" err="1">
                <a:solidFill>
                  <a:srgbClr val="FFFF00"/>
                </a:solidFill>
                <a:latin typeface="Times New Roman" panose="02020603050405020304" pitchFamily="18" charset="0"/>
                <a:cs typeface="Times New Roman" panose="02020603050405020304" pitchFamily="18" charset="0"/>
              </a:rPr>
              <a:t>còn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lại</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được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phân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loại</a:t>
            </a:r>
            <a:r>
              <a:rPr lang="en-US" sz="2000" dirty="0">
                <a:solidFill>
                  <a:srgbClr val="FFFF00"/>
                </a:solidFill>
                <a:latin typeface="Times New Roman" panose="02020603050405020304" pitchFamily="18" charset="0"/>
                <a:cs typeface="Times New Roman" panose="02020603050405020304" pitchFamily="18" charset="0"/>
              </a:rPr>
              <a:t> ĐẠT </a:t>
            </a:r>
            <a:r>
              <a:rPr lang="en-US" sz="2000" dirty="0" err="1">
                <a:solidFill>
                  <a:srgbClr val="FFFF00"/>
                </a:solidFill>
                <a:latin typeface="Times New Roman" panose="02020603050405020304" pitchFamily="18" charset="0"/>
                <a:cs typeface="Times New Roman" panose="02020603050405020304" pitchFamily="18" charset="0"/>
              </a:rPr>
              <a:t>và</a:t>
            </a:r>
            <a:r>
              <a:rPr lang="en-US" sz="2000" dirty="0">
                <a:solidFill>
                  <a:srgbClr val="FFFF00"/>
                </a:solidFill>
                <a:latin typeface="Times New Roman" panose="02020603050405020304" pitchFamily="18" charset="0"/>
                <a:cs typeface="Times New Roman" panose="02020603050405020304" pitchFamily="18" charset="0"/>
              </a:rPr>
              <a:t> KHÔNG </a:t>
            </a:r>
            <a:r>
              <a:rPr lang="en-US" sz="2000" dirty="0" err="1">
                <a:solidFill>
                  <a:srgbClr val="FFFF00"/>
                </a:solidFill>
                <a:latin typeface="Times New Roman" panose="02020603050405020304" pitchFamily="18" charset="0"/>
                <a:cs typeface="Times New Roman" panose="02020603050405020304" pitchFamily="18" charset="0"/>
              </a:rPr>
              <a:t>có</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YẾU KÉM; </a:t>
            </a:r>
            <a:r>
              <a:rPr lang="en-US" sz="2000" dirty="0" err="1">
                <a:solidFill>
                  <a:srgbClr val="FFFF00"/>
                </a:solidFill>
                <a:latin typeface="Times New Roman" panose="02020603050405020304" pitchFamily="18" charset="0"/>
                <a:cs typeface="Times New Roman" panose="02020603050405020304" pitchFamily="18" charset="0"/>
              </a:rPr>
              <a:t>Đảm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bảo</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thu</a:t>
            </a:r>
            <a:r>
              <a:rPr lang="en-US" sz="2000" dirty="0">
                <a:solidFill>
                  <a:srgbClr val="FFFF00"/>
                </a:solidFill>
                <a:latin typeface="Times New Roman" panose="02020603050405020304" pitchFamily="18" charset="0"/>
                <a:cs typeface="Times New Roman" panose="02020603050405020304" pitchFamily="18" charset="0"/>
              </a:rPr>
              <a:t>, chi, </a:t>
            </a:r>
            <a:r>
              <a:rPr lang="en-US" sz="2000" dirty="0" err="1">
                <a:solidFill>
                  <a:srgbClr val="FFFF00"/>
                </a:solidFill>
                <a:latin typeface="Times New Roman" panose="02020603050405020304" pitchFamily="18" charset="0"/>
                <a:cs typeface="Times New Roman" panose="02020603050405020304" pitchFamily="18" charset="0"/>
              </a:rPr>
              <a:t>trích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nộp</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đoàn</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phí</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đúng</a:t>
            </a:r>
            <a:r>
              <a:rPr lang="en-US" sz="2000" dirty="0">
                <a:solidFill>
                  <a:srgbClr val="FFFF00"/>
                </a:solidFill>
                <a:latin typeface="Times New Roman" panose="02020603050405020304" pitchFamily="18" charset="0"/>
                <a:cs typeface="Times New Roman" panose="02020603050405020304" pitchFamily="18" charset="0"/>
              </a:rPr>
              <a:t> qui </a:t>
            </a:r>
            <a:r>
              <a:rPr lang="en-US" sz="2000" dirty="0" err="1">
                <a:solidFill>
                  <a:srgbClr val="FFFF00"/>
                </a:solidFill>
                <a:latin typeface="Times New Roman" panose="02020603050405020304" pitchFamily="18" charset="0"/>
                <a:cs typeface="Times New Roman" panose="02020603050405020304" pitchFamily="18" charset="0"/>
              </a:rPr>
              <a:t>định</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Làm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tốt</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việc</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tham</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gia</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xây</a:t>
            </a:r>
            <a:r>
              <a:rPr lang="en-US" sz="2000" dirty="0">
                <a:solidFill>
                  <a:srgbClr val="FFFF00"/>
                </a:solidFill>
                <a:latin typeface="Times New Roman" panose="02020603050405020304" pitchFamily="18" charset="0"/>
                <a:cs typeface="Times New Roman" panose="02020603050405020304" pitchFamily="18" charset="0"/>
              </a:rPr>
              <a:t> </a:t>
            </a:r>
            <a:r>
              <a:rPr lang="en-US" sz="2000" dirty="0" err="1">
                <a:solidFill>
                  <a:srgbClr val="FFFF00"/>
                </a:solidFill>
                <a:latin typeface="Times New Roman" panose="02020603050405020304" pitchFamily="18" charset="0"/>
                <a:cs typeface="Times New Roman" panose="02020603050405020304" pitchFamily="18" charset="0"/>
              </a:rPr>
              <a:t>dựng</a:t>
            </a:r>
            <a:r>
              <a:rPr lang="en-US" sz="2000" dirty="0">
                <a:solidFill>
                  <a:srgbClr val="FFFF00"/>
                </a:solidFill>
                <a:latin typeface="Times New Roman" panose="02020603050405020304" pitchFamily="18" charset="0"/>
                <a:cs typeface="Times New Roman" panose="02020603050405020304" pitchFamily="18" charset="0"/>
              </a:rPr>
              <a:t> </a:t>
            </a:r>
            <a:r>
              <a:rPr lang="en-US" sz="2000" err="1">
                <a:solidFill>
                  <a:srgbClr val="FFFF00"/>
                </a:solidFill>
                <a:latin typeface="Times New Roman" panose="02020603050405020304" pitchFamily="18" charset="0"/>
                <a:cs typeface="Times New Roman" panose="02020603050405020304" pitchFamily="18" charset="0"/>
              </a:rPr>
              <a:t>Đảng</a:t>
            </a:r>
            <a:r>
              <a:rPr lang="en-US" sz="2000">
                <a:solidFill>
                  <a:srgbClr val="FFFF00"/>
                </a:solidFill>
                <a:latin typeface="Times New Roman" panose="02020603050405020304" pitchFamily="18" charset="0"/>
                <a:cs typeface="Times New Roman" panose="02020603050405020304" pitchFamily="18" charset="0"/>
              </a:rPr>
              <a:t>…</a:t>
            </a:r>
          </a:p>
          <a:p>
            <a:pPr algn="just"/>
            <a:r>
              <a:rPr lang="en-US" sz="2000" b="1">
                <a:solidFill>
                  <a:srgbClr val="FFFF00"/>
                </a:solidFill>
                <a:latin typeface="Times New Roman" panose="02020603050405020304" pitchFamily="18" charset="0"/>
                <a:cs typeface="Times New Roman" panose="02020603050405020304" pitchFamily="18" charset="0"/>
              </a:rPr>
              <a:t>Liên chi đoàn Tốt, Liên chi đoàn Đạt, Liên chi đoàn Yếu kém </a:t>
            </a:r>
          </a:p>
        </p:txBody>
      </p:sp>
      <p:grpSp>
        <p:nvGrpSpPr>
          <p:cNvPr id="96" name="Group 95"/>
          <p:cNvGrpSpPr/>
          <p:nvPr/>
        </p:nvGrpSpPr>
        <p:grpSpPr>
          <a:xfrm>
            <a:off x="-114300" y="944507"/>
            <a:ext cx="3365663" cy="4198993"/>
            <a:chOff x="-114300" y="944507"/>
            <a:chExt cx="3365663" cy="4198993"/>
          </a:xfrm>
        </p:grpSpPr>
        <p:grpSp>
          <p:nvGrpSpPr>
            <p:cNvPr id="81" name="Group 80"/>
            <p:cNvGrpSpPr/>
            <p:nvPr/>
          </p:nvGrpSpPr>
          <p:grpSpPr>
            <a:xfrm>
              <a:off x="-114300" y="944507"/>
              <a:ext cx="3365663" cy="4198993"/>
              <a:chOff x="-114299" y="944507"/>
              <a:chExt cx="3365663" cy="4198993"/>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944507"/>
                <a:ext cx="2462589" cy="3514935"/>
                <a:chOff x="642561" y="944507"/>
                <a:chExt cx="2462589" cy="3514935"/>
              </a:xfrm>
            </p:grpSpPr>
            <p:sp>
              <p:nvSpPr>
                <p:cNvPr id="84" name="Rectangle 83">
                  <a:extLst>
                    <a:ext uri="{FF2B5EF4-FFF2-40B4-BE49-F238E27FC236}">
                      <a16:creationId xmlns:a16="http://schemas.microsoft.com/office/drawing/2014/main" id="{771F1AFD-BB6C-F148-981C-ADEBA3519E44}"/>
                    </a:ext>
                  </a:extLst>
                </p:cNvPr>
                <p:cNvSpPr/>
                <p:nvPr/>
              </p:nvSpPr>
              <p:spPr>
                <a:xfrm>
                  <a:off x="1620765" y="944507"/>
                  <a:ext cx="1484385" cy="1273486"/>
                </a:xfrm>
                <a:prstGeom prst="rect">
                  <a:avLst/>
                </a:prstGeom>
                <a:noFill/>
              </p:spPr>
              <p:txBody>
                <a:bodyPr wrap="square" lIns="57210" tIns="28605" rIns="57210" bIns="28605">
                  <a:spAutoFit/>
                </a:bodyPr>
                <a:lstStyle/>
                <a:p>
                  <a:pP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defTabSz="286044">
                    <a:defRPr/>
                  </a:pPr>
                  <a:r>
                    <a:rPr lang="en-US" b="1" dirty="0">
                      <a:solidFill>
                        <a:srgbClr val="FFC000"/>
                      </a:solidFill>
                    </a:rPr>
                    <a:t>TIÊU CHUẨN PHÂN LOẠI ĐOÀN VIÊN</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011307"/>
                <a:ext cx="1326744" cy="1273486"/>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sz="1700" b="1" dirty="0">
                    <a:solidFill>
                      <a:srgbClr val="FF0000"/>
                    </a:solidFill>
                    <a:latin typeface="Calibri (Body)"/>
                  </a:rPr>
                  <a:t>ĐÁNH GIÁ, XẾP LOẠI CHI ĐOÀN</a:t>
                </a:r>
                <a:endParaRPr lang="en-US" sz="1700"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15" name="Group 114"/>
          <p:cNvGrpSpPr/>
          <p:nvPr/>
        </p:nvGrpSpPr>
        <p:grpSpPr>
          <a:xfrm>
            <a:off x="228600" y="1771650"/>
            <a:ext cx="3771264" cy="3292252"/>
            <a:chOff x="228600" y="1790700"/>
            <a:chExt cx="3771264" cy="3292252"/>
          </a:xfrm>
        </p:grpSpPr>
        <p:grpSp>
          <p:nvGrpSpPr>
            <p:cNvPr id="106" name="Group 105"/>
            <p:cNvGrpSpPr/>
            <p:nvPr/>
          </p:nvGrpSpPr>
          <p:grpSpPr>
            <a:xfrm>
              <a:off x="228600" y="1790700"/>
              <a:ext cx="3771264" cy="3292252"/>
              <a:chOff x="206800" y="1790700"/>
              <a:chExt cx="3771264" cy="3292252"/>
            </a:xfrm>
          </p:grpSpPr>
          <p:sp>
            <p:nvSpPr>
              <p:cNvPr id="107" name="Arc 106">
                <a:extLst>
                  <a:ext uri="{FF2B5EF4-FFF2-40B4-BE49-F238E27FC236}">
                    <a16:creationId xmlns:a16="http://schemas.microsoft.com/office/drawing/2014/main" id="{993693D6-3852-F940-A4ED-A557E6B1F489}"/>
                  </a:ext>
                </a:extLst>
              </p:cNvPr>
              <p:cNvSpPr/>
              <p:nvPr/>
            </p:nvSpPr>
            <p:spPr>
              <a:xfrm>
                <a:off x="206800" y="1790700"/>
                <a:ext cx="3146000" cy="3254152"/>
              </a:xfrm>
              <a:prstGeom prst="arc">
                <a:avLst>
                  <a:gd name="adj1" fmla="val 21494802"/>
                  <a:gd name="adj2" fmla="val 2692159"/>
                </a:avLst>
              </a:prstGeom>
              <a:noFill/>
              <a:ln w="133032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8" name="Rectangle 107">
                <a:extLst>
                  <a:ext uri="{FF2B5EF4-FFF2-40B4-BE49-F238E27FC236}">
                    <a16:creationId xmlns:a16="http://schemas.microsoft.com/office/drawing/2014/main" id="{6475F51C-17FB-0945-B3FA-591D623FD3E7}"/>
                  </a:ext>
                </a:extLst>
              </p:cNvPr>
              <p:cNvSpPr/>
              <p:nvPr/>
            </p:nvSpPr>
            <p:spPr>
              <a:xfrm>
                <a:off x="2800349" y="3260834"/>
                <a:ext cx="1177715" cy="1550485"/>
              </a:xfrm>
              <a:prstGeom prst="rect">
                <a:avLst/>
              </a:prstGeom>
              <a:noFill/>
            </p:spPr>
            <p:txBody>
              <a:bodyPr wrap="square" lIns="57210" tIns="28605" rIns="57210" bIns="28605">
                <a:spAutoFit/>
              </a:bodyPr>
              <a:lstStyle/>
              <a:p>
                <a:pPr algn="ctr" defTabSz="286044">
                  <a:defRPr/>
                </a:pPr>
                <a:r>
                  <a:rPr lang="en-US" sz="2500" b="1" dirty="0">
                    <a:ln w="0"/>
                    <a:solidFill>
                      <a:schemeClr val="accent5"/>
                    </a:solidFill>
                    <a:effectLst>
                      <a:outerShdw blurRad="38100" dist="38100" dir="2700000" algn="tl">
                        <a:srgbClr val="000000">
                          <a:alpha val="43137"/>
                        </a:srgbClr>
                      </a:outerShdw>
                    </a:effectLst>
                    <a:latin typeface="Broadway" pitchFamily="82" charset="0"/>
                    <a:cs typeface="Times New Roman" pitchFamily="18" charset="0"/>
                  </a:rPr>
                  <a:t>03</a:t>
                </a:r>
                <a:r>
                  <a:rPr lang="en-US" sz="2000" b="1" dirty="0">
                    <a:ln w="0"/>
                    <a:solidFill>
                      <a:srgbClr val="4BACBE"/>
                    </a:solidFill>
                    <a:effectLst>
                      <a:outerShdw blurRad="38100" dist="38100" dir="2700000" algn="tl">
                        <a:srgbClr val="000000">
                          <a:alpha val="43137"/>
                        </a:srgbClr>
                      </a:outerShdw>
                    </a:effectLst>
                    <a:latin typeface="Times New Roman" pitchFamily="18" charset="0"/>
                    <a:cs typeface="Times New Roman" pitchFamily="18" charset="0"/>
                  </a:rPr>
                  <a:t> </a:t>
                </a:r>
              </a:p>
              <a:p>
                <a:pPr algn="ctr" defTabSz="286044">
                  <a:defRPr/>
                </a:pPr>
                <a:r>
                  <a:rPr lang="en-US" b="1" dirty="0">
                    <a:solidFill>
                      <a:schemeClr val="accent5"/>
                    </a:solidFill>
                  </a:rPr>
                  <a:t>ĐÁNH GIÁ, XẾP LOẠI LIÊN CHI ĐOÀN</a:t>
                </a:r>
                <a:endParaRPr lang="en-US" b="1" dirty="0">
                  <a:ln w="0"/>
                  <a:solidFill>
                    <a:schemeClr val="accent5"/>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09" name="Arc 108">
                <a:extLst>
                  <a:ext uri="{FF2B5EF4-FFF2-40B4-BE49-F238E27FC236}">
                    <a16:creationId xmlns:a16="http://schemas.microsoft.com/office/drawing/2014/main" id="{3505AC8B-0B1A-4444-BE23-3A0776C2FD83}"/>
                  </a:ext>
                </a:extLst>
              </p:cNvPr>
              <p:cNvSpPr/>
              <p:nvPr/>
            </p:nvSpPr>
            <p:spPr>
              <a:xfrm rot="21405305">
                <a:off x="662221" y="2506076"/>
                <a:ext cx="1769916" cy="1829259"/>
              </a:xfrm>
              <a:prstGeom prst="arc">
                <a:avLst>
                  <a:gd name="adj1" fmla="val 21563413"/>
                  <a:gd name="adj2" fmla="val 2705907"/>
                </a:avLst>
              </a:prstGeom>
              <a:noFill/>
              <a:ln w="1016000" cap="flat" cmpd="sng" algn="ctr">
                <a:gradFill flip="none" rotWithShape="1">
                  <a:gsLst>
                    <a:gs pos="56000">
                      <a:srgbClr val="76D6FF"/>
                    </a:gs>
                    <a:gs pos="77000">
                      <a:srgbClr val="449DC2"/>
                    </a:gs>
                  </a:gsLst>
                  <a:lin ang="189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10" name="Picture 109">
                <a:extLst>
                  <a:ext uri="{FF2B5EF4-FFF2-40B4-BE49-F238E27FC236}">
                    <a16:creationId xmlns:a16="http://schemas.microsoft.com/office/drawing/2014/main" id="{41B94FD1-08CB-0340-9D77-993E0A960A50}"/>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l="26909" t="34829" r="51756" b="38712"/>
              <a:stretch/>
            </p:blipFill>
            <p:spPr>
              <a:xfrm>
                <a:off x="2285154" y="3640787"/>
                <a:ext cx="297857" cy="301034"/>
              </a:xfrm>
              <a:prstGeom prst="rect">
                <a:avLst/>
              </a:prstGeom>
            </p:spPr>
          </p:pic>
          <p:sp>
            <p:nvSpPr>
              <p:cNvPr id="111" name="Rectangle 110">
                <a:extLst>
                  <a:ext uri="{FF2B5EF4-FFF2-40B4-BE49-F238E27FC236}">
                    <a16:creationId xmlns:a16="http://schemas.microsoft.com/office/drawing/2014/main" id="{37324200-BC98-424C-A903-A110E4D2BC8A}"/>
                  </a:ext>
                </a:extLst>
              </p:cNvPr>
              <p:cNvSpPr/>
              <p:nvPr/>
            </p:nvSpPr>
            <p:spPr>
              <a:xfrm>
                <a:off x="2250809" y="4678800"/>
                <a:ext cx="517789" cy="404152"/>
              </a:xfrm>
              <a:prstGeom prst="rect">
                <a:avLst/>
              </a:prstGeom>
              <a:noFill/>
            </p:spPr>
            <p:txBody>
              <a:bodyPr wrap="square" lIns="57210" tIns="28605" rIns="57210" bIns="28605">
                <a:spAutoFit/>
              </a:bodyPr>
              <a:lstStyle/>
              <a:p>
                <a:pPr algn="ctr" defTabSz="286044">
                  <a:defRPr/>
                </a:pPr>
                <a:endParaRPr lang="en-US" sz="3200" dirty="0">
                  <a:ln w="0"/>
                  <a:solidFill>
                    <a:srgbClr val="93BC46"/>
                  </a:solidFill>
                  <a:latin typeface="Broadway" panose="04040905080B02020502" pitchFamily="82" charset="0"/>
                </a:endParaRPr>
              </a:p>
            </p:txBody>
          </p:sp>
        </p:grpSp>
        <p:grpSp>
          <p:nvGrpSpPr>
            <p:cNvPr id="112" name="Group 111"/>
            <p:cNvGrpSpPr/>
            <p:nvPr/>
          </p:nvGrpSpPr>
          <p:grpSpPr>
            <a:xfrm>
              <a:off x="853878" y="2815049"/>
              <a:ext cx="1327864" cy="1327863"/>
              <a:chOff x="857391" y="2794706"/>
              <a:chExt cx="1327864" cy="1327863"/>
            </a:xfrm>
          </p:grpSpPr>
          <p:sp>
            <p:nvSpPr>
              <p:cNvPr id="113" name="Oval 11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6066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5" name="TextBox 44"/>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831507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P spid="7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24</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4874419" cy="3783887"/>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dirty="0">
                <a:solidFill>
                  <a:srgbClr val="FF0000"/>
                </a:solidFill>
              </a:rPr>
              <a:t>1. </a:t>
            </a:r>
            <a:r>
              <a:rPr lang="en-US" sz="2000" dirty="0" err="1">
                <a:solidFill>
                  <a:srgbClr val="FF0000"/>
                </a:solidFill>
              </a:rPr>
              <a:t>Cuối</a:t>
            </a:r>
            <a:r>
              <a:rPr lang="en-US" sz="2000" dirty="0">
                <a:solidFill>
                  <a:srgbClr val="FF0000"/>
                </a:solidFill>
              </a:rPr>
              <a:t> </a:t>
            </a:r>
            <a:r>
              <a:rPr lang="en-US" sz="2000" dirty="0" err="1">
                <a:solidFill>
                  <a:srgbClr val="FF0000"/>
                </a:solidFill>
              </a:rPr>
              <a:t>mỗi</a:t>
            </a:r>
            <a:r>
              <a:rPr lang="en-US" sz="2000" dirty="0">
                <a:solidFill>
                  <a:srgbClr val="FF0000"/>
                </a:solidFill>
              </a:rPr>
              <a:t> </a:t>
            </a:r>
            <a:r>
              <a:rPr lang="en-US" sz="2000" dirty="0" err="1">
                <a:solidFill>
                  <a:srgbClr val="FF0000"/>
                </a:solidFill>
              </a:rPr>
              <a:t>kỳ</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Đoàn</a:t>
            </a:r>
            <a:r>
              <a:rPr lang="en-US" sz="2000" dirty="0">
                <a:solidFill>
                  <a:srgbClr val="FF0000"/>
                </a:solidFill>
              </a:rPr>
              <a:t> </a:t>
            </a:r>
            <a:r>
              <a:rPr lang="en-US" sz="2000" dirty="0" err="1">
                <a:solidFill>
                  <a:srgbClr val="FF0000"/>
                </a:solidFill>
              </a:rPr>
              <a:t>viên</a:t>
            </a:r>
            <a:r>
              <a:rPr lang="en-US" sz="2000" dirty="0">
                <a:solidFill>
                  <a:srgbClr val="FF0000"/>
                </a:solidFill>
              </a:rPr>
              <a:t> </a:t>
            </a:r>
            <a:r>
              <a:rPr lang="en-US" sz="2000" dirty="0" err="1">
                <a:solidFill>
                  <a:srgbClr val="FF0000"/>
                </a:solidFill>
              </a:rPr>
              <a:t>làm</a:t>
            </a:r>
            <a:r>
              <a:rPr lang="en-US" sz="2000" dirty="0">
                <a:solidFill>
                  <a:srgbClr val="FF0000"/>
                </a:solidFill>
              </a:rPr>
              <a:t> </a:t>
            </a:r>
            <a:r>
              <a:rPr lang="en-US" sz="2000" dirty="0" err="1">
                <a:solidFill>
                  <a:srgbClr val="FF0000"/>
                </a:solidFill>
              </a:rPr>
              <a:t>bản</a:t>
            </a:r>
            <a:r>
              <a:rPr lang="en-US" sz="2000" dirty="0">
                <a:solidFill>
                  <a:srgbClr val="FF0000"/>
                </a:solidFill>
              </a:rPr>
              <a:t> </a:t>
            </a:r>
            <a:r>
              <a:rPr lang="en-US" sz="2000" dirty="0" err="1">
                <a:solidFill>
                  <a:srgbClr val="FF0000"/>
                </a:solidFill>
              </a:rPr>
              <a:t>báo</a:t>
            </a:r>
            <a:r>
              <a:rPr lang="en-US" sz="2000" dirty="0">
                <a:solidFill>
                  <a:srgbClr val="FF0000"/>
                </a:solidFill>
              </a:rPr>
              <a:t> </a:t>
            </a:r>
            <a:r>
              <a:rPr lang="en-US" sz="2000" dirty="0" err="1">
                <a:solidFill>
                  <a:srgbClr val="FF0000"/>
                </a:solidFill>
              </a:rPr>
              <a:t>cáo</a:t>
            </a:r>
            <a:r>
              <a:rPr lang="en-US" sz="2000" dirty="0">
                <a:solidFill>
                  <a:srgbClr val="FF0000"/>
                </a:solidFill>
              </a:rPr>
              <a:t> </a:t>
            </a:r>
            <a:r>
              <a:rPr lang="en-US" sz="2000" dirty="0" err="1">
                <a:solidFill>
                  <a:srgbClr val="FF0000"/>
                </a:solidFill>
              </a:rPr>
              <a:t>nêu</a:t>
            </a:r>
            <a:r>
              <a:rPr lang="en-US" sz="2000" dirty="0">
                <a:solidFill>
                  <a:srgbClr val="FF0000"/>
                </a:solidFill>
              </a:rPr>
              <a:t> </a:t>
            </a:r>
            <a:r>
              <a:rPr lang="en-US" sz="2000" dirty="0" err="1">
                <a:solidFill>
                  <a:srgbClr val="FF0000"/>
                </a:solidFill>
              </a:rPr>
              <a:t>rõ</a:t>
            </a:r>
            <a:r>
              <a:rPr lang="en-US" sz="2000" dirty="0">
                <a:solidFill>
                  <a:srgbClr val="FF0000"/>
                </a:solidFill>
              </a:rPr>
              <a:t> </a:t>
            </a:r>
            <a:r>
              <a:rPr lang="en-US" sz="2000" dirty="0" err="1">
                <a:solidFill>
                  <a:srgbClr val="FF0000"/>
                </a:solidFill>
              </a:rPr>
              <a:t>những</a:t>
            </a:r>
            <a:r>
              <a:rPr lang="en-US" sz="2000" dirty="0">
                <a:solidFill>
                  <a:srgbClr val="FF0000"/>
                </a:solidFill>
              </a:rPr>
              <a:t> </a:t>
            </a:r>
            <a:r>
              <a:rPr lang="en-US" sz="2000" dirty="0" err="1">
                <a:solidFill>
                  <a:srgbClr val="FF0000"/>
                </a:solidFill>
              </a:rPr>
              <a:t>thành</a:t>
            </a:r>
            <a:r>
              <a:rPr lang="en-US" sz="2000" dirty="0">
                <a:solidFill>
                  <a:srgbClr val="FF0000"/>
                </a:solidFill>
              </a:rPr>
              <a:t> </a:t>
            </a:r>
            <a:r>
              <a:rPr lang="en-US" sz="2000" dirty="0" err="1">
                <a:solidFill>
                  <a:srgbClr val="FF0000"/>
                </a:solidFill>
              </a:rPr>
              <a:t>tích</a:t>
            </a:r>
            <a:r>
              <a:rPr lang="en-US" sz="2000" dirty="0">
                <a:solidFill>
                  <a:srgbClr val="FF0000"/>
                </a:solidFill>
              </a:rPr>
              <a:t>, </a:t>
            </a:r>
            <a:r>
              <a:rPr lang="en-US" sz="2000" dirty="0" err="1">
                <a:solidFill>
                  <a:srgbClr val="FF0000"/>
                </a:solidFill>
              </a:rPr>
              <a:t>dẫn</a:t>
            </a:r>
            <a:r>
              <a:rPr lang="en-US" sz="2000" dirty="0">
                <a:solidFill>
                  <a:srgbClr val="FF0000"/>
                </a:solidFill>
              </a:rPr>
              <a:t> </a:t>
            </a:r>
            <a:r>
              <a:rPr lang="en-US" sz="2000" dirty="0" err="1">
                <a:solidFill>
                  <a:srgbClr val="FF0000"/>
                </a:solidFill>
              </a:rPr>
              <a:t>chứng</a:t>
            </a:r>
            <a:r>
              <a:rPr lang="en-US" sz="2000" dirty="0">
                <a:solidFill>
                  <a:srgbClr val="FF0000"/>
                </a:solidFill>
              </a:rPr>
              <a:t> </a:t>
            </a:r>
            <a:r>
              <a:rPr lang="en-US" sz="2000" dirty="0" err="1">
                <a:solidFill>
                  <a:srgbClr val="FF0000"/>
                </a:solidFill>
              </a:rPr>
              <a:t>kết</a:t>
            </a:r>
            <a:r>
              <a:rPr lang="en-US" sz="2000" dirty="0">
                <a:solidFill>
                  <a:srgbClr val="FF0000"/>
                </a:solidFill>
              </a:rPr>
              <a:t> </a:t>
            </a:r>
            <a:r>
              <a:rPr lang="en-US" sz="2000" dirty="0" err="1">
                <a:solidFill>
                  <a:srgbClr val="FF0000"/>
                </a:solidFill>
              </a:rPr>
              <a:t>quả</a:t>
            </a:r>
            <a:r>
              <a:rPr lang="en-US" sz="2000" dirty="0">
                <a:solidFill>
                  <a:srgbClr val="FF0000"/>
                </a:solidFill>
              </a:rPr>
              <a:t> </a:t>
            </a:r>
            <a:r>
              <a:rPr lang="en-US" sz="2000" dirty="0" err="1">
                <a:solidFill>
                  <a:srgbClr val="FF0000"/>
                </a:solidFill>
              </a:rPr>
              <a:t>đạt</a:t>
            </a:r>
            <a:r>
              <a:rPr lang="en-US" sz="2000" dirty="0">
                <a:solidFill>
                  <a:srgbClr val="FF0000"/>
                </a:solidFill>
              </a:rPr>
              <a:t> </a:t>
            </a:r>
            <a:r>
              <a:rPr lang="en-US" sz="2000" dirty="0" err="1">
                <a:solidFill>
                  <a:srgbClr val="FF0000"/>
                </a:solidFill>
              </a:rPr>
              <a:t>được</a:t>
            </a:r>
            <a:r>
              <a:rPr lang="en-US" sz="2000" dirty="0">
                <a:solidFill>
                  <a:srgbClr val="FF0000"/>
                </a:solidFill>
              </a:rPr>
              <a:t> </a:t>
            </a:r>
            <a:r>
              <a:rPr lang="en-US" sz="2000" dirty="0" err="1">
                <a:solidFill>
                  <a:srgbClr val="FF0000"/>
                </a:solidFill>
              </a:rPr>
              <a:t>của</a:t>
            </a:r>
            <a:r>
              <a:rPr lang="en-US" sz="2000" dirty="0">
                <a:solidFill>
                  <a:srgbClr val="FF0000"/>
                </a:solidFill>
              </a:rPr>
              <a:t> </a:t>
            </a:r>
            <a:r>
              <a:rPr lang="en-US" sz="2000" dirty="0" err="1">
                <a:solidFill>
                  <a:srgbClr val="FF0000"/>
                </a:solidFill>
              </a:rPr>
              <a:t>kỳ</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tự</a:t>
            </a:r>
            <a:r>
              <a:rPr lang="en-US" sz="2000" dirty="0">
                <a:solidFill>
                  <a:srgbClr val="FF0000"/>
                </a:solidFill>
              </a:rPr>
              <a:t> </a:t>
            </a:r>
            <a:r>
              <a:rPr lang="en-US" sz="2000" dirty="0" err="1">
                <a:solidFill>
                  <a:srgbClr val="FF0000"/>
                </a:solidFill>
              </a:rPr>
              <a:t>phân</a:t>
            </a:r>
            <a:r>
              <a:rPr lang="en-US" sz="2000" dirty="0">
                <a:solidFill>
                  <a:srgbClr val="FF0000"/>
                </a:solidFill>
              </a:rPr>
              <a:t> </a:t>
            </a:r>
            <a:r>
              <a:rPr lang="en-US" sz="2000" dirty="0" err="1">
                <a:solidFill>
                  <a:srgbClr val="FF0000"/>
                </a:solidFill>
              </a:rPr>
              <a:t>loại</a:t>
            </a:r>
            <a:r>
              <a:rPr lang="en-US" sz="2000" dirty="0">
                <a:solidFill>
                  <a:srgbClr val="FF0000"/>
                </a:solidFill>
              </a:rPr>
              <a:t>.</a:t>
            </a:r>
            <a:r>
              <a:rPr lang="en-US" sz="2000" i="1" dirty="0">
                <a:solidFill>
                  <a:srgbClr val="FF0000"/>
                </a:solidFill>
              </a:rPr>
              <a:t>  </a:t>
            </a:r>
          </a:p>
          <a:p>
            <a:pPr algn="just"/>
            <a:r>
              <a:rPr lang="en-US" sz="2000" dirty="0">
                <a:solidFill>
                  <a:srgbClr val="FF0000"/>
                </a:solidFill>
                <a:latin typeface="Times New Roman" panose="02020603050405020304" pitchFamily="18" charset="0"/>
                <a:cs typeface="Times New Roman" panose="02020603050405020304" pitchFamily="18" charset="0"/>
              </a:rPr>
              <a:t>2. </a:t>
            </a:r>
            <a:r>
              <a:rPr lang="en-US" sz="2000" dirty="0">
                <a:solidFill>
                  <a:srgbClr val="FF0000"/>
                </a:solidFill>
              </a:rPr>
              <a:t>BCH Chi </a:t>
            </a:r>
            <a:r>
              <a:rPr lang="en-US" sz="2000" dirty="0" err="1">
                <a:solidFill>
                  <a:srgbClr val="FF0000"/>
                </a:solidFill>
              </a:rPr>
              <a:t>Đoàn</a:t>
            </a:r>
            <a:r>
              <a:rPr lang="en-US" sz="2000" dirty="0">
                <a:solidFill>
                  <a:srgbClr val="FF0000"/>
                </a:solidFill>
              </a:rPr>
              <a:t> </a:t>
            </a:r>
            <a:r>
              <a:rPr lang="en-US" sz="2000" dirty="0" err="1">
                <a:solidFill>
                  <a:srgbClr val="FF0000"/>
                </a:solidFill>
              </a:rPr>
              <a:t>tổng</a:t>
            </a:r>
            <a:r>
              <a:rPr lang="en-US" sz="2000" dirty="0">
                <a:solidFill>
                  <a:srgbClr val="FF0000"/>
                </a:solidFill>
              </a:rPr>
              <a:t> </a:t>
            </a:r>
            <a:r>
              <a:rPr lang="en-US" sz="2000" dirty="0" err="1">
                <a:solidFill>
                  <a:srgbClr val="FF0000"/>
                </a:solidFill>
              </a:rPr>
              <a:t>hợp</a:t>
            </a:r>
            <a:r>
              <a:rPr lang="en-US" sz="2000" dirty="0">
                <a:solidFill>
                  <a:srgbClr val="FF0000"/>
                </a:solidFill>
              </a:rPr>
              <a:t> </a:t>
            </a:r>
            <a:r>
              <a:rPr lang="en-US" sz="2000" dirty="0" err="1">
                <a:solidFill>
                  <a:srgbClr val="FF0000"/>
                </a:solidFill>
              </a:rPr>
              <a:t>danh</a:t>
            </a:r>
            <a:r>
              <a:rPr lang="en-US" sz="2000" dirty="0">
                <a:solidFill>
                  <a:srgbClr val="FF0000"/>
                </a:solidFill>
              </a:rPr>
              <a:t> </a:t>
            </a:r>
            <a:r>
              <a:rPr lang="en-US" sz="2000" dirty="0" err="1">
                <a:solidFill>
                  <a:srgbClr val="FF0000"/>
                </a:solidFill>
              </a:rPr>
              <a:t>sách</a:t>
            </a:r>
            <a:r>
              <a:rPr lang="en-US" sz="2000" dirty="0">
                <a:solidFill>
                  <a:srgbClr val="FF0000"/>
                </a:solidFill>
              </a:rPr>
              <a:t>, </a:t>
            </a:r>
            <a:r>
              <a:rPr lang="en-US" sz="2000" dirty="0" err="1">
                <a:solidFill>
                  <a:srgbClr val="FF0000"/>
                </a:solidFill>
              </a:rPr>
              <a:t>kiểm</a:t>
            </a:r>
            <a:r>
              <a:rPr lang="en-US" sz="2000" dirty="0">
                <a:solidFill>
                  <a:srgbClr val="FF0000"/>
                </a:solidFill>
              </a:rPr>
              <a:t> </a:t>
            </a:r>
            <a:r>
              <a:rPr lang="en-US" sz="2000" dirty="0" err="1">
                <a:solidFill>
                  <a:srgbClr val="FF0000"/>
                </a:solidFill>
              </a:rPr>
              <a:t>tra</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tổ</a:t>
            </a:r>
            <a:r>
              <a:rPr lang="en-US" sz="2000" dirty="0">
                <a:solidFill>
                  <a:srgbClr val="FF0000"/>
                </a:solidFill>
              </a:rPr>
              <a:t> </a:t>
            </a:r>
            <a:r>
              <a:rPr lang="en-US" sz="2000" dirty="0" err="1">
                <a:solidFill>
                  <a:srgbClr val="FF0000"/>
                </a:solidFill>
              </a:rPr>
              <a:t>chức</a:t>
            </a:r>
            <a:r>
              <a:rPr lang="en-US" sz="2000" dirty="0">
                <a:solidFill>
                  <a:srgbClr val="FF0000"/>
                </a:solidFill>
              </a:rPr>
              <a:t> </a:t>
            </a:r>
            <a:r>
              <a:rPr lang="en-US" sz="2000" dirty="0" err="1">
                <a:solidFill>
                  <a:srgbClr val="FF0000"/>
                </a:solidFill>
              </a:rPr>
              <a:t>họp</a:t>
            </a:r>
            <a:r>
              <a:rPr lang="en-US" sz="2000" dirty="0">
                <a:solidFill>
                  <a:srgbClr val="FF0000"/>
                </a:solidFill>
              </a:rPr>
              <a:t> </a:t>
            </a:r>
            <a:r>
              <a:rPr lang="en-US" sz="2000" dirty="0" err="1">
                <a:solidFill>
                  <a:srgbClr val="FF0000"/>
                </a:solidFill>
              </a:rPr>
              <a:t>xét</a:t>
            </a:r>
            <a:r>
              <a:rPr lang="en-US" sz="2000" dirty="0">
                <a:solidFill>
                  <a:srgbClr val="FF0000"/>
                </a:solidFill>
              </a:rPr>
              <a:t>; </a:t>
            </a:r>
            <a:r>
              <a:rPr lang="en-US" sz="2000" dirty="0" err="1">
                <a:solidFill>
                  <a:srgbClr val="FF0000"/>
                </a:solidFill>
              </a:rPr>
              <a:t>sau</a:t>
            </a:r>
            <a:r>
              <a:rPr lang="en-US" sz="2000" dirty="0">
                <a:solidFill>
                  <a:srgbClr val="FF0000"/>
                </a:solidFill>
              </a:rPr>
              <a:t> </a:t>
            </a:r>
            <a:r>
              <a:rPr lang="en-US" sz="2000" dirty="0" err="1">
                <a:solidFill>
                  <a:srgbClr val="FF0000"/>
                </a:solidFill>
              </a:rPr>
              <a:t>đó</a:t>
            </a:r>
            <a:r>
              <a:rPr lang="en-US" sz="2000" dirty="0">
                <a:solidFill>
                  <a:srgbClr val="FF0000"/>
                </a:solidFill>
              </a:rPr>
              <a:t> </a:t>
            </a:r>
            <a:r>
              <a:rPr lang="en-US" sz="2000" dirty="0" err="1">
                <a:solidFill>
                  <a:srgbClr val="FF0000"/>
                </a:solidFill>
              </a:rPr>
              <a:t>tổ</a:t>
            </a:r>
            <a:r>
              <a:rPr lang="en-US" sz="2000" dirty="0">
                <a:solidFill>
                  <a:srgbClr val="FF0000"/>
                </a:solidFill>
              </a:rPr>
              <a:t> </a:t>
            </a:r>
            <a:r>
              <a:rPr lang="en-US" sz="2000" dirty="0" err="1">
                <a:solidFill>
                  <a:srgbClr val="FF0000"/>
                </a:solidFill>
              </a:rPr>
              <a:t>chức</a:t>
            </a:r>
            <a:r>
              <a:rPr lang="en-US" sz="2000" dirty="0">
                <a:solidFill>
                  <a:srgbClr val="FF0000"/>
                </a:solidFill>
              </a:rPr>
              <a:t> </a:t>
            </a:r>
            <a:r>
              <a:rPr lang="en-US" sz="2000" dirty="0" err="1">
                <a:solidFill>
                  <a:srgbClr val="FF0000"/>
                </a:solidFill>
              </a:rPr>
              <a:t>họp</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mời</a:t>
            </a:r>
            <a:r>
              <a:rPr lang="en-US" sz="2000" dirty="0">
                <a:solidFill>
                  <a:srgbClr val="FF0000"/>
                </a:solidFill>
              </a:rPr>
              <a:t> CVHT </a:t>
            </a:r>
            <a:r>
              <a:rPr lang="en-US" sz="2000" err="1">
                <a:solidFill>
                  <a:srgbClr val="FF0000"/>
                </a:solidFill>
              </a:rPr>
              <a:t>tham</a:t>
            </a:r>
            <a:r>
              <a:rPr lang="en-US" sz="2000">
                <a:solidFill>
                  <a:srgbClr val="FF0000"/>
                </a:solidFill>
              </a:rPr>
              <a:t> dự). </a:t>
            </a:r>
            <a:r>
              <a:rPr lang="en-US" sz="2000" dirty="0" err="1">
                <a:solidFill>
                  <a:srgbClr val="FF0000"/>
                </a:solidFill>
              </a:rPr>
              <a:t>Khi</a:t>
            </a:r>
            <a:r>
              <a:rPr lang="en-US" sz="2000" dirty="0">
                <a:solidFill>
                  <a:srgbClr val="FF0000"/>
                </a:solidFill>
              </a:rPr>
              <a:t> </a:t>
            </a:r>
            <a:r>
              <a:rPr lang="en-US" sz="2000" dirty="0" err="1">
                <a:solidFill>
                  <a:srgbClr val="FF0000"/>
                </a:solidFill>
              </a:rPr>
              <a:t>có</a:t>
            </a:r>
            <a:r>
              <a:rPr lang="en-US" sz="2000" dirty="0">
                <a:solidFill>
                  <a:srgbClr val="FF0000"/>
                </a:solidFill>
              </a:rPr>
              <a:t> </a:t>
            </a:r>
            <a:r>
              <a:rPr lang="en-US" sz="2000" dirty="0" err="1">
                <a:solidFill>
                  <a:srgbClr val="FF0000"/>
                </a:solidFill>
              </a:rPr>
              <a:t>kết</a:t>
            </a:r>
            <a:r>
              <a:rPr lang="en-US" sz="2000" dirty="0">
                <a:solidFill>
                  <a:srgbClr val="FF0000"/>
                </a:solidFill>
              </a:rPr>
              <a:t> </a:t>
            </a:r>
            <a:r>
              <a:rPr lang="en-US" sz="2000" dirty="0" err="1">
                <a:solidFill>
                  <a:srgbClr val="FF0000"/>
                </a:solidFill>
              </a:rPr>
              <a:t>quả</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tổng</a:t>
            </a:r>
            <a:r>
              <a:rPr lang="en-US" sz="2000" dirty="0">
                <a:solidFill>
                  <a:srgbClr val="FF0000"/>
                </a:solidFill>
              </a:rPr>
              <a:t> </a:t>
            </a:r>
            <a:r>
              <a:rPr lang="en-US" sz="2000" dirty="0" err="1">
                <a:solidFill>
                  <a:srgbClr val="FF0000"/>
                </a:solidFill>
              </a:rPr>
              <a:t>hợp</a:t>
            </a:r>
            <a:r>
              <a:rPr lang="en-US" sz="2000" dirty="0">
                <a:solidFill>
                  <a:srgbClr val="FF0000"/>
                </a:solidFill>
              </a:rPr>
              <a:t> </a:t>
            </a:r>
            <a:r>
              <a:rPr lang="en-US" sz="2000" dirty="0" err="1">
                <a:solidFill>
                  <a:srgbClr val="FF0000"/>
                </a:solidFill>
              </a:rPr>
              <a:t>và</a:t>
            </a:r>
            <a:r>
              <a:rPr lang="en-US" sz="2000" dirty="0">
                <a:solidFill>
                  <a:srgbClr val="FF0000"/>
                </a:solidFill>
              </a:rPr>
              <a:t> </a:t>
            </a:r>
            <a:r>
              <a:rPr lang="en-US" sz="2000" dirty="0" err="1">
                <a:solidFill>
                  <a:srgbClr val="FF0000"/>
                </a:solidFill>
              </a:rPr>
              <a:t>gửi</a:t>
            </a:r>
            <a:r>
              <a:rPr lang="en-US" sz="2000" dirty="0">
                <a:solidFill>
                  <a:srgbClr val="FF0000"/>
                </a:solidFill>
              </a:rPr>
              <a:t> </a:t>
            </a:r>
            <a:r>
              <a:rPr lang="en-US" sz="2000" dirty="0" err="1">
                <a:solidFill>
                  <a:srgbClr val="FF0000"/>
                </a:solidFill>
              </a:rPr>
              <a:t>dữ</a:t>
            </a:r>
            <a:r>
              <a:rPr lang="en-US" sz="2000" dirty="0">
                <a:solidFill>
                  <a:srgbClr val="FF0000"/>
                </a:solidFill>
              </a:rPr>
              <a:t> </a:t>
            </a:r>
            <a:r>
              <a:rPr lang="en-US" sz="2000" dirty="0" err="1">
                <a:solidFill>
                  <a:srgbClr val="FF0000"/>
                </a:solidFill>
              </a:rPr>
              <a:t>liệu</a:t>
            </a:r>
            <a:r>
              <a:rPr lang="en-US" sz="2000" dirty="0">
                <a:solidFill>
                  <a:srgbClr val="FF0000"/>
                </a:solidFill>
              </a:rPr>
              <a:t> </a:t>
            </a:r>
            <a:r>
              <a:rPr lang="en-US" sz="2000" dirty="0" err="1">
                <a:solidFill>
                  <a:srgbClr val="FF0000"/>
                </a:solidFill>
              </a:rPr>
              <a:t>lên</a:t>
            </a:r>
            <a:r>
              <a:rPr lang="en-US" sz="2000" dirty="0">
                <a:solidFill>
                  <a:srgbClr val="FF0000"/>
                </a:solidFill>
              </a:rPr>
              <a:t> </a:t>
            </a:r>
            <a:r>
              <a:rPr lang="en-US" sz="2000" dirty="0" err="1">
                <a:solidFill>
                  <a:srgbClr val="FF0000"/>
                </a:solidFill>
              </a:rPr>
              <a:t>Liên</a:t>
            </a:r>
            <a:r>
              <a:rPr lang="en-US" sz="2000" dirty="0">
                <a:solidFill>
                  <a:srgbClr val="FF0000"/>
                </a:solidFill>
              </a:rPr>
              <a:t> chi </a:t>
            </a:r>
            <a:r>
              <a:rPr lang="en-US" sz="2000" dirty="0" err="1">
                <a:solidFill>
                  <a:srgbClr val="FF0000"/>
                </a:solidFill>
              </a:rPr>
              <a:t>Đoàn</a:t>
            </a:r>
            <a:r>
              <a:rPr lang="en-US" sz="2000" dirty="0">
                <a:solidFill>
                  <a:srgbClr val="FF0000"/>
                </a:solidFill>
              </a:rPr>
              <a:t> </a:t>
            </a:r>
            <a:r>
              <a:rPr lang="en-US" sz="2000" dirty="0" err="1">
                <a:solidFill>
                  <a:srgbClr val="FF0000"/>
                </a:solidFill>
              </a:rPr>
              <a:t>xét</a:t>
            </a:r>
            <a:r>
              <a:rPr lang="en-US" sz="2000" dirty="0">
                <a:solidFill>
                  <a:srgbClr val="FF0000"/>
                </a:solidFill>
              </a:rPr>
              <a:t> </a:t>
            </a:r>
            <a:r>
              <a:rPr lang="en-US" sz="2000" err="1">
                <a:solidFill>
                  <a:srgbClr val="FF0000"/>
                </a:solidFill>
              </a:rPr>
              <a:t>duyệt</a:t>
            </a:r>
            <a:r>
              <a:rPr lang="en-US" sz="2000">
                <a:solidFill>
                  <a:srgbClr val="FF0000"/>
                </a:solidFill>
              </a:rPr>
              <a:t>.</a:t>
            </a:r>
            <a:endParaRPr lang="en-US" sz="2000" dirty="0">
              <a:solidFill>
                <a:srgbClr val="FF0000"/>
              </a:solidFill>
            </a:endParaRPr>
          </a:p>
        </p:txBody>
      </p:sp>
      <p:sp>
        <p:nvSpPr>
          <p:cNvPr id="48" name="Rounded Rectangle 47"/>
          <p:cNvSpPr/>
          <p:nvPr/>
        </p:nvSpPr>
        <p:spPr>
          <a:xfrm>
            <a:off x="4040981" y="1003169"/>
            <a:ext cx="4953000" cy="3879470"/>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700">
                <a:solidFill>
                  <a:srgbClr val="FFFF00"/>
                </a:solidFill>
              </a:rPr>
              <a:t>1. Các cá nhân đạt phân loại xuất sắc báo cáo vắn tắt thành tích đạt được trước Chi đoàn. Chi đoàn bỏ phiếu kín bình bầu Đoàn viên Ưu tú. Đoàn viên đạt danh hiệu Đoàn viên Ưu tú trong năm học phải được ít nhất 1/2 số đoàn viên của chi đoàn tín nhiệm.</a:t>
            </a:r>
          </a:p>
          <a:p>
            <a:pPr algn="just"/>
            <a:r>
              <a:rPr lang="en-US" sz="1700">
                <a:solidFill>
                  <a:srgbClr val="FFFF00"/>
                </a:solidFill>
              </a:rPr>
              <a:t>2. Trên cơ sở kết quả của các Chi đoàn, BCH LCĐ tiến hành họp xét, bình chọn và tổng hợp danh sách Đoàn viên Ưu tú của LCĐ gửi BCH Đoàn trường.</a:t>
            </a:r>
          </a:p>
          <a:p>
            <a:pPr algn="just"/>
            <a:r>
              <a:rPr lang="en-US" sz="1700">
                <a:solidFill>
                  <a:srgbClr val="FFFF00"/>
                </a:solidFill>
                <a:latin typeface="Times New Roman" panose="02020603050405020304" pitchFamily="18" charset="0"/>
                <a:cs typeface="Times New Roman" panose="02020603050405020304" pitchFamily="18" charset="0"/>
              </a:rPr>
              <a:t>3. </a:t>
            </a:r>
            <a:r>
              <a:rPr lang="en-US" sz="1700">
                <a:solidFill>
                  <a:srgbClr val="FFFF00"/>
                </a:solidFill>
              </a:rPr>
              <a:t>BCH Đoàn trường xét, ra quyết định công nhận cho tất cả các đoàn viên xuất sắc đạt danh hiệu Đoàn viên Ưu tú.</a:t>
            </a:r>
            <a:endParaRPr lang="en-US" sz="1700" dirty="0">
              <a:solidFill>
                <a:srgbClr val="FFFF00"/>
              </a:solidFill>
              <a:latin typeface="Times New Roman" panose="02020603050405020304" pitchFamily="18" charset="0"/>
              <a:cs typeface="Times New Roman" panose="02020603050405020304" pitchFamily="18" charset="0"/>
            </a:endParaRP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944507"/>
            <a:ext cx="3365663" cy="4198993"/>
            <a:chOff x="-114300" y="944507"/>
            <a:chExt cx="3365663" cy="4198993"/>
          </a:xfrm>
        </p:grpSpPr>
        <p:grpSp>
          <p:nvGrpSpPr>
            <p:cNvPr id="81" name="Group 80"/>
            <p:cNvGrpSpPr/>
            <p:nvPr/>
          </p:nvGrpSpPr>
          <p:grpSpPr>
            <a:xfrm>
              <a:off x="-114300" y="944507"/>
              <a:ext cx="3365663" cy="4198993"/>
              <a:chOff x="-114299" y="944507"/>
              <a:chExt cx="3365663" cy="4198993"/>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944507"/>
                <a:ext cx="2462589" cy="3514935"/>
                <a:chOff x="642561" y="944507"/>
                <a:chExt cx="2462589" cy="3514935"/>
              </a:xfrm>
            </p:grpSpPr>
            <p:sp>
              <p:nvSpPr>
                <p:cNvPr id="84" name="Rectangle 83">
                  <a:extLst>
                    <a:ext uri="{FF2B5EF4-FFF2-40B4-BE49-F238E27FC236}">
                      <a16:creationId xmlns:a16="http://schemas.microsoft.com/office/drawing/2014/main" id="{771F1AFD-BB6C-F148-981C-ADEBA3519E44}"/>
                    </a:ext>
                  </a:extLst>
                </p:cNvPr>
                <p:cNvSpPr/>
                <p:nvPr/>
              </p:nvSpPr>
              <p:spPr>
                <a:xfrm>
                  <a:off x="1620765" y="944507"/>
                  <a:ext cx="1484385" cy="1273486"/>
                </a:xfrm>
                <a:prstGeom prst="rect">
                  <a:avLst/>
                </a:prstGeom>
                <a:noFill/>
              </p:spPr>
              <p:txBody>
                <a:bodyPr wrap="square" lIns="57210" tIns="28605" rIns="57210" bIns="28605">
                  <a:spAutoFit/>
                </a:bodyPr>
                <a:lstStyle/>
                <a:p>
                  <a:pP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04</a:t>
                  </a:r>
                </a:p>
                <a:p>
                  <a:pPr defTabSz="286044">
                    <a:defRPr/>
                  </a:pPr>
                  <a:r>
                    <a:rPr lang="en-US" b="1" dirty="0">
                      <a:solidFill>
                        <a:srgbClr val="FFC000"/>
                      </a:solidFill>
                    </a:rPr>
                    <a:t>QUY TRÌNH PHÂN LOẠI ĐOÀN VIÊN…</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42699" cy="3248865"/>
            <a:chOff x="84885" y="1779086"/>
            <a:chExt cx="3842699" cy="3248865"/>
          </a:xfrm>
        </p:grpSpPr>
        <p:grpSp>
          <p:nvGrpSpPr>
            <p:cNvPr id="97" name="Group 96"/>
            <p:cNvGrpSpPr/>
            <p:nvPr/>
          </p:nvGrpSpPr>
          <p:grpSpPr>
            <a:xfrm>
              <a:off x="84885" y="1779086"/>
              <a:ext cx="3842699" cy="3248865"/>
              <a:chOff x="84885" y="1779086"/>
              <a:chExt cx="3842699"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00840" y="1869413"/>
                <a:ext cx="1326744" cy="1427374"/>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05</a:t>
                </a:r>
              </a:p>
              <a:p>
                <a:pPr algn="r" defTabSz="286044">
                  <a:defRPr/>
                </a:pPr>
                <a:r>
                  <a:rPr lang="en-US" sz="1600" b="1" dirty="0">
                    <a:solidFill>
                      <a:srgbClr val="FF0000"/>
                    </a:solidFill>
                    <a:latin typeface="Calibri (Body)"/>
                  </a:rPr>
                  <a:t>QUY TRÌNH BÌNH XÉT ĐOÀN VIÊN ƯU TÚ</a:t>
                </a:r>
                <a:endParaRPr lang="en-US" sz="1600"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3" name="TextBox 32"/>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92744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25</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982607"/>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sz="2000" dirty="0" err="1">
                <a:solidFill>
                  <a:srgbClr val="FF0000"/>
                </a:solidFill>
                <a:latin typeface="Times New Roman" panose="02020603050405020304" pitchFamily="18" charset="0"/>
                <a:cs typeface="Times New Roman" panose="02020603050405020304" pitchFamily="18" charset="0"/>
              </a:rPr>
              <a:t>Là</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hội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sinh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viên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đang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học</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tại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trường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tính</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đến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thời</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điểm</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err="1">
                <a:solidFill>
                  <a:srgbClr val="FF0000"/>
                </a:solidFill>
                <a:latin typeface="Times New Roman" panose="02020603050405020304" pitchFamily="18" charset="0"/>
                <a:cs typeface="Times New Roman" panose="02020603050405020304" pitchFamily="18" charset="0"/>
              </a:rPr>
              <a:t>xét</a:t>
            </a:r>
            <a:r>
              <a:rPr lang="en-US" sz="2000" dirty="0">
                <a:solidFill>
                  <a:srgbClr val="FF0000"/>
                </a:solidFill>
                <a:latin typeface="Times New Roman" panose="02020603050405020304" pitchFamily="18" charset="0"/>
                <a:cs typeface="Times New Roman" panose="02020603050405020304" pitchFamily="18" charset="0"/>
              </a:rPr>
              <a:t>.</a:t>
            </a:r>
            <a:endParaRPr lang="en-US" sz="2000" b="1" dirty="0">
              <a:solidFill>
                <a:srgbClr val="FF0000"/>
              </a:solidFill>
              <a:latin typeface="Times New Roman" panose="02020603050405020304" pitchFamily="18" charset="0"/>
              <a:cs typeface="Times New Roman" panose="02020603050405020304" pitchFamily="18" charset="0"/>
            </a:endParaRPr>
          </a:p>
        </p:txBody>
      </p:sp>
      <p:sp>
        <p:nvSpPr>
          <p:cNvPr id="48" name="Rounded Rectangle 47"/>
          <p:cNvSpPr/>
          <p:nvPr/>
        </p:nvSpPr>
        <p:spPr>
          <a:xfrm>
            <a:off x="3999864" y="1076512"/>
            <a:ext cx="5165439" cy="3755125"/>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marL="0" lvl="2" algn="just"/>
            <a:r>
              <a:rPr lang="en-US" sz="1600" b="1" dirty="0">
                <a:solidFill>
                  <a:srgbClr val="FFFF00"/>
                </a:solidFill>
              </a:rPr>
              <a:t>a. </a:t>
            </a:r>
            <a:r>
              <a:rPr lang="en-US" sz="1600" b="1" dirty="0" err="1">
                <a:solidFill>
                  <a:srgbClr val="FFFF00"/>
                </a:solidFill>
              </a:rPr>
              <a:t>Đạo</a:t>
            </a:r>
            <a:r>
              <a:rPr lang="en-US" sz="1600" b="1" dirty="0">
                <a:solidFill>
                  <a:srgbClr val="FFFF00"/>
                </a:solidFill>
              </a:rPr>
              <a:t> </a:t>
            </a:r>
            <a:r>
              <a:rPr lang="en-US" sz="1600" b="1" dirty="0" err="1">
                <a:solidFill>
                  <a:srgbClr val="FFFF00"/>
                </a:solidFill>
              </a:rPr>
              <a:t>đức</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Điểm</a:t>
            </a:r>
            <a:r>
              <a:rPr lang="en-US" sz="1600" dirty="0">
                <a:solidFill>
                  <a:srgbClr val="FFFF00"/>
                </a:solidFill>
              </a:rPr>
              <a:t> </a:t>
            </a:r>
            <a:r>
              <a:rPr lang="en-US" sz="1600" dirty="0" err="1">
                <a:solidFill>
                  <a:srgbClr val="FFFF00"/>
                </a:solidFill>
              </a:rPr>
              <a:t>rèn</a:t>
            </a:r>
            <a:r>
              <a:rPr lang="en-US" sz="1600" dirty="0">
                <a:solidFill>
                  <a:srgbClr val="FFFF00"/>
                </a:solidFill>
              </a:rPr>
              <a:t> </a:t>
            </a:r>
            <a:r>
              <a:rPr lang="en-US" sz="1600" dirty="0" err="1">
                <a:solidFill>
                  <a:srgbClr val="FFFF00"/>
                </a:solidFill>
              </a:rPr>
              <a:t>luyện</a:t>
            </a:r>
            <a:r>
              <a:rPr lang="en-US" sz="1600" dirty="0">
                <a:solidFill>
                  <a:srgbClr val="FFFF00"/>
                </a:solidFill>
              </a:rPr>
              <a:t> </a:t>
            </a:r>
            <a:r>
              <a:rPr lang="en-US" sz="1600" dirty="0" err="1">
                <a:solidFill>
                  <a:srgbClr val="FFFF00"/>
                </a:solidFill>
              </a:rPr>
              <a:t>trung</a:t>
            </a:r>
            <a:r>
              <a:rPr lang="en-US" sz="1600" dirty="0">
                <a:solidFill>
                  <a:srgbClr val="FFFF00"/>
                </a:solidFill>
              </a:rPr>
              <a:t> </a:t>
            </a:r>
            <a:r>
              <a:rPr lang="en-US" sz="1600" dirty="0" err="1">
                <a:solidFill>
                  <a:srgbClr val="FFFF00"/>
                </a:solidFill>
              </a:rPr>
              <a:t>bình</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từ</a:t>
            </a:r>
            <a:r>
              <a:rPr lang="en-US" sz="1600" dirty="0">
                <a:solidFill>
                  <a:srgbClr val="FFFF00"/>
                </a:solidFill>
              </a:rPr>
              <a:t> 80 </a:t>
            </a:r>
            <a:r>
              <a:rPr lang="en-US" sz="1600" dirty="0" err="1">
                <a:solidFill>
                  <a:srgbClr val="FFFF00"/>
                </a:solidFill>
              </a:rPr>
              <a:t>điểm</a:t>
            </a:r>
            <a:r>
              <a:rPr lang="en-US" sz="1600" dirty="0">
                <a:solidFill>
                  <a:srgbClr val="FFFF00"/>
                </a:solidFill>
              </a:rPr>
              <a:t>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thêm</a:t>
            </a:r>
            <a:r>
              <a:rPr lang="en-US" sz="1600" dirty="0">
                <a:solidFill>
                  <a:srgbClr val="FFFF00"/>
                </a:solidFill>
              </a:rPr>
              <a:t> 1 </a:t>
            </a:r>
            <a:r>
              <a:rPr lang="en-US" sz="1600" dirty="0" err="1">
                <a:solidFill>
                  <a:srgbClr val="FFFF00"/>
                </a:solidFill>
              </a:rPr>
              <a:t>trong</a:t>
            </a:r>
            <a:r>
              <a:rPr lang="en-US" sz="1600" dirty="0">
                <a:solidFill>
                  <a:srgbClr val="FFFF00"/>
                </a:solidFill>
              </a:rPr>
              <a:t> </a:t>
            </a:r>
            <a:r>
              <a:rPr lang="en-US" sz="1600" dirty="0" err="1">
                <a:solidFill>
                  <a:srgbClr val="FFFF00"/>
                </a:solidFill>
              </a:rPr>
              <a:t>số</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tiêu</a:t>
            </a:r>
            <a:r>
              <a:rPr lang="en-US" sz="1600" dirty="0">
                <a:solidFill>
                  <a:srgbClr val="FFFF00"/>
                </a:solidFill>
              </a:rPr>
              <a:t> </a:t>
            </a:r>
            <a:r>
              <a:rPr lang="en-US" sz="1600" dirty="0" err="1">
                <a:solidFill>
                  <a:srgbClr val="FFFF00"/>
                </a:solidFill>
              </a:rPr>
              <a:t>chí</a:t>
            </a:r>
            <a:r>
              <a:rPr lang="en-US" sz="1600" dirty="0">
                <a:solidFill>
                  <a:srgbClr val="FFFF00"/>
                </a:solidFill>
              </a:rPr>
              <a:t> </a:t>
            </a:r>
            <a:r>
              <a:rPr lang="en-US" sz="1600" dirty="0" err="1">
                <a:solidFill>
                  <a:srgbClr val="FFFF00"/>
                </a:solidFill>
              </a:rPr>
              <a:t>phụ</a:t>
            </a:r>
            <a:r>
              <a:rPr lang="en-US" sz="1600" dirty="0">
                <a:solidFill>
                  <a:srgbClr val="FFFF00"/>
                </a:solidFill>
              </a:rPr>
              <a:t> </a:t>
            </a:r>
            <a:r>
              <a:rPr lang="en-US" sz="1600" dirty="0" err="1">
                <a:solidFill>
                  <a:srgbClr val="FFFF00"/>
                </a:solidFill>
              </a:rPr>
              <a:t>như</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cuộc</a:t>
            </a:r>
            <a:r>
              <a:rPr lang="en-US" sz="1600" dirty="0">
                <a:solidFill>
                  <a:srgbClr val="FFFF00"/>
                </a:solidFill>
              </a:rPr>
              <a:t> </a:t>
            </a:r>
            <a:r>
              <a:rPr lang="en-US" sz="1600" dirty="0" err="1">
                <a:solidFill>
                  <a:srgbClr val="FFFF00"/>
                </a:solidFill>
              </a:rPr>
              <a:t>thi</a:t>
            </a:r>
            <a:r>
              <a:rPr lang="en-US" sz="1600" dirty="0">
                <a:solidFill>
                  <a:srgbClr val="FFFF00"/>
                </a:solidFill>
              </a:rPr>
              <a:t> </a:t>
            </a:r>
            <a:r>
              <a:rPr lang="en-US" sz="1600" dirty="0" err="1">
                <a:solidFill>
                  <a:srgbClr val="FFFF00"/>
                </a:solidFill>
              </a:rPr>
              <a:t>tìm</a:t>
            </a:r>
            <a:r>
              <a:rPr lang="en-US" sz="1600" dirty="0">
                <a:solidFill>
                  <a:srgbClr val="FFFF00"/>
                </a:solidFill>
              </a:rPr>
              <a:t> </a:t>
            </a:r>
            <a:r>
              <a:rPr lang="en-US" sz="1600" dirty="0" err="1">
                <a:solidFill>
                  <a:srgbClr val="FFFF00"/>
                </a:solidFill>
              </a:rPr>
              <a:t>hiểu</a:t>
            </a:r>
            <a:r>
              <a:rPr lang="en-US" sz="1600" dirty="0">
                <a:solidFill>
                  <a:srgbClr val="FFFF00"/>
                </a:solidFill>
              </a:rPr>
              <a:t> </a:t>
            </a:r>
            <a:r>
              <a:rPr lang="en-US" sz="1600" dirty="0" err="1">
                <a:solidFill>
                  <a:srgbClr val="FFFF00"/>
                </a:solidFill>
              </a:rPr>
              <a:t>về</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môn</a:t>
            </a:r>
            <a:r>
              <a:rPr lang="en-US" sz="1600" dirty="0">
                <a:solidFill>
                  <a:srgbClr val="FFFF00"/>
                </a:solidFill>
              </a:rPr>
              <a:t> </a:t>
            </a:r>
            <a:r>
              <a:rPr lang="en-US" sz="1600" dirty="0" err="1">
                <a:solidFill>
                  <a:srgbClr val="FFFF00"/>
                </a:solidFill>
              </a:rPr>
              <a:t>khoa</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chính</a:t>
            </a:r>
            <a:r>
              <a:rPr lang="en-US" sz="1600" dirty="0">
                <a:solidFill>
                  <a:srgbClr val="FFFF00"/>
                </a:solidFill>
              </a:rPr>
              <a:t> </a:t>
            </a:r>
            <a:r>
              <a:rPr lang="en-US" sz="1600" dirty="0" err="1">
                <a:solidFill>
                  <a:srgbClr val="FFFF00"/>
                </a:solidFill>
              </a:rPr>
              <a:t>trị</a:t>
            </a:r>
            <a:r>
              <a:rPr lang="en-US" sz="1600" dirty="0">
                <a:solidFill>
                  <a:srgbClr val="FFFF00"/>
                </a:solidFill>
              </a:rPr>
              <a:t>, </a:t>
            </a:r>
            <a:r>
              <a:rPr lang="en-US" sz="1600" dirty="0" err="1">
                <a:solidFill>
                  <a:srgbClr val="FFFF00"/>
                </a:solidFill>
              </a:rPr>
              <a:t>chủ</a:t>
            </a:r>
            <a:r>
              <a:rPr lang="en-US" sz="1600" dirty="0">
                <a:solidFill>
                  <a:srgbClr val="FFFF00"/>
                </a:solidFill>
              </a:rPr>
              <a:t> </a:t>
            </a:r>
            <a:r>
              <a:rPr lang="en-US" sz="1600" dirty="0" err="1">
                <a:solidFill>
                  <a:srgbClr val="FFFF00"/>
                </a:solidFill>
              </a:rPr>
              <a:t>nghĩa</a:t>
            </a:r>
            <a:r>
              <a:rPr lang="en-US" sz="1600" dirty="0">
                <a:solidFill>
                  <a:srgbClr val="FFFF00"/>
                </a:solidFill>
              </a:rPr>
              <a:t> </a:t>
            </a:r>
            <a:r>
              <a:rPr lang="en-US" sz="1600" dirty="0" err="1">
                <a:solidFill>
                  <a:srgbClr val="FFFF00"/>
                </a:solidFill>
              </a:rPr>
              <a:t>Mác</a:t>
            </a:r>
            <a:r>
              <a:rPr lang="en-US" sz="1600" dirty="0">
                <a:solidFill>
                  <a:srgbClr val="FFFF00"/>
                </a:solidFill>
              </a:rPr>
              <a:t> – </a:t>
            </a:r>
            <a:r>
              <a:rPr lang="en-US" sz="1600" dirty="0" err="1">
                <a:solidFill>
                  <a:srgbClr val="FFFF00"/>
                </a:solidFill>
              </a:rPr>
              <a:t>Lênin</a:t>
            </a:r>
            <a:r>
              <a:rPr lang="en-US" sz="1600" dirty="0">
                <a:solidFill>
                  <a:srgbClr val="FFFF00"/>
                </a:solidFill>
              </a:rPr>
              <a:t>, </a:t>
            </a:r>
            <a:r>
              <a:rPr lang="en-US" sz="1600" dirty="0" err="1">
                <a:solidFill>
                  <a:srgbClr val="FFFF00"/>
                </a:solidFill>
              </a:rPr>
              <a:t>tư</a:t>
            </a:r>
            <a:r>
              <a:rPr lang="en-US" sz="1600" dirty="0">
                <a:solidFill>
                  <a:srgbClr val="FFFF00"/>
                </a:solidFill>
              </a:rPr>
              <a:t> </a:t>
            </a:r>
            <a:r>
              <a:rPr lang="en-US" sz="1600" dirty="0" err="1">
                <a:solidFill>
                  <a:srgbClr val="FFFF00"/>
                </a:solidFill>
              </a:rPr>
              <a:t>tưởng</a:t>
            </a:r>
            <a:r>
              <a:rPr lang="en-US" sz="1600" dirty="0">
                <a:solidFill>
                  <a:srgbClr val="FFFF00"/>
                </a:solidFill>
              </a:rPr>
              <a:t> </a:t>
            </a:r>
            <a:r>
              <a:rPr lang="en-US" sz="1600" dirty="0" err="1">
                <a:solidFill>
                  <a:srgbClr val="FFFF00"/>
                </a:solidFill>
              </a:rPr>
              <a:t>Hồ</a:t>
            </a:r>
            <a:r>
              <a:rPr lang="en-US" sz="1600" dirty="0">
                <a:solidFill>
                  <a:srgbClr val="FFFF00"/>
                </a:solidFill>
              </a:rPr>
              <a:t> </a:t>
            </a:r>
            <a:r>
              <a:rPr lang="en-US" sz="1600" dirty="0" err="1">
                <a:solidFill>
                  <a:srgbClr val="FFFF00"/>
                </a:solidFill>
              </a:rPr>
              <a:t>Chí</a:t>
            </a:r>
            <a:r>
              <a:rPr lang="en-US" sz="1600" dirty="0">
                <a:solidFill>
                  <a:srgbClr val="FFFF00"/>
                </a:solidFill>
              </a:rPr>
              <a:t> Minh </a:t>
            </a:r>
            <a:r>
              <a:rPr lang="en-US" sz="1600" dirty="0" err="1">
                <a:solidFill>
                  <a:srgbClr val="FFFF00"/>
                </a:solidFill>
              </a:rPr>
              <a:t>hoặc</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hiến</a:t>
            </a:r>
            <a:r>
              <a:rPr lang="en-US" sz="1600" dirty="0">
                <a:solidFill>
                  <a:srgbClr val="FFFF00"/>
                </a:solidFill>
              </a:rPr>
              <a:t> </a:t>
            </a:r>
            <a:r>
              <a:rPr lang="en-US" sz="1600" dirty="0" err="1">
                <a:solidFill>
                  <a:srgbClr val="FFFF00"/>
                </a:solidFill>
              </a:rPr>
              <a:t>máu</a:t>
            </a:r>
            <a:r>
              <a:rPr lang="en-US" sz="1600" dirty="0">
                <a:solidFill>
                  <a:srgbClr val="FFFF00"/>
                </a:solidFill>
              </a:rPr>
              <a:t> </a:t>
            </a:r>
            <a:r>
              <a:rPr lang="en-US" sz="1600" dirty="0" err="1">
                <a:solidFill>
                  <a:srgbClr val="FFFF00"/>
                </a:solidFill>
              </a:rPr>
              <a:t>tình</a:t>
            </a:r>
            <a:r>
              <a:rPr lang="en-US" sz="1600" dirty="0">
                <a:solidFill>
                  <a:srgbClr val="FFFF00"/>
                </a:solidFill>
              </a:rPr>
              <a:t> </a:t>
            </a:r>
            <a:r>
              <a:rPr lang="en-US" sz="1600" dirty="0" err="1">
                <a:solidFill>
                  <a:srgbClr val="FFFF00"/>
                </a:solidFill>
              </a:rPr>
              <a:t>nguyện</a:t>
            </a:r>
            <a:r>
              <a:rPr lang="en-US" sz="1600" dirty="0">
                <a:solidFill>
                  <a:srgbClr val="FFFF00"/>
                </a:solidFill>
              </a:rPr>
              <a:t>…</a:t>
            </a:r>
          </a:p>
          <a:p>
            <a:pPr marL="0" lvl="2" algn="just"/>
            <a:r>
              <a:rPr lang="en-US" sz="1600" b="1" dirty="0">
                <a:solidFill>
                  <a:srgbClr val="FFFF00"/>
                </a:solidFill>
              </a:rPr>
              <a:t>b. </a:t>
            </a:r>
            <a:r>
              <a:rPr lang="en-US" sz="1600" b="1" dirty="0" err="1">
                <a:solidFill>
                  <a:srgbClr val="FFFF00"/>
                </a:solidFill>
              </a:rPr>
              <a:t>Học</a:t>
            </a:r>
            <a:r>
              <a:rPr lang="en-US" sz="1600" b="1" dirty="0">
                <a:solidFill>
                  <a:srgbClr val="FFFF00"/>
                </a:solidFill>
              </a:rPr>
              <a:t> </a:t>
            </a:r>
            <a:r>
              <a:rPr lang="en-US" sz="1600" b="1" dirty="0" err="1">
                <a:solidFill>
                  <a:srgbClr val="FFFF00"/>
                </a:solidFill>
              </a:rPr>
              <a:t>tập</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Điểm</a:t>
            </a:r>
            <a:r>
              <a:rPr lang="en-US" sz="1600" dirty="0">
                <a:solidFill>
                  <a:srgbClr val="FFFF00"/>
                </a:solidFill>
              </a:rPr>
              <a:t> </a:t>
            </a:r>
            <a:r>
              <a:rPr lang="en-US" sz="1600" dirty="0" err="1">
                <a:solidFill>
                  <a:srgbClr val="FFFF00"/>
                </a:solidFill>
              </a:rPr>
              <a:t>trung</a:t>
            </a:r>
            <a:r>
              <a:rPr lang="en-US" sz="1600" dirty="0">
                <a:solidFill>
                  <a:srgbClr val="FFFF00"/>
                </a:solidFill>
              </a:rPr>
              <a:t> </a:t>
            </a:r>
            <a:r>
              <a:rPr lang="en-US" sz="1600" dirty="0" err="1">
                <a:solidFill>
                  <a:srgbClr val="FFFF00"/>
                </a:solidFill>
              </a:rPr>
              <a:t>bình</a:t>
            </a:r>
            <a:r>
              <a:rPr lang="en-US" sz="1600" dirty="0">
                <a:solidFill>
                  <a:srgbClr val="FFFF00"/>
                </a:solidFill>
              </a:rPr>
              <a:t> </a:t>
            </a:r>
            <a:r>
              <a:rPr lang="en-US" sz="1600" dirty="0" err="1">
                <a:solidFill>
                  <a:srgbClr val="FFFF00"/>
                </a:solidFill>
              </a:rPr>
              <a:t>chung</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tập</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từ</a:t>
            </a:r>
            <a:r>
              <a:rPr lang="en-US" sz="1600" dirty="0">
                <a:solidFill>
                  <a:srgbClr val="FFFF00"/>
                </a:solidFill>
              </a:rPr>
              <a:t> </a:t>
            </a:r>
            <a:r>
              <a:rPr lang="en-US" sz="1600" b="1" dirty="0">
                <a:solidFill>
                  <a:srgbClr val="FFFF00"/>
                </a:solidFill>
              </a:rPr>
              <a:t>2.8/4.0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thêm</a:t>
            </a:r>
            <a:r>
              <a:rPr lang="en-US" sz="1600" dirty="0">
                <a:solidFill>
                  <a:srgbClr val="FFFF00"/>
                </a:solidFill>
              </a:rPr>
              <a:t> 1 </a:t>
            </a:r>
            <a:r>
              <a:rPr lang="en-US" sz="1600" dirty="0" err="1">
                <a:solidFill>
                  <a:srgbClr val="FFFF00"/>
                </a:solidFill>
              </a:rPr>
              <a:t>trong</a:t>
            </a:r>
            <a:r>
              <a:rPr lang="en-US" sz="1600" dirty="0">
                <a:solidFill>
                  <a:srgbClr val="FFFF00"/>
                </a:solidFill>
              </a:rPr>
              <a:t> </a:t>
            </a:r>
            <a:r>
              <a:rPr lang="en-US" sz="1600" dirty="0" err="1">
                <a:solidFill>
                  <a:srgbClr val="FFFF00"/>
                </a:solidFill>
              </a:rPr>
              <a:t>số</a:t>
            </a:r>
            <a:r>
              <a:rPr lang="en-US" sz="1600" dirty="0">
                <a:solidFill>
                  <a:srgbClr val="FFFF00"/>
                </a:solidFill>
              </a:rPr>
              <a:t> </a:t>
            </a:r>
            <a:r>
              <a:rPr lang="en-US" sz="1600" dirty="0" err="1">
                <a:solidFill>
                  <a:srgbClr val="FFFF00"/>
                </a:solidFill>
              </a:rPr>
              <a:t>các</a:t>
            </a:r>
            <a:r>
              <a:rPr lang="en-US" sz="1600" dirty="0">
                <a:solidFill>
                  <a:srgbClr val="FFFF00"/>
                </a:solidFill>
              </a:rPr>
              <a:t> </a:t>
            </a:r>
            <a:r>
              <a:rPr lang="en-US" sz="1600" dirty="0" err="1">
                <a:solidFill>
                  <a:srgbClr val="FFFF00"/>
                </a:solidFill>
              </a:rPr>
              <a:t>tiêu</a:t>
            </a:r>
            <a:r>
              <a:rPr lang="en-US" sz="1600" dirty="0">
                <a:solidFill>
                  <a:srgbClr val="FFFF00"/>
                </a:solidFill>
              </a:rPr>
              <a:t> </a:t>
            </a:r>
            <a:r>
              <a:rPr lang="en-US" sz="1600" dirty="0" err="1">
                <a:solidFill>
                  <a:srgbClr val="FFFF00"/>
                </a:solidFill>
              </a:rPr>
              <a:t>chí</a:t>
            </a:r>
            <a:r>
              <a:rPr lang="en-US" sz="1600" dirty="0">
                <a:solidFill>
                  <a:srgbClr val="FFFF00"/>
                </a:solidFill>
              </a:rPr>
              <a:t> </a:t>
            </a:r>
            <a:r>
              <a:rPr lang="en-US" sz="1600" dirty="0" err="1">
                <a:solidFill>
                  <a:srgbClr val="FFFF00"/>
                </a:solidFill>
              </a:rPr>
              <a:t>phụ</a:t>
            </a:r>
            <a:r>
              <a:rPr lang="en-US" sz="1600" dirty="0">
                <a:solidFill>
                  <a:srgbClr val="FFFF00"/>
                </a:solidFill>
              </a:rPr>
              <a:t> </a:t>
            </a:r>
            <a:r>
              <a:rPr lang="en-US" sz="1600" dirty="0" err="1">
                <a:solidFill>
                  <a:srgbClr val="FFFF00"/>
                </a:solidFill>
              </a:rPr>
              <a:t>như</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sinh</a:t>
            </a:r>
            <a:r>
              <a:rPr lang="en-US" sz="1600" dirty="0">
                <a:solidFill>
                  <a:srgbClr val="FFFF00"/>
                </a:solidFill>
              </a:rPr>
              <a:t> </a:t>
            </a:r>
            <a:r>
              <a:rPr lang="en-US" sz="1600" dirty="0" err="1">
                <a:solidFill>
                  <a:srgbClr val="FFFF00"/>
                </a:solidFill>
              </a:rPr>
              <a:t>hoạt</a:t>
            </a:r>
            <a:r>
              <a:rPr lang="en-US" sz="1600" dirty="0">
                <a:solidFill>
                  <a:srgbClr val="FFFF00"/>
                </a:solidFill>
              </a:rPr>
              <a:t> </a:t>
            </a:r>
            <a:r>
              <a:rPr lang="en-US" sz="1600" dirty="0" err="1">
                <a:solidFill>
                  <a:srgbClr val="FFFF00"/>
                </a:solidFill>
              </a:rPr>
              <a:t>thường</a:t>
            </a:r>
            <a:r>
              <a:rPr lang="en-US" sz="1600" dirty="0">
                <a:solidFill>
                  <a:srgbClr val="FFFF00"/>
                </a:solidFill>
              </a:rPr>
              <a:t> </a:t>
            </a:r>
            <a:r>
              <a:rPr lang="en-US" sz="1600" dirty="0" err="1">
                <a:solidFill>
                  <a:srgbClr val="FFFF00"/>
                </a:solidFill>
              </a:rPr>
              <a:t>xuyên</a:t>
            </a:r>
            <a:r>
              <a:rPr lang="en-US" sz="1600" dirty="0">
                <a:solidFill>
                  <a:srgbClr val="FFFF00"/>
                </a:solidFill>
              </a:rPr>
              <a:t> </a:t>
            </a:r>
            <a:r>
              <a:rPr lang="en-US" sz="1600" dirty="0" err="1">
                <a:solidFill>
                  <a:srgbClr val="FFFF00"/>
                </a:solidFill>
              </a:rPr>
              <a:t>tại</a:t>
            </a:r>
            <a:r>
              <a:rPr lang="en-US" sz="1600" dirty="0">
                <a:solidFill>
                  <a:srgbClr val="FFFF00"/>
                </a:solidFill>
              </a:rPr>
              <a:t> CLB </a:t>
            </a:r>
            <a:r>
              <a:rPr lang="en-US" sz="1600" dirty="0" err="1">
                <a:solidFill>
                  <a:srgbClr val="FFFF00"/>
                </a:solidFill>
              </a:rPr>
              <a:t>học</a:t>
            </a:r>
            <a:r>
              <a:rPr lang="en-US" sz="1600" dirty="0">
                <a:solidFill>
                  <a:srgbClr val="FFFF00"/>
                </a:solidFill>
              </a:rPr>
              <a:t> </a:t>
            </a:r>
            <a:r>
              <a:rPr lang="en-US" sz="1600" dirty="0" err="1">
                <a:solidFill>
                  <a:srgbClr val="FFFF00"/>
                </a:solidFill>
              </a:rPr>
              <a:t>thuật</a:t>
            </a:r>
            <a:r>
              <a:rPr lang="en-US" sz="1600" dirty="0">
                <a:solidFill>
                  <a:srgbClr val="FFFF00"/>
                </a:solidFill>
              </a:rPr>
              <a:t>; </a:t>
            </a:r>
            <a:r>
              <a:rPr lang="en-US" sz="1600" dirty="0" err="1">
                <a:solidFill>
                  <a:srgbClr val="FFFF00"/>
                </a:solidFill>
              </a:rPr>
              <a:t>Có</a:t>
            </a:r>
            <a:r>
              <a:rPr lang="en-US" sz="1600" dirty="0">
                <a:solidFill>
                  <a:srgbClr val="FFFF00"/>
                </a:solidFill>
              </a:rPr>
              <a:t> </a:t>
            </a:r>
            <a:r>
              <a:rPr lang="en-US" sz="1600" dirty="0" err="1">
                <a:solidFill>
                  <a:srgbClr val="FFFF00"/>
                </a:solidFill>
              </a:rPr>
              <a:t>đề</a:t>
            </a:r>
            <a:r>
              <a:rPr lang="en-US" sz="1600" dirty="0">
                <a:solidFill>
                  <a:srgbClr val="FFFF00"/>
                </a:solidFill>
              </a:rPr>
              <a:t> </a:t>
            </a:r>
            <a:r>
              <a:rPr lang="en-US" sz="1600" dirty="0" err="1">
                <a:solidFill>
                  <a:srgbClr val="FFFF00"/>
                </a:solidFill>
              </a:rPr>
              <a:t>tài</a:t>
            </a:r>
            <a:r>
              <a:rPr lang="en-US" sz="1600" dirty="0">
                <a:solidFill>
                  <a:srgbClr val="FFFF00"/>
                </a:solidFill>
              </a:rPr>
              <a:t> NCKH </a:t>
            </a:r>
            <a:r>
              <a:rPr lang="en-US" sz="1600" dirty="0" err="1">
                <a:solidFill>
                  <a:srgbClr val="FFFF00"/>
                </a:solidFill>
              </a:rPr>
              <a:t>Sinh</a:t>
            </a:r>
            <a:r>
              <a:rPr lang="en-US" sz="1600" dirty="0">
                <a:solidFill>
                  <a:srgbClr val="FFFF00"/>
                </a:solidFill>
              </a:rPr>
              <a:t> </a:t>
            </a:r>
            <a:r>
              <a:rPr lang="en-US" sz="1600" dirty="0" err="1">
                <a:solidFill>
                  <a:srgbClr val="FFFF00"/>
                </a:solidFill>
              </a:rPr>
              <a:t>viên</a:t>
            </a:r>
            <a:r>
              <a:rPr lang="en-US" sz="1600" dirty="0">
                <a:solidFill>
                  <a:srgbClr val="FFFF00"/>
                </a:solidFill>
              </a:rPr>
              <a:t> hay Ý </a:t>
            </a:r>
            <a:r>
              <a:rPr lang="en-US" sz="1600" dirty="0" err="1">
                <a:solidFill>
                  <a:srgbClr val="FFFF00"/>
                </a:solidFill>
              </a:rPr>
              <a:t>tưởng</a:t>
            </a:r>
            <a:r>
              <a:rPr lang="en-US" sz="1600" dirty="0">
                <a:solidFill>
                  <a:srgbClr val="FFFF00"/>
                </a:solidFill>
              </a:rPr>
              <a:t> </a:t>
            </a:r>
            <a:r>
              <a:rPr lang="en-US" sz="1600" dirty="0" err="1">
                <a:solidFill>
                  <a:srgbClr val="FFFF00"/>
                </a:solidFill>
              </a:rPr>
              <a:t>sáng</a:t>
            </a:r>
            <a:r>
              <a:rPr lang="en-US" sz="1600" dirty="0">
                <a:solidFill>
                  <a:srgbClr val="FFFF00"/>
                </a:solidFill>
              </a:rPr>
              <a:t> </a:t>
            </a:r>
            <a:r>
              <a:rPr lang="en-US" sz="1600" dirty="0" err="1">
                <a:solidFill>
                  <a:srgbClr val="FFFF00"/>
                </a:solidFill>
              </a:rPr>
              <a:t>tạo</a:t>
            </a:r>
            <a:r>
              <a:rPr lang="en-US" sz="1600" dirty="0">
                <a:solidFill>
                  <a:srgbClr val="FFFF00"/>
                </a:solidFill>
              </a:rPr>
              <a:t> </a:t>
            </a:r>
            <a:r>
              <a:rPr lang="en-US" sz="1600" dirty="0" err="1">
                <a:solidFill>
                  <a:srgbClr val="FFFF00"/>
                </a:solidFill>
              </a:rPr>
              <a:t>Khởi</a:t>
            </a:r>
            <a:r>
              <a:rPr lang="en-US" sz="1600" dirty="0">
                <a:solidFill>
                  <a:srgbClr val="FFFF00"/>
                </a:solidFill>
              </a:rPr>
              <a:t> </a:t>
            </a:r>
            <a:r>
              <a:rPr lang="en-US" sz="1600" dirty="0" err="1">
                <a:solidFill>
                  <a:srgbClr val="FFFF00"/>
                </a:solidFill>
              </a:rPr>
              <a:t>nghiệp</a:t>
            </a:r>
            <a:r>
              <a:rPr lang="en-US" sz="1600" dirty="0">
                <a:solidFill>
                  <a:srgbClr val="FFFF00"/>
                </a:solidFill>
              </a:rPr>
              <a:t> </a:t>
            </a:r>
            <a:r>
              <a:rPr lang="en-US" sz="1600" dirty="0" err="1">
                <a:solidFill>
                  <a:srgbClr val="FFFF00"/>
                </a:solidFill>
              </a:rPr>
              <a:t>trong</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a:t>
            </a:r>
          </a:p>
          <a:p>
            <a:pPr marL="0" lvl="2" algn="just"/>
            <a:r>
              <a:rPr lang="en-US" sz="1600" b="1" dirty="0">
                <a:solidFill>
                  <a:srgbClr val="FFFF00"/>
                </a:solidFill>
              </a:rPr>
              <a:t>c. </a:t>
            </a:r>
            <a:r>
              <a:rPr lang="en-US" sz="1600" b="1" dirty="0" err="1">
                <a:solidFill>
                  <a:srgbClr val="FFFF00"/>
                </a:solidFill>
              </a:rPr>
              <a:t>Thể</a:t>
            </a:r>
            <a:r>
              <a:rPr lang="en-US" sz="1600" b="1" dirty="0">
                <a:solidFill>
                  <a:srgbClr val="FFFF00"/>
                </a:solidFill>
              </a:rPr>
              <a:t> </a:t>
            </a:r>
            <a:r>
              <a:rPr lang="en-US" sz="1600" b="1" dirty="0" err="1">
                <a:solidFill>
                  <a:srgbClr val="FFFF00"/>
                </a:solidFill>
              </a:rPr>
              <a:t>lực</a:t>
            </a:r>
            <a:r>
              <a:rPr lang="en-US" sz="1600" b="1" dirty="0">
                <a:solidFill>
                  <a:srgbClr val="FFFF00"/>
                </a:solidFill>
              </a:rPr>
              <a:t> </a:t>
            </a:r>
            <a:r>
              <a:rPr lang="en-US" sz="1600" b="1" dirty="0" err="1">
                <a:solidFill>
                  <a:srgbClr val="FFFF00"/>
                </a:solidFill>
              </a:rPr>
              <a:t>tốt</a:t>
            </a:r>
            <a:r>
              <a:rPr lang="en-US" sz="1600" b="1" dirty="0">
                <a:solidFill>
                  <a:srgbClr val="FFFF00"/>
                </a:solidFill>
              </a:rPr>
              <a:t>: </a:t>
            </a:r>
            <a:r>
              <a:rPr lang="en-US" sz="1600" dirty="0" err="1">
                <a:solidFill>
                  <a:srgbClr val="FFFF00"/>
                </a:solidFill>
              </a:rPr>
              <a:t>Trong</a:t>
            </a:r>
            <a:r>
              <a:rPr lang="en-US" sz="1600" dirty="0">
                <a:solidFill>
                  <a:srgbClr val="FFFF00"/>
                </a:solidFill>
              </a:rPr>
              <a:t> </a:t>
            </a:r>
            <a:r>
              <a:rPr lang="en-US" sz="1600" dirty="0" err="1">
                <a:solidFill>
                  <a:srgbClr val="FFFF00"/>
                </a:solidFill>
              </a:rPr>
              <a:t>năm</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phải</a:t>
            </a:r>
            <a:r>
              <a:rPr lang="en-US" sz="1600" dirty="0">
                <a:solidFill>
                  <a:srgbClr val="FFFF00"/>
                </a:solidFill>
              </a:rPr>
              <a:t> </a:t>
            </a:r>
            <a:r>
              <a:rPr lang="en-US" sz="1600" dirty="0" err="1">
                <a:solidFill>
                  <a:srgbClr val="FFFF00"/>
                </a:solidFill>
              </a:rPr>
              <a:t>học</a:t>
            </a:r>
            <a:r>
              <a:rPr lang="en-US" sz="1600" dirty="0">
                <a:solidFill>
                  <a:srgbClr val="FFFF00"/>
                </a:solidFill>
              </a:rPr>
              <a:t> </a:t>
            </a:r>
            <a:r>
              <a:rPr lang="en-US" sz="1600" dirty="0" err="1">
                <a:solidFill>
                  <a:srgbClr val="FFFF00"/>
                </a:solidFill>
              </a:rPr>
              <a:t>ít</a:t>
            </a:r>
            <a:r>
              <a:rPr lang="en-US" sz="1600" dirty="0">
                <a:solidFill>
                  <a:srgbClr val="FFFF00"/>
                </a:solidFill>
              </a:rPr>
              <a:t> </a:t>
            </a:r>
            <a:r>
              <a:rPr lang="en-US" sz="1600" dirty="0" err="1">
                <a:solidFill>
                  <a:srgbClr val="FFFF00"/>
                </a:solidFill>
              </a:rPr>
              <a:t>nhất</a:t>
            </a:r>
            <a:r>
              <a:rPr lang="en-US" sz="1600" dirty="0">
                <a:solidFill>
                  <a:srgbClr val="FFFF00"/>
                </a:solidFill>
              </a:rPr>
              <a:t> 01 </a:t>
            </a:r>
            <a:r>
              <a:rPr lang="en-US" sz="1600" dirty="0" err="1">
                <a:solidFill>
                  <a:srgbClr val="FFFF00"/>
                </a:solidFill>
              </a:rPr>
              <a:t>học</a:t>
            </a:r>
            <a:r>
              <a:rPr lang="en-US" sz="1600" dirty="0">
                <a:solidFill>
                  <a:srgbClr val="FFFF00"/>
                </a:solidFill>
              </a:rPr>
              <a:t> </a:t>
            </a:r>
            <a:r>
              <a:rPr lang="en-US" sz="1600" dirty="0" err="1">
                <a:solidFill>
                  <a:srgbClr val="FFFF00"/>
                </a:solidFill>
              </a:rPr>
              <a:t>phần</a:t>
            </a:r>
            <a:r>
              <a:rPr lang="en-US" sz="1600" dirty="0">
                <a:solidFill>
                  <a:srgbClr val="FFFF00"/>
                </a:solidFill>
              </a:rPr>
              <a:t> </a:t>
            </a:r>
            <a:r>
              <a:rPr lang="en-US" sz="1600" dirty="0" err="1">
                <a:solidFill>
                  <a:srgbClr val="FFFF00"/>
                </a:solidFill>
              </a:rPr>
              <a:t>Giáo</a:t>
            </a:r>
            <a:r>
              <a:rPr lang="en-US" sz="1600" dirty="0">
                <a:solidFill>
                  <a:srgbClr val="FFFF00"/>
                </a:solidFill>
              </a:rPr>
              <a:t> </a:t>
            </a:r>
            <a:r>
              <a:rPr lang="en-US" sz="1600" dirty="0" err="1">
                <a:solidFill>
                  <a:srgbClr val="FFFF00"/>
                </a:solidFill>
              </a:rPr>
              <a:t>dục</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chất</a:t>
            </a:r>
            <a:r>
              <a:rPr lang="en-US" sz="1600" dirty="0">
                <a:solidFill>
                  <a:srgbClr val="FFFF00"/>
                </a:solidFill>
              </a:rPr>
              <a:t> </a:t>
            </a:r>
            <a:r>
              <a:rPr lang="en-US" sz="1600" dirty="0" err="1">
                <a:solidFill>
                  <a:srgbClr val="FFFF00"/>
                </a:solidFill>
              </a:rPr>
              <a:t>và</a:t>
            </a:r>
            <a:r>
              <a:rPr lang="en-US" sz="1600" dirty="0">
                <a:solidFill>
                  <a:srgbClr val="FFFF00"/>
                </a:solidFill>
              </a:rPr>
              <a:t> </a:t>
            </a:r>
            <a:r>
              <a:rPr lang="en-US" sz="1600" dirty="0" err="1">
                <a:solidFill>
                  <a:srgbClr val="FFFF00"/>
                </a:solidFill>
              </a:rPr>
              <a:t>đạt</a:t>
            </a:r>
            <a:r>
              <a:rPr lang="en-US" sz="1600" dirty="0">
                <a:solidFill>
                  <a:srgbClr val="FFFF00"/>
                </a:solidFill>
              </a:rPr>
              <a:t> </a:t>
            </a:r>
            <a:r>
              <a:rPr lang="en-US" sz="1600" dirty="0" err="1">
                <a:solidFill>
                  <a:srgbClr val="FFFF00"/>
                </a:solidFill>
              </a:rPr>
              <a:t>điểm</a:t>
            </a:r>
            <a:r>
              <a:rPr lang="en-US" sz="1600" dirty="0">
                <a:solidFill>
                  <a:srgbClr val="FFFF00"/>
                </a:solidFill>
              </a:rPr>
              <a:t> 3.0/4.0 </a:t>
            </a:r>
            <a:r>
              <a:rPr lang="en-US" sz="1600" dirty="0" err="1">
                <a:solidFill>
                  <a:srgbClr val="FFFF00"/>
                </a:solidFill>
              </a:rPr>
              <a:t>hoặc</a:t>
            </a:r>
            <a:r>
              <a:rPr lang="en-US" sz="1600" dirty="0">
                <a:solidFill>
                  <a:srgbClr val="FFFF00"/>
                </a:solidFill>
              </a:rPr>
              <a:t> </a:t>
            </a:r>
            <a:r>
              <a:rPr lang="en-US" sz="1600" dirty="0" err="1">
                <a:solidFill>
                  <a:srgbClr val="FFFF00"/>
                </a:solidFill>
              </a:rPr>
              <a:t>Tham</a:t>
            </a:r>
            <a:r>
              <a:rPr lang="en-US" sz="1600" dirty="0">
                <a:solidFill>
                  <a:srgbClr val="FFFF00"/>
                </a:solidFill>
              </a:rPr>
              <a:t> </a:t>
            </a:r>
            <a:r>
              <a:rPr lang="en-US" sz="1600" dirty="0" err="1">
                <a:solidFill>
                  <a:srgbClr val="FFFF00"/>
                </a:solidFill>
              </a:rPr>
              <a:t>gia</a:t>
            </a:r>
            <a:r>
              <a:rPr lang="en-US" sz="1600" dirty="0">
                <a:solidFill>
                  <a:srgbClr val="FFFF00"/>
                </a:solidFill>
              </a:rPr>
              <a:t> </a:t>
            </a:r>
            <a:r>
              <a:rPr lang="en-US" sz="1600" dirty="0" err="1">
                <a:solidFill>
                  <a:srgbClr val="FFFF00"/>
                </a:solidFill>
              </a:rPr>
              <a:t>ít</a:t>
            </a:r>
            <a:r>
              <a:rPr lang="en-US" sz="1600" dirty="0">
                <a:solidFill>
                  <a:srgbClr val="FFFF00"/>
                </a:solidFill>
              </a:rPr>
              <a:t> </a:t>
            </a:r>
            <a:r>
              <a:rPr lang="en-US" sz="1600" dirty="0" err="1">
                <a:solidFill>
                  <a:srgbClr val="FFFF00"/>
                </a:solidFill>
              </a:rPr>
              <a:t>nhất</a:t>
            </a:r>
            <a:r>
              <a:rPr lang="en-US" sz="1600" dirty="0">
                <a:solidFill>
                  <a:srgbClr val="FFFF00"/>
                </a:solidFill>
              </a:rPr>
              <a:t> 01 </a:t>
            </a:r>
            <a:r>
              <a:rPr lang="en-US" sz="1600" dirty="0" err="1">
                <a:solidFill>
                  <a:srgbClr val="FFFF00"/>
                </a:solidFill>
              </a:rPr>
              <a:t>hoạt</a:t>
            </a:r>
            <a:r>
              <a:rPr lang="en-US" sz="1600" dirty="0">
                <a:solidFill>
                  <a:srgbClr val="FFFF00"/>
                </a:solidFill>
              </a:rPr>
              <a:t> </a:t>
            </a:r>
            <a:r>
              <a:rPr lang="en-US" sz="1600" dirty="0" err="1">
                <a:solidFill>
                  <a:srgbClr val="FFFF00"/>
                </a:solidFill>
              </a:rPr>
              <a:t>động</a:t>
            </a:r>
            <a:r>
              <a:rPr lang="en-US" sz="1600" dirty="0">
                <a:solidFill>
                  <a:srgbClr val="FFFF00"/>
                </a:solidFill>
              </a:rPr>
              <a:t> </a:t>
            </a:r>
            <a:r>
              <a:rPr lang="en-US" sz="1600" dirty="0" err="1">
                <a:solidFill>
                  <a:srgbClr val="FFFF00"/>
                </a:solidFill>
              </a:rPr>
              <a:t>rèn</a:t>
            </a:r>
            <a:r>
              <a:rPr lang="en-US" sz="1600" dirty="0">
                <a:solidFill>
                  <a:srgbClr val="FFFF00"/>
                </a:solidFill>
              </a:rPr>
              <a:t> </a:t>
            </a:r>
            <a:r>
              <a:rPr lang="en-US" sz="1600" dirty="0" err="1">
                <a:solidFill>
                  <a:srgbClr val="FFFF00"/>
                </a:solidFill>
              </a:rPr>
              <a:t>luyện</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dục</a:t>
            </a:r>
            <a:r>
              <a:rPr lang="en-US" sz="1600" dirty="0">
                <a:solidFill>
                  <a:srgbClr val="FFFF00"/>
                </a:solidFill>
              </a:rPr>
              <a:t>, </a:t>
            </a:r>
            <a:r>
              <a:rPr lang="en-US" sz="1600" dirty="0" err="1">
                <a:solidFill>
                  <a:srgbClr val="FFFF00"/>
                </a:solidFill>
              </a:rPr>
              <a:t>thể</a:t>
            </a:r>
            <a:r>
              <a:rPr lang="en-US" sz="1600" dirty="0">
                <a:solidFill>
                  <a:srgbClr val="FFFF00"/>
                </a:solidFill>
              </a:rPr>
              <a:t> </a:t>
            </a:r>
            <a:r>
              <a:rPr lang="en-US" sz="1600" dirty="0" err="1">
                <a:solidFill>
                  <a:srgbClr val="FFFF00"/>
                </a:solidFill>
              </a:rPr>
              <a:t>thao</a:t>
            </a:r>
            <a:r>
              <a:rPr lang="en-US" sz="1600" dirty="0">
                <a:solidFill>
                  <a:srgbClr val="FFFF00"/>
                </a:solidFill>
              </a:rPr>
              <a:t> do </a:t>
            </a:r>
            <a:r>
              <a:rPr lang="en-US" sz="1600" dirty="0" err="1">
                <a:solidFill>
                  <a:srgbClr val="FFFF00"/>
                </a:solidFill>
              </a:rPr>
              <a:t>cấp</a:t>
            </a:r>
            <a:r>
              <a:rPr lang="en-US" sz="1600" dirty="0">
                <a:solidFill>
                  <a:srgbClr val="FFFF00"/>
                </a:solidFill>
              </a:rPr>
              <a:t> </a:t>
            </a:r>
            <a:r>
              <a:rPr lang="en-US" sz="1600" dirty="0" err="1">
                <a:solidFill>
                  <a:srgbClr val="FFFF00"/>
                </a:solidFill>
              </a:rPr>
              <a:t>Tổ</a:t>
            </a:r>
            <a:r>
              <a:rPr lang="en-US" sz="1600" dirty="0">
                <a:solidFill>
                  <a:srgbClr val="FFFF00"/>
                </a:solidFill>
              </a:rPr>
              <a:t>, </a:t>
            </a:r>
            <a:r>
              <a:rPr lang="en-US" sz="1600" dirty="0" err="1">
                <a:solidFill>
                  <a:srgbClr val="FFFF00"/>
                </a:solidFill>
              </a:rPr>
              <a:t>Đội</a:t>
            </a:r>
            <a:r>
              <a:rPr lang="en-US" sz="1600" dirty="0">
                <a:solidFill>
                  <a:srgbClr val="FFFF00"/>
                </a:solidFill>
              </a:rPr>
              <a:t>, CLB </a:t>
            </a:r>
            <a:r>
              <a:rPr lang="en-US" sz="1600" dirty="0" err="1">
                <a:solidFill>
                  <a:srgbClr val="FFFF00"/>
                </a:solidFill>
              </a:rPr>
              <a:t>hoặc</a:t>
            </a:r>
            <a:r>
              <a:rPr lang="en-US" sz="1600" dirty="0">
                <a:solidFill>
                  <a:srgbClr val="FFFF00"/>
                </a:solidFill>
              </a:rPr>
              <a:t> </a:t>
            </a:r>
            <a:r>
              <a:rPr lang="en-US" sz="1600" dirty="0" err="1">
                <a:solidFill>
                  <a:srgbClr val="FFFF00"/>
                </a:solidFill>
              </a:rPr>
              <a:t>Liên</a:t>
            </a:r>
            <a:r>
              <a:rPr lang="en-US" sz="1600" dirty="0">
                <a:solidFill>
                  <a:srgbClr val="FFFF00"/>
                </a:solidFill>
              </a:rPr>
              <a:t> Chi </a:t>
            </a:r>
            <a:r>
              <a:rPr lang="en-US" sz="1600" dirty="0" err="1">
                <a:solidFill>
                  <a:srgbClr val="FFFF00"/>
                </a:solidFill>
              </a:rPr>
              <a:t>Đoàn</a:t>
            </a:r>
            <a:r>
              <a:rPr lang="en-US" sz="1600" dirty="0">
                <a:solidFill>
                  <a:srgbClr val="FFFF00"/>
                </a:solidFill>
              </a:rPr>
              <a:t> </a:t>
            </a:r>
            <a:r>
              <a:rPr lang="en-US" sz="1600" dirty="0" err="1">
                <a:solidFill>
                  <a:srgbClr val="FFFF00"/>
                </a:solidFill>
              </a:rPr>
              <a:t>trở</a:t>
            </a:r>
            <a:r>
              <a:rPr lang="en-US" sz="1600" dirty="0">
                <a:solidFill>
                  <a:srgbClr val="FFFF00"/>
                </a:solidFill>
              </a:rPr>
              <a:t> </a:t>
            </a:r>
            <a:r>
              <a:rPr lang="en-US" sz="1600" dirty="0" err="1">
                <a:solidFill>
                  <a:srgbClr val="FFFF00"/>
                </a:solidFill>
              </a:rPr>
              <a:t>lên</a:t>
            </a:r>
            <a:r>
              <a:rPr lang="en-US" sz="1600" dirty="0">
                <a:solidFill>
                  <a:srgbClr val="FFFF00"/>
                </a:solidFill>
              </a:rPr>
              <a:t> </a:t>
            </a:r>
            <a:r>
              <a:rPr lang="en-US" sz="1600" dirty="0" err="1">
                <a:solidFill>
                  <a:srgbClr val="FFFF00"/>
                </a:solidFill>
              </a:rPr>
              <a:t>tổ</a:t>
            </a:r>
            <a:r>
              <a:rPr lang="en-US" sz="1600" dirty="0">
                <a:solidFill>
                  <a:srgbClr val="FFFF00"/>
                </a:solidFill>
              </a:rPr>
              <a:t> </a:t>
            </a:r>
            <a:r>
              <a:rPr lang="en-US" sz="1600" dirty="0" err="1">
                <a:solidFill>
                  <a:srgbClr val="FFFF00"/>
                </a:solidFill>
              </a:rPr>
              <a:t>chức</a:t>
            </a:r>
            <a:r>
              <a:rPr lang="en-US" sz="1600" dirty="0">
                <a:solidFill>
                  <a:srgbClr val="FFFF00"/>
                </a:solidFill>
              </a:rPr>
              <a:t> …</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0000"/>
                  </a:solidFill>
                  <a:effectLst/>
                  <a:uLnTx/>
                  <a:uFillTx/>
                  <a:latin typeface="Calibri" panose="020F0502020204030204"/>
                  <a:ea typeface="+mn-ea"/>
                  <a:cs typeface="+mn-cs"/>
                </a:rPr>
                <a:t>s</a:t>
              </a: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366612"/>
                <a:ext cx="1326744" cy="719488"/>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b="1" dirty="0" err="1">
                    <a:solidFill>
                      <a:srgbClr val="FF0000"/>
                    </a:solidFill>
                  </a:rPr>
                  <a:t>Tiêu</a:t>
                </a:r>
                <a:r>
                  <a:rPr lang="en-US" b="1" dirty="0">
                    <a:solidFill>
                      <a:srgbClr val="FF0000"/>
                    </a:solidFill>
                  </a:rPr>
                  <a:t> </a:t>
                </a:r>
                <a:r>
                  <a:rPr lang="en-US" b="1" dirty="0" err="1">
                    <a:solidFill>
                      <a:srgbClr val="FF0000"/>
                    </a:solidFill>
                  </a:rPr>
                  <a:t>chuẩn</a:t>
                </a:r>
                <a:endParaRPr lang="en-US"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TextBox 1"/>
          <p:cNvSpPr txBox="1"/>
          <p:nvPr/>
        </p:nvSpPr>
        <p:spPr>
          <a:xfrm>
            <a:off x="465746" y="4140506"/>
            <a:ext cx="2093522"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SINH VIÊN 5 TỐT</a:t>
            </a:r>
          </a:p>
        </p:txBody>
      </p:sp>
      <p:sp>
        <p:nvSpPr>
          <p:cNvPr id="34" name="TextBox 33"/>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7049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26</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8" name="Rounded Rectangle 47"/>
          <p:cNvSpPr/>
          <p:nvPr/>
        </p:nvSpPr>
        <p:spPr>
          <a:xfrm>
            <a:off x="4076064" y="1076512"/>
            <a:ext cx="4991736" cy="3552638"/>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marL="0" lvl="2" algn="just"/>
            <a:r>
              <a:rPr lang="en-US" sz="1700" b="1" dirty="0">
                <a:solidFill>
                  <a:srgbClr val="FFFF00"/>
                </a:solidFill>
              </a:rPr>
              <a:t>d. </a:t>
            </a:r>
            <a:r>
              <a:rPr lang="en-US" sz="1700" b="1" dirty="0" err="1">
                <a:solidFill>
                  <a:srgbClr val="FFFF00"/>
                </a:solidFill>
              </a:rPr>
              <a:t>Tình</a:t>
            </a:r>
            <a:r>
              <a:rPr lang="en-US" sz="1700" b="1" dirty="0">
                <a:solidFill>
                  <a:srgbClr val="FFFF00"/>
                </a:solidFill>
              </a:rPr>
              <a:t> </a:t>
            </a:r>
            <a:r>
              <a:rPr lang="en-US" sz="1700" b="1" dirty="0" err="1">
                <a:solidFill>
                  <a:srgbClr val="FFFF00"/>
                </a:solidFill>
              </a:rPr>
              <a:t>nguyện</a:t>
            </a:r>
            <a:r>
              <a:rPr lang="en-US" sz="1700" b="1" dirty="0">
                <a:solidFill>
                  <a:srgbClr val="FFFF00"/>
                </a:solidFill>
              </a:rPr>
              <a:t> </a:t>
            </a:r>
            <a:r>
              <a:rPr lang="en-US" sz="1700" b="1" dirty="0" err="1">
                <a:solidFill>
                  <a:srgbClr val="FFFF00"/>
                </a:solidFill>
              </a:rPr>
              <a:t>tốt</a:t>
            </a:r>
            <a:r>
              <a:rPr lang="en-US" sz="1700" b="1" dirty="0">
                <a:solidFill>
                  <a:srgbClr val="FFFF00"/>
                </a:solidFill>
              </a:rPr>
              <a:t>: </a:t>
            </a:r>
            <a:r>
              <a:rPr lang="en-US" sz="1700" dirty="0" err="1">
                <a:solidFill>
                  <a:srgbClr val="FFFF00"/>
                </a:solidFill>
              </a:rPr>
              <a:t>Tích</a:t>
            </a:r>
            <a:r>
              <a:rPr lang="en-US" sz="1700" dirty="0">
                <a:solidFill>
                  <a:srgbClr val="FFFF00"/>
                </a:solidFill>
              </a:rPr>
              <a:t> </a:t>
            </a:r>
            <a:r>
              <a:rPr lang="en-US" sz="1700" dirty="0" err="1">
                <a:solidFill>
                  <a:srgbClr val="FFFF00"/>
                </a:solidFill>
              </a:rPr>
              <a:t>cực</a:t>
            </a:r>
            <a:r>
              <a:rPr lang="en-US" sz="1700" dirty="0">
                <a:solidFill>
                  <a:srgbClr val="FFFF00"/>
                </a:solidFill>
              </a:rPr>
              <a:t> </a:t>
            </a:r>
            <a:r>
              <a:rPr lang="en-US" sz="1700" dirty="0" err="1">
                <a:solidFill>
                  <a:srgbClr val="FFFF00"/>
                </a:solidFill>
              </a:rPr>
              <a:t>tham</a:t>
            </a:r>
            <a:r>
              <a:rPr lang="en-US" sz="1700" dirty="0">
                <a:solidFill>
                  <a:srgbClr val="FFFF00"/>
                </a:solidFill>
              </a:rPr>
              <a:t> </a:t>
            </a:r>
            <a:r>
              <a:rPr lang="en-US" sz="1700" dirty="0" err="1">
                <a:solidFill>
                  <a:srgbClr val="FFFF00"/>
                </a:solidFill>
              </a:rPr>
              <a:t>gia</a:t>
            </a:r>
            <a:r>
              <a:rPr lang="en-US" sz="1700" dirty="0">
                <a:solidFill>
                  <a:srgbClr val="FFFF00"/>
                </a:solidFill>
              </a:rPr>
              <a:t> </a:t>
            </a:r>
            <a:r>
              <a:rPr lang="en-US" sz="1700" dirty="0" err="1">
                <a:solidFill>
                  <a:srgbClr val="FFFF00"/>
                </a:solidFill>
              </a:rPr>
              <a:t>vào</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hoạt</a:t>
            </a:r>
            <a:r>
              <a:rPr lang="en-US" sz="1700" dirty="0">
                <a:solidFill>
                  <a:srgbClr val="FFFF00"/>
                </a:solidFill>
              </a:rPr>
              <a:t> </a:t>
            </a:r>
            <a:r>
              <a:rPr lang="en-US" sz="1700" dirty="0" err="1">
                <a:solidFill>
                  <a:srgbClr val="FFFF00"/>
                </a:solidFill>
              </a:rPr>
              <a:t>động</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Nhà</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Đoàn</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Hội</a:t>
            </a:r>
            <a:r>
              <a:rPr lang="en-US" sz="1700" dirty="0">
                <a:solidFill>
                  <a:srgbClr val="FFFF00"/>
                </a:solidFill>
              </a:rPr>
              <a:t> </a:t>
            </a:r>
            <a:r>
              <a:rPr lang="en-US" sz="1700" dirty="0" err="1">
                <a:solidFill>
                  <a:srgbClr val="FFFF00"/>
                </a:solidFill>
              </a:rPr>
              <a:t>Sinh</a:t>
            </a:r>
            <a:r>
              <a:rPr lang="en-US" sz="1700" dirty="0">
                <a:solidFill>
                  <a:srgbClr val="FFFF00"/>
                </a:solidFill>
              </a:rPr>
              <a:t> </a:t>
            </a:r>
            <a:r>
              <a:rPr lang="en-US" sz="1700" dirty="0" err="1">
                <a:solidFill>
                  <a:srgbClr val="FFFF00"/>
                </a:solidFill>
              </a:rPr>
              <a:t>viên</a:t>
            </a:r>
            <a:r>
              <a:rPr lang="en-US" sz="1700" dirty="0">
                <a:solidFill>
                  <a:srgbClr val="FFFF00"/>
                </a:solidFill>
              </a:rPr>
              <a:t> </a:t>
            </a:r>
            <a:r>
              <a:rPr lang="en-US" sz="1700" dirty="0" err="1">
                <a:solidFill>
                  <a:srgbClr val="FFFF00"/>
                </a:solidFill>
              </a:rPr>
              <a:t>Trường</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Khoa</a:t>
            </a:r>
            <a:r>
              <a:rPr lang="en-US" sz="1700" dirty="0">
                <a:solidFill>
                  <a:srgbClr val="FFFF00"/>
                </a:solidFill>
              </a:rPr>
              <a:t> </a:t>
            </a:r>
            <a:r>
              <a:rPr lang="en-US" sz="1700" dirty="0" err="1">
                <a:solidFill>
                  <a:srgbClr val="FFFF00"/>
                </a:solidFill>
              </a:rPr>
              <a:t>và</a:t>
            </a:r>
            <a:r>
              <a:rPr lang="en-US" sz="1700" dirty="0">
                <a:solidFill>
                  <a:srgbClr val="FFFF00"/>
                </a:solidFill>
              </a:rPr>
              <a:t> </a:t>
            </a:r>
            <a:r>
              <a:rPr lang="en-US" sz="1700" dirty="0" err="1">
                <a:solidFill>
                  <a:srgbClr val="FFFF00"/>
                </a:solidFill>
              </a:rPr>
              <a:t>Phòng</a:t>
            </a:r>
            <a:r>
              <a:rPr lang="en-US" sz="1700" dirty="0">
                <a:solidFill>
                  <a:srgbClr val="FFFF00"/>
                </a:solidFill>
              </a:rPr>
              <a:t> ban </a:t>
            </a:r>
            <a:r>
              <a:rPr lang="en-US" sz="1700" dirty="0" err="1">
                <a:solidFill>
                  <a:srgbClr val="FFFF00"/>
                </a:solidFill>
              </a:rPr>
              <a:t>trung</a:t>
            </a:r>
            <a:r>
              <a:rPr lang="en-US" sz="1700" dirty="0">
                <a:solidFill>
                  <a:srgbClr val="FFFF00"/>
                </a:solidFill>
              </a:rPr>
              <a:t> </a:t>
            </a:r>
            <a:r>
              <a:rPr lang="en-US" sz="1700" dirty="0" err="1">
                <a:solidFill>
                  <a:srgbClr val="FFFF00"/>
                </a:solidFill>
              </a:rPr>
              <a:t>tâm</a:t>
            </a:r>
            <a:r>
              <a:rPr lang="en-US" sz="1700" dirty="0">
                <a:solidFill>
                  <a:srgbClr val="FFFF00"/>
                </a:solidFill>
              </a:rPr>
              <a:t> </a:t>
            </a:r>
            <a:r>
              <a:rPr lang="en-US" sz="1700" dirty="0" err="1">
                <a:solidFill>
                  <a:srgbClr val="FFFF00"/>
                </a:solidFill>
              </a:rPr>
              <a:t>chức</a:t>
            </a:r>
            <a:r>
              <a:rPr lang="en-US" sz="1700" dirty="0">
                <a:solidFill>
                  <a:srgbClr val="FFFF00"/>
                </a:solidFill>
              </a:rPr>
              <a:t> </a:t>
            </a:r>
            <a:r>
              <a:rPr lang="en-US" sz="1700" dirty="0" err="1">
                <a:solidFill>
                  <a:srgbClr val="FFFF00"/>
                </a:solidFill>
              </a:rPr>
              <a:t>năng</a:t>
            </a:r>
            <a:r>
              <a:rPr lang="en-US" sz="1700" dirty="0">
                <a:solidFill>
                  <a:srgbClr val="FFFF00"/>
                </a:solidFill>
              </a:rPr>
              <a:t> </a:t>
            </a:r>
            <a:r>
              <a:rPr lang="en-US" sz="1700" dirty="0" err="1">
                <a:solidFill>
                  <a:srgbClr val="FFFF00"/>
                </a:solidFill>
              </a:rPr>
              <a:t>tổ</a:t>
            </a:r>
            <a:r>
              <a:rPr lang="en-US" sz="1700" dirty="0">
                <a:solidFill>
                  <a:srgbClr val="FFFF00"/>
                </a:solidFill>
              </a:rPr>
              <a:t> </a:t>
            </a:r>
            <a:r>
              <a:rPr lang="en-US" sz="1700" dirty="0" err="1">
                <a:solidFill>
                  <a:srgbClr val="FFFF00"/>
                </a:solidFill>
              </a:rPr>
              <a:t>chức</a:t>
            </a:r>
            <a:r>
              <a:rPr lang="en-US" sz="1700" dirty="0">
                <a:solidFill>
                  <a:srgbClr val="FFFF00"/>
                </a:solidFill>
              </a:rPr>
              <a:t> </a:t>
            </a:r>
            <a:r>
              <a:rPr lang="en-US" sz="1700" dirty="0" err="1">
                <a:solidFill>
                  <a:srgbClr val="FFFF00"/>
                </a:solidFill>
              </a:rPr>
              <a:t>hoặc</a:t>
            </a:r>
            <a:r>
              <a:rPr lang="en-US" sz="1700" dirty="0">
                <a:solidFill>
                  <a:srgbClr val="FFFF00"/>
                </a:solidFill>
              </a:rPr>
              <a:t> </a:t>
            </a:r>
            <a:r>
              <a:rPr lang="en-US" sz="1700" dirty="0" err="1">
                <a:solidFill>
                  <a:srgbClr val="FFFF00"/>
                </a:solidFill>
              </a:rPr>
              <a:t>là</a:t>
            </a:r>
            <a:r>
              <a:rPr lang="en-US" sz="1700" dirty="0">
                <a:solidFill>
                  <a:srgbClr val="FFFF00"/>
                </a:solidFill>
              </a:rPr>
              <a:t> </a:t>
            </a:r>
            <a:r>
              <a:rPr lang="en-US" sz="1700" dirty="0" err="1">
                <a:solidFill>
                  <a:srgbClr val="FFFF00"/>
                </a:solidFill>
              </a:rPr>
              <a:t>thành</a:t>
            </a:r>
            <a:r>
              <a:rPr lang="en-US" sz="1700" dirty="0">
                <a:solidFill>
                  <a:srgbClr val="FFFF00"/>
                </a:solidFill>
              </a:rPr>
              <a:t> </a:t>
            </a:r>
            <a:r>
              <a:rPr lang="en-US" sz="1700" dirty="0" err="1">
                <a:solidFill>
                  <a:srgbClr val="FFFF00"/>
                </a:solidFill>
              </a:rPr>
              <a:t>viên</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Tổ</a:t>
            </a:r>
            <a:r>
              <a:rPr lang="en-US" sz="1700" dirty="0">
                <a:solidFill>
                  <a:srgbClr val="FFFF00"/>
                </a:solidFill>
              </a:rPr>
              <a:t>, </a:t>
            </a:r>
            <a:r>
              <a:rPr lang="en-US" sz="1700" dirty="0" err="1">
                <a:solidFill>
                  <a:srgbClr val="FFFF00"/>
                </a:solidFill>
              </a:rPr>
              <a:t>Đội</a:t>
            </a:r>
            <a:r>
              <a:rPr lang="en-US" sz="1700">
                <a:solidFill>
                  <a:srgbClr val="FFFF00"/>
                </a:solidFill>
              </a:rPr>
              <a:t>, CLB</a:t>
            </a:r>
            <a:r>
              <a:rPr lang="en-US" sz="1700" b="1">
                <a:solidFill>
                  <a:srgbClr val="FFFF00"/>
                </a:solidFill>
              </a:rPr>
              <a:t>…</a:t>
            </a:r>
            <a:endParaRPr lang="en-US" sz="1700" b="1" dirty="0">
              <a:solidFill>
                <a:srgbClr val="FFFF00"/>
              </a:solidFill>
            </a:endParaRPr>
          </a:p>
          <a:p>
            <a:pPr marL="0" lvl="2" algn="just"/>
            <a:r>
              <a:rPr lang="en-US" sz="1700" b="1" dirty="0">
                <a:solidFill>
                  <a:srgbClr val="FFFF00"/>
                </a:solidFill>
              </a:rPr>
              <a:t>e. </a:t>
            </a:r>
            <a:r>
              <a:rPr lang="en-US" sz="1700" b="1" dirty="0" err="1">
                <a:solidFill>
                  <a:srgbClr val="FFFF00"/>
                </a:solidFill>
              </a:rPr>
              <a:t>Hội</a:t>
            </a:r>
            <a:r>
              <a:rPr lang="en-US" sz="1700" b="1" dirty="0">
                <a:solidFill>
                  <a:srgbClr val="FFFF00"/>
                </a:solidFill>
              </a:rPr>
              <a:t> </a:t>
            </a:r>
            <a:r>
              <a:rPr lang="en-US" sz="1700" b="1" dirty="0" err="1">
                <a:solidFill>
                  <a:srgbClr val="FFFF00"/>
                </a:solidFill>
              </a:rPr>
              <a:t>nhập</a:t>
            </a:r>
            <a:r>
              <a:rPr lang="en-US" sz="1700" b="1" dirty="0">
                <a:solidFill>
                  <a:srgbClr val="FFFF00"/>
                </a:solidFill>
              </a:rPr>
              <a:t> </a:t>
            </a:r>
            <a:r>
              <a:rPr lang="en-US" sz="1700" b="1" dirty="0" err="1">
                <a:solidFill>
                  <a:srgbClr val="FFFF00"/>
                </a:solidFill>
              </a:rPr>
              <a:t>tốt</a:t>
            </a:r>
            <a:r>
              <a:rPr lang="en-US" sz="1700" b="1" dirty="0">
                <a:solidFill>
                  <a:srgbClr val="FFFF00"/>
                </a:solidFill>
              </a:rPr>
              <a:t>: </a:t>
            </a:r>
            <a:r>
              <a:rPr lang="en-US" sz="1700" dirty="0" err="1">
                <a:solidFill>
                  <a:srgbClr val="FFFF00"/>
                </a:solidFill>
              </a:rPr>
              <a:t>Đạt</a:t>
            </a:r>
            <a:r>
              <a:rPr lang="en-US" sz="1700" dirty="0">
                <a:solidFill>
                  <a:srgbClr val="FFFF00"/>
                </a:solidFill>
              </a:rPr>
              <a:t> 02 </a:t>
            </a:r>
            <a:r>
              <a:rPr lang="en-US" sz="1700" dirty="0" err="1">
                <a:solidFill>
                  <a:srgbClr val="FFFF00"/>
                </a:solidFill>
              </a:rPr>
              <a:t>trong</a:t>
            </a:r>
            <a:r>
              <a:rPr lang="en-US" sz="1700" dirty="0">
                <a:solidFill>
                  <a:srgbClr val="FFFF00"/>
                </a:solidFill>
              </a:rPr>
              <a:t> 03 </a:t>
            </a:r>
            <a:r>
              <a:rPr lang="en-US" sz="1700" dirty="0" err="1">
                <a:solidFill>
                  <a:srgbClr val="FFFF00"/>
                </a:solidFill>
              </a:rPr>
              <a:t>tiêu</a:t>
            </a:r>
            <a:r>
              <a:rPr lang="en-US" sz="1700" dirty="0">
                <a:solidFill>
                  <a:srgbClr val="FFFF00"/>
                </a:solidFill>
              </a:rPr>
              <a:t> </a:t>
            </a:r>
            <a:r>
              <a:rPr lang="en-US" sz="1700" dirty="0" err="1">
                <a:solidFill>
                  <a:srgbClr val="FFFF00"/>
                </a:solidFill>
              </a:rPr>
              <a:t>chuẩn</a:t>
            </a:r>
            <a:r>
              <a:rPr lang="en-US" sz="1700" dirty="0">
                <a:solidFill>
                  <a:srgbClr val="FFFF00"/>
                </a:solidFill>
              </a:rPr>
              <a:t> </a:t>
            </a:r>
            <a:r>
              <a:rPr lang="en-US" sz="1700" dirty="0" err="1">
                <a:solidFill>
                  <a:srgbClr val="FFFF00"/>
                </a:solidFill>
              </a:rPr>
              <a:t>sau</a:t>
            </a:r>
            <a:r>
              <a:rPr lang="en-US" sz="1700" dirty="0">
                <a:solidFill>
                  <a:srgbClr val="FFFF00"/>
                </a:solidFill>
              </a:rPr>
              <a:t>:</a:t>
            </a:r>
          </a:p>
          <a:p>
            <a:pPr marL="0" lvl="2" algn="just"/>
            <a:r>
              <a:rPr lang="en-US" sz="1700" b="1" dirty="0">
                <a:solidFill>
                  <a:srgbClr val="FFFF00"/>
                </a:solidFill>
              </a:rPr>
              <a:t>- </a:t>
            </a:r>
            <a:r>
              <a:rPr lang="en-US" sz="1700" b="1" dirty="0" err="1">
                <a:solidFill>
                  <a:srgbClr val="FFFF00"/>
                </a:solidFill>
              </a:rPr>
              <a:t>Về</a:t>
            </a:r>
            <a:r>
              <a:rPr lang="en-US" sz="1700" b="1" dirty="0">
                <a:solidFill>
                  <a:srgbClr val="FFFF00"/>
                </a:solidFill>
              </a:rPr>
              <a:t> </a:t>
            </a:r>
            <a:r>
              <a:rPr lang="en-US" sz="1700" b="1" dirty="0" err="1">
                <a:solidFill>
                  <a:srgbClr val="FFFF00"/>
                </a:solidFill>
              </a:rPr>
              <a:t>ngoại</a:t>
            </a:r>
            <a:r>
              <a:rPr lang="en-US" sz="1700" b="1" dirty="0">
                <a:solidFill>
                  <a:srgbClr val="FFFF00"/>
                </a:solidFill>
              </a:rPr>
              <a:t> </a:t>
            </a:r>
            <a:r>
              <a:rPr lang="en-US" sz="1700" b="1" dirty="0" err="1">
                <a:solidFill>
                  <a:srgbClr val="FFFF00"/>
                </a:solidFill>
              </a:rPr>
              <a:t>ngữ</a:t>
            </a:r>
            <a:r>
              <a:rPr lang="en-US" sz="1700" b="1" dirty="0">
                <a:solidFill>
                  <a:srgbClr val="FFFF00"/>
                </a:solidFill>
              </a:rPr>
              <a:t>:</a:t>
            </a:r>
            <a:r>
              <a:rPr lang="en-US" sz="1700" dirty="0">
                <a:solidFill>
                  <a:srgbClr val="FFFF00"/>
                </a:solidFill>
              </a:rPr>
              <a:t>  </a:t>
            </a:r>
            <a:r>
              <a:rPr lang="en-US" sz="1700" dirty="0" err="1">
                <a:solidFill>
                  <a:srgbClr val="FFFF00"/>
                </a:solidFill>
              </a:rPr>
              <a:t>điểm</a:t>
            </a:r>
            <a:r>
              <a:rPr lang="en-US" sz="1700" dirty="0">
                <a:solidFill>
                  <a:srgbClr val="FFFF00"/>
                </a:solidFill>
              </a:rPr>
              <a:t> </a:t>
            </a:r>
            <a:r>
              <a:rPr lang="en-US" sz="1700" dirty="0" err="1">
                <a:solidFill>
                  <a:srgbClr val="FFFF00"/>
                </a:solidFill>
              </a:rPr>
              <a:t>tổng</a:t>
            </a:r>
            <a:r>
              <a:rPr lang="en-US" sz="1700" dirty="0">
                <a:solidFill>
                  <a:srgbClr val="FFFF00"/>
                </a:solidFill>
              </a:rPr>
              <a:t> </a:t>
            </a:r>
            <a:r>
              <a:rPr lang="en-US" sz="1700" dirty="0" err="1">
                <a:solidFill>
                  <a:srgbClr val="FFFF00"/>
                </a:solidFill>
              </a:rPr>
              <a:t>kết</a:t>
            </a:r>
            <a:r>
              <a:rPr lang="en-US" sz="1700" dirty="0">
                <a:solidFill>
                  <a:srgbClr val="FFFF00"/>
                </a:solidFill>
              </a:rPr>
              <a:t> </a:t>
            </a:r>
            <a:r>
              <a:rPr lang="en-US" sz="1700" dirty="0" err="1">
                <a:solidFill>
                  <a:srgbClr val="FFFF00"/>
                </a:solidFill>
              </a:rPr>
              <a:t>các</a:t>
            </a:r>
            <a:r>
              <a:rPr lang="en-US" sz="1700" dirty="0">
                <a:solidFill>
                  <a:srgbClr val="FFFF00"/>
                </a:solidFill>
              </a:rPr>
              <a:t> </a:t>
            </a:r>
            <a:r>
              <a:rPr lang="en-US" sz="1700" dirty="0" err="1">
                <a:solidFill>
                  <a:srgbClr val="FFFF00"/>
                </a:solidFill>
              </a:rPr>
              <a:t>môn</a:t>
            </a:r>
            <a:r>
              <a:rPr lang="en-US" sz="1700" dirty="0">
                <a:solidFill>
                  <a:srgbClr val="FFFF00"/>
                </a:solidFill>
              </a:rPr>
              <a:t> </a:t>
            </a:r>
            <a:r>
              <a:rPr lang="en-US" sz="1700" dirty="0" err="1">
                <a:solidFill>
                  <a:srgbClr val="FFFF00"/>
                </a:solidFill>
              </a:rPr>
              <a:t>tiếng</a:t>
            </a:r>
            <a:r>
              <a:rPr lang="en-US" sz="1700" dirty="0">
                <a:solidFill>
                  <a:srgbClr val="FFFF00"/>
                </a:solidFill>
              </a:rPr>
              <a:t> </a:t>
            </a:r>
            <a:r>
              <a:rPr lang="en-US" sz="1700" dirty="0" err="1">
                <a:solidFill>
                  <a:srgbClr val="FFFF00"/>
                </a:solidFill>
              </a:rPr>
              <a:t>Anh</a:t>
            </a:r>
            <a:r>
              <a:rPr lang="en-US" sz="1700" dirty="0">
                <a:solidFill>
                  <a:srgbClr val="FFFF00"/>
                </a:solidFill>
              </a:rPr>
              <a:t> </a:t>
            </a:r>
            <a:r>
              <a:rPr lang="en-US" sz="1700" dirty="0" err="1">
                <a:solidFill>
                  <a:srgbClr val="FFFF00"/>
                </a:solidFill>
              </a:rPr>
              <a:t>trong</a:t>
            </a:r>
            <a:r>
              <a:rPr lang="en-US" sz="1700" dirty="0">
                <a:solidFill>
                  <a:srgbClr val="FFFF00"/>
                </a:solidFill>
              </a:rPr>
              <a:t> </a:t>
            </a:r>
            <a:r>
              <a:rPr lang="en-US" sz="1700" dirty="0" err="1">
                <a:solidFill>
                  <a:srgbClr val="FFFF00"/>
                </a:solidFill>
              </a:rPr>
              <a:t>năm</a:t>
            </a:r>
            <a:r>
              <a:rPr lang="en-US" sz="1700" dirty="0">
                <a:solidFill>
                  <a:srgbClr val="FFFF00"/>
                </a:solidFill>
              </a:rPr>
              <a:t> </a:t>
            </a:r>
            <a:r>
              <a:rPr lang="en-US" sz="1700" dirty="0" err="1">
                <a:solidFill>
                  <a:srgbClr val="FFFF00"/>
                </a:solidFill>
              </a:rPr>
              <a:t>học</a:t>
            </a:r>
            <a:r>
              <a:rPr lang="en-US" sz="1700" dirty="0">
                <a:solidFill>
                  <a:srgbClr val="FFFF00"/>
                </a:solidFill>
              </a:rPr>
              <a:t> </a:t>
            </a:r>
            <a:r>
              <a:rPr lang="en-US" sz="1700" dirty="0" err="1">
                <a:solidFill>
                  <a:srgbClr val="FFFF00"/>
                </a:solidFill>
              </a:rPr>
              <a:t>đạt</a:t>
            </a:r>
            <a:r>
              <a:rPr lang="en-US" sz="1700" dirty="0">
                <a:solidFill>
                  <a:srgbClr val="FFFF00"/>
                </a:solidFill>
              </a:rPr>
              <a:t> </a:t>
            </a:r>
            <a:r>
              <a:rPr lang="en-US" sz="1700" dirty="0" err="1">
                <a:solidFill>
                  <a:srgbClr val="FFFF00"/>
                </a:solidFill>
              </a:rPr>
              <a:t>từ</a:t>
            </a:r>
            <a:r>
              <a:rPr lang="en-US" sz="1700" dirty="0">
                <a:solidFill>
                  <a:srgbClr val="FFFF00"/>
                </a:solidFill>
              </a:rPr>
              <a:t> </a:t>
            </a:r>
            <a:r>
              <a:rPr lang="en-US" sz="1700" dirty="0" err="1">
                <a:solidFill>
                  <a:srgbClr val="FFFF00"/>
                </a:solidFill>
              </a:rPr>
              <a:t>điểm</a:t>
            </a:r>
            <a:r>
              <a:rPr lang="en-US" sz="1700" dirty="0">
                <a:solidFill>
                  <a:srgbClr val="FFFF00"/>
                </a:solidFill>
              </a:rPr>
              <a:t> 3.0/4.0 </a:t>
            </a:r>
            <a:r>
              <a:rPr lang="en-US" sz="1700" dirty="0" err="1">
                <a:solidFill>
                  <a:srgbClr val="FFFF00"/>
                </a:solidFill>
              </a:rPr>
              <a:t>trở</a:t>
            </a:r>
            <a:r>
              <a:rPr lang="en-US" sz="1700" dirty="0">
                <a:solidFill>
                  <a:srgbClr val="FFFF00"/>
                </a:solidFill>
              </a:rPr>
              <a:t> </a:t>
            </a:r>
            <a:r>
              <a:rPr lang="en-US" sz="1700" dirty="0" err="1">
                <a:solidFill>
                  <a:srgbClr val="FFFF00"/>
                </a:solidFill>
              </a:rPr>
              <a:t>lên</a:t>
            </a:r>
            <a:r>
              <a:rPr lang="en-US" sz="1700" dirty="0">
                <a:solidFill>
                  <a:srgbClr val="FFFF00"/>
                </a:solidFill>
              </a:rPr>
              <a:t>. </a:t>
            </a:r>
            <a:r>
              <a:rPr lang="en-US" sz="1700" dirty="0" err="1">
                <a:solidFill>
                  <a:srgbClr val="FFFF00"/>
                </a:solidFill>
              </a:rPr>
              <a:t>Đạt</a:t>
            </a:r>
            <a:r>
              <a:rPr lang="en-US" sz="1700" dirty="0">
                <a:solidFill>
                  <a:srgbClr val="FFFF00"/>
                </a:solidFill>
              </a:rPr>
              <a:t> </a:t>
            </a:r>
            <a:r>
              <a:rPr lang="en-US" sz="1700" dirty="0" err="1">
                <a:solidFill>
                  <a:srgbClr val="FFFF00"/>
                </a:solidFill>
              </a:rPr>
              <a:t>chứng</a:t>
            </a:r>
            <a:r>
              <a:rPr lang="en-US" sz="1700" dirty="0">
                <a:solidFill>
                  <a:srgbClr val="FFFF00"/>
                </a:solidFill>
              </a:rPr>
              <a:t> </a:t>
            </a:r>
            <a:r>
              <a:rPr lang="en-US" sz="1700" dirty="0" err="1">
                <a:solidFill>
                  <a:srgbClr val="FFFF00"/>
                </a:solidFill>
              </a:rPr>
              <a:t>chỉ</a:t>
            </a:r>
            <a:r>
              <a:rPr lang="en-US" sz="1700" dirty="0">
                <a:solidFill>
                  <a:srgbClr val="FFFF00"/>
                </a:solidFill>
              </a:rPr>
              <a:t> </a:t>
            </a:r>
            <a:r>
              <a:rPr lang="en-US" sz="1700" dirty="0" err="1">
                <a:solidFill>
                  <a:srgbClr val="FFFF00"/>
                </a:solidFill>
              </a:rPr>
              <a:t>ngoại</a:t>
            </a:r>
            <a:r>
              <a:rPr lang="en-US" sz="1700" dirty="0">
                <a:solidFill>
                  <a:srgbClr val="FFFF00"/>
                </a:solidFill>
              </a:rPr>
              <a:t> </a:t>
            </a:r>
            <a:r>
              <a:rPr lang="en-US" sz="1700" dirty="0" err="1">
                <a:solidFill>
                  <a:srgbClr val="FFFF00"/>
                </a:solidFill>
              </a:rPr>
              <a:t>ngữ</a:t>
            </a:r>
            <a:r>
              <a:rPr lang="en-US" sz="1700" dirty="0">
                <a:solidFill>
                  <a:srgbClr val="FFFF00"/>
                </a:solidFill>
              </a:rPr>
              <a:t> </a:t>
            </a:r>
            <a:r>
              <a:rPr lang="en-US" sz="1700" dirty="0" err="1">
                <a:solidFill>
                  <a:srgbClr val="FFFF00"/>
                </a:solidFill>
              </a:rPr>
              <a:t>theo</a:t>
            </a:r>
            <a:r>
              <a:rPr lang="en-US" sz="1700" dirty="0">
                <a:solidFill>
                  <a:srgbClr val="FFFF00"/>
                </a:solidFill>
              </a:rPr>
              <a:t> </a:t>
            </a:r>
            <a:r>
              <a:rPr lang="en-US" sz="1700" dirty="0" err="1">
                <a:solidFill>
                  <a:srgbClr val="FFFF00"/>
                </a:solidFill>
              </a:rPr>
              <a:t>bảng</a:t>
            </a:r>
            <a:r>
              <a:rPr lang="en-US" sz="1700" dirty="0">
                <a:solidFill>
                  <a:srgbClr val="FFFF00"/>
                </a:solidFill>
              </a:rPr>
              <a:t> </a:t>
            </a:r>
            <a:r>
              <a:rPr lang="en-US" sz="1700" dirty="0" err="1">
                <a:solidFill>
                  <a:srgbClr val="FFFF00"/>
                </a:solidFill>
              </a:rPr>
              <a:t>quy</a:t>
            </a:r>
            <a:r>
              <a:rPr lang="en-US" sz="1700" dirty="0">
                <a:solidFill>
                  <a:srgbClr val="FFFF00"/>
                </a:solidFill>
              </a:rPr>
              <a:t> </a:t>
            </a:r>
            <a:r>
              <a:rPr lang="en-US" sz="1700" dirty="0" err="1">
                <a:solidFill>
                  <a:srgbClr val="FFFF00"/>
                </a:solidFill>
              </a:rPr>
              <a:t>đổi</a:t>
            </a:r>
            <a:r>
              <a:rPr lang="en-US" sz="1700" dirty="0">
                <a:solidFill>
                  <a:srgbClr val="FFFF00"/>
                </a:solidFill>
              </a:rPr>
              <a:t> ..</a:t>
            </a:r>
            <a:endParaRPr lang="en-US" sz="1700" b="1" dirty="0">
              <a:solidFill>
                <a:srgbClr val="FFFF00"/>
              </a:solidFill>
            </a:endParaRPr>
          </a:p>
          <a:p>
            <a:pPr marL="0" lvl="2" algn="just"/>
            <a:r>
              <a:rPr lang="en-US" sz="1700" b="1" dirty="0">
                <a:solidFill>
                  <a:srgbClr val="FFFF00"/>
                </a:solidFill>
              </a:rPr>
              <a:t>- </a:t>
            </a:r>
            <a:r>
              <a:rPr lang="en-US" sz="1700" b="1" dirty="0" err="1">
                <a:solidFill>
                  <a:srgbClr val="FFFF00"/>
                </a:solidFill>
              </a:rPr>
              <a:t>Về</a:t>
            </a:r>
            <a:r>
              <a:rPr lang="en-US" sz="1700" b="1" dirty="0">
                <a:solidFill>
                  <a:srgbClr val="FFFF00"/>
                </a:solidFill>
              </a:rPr>
              <a:t> Tin </a:t>
            </a:r>
            <a:r>
              <a:rPr lang="en-US" sz="1700" b="1" dirty="0" err="1">
                <a:solidFill>
                  <a:srgbClr val="FFFF00"/>
                </a:solidFill>
              </a:rPr>
              <a:t>học</a:t>
            </a:r>
            <a:r>
              <a:rPr lang="en-US" sz="1700" b="1" dirty="0">
                <a:solidFill>
                  <a:srgbClr val="FFFF00"/>
                </a:solidFill>
              </a:rPr>
              <a:t>:</a:t>
            </a:r>
            <a:r>
              <a:rPr lang="en-US" sz="1700" dirty="0">
                <a:solidFill>
                  <a:srgbClr val="FFFF00"/>
                </a:solidFill>
              </a:rPr>
              <a:t> </a:t>
            </a:r>
            <a:r>
              <a:rPr lang="en-US" sz="1700" dirty="0" err="1">
                <a:solidFill>
                  <a:srgbClr val="FFFF00"/>
                </a:solidFill>
              </a:rPr>
              <a:t>Điểm</a:t>
            </a:r>
            <a:r>
              <a:rPr lang="en-US" sz="1700" dirty="0">
                <a:solidFill>
                  <a:srgbClr val="FFFF00"/>
                </a:solidFill>
              </a:rPr>
              <a:t> </a:t>
            </a:r>
            <a:r>
              <a:rPr lang="en-US" sz="1700" dirty="0" err="1">
                <a:solidFill>
                  <a:srgbClr val="FFFF00"/>
                </a:solidFill>
              </a:rPr>
              <a:t>trung</a:t>
            </a:r>
            <a:r>
              <a:rPr lang="en-US" sz="1700" dirty="0">
                <a:solidFill>
                  <a:srgbClr val="FFFF00"/>
                </a:solidFill>
              </a:rPr>
              <a:t> </a:t>
            </a:r>
            <a:r>
              <a:rPr lang="en-US" sz="1700" dirty="0" err="1">
                <a:solidFill>
                  <a:srgbClr val="FFFF00"/>
                </a:solidFill>
              </a:rPr>
              <a:t>bình</a:t>
            </a:r>
            <a:r>
              <a:rPr lang="en-US" sz="1700" dirty="0">
                <a:solidFill>
                  <a:srgbClr val="FFFF00"/>
                </a:solidFill>
              </a:rPr>
              <a:t> </a:t>
            </a:r>
            <a:r>
              <a:rPr lang="en-US" sz="1700" dirty="0" err="1">
                <a:solidFill>
                  <a:srgbClr val="FFFF00"/>
                </a:solidFill>
              </a:rPr>
              <a:t>của</a:t>
            </a:r>
            <a:r>
              <a:rPr lang="en-US" sz="1700" dirty="0">
                <a:solidFill>
                  <a:srgbClr val="FFFF00"/>
                </a:solidFill>
              </a:rPr>
              <a:t> </a:t>
            </a:r>
            <a:r>
              <a:rPr lang="en-US" sz="1700" dirty="0" err="1">
                <a:solidFill>
                  <a:srgbClr val="FFFF00"/>
                </a:solidFill>
              </a:rPr>
              <a:t>Học</a:t>
            </a:r>
            <a:r>
              <a:rPr lang="en-US" sz="1700" dirty="0">
                <a:solidFill>
                  <a:srgbClr val="FFFF00"/>
                </a:solidFill>
              </a:rPr>
              <a:t> </a:t>
            </a:r>
            <a:r>
              <a:rPr lang="en-US" sz="1700" dirty="0" err="1">
                <a:solidFill>
                  <a:srgbClr val="FFFF00"/>
                </a:solidFill>
              </a:rPr>
              <a:t>phần</a:t>
            </a:r>
            <a:r>
              <a:rPr lang="en-US" sz="1700" dirty="0">
                <a:solidFill>
                  <a:srgbClr val="FFFF00"/>
                </a:solidFill>
              </a:rPr>
              <a:t> tin </a:t>
            </a:r>
            <a:r>
              <a:rPr lang="en-US" sz="1700" dirty="0" err="1">
                <a:solidFill>
                  <a:srgbClr val="FFFF00"/>
                </a:solidFill>
              </a:rPr>
              <a:t>học</a:t>
            </a:r>
            <a:r>
              <a:rPr lang="en-US" sz="1700" dirty="0">
                <a:solidFill>
                  <a:srgbClr val="FFFF00"/>
                </a:solidFill>
              </a:rPr>
              <a:t> </a:t>
            </a:r>
            <a:r>
              <a:rPr lang="en-US" sz="1700" dirty="0" err="1">
                <a:solidFill>
                  <a:srgbClr val="FFFF00"/>
                </a:solidFill>
              </a:rPr>
              <a:t>căn</a:t>
            </a:r>
            <a:r>
              <a:rPr lang="en-US" sz="1700" dirty="0">
                <a:solidFill>
                  <a:srgbClr val="FFFF00"/>
                </a:solidFill>
              </a:rPr>
              <a:t> </a:t>
            </a:r>
            <a:r>
              <a:rPr lang="en-US" sz="1700" dirty="0" err="1">
                <a:solidFill>
                  <a:srgbClr val="FFFF00"/>
                </a:solidFill>
              </a:rPr>
              <a:t>bản</a:t>
            </a:r>
            <a:r>
              <a:rPr lang="en-US" sz="1700" dirty="0">
                <a:solidFill>
                  <a:srgbClr val="FFFF00"/>
                </a:solidFill>
              </a:rPr>
              <a:t> </a:t>
            </a:r>
            <a:r>
              <a:rPr lang="en-US" sz="1700" dirty="0" err="1">
                <a:solidFill>
                  <a:srgbClr val="FFFF00"/>
                </a:solidFill>
              </a:rPr>
              <a:t>từ</a:t>
            </a:r>
            <a:r>
              <a:rPr lang="en-US" sz="1700" dirty="0">
                <a:solidFill>
                  <a:srgbClr val="FFFF00"/>
                </a:solidFill>
              </a:rPr>
              <a:t> </a:t>
            </a:r>
            <a:r>
              <a:rPr lang="en-US" sz="1700" dirty="0" err="1">
                <a:solidFill>
                  <a:srgbClr val="FFFF00"/>
                </a:solidFill>
              </a:rPr>
              <a:t>điểm</a:t>
            </a:r>
            <a:r>
              <a:rPr lang="en-US" sz="1700" dirty="0">
                <a:solidFill>
                  <a:srgbClr val="FFFF00"/>
                </a:solidFill>
              </a:rPr>
              <a:t> 3.0/4.0 </a:t>
            </a:r>
            <a:r>
              <a:rPr lang="en-US" sz="1700" dirty="0" err="1">
                <a:solidFill>
                  <a:srgbClr val="FFFF00"/>
                </a:solidFill>
              </a:rPr>
              <a:t>trở</a:t>
            </a:r>
            <a:r>
              <a:rPr lang="en-US" sz="1700" dirty="0">
                <a:solidFill>
                  <a:srgbClr val="FFFF00"/>
                </a:solidFill>
              </a:rPr>
              <a:t> </a:t>
            </a:r>
            <a:r>
              <a:rPr lang="en-US" sz="1700" dirty="0" err="1">
                <a:solidFill>
                  <a:srgbClr val="FFFF00"/>
                </a:solidFill>
              </a:rPr>
              <a:t>lên</a:t>
            </a:r>
            <a:r>
              <a:rPr lang="en-US" sz="1700" dirty="0">
                <a:solidFill>
                  <a:srgbClr val="FFFF00"/>
                </a:solidFill>
              </a:rPr>
              <a:t>…</a:t>
            </a:r>
          </a:p>
          <a:p>
            <a:pPr marL="0" lvl="2" algn="just"/>
            <a:r>
              <a:rPr lang="en-US" sz="1700" b="1" dirty="0">
                <a:solidFill>
                  <a:srgbClr val="FFFF00"/>
                </a:solidFill>
              </a:rPr>
              <a:t>- </a:t>
            </a:r>
            <a:r>
              <a:rPr lang="en-US" sz="1700" b="1" dirty="0" err="1">
                <a:solidFill>
                  <a:srgbClr val="FFFF00"/>
                </a:solidFill>
              </a:rPr>
              <a:t>Tham</a:t>
            </a:r>
            <a:r>
              <a:rPr lang="en-US" sz="1700" b="1" dirty="0">
                <a:solidFill>
                  <a:srgbClr val="FFFF00"/>
                </a:solidFill>
              </a:rPr>
              <a:t> </a:t>
            </a:r>
            <a:r>
              <a:rPr lang="en-US" sz="1700" b="1" dirty="0" err="1">
                <a:solidFill>
                  <a:srgbClr val="FFFF00"/>
                </a:solidFill>
              </a:rPr>
              <a:t>gia</a:t>
            </a:r>
            <a:r>
              <a:rPr lang="en-US" sz="1700" b="1" dirty="0">
                <a:solidFill>
                  <a:srgbClr val="FFFF00"/>
                </a:solidFill>
              </a:rPr>
              <a:t> </a:t>
            </a:r>
            <a:r>
              <a:rPr lang="en-US" sz="1700" b="1" dirty="0" err="1">
                <a:solidFill>
                  <a:srgbClr val="FFFF00"/>
                </a:solidFill>
              </a:rPr>
              <a:t>các</a:t>
            </a:r>
            <a:r>
              <a:rPr lang="en-US" sz="1700" b="1" dirty="0">
                <a:solidFill>
                  <a:srgbClr val="FFFF00"/>
                </a:solidFill>
              </a:rPr>
              <a:t> </a:t>
            </a:r>
            <a:r>
              <a:rPr lang="en-US" sz="1700" b="1" dirty="0" err="1">
                <a:solidFill>
                  <a:srgbClr val="FFFF00"/>
                </a:solidFill>
              </a:rPr>
              <a:t>hoạt</a:t>
            </a:r>
            <a:r>
              <a:rPr lang="en-US" sz="1700" b="1" dirty="0">
                <a:solidFill>
                  <a:srgbClr val="FFFF00"/>
                </a:solidFill>
              </a:rPr>
              <a:t> </a:t>
            </a:r>
            <a:r>
              <a:rPr lang="en-US" sz="1700" b="1" dirty="0" err="1">
                <a:solidFill>
                  <a:srgbClr val="FFFF00"/>
                </a:solidFill>
              </a:rPr>
              <a:t>động</a:t>
            </a:r>
            <a:r>
              <a:rPr lang="en-US" sz="1700" b="1" dirty="0">
                <a:solidFill>
                  <a:srgbClr val="FFFF00"/>
                </a:solidFill>
              </a:rPr>
              <a:t>, </a:t>
            </a:r>
            <a:r>
              <a:rPr lang="en-US" sz="1700" b="1" dirty="0" err="1">
                <a:solidFill>
                  <a:srgbClr val="FFFF00"/>
                </a:solidFill>
              </a:rPr>
              <a:t>phong</a:t>
            </a:r>
            <a:r>
              <a:rPr lang="en-US" sz="1700" b="1" dirty="0">
                <a:solidFill>
                  <a:srgbClr val="FFFF00"/>
                </a:solidFill>
              </a:rPr>
              <a:t> </a:t>
            </a:r>
            <a:r>
              <a:rPr lang="en-US" sz="1700" b="1" dirty="0" err="1">
                <a:solidFill>
                  <a:srgbClr val="FFFF00"/>
                </a:solidFill>
              </a:rPr>
              <a:t>trào</a:t>
            </a:r>
            <a:r>
              <a:rPr lang="en-US" sz="1700" b="1" dirty="0">
                <a:solidFill>
                  <a:srgbClr val="FFFF00"/>
                </a:solidFill>
              </a:rPr>
              <a:t> </a:t>
            </a:r>
            <a:r>
              <a:rPr lang="en-US" sz="1700" b="1" dirty="0" err="1">
                <a:solidFill>
                  <a:srgbClr val="FFFF00"/>
                </a:solidFill>
              </a:rPr>
              <a:t>nâng</a:t>
            </a:r>
            <a:r>
              <a:rPr lang="en-US" sz="1700" b="1" dirty="0">
                <a:solidFill>
                  <a:srgbClr val="FFFF00"/>
                </a:solidFill>
              </a:rPr>
              <a:t> </a:t>
            </a:r>
            <a:r>
              <a:rPr lang="en-US" sz="1700" b="1" dirty="0" err="1">
                <a:solidFill>
                  <a:srgbClr val="FFFF00"/>
                </a:solidFill>
              </a:rPr>
              <a:t>cao</a:t>
            </a:r>
            <a:r>
              <a:rPr lang="en-US" sz="1700" b="1" dirty="0">
                <a:solidFill>
                  <a:srgbClr val="FFFF00"/>
                </a:solidFill>
              </a:rPr>
              <a:t> </a:t>
            </a:r>
            <a:r>
              <a:rPr lang="en-US" sz="1700" b="1" dirty="0" err="1">
                <a:solidFill>
                  <a:srgbClr val="FFFF00"/>
                </a:solidFill>
              </a:rPr>
              <a:t>kỹ</a:t>
            </a:r>
            <a:r>
              <a:rPr lang="en-US" sz="1700" b="1" dirty="0">
                <a:solidFill>
                  <a:srgbClr val="FFFF00"/>
                </a:solidFill>
              </a:rPr>
              <a:t> </a:t>
            </a:r>
            <a:r>
              <a:rPr lang="en-US" sz="1700" b="1" dirty="0" err="1">
                <a:solidFill>
                  <a:srgbClr val="FFFF00"/>
                </a:solidFill>
              </a:rPr>
              <a:t>năng</a:t>
            </a:r>
            <a:r>
              <a:rPr lang="en-US" sz="1700" b="1" dirty="0">
                <a:solidFill>
                  <a:srgbClr val="FFFF00"/>
                </a:solidFill>
              </a:rPr>
              <a:t> </a:t>
            </a:r>
            <a:r>
              <a:rPr lang="en-US" sz="1700" b="1" dirty="0" err="1">
                <a:solidFill>
                  <a:srgbClr val="FFFF00"/>
                </a:solidFill>
              </a:rPr>
              <a:t>Hội</a:t>
            </a:r>
            <a:r>
              <a:rPr lang="en-US" sz="1700" b="1" dirty="0">
                <a:solidFill>
                  <a:srgbClr val="FFFF00"/>
                </a:solidFill>
              </a:rPr>
              <a:t> </a:t>
            </a:r>
            <a:r>
              <a:rPr lang="en-US" sz="1700" b="1" dirty="0" err="1">
                <a:solidFill>
                  <a:srgbClr val="FFFF00"/>
                </a:solidFill>
              </a:rPr>
              <a:t>nhập</a:t>
            </a:r>
            <a:r>
              <a:rPr lang="en-US" sz="1700" b="1" dirty="0">
                <a:solidFill>
                  <a:srgbClr val="FFFF00"/>
                </a:solidFill>
              </a:rPr>
              <a:t>.</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366612"/>
                <a:ext cx="1326744" cy="719488"/>
              </a:xfrm>
              <a:prstGeom prst="rect">
                <a:avLst/>
              </a:prstGeom>
              <a:noFill/>
            </p:spPr>
            <p:txBody>
              <a:bodyPr wrap="square" lIns="57210" tIns="28605" rIns="57210" bIns="28605">
                <a:spAutoFit/>
              </a:bodyPr>
              <a:lstStyle/>
              <a:p>
                <a:pP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    02</a:t>
                </a:r>
              </a:p>
              <a:p>
                <a:pPr algn="r" defTabSz="286044">
                  <a:defRPr/>
                </a:pPr>
                <a:r>
                  <a:rPr lang="en-US" b="1" dirty="0" err="1">
                    <a:solidFill>
                      <a:srgbClr val="FF0000"/>
                    </a:solidFill>
                  </a:rPr>
                  <a:t>Tiêu</a:t>
                </a:r>
                <a:r>
                  <a:rPr lang="en-US" b="1" dirty="0">
                    <a:solidFill>
                      <a:srgbClr val="FF0000"/>
                    </a:solidFill>
                  </a:rPr>
                  <a:t> </a:t>
                </a:r>
                <a:r>
                  <a:rPr lang="en-US" b="1" dirty="0" err="1">
                    <a:solidFill>
                      <a:srgbClr val="FF0000"/>
                    </a:solidFill>
                  </a:rPr>
                  <a:t>chuẩn</a:t>
                </a:r>
                <a:endParaRPr lang="en-US"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6" name="TextBox 45"/>
          <p:cNvSpPr txBox="1"/>
          <p:nvPr/>
        </p:nvSpPr>
        <p:spPr>
          <a:xfrm>
            <a:off x="465746" y="4140506"/>
            <a:ext cx="2093522"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SINH VIÊN 5 TỐT</a:t>
            </a:r>
          </a:p>
        </p:txBody>
      </p:sp>
      <p:sp>
        <p:nvSpPr>
          <p:cNvPr id="33" name="TextBox 32"/>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1255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8"/>
                                        </p:tgtEl>
                                      </p:cBhvr>
                                    </p:animEffect>
                                    <p:set>
                                      <p:cBhvr>
                                        <p:cTn id="1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1281359-C67A-4E07-A949-DF5F731D3E6D}" type="slidenum">
              <a:rPr lang="en-US" smtClean="0"/>
              <a:t>27</a:t>
            </a:fld>
            <a:endParaRPr lang="en-US"/>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85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44" name="Rounded Rectangle 43"/>
          <p:cNvSpPr/>
          <p:nvPr/>
        </p:nvSpPr>
        <p:spPr>
          <a:xfrm>
            <a:off x="4040981" y="1047750"/>
            <a:ext cx="5098257" cy="1078575"/>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just"/>
            <a:r>
              <a:rPr lang="en-US" sz="2000" dirty="0" err="1">
                <a:solidFill>
                  <a:srgbClr val="FF0000"/>
                </a:solidFill>
              </a:rPr>
              <a:t>Danh</a:t>
            </a:r>
            <a:r>
              <a:rPr lang="en-US" sz="2000" dirty="0">
                <a:solidFill>
                  <a:srgbClr val="FF0000"/>
                </a:solidFill>
              </a:rPr>
              <a:t> </a:t>
            </a:r>
            <a:r>
              <a:rPr lang="en-US" sz="2000" dirty="0" err="1">
                <a:solidFill>
                  <a:srgbClr val="FF0000"/>
                </a:solidFill>
              </a:rPr>
              <a:t>hiệu</a:t>
            </a:r>
            <a:r>
              <a:rPr lang="en-US" sz="2000" dirty="0">
                <a:solidFill>
                  <a:srgbClr val="FF0000"/>
                </a:solidFill>
              </a:rPr>
              <a:t> </a:t>
            </a:r>
            <a:r>
              <a:rPr lang="en-US" sz="2000" dirty="0" err="1">
                <a:solidFill>
                  <a:srgbClr val="FF0000"/>
                </a:solidFill>
              </a:rPr>
              <a:t>áp</a:t>
            </a:r>
            <a:r>
              <a:rPr lang="en-US" sz="2000" dirty="0">
                <a:solidFill>
                  <a:srgbClr val="FF0000"/>
                </a:solidFill>
              </a:rPr>
              <a:t> </a:t>
            </a:r>
            <a:r>
              <a:rPr lang="en-US" sz="2000" dirty="0" err="1">
                <a:solidFill>
                  <a:srgbClr val="FF0000"/>
                </a:solidFill>
              </a:rPr>
              <a:t>dụng</a:t>
            </a:r>
            <a:r>
              <a:rPr lang="en-US" sz="2000" dirty="0">
                <a:solidFill>
                  <a:srgbClr val="FF0000"/>
                </a:solidFill>
              </a:rPr>
              <a:t> </a:t>
            </a:r>
            <a:r>
              <a:rPr lang="en-US" sz="2000" dirty="0" err="1">
                <a:solidFill>
                  <a:srgbClr val="FF0000"/>
                </a:solidFill>
              </a:rPr>
              <a:t>đối</a:t>
            </a:r>
            <a:r>
              <a:rPr lang="en-US" sz="2000" dirty="0">
                <a:solidFill>
                  <a:srgbClr val="FF0000"/>
                </a:solidFill>
              </a:rPr>
              <a:t> </a:t>
            </a:r>
            <a:r>
              <a:rPr lang="en-US" sz="2000" dirty="0" err="1">
                <a:solidFill>
                  <a:srgbClr val="FF0000"/>
                </a:solidFill>
              </a:rPr>
              <a:t>với</a:t>
            </a:r>
            <a:r>
              <a:rPr lang="en-US" sz="2000" dirty="0">
                <a:solidFill>
                  <a:srgbClr val="FF0000"/>
                </a:solidFill>
              </a:rPr>
              <a:t> Chi </a:t>
            </a:r>
            <a:r>
              <a:rPr lang="en-US" sz="2000" dirty="0" err="1">
                <a:solidFill>
                  <a:srgbClr val="FF0000"/>
                </a:solidFill>
              </a:rPr>
              <a:t>hội</a:t>
            </a:r>
            <a:r>
              <a:rPr lang="en-US" sz="2000" dirty="0">
                <a:solidFill>
                  <a:srgbClr val="FF0000"/>
                </a:solidFill>
              </a:rPr>
              <a:t> </a:t>
            </a:r>
            <a:r>
              <a:rPr lang="en-US" sz="2000" dirty="0" err="1">
                <a:solidFill>
                  <a:srgbClr val="FF0000"/>
                </a:solidFill>
              </a:rPr>
              <a:t>vẫn</a:t>
            </a:r>
            <a:r>
              <a:rPr lang="en-US" sz="2000" dirty="0">
                <a:solidFill>
                  <a:srgbClr val="FF0000"/>
                </a:solidFill>
              </a:rPr>
              <a:t> </a:t>
            </a:r>
            <a:r>
              <a:rPr lang="en-US" sz="2000" dirty="0" err="1">
                <a:solidFill>
                  <a:srgbClr val="FF0000"/>
                </a:solidFill>
              </a:rPr>
              <a:t>đang</a:t>
            </a:r>
            <a:r>
              <a:rPr lang="en-US" sz="2000" dirty="0">
                <a:solidFill>
                  <a:srgbClr val="FF0000"/>
                </a:solidFill>
              </a:rPr>
              <a:t> </a:t>
            </a:r>
            <a:r>
              <a:rPr lang="en-US" sz="2000" dirty="0" err="1">
                <a:solidFill>
                  <a:srgbClr val="FF0000"/>
                </a:solidFill>
              </a:rPr>
              <a:t>học</a:t>
            </a:r>
            <a:r>
              <a:rPr lang="en-US" sz="2000" dirty="0">
                <a:solidFill>
                  <a:srgbClr val="FF0000"/>
                </a:solidFill>
              </a:rPr>
              <a:t> </a:t>
            </a:r>
            <a:r>
              <a:rPr lang="en-US" sz="2000" dirty="0" err="1">
                <a:solidFill>
                  <a:srgbClr val="FF0000"/>
                </a:solidFill>
              </a:rPr>
              <a:t>tại</a:t>
            </a:r>
            <a:r>
              <a:rPr lang="en-US" sz="2000" dirty="0">
                <a:solidFill>
                  <a:srgbClr val="FF0000"/>
                </a:solidFill>
              </a:rPr>
              <a:t> </a:t>
            </a:r>
            <a:r>
              <a:rPr lang="en-US" sz="2000" dirty="0" err="1">
                <a:solidFill>
                  <a:srgbClr val="FF0000"/>
                </a:solidFill>
              </a:rPr>
              <a:t>trường</a:t>
            </a:r>
            <a:r>
              <a:rPr lang="en-US" sz="2000" dirty="0">
                <a:solidFill>
                  <a:srgbClr val="FF0000"/>
                </a:solidFill>
              </a:rPr>
              <a:t> </a:t>
            </a:r>
            <a:r>
              <a:rPr lang="en-US" sz="2000" dirty="0" err="1">
                <a:solidFill>
                  <a:srgbClr val="FF0000"/>
                </a:solidFill>
              </a:rPr>
              <a:t>tính</a:t>
            </a:r>
            <a:r>
              <a:rPr lang="en-US" sz="2000" dirty="0">
                <a:solidFill>
                  <a:srgbClr val="FF0000"/>
                </a:solidFill>
              </a:rPr>
              <a:t> </a:t>
            </a:r>
            <a:r>
              <a:rPr lang="en-US" sz="2000" dirty="0" err="1">
                <a:solidFill>
                  <a:srgbClr val="FF0000"/>
                </a:solidFill>
              </a:rPr>
              <a:t>đến</a:t>
            </a:r>
            <a:r>
              <a:rPr lang="en-US" sz="2000" dirty="0">
                <a:solidFill>
                  <a:srgbClr val="FF0000"/>
                </a:solidFill>
              </a:rPr>
              <a:t> </a:t>
            </a:r>
            <a:r>
              <a:rPr lang="en-US" sz="2000" dirty="0" err="1">
                <a:solidFill>
                  <a:srgbClr val="FF0000"/>
                </a:solidFill>
              </a:rPr>
              <a:t>thời</a:t>
            </a:r>
            <a:r>
              <a:rPr lang="en-US" sz="2000" dirty="0">
                <a:solidFill>
                  <a:srgbClr val="FF0000"/>
                </a:solidFill>
              </a:rPr>
              <a:t> </a:t>
            </a:r>
            <a:r>
              <a:rPr lang="en-US" sz="2000" dirty="0" err="1">
                <a:solidFill>
                  <a:srgbClr val="FF0000"/>
                </a:solidFill>
              </a:rPr>
              <a:t>điểm</a:t>
            </a:r>
            <a:r>
              <a:rPr lang="en-US" sz="2000" dirty="0">
                <a:solidFill>
                  <a:srgbClr val="FF0000"/>
                </a:solidFill>
              </a:rPr>
              <a:t> </a:t>
            </a:r>
            <a:r>
              <a:rPr lang="en-US" sz="2000" dirty="0" err="1">
                <a:solidFill>
                  <a:srgbClr val="FF0000"/>
                </a:solidFill>
              </a:rPr>
              <a:t>xét</a:t>
            </a:r>
            <a:r>
              <a:rPr lang="en-US" sz="2000" dirty="0">
                <a:solidFill>
                  <a:srgbClr val="FF0000"/>
                </a:solidFill>
              </a:rPr>
              <a:t>.</a:t>
            </a:r>
          </a:p>
        </p:txBody>
      </p:sp>
      <p:sp>
        <p:nvSpPr>
          <p:cNvPr id="48" name="Rounded Rectangle 47"/>
          <p:cNvSpPr/>
          <p:nvPr/>
        </p:nvSpPr>
        <p:spPr>
          <a:xfrm>
            <a:off x="4038601" y="1047750"/>
            <a:ext cx="5100638" cy="2483252"/>
          </a:xfrm>
          <a:prstGeom prst="roundRect">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000" dirty="0">
                <a:solidFill>
                  <a:srgbClr val="FFFF00"/>
                </a:solidFill>
              </a:rPr>
              <a:t>1. </a:t>
            </a:r>
            <a:r>
              <a:rPr lang="en-US" sz="2000" dirty="0" err="1">
                <a:solidFill>
                  <a:srgbClr val="FFFF00"/>
                </a:solidFill>
              </a:rPr>
              <a:t>Ít</a:t>
            </a:r>
            <a:r>
              <a:rPr lang="en-US" sz="2000" dirty="0">
                <a:solidFill>
                  <a:srgbClr val="FFFF00"/>
                </a:solidFill>
              </a:rPr>
              <a:t> </a:t>
            </a:r>
            <a:r>
              <a:rPr lang="en-US" sz="2000" dirty="0" err="1">
                <a:solidFill>
                  <a:srgbClr val="FFFF00"/>
                </a:solidFill>
              </a:rPr>
              <a:t>nhất</a:t>
            </a:r>
            <a:r>
              <a:rPr lang="en-US" sz="2000" dirty="0">
                <a:solidFill>
                  <a:srgbClr val="FFFF00"/>
                </a:solidFill>
              </a:rPr>
              <a:t> 20%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a:t>
            </a:r>
            <a:r>
              <a:rPr lang="en-US" sz="2000" dirty="0" err="1">
                <a:solidFill>
                  <a:srgbClr val="FFFF00"/>
                </a:solidFill>
              </a:rPr>
              <a:t>trong</a:t>
            </a:r>
            <a:r>
              <a:rPr lang="en-US" sz="2000" dirty="0">
                <a:solidFill>
                  <a:srgbClr val="FFFF00"/>
                </a:solidFill>
              </a:rPr>
              <a:t> Chi </a:t>
            </a:r>
            <a:r>
              <a:rPr lang="en-US" sz="2000" dirty="0" err="1">
                <a:solidFill>
                  <a:srgbClr val="FFFF00"/>
                </a:solidFill>
              </a:rPr>
              <a:t>hội</a:t>
            </a:r>
            <a:r>
              <a:rPr lang="en-US" sz="2000" dirty="0">
                <a:solidFill>
                  <a:srgbClr val="FFFF00"/>
                </a:solidFill>
              </a:rPr>
              <a:t> </a:t>
            </a:r>
            <a:r>
              <a:rPr lang="en-US" sz="2000" dirty="0" err="1">
                <a:solidFill>
                  <a:srgbClr val="FFFF00"/>
                </a:solidFill>
              </a:rPr>
              <a:t>đạt</a:t>
            </a:r>
            <a:r>
              <a:rPr lang="en-US" sz="2000" dirty="0">
                <a:solidFill>
                  <a:srgbClr val="FFFF00"/>
                </a:solidFill>
              </a:rPr>
              <a:t> </a:t>
            </a:r>
            <a:r>
              <a:rPr lang="en-US" sz="2000" dirty="0" err="1">
                <a:solidFill>
                  <a:srgbClr val="FFFF00"/>
                </a:solidFill>
              </a:rPr>
              <a:t>danh</a:t>
            </a:r>
            <a:r>
              <a:rPr lang="en-US" sz="2000" dirty="0">
                <a:solidFill>
                  <a:srgbClr val="FFFF00"/>
                </a:solidFill>
              </a:rPr>
              <a:t> </a:t>
            </a:r>
            <a:r>
              <a:rPr lang="en-US" sz="2000" dirty="0" err="1">
                <a:solidFill>
                  <a:srgbClr val="FFFF00"/>
                </a:solidFill>
              </a:rPr>
              <a:t>hiệu</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 </a:t>
            </a:r>
            <a:r>
              <a:rPr lang="en-US" sz="2000" dirty="0" err="1">
                <a:solidFill>
                  <a:srgbClr val="FFFF00"/>
                </a:solidFill>
              </a:rPr>
              <a:t>cấp</a:t>
            </a:r>
            <a:r>
              <a:rPr lang="en-US" sz="2000" dirty="0">
                <a:solidFill>
                  <a:srgbClr val="FFFF00"/>
                </a:solidFill>
              </a:rPr>
              <a:t> </a:t>
            </a:r>
            <a:r>
              <a:rPr lang="en-US" sz="2000" dirty="0" err="1">
                <a:solidFill>
                  <a:srgbClr val="FFFF00"/>
                </a:solidFill>
              </a:rPr>
              <a:t>trường</a:t>
            </a:r>
            <a:r>
              <a:rPr lang="en-US" sz="2000" dirty="0">
                <a:solidFill>
                  <a:srgbClr val="FFFF00"/>
                </a:solidFill>
              </a:rPr>
              <a:t>.</a:t>
            </a:r>
          </a:p>
          <a:p>
            <a:pPr algn="just"/>
            <a:r>
              <a:rPr lang="en-US" sz="2000" dirty="0">
                <a:solidFill>
                  <a:srgbClr val="FFFF00"/>
                </a:solidFill>
              </a:rPr>
              <a:t>2. </a:t>
            </a:r>
            <a:r>
              <a:rPr lang="en-US" sz="2000" dirty="0" err="1">
                <a:solidFill>
                  <a:srgbClr val="FFFF00"/>
                </a:solidFill>
              </a:rPr>
              <a:t>Có</a:t>
            </a:r>
            <a:r>
              <a:rPr lang="en-US" sz="2000" dirty="0">
                <a:solidFill>
                  <a:srgbClr val="FFFF00"/>
                </a:solidFill>
              </a:rPr>
              <a:t> </a:t>
            </a:r>
            <a:r>
              <a:rPr lang="en-US" sz="2000" dirty="0" err="1">
                <a:solidFill>
                  <a:srgbClr val="FFFF00"/>
                </a:solidFill>
              </a:rPr>
              <a:t>giải</a:t>
            </a:r>
            <a:r>
              <a:rPr lang="en-US" sz="2000" dirty="0">
                <a:solidFill>
                  <a:srgbClr val="FFFF00"/>
                </a:solidFill>
              </a:rPr>
              <a:t> </a:t>
            </a:r>
            <a:r>
              <a:rPr lang="en-US" sz="2000" dirty="0" err="1">
                <a:solidFill>
                  <a:srgbClr val="FFFF00"/>
                </a:solidFill>
              </a:rPr>
              <a:t>pháp</a:t>
            </a:r>
            <a:r>
              <a:rPr lang="en-US" sz="2000" dirty="0">
                <a:solidFill>
                  <a:srgbClr val="FFFF00"/>
                </a:solidFill>
              </a:rPr>
              <a:t> </a:t>
            </a:r>
            <a:r>
              <a:rPr lang="en-US" sz="2000" dirty="0" err="1">
                <a:solidFill>
                  <a:srgbClr val="FFFF00"/>
                </a:solidFill>
              </a:rPr>
              <a:t>hỗ</a:t>
            </a:r>
            <a:r>
              <a:rPr lang="en-US" sz="2000" dirty="0">
                <a:solidFill>
                  <a:srgbClr val="FFFF00"/>
                </a:solidFill>
              </a:rPr>
              <a:t> </a:t>
            </a:r>
            <a:r>
              <a:rPr lang="en-US" sz="2000" dirty="0" err="1">
                <a:solidFill>
                  <a:srgbClr val="FFFF00"/>
                </a:solidFill>
              </a:rPr>
              <a:t>trợ</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a:t>
            </a:r>
            <a:r>
              <a:rPr lang="en-US" sz="2000" dirty="0" err="1">
                <a:solidFill>
                  <a:srgbClr val="FFFF00"/>
                </a:solidFill>
              </a:rPr>
              <a:t>trong</a:t>
            </a:r>
            <a:r>
              <a:rPr lang="en-US" sz="2000" dirty="0">
                <a:solidFill>
                  <a:srgbClr val="FFFF00"/>
                </a:solidFill>
              </a:rPr>
              <a:t> </a:t>
            </a:r>
            <a:r>
              <a:rPr lang="en-US" sz="2000" dirty="0" err="1">
                <a:solidFill>
                  <a:srgbClr val="FFFF00"/>
                </a:solidFill>
              </a:rPr>
              <a:t>thực</a:t>
            </a:r>
            <a:r>
              <a:rPr lang="en-US" sz="2000" dirty="0">
                <a:solidFill>
                  <a:srgbClr val="FFFF00"/>
                </a:solidFill>
              </a:rPr>
              <a:t> </a:t>
            </a:r>
            <a:r>
              <a:rPr lang="en-US" sz="2000" dirty="0" err="1">
                <a:solidFill>
                  <a:srgbClr val="FFFF00"/>
                </a:solidFill>
              </a:rPr>
              <a:t>hiện</a:t>
            </a:r>
            <a:r>
              <a:rPr lang="en-US" sz="2000" dirty="0">
                <a:solidFill>
                  <a:srgbClr val="FFFF00"/>
                </a:solidFill>
              </a:rPr>
              <a:t>, </a:t>
            </a:r>
            <a:r>
              <a:rPr lang="en-US" sz="2000" dirty="0" err="1">
                <a:solidFill>
                  <a:srgbClr val="FFFF00"/>
                </a:solidFill>
              </a:rPr>
              <a:t>nâng</a:t>
            </a:r>
            <a:r>
              <a:rPr lang="en-US" sz="2000" dirty="0">
                <a:solidFill>
                  <a:srgbClr val="FFFF00"/>
                </a:solidFill>
              </a:rPr>
              <a:t> </a:t>
            </a:r>
            <a:r>
              <a:rPr lang="en-US" sz="2000" dirty="0" err="1">
                <a:solidFill>
                  <a:srgbClr val="FFFF00"/>
                </a:solidFill>
              </a:rPr>
              <a:t>cao</a:t>
            </a:r>
            <a:r>
              <a:rPr lang="en-US" sz="2000" dirty="0">
                <a:solidFill>
                  <a:srgbClr val="FFFF00"/>
                </a:solidFill>
              </a:rPr>
              <a:t> </a:t>
            </a:r>
            <a:r>
              <a:rPr lang="en-US" sz="2000" dirty="0" err="1">
                <a:solidFill>
                  <a:srgbClr val="FFFF00"/>
                </a:solidFill>
              </a:rPr>
              <a:t>chất</a:t>
            </a:r>
            <a:r>
              <a:rPr lang="en-US" sz="2000" dirty="0">
                <a:solidFill>
                  <a:srgbClr val="FFFF00"/>
                </a:solidFill>
              </a:rPr>
              <a:t> </a:t>
            </a:r>
            <a:r>
              <a:rPr lang="en-US" sz="2000" dirty="0" err="1">
                <a:solidFill>
                  <a:srgbClr val="FFFF00"/>
                </a:solidFill>
              </a:rPr>
              <a:t>lượng</a:t>
            </a:r>
            <a:r>
              <a:rPr lang="en-US" sz="2000" dirty="0">
                <a:solidFill>
                  <a:srgbClr val="FFFF00"/>
                </a:solidFill>
              </a:rPr>
              <a:t> </a:t>
            </a:r>
            <a:r>
              <a:rPr lang="en-US" sz="2000" dirty="0" err="1">
                <a:solidFill>
                  <a:srgbClr val="FFFF00"/>
                </a:solidFill>
              </a:rPr>
              <a:t>phong</a:t>
            </a:r>
            <a:r>
              <a:rPr lang="en-US" sz="2000" dirty="0">
                <a:solidFill>
                  <a:srgbClr val="FFFF00"/>
                </a:solidFill>
              </a:rPr>
              <a:t> </a:t>
            </a:r>
            <a:r>
              <a:rPr lang="en-US" sz="2000" dirty="0" err="1">
                <a:solidFill>
                  <a:srgbClr val="FFFF00"/>
                </a:solidFill>
              </a:rPr>
              <a:t>trào</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 </a:t>
            </a:r>
            <a:r>
              <a:rPr lang="en-US" sz="2000" dirty="0" err="1">
                <a:solidFill>
                  <a:srgbClr val="FFFF00"/>
                </a:solidFill>
              </a:rPr>
              <a:t>có</a:t>
            </a:r>
            <a:r>
              <a:rPr lang="en-US" sz="2000" dirty="0">
                <a:solidFill>
                  <a:srgbClr val="FFFF00"/>
                </a:solidFill>
              </a:rPr>
              <a:t> </a:t>
            </a:r>
            <a:r>
              <a:rPr lang="en-US" sz="2000" dirty="0" err="1">
                <a:solidFill>
                  <a:srgbClr val="FFFF00"/>
                </a:solidFill>
              </a:rPr>
              <a:t>kế</a:t>
            </a:r>
            <a:r>
              <a:rPr lang="en-US" sz="2000" dirty="0">
                <a:solidFill>
                  <a:srgbClr val="FFFF00"/>
                </a:solidFill>
              </a:rPr>
              <a:t> </a:t>
            </a:r>
            <a:r>
              <a:rPr lang="en-US" sz="2000" dirty="0" err="1">
                <a:solidFill>
                  <a:srgbClr val="FFFF00"/>
                </a:solidFill>
              </a:rPr>
              <a:t>hoạch</a:t>
            </a:r>
            <a:r>
              <a:rPr lang="en-US" sz="2000" dirty="0">
                <a:solidFill>
                  <a:srgbClr val="FFFF00"/>
                </a:solidFill>
              </a:rPr>
              <a:t> </a:t>
            </a:r>
            <a:r>
              <a:rPr lang="en-US" sz="2000" dirty="0" err="1">
                <a:solidFill>
                  <a:srgbClr val="FFFF00"/>
                </a:solidFill>
              </a:rPr>
              <a:t>tổ</a:t>
            </a:r>
            <a:r>
              <a:rPr lang="en-US" sz="2000" dirty="0">
                <a:solidFill>
                  <a:srgbClr val="FFFF00"/>
                </a:solidFill>
              </a:rPr>
              <a:t> </a:t>
            </a:r>
            <a:r>
              <a:rPr lang="en-US" sz="2000" dirty="0" err="1">
                <a:solidFill>
                  <a:srgbClr val="FFFF00"/>
                </a:solidFill>
              </a:rPr>
              <a:t>chức</a:t>
            </a:r>
            <a:r>
              <a:rPr lang="en-US" sz="2000" dirty="0">
                <a:solidFill>
                  <a:srgbClr val="FFFF00"/>
                </a:solidFill>
              </a:rPr>
              <a:t> </a:t>
            </a:r>
            <a:r>
              <a:rPr lang="en-US" sz="2000" dirty="0" err="1">
                <a:solidFill>
                  <a:srgbClr val="FFFF00"/>
                </a:solidFill>
              </a:rPr>
              <a:t>tuyên</a:t>
            </a:r>
            <a:r>
              <a:rPr lang="en-US" sz="2000" dirty="0">
                <a:solidFill>
                  <a:srgbClr val="FFFF00"/>
                </a:solidFill>
              </a:rPr>
              <a:t> </a:t>
            </a:r>
            <a:r>
              <a:rPr lang="en-US" sz="2000" dirty="0" err="1">
                <a:solidFill>
                  <a:srgbClr val="FFFF00"/>
                </a:solidFill>
              </a:rPr>
              <a:t>dương</a:t>
            </a:r>
            <a:r>
              <a:rPr lang="en-US" sz="2000" dirty="0">
                <a:solidFill>
                  <a:srgbClr val="FFFF00"/>
                </a:solidFill>
              </a:rPr>
              <a:t> </a:t>
            </a:r>
            <a:r>
              <a:rPr lang="en-US" sz="2000" dirty="0" err="1">
                <a:solidFill>
                  <a:srgbClr val="FFFF00"/>
                </a:solidFill>
              </a:rPr>
              <a:t>gương</a:t>
            </a:r>
            <a:r>
              <a:rPr lang="en-US" sz="2000" dirty="0">
                <a:solidFill>
                  <a:srgbClr val="FFFF00"/>
                </a:solidFill>
              </a:rPr>
              <a:t> </a:t>
            </a:r>
            <a:r>
              <a:rPr lang="en-US" sz="2000" dirty="0" err="1">
                <a:solidFill>
                  <a:srgbClr val="FFFF00"/>
                </a:solidFill>
              </a:rPr>
              <a:t>điển</a:t>
            </a:r>
            <a:r>
              <a:rPr lang="en-US" sz="2000" dirty="0">
                <a:solidFill>
                  <a:srgbClr val="FFFF00"/>
                </a:solidFill>
              </a:rPr>
              <a:t> </a:t>
            </a:r>
            <a:r>
              <a:rPr lang="en-US" sz="2000" dirty="0" err="1">
                <a:solidFill>
                  <a:srgbClr val="FFFF00"/>
                </a:solidFill>
              </a:rPr>
              <a:t>hình</a:t>
            </a:r>
            <a:r>
              <a:rPr lang="en-US" sz="2000" dirty="0">
                <a:solidFill>
                  <a:srgbClr val="FFFF00"/>
                </a:solidFill>
              </a:rPr>
              <a:t> </a:t>
            </a:r>
            <a:r>
              <a:rPr lang="en-US" sz="2000" dirty="0" err="1">
                <a:solidFill>
                  <a:srgbClr val="FFFF00"/>
                </a:solidFill>
              </a:rPr>
              <a:t>phong</a:t>
            </a:r>
            <a:r>
              <a:rPr lang="en-US" sz="2000" dirty="0">
                <a:solidFill>
                  <a:srgbClr val="FFFF00"/>
                </a:solidFill>
              </a:rPr>
              <a:t> </a:t>
            </a:r>
            <a:r>
              <a:rPr lang="en-US" sz="2000" dirty="0" err="1">
                <a:solidFill>
                  <a:srgbClr val="FFFF00"/>
                </a:solidFill>
              </a:rPr>
              <a:t>trào</a:t>
            </a:r>
            <a:r>
              <a:rPr lang="en-US" sz="2000" dirty="0">
                <a:solidFill>
                  <a:srgbClr val="FFFF00"/>
                </a:solidFill>
              </a:rPr>
              <a:t> “</a:t>
            </a:r>
            <a:r>
              <a:rPr lang="en-US" sz="2000" dirty="0" err="1">
                <a:solidFill>
                  <a:srgbClr val="FFFF00"/>
                </a:solidFill>
              </a:rPr>
              <a:t>Sinh</a:t>
            </a:r>
            <a:r>
              <a:rPr lang="en-US" sz="2000" dirty="0">
                <a:solidFill>
                  <a:srgbClr val="FFFF00"/>
                </a:solidFill>
              </a:rPr>
              <a:t> </a:t>
            </a:r>
            <a:r>
              <a:rPr lang="en-US" sz="2000" dirty="0" err="1">
                <a:solidFill>
                  <a:srgbClr val="FFFF00"/>
                </a:solidFill>
              </a:rPr>
              <a:t>viên</a:t>
            </a:r>
            <a:r>
              <a:rPr lang="en-US" sz="2000" dirty="0">
                <a:solidFill>
                  <a:srgbClr val="FFFF00"/>
                </a:solidFill>
              </a:rPr>
              <a:t> 5 </a:t>
            </a:r>
            <a:r>
              <a:rPr lang="en-US" sz="2000" dirty="0" err="1">
                <a:solidFill>
                  <a:srgbClr val="FFFF00"/>
                </a:solidFill>
              </a:rPr>
              <a:t>tốt</a:t>
            </a:r>
            <a:r>
              <a:rPr lang="en-US" sz="2000" dirty="0">
                <a:solidFill>
                  <a:srgbClr val="FFFF00"/>
                </a:solidFill>
              </a:rPr>
              <a:t>”…</a:t>
            </a:r>
          </a:p>
        </p:txBody>
      </p:sp>
      <p:grpSp>
        <p:nvGrpSpPr>
          <p:cNvPr id="80" name="Group 79"/>
          <p:cNvGrpSpPr/>
          <p:nvPr/>
        </p:nvGrpSpPr>
        <p:grpSpPr>
          <a:xfrm>
            <a:off x="76200" y="2126325"/>
            <a:ext cx="2833184" cy="2705312"/>
            <a:chOff x="76200" y="2126325"/>
            <a:chExt cx="2833184" cy="2705312"/>
          </a:xfrm>
        </p:grpSpPr>
        <p:sp>
          <p:nvSpPr>
            <p:cNvPr id="29" name="Oval 28">
              <a:extLst>
                <a:ext uri="{FF2B5EF4-FFF2-40B4-BE49-F238E27FC236}">
                  <a16:creationId xmlns:a16="http://schemas.microsoft.com/office/drawing/2014/main" id="{B75A1C78-D629-084C-BB90-7CA72C1EB645}"/>
                </a:ext>
              </a:extLst>
            </p:cNvPr>
            <p:cNvSpPr/>
            <p:nvPr/>
          </p:nvSpPr>
          <p:spPr>
            <a:xfrm>
              <a:off x="76200" y="2126325"/>
              <a:ext cx="2833184" cy="2705312"/>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p:cNvGrpSpPr/>
            <p:nvPr/>
          </p:nvGrpSpPr>
          <p:grpSpPr>
            <a:xfrm>
              <a:off x="857391" y="2794706"/>
              <a:ext cx="1327864" cy="1327863"/>
              <a:chOff x="857391" y="2794706"/>
              <a:chExt cx="1327864" cy="1327863"/>
            </a:xfrm>
          </p:grpSpPr>
          <p:sp>
            <p:nvSpPr>
              <p:cNvPr id="73" name="Oval 72">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96" name="Group 95"/>
          <p:cNvGrpSpPr/>
          <p:nvPr/>
        </p:nvGrpSpPr>
        <p:grpSpPr>
          <a:xfrm>
            <a:off x="-114300" y="1395062"/>
            <a:ext cx="3365663" cy="3748438"/>
            <a:chOff x="-114300" y="1395062"/>
            <a:chExt cx="3365663" cy="3748438"/>
          </a:xfrm>
        </p:grpSpPr>
        <p:grpSp>
          <p:nvGrpSpPr>
            <p:cNvPr id="81" name="Group 80"/>
            <p:cNvGrpSpPr/>
            <p:nvPr/>
          </p:nvGrpSpPr>
          <p:grpSpPr>
            <a:xfrm>
              <a:off x="-114300" y="1395062"/>
              <a:ext cx="3365663" cy="3748438"/>
              <a:chOff x="-114299" y="1395062"/>
              <a:chExt cx="3365663" cy="3748438"/>
            </a:xfrm>
          </p:grpSpPr>
          <p:sp>
            <p:nvSpPr>
              <p:cNvPr id="82" name="Arc 81">
                <a:extLst>
                  <a:ext uri="{FF2B5EF4-FFF2-40B4-BE49-F238E27FC236}">
                    <a16:creationId xmlns:a16="http://schemas.microsoft.com/office/drawing/2014/main" id="{2445C1EB-7EE4-0F40-A613-F4E8EC148DAB}"/>
                  </a:ext>
                </a:extLst>
              </p:cNvPr>
              <p:cNvSpPr/>
              <p:nvPr/>
            </p:nvSpPr>
            <p:spPr>
              <a:xfrm>
                <a:off x="-114299" y="1777837"/>
                <a:ext cx="3365663" cy="3365663"/>
              </a:xfrm>
              <a:prstGeom prst="arc">
                <a:avLst>
                  <a:gd name="adj1" fmla="val 16200000"/>
                  <a:gd name="adj2" fmla="val 18880052"/>
                </a:avLst>
              </a:prstGeom>
              <a:noFill/>
              <a:ln w="1524000"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3" name="Group 82"/>
              <p:cNvGrpSpPr/>
              <p:nvPr/>
            </p:nvGrpSpPr>
            <p:grpSpPr>
              <a:xfrm>
                <a:off x="604461" y="1395062"/>
                <a:ext cx="2462589" cy="3064380"/>
                <a:chOff x="642561" y="1395062"/>
                <a:chExt cx="2462589" cy="3064380"/>
              </a:xfrm>
            </p:grpSpPr>
            <p:sp>
              <p:nvSpPr>
                <p:cNvPr id="84" name="Rectangle 83">
                  <a:extLst>
                    <a:ext uri="{FF2B5EF4-FFF2-40B4-BE49-F238E27FC236}">
                      <a16:creationId xmlns:a16="http://schemas.microsoft.com/office/drawing/2014/main" id="{771F1AFD-BB6C-F148-981C-ADEBA3519E44}"/>
                    </a:ext>
                  </a:extLst>
                </p:cNvPr>
                <p:cNvSpPr/>
                <p:nvPr/>
              </p:nvSpPr>
              <p:spPr>
                <a:xfrm>
                  <a:off x="1620765" y="1395062"/>
                  <a:ext cx="1484385" cy="719488"/>
                </a:xfrm>
                <a:prstGeom prst="rect">
                  <a:avLst/>
                </a:prstGeom>
                <a:noFill/>
              </p:spPr>
              <p:txBody>
                <a:bodyPr wrap="square" lIns="57210" tIns="28605" rIns="57210" bIns="28605">
                  <a:spAutoFit/>
                </a:bodyPr>
                <a:lstStyle/>
                <a:p>
                  <a:pPr algn="ctr" defTabSz="286044">
                    <a:defRPr/>
                  </a:pPr>
                  <a:r>
                    <a:rPr lang="en-US" sz="2500" b="1" dirty="0">
                      <a:ln w="0"/>
                      <a:solidFill>
                        <a:srgbClr val="FFC002"/>
                      </a:solidFill>
                      <a:effectLst>
                        <a:outerShdw blurRad="38100" dist="38100" dir="2700000" algn="tl">
                          <a:srgbClr val="000000">
                            <a:alpha val="43137"/>
                          </a:srgbClr>
                        </a:outerShdw>
                      </a:effectLst>
                      <a:latin typeface="Broadway" pitchFamily="82" charset="0"/>
                      <a:ea typeface="Broad" pitchFamily="18" charset="0"/>
                      <a:cs typeface="Times New Roman" pitchFamily="18" charset="0"/>
                    </a:rPr>
                    <a:t>01</a:t>
                  </a:r>
                </a:p>
                <a:p>
                  <a:pPr algn="ctr" defTabSz="286044">
                    <a:defRPr/>
                  </a:pPr>
                  <a:r>
                    <a:rPr lang="en-US" b="1" dirty="0" err="1">
                      <a:solidFill>
                        <a:srgbClr val="FFC000"/>
                      </a:solidFill>
                    </a:rPr>
                    <a:t>Đối</a:t>
                  </a:r>
                  <a:r>
                    <a:rPr lang="en-US" b="1" dirty="0">
                      <a:solidFill>
                        <a:srgbClr val="FFC000"/>
                      </a:solidFill>
                    </a:rPr>
                    <a:t> </a:t>
                  </a:r>
                  <a:r>
                    <a:rPr lang="en-US" b="1" dirty="0" err="1">
                      <a:solidFill>
                        <a:srgbClr val="FFC000"/>
                      </a:solidFill>
                    </a:rPr>
                    <a:t>tượng</a:t>
                  </a:r>
                  <a:endParaRPr lang="en-US" b="1" dirty="0">
                    <a:ln w="0"/>
                    <a:solidFill>
                      <a:srgbClr val="FFC000"/>
                    </a:solidFill>
                    <a:effectLst>
                      <a:outerShdw blurRad="38100" dist="38100" dir="2700000" algn="tl">
                        <a:srgbClr val="000000">
                          <a:alpha val="43137"/>
                        </a:srgbClr>
                      </a:outerShdw>
                    </a:effectLst>
                    <a:ea typeface="Broad" pitchFamily="18" charset="0"/>
                    <a:cs typeface="Times New Roman" pitchFamily="18" charset="0"/>
                  </a:endParaRPr>
                </a:p>
              </p:txBody>
            </p:sp>
            <p:sp>
              <p:nvSpPr>
                <p:cNvPr id="85" name="Arc 84">
                  <a:extLst>
                    <a:ext uri="{FF2B5EF4-FFF2-40B4-BE49-F238E27FC236}">
                      <a16:creationId xmlns:a16="http://schemas.microsoft.com/office/drawing/2014/main" id="{BC8D06DA-83D2-994D-9FD4-9A4F0DFB5794}"/>
                    </a:ext>
                  </a:extLst>
                </p:cNvPr>
                <p:cNvSpPr/>
                <p:nvPr/>
              </p:nvSpPr>
              <p:spPr>
                <a:xfrm>
                  <a:off x="642561" y="2643496"/>
                  <a:ext cx="1815946" cy="1815946"/>
                </a:xfrm>
                <a:prstGeom prst="arc">
                  <a:avLst>
                    <a:gd name="adj1" fmla="val 16200000"/>
                    <a:gd name="adj2" fmla="val 18883770"/>
                  </a:avLst>
                </a:prstGeom>
                <a:noFill/>
                <a:ln w="1016000" cap="flat" cmpd="sng" algn="ctr">
                  <a:gradFill flip="none" rotWithShape="1">
                    <a:gsLst>
                      <a:gs pos="27000">
                        <a:srgbClr val="FBDF08"/>
                      </a:gs>
                      <a:gs pos="82000">
                        <a:srgbClr val="FFC002"/>
                      </a:gs>
                    </a:gsLst>
                    <a:lin ang="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86" name="Picture 85">
                  <a:extLst>
                    <a:ext uri="{FF2B5EF4-FFF2-40B4-BE49-F238E27FC236}">
                      <a16:creationId xmlns:a16="http://schemas.microsoft.com/office/drawing/2014/main" id="{7A0D5D27-45F2-DD4D-AB56-BD57660775DB}"/>
                    </a:ext>
                  </a:extLst>
                </p:cNvPr>
                <p:cNvPicPr>
                  <a:picLocks noChangeAspect="1"/>
                </p:cNvPicPr>
                <p:nvPr/>
              </p:nvPicPr>
              <p:blipFill rotWithShape="1">
                <a:blip r:embed="rId7" cstate="print">
                  <a:duotone>
                    <a:prstClr val="black"/>
                    <a:srgbClr val="A5A5A5">
                      <a:tint val="45000"/>
                      <a:satMod val="400000"/>
                    </a:srgbClr>
                  </a:duotone>
                  <a:extLst>
                    <a:ext uri="{28A0092B-C50C-407E-A947-70E740481C1C}">
                      <a14:useLocalDpi xmlns:a14="http://schemas.microsoft.com/office/drawing/2010/main" val="0"/>
                    </a:ext>
                  </a:extLst>
                </a:blip>
                <a:srcRect l="278" t="37758" r="78387" b="35784"/>
                <a:stretch/>
              </p:blipFill>
              <p:spPr>
                <a:xfrm>
                  <a:off x="1794501" y="2463501"/>
                  <a:ext cx="297857" cy="301034"/>
                </a:xfrm>
                <a:prstGeom prst="rect">
                  <a:avLst/>
                </a:prstGeom>
              </p:spPr>
            </p:pic>
          </p:grpSp>
        </p:grpSp>
        <p:grpSp>
          <p:nvGrpSpPr>
            <p:cNvPr id="87" name="Group 86"/>
            <p:cNvGrpSpPr/>
            <p:nvPr/>
          </p:nvGrpSpPr>
          <p:grpSpPr>
            <a:xfrm>
              <a:off x="866499" y="2795999"/>
              <a:ext cx="1327864" cy="1327863"/>
              <a:chOff x="857391" y="2794706"/>
              <a:chExt cx="1327864" cy="1327863"/>
            </a:xfrm>
          </p:grpSpPr>
          <p:sp>
            <p:nvSpPr>
              <p:cNvPr id="88" name="Oval 87">
                <a:extLst>
                  <a:ext uri="{FF2B5EF4-FFF2-40B4-BE49-F238E27FC236}">
                    <a16:creationId xmlns:a16="http://schemas.microsoft.com/office/drawing/2014/main" id="{60D2E748-1F95-584E-9F10-B28612961857}"/>
                  </a:ext>
                </a:extLst>
              </p:cNvPr>
              <p:cNvSpPr/>
              <p:nvPr/>
            </p:nvSpPr>
            <p:spPr>
              <a:xfrm rot="2966242">
                <a:off x="857391" y="279470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9"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5" name="Group 104"/>
          <p:cNvGrpSpPr/>
          <p:nvPr/>
        </p:nvGrpSpPr>
        <p:grpSpPr>
          <a:xfrm>
            <a:off x="84885" y="1798136"/>
            <a:ext cx="3858465" cy="3248865"/>
            <a:chOff x="84885" y="1779086"/>
            <a:chExt cx="3858465" cy="3248865"/>
          </a:xfrm>
        </p:grpSpPr>
        <p:grpSp>
          <p:nvGrpSpPr>
            <p:cNvPr id="97" name="Group 96"/>
            <p:cNvGrpSpPr/>
            <p:nvPr/>
          </p:nvGrpSpPr>
          <p:grpSpPr>
            <a:xfrm>
              <a:off x="84885" y="1779086"/>
              <a:ext cx="3858465" cy="3248865"/>
              <a:chOff x="84885" y="1779086"/>
              <a:chExt cx="3858465" cy="3248865"/>
            </a:xfrm>
          </p:grpSpPr>
          <p:sp>
            <p:nvSpPr>
              <p:cNvPr id="98" name="Arc 97">
                <a:extLst>
                  <a:ext uri="{FF2B5EF4-FFF2-40B4-BE49-F238E27FC236}">
                    <a16:creationId xmlns:a16="http://schemas.microsoft.com/office/drawing/2014/main" id="{2EA02059-902D-6642-AEA9-09DEBABAC4A8}"/>
                  </a:ext>
                </a:extLst>
              </p:cNvPr>
              <p:cNvSpPr/>
              <p:nvPr/>
            </p:nvSpPr>
            <p:spPr>
              <a:xfrm>
                <a:off x="84885" y="1779086"/>
                <a:ext cx="3248865" cy="3248865"/>
              </a:xfrm>
              <a:prstGeom prst="arc">
                <a:avLst>
                  <a:gd name="adj1" fmla="val 18676964"/>
                  <a:gd name="adj2" fmla="val 1439"/>
                </a:avLst>
              </a:prstGeom>
              <a:noFill/>
              <a:ln w="1412875" cap="flat" cmpd="sng" algn="ctr">
                <a:gradFill flip="none" rotWithShape="1">
                  <a:gsLst>
                    <a:gs pos="27000">
                      <a:srgbClr val="FEFFFB"/>
                    </a:gs>
                    <a:gs pos="83000">
                      <a:srgbClr val="E5E8EB"/>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9" name="Rectangle 98">
                <a:extLst>
                  <a:ext uri="{FF2B5EF4-FFF2-40B4-BE49-F238E27FC236}">
                    <a16:creationId xmlns:a16="http://schemas.microsoft.com/office/drawing/2014/main" id="{A5FDF339-E0BA-794B-8AC2-19BF659C4A5A}"/>
                  </a:ext>
                </a:extLst>
              </p:cNvPr>
              <p:cNvSpPr/>
              <p:nvPr/>
            </p:nvSpPr>
            <p:spPr>
              <a:xfrm>
                <a:off x="2616606" y="2183434"/>
                <a:ext cx="1326744" cy="750266"/>
              </a:xfrm>
              <a:prstGeom prst="rect">
                <a:avLst/>
              </a:prstGeom>
              <a:noFill/>
            </p:spPr>
            <p:txBody>
              <a:bodyPr wrap="square" lIns="57210" tIns="28605" rIns="57210" bIns="28605">
                <a:spAutoFit/>
              </a:bodyPr>
              <a:lstStyle/>
              <a:p>
                <a:pPr algn="ctr" defTabSz="286044">
                  <a:defRPr/>
                </a:pPr>
                <a:r>
                  <a:rPr lang="en-US" sz="2500" dirty="0">
                    <a:ln w="0"/>
                    <a:solidFill>
                      <a:srgbClr val="FF0000"/>
                    </a:solidFill>
                    <a:effectLst>
                      <a:outerShdw blurRad="38100" dist="38100" dir="2700000" algn="tl">
                        <a:srgbClr val="000000">
                          <a:alpha val="43137"/>
                        </a:srgbClr>
                      </a:outerShdw>
                    </a:effectLst>
                    <a:latin typeface="Broadway" pitchFamily="82" charset="0"/>
                    <a:cs typeface="Times New Roman" pitchFamily="18" charset="0"/>
                  </a:rPr>
                  <a:t>02</a:t>
                </a:r>
              </a:p>
              <a:p>
                <a:pPr algn="ctr" defTabSz="286044">
                  <a:defRPr/>
                </a:pPr>
                <a:r>
                  <a:rPr lang="en-US" sz="2000" b="1" dirty="0" err="1">
                    <a:solidFill>
                      <a:srgbClr val="FF0000"/>
                    </a:solidFill>
                  </a:rPr>
                  <a:t>Tiêu</a:t>
                </a:r>
                <a:r>
                  <a:rPr lang="en-US" sz="2000" b="1" dirty="0">
                    <a:solidFill>
                      <a:srgbClr val="FF0000"/>
                    </a:solidFill>
                  </a:rPr>
                  <a:t> </a:t>
                </a:r>
                <a:r>
                  <a:rPr lang="en-US" sz="2000" b="1" dirty="0" err="1">
                    <a:solidFill>
                      <a:srgbClr val="FF0000"/>
                    </a:solidFill>
                  </a:rPr>
                  <a:t>chuẩn</a:t>
                </a:r>
                <a:endParaRPr lang="en-US" sz="2000" b="1" dirty="0">
                  <a:ln w="0"/>
                  <a:solidFill>
                    <a:srgbClr val="FF0000"/>
                  </a:solidFill>
                  <a:effectLst>
                    <a:outerShdw blurRad="38100" dist="38100" dir="2700000" algn="tl">
                      <a:srgbClr val="000000">
                        <a:alpha val="43137"/>
                      </a:srgbClr>
                    </a:outerShdw>
                  </a:effectLst>
                  <a:latin typeface="Calibri (Body)"/>
                  <a:cs typeface="Times New Roman" pitchFamily="18" charset="0"/>
                </a:endParaRPr>
              </a:p>
            </p:txBody>
          </p:sp>
          <p:sp>
            <p:nvSpPr>
              <p:cNvPr id="100" name="Arc 99">
                <a:extLst>
                  <a:ext uri="{FF2B5EF4-FFF2-40B4-BE49-F238E27FC236}">
                    <a16:creationId xmlns:a16="http://schemas.microsoft.com/office/drawing/2014/main" id="{2D8247EA-BE55-7B48-B60F-1C07BBED8EDE}"/>
                  </a:ext>
                </a:extLst>
              </p:cNvPr>
              <p:cNvSpPr/>
              <p:nvPr/>
            </p:nvSpPr>
            <p:spPr>
              <a:xfrm>
                <a:off x="635320" y="2561492"/>
                <a:ext cx="1726880" cy="1726880"/>
              </a:xfrm>
              <a:prstGeom prst="arc">
                <a:avLst>
                  <a:gd name="adj1" fmla="val 18871031"/>
                  <a:gd name="adj2" fmla="val 21599607"/>
                </a:avLst>
              </a:prstGeom>
              <a:noFill/>
              <a:ln w="1016000" cap="flat" cmpd="sng" algn="ctr">
                <a:gradFill flip="none" rotWithShape="1">
                  <a:gsLst>
                    <a:gs pos="0">
                      <a:srgbClr val="EE7870"/>
                    </a:gs>
                    <a:gs pos="37000">
                      <a:srgbClr val="E82B59"/>
                    </a:gs>
                  </a:gsLst>
                  <a:lin ang="10800000" scaled="1"/>
                  <a:tileRect/>
                </a:gradFill>
                <a:prstDash val="solid"/>
                <a:miter lim="800000"/>
              </a:ln>
              <a:effectLst>
                <a:outerShdw blurRad="190500" dist="101600" dir="498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01" name="Picture 100">
                <a:extLst>
                  <a:ext uri="{FF2B5EF4-FFF2-40B4-BE49-F238E27FC236}">
                    <a16:creationId xmlns:a16="http://schemas.microsoft.com/office/drawing/2014/main" id="{39E0C6F7-4CAA-154D-AC02-A1721570E145}"/>
                  </a:ext>
                </a:extLst>
              </p:cNvPr>
              <p:cNvPicPr>
                <a:picLocks noChangeAspect="1"/>
              </p:cNvPicPr>
              <p:nvPr/>
            </p:nvPicPr>
            <p:blipFill rotWithShape="1">
              <a:blip r:embed="rId8" cstate="print">
                <a:duotone>
                  <a:prstClr val="black"/>
                  <a:srgbClr val="A5A5A5">
                    <a:tint val="45000"/>
                    <a:satMod val="400000"/>
                  </a:srgbClr>
                </a:duotone>
                <a:extLst>
                  <a:ext uri="{28A0092B-C50C-407E-A947-70E740481C1C}">
                    <a14:useLocalDpi xmlns:a14="http://schemas.microsoft.com/office/drawing/2010/main" val="0"/>
                  </a:ext>
                </a:extLst>
              </a:blip>
              <a:srcRect r="78665" b="73542"/>
              <a:stretch/>
            </p:blipFill>
            <p:spPr>
              <a:xfrm>
                <a:off x="2313522" y="2943796"/>
                <a:ext cx="297857" cy="301034"/>
              </a:xfrm>
              <a:prstGeom prst="rect">
                <a:avLst/>
              </a:prstGeom>
            </p:spPr>
          </p:pic>
        </p:grpSp>
        <p:grpSp>
          <p:nvGrpSpPr>
            <p:cNvPr id="102" name="Group 101"/>
            <p:cNvGrpSpPr/>
            <p:nvPr/>
          </p:nvGrpSpPr>
          <p:grpSpPr>
            <a:xfrm>
              <a:off x="862886" y="2795175"/>
              <a:ext cx="1327864" cy="1327863"/>
              <a:chOff x="857391" y="2775656"/>
              <a:chExt cx="1327864" cy="1327863"/>
            </a:xfrm>
          </p:grpSpPr>
          <p:sp>
            <p:nvSpPr>
              <p:cNvPr id="103" name="Oval 102">
                <a:extLst>
                  <a:ext uri="{FF2B5EF4-FFF2-40B4-BE49-F238E27FC236}">
                    <a16:creationId xmlns:a16="http://schemas.microsoft.com/office/drawing/2014/main" id="{60D2E748-1F95-584E-9F10-B28612961857}"/>
                  </a:ext>
                </a:extLst>
              </p:cNvPr>
              <p:cNvSpPr/>
              <p:nvPr/>
            </p:nvSpPr>
            <p:spPr>
              <a:xfrm rot="2966242">
                <a:off x="857391" y="2775656"/>
                <a:ext cx="1327863" cy="1327864"/>
              </a:xfrm>
              <a:prstGeom prst="ellipse">
                <a:avLst/>
              </a:prstGeom>
              <a:gradFill>
                <a:gsLst>
                  <a:gs pos="0">
                    <a:srgbClr val="E8E8E8">
                      <a:lumMod val="89000"/>
                      <a:lumOff val="11000"/>
                    </a:srgbClr>
                  </a:gs>
                  <a:gs pos="58000">
                    <a:srgbClr val="FFFFFF">
                      <a:lumMod val="77000"/>
                      <a:lumOff val="23000"/>
                    </a:srgbClr>
                  </a:gs>
                </a:gsLst>
                <a:lin ang="0" scaled="1"/>
              </a:gradFill>
              <a:ln w="15875" cap="flat" cmpd="sng" algn="ctr">
                <a:gradFill flip="none" rotWithShape="1">
                  <a:gsLst>
                    <a:gs pos="41000">
                      <a:sysClr val="window" lastClr="FFFFFF"/>
                    </a:gs>
                    <a:gs pos="94000">
                      <a:srgbClr val="E7E6E6">
                        <a:lumMod val="86000"/>
                      </a:srgbClr>
                    </a:gs>
                  </a:gsLst>
                  <a:lin ang="0" scaled="1"/>
                  <a:tileRect/>
                </a:gradFill>
                <a:prstDash val="solid"/>
                <a:miter lim="800000"/>
              </a:ln>
              <a:effectLst>
                <a:outerShdw blurRad="330200" sx="99000" sy="99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4"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243" y="2941611"/>
                <a:ext cx="925857" cy="105628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7" name="TextBox 46"/>
          <p:cNvSpPr txBox="1"/>
          <p:nvPr/>
        </p:nvSpPr>
        <p:spPr>
          <a:xfrm>
            <a:off x="381000" y="4140506"/>
            <a:ext cx="2236894"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TẬP THỂ SV 5 TỐT</a:t>
            </a:r>
          </a:p>
        </p:txBody>
      </p:sp>
      <p:sp>
        <p:nvSpPr>
          <p:cNvPr id="34" name="TextBox 33"/>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64202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1" nodeType="clickEffect">
                                  <p:stCondLst>
                                    <p:cond delay="0"/>
                                  </p:stCondLst>
                                  <p:childTnLst>
                                    <p:animEffect transition="out" filter="fade">
                                      <p:cBhvr>
                                        <p:cTn id="16" dur="500"/>
                                        <p:tgtEl>
                                          <p:spTgt spid="44"/>
                                        </p:tgtEl>
                                      </p:cBhvr>
                                    </p:animEffect>
                                    <p:set>
                                      <p:cBhvr>
                                        <p:cTn id="17" dur="1" fill="hold">
                                          <p:stCondLst>
                                            <p:cond delay="499"/>
                                          </p:stCondLst>
                                        </p:cTn>
                                        <p:tgtEl>
                                          <p:spTgt spid="4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48"/>
                                        </p:tgtEl>
                                      </p:cBhvr>
                                    </p:animEffect>
                                    <p:set>
                                      <p:cBhvr>
                                        <p:cTn id="32"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28</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4" name="TextBox 3">
            <a:extLst>
              <a:ext uri="{FF2B5EF4-FFF2-40B4-BE49-F238E27FC236}">
                <a16:creationId xmlns:a16="http://schemas.microsoft.com/office/drawing/2014/main" id="{E5768284-63DD-815F-9724-2A50B23BD4A0}"/>
              </a:ext>
            </a:extLst>
          </p:cNvPr>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a:t>
            </a:r>
            <a:r>
              <a:rPr lang="en-US" sz="2000">
                <a:solidFill>
                  <a:srgbClr val="002060"/>
                </a:solidFill>
                <a:latin typeface="Times New Roman" panose="02020603050405020304" pitchFamily="18" charset="0"/>
                <a:cs typeface="Times New Roman" panose="02020603050405020304" pitchFamily="18" charset="0"/>
              </a:rPr>
              <a:t>C</a:t>
            </a:r>
            <a:r>
              <a:rPr lang="vi-VN" sz="2000">
                <a:solidFill>
                  <a:srgbClr val="002060"/>
                </a:solidFill>
                <a:latin typeface="Times New Roman" panose="02020603050405020304" pitchFamily="18" charset="0"/>
                <a:cs typeface="Times New Roman" panose="02020603050405020304" pitchFamily="18" charset="0"/>
              </a:rPr>
              <a:t>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30</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09</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07</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sp>
        <p:nvSpPr>
          <p:cNvPr id="5" name="Arrow: Right 4">
            <a:extLst>
              <a:ext uri="{FF2B5EF4-FFF2-40B4-BE49-F238E27FC236}">
                <a16:creationId xmlns:a16="http://schemas.microsoft.com/office/drawing/2014/main" id="{D987ED2E-0419-5246-72C8-90164196D0DB}"/>
              </a:ext>
            </a:extLst>
          </p:cNvPr>
          <p:cNvSpPr/>
          <p:nvPr/>
        </p:nvSpPr>
        <p:spPr>
          <a:xfrm>
            <a:off x="5105400" y="2876550"/>
            <a:ext cx="1089924"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822875-FFBF-0F82-13EB-9162C587CDBF}"/>
              </a:ext>
            </a:extLst>
          </p:cNvPr>
          <p:cNvPicPr>
            <a:picLocks noChangeAspect="1"/>
          </p:cNvPicPr>
          <p:nvPr/>
        </p:nvPicPr>
        <p:blipFill>
          <a:blip r:embed="rId5"/>
          <a:stretch>
            <a:fillRect/>
          </a:stretch>
        </p:blipFill>
        <p:spPr>
          <a:xfrm>
            <a:off x="103838" y="2005205"/>
            <a:ext cx="4925362" cy="2852545"/>
          </a:xfrm>
          <a:prstGeom prst="rect">
            <a:avLst/>
          </a:prstGeom>
        </p:spPr>
      </p:pic>
      <p:pic>
        <p:nvPicPr>
          <p:cNvPr id="9" name="Picture 8">
            <a:extLst>
              <a:ext uri="{FF2B5EF4-FFF2-40B4-BE49-F238E27FC236}">
                <a16:creationId xmlns:a16="http://schemas.microsoft.com/office/drawing/2014/main" id="{4E4002AB-0744-1171-1D66-7AF1B982EC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8400" y="1992575"/>
            <a:ext cx="2774688" cy="2774688"/>
          </a:xfrm>
          <a:prstGeom prst="rect">
            <a:avLst/>
          </a:prstGeom>
        </p:spPr>
      </p:pic>
    </p:spTree>
    <p:extLst>
      <p:ext uri="{BB962C8B-B14F-4D97-AF65-F5344CB8AC3E}">
        <p14:creationId xmlns:p14="http://schemas.microsoft.com/office/powerpoint/2010/main" val="1543730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763" y="0"/>
            <a:ext cx="9144001" cy="5143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fld id="{11281359-C67A-4E07-A949-DF5F731D3E6D}" type="slidenum">
              <a:rPr lang="en-US" smtClean="0"/>
              <a:t>29</a:t>
            </a:fld>
            <a:endParaRPr lang="en-US"/>
          </a:p>
        </p:txBody>
      </p:sp>
      <p:sp>
        <p:nvSpPr>
          <p:cNvPr id="2" name="TextBox 1"/>
          <p:cNvSpPr txBox="1"/>
          <p:nvPr/>
        </p:nvSpPr>
        <p:spPr>
          <a:xfrm>
            <a:off x="177801" y="133350"/>
            <a:ext cx="8199745" cy="800219"/>
          </a:xfrm>
          <a:prstGeom prst="rect">
            <a:avLst/>
          </a:prstGeom>
          <a:noFill/>
        </p:spPr>
        <p:txBody>
          <a:bodyPr wrap="none" rtlCol="0">
            <a:spAutoFit/>
          </a:bodyPr>
          <a:lstStyle/>
          <a:p>
            <a:pPr algn="just"/>
            <a:r>
              <a:rPr lang="en-US" sz="2300" b="1">
                <a:ln w="11430"/>
                <a:solidFill>
                  <a:srgbClr val="FF0000"/>
                </a:solidFill>
                <a:effectLst>
                  <a:outerShdw blurRad="50800" dist="39000" dir="5460000" algn="tl">
                    <a:srgbClr val="000000">
                      <a:alpha val="38000"/>
                    </a:srgbClr>
                  </a:outerShdw>
                </a:effectLst>
              </a:rPr>
              <a:t>3.3. THỰC HIỆN VIỆC ĐÁNH GIÁ, XẾP LOẠI ĐOÀN VIÊN, CHI ĐOÀN </a:t>
            </a:r>
          </a:p>
          <a:p>
            <a:pPr algn="just"/>
            <a:r>
              <a:rPr lang="en-US" sz="2300" b="1">
                <a:ln w="11430"/>
                <a:solidFill>
                  <a:srgbClr val="FF0000"/>
                </a:solidFill>
                <a:effectLst>
                  <a:outerShdw blurRad="50800" dist="39000" dir="5460000" algn="tl">
                    <a:srgbClr val="000000">
                      <a:alpha val="38000"/>
                    </a:srgbClr>
                  </a:outerShdw>
                </a:effectLst>
              </a:rPr>
              <a:t>VÀ XÉT CHỌN SINH VIÊN 5 TỐT, TẬP THỂ SINH VIÊN 5 TỐT</a:t>
            </a:r>
            <a:endParaRPr lang="en-US" sz="2300" b="1" dirty="0">
              <a:ln w="11430"/>
              <a:solidFill>
                <a:srgbClr val="FF0000"/>
              </a:solidFill>
              <a:effectLst>
                <a:outerShdw blurRad="50800" dist="39000" dir="5460000" algn="tl">
                  <a:srgbClr val="000000">
                    <a:alpha val="38000"/>
                  </a:srgbClr>
                </a:outerShdw>
              </a:effectLst>
            </a:endParaRPr>
          </a:p>
        </p:txBody>
      </p:sp>
      <p:sp>
        <p:nvSpPr>
          <p:cNvPr id="5" name="Arrow: Right 4">
            <a:extLst>
              <a:ext uri="{FF2B5EF4-FFF2-40B4-BE49-F238E27FC236}">
                <a16:creationId xmlns:a16="http://schemas.microsoft.com/office/drawing/2014/main" id="{848E8253-4249-2F16-20FC-722CF5848DD8}"/>
              </a:ext>
            </a:extLst>
          </p:cNvPr>
          <p:cNvSpPr/>
          <p:nvPr/>
        </p:nvSpPr>
        <p:spPr>
          <a:xfrm>
            <a:off x="5105400" y="2952750"/>
            <a:ext cx="1097059" cy="762000"/>
          </a:xfrm>
          <a:prstGeom prst="rightArrow">
            <a:avLst/>
          </a:prstGeom>
          <a:solidFill>
            <a:srgbClr val="0000CC"/>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F441D8F-2D23-2E0A-4658-B688D694C8D8}"/>
              </a:ext>
            </a:extLst>
          </p:cNvPr>
          <p:cNvPicPr>
            <a:picLocks noChangeAspect="1"/>
          </p:cNvPicPr>
          <p:nvPr/>
        </p:nvPicPr>
        <p:blipFill>
          <a:blip r:embed="rId5"/>
          <a:stretch>
            <a:fillRect/>
          </a:stretch>
        </p:blipFill>
        <p:spPr>
          <a:xfrm>
            <a:off x="105053" y="1957207"/>
            <a:ext cx="4953494" cy="2689177"/>
          </a:xfrm>
          <a:prstGeom prst="rect">
            <a:avLst/>
          </a:prstGeom>
        </p:spPr>
      </p:pic>
      <p:sp>
        <p:nvSpPr>
          <p:cNvPr id="11" name="TextBox 10">
            <a:extLst>
              <a:ext uri="{FF2B5EF4-FFF2-40B4-BE49-F238E27FC236}">
                <a16:creationId xmlns:a16="http://schemas.microsoft.com/office/drawing/2014/main" id="{37A048A0-FE8E-F492-5BE9-C1D32222E201}"/>
              </a:ext>
            </a:extLst>
          </p:cNvPr>
          <p:cNvSpPr txBox="1"/>
          <p:nvPr/>
        </p:nvSpPr>
        <p:spPr>
          <a:xfrm>
            <a:off x="244806" y="895350"/>
            <a:ext cx="8670594" cy="1015663"/>
          </a:xfrm>
          <a:prstGeom prst="rect">
            <a:avLst/>
          </a:prstGeom>
          <a:noFill/>
        </p:spPr>
        <p:txBody>
          <a:bodyPr wrap="square" rtlCol="0">
            <a:spAutoFit/>
          </a:bodyPr>
          <a:lstStyle/>
          <a:p>
            <a:pPr algn="just"/>
            <a:r>
              <a:rPr lang="vi-VN" sz="2000">
                <a:solidFill>
                  <a:srgbClr val="002060"/>
                </a:solidFill>
                <a:latin typeface="Times New Roman" panose="02020603050405020304" pitchFamily="18" charset="0"/>
                <a:cs typeface="Times New Roman" panose="02020603050405020304" pitchFamily="18" charset="0"/>
              </a:rPr>
              <a:t>Liên </a:t>
            </a:r>
            <a:r>
              <a:rPr lang="en-US" sz="2000">
                <a:solidFill>
                  <a:srgbClr val="002060"/>
                </a:solidFill>
                <a:latin typeface="Times New Roman" panose="02020603050405020304" pitchFamily="18" charset="0"/>
                <a:cs typeface="Times New Roman" panose="02020603050405020304" pitchFamily="18" charset="0"/>
              </a:rPr>
              <a:t>C</a:t>
            </a:r>
            <a:r>
              <a:rPr lang="vi-VN" sz="2000">
                <a:solidFill>
                  <a:srgbClr val="002060"/>
                </a:solidFill>
                <a:latin typeface="Times New Roman" panose="02020603050405020304" pitchFamily="18" charset="0"/>
                <a:cs typeface="Times New Roman" panose="02020603050405020304" pitchFamily="18" charset="0"/>
              </a:rPr>
              <a:t>hi đoàn tổng hợp hồ sơ từ các Chi đoàn và gửi file về Đoàn Thanh niên – Hội Sinh viên Nhà trường trước 17h30’ ngày </a:t>
            </a:r>
            <a:r>
              <a:rPr lang="en-US" sz="2000">
                <a:solidFill>
                  <a:srgbClr val="002060"/>
                </a:solidFill>
                <a:latin typeface="Times New Roman" panose="02020603050405020304" pitchFamily="18" charset="0"/>
                <a:cs typeface="Times New Roman" panose="02020603050405020304" pitchFamily="18" charset="0"/>
              </a:rPr>
              <a:t>30</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09</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 nộp bản cứng tại văn phòng Đoàn Thanh niên - Hội Sinh viên các cơ sở trước 17h30’ ngày </a:t>
            </a:r>
            <a:r>
              <a:rPr lang="en-US" sz="2000">
                <a:solidFill>
                  <a:srgbClr val="002060"/>
                </a:solidFill>
                <a:latin typeface="Times New Roman" panose="02020603050405020304" pitchFamily="18" charset="0"/>
                <a:cs typeface="Times New Roman" panose="02020603050405020304" pitchFamily="18" charset="0"/>
              </a:rPr>
              <a:t>07</a:t>
            </a:r>
            <a:r>
              <a:rPr lang="vi-VN" sz="2000">
                <a:solidFill>
                  <a:srgbClr val="002060"/>
                </a:solidFill>
                <a:latin typeface="Times New Roman" panose="02020603050405020304" pitchFamily="18" charset="0"/>
                <a:cs typeface="Times New Roman" panose="02020603050405020304" pitchFamily="18" charset="0"/>
              </a:rPr>
              <a:t>/</a:t>
            </a:r>
            <a:r>
              <a:rPr lang="en-US" sz="2000">
                <a:solidFill>
                  <a:srgbClr val="002060"/>
                </a:solidFill>
                <a:latin typeface="Times New Roman" panose="02020603050405020304" pitchFamily="18" charset="0"/>
                <a:cs typeface="Times New Roman" panose="02020603050405020304" pitchFamily="18" charset="0"/>
              </a:rPr>
              <a:t>10</a:t>
            </a:r>
            <a:r>
              <a:rPr lang="vi-VN" sz="2000">
                <a:solidFill>
                  <a:srgbClr val="002060"/>
                </a:solidFill>
                <a:latin typeface="Times New Roman" panose="02020603050405020304" pitchFamily="18" charset="0"/>
                <a:cs typeface="Times New Roman" panose="02020603050405020304" pitchFamily="18" charset="0"/>
              </a:rPr>
              <a:t>/202</a:t>
            </a:r>
            <a:r>
              <a:rPr lang="en-US" sz="2000">
                <a:solidFill>
                  <a:srgbClr val="002060"/>
                </a:solidFill>
                <a:latin typeface="Times New Roman" panose="02020603050405020304" pitchFamily="18" charset="0"/>
                <a:cs typeface="Times New Roman" panose="02020603050405020304" pitchFamily="18" charset="0"/>
              </a:rPr>
              <a:t>5</a:t>
            </a:r>
            <a:r>
              <a:rPr lang="vi-VN" sz="2000">
                <a:solidFill>
                  <a:srgbClr val="002060"/>
                </a:solidFill>
                <a:latin typeface="Times New Roman" panose="02020603050405020304" pitchFamily="18" charset="0"/>
                <a:cs typeface="Times New Roman" panose="02020603050405020304" pitchFamily="18" charset="0"/>
              </a:rPr>
              <a:t>.</a:t>
            </a:r>
            <a:endParaRPr lang="en-US" sz="2000">
              <a:solidFill>
                <a:srgbClr val="002060"/>
              </a:solidFill>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AF7DD7C5-DDB9-0A58-F045-34CDCB79D6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9312" y="1911013"/>
            <a:ext cx="2789635" cy="2789635"/>
          </a:xfrm>
          <a:prstGeom prst="rect">
            <a:avLst/>
          </a:prstGeom>
        </p:spPr>
      </p:pic>
    </p:spTree>
    <p:extLst>
      <p:ext uri="{BB962C8B-B14F-4D97-AF65-F5344CB8AC3E}">
        <p14:creationId xmlns:p14="http://schemas.microsoft.com/office/powerpoint/2010/main" val="675973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30</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3.4.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5243927-92A5-104F-A04C-7A0C8B9E987D}"/>
              </a:ext>
            </a:extLst>
          </p:cNvPr>
          <p:cNvSpPr txBox="1"/>
          <p:nvPr/>
        </p:nvSpPr>
        <p:spPr>
          <a:xfrm>
            <a:off x="2667000" y="1899086"/>
            <a:ext cx="6339675" cy="769441"/>
          </a:xfrm>
          <a:prstGeom prst="rect">
            <a:avLst/>
          </a:prstGeom>
          <a:noFill/>
        </p:spPr>
        <p:txBody>
          <a:bodyPr wrap="square" rtlCol="0">
            <a:spAutoFit/>
          </a:bodyPr>
          <a:lstStyle/>
          <a:p>
            <a:pPr lvl="0"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giải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bóng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đá</a:t>
            </a:r>
            <a:r>
              <a:rPr lang="en-US" sz="2200" dirty="0">
                <a:solidFill>
                  <a:srgbClr val="002060"/>
                </a:solidFill>
                <a:latin typeface="Times New Roman" pitchFamily="18" charset="0"/>
                <a:cs typeface="Times New Roman" pitchFamily="18" charset="0"/>
              </a:rPr>
              <a:t> Nam, </a:t>
            </a:r>
            <a:r>
              <a:rPr lang="en-US" sz="2200" dirty="0" err="1">
                <a:solidFill>
                  <a:srgbClr val="002060"/>
                </a:solidFill>
                <a:latin typeface="Times New Roman" pitchFamily="18" charset="0"/>
                <a:cs typeface="Times New Roman" pitchFamily="18" charset="0"/>
              </a:rPr>
              <a:t>Nữ</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Ngày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thể</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thao</a:t>
            </a:r>
            <a:r>
              <a:rPr lang="en-US" sz="2200" dirty="0">
                <a:solidFill>
                  <a:srgbClr val="002060"/>
                </a:solidFill>
                <a:latin typeface="Times New Roman" pitchFamily="18" charset="0"/>
                <a:cs typeface="Times New Roman" pitchFamily="18" charset="0"/>
              </a:rPr>
              <a:t>…</a:t>
            </a:r>
          </a:p>
        </p:txBody>
      </p:sp>
      <p:grpSp>
        <p:nvGrpSpPr>
          <p:cNvPr id="51" name="Group 50">
            <a:extLst>
              <a:ext uri="{FF2B5EF4-FFF2-40B4-BE49-F238E27FC236}">
                <a16:creationId xmlns:a16="http://schemas.microsoft.com/office/drawing/2014/main" id="{FDF5906E-6E52-4EEF-F1B9-928C765924C1}"/>
              </a:ext>
            </a:extLst>
          </p:cNvPr>
          <p:cNvGrpSpPr/>
          <p:nvPr/>
        </p:nvGrpSpPr>
        <p:grpSpPr>
          <a:xfrm>
            <a:off x="-65374" y="1183446"/>
            <a:ext cx="9101324" cy="2623483"/>
            <a:chOff x="-65374" y="1183446"/>
            <a:chExt cx="9101324" cy="2623483"/>
          </a:xfrm>
        </p:grpSpPr>
        <p:sp>
          <p:nvSpPr>
            <p:cNvPr id="29" name="TextBox 28">
              <a:extLst>
                <a:ext uri="{FF2B5EF4-FFF2-40B4-BE49-F238E27FC236}">
                  <a16:creationId xmlns:a16="http://schemas.microsoft.com/office/drawing/2014/main" id="{78727C11-9D3B-8248-87B8-2B96EBFA74F5}"/>
                </a:ext>
              </a:extLst>
            </p:cNvPr>
            <p:cNvSpPr txBox="1"/>
            <p:nvPr/>
          </p:nvSpPr>
          <p:spPr>
            <a:xfrm>
              <a:off x="1654363" y="1183446"/>
              <a:ext cx="7381587"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phong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trào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5 </a:t>
              </a:r>
              <a:r>
                <a:rPr lang="en-US" sz="2200" dirty="0" err="1">
                  <a:solidFill>
                    <a:srgbClr val="002060"/>
                  </a:solidFill>
                  <a:latin typeface="Times New Roman" pitchFamily="18" charset="0"/>
                  <a:cs typeface="Times New Roman" pitchFamily="18" charset="0"/>
                </a:rPr>
                <a:t>tốt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tiêu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biểu</a:t>
              </a:r>
              <a:r>
                <a:rPr lang="en-US" sz="2200" dirty="0">
                  <a:solidFill>
                    <a:srgbClr val="002060"/>
                  </a:solidFill>
                  <a:latin typeface="Times New Roman" pitchFamily="18" charset="0"/>
                  <a:cs typeface="Times New Roman" pitchFamily="18" charset="0"/>
                </a:rPr>
                <a:t>, NCKH, </a:t>
              </a:r>
              <a:r>
                <a:rPr lang="en-US" sz="2200" dirty="0" err="1">
                  <a:solidFill>
                    <a:srgbClr val="002060"/>
                  </a:solidFill>
                  <a:latin typeface="Times New Roman" pitchFamily="18" charset="0"/>
                  <a:cs typeface="Times New Roman" pitchFamily="18" charset="0"/>
                </a:rPr>
                <a:t>tích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khởi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nghiệp</a:t>
              </a:r>
              <a:r>
                <a:rPr lang="en-US" sz="2200" dirty="0">
                  <a:solidFill>
                    <a:srgbClr val="002060"/>
                  </a:solidFill>
                  <a:latin typeface="Times New Roman" pitchFamily="18" charset="0"/>
                  <a:cs typeface="Times New Roman" pitchFamily="18" charset="0"/>
                </a:rPr>
                <a:t>.</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5" name="Group 44"/>
          <p:cNvGrpSpPr/>
          <p:nvPr/>
        </p:nvGrpSpPr>
        <p:grpSpPr>
          <a:xfrm>
            <a:off x="-70815" y="1955446"/>
            <a:ext cx="2628733" cy="1835872"/>
            <a:chOff x="-76200" y="1979214"/>
            <a:chExt cx="2628733" cy="1835872"/>
          </a:xfrm>
        </p:grpSpPr>
        <p:grpSp>
          <p:nvGrpSpPr>
            <p:cNvPr id="2" name="Group 1"/>
            <p:cNvGrpSpPr/>
            <p:nvPr/>
          </p:nvGrpSpPr>
          <p:grpSpPr>
            <a:xfrm>
              <a:off x="1648978" y="1979214"/>
              <a:ext cx="903555" cy="903554"/>
              <a:chOff x="2183584" y="1347626"/>
              <a:chExt cx="1133607" cy="1133606"/>
            </a:xfrm>
          </p:grpSpPr>
          <p:grpSp>
            <p:nvGrpSpPr>
              <p:cNvPr id="16" name="Group 15">
                <a:extLst>
                  <a:ext uri="{FF2B5EF4-FFF2-40B4-BE49-F238E27FC236}">
                    <a16:creationId xmlns:a16="http://schemas.microsoft.com/office/drawing/2014/main" id="{21AAB094-8B8E-C041-B37A-C7F97ABCB1AD}"/>
                  </a:ext>
                </a:extLst>
              </p:cNvPr>
              <p:cNvGrpSpPr>
                <a:grpSpLocks noChangeAspect="1"/>
              </p:cNvGrpSpPr>
              <p:nvPr/>
            </p:nvGrpSpPr>
            <p:grpSpPr>
              <a:xfrm>
                <a:off x="2183584" y="1347626"/>
                <a:ext cx="1133607" cy="1133606"/>
                <a:chOff x="9268664" y="297034"/>
                <a:chExt cx="2068552" cy="2068552"/>
              </a:xfrm>
            </p:grpSpPr>
            <p:sp>
              <p:nvSpPr>
                <p:cNvPr id="17" name="Oval 16">
                  <a:extLst>
                    <a:ext uri="{FF2B5EF4-FFF2-40B4-BE49-F238E27FC236}">
                      <a16:creationId xmlns:a16="http://schemas.microsoft.com/office/drawing/2014/main" id="{8E9E8C7F-DC72-6B4E-96C3-8EF70EC612B4}"/>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76088223-F0ED-564F-90C9-F57EF6513E96}"/>
                    </a:ext>
                  </a:extLst>
                </p:cNvPr>
                <p:cNvSpPr/>
                <p:nvPr/>
              </p:nvSpPr>
              <p:spPr>
                <a:xfrm>
                  <a:off x="9511741" y="540111"/>
                  <a:ext cx="1582396" cy="1582396"/>
                </a:xfrm>
                <a:prstGeom prst="ellipse">
                  <a:avLst/>
                </a:prstGeom>
                <a:gradFill flip="none" rotWithShape="1">
                  <a:gsLst>
                    <a:gs pos="35000">
                      <a:srgbClr val="FFC000"/>
                    </a:gs>
                    <a:gs pos="63000">
                      <a:srgbClr val="FF9300"/>
                    </a:gs>
                    <a:gs pos="86000">
                      <a:srgbClr val="FF930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0" name="Picture 19">
                <a:extLst>
                  <a:ext uri="{FF2B5EF4-FFF2-40B4-BE49-F238E27FC236}">
                    <a16:creationId xmlns:a16="http://schemas.microsoft.com/office/drawing/2014/main" id="{60DC922E-850B-1146-AF31-38F844B086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48719" y="1712728"/>
                <a:ext cx="402792" cy="385772"/>
              </a:xfrm>
              <a:prstGeom prst="rect">
                <a:avLst/>
              </a:prstGeom>
            </p:spPr>
          </p:pic>
        </p:grpSp>
        <p:sp>
          <p:nvSpPr>
            <p:cNvPr id="33" name="Freeform 32">
              <a:extLst>
                <a:ext uri="{FF2B5EF4-FFF2-40B4-BE49-F238E27FC236}">
                  <a16:creationId xmlns:a16="http://schemas.microsoft.com/office/drawing/2014/main" id="{86481C25-E2F2-BB42-BA4C-03C25AF8C3CC}"/>
                </a:ext>
              </a:extLst>
            </p:cNvPr>
            <p:cNvSpPr/>
            <p:nvPr/>
          </p:nvSpPr>
          <p:spPr>
            <a:xfrm rot="841564">
              <a:off x="614960" y="2465054"/>
              <a:ext cx="1783193" cy="37242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6" name="Arc 35">
              <a:extLst>
                <a:ext uri="{FF2B5EF4-FFF2-40B4-BE49-F238E27FC236}">
                  <a16:creationId xmlns:a16="http://schemas.microsoft.com/office/drawing/2014/main" id="{E569D4D9-4C14-6048-888A-B6E6E4E21DA2}"/>
                </a:ext>
              </a:extLst>
            </p:cNvPr>
            <p:cNvSpPr/>
            <p:nvPr/>
          </p:nvSpPr>
          <p:spPr>
            <a:xfrm>
              <a:off x="-76200" y="2428020"/>
              <a:ext cx="1387067" cy="1387066"/>
            </a:xfrm>
            <a:prstGeom prst="arc">
              <a:avLst>
                <a:gd name="adj1" fmla="val 16111212"/>
                <a:gd name="adj2" fmla="val 19280661"/>
              </a:avLst>
            </a:prstGeom>
            <a:ln w="12700">
              <a:solidFill>
                <a:srgbClr val="FFC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52" name="Group 51">
            <a:extLst>
              <a:ext uri="{FF2B5EF4-FFF2-40B4-BE49-F238E27FC236}">
                <a16:creationId xmlns:a16="http://schemas.microsoft.com/office/drawing/2014/main" id="{E83CDB37-4E34-A0A7-4257-69C115D00867}"/>
              </a:ext>
            </a:extLst>
          </p:cNvPr>
          <p:cNvGrpSpPr/>
          <p:nvPr/>
        </p:nvGrpSpPr>
        <p:grpSpPr>
          <a:xfrm>
            <a:off x="-70982" y="2393596"/>
            <a:ext cx="9172287" cy="1652226"/>
            <a:chOff x="-70982" y="2393596"/>
            <a:chExt cx="9172287" cy="1652226"/>
          </a:xfrm>
        </p:grpSpPr>
        <p:sp>
          <p:nvSpPr>
            <p:cNvPr id="24" name="TextBox 23">
              <a:extLst>
                <a:ext uri="{FF2B5EF4-FFF2-40B4-BE49-F238E27FC236}">
                  <a16:creationId xmlns:a16="http://schemas.microsoft.com/office/drawing/2014/main" id="{BF27014B-BBD2-4D41-B0E9-F4B4040B19BC}"/>
                </a:ext>
              </a:extLst>
            </p:cNvPr>
            <p:cNvSpPr txBox="1"/>
            <p:nvPr/>
          </p:nvSpPr>
          <p:spPr>
            <a:xfrm>
              <a:off x="2514600" y="2599272"/>
              <a:ext cx="6586705" cy="1446550"/>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tục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đẩy</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mạnh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xã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hội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tham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gia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hiến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máu</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nguyện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hoạt</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động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từ</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thiện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tìm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kiếm</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hỗ</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thông</a:t>
              </a:r>
              <a:r>
                <a:rPr lang="en-US" sz="2200" dirty="0">
                  <a:solidFill>
                    <a:srgbClr val="002060"/>
                  </a:solidFill>
                  <a:latin typeface="Times New Roman" pitchFamily="18" charset="0"/>
                  <a:cs typeface="Times New Roman" pitchFamily="18" charset="0"/>
                </a:rPr>
                <a:t> tin </a:t>
              </a:r>
              <a:r>
                <a:rPr lang="en-US" sz="2200" dirty="0" err="1">
                  <a:solidFill>
                    <a:srgbClr val="002060"/>
                  </a:solidFill>
                  <a:latin typeface="Times New Roman" pitchFamily="18" charset="0"/>
                  <a:cs typeface="Times New Roman" pitchFamily="18" charset="0"/>
                </a:rPr>
                <a:t>nhà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trọ</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đang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học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tập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tại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trường</a:t>
              </a:r>
              <a:r>
                <a:rPr lang="en-US" sz="2200" dirty="0">
                  <a:solidFill>
                    <a:srgbClr val="002060"/>
                  </a:solidFill>
                  <a:latin typeface="Times New Roman" pitchFamily="18" charset="0"/>
                  <a:cs typeface="Times New Roman" pitchFamily="18" charset="0"/>
                </a:rPr>
                <a:t>……</a:t>
              </a:r>
            </a:p>
          </p:txBody>
        </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grpSp>
        <p:nvGrpSpPr>
          <p:cNvPr id="50" name="Group 49">
            <a:extLst>
              <a:ext uri="{FF2B5EF4-FFF2-40B4-BE49-F238E27FC236}">
                <a16:creationId xmlns:a16="http://schemas.microsoft.com/office/drawing/2014/main" id="{95965CF1-CFA4-E135-874C-748B110D91F8}"/>
              </a:ext>
            </a:extLst>
          </p:cNvPr>
          <p:cNvGrpSpPr/>
          <p:nvPr/>
        </p:nvGrpSpPr>
        <p:grpSpPr>
          <a:xfrm>
            <a:off x="-76200" y="2393596"/>
            <a:ext cx="8771839" cy="2409768"/>
            <a:chOff x="-76200" y="2393596"/>
            <a:chExt cx="8771839" cy="2409768"/>
          </a:xfrm>
        </p:grpSpPr>
        <p:sp>
          <p:nvSpPr>
            <p:cNvPr id="14" name="TextBox 13">
              <a:extLst>
                <a:ext uri="{FF2B5EF4-FFF2-40B4-BE49-F238E27FC236}">
                  <a16:creationId xmlns:a16="http://schemas.microsoft.com/office/drawing/2014/main" id="{3D7EF6C6-6002-6647-9154-44005C3267FE}"/>
                </a:ext>
              </a:extLst>
            </p:cNvPr>
            <p:cNvSpPr txBox="1"/>
            <p:nvPr/>
          </p:nvSpPr>
          <p:spPr>
            <a:xfrm>
              <a:off x="1911915" y="4033923"/>
              <a:ext cx="6783724" cy="769441"/>
            </a:xfrm>
            <a:prstGeom prst="rect">
              <a:avLst/>
            </a:prstGeom>
            <a:noFill/>
          </p:spPr>
          <p:txBody>
            <a:bodyPr wrap="square" rtlCol="0">
              <a:spAutoFit/>
            </a:bodyPr>
            <a:lstStyle/>
            <a:p>
              <a:pPr algn="just"/>
              <a:r>
                <a:rPr lang="en-US" sz="2200" dirty="0" err="1">
                  <a:solidFill>
                    <a:srgbClr val="002060"/>
                  </a:solidFill>
                  <a:latin typeface="Times New Roman" pitchFamily="18" charset="0"/>
                  <a:cs typeface="Times New Roman" pitchFamily="18" charset="0"/>
                </a:rPr>
                <a:t>Tổ</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chương</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hóa</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Văn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nghệ</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các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cuộc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thi</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dành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cho</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Sinh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viên</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cả</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hình</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thức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tiếp</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và</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trực</a:t>
              </a:r>
              <a:r>
                <a:rPr lang="en-US" sz="2200" dirty="0">
                  <a:solidFill>
                    <a:srgbClr val="002060"/>
                  </a:solidFill>
                  <a:latin typeface="Times New Roman" pitchFamily="18" charset="0"/>
                  <a:cs typeface="Times New Roman" pitchFamily="18" charset="0"/>
                </a:rPr>
                <a:t> </a:t>
              </a:r>
              <a:r>
                <a:rPr lang="en-US" sz="2200" dirty="0" err="1">
                  <a:solidFill>
                    <a:srgbClr val="002060"/>
                  </a:solidFill>
                  <a:latin typeface="Times New Roman" pitchFamily="18" charset="0"/>
                  <a:cs typeface="Times New Roman" pitchFamily="18" charset="0"/>
                </a:rPr>
                <a:t>tuyến</a:t>
              </a:r>
              <a:r>
                <a:rPr lang="en-US" sz="2200" dirty="0">
                  <a:solidFill>
                    <a:srgbClr val="002060"/>
                  </a:solidFill>
                  <a:latin typeface="Times New Roman" pitchFamily="18" charset="0"/>
                  <a:cs typeface="Times New Roman" pitchFamily="18" charset="0"/>
                </a:rPr>
                <a:t>.</a:t>
              </a:r>
            </a:p>
          </p:txBody>
        </p:sp>
        <p:grpSp>
          <p:nvGrpSpPr>
            <p:cNvPr id="47" name="Group 46"/>
            <p:cNvGrpSpPr/>
            <p:nvPr/>
          </p:nvGrpSpPr>
          <p:grpSpPr>
            <a:xfrm>
              <a:off x="871734" y="3117785"/>
              <a:ext cx="924184" cy="1663765"/>
              <a:chOff x="721723" y="3141200"/>
              <a:chExt cx="924184" cy="1663765"/>
            </a:xfrm>
          </p:grpSpPr>
          <p:grpSp>
            <p:nvGrpSpPr>
              <p:cNvPr id="41" name="Group 40"/>
              <p:cNvGrpSpPr/>
              <p:nvPr/>
            </p:nvGrpSpPr>
            <p:grpSpPr>
              <a:xfrm>
                <a:off x="721723" y="3880782"/>
                <a:ext cx="924184" cy="924183"/>
                <a:chOff x="869918" y="3986351"/>
                <a:chExt cx="1133607" cy="1133606"/>
              </a:xfrm>
            </p:grpSpPr>
            <p:grpSp>
              <p:nvGrpSpPr>
                <p:cNvPr id="26" name="Group 25">
                  <a:extLst>
                    <a:ext uri="{FF2B5EF4-FFF2-40B4-BE49-F238E27FC236}">
                      <a16:creationId xmlns:a16="http://schemas.microsoft.com/office/drawing/2014/main" id="{85B64934-14D9-674B-9561-AF14E0D88B3C}"/>
                    </a:ext>
                  </a:extLst>
                </p:cNvPr>
                <p:cNvGrpSpPr>
                  <a:grpSpLocks noChangeAspect="1"/>
                </p:cNvGrpSpPr>
                <p:nvPr/>
              </p:nvGrpSpPr>
              <p:grpSpPr>
                <a:xfrm>
                  <a:off x="869918" y="3986351"/>
                  <a:ext cx="1133607" cy="1133606"/>
                  <a:chOff x="9268664" y="297034"/>
                  <a:chExt cx="2068552" cy="2068552"/>
                </a:xfrm>
              </p:grpSpPr>
              <p:sp>
                <p:nvSpPr>
                  <p:cNvPr id="27" name="Oval 26">
                    <a:extLst>
                      <a:ext uri="{FF2B5EF4-FFF2-40B4-BE49-F238E27FC236}">
                        <a16:creationId xmlns:a16="http://schemas.microsoft.com/office/drawing/2014/main" id="{9C1F9FCC-0878-C444-B5BD-F8AC4C6CCF4D}"/>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Oval 27">
                    <a:extLst>
                      <a:ext uri="{FF2B5EF4-FFF2-40B4-BE49-F238E27FC236}">
                        <a16:creationId xmlns:a16="http://schemas.microsoft.com/office/drawing/2014/main" id="{32A75A84-0AD5-0945-8C7C-BBA73BB7F7EB}"/>
                      </a:ext>
                    </a:extLst>
                  </p:cNvPr>
                  <p:cNvSpPr/>
                  <p:nvPr/>
                </p:nvSpPr>
                <p:spPr>
                  <a:xfrm>
                    <a:off x="9511741" y="540111"/>
                    <a:ext cx="1582396" cy="1582396"/>
                  </a:xfrm>
                  <a:prstGeom prst="ellipse">
                    <a:avLst/>
                  </a:prstGeom>
                  <a:gradFill flip="none" rotWithShape="1">
                    <a:gsLst>
                      <a:gs pos="34000">
                        <a:srgbClr val="59C8CF"/>
                      </a:gs>
                      <a:gs pos="86000">
                        <a:srgbClr val="2E6E7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30" name="Picture 29">
                  <a:extLst>
                    <a:ext uri="{FF2B5EF4-FFF2-40B4-BE49-F238E27FC236}">
                      <a16:creationId xmlns:a16="http://schemas.microsoft.com/office/drawing/2014/main" id="{906BB80E-5BFA-F848-AA84-68ED2A33E8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04020" y="4311997"/>
                  <a:ext cx="454768" cy="461454"/>
                </a:xfrm>
                <a:prstGeom prst="rect">
                  <a:avLst/>
                </a:prstGeom>
              </p:spPr>
            </p:pic>
          </p:grpSp>
          <p:sp>
            <p:nvSpPr>
              <p:cNvPr id="35" name="Freeform 34">
                <a:extLst>
                  <a:ext uri="{FF2B5EF4-FFF2-40B4-BE49-F238E27FC236}">
                    <a16:creationId xmlns:a16="http://schemas.microsoft.com/office/drawing/2014/main" id="{4F011515-1551-2242-BB70-D4DE4F31E091}"/>
                  </a:ext>
                </a:extLst>
              </p:cNvPr>
              <p:cNvSpPr/>
              <p:nvPr/>
            </p:nvSpPr>
            <p:spPr>
              <a:xfrm rot="6260446">
                <a:off x="170549" y="3727895"/>
                <a:ext cx="1483150" cy="309759"/>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70B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
          <p:nvSpPr>
            <p:cNvPr id="38" name="Arc 37">
              <a:extLst>
                <a:ext uri="{FF2B5EF4-FFF2-40B4-BE49-F238E27FC236}">
                  <a16:creationId xmlns:a16="http://schemas.microsoft.com/office/drawing/2014/main" id="{6CD81095-C84F-F548-A7D0-5592553182CD}"/>
                </a:ext>
              </a:extLst>
            </p:cNvPr>
            <p:cNvSpPr/>
            <p:nvPr/>
          </p:nvSpPr>
          <p:spPr>
            <a:xfrm>
              <a:off x="-76200" y="2393596"/>
              <a:ext cx="1387067" cy="1387066"/>
            </a:xfrm>
            <a:prstGeom prst="arc">
              <a:avLst>
                <a:gd name="adj1" fmla="val 673988"/>
                <a:gd name="adj2" fmla="val 3745815"/>
              </a:avLst>
            </a:prstGeom>
            <a:ln w="12700">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37325" y="2514269"/>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10"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Tree>
    <p:extLst>
      <p:ext uri="{BB962C8B-B14F-4D97-AF65-F5344CB8AC3E}">
        <p14:creationId xmlns:p14="http://schemas.microsoft.com/office/powerpoint/2010/main" val="15681416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553200" y="3501034"/>
            <a:ext cx="2133600" cy="273844"/>
          </a:xfrm>
        </p:spPr>
        <p:txBody>
          <a:bodyPr/>
          <a:lstStyle/>
          <a:p>
            <a:pPr algn="just"/>
            <a:fld id="{11281359-C67A-4E07-A949-DF5F731D3E6D}" type="slidenum">
              <a:rPr lang="en-US" sz="2000" smtClean="0">
                <a:solidFill>
                  <a:srgbClr val="002060"/>
                </a:solidFill>
              </a:rPr>
              <a:pPr algn="just"/>
              <a:t>31</a:t>
            </a:fld>
            <a:endParaRPr lang="en-US" sz="2000">
              <a:solidFill>
                <a:srgbClr val="002060"/>
              </a:solidFill>
            </a:endParaRPr>
          </a:p>
        </p:txBody>
      </p:sp>
      <p:pic>
        <p:nvPicPr>
          <p:cNvPr id="5"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2040" y="46848"/>
            <a:ext cx="887198" cy="802307"/>
          </a:xfrm>
          <a:prstGeom prst="rect">
            <a:avLst/>
          </a:prstGeom>
          <a:noFill/>
          <a:extLst>
            <a:ext uri="{909E8E84-426E-40DD-AFC4-6F175D3DCCD1}">
              <a14:hiddenFill xmlns:a14="http://schemas.microsoft.com/office/drawing/2010/main">
                <a:solidFill>
                  <a:srgbClr val="FFFFFF"/>
                </a:solidFill>
              </a14:hiddenFill>
            </a:ext>
          </a:extLst>
        </p:spPr>
      </p:pic>
      <p:grpSp>
        <p:nvGrpSpPr>
          <p:cNvPr id="49" name="Group 48"/>
          <p:cNvGrpSpPr/>
          <p:nvPr/>
        </p:nvGrpSpPr>
        <p:grpSpPr>
          <a:xfrm>
            <a:off x="-65374" y="819150"/>
            <a:ext cx="8947316" cy="2987779"/>
            <a:chOff x="-65374" y="819150"/>
            <a:chExt cx="8947316" cy="2987779"/>
          </a:xfrm>
        </p:grpSpPr>
        <p:sp>
          <p:nvSpPr>
            <p:cNvPr id="14" name="TextBox 13">
              <a:extLst>
                <a:ext uri="{FF2B5EF4-FFF2-40B4-BE49-F238E27FC236}">
                  <a16:creationId xmlns:a16="http://schemas.microsoft.com/office/drawing/2014/main" id="{3D7EF6C6-6002-6647-9154-44005C3267FE}"/>
                </a:ext>
              </a:extLst>
            </p:cNvPr>
            <p:cNvSpPr txBox="1"/>
            <p:nvPr/>
          </p:nvSpPr>
          <p:spPr>
            <a:xfrm>
              <a:off x="1659804" y="819150"/>
              <a:ext cx="7222138" cy="1323439"/>
            </a:xfrm>
            <a:prstGeom prst="rect">
              <a:avLst/>
            </a:prstGeom>
            <a:noFill/>
          </p:spPr>
          <p:txBody>
            <a:bodyPr wrap="square" rtlCol="0">
              <a:spAutoFit/>
            </a:bodyPr>
            <a:lstStyle/>
            <a:p>
              <a:pPr algn="just"/>
              <a:r>
                <a:rPr lang="en-US" sz="2000" dirty="0" err="1">
                  <a:solidFill>
                    <a:srgbClr val="002060"/>
                  </a:solidFill>
                  <a:latin typeface="Times New Roman" pitchFamily="18" charset="0"/>
                  <a:cs typeface="Times New Roman" pitchFamily="18" charset="0"/>
                </a:rPr>
                <a:t>Đổi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mới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ra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nhiều</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sân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chơi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các</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bạn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tham</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gia</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vào</a:t>
              </a:r>
              <a:r>
                <a:rPr lang="en-US" sz="2000">
                  <a:solidFill>
                    <a:srgbClr val="002060"/>
                  </a:solidFill>
                  <a:latin typeface="Times New Roman" pitchFamily="18" charset="0"/>
                  <a:cs typeface="Times New Roman" pitchFamily="18" charset="0"/>
                </a:rPr>
                <a:t> Đội/CLB: Đội </a:t>
              </a:r>
              <a:r>
                <a:rPr lang="en-US" sz="2000" dirty="0" err="1">
                  <a:solidFill>
                    <a:srgbClr val="002060"/>
                  </a:solidFill>
                  <a:latin typeface="Times New Roman" pitchFamily="18" charset="0"/>
                  <a:cs typeface="Times New Roman" pitchFamily="18" charset="0"/>
                </a:rPr>
                <a:t>Sinh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nguyện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Đội</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thanh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niên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vận</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động</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hiến</a:t>
              </a:r>
              <a:r>
                <a:rPr lang="en-US" sz="2000">
                  <a:solidFill>
                    <a:srgbClr val="002060"/>
                  </a:solidFill>
                  <a:latin typeface="Times New Roman" pitchFamily="18" charset="0"/>
                  <a:cs typeface="Times New Roman" pitchFamily="18" charset="0"/>
                </a:rPr>
                <a:t> máu; CLB VHHĐ, Đào </a:t>
              </a:r>
              <a:r>
                <a:rPr lang="en-US" sz="2000" dirty="0" err="1">
                  <a:solidFill>
                    <a:srgbClr val="002060"/>
                  </a:solidFill>
                  <a:latin typeface="Times New Roman" pitchFamily="18" charset="0"/>
                  <a:cs typeface="Times New Roman" pitchFamily="18" charset="0"/>
                </a:rPr>
                <a:t>tạo</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kỹ</a:t>
              </a:r>
              <a:r>
                <a:rPr lang="en-US" sz="2000" dirty="0">
                  <a:solidFill>
                    <a:srgbClr val="002060"/>
                  </a:solidFill>
                  <a:latin typeface="Times New Roman" pitchFamily="18" charset="0"/>
                  <a:cs typeface="Times New Roman" pitchFamily="18" charset="0"/>
                </a:rPr>
                <a:t> </a:t>
              </a:r>
              <a:r>
                <a:rPr lang="en-US" sz="2000" err="1">
                  <a:solidFill>
                    <a:srgbClr val="002060"/>
                  </a:solidFill>
                  <a:latin typeface="Times New Roman" pitchFamily="18" charset="0"/>
                  <a:cs typeface="Times New Roman" pitchFamily="18" charset="0"/>
                </a:rPr>
                <a:t>năng</a:t>
              </a:r>
              <a:r>
                <a:rPr lang="en-US" sz="2000">
                  <a:solidFill>
                    <a:srgbClr val="002060"/>
                  </a:solidFill>
                  <a:latin typeface="Times New Roman" pitchFamily="18" charset="0"/>
                  <a:cs typeface="Times New Roman" pitchFamily="18" charset="0"/>
                </a:rPr>
                <a:t> trẻ, </a:t>
              </a:r>
              <a:r>
                <a:rPr lang="en-US" sz="2000" err="1">
                  <a:solidFill>
                    <a:srgbClr val="002060"/>
                  </a:solidFill>
                  <a:latin typeface="Times New Roman" pitchFamily="18" charset="0"/>
                  <a:cs typeface="Times New Roman" pitchFamily="18" charset="0"/>
                </a:rPr>
                <a:t>Âm</a:t>
              </a:r>
              <a:r>
                <a:rPr lang="en-US" sz="2000">
                  <a:solidFill>
                    <a:srgbClr val="002060"/>
                  </a:solidFill>
                  <a:latin typeface="Times New Roman" pitchFamily="18" charset="0"/>
                  <a:cs typeface="Times New Roman" pitchFamily="18" charset="0"/>
                </a:rPr>
                <a:t> nhạc, </a:t>
              </a:r>
              <a:r>
                <a:rPr lang="en-US" sz="2000" dirty="0">
                  <a:solidFill>
                    <a:srgbClr val="002060"/>
                  </a:solidFill>
                  <a:latin typeface="Times New Roman" pitchFamily="18" charset="0"/>
                  <a:cs typeface="Times New Roman" pitchFamily="18" charset="0"/>
                </a:rPr>
                <a:t>Guitar, </a:t>
              </a:r>
              <a:r>
                <a:rPr lang="en-US" sz="2000" dirty="0" err="1">
                  <a:solidFill>
                    <a:srgbClr val="002060"/>
                  </a:solidFill>
                  <a:latin typeface="Times New Roman" pitchFamily="18" charset="0"/>
                  <a:cs typeface="Times New Roman" pitchFamily="18" charset="0"/>
                </a:rPr>
                <a:t>Múa</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Nhảy</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Chụp</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Hình</a:t>
              </a:r>
              <a:r>
                <a:rPr lang="en-US" sz="2000" dirty="0">
                  <a:solidFill>
                    <a:srgbClr val="002060"/>
                  </a:solidFill>
                  <a:latin typeface="Times New Roman" pitchFamily="18" charset="0"/>
                  <a:cs typeface="Times New Roman" pitchFamily="18" charset="0"/>
                </a:rPr>
                <a:t> </a:t>
              </a:r>
              <a:r>
                <a:rPr lang="en-US" sz="2000" dirty="0" err="1">
                  <a:solidFill>
                    <a:srgbClr val="002060"/>
                  </a:solidFill>
                  <a:latin typeface="Times New Roman" pitchFamily="18" charset="0"/>
                  <a:cs typeface="Times New Roman" pitchFamily="18" charset="0"/>
                </a:rPr>
                <a:t>ảnh</a:t>
              </a:r>
              <a:r>
                <a:rPr lang="en-US" sz="2000" dirty="0">
                  <a:solidFill>
                    <a:srgbClr val="002060"/>
                  </a:solidFill>
                  <a:latin typeface="Times New Roman" pitchFamily="18" charset="0"/>
                  <a:cs typeface="Times New Roman" pitchFamily="18" charset="0"/>
                </a:rPr>
                <a:t> …</a:t>
              </a:r>
            </a:p>
          </p:txBody>
        </p:sp>
        <p:grpSp>
          <p:nvGrpSpPr>
            <p:cNvPr id="44" name="Group 43"/>
            <p:cNvGrpSpPr/>
            <p:nvPr/>
          </p:nvGrpSpPr>
          <p:grpSpPr>
            <a:xfrm>
              <a:off x="-65374" y="1291608"/>
              <a:ext cx="1744815" cy="2515321"/>
              <a:chOff x="-76200" y="1299765"/>
              <a:chExt cx="1744815" cy="2515321"/>
            </a:xfrm>
          </p:grpSpPr>
          <p:sp>
            <p:nvSpPr>
              <p:cNvPr id="31" name="Arc 30">
                <a:extLst>
                  <a:ext uri="{FF2B5EF4-FFF2-40B4-BE49-F238E27FC236}">
                    <a16:creationId xmlns:a16="http://schemas.microsoft.com/office/drawing/2014/main" id="{1358F6D7-A618-7C45-BE6E-E5D2813920FE}"/>
                  </a:ext>
                </a:extLst>
              </p:cNvPr>
              <p:cNvSpPr/>
              <p:nvPr/>
            </p:nvSpPr>
            <p:spPr>
              <a:xfrm>
                <a:off x="-76200" y="2428020"/>
                <a:ext cx="1387067" cy="1387066"/>
              </a:xfrm>
              <a:prstGeom prst="arc">
                <a:avLst>
                  <a:gd name="adj1" fmla="val 13301668"/>
                  <a:gd name="adj2" fmla="val 16102237"/>
                </a:avLst>
              </a:prstGeom>
              <a:ln w="12700">
                <a:solidFill>
                  <a:srgbClr val="EF3C3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nvGrpSpPr>
              <p:cNvPr id="42" name="Group 41"/>
              <p:cNvGrpSpPr/>
              <p:nvPr/>
            </p:nvGrpSpPr>
            <p:grpSpPr>
              <a:xfrm>
                <a:off x="-4069" y="1299765"/>
                <a:ext cx="1672684" cy="1078388"/>
                <a:chOff x="-4069" y="1299765"/>
                <a:chExt cx="1672684" cy="1078388"/>
              </a:xfrm>
            </p:grpSpPr>
            <p:grpSp>
              <p:nvGrpSpPr>
                <p:cNvPr id="40" name="Group 39"/>
                <p:cNvGrpSpPr/>
                <p:nvPr/>
              </p:nvGrpSpPr>
              <p:grpSpPr>
                <a:xfrm>
                  <a:off x="579107" y="1299765"/>
                  <a:ext cx="872715" cy="872714"/>
                  <a:chOff x="869918" y="671556"/>
                  <a:chExt cx="988926" cy="988925"/>
                </a:xfrm>
              </p:grpSpPr>
              <p:grpSp>
                <p:nvGrpSpPr>
                  <p:cNvPr id="11" name="Group 10">
                    <a:extLst>
                      <a:ext uri="{FF2B5EF4-FFF2-40B4-BE49-F238E27FC236}">
                        <a16:creationId xmlns:a16="http://schemas.microsoft.com/office/drawing/2014/main" id="{A0574E3C-7D03-D84D-A0C8-22A332B0DB6C}"/>
                      </a:ext>
                    </a:extLst>
                  </p:cNvPr>
                  <p:cNvGrpSpPr>
                    <a:grpSpLocks noChangeAspect="1"/>
                  </p:cNvGrpSpPr>
                  <p:nvPr/>
                </p:nvGrpSpPr>
                <p:grpSpPr>
                  <a:xfrm>
                    <a:off x="869918" y="671556"/>
                    <a:ext cx="988926" cy="988925"/>
                    <a:chOff x="9268664" y="297034"/>
                    <a:chExt cx="2068552" cy="2068552"/>
                  </a:xfrm>
                </p:grpSpPr>
                <p:sp>
                  <p:nvSpPr>
                    <p:cNvPr id="12" name="Oval 11">
                      <a:extLst>
                        <a:ext uri="{FF2B5EF4-FFF2-40B4-BE49-F238E27FC236}">
                          <a16:creationId xmlns:a16="http://schemas.microsoft.com/office/drawing/2014/main" id="{DCAD71EF-47AC-1C44-A221-16B88CA028FE}"/>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Oval 12">
                      <a:extLst>
                        <a:ext uri="{FF2B5EF4-FFF2-40B4-BE49-F238E27FC236}">
                          <a16:creationId xmlns:a16="http://schemas.microsoft.com/office/drawing/2014/main" id="{8FBAFC52-B440-1D4A-87C9-481E309A3995}"/>
                        </a:ext>
                      </a:extLst>
                    </p:cNvPr>
                    <p:cNvSpPr/>
                    <p:nvPr/>
                  </p:nvSpPr>
                  <p:spPr>
                    <a:xfrm>
                      <a:off x="9511741" y="540111"/>
                      <a:ext cx="1582396" cy="1582396"/>
                    </a:xfrm>
                    <a:prstGeom prst="ellipse">
                      <a:avLst/>
                    </a:prstGeom>
                    <a:gradFill flip="none" rotWithShape="1">
                      <a:gsLst>
                        <a:gs pos="35000">
                          <a:srgbClr val="FF5D65"/>
                        </a:gs>
                        <a:gs pos="63000">
                          <a:srgbClr val="EF3C33"/>
                        </a:gs>
                        <a:gs pos="86000">
                          <a:srgbClr val="CE332A"/>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15" name="Picture 14">
                    <a:extLst>
                      <a:ext uri="{FF2B5EF4-FFF2-40B4-BE49-F238E27FC236}">
                        <a16:creationId xmlns:a16="http://schemas.microsoft.com/office/drawing/2014/main" id="{692C2EC4-32DD-614B-8723-EBC4BBB67A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7300" y="1009650"/>
                    <a:ext cx="242082" cy="288572"/>
                  </a:xfrm>
                  <a:prstGeom prst="rect">
                    <a:avLst/>
                  </a:prstGeom>
                </p:spPr>
              </p:pic>
            </p:grpSp>
            <p:sp>
              <p:nvSpPr>
                <p:cNvPr id="32" name="Freeform 31">
                  <a:extLst>
                    <a:ext uri="{FF2B5EF4-FFF2-40B4-BE49-F238E27FC236}">
                      <a16:creationId xmlns:a16="http://schemas.microsoft.com/office/drawing/2014/main" id="{30219433-A620-BF49-BA6F-B2072769BD67}"/>
                    </a:ext>
                  </a:extLst>
                </p:cNvPr>
                <p:cNvSpPr/>
                <p:nvPr/>
              </p:nvSpPr>
              <p:spPr>
                <a:xfrm rot="19867385">
                  <a:off x="-4069" y="2028810"/>
                  <a:ext cx="1672684" cy="349343"/>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DD4C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grpSp>
      </p:grpSp>
      <p:grpSp>
        <p:nvGrpSpPr>
          <p:cNvPr id="46" name="Group 45"/>
          <p:cNvGrpSpPr/>
          <p:nvPr/>
        </p:nvGrpSpPr>
        <p:grpSpPr>
          <a:xfrm>
            <a:off x="-70982" y="2393596"/>
            <a:ext cx="2490656" cy="1581125"/>
            <a:chOff x="-76200" y="2428020"/>
            <a:chExt cx="2490656" cy="1581125"/>
          </a:xfrm>
        </p:grpSpPr>
        <p:grpSp>
          <p:nvGrpSpPr>
            <p:cNvPr id="3" name="Group 2"/>
            <p:cNvGrpSpPr/>
            <p:nvPr/>
          </p:nvGrpSpPr>
          <p:grpSpPr>
            <a:xfrm>
              <a:off x="1493507" y="2976165"/>
              <a:ext cx="920949" cy="920948"/>
              <a:chOff x="2127932" y="2981429"/>
              <a:chExt cx="1133607" cy="1133606"/>
            </a:xfrm>
          </p:grpSpPr>
          <p:grpSp>
            <p:nvGrpSpPr>
              <p:cNvPr id="21" name="Group 20">
                <a:extLst>
                  <a:ext uri="{FF2B5EF4-FFF2-40B4-BE49-F238E27FC236}">
                    <a16:creationId xmlns:a16="http://schemas.microsoft.com/office/drawing/2014/main" id="{429CFD9F-6F74-2F47-B9D0-B0F22DDCEED8}"/>
                  </a:ext>
                </a:extLst>
              </p:cNvPr>
              <p:cNvGrpSpPr>
                <a:grpSpLocks noChangeAspect="1"/>
              </p:cNvGrpSpPr>
              <p:nvPr/>
            </p:nvGrpSpPr>
            <p:grpSpPr>
              <a:xfrm>
                <a:off x="2127932" y="2981429"/>
                <a:ext cx="1133607" cy="1133606"/>
                <a:chOff x="9268664" y="297034"/>
                <a:chExt cx="2068552" cy="2068552"/>
              </a:xfrm>
            </p:grpSpPr>
            <p:sp>
              <p:nvSpPr>
                <p:cNvPr id="22" name="Oval 21">
                  <a:extLst>
                    <a:ext uri="{FF2B5EF4-FFF2-40B4-BE49-F238E27FC236}">
                      <a16:creationId xmlns:a16="http://schemas.microsoft.com/office/drawing/2014/main" id="{F4BD2A18-B6AF-EA4B-8F2D-94DE038E05F5}"/>
                    </a:ext>
                  </a:extLst>
                </p:cNvPr>
                <p:cNvSpPr/>
                <p:nvPr/>
              </p:nvSpPr>
              <p:spPr>
                <a:xfrm>
                  <a:off x="9268664" y="297034"/>
                  <a:ext cx="2068552" cy="2068552"/>
                </a:xfrm>
                <a:prstGeom prst="ellipse">
                  <a:avLst/>
                </a:prstGeom>
                <a:solidFill>
                  <a:srgbClr val="FBF9FC"/>
                </a:solidFill>
                <a:ln w="12700">
                  <a:gradFill flip="none" rotWithShape="1">
                    <a:gsLst>
                      <a:gs pos="0">
                        <a:schemeClr val="bg1"/>
                      </a:gs>
                      <a:gs pos="100000">
                        <a:schemeClr val="bg1">
                          <a:lumMod val="65000"/>
                        </a:schemeClr>
                      </a:gs>
                    </a:gsLst>
                    <a:lin ang="2700000" scaled="1"/>
                    <a:tileRect/>
                  </a:gradFill>
                </a:ln>
                <a:effectLst>
                  <a:outerShdw blurRad="165100" dist="203200" dir="2700000" sx="98000" sy="98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Oval 22">
                  <a:extLst>
                    <a:ext uri="{FF2B5EF4-FFF2-40B4-BE49-F238E27FC236}">
                      <a16:creationId xmlns:a16="http://schemas.microsoft.com/office/drawing/2014/main" id="{FFCB96AC-8BED-5D47-AEC0-145F08B85D94}"/>
                    </a:ext>
                  </a:extLst>
                </p:cNvPr>
                <p:cNvSpPr/>
                <p:nvPr/>
              </p:nvSpPr>
              <p:spPr>
                <a:xfrm>
                  <a:off x="9511741" y="540111"/>
                  <a:ext cx="1582396" cy="1582396"/>
                </a:xfrm>
                <a:prstGeom prst="ellipse">
                  <a:avLst/>
                </a:prstGeom>
                <a:gradFill flip="none" rotWithShape="1">
                  <a:gsLst>
                    <a:gs pos="35000">
                      <a:srgbClr val="92D050"/>
                    </a:gs>
                    <a:gs pos="86000">
                      <a:srgbClr val="00B050"/>
                    </a:gs>
                  </a:gsLst>
                  <a:lin ang="2700000" scaled="1"/>
                  <a:tileRect/>
                </a:gradFill>
                <a:ln w="12700">
                  <a:gradFill flip="none" rotWithShape="1">
                    <a:gsLst>
                      <a:gs pos="0">
                        <a:schemeClr val="bg1">
                          <a:lumMod val="85000"/>
                        </a:schemeClr>
                      </a:gs>
                      <a:gs pos="100000">
                        <a:schemeClr val="bg1">
                          <a:lumMod val="65000"/>
                        </a:schemeClr>
                      </a:gs>
                    </a:gsLst>
                    <a:lin ang="13500000" scaled="1"/>
                    <a:tileRect/>
                  </a:gradFill>
                </a:ln>
                <a:effectLst>
                  <a:innerShdw blurRad="1143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pic>
            <p:nvPicPr>
              <p:cNvPr id="25" name="Picture 24">
                <a:extLst>
                  <a:ext uri="{FF2B5EF4-FFF2-40B4-BE49-F238E27FC236}">
                    <a16:creationId xmlns:a16="http://schemas.microsoft.com/office/drawing/2014/main" id="{F0153945-B350-3D4F-9A3E-E86B38250AB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89184" y="3354652"/>
                <a:ext cx="422071" cy="381034"/>
              </a:xfrm>
              <a:prstGeom prst="rect">
                <a:avLst/>
              </a:prstGeom>
            </p:spPr>
          </p:pic>
        </p:grpSp>
        <p:sp>
          <p:nvSpPr>
            <p:cNvPr id="34" name="Freeform 33">
              <a:extLst>
                <a:ext uri="{FF2B5EF4-FFF2-40B4-BE49-F238E27FC236}">
                  <a16:creationId xmlns:a16="http://schemas.microsoft.com/office/drawing/2014/main" id="{992D8999-132E-924E-9D4B-EBB9B8F88728}"/>
                </a:ext>
              </a:extLst>
            </p:cNvPr>
            <p:cNvSpPr/>
            <p:nvPr/>
          </p:nvSpPr>
          <p:spPr>
            <a:xfrm rot="3866826">
              <a:off x="724906" y="3151185"/>
              <a:ext cx="1419463" cy="296458"/>
            </a:xfrm>
            <a:custGeom>
              <a:avLst/>
              <a:gdLst>
                <a:gd name="connsiteX0" fmla="*/ 2052853 w 2052853"/>
                <a:gd name="connsiteY0" fmla="*/ 193347 h 352561"/>
                <a:gd name="connsiteX1" fmla="*/ 2050211 w 2052853"/>
                <a:gd name="connsiteY1" fmla="*/ 197179 h 352561"/>
                <a:gd name="connsiteX2" fmla="*/ 1980199 w 2052853"/>
                <a:gd name="connsiteY2" fmla="*/ 236521 h 352561"/>
                <a:gd name="connsiteX3" fmla="*/ 39714 w 2052853"/>
                <a:gd name="connsiteY3" fmla="*/ 91012 h 352561"/>
                <a:gd name="connsiteX4" fmla="*/ 0 w 2052853"/>
                <a:gd name="connsiteY4" fmla="*/ 107915 h 352561"/>
                <a:gd name="connsiteX5" fmla="*/ 261 w 2052853"/>
                <a:gd name="connsiteY5" fmla="*/ 98729 h 352561"/>
                <a:gd name="connsiteX6" fmla="*/ 2004621 w 2052853"/>
                <a:gd name="connsiteY6" fmla="*/ 217022 h 35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52853" h="352561">
                  <a:moveTo>
                    <a:pt x="2052853" y="193347"/>
                  </a:moveTo>
                  <a:lnTo>
                    <a:pt x="2050211" y="197179"/>
                  </a:lnTo>
                  <a:lnTo>
                    <a:pt x="1980199" y="236521"/>
                  </a:lnTo>
                  <a:cubicBezTo>
                    <a:pt x="1203981" y="638323"/>
                    <a:pt x="691038" y="-151873"/>
                    <a:pt x="39714" y="91012"/>
                  </a:cubicBezTo>
                  <a:lnTo>
                    <a:pt x="0" y="107915"/>
                  </a:lnTo>
                  <a:lnTo>
                    <a:pt x="261" y="98729"/>
                  </a:lnTo>
                  <a:cubicBezTo>
                    <a:pt x="634030" y="-276868"/>
                    <a:pt x="1219271" y="565256"/>
                    <a:pt x="2004621" y="217022"/>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7" name="Arc 36">
              <a:extLst>
                <a:ext uri="{FF2B5EF4-FFF2-40B4-BE49-F238E27FC236}">
                  <a16:creationId xmlns:a16="http://schemas.microsoft.com/office/drawing/2014/main" id="{02E63787-168B-5F44-9B60-6A8B06B26921}"/>
                </a:ext>
              </a:extLst>
            </p:cNvPr>
            <p:cNvSpPr/>
            <p:nvPr/>
          </p:nvSpPr>
          <p:spPr>
            <a:xfrm>
              <a:off x="-76200" y="2428020"/>
              <a:ext cx="1387067" cy="1387066"/>
            </a:xfrm>
            <a:prstGeom prst="arc">
              <a:avLst>
                <a:gd name="adj1" fmla="val 19293009"/>
                <a:gd name="adj2" fmla="val 668615"/>
              </a:avLst>
            </a:prstGeom>
            <a:ln w="12700">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grpSp>
      <p:grpSp>
        <p:nvGrpSpPr>
          <p:cNvPr id="43" name="Group 42"/>
          <p:cNvGrpSpPr/>
          <p:nvPr/>
        </p:nvGrpSpPr>
        <p:grpSpPr>
          <a:xfrm>
            <a:off x="148264" y="2545996"/>
            <a:ext cx="1019004" cy="1019004"/>
            <a:chOff x="-3058802" y="2890156"/>
            <a:chExt cx="1019004" cy="1019004"/>
          </a:xfrm>
        </p:grpSpPr>
        <p:sp>
          <p:nvSpPr>
            <p:cNvPr id="9" name="Oval 8">
              <a:extLst>
                <a:ext uri="{FF2B5EF4-FFF2-40B4-BE49-F238E27FC236}">
                  <a16:creationId xmlns:a16="http://schemas.microsoft.com/office/drawing/2014/main" id="{B4B70EDC-CC4B-1041-9797-335BAEC404CA}"/>
                </a:ext>
              </a:extLst>
            </p:cNvPr>
            <p:cNvSpPr/>
            <p:nvPr/>
          </p:nvSpPr>
          <p:spPr>
            <a:xfrm>
              <a:off x="-3058802" y="2890156"/>
              <a:ext cx="1019004" cy="1019004"/>
            </a:xfrm>
            <a:prstGeom prst="ellipse">
              <a:avLst/>
            </a:prstGeom>
            <a:solidFill>
              <a:srgbClr val="FBF9FC"/>
            </a:solidFill>
            <a:ln w="15875">
              <a:gradFill flip="none" rotWithShape="1">
                <a:gsLst>
                  <a:gs pos="0">
                    <a:schemeClr val="bg1"/>
                  </a:gs>
                  <a:gs pos="100000">
                    <a:schemeClr val="bg1">
                      <a:lumMod val="65000"/>
                    </a:schemeClr>
                  </a:gs>
                </a:gsLst>
                <a:lin ang="2700000" scaled="1"/>
                <a:tileRect/>
              </a:gradFill>
            </a:ln>
            <a:effectLst>
              <a:outerShdw blurRad="304800" dist="622300" dir="3540000" sx="92000" sy="92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908F92E7-D837-5F4D-A658-9F03D46B8CF2}"/>
                </a:ext>
              </a:extLst>
            </p:cNvPr>
            <p:cNvSpPr/>
            <p:nvPr/>
          </p:nvSpPr>
          <p:spPr>
            <a:xfrm>
              <a:off x="-2939058" y="3009900"/>
              <a:ext cx="779516" cy="779516"/>
            </a:xfrm>
            <a:prstGeom prst="ellipse">
              <a:avLst/>
            </a:prstGeom>
            <a:gradFill flip="none" rotWithShape="1">
              <a:gsLst>
                <a:gs pos="29000">
                  <a:srgbClr val="70A39B"/>
                </a:gs>
                <a:gs pos="57000">
                  <a:srgbClr val="537771"/>
                </a:gs>
                <a:gs pos="100000">
                  <a:srgbClr val="39504C"/>
                </a:gs>
              </a:gsLst>
              <a:lin ang="2700000" scaled="1"/>
              <a:tileRect/>
            </a:gradFill>
            <a:ln w="15875">
              <a:gradFill flip="none" rotWithShape="1">
                <a:gsLst>
                  <a:gs pos="0">
                    <a:schemeClr val="bg1">
                      <a:lumMod val="85000"/>
                    </a:schemeClr>
                  </a:gs>
                  <a:gs pos="100000">
                    <a:schemeClr val="bg1">
                      <a:lumMod val="65000"/>
                    </a:schemeClr>
                  </a:gs>
                </a:gsLst>
                <a:lin ang="135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39" name="Picture 38">
              <a:extLst>
                <a:ext uri="{FF2B5EF4-FFF2-40B4-BE49-F238E27FC236}">
                  <a16:creationId xmlns:a16="http://schemas.microsoft.com/office/drawing/2014/main" id="{813D8A72-8BA9-0842-A76C-77E5280DA992}"/>
                </a:ext>
              </a:extLst>
            </p:cNvPr>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2819400" y="3121553"/>
              <a:ext cx="520696" cy="520696"/>
            </a:xfrm>
            <a:prstGeom prst="rect">
              <a:avLst/>
            </a:prstGeom>
          </p:spPr>
        </p:pic>
      </p:grpSp>
      <p:sp>
        <p:nvSpPr>
          <p:cNvPr id="2" name="TextBox 1">
            <a:extLst>
              <a:ext uri="{FF2B5EF4-FFF2-40B4-BE49-F238E27FC236}">
                <a16:creationId xmlns:a16="http://schemas.microsoft.com/office/drawing/2014/main" id="{A97EE36D-46D1-9CA1-66FF-24EDAD4B1AF6}"/>
              </a:ext>
            </a:extLst>
          </p:cNvPr>
          <p:cNvSpPr txBox="1"/>
          <p:nvPr/>
        </p:nvSpPr>
        <p:spPr>
          <a:xfrm>
            <a:off x="148264" y="120590"/>
            <a:ext cx="8386136" cy="800219"/>
          </a:xfrm>
          <a:prstGeom prst="rect">
            <a:avLst/>
          </a:prstGeom>
          <a:noFill/>
        </p:spPr>
        <p:txBody>
          <a:bodyPr wrap="square" rtlCol="0">
            <a:spAutoFit/>
          </a:bodyPr>
          <a:lstStyle/>
          <a:p>
            <a:r>
              <a:rPr lang="en-US" sz="2300" b="1">
                <a:ln w="11430"/>
                <a:solidFill>
                  <a:srgbClr val="FF0000"/>
                </a:solidFill>
                <a:effectLst>
                  <a:outerShdw blurRad="50800" dist="39000" dir="5460000" algn="tl">
                    <a:srgbClr val="000000">
                      <a:alpha val="38000"/>
                    </a:srgbClr>
                  </a:outerShdw>
                </a:effectLst>
              </a:rPr>
              <a:t> 3.4. </a:t>
            </a:r>
            <a:r>
              <a:rPr lang="en-US" sz="2300" b="1" dirty="0">
                <a:ln w="11430"/>
                <a:solidFill>
                  <a:srgbClr val="FF0000"/>
                </a:solidFill>
                <a:effectLst>
                  <a:outerShdw blurRad="50800" dist="39000" dir="5460000" algn="tl">
                    <a:srgbClr val="000000">
                      <a:alpha val="38000"/>
                    </a:srgbClr>
                  </a:outerShdw>
                </a:effectLst>
              </a:rPr>
              <a:t>THỰC HIỆN TỐT </a:t>
            </a:r>
            <a:r>
              <a:rPr lang="en-US" sz="2300" b="1">
                <a:ln w="11430"/>
                <a:solidFill>
                  <a:srgbClr val="FF0000"/>
                </a:solidFill>
                <a:effectLst>
                  <a:outerShdw blurRad="50800" dist="39000" dir="5460000" algn="tl">
                    <a:srgbClr val="000000">
                      <a:alpha val="38000"/>
                    </a:srgbClr>
                  </a:outerShdw>
                </a:effectLst>
              </a:rPr>
              <a:t>CÁC PHONG TRÀO NCKH&amp;YTSTKN, VĂN </a:t>
            </a:r>
            <a:r>
              <a:rPr lang="en-US" sz="2300" b="1" dirty="0">
                <a:ln w="11430"/>
                <a:solidFill>
                  <a:srgbClr val="FF0000"/>
                </a:solidFill>
                <a:effectLst>
                  <a:outerShdw blurRad="50800" dist="39000" dir="5460000" algn="tl">
                    <a:srgbClr val="000000">
                      <a:alpha val="38000"/>
                    </a:srgbClr>
                  </a:outerShdw>
                </a:effectLst>
              </a:rPr>
              <a:t>HÓA, VĂN NGHỆ</a:t>
            </a:r>
            <a:r>
              <a:rPr lang="en-US" sz="2300" b="1">
                <a:ln w="11430"/>
                <a:solidFill>
                  <a:srgbClr val="FF0000"/>
                </a:solidFill>
                <a:effectLst>
                  <a:outerShdw blurRad="50800" dist="39000" dir="5460000" algn="tl">
                    <a:srgbClr val="000000">
                      <a:alpha val="38000"/>
                    </a:srgbClr>
                  </a:outerShdw>
                </a:effectLst>
              </a:rPr>
              <a:t>, THỂ THAO</a:t>
            </a:r>
            <a:r>
              <a:rPr lang="en-US" sz="2300" b="1" dirty="0">
                <a:ln w="11430"/>
                <a:solidFill>
                  <a:srgbClr val="FF0000"/>
                </a:solidFill>
                <a:effectLst>
                  <a:outerShdw blurRad="50800" dist="39000" dir="5460000" algn="tl">
                    <a:srgbClr val="000000">
                      <a:alpha val="38000"/>
                    </a:srgbClr>
                  </a:outerShdw>
                </a:effectLst>
              </a:rPr>
              <a:t>, TÌNH NGUYỆN KHÁC.</a:t>
            </a:r>
          </a:p>
        </p:txBody>
      </p:sp>
      <p:sp>
        <p:nvSpPr>
          <p:cNvPr id="6" name="TextBox 5">
            <a:extLst>
              <a:ext uri="{FF2B5EF4-FFF2-40B4-BE49-F238E27FC236}">
                <a16:creationId xmlns:a16="http://schemas.microsoft.com/office/drawing/2014/main" id="{BFDEBEC2-A09A-936E-57F6-12EA84B0847D}"/>
              </a:ext>
            </a:extLst>
          </p:cNvPr>
          <p:cNvSpPr txBox="1"/>
          <p:nvPr/>
        </p:nvSpPr>
        <p:spPr>
          <a:xfrm>
            <a:off x="2419674" y="2038350"/>
            <a:ext cx="6571926" cy="2862322"/>
          </a:xfrm>
          <a:prstGeom prst="rect">
            <a:avLst/>
          </a:prstGeom>
          <a:noFill/>
        </p:spPr>
        <p:txBody>
          <a:bodyPr wrap="square" rtlCol="0">
            <a:spAutoFit/>
          </a:bodyPr>
          <a:lstStyle/>
          <a:p>
            <a:pPr algn="just"/>
            <a:r>
              <a:rPr lang="en-US" sz="2000">
                <a:solidFill>
                  <a:srgbClr val="FF0000"/>
                </a:solidFill>
                <a:latin typeface="Times New Roman" pitchFamily="18" charset="0"/>
                <a:cs typeface="Times New Roman" pitchFamily="18" charset="0"/>
              </a:rPr>
              <a:t>- Chuẩn </a:t>
            </a:r>
            <a:r>
              <a:rPr lang="en-US" sz="2000" err="1">
                <a:solidFill>
                  <a:srgbClr val="FF0000"/>
                </a:solidFill>
                <a:latin typeface="Times New Roman" pitchFamily="18" charset="0"/>
                <a:cs typeface="Times New Roman" pitchFamily="18" charset="0"/>
              </a:rPr>
              <a:t>bị</a:t>
            </a:r>
            <a:r>
              <a:rPr lang="en-US" sz="2000">
                <a:solidFill>
                  <a:srgbClr val="FF0000"/>
                </a:solidFill>
                <a:latin typeface="Times New Roman" pitchFamily="18" charset="0"/>
                <a:cs typeface="Times New Roman" pitchFamily="18" charset="0"/>
              </a:rPr>
              <a:t> chương trình đại nhạc hội “Chào Tân Sinh viên” tại cơ sở Hà Nội </a:t>
            </a:r>
            <a:r>
              <a:rPr lang="en-US" sz="2000" i="1">
                <a:solidFill>
                  <a:srgbClr val="FF0000"/>
                </a:solidFill>
                <a:latin typeface="Times New Roman" pitchFamily="18" charset="0"/>
                <a:cs typeface="Times New Roman" pitchFamily="18" charset="0"/>
              </a:rPr>
              <a:t>- dự </a:t>
            </a:r>
            <a:r>
              <a:rPr lang="en-US" sz="2000" i="1" err="1">
                <a:solidFill>
                  <a:srgbClr val="FF0000"/>
                </a:solidFill>
                <a:latin typeface="Times New Roman" pitchFamily="18" charset="0"/>
                <a:cs typeface="Times New Roman" pitchFamily="18" charset="0"/>
              </a:rPr>
              <a:t>kiến</a:t>
            </a:r>
            <a:r>
              <a:rPr lang="en-US" sz="2000" i="1">
                <a:solidFill>
                  <a:srgbClr val="FF0000"/>
                </a:solidFill>
                <a:latin typeface="Times New Roman" pitchFamily="18" charset="0"/>
                <a:cs typeface="Times New Roman" pitchFamily="18" charset="0"/>
              </a:rPr>
              <a:t> tổ chức vào 03/10/2025.</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Đăng cai địa điểm tổ chức chuỗi hoạt động “Uni - Tour” năm 2025 do Trung ương Hội Sinh viên Việt Nam tổ chức tại cơ sở Nam Định </a:t>
            </a:r>
            <a:r>
              <a:rPr lang="en-US" sz="2000" i="1">
                <a:solidFill>
                  <a:srgbClr val="FF0000"/>
                </a:solidFill>
                <a:latin typeface="Times New Roman" pitchFamily="18" charset="0"/>
                <a:cs typeface="Times New Roman" pitchFamily="18" charset="0"/>
              </a:rPr>
              <a:t>- dự kiến vào 14/03/2026.</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Đại hội Đại biểu Hội Sinh viên trường Khóa 9 nhiệm kỳ 2025 - 2028 - </a:t>
            </a:r>
            <a:r>
              <a:rPr lang="en-US" sz="2000" i="1">
                <a:solidFill>
                  <a:srgbClr val="FF0000"/>
                </a:solidFill>
                <a:latin typeface="Times New Roman" pitchFamily="18" charset="0"/>
                <a:cs typeface="Times New Roman" pitchFamily="18" charset="0"/>
              </a:rPr>
              <a:t>dự kiến vào 09/11/2025.</a:t>
            </a:r>
          </a:p>
          <a:p>
            <a:pPr algn="just"/>
            <a:r>
              <a:rPr lang="en-US" sz="2000" i="1">
                <a:solidFill>
                  <a:srgbClr val="FF0000"/>
                </a:solidFill>
                <a:latin typeface="Times New Roman" pitchFamily="18" charset="0"/>
                <a:cs typeface="Times New Roman" pitchFamily="18" charset="0"/>
              </a:rPr>
              <a:t>- </a:t>
            </a:r>
            <a:r>
              <a:rPr lang="en-US" sz="2000">
                <a:solidFill>
                  <a:srgbClr val="FF0000"/>
                </a:solidFill>
                <a:latin typeface="Times New Roman" pitchFamily="18" charset="0"/>
                <a:cs typeface="Times New Roman" pitchFamily="18" charset="0"/>
              </a:rPr>
              <a:t>Chuẩn bị cho Hội nghị Đại biểu Đoàn trường Khóa 34 nhiệm kỳ 2025 - 2027 - </a:t>
            </a:r>
            <a:r>
              <a:rPr lang="en-US" sz="2000" i="1">
                <a:solidFill>
                  <a:srgbClr val="FF0000"/>
                </a:solidFill>
                <a:latin typeface="Times New Roman" pitchFamily="18" charset="0"/>
                <a:cs typeface="Times New Roman" pitchFamily="18" charset="0"/>
              </a:rPr>
              <a:t>dự kiến vào 26/10/2025.</a:t>
            </a:r>
          </a:p>
        </p:txBody>
      </p:sp>
    </p:spTree>
    <p:extLst>
      <p:ext uri="{BB962C8B-B14F-4D97-AF65-F5344CB8AC3E}">
        <p14:creationId xmlns:p14="http://schemas.microsoft.com/office/powerpoint/2010/main" val="247795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91114" y="3257550"/>
            <a:ext cx="9036338" cy="1785104"/>
          </a:xfrm>
          <a:prstGeom prst="rect">
            <a:avLst/>
          </a:prstGeom>
        </p:spPr>
        <p:txBody>
          <a:bodyPr wrap="square">
            <a:spAutoFit/>
          </a:bodyPr>
          <a:lstStyle/>
          <a:p>
            <a:pPr algn="ctr"/>
            <a:r>
              <a:rPr lang="en-US" sz="2200" b="1" dirty="0" err="1">
                <a:solidFill>
                  <a:srgbClr val="FF0000"/>
                </a:solidFill>
                <a:latin typeface="Times New Roman" pitchFamily="18" charset="0"/>
                <a:ea typeface="Times" pitchFamily="34" charset="0"/>
                <a:cs typeface="Times New Roman" pitchFamily="18" charset="0"/>
              </a:rPr>
              <a:t>Mọi</a:t>
            </a:r>
            <a:r>
              <a:rPr lang="en-US" sz="2200" b="1" dirty="0">
                <a:solidFill>
                  <a:srgbClr val="FF0000"/>
                </a:solidFill>
                <a:latin typeface="Times New Roman" pitchFamily="18" charset="0"/>
                <a:ea typeface="Times" pitchFamily="34" charset="0"/>
                <a:cs typeface="Times New Roman" pitchFamily="18" charset="0"/>
              </a:rPr>
              <a:t> t</a:t>
            </a:r>
            <a:r>
              <a:rPr lang="vi-VN" sz="2200" b="1" dirty="0">
                <a:solidFill>
                  <a:srgbClr val="FF0000"/>
                </a:solidFill>
                <a:latin typeface="Times New Roman" pitchFamily="18" charset="0"/>
                <a:ea typeface="Times" pitchFamily="34" charset="0"/>
                <a:cs typeface="Times New Roman" pitchFamily="18" charset="0"/>
              </a:rPr>
              <a:t>hông tin, ý kiến đóng góp của </a:t>
            </a:r>
            <a:r>
              <a:rPr lang="en-US" sz="2200" b="1" dirty="0" err="1">
                <a:solidFill>
                  <a:srgbClr val="FF0000"/>
                </a:solidFill>
                <a:latin typeface="Times New Roman" pitchFamily="18" charset="0"/>
                <a:ea typeface="Times" pitchFamily="34" charset="0"/>
                <a:cs typeface="Times New Roman" pitchFamily="18" charset="0"/>
              </a:rPr>
              <a:t>các</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bạn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Đoàn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viên</a:t>
            </a:r>
            <a:r>
              <a:rPr lang="en-US" sz="2200" b="1" dirty="0">
                <a:solidFill>
                  <a:srgbClr val="FF0000"/>
                </a:solidFill>
                <a:latin typeface="Times New Roman" pitchFamily="18" charset="0"/>
                <a:ea typeface="Times" pitchFamily="34" charset="0"/>
                <a:cs typeface="Times New Roman" pitchFamily="18" charset="0"/>
              </a:rPr>
              <a:t>, </a:t>
            </a:r>
            <a:r>
              <a:rPr lang="vi-VN" sz="2200" b="1" dirty="0">
                <a:solidFill>
                  <a:srgbClr val="FF0000"/>
                </a:solidFill>
                <a:latin typeface="Times New Roman" pitchFamily="18" charset="0"/>
                <a:ea typeface="Times" pitchFamily="34" charset="0"/>
                <a:cs typeface="Times New Roman" pitchFamily="18" charset="0"/>
              </a:rPr>
              <a:t>Sinh viên về các hoạt động của Đoàn Thanh Niên Trường Đại học Kinh tế </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Kỹ</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Thuật</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Công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nghiệp</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xin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gửi</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về</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địa</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chỉ</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facebook</a:t>
            </a:r>
            <a:r>
              <a:rPr lang="en-US" sz="2200" b="1" dirty="0">
                <a:solidFill>
                  <a:srgbClr val="FF0000"/>
                </a:solidFill>
                <a:latin typeface="Times New Roman" pitchFamily="18" charset="0"/>
                <a:ea typeface="Times" pitchFamily="34" charset="0"/>
                <a:cs typeface="Times New Roman" pitchFamily="18" charset="0"/>
              </a:rPr>
              <a:t>: </a:t>
            </a:r>
            <a:r>
              <a:rPr lang="en-US" sz="2200" b="1" dirty="0">
                <a:solidFill>
                  <a:srgbClr val="FF0000"/>
                </a:solidFill>
                <a:latin typeface="Times New Roman" pitchFamily="18" charset="0"/>
                <a:ea typeface="Times" pitchFamily="34" charset="0"/>
                <a:cs typeface="Times New Roman" pitchFamily="18" charset="0"/>
                <a:hlinkClick r:id="rId5"/>
              </a:rPr>
              <a:t>https://www.facebook.com/DoanTN.HoiSV.Uneti/</a:t>
            </a:r>
            <a:endParaRPr lang="en-US" sz="2200" b="1" dirty="0">
              <a:solidFill>
                <a:srgbClr val="FF0000"/>
              </a:solidFill>
              <a:latin typeface="Times New Roman" pitchFamily="18" charset="0"/>
              <a:ea typeface="Times" pitchFamily="34" charset="0"/>
              <a:cs typeface="Times New Roman" pitchFamily="18" charset="0"/>
            </a:endParaRPr>
          </a:p>
          <a:p>
            <a:pPr algn="ctr"/>
            <a:r>
              <a:rPr lang="en-US" sz="2200" b="1" dirty="0" err="1">
                <a:solidFill>
                  <a:srgbClr val="FF0000"/>
                </a:solidFill>
                <a:latin typeface="Times New Roman" pitchFamily="18" charset="0"/>
                <a:ea typeface="Times" pitchFamily="34" charset="0"/>
                <a:cs typeface="Times New Roman" pitchFamily="18" charset="0"/>
              </a:rPr>
              <a:t>Trân</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trọng</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cám</a:t>
            </a:r>
            <a:r>
              <a:rPr lang="en-US" sz="2200" b="1" dirty="0">
                <a:solidFill>
                  <a:srgbClr val="FF0000"/>
                </a:solidFill>
                <a:latin typeface="Times New Roman" pitchFamily="18" charset="0"/>
                <a:ea typeface="Times" pitchFamily="34" charset="0"/>
                <a:cs typeface="Times New Roman" pitchFamily="18" charset="0"/>
              </a:rPr>
              <a:t> </a:t>
            </a:r>
            <a:r>
              <a:rPr lang="en-US" sz="2200" b="1" dirty="0" err="1">
                <a:solidFill>
                  <a:srgbClr val="FF0000"/>
                </a:solidFill>
                <a:latin typeface="Times New Roman" pitchFamily="18" charset="0"/>
                <a:ea typeface="Times" pitchFamily="34" charset="0"/>
                <a:cs typeface="Times New Roman" pitchFamily="18" charset="0"/>
              </a:rPr>
              <a:t>ơn</a:t>
            </a:r>
            <a:r>
              <a:rPr lang="en-US" sz="2200" b="1" dirty="0">
                <a:solidFill>
                  <a:srgbClr val="FF0000"/>
                </a:solidFill>
                <a:latin typeface="Times New Roman" pitchFamily="18" charset="0"/>
                <a:ea typeface="Times" pitchFamily="34" charset="0"/>
                <a:cs typeface="Times New Roman" pitchFamily="18" charset="0"/>
              </a:rPr>
              <a:t>! </a:t>
            </a:r>
            <a:endParaRPr lang="vi-VN" sz="2200" b="1" dirty="0">
              <a:solidFill>
                <a:srgbClr val="FF0000"/>
              </a:solidFill>
              <a:latin typeface="Times New Roman" pitchFamily="18" charset="0"/>
              <a:ea typeface="Times" pitchFamily="34" charset="0"/>
              <a:cs typeface="Times New Roman" pitchFamily="18" charset="0"/>
            </a:endParaRPr>
          </a:p>
        </p:txBody>
      </p:sp>
      <p:sp>
        <p:nvSpPr>
          <p:cNvPr id="15" name="Slide Number Placeholder 1"/>
          <p:cNvSpPr>
            <a:spLocks noGrp="1"/>
          </p:cNvSpPr>
          <p:nvPr>
            <p:ph type="sldNum" sz="quarter" idx="12"/>
          </p:nvPr>
        </p:nvSpPr>
        <p:spPr>
          <a:xfrm>
            <a:off x="6639978" y="4840542"/>
            <a:ext cx="2133600" cy="273844"/>
          </a:xfrm>
        </p:spPr>
        <p:txBody>
          <a:bodyPr/>
          <a:lstStyle/>
          <a:p>
            <a:fld id="{11281359-C67A-4E07-A949-DF5F731D3E6D}" type="slidenum">
              <a:rPr lang="en-US" smtClean="0"/>
              <a:t>32</a:t>
            </a:fld>
            <a:endParaRPr lang="en-US"/>
          </a:p>
        </p:txBody>
      </p:sp>
      <p:pic>
        <p:nvPicPr>
          <p:cNvPr id="16" name="Picture 2" descr="E:\tin tuc truong lop\LOGO\Logo mau moi\logo truong nen tro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F:\tin tuc va hoat dong cua truong lop\LOGO\Logo Cac to doi\442px-Huy_hiệu_Đoàn_TNCS_HCM.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a:blip r:embed="rId8"/>
          <a:stretch>
            <a:fillRect/>
          </a:stretch>
        </p:blipFill>
        <p:spPr>
          <a:xfrm>
            <a:off x="3269101" y="107025"/>
            <a:ext cx="2613818" cy="3037937"/>
          </a:xfrm>
          <a:prstGeom prst="rect">
            <a:avLst/>
          </a:prstGeom>
        </p:spPr>
      </p:pic>
    </p:spTree>
    <p:extLst>
      <p:ext uri="{BB962C8B-B14F-4D97-AF65-F5344CB8AC3E}">
        <p14:creationId xmlns:p14="http://schemas.microsoft.com/office/powerpoint/2010/main" val="2141136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010" y="1"/>
            <a:ext cx="9144001" cy="5161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156410" y="1349054"/>
            <a:ext cx="8839200" cy="1631216"/>
          </a:xfrm>
          <a:prstGeom prst="rect">
            <a:avLst/>
          </a:prstGeom>
        </p:spPr>
        <p:style>
          <a:lnRef idx="2">
            <a:schemeClr val="accent6"/>
          </a:lnRef>
          <a:fillRef idx="1">
            <a:schemeClr val="lt1"/>
          </a:fillRef>
          <a:effectRef idx="0">
            <a:schemeClr val="accent6"/>
          </a:effectRef>
          <a:fontRef idx="minor">
            <a:schemeClr val="dk1"/>
          </a:fontRef>
        </p:style>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CHÚC CÁC BẠN NĂM HỌC MỚI ĐẠT NHIỀU THÀNH CÔNG</a:t>
            </a:r>
          </a:p>
        </p:txBody>
      </p:sp>
      <p:sp>
        <p:nvSpPr>
          <p:cNvPr id="13" name="Slide Number Placeholder 1"/>
          <p:cNvSpPr>
            <a:spLocks noGrp="1"/>
          </p:cNvSpPr>
          <p:nvPr>
            <p:ph type="sldNum" sz="quarter" idx="12"/>
          </p:nvPr>
        </p:nvSpPr>
        <p:spPr>
          <a:xfrm>
            <a:off x="6546700" y="4687567"/>
            <a:ext cx="2133600" cy="273844"/>
          </a:xfrm>
        </p:spPr>
        <p:txBody>
          <a:bodyPr/>
          <a:lstStyle/>
          <a:p>
            <a:fld id="{11281359-C67A-4E07-A949-DF5F731D3E6D}" type="slidenum">
              <a:rPr lang="en-US" smtClean="0"/>
              <a:t>33</a:t>
            </a:fld>
            <a:endParaRPr lang="en-US"/>
          </a:p>
        </p:txBody>
      </p:sp>
      <p:pic>
        <p:nvPicPr>
          <p:cNvPr id="14" name="Picture 2" descr="E:\tin tuc truong lop\LOGO\Logo mau moi\logo truong nen tro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114" y="107025"/>
            <a:ext cx="1050301" cy="1198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F:\tin tuc va hoat dong cua truong lop\LOGO\Logo Cac to doi\442px-Huy_hiệu_Đoàn_TNCS_HCM.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72399" y="107025"/>
            <a:ext cx="1253359" cy="1133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63789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NKNOELEADERBOARD" val="-8412689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4104</TotalTime>
  <Words>3301</Words>
  <Application>Microsoft Office PowerPoint</Application>
  <PresentationFormat>On-screen Show (16:9)</PresentationFormat>
  <Paragraphs>203</Paragraphs>
  <Slides>33</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Broad</vt:lpstr>
      <vt:lpstr>Broadway</vt:lpstr>
      <vt:lpstr>Calibri</vt:lpstr>
      <vt:lpstr>Calibri (Body)</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Sơ kết các hoạt động của Đoàn TNCSHCM trường DHKTKTCN  năm học 2013-2014 và phương hướng hoạt động trong năm học 2014 – 2015</dc:title>
  <dc:creator>Giap Van Duong</dc:creator>
  <cp:lastModifiedBy>giap van duong</cp:lastModifiedBy>
  <cp:revision>268</cp:revision>
  <dcterms:modified xsi:type="dcterms:W3CDTF">2025-09-19T02:52:30Z</dcterms:modified>
</cp:coreProperties>
</file>