
<file path=[Content_Types].xml><?xml version="1.0" encoding="utf-8"?>
<Types xmlns="http://schemas.openxmlformats.org/package/2006/content-types">
  <Default Extension="bin" ContentType="image/unknown"/>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sldIdLst>
    <p:sldId id="256" r:id="rId2"/>
    <p:sldId id="257" r:id="rId3"/>
    <p:sldId id="262" r:id="rId4"/>
    <p:sldId id="258" r:id="rId5"/>
    <p:sldId id="311" r:id="rId6"/>
    <p:sldId id="340" r:id="rId7"/>
    <p:sldId id="341" r:id="rId8"/>
    <p:sldId id="310" r:id="rId9"/>
    <p:sldId id="314" r:id="rId10"/>
    <p:sldId id="260" r:id="rId11"/>
    <p:sldId id="332" r:id="rId12"/>
    <p:sldId id="313" r:id="rId13"/>
    <p:sldId id="335" r:id="rId14"/>
    <p:sldId id="276" r:id="rId15"/>
    <p:sldId id="312" r:id="rId16"/>
    <p:sldId id="267" r:id="rId17"/>
    <p:sldId id="263" r:id="rId18"/>
    <p:sldId id="315" r:id="rId19"/>
    <p:sldId id="316" r:id="rId20"/>
    <p:sldId id="317" r:id="rId21"/>
    <p:sldId id="328" r:id="rId22"/>
    <p:sldId id="329" r:id="rId23"/>
    <p:sldId id="318" r:id="rId24"/>
    <p:sldId id="331" r:id="rId25"/>
    <p:sldId id="319" r:id="rId26"/>
    <p:sldId id="333" r:id="rId27"/>
    <p:sldId id="321" r:id="rId28"/>
    <p:sldId id="322" r:id="rId29"/>
    <p:sldId id="323" r:id="rId30"/>
    <p:sldId id="324" r:id="rId31"/>
    <p:sldId id="261" r:id="rId32"/>
    <p:sldId id="336" r:id="rId33"/>
    <p:sldId id="264" r:id="rId34"/>
    <p:sldId id="337" r:id="rId35"/>
    <p:sldId id="265" r:id="rId36"/>
  </p:sldIdLst>
  <p:sldSz cx="18288000" cy="10287000"/>
  <p:notesSz cx="6858000" cy="9144000"/>
  <p:embeddedFontLst>
    <p:embeddedFont>
      <p:font typeface="Maven Pro" panose="020B0604020202020204" charset="0"/>
      <p:regular r:id="rId38"/>
    </p:embeddedFont>
    <p:embeddedFont>
      <p:font typeface="Oswald" panose="00000500000000000000" pitchFamily="2" charset="0"/>
      <p:regular r:id="rId39"/>
      <p:bold r:id="rId40"/>
    </p:embeddedFont>
    <p:embeddedFont>
      <p:font typeface="Roboto" panose="02000000000000000000" pitchFamily="2" charset="0"/>
      <p:regular r:id="rId41"/>
      <p:bold r:id="rId42"/>
      <p:italic r:id="rId43"/>
      <p:boldItalic r:id="rId44"/>
    </p:embeddedFont>
    <p:embeddedFont>
      <p:font typeface="Segoe UI bold" panose="020B0802040204020203" pitchFamily="34" charset="0"/>
      <p:bold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BE"/>
    <a:srgbClr val="18018D"/>
    <a:srgbClr val="205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1653" autoAdjust="0"/>
  </p:normalViewPr>
  <p:slideViewPr>
    <p:cSldViewPr>
      <p:cViewPr>
        <p:scale>
          <a:sx n="48" d="100"/>
          <a:sy n="48" d="100"/>
        </p:scale>
        <p:origin x="572" y="-3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019CE7-7836-4D63-A506-F1D80ED05335}" type="datetimeFigureOut">
              <a:rPr lang="en-US" smtClean="0"/>
              <a:t>28/08/2025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14F361-B69E-469D-914D-0115ACF89503}" type="slidenum">
              <a:rPr lang="en-US" smtClean="0"/>
              <a:t>‹#›</a:t>
            </a:fld>
            <a:endParaRPr lang="en-US"/>
          </a:p>
        </p:txBody>
      </p:sp>
    </p:spTree>
    <p:extLst>
      <p:ext uri="{BB962C8B-B14F-4D97-AF65-F5344CB8AC3E}">
        <p14:creationId xmlns:p14="http://schemas.microsoft.com/office/powerpoint/2010/main" val="1608153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B00B38-9AA4-4118-AED9-1277E0C9F138}" type="slidenum">
              <a:rPr lang="en-US" smtClean="0"/>
              <a:t>14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eaLnBrk="0" hangingPunct="0">
              <a:defRPr sz="2400">
                <a:solidFill>
                  <a:schemeClr val="tx1"/>
                </a:solidFill>
                <a:latin typeface="Arial" pitchFamily="34" charset="0"/>
              </a:defRPr>
            </a:lvl1pPr>
            <a:lvl2pPr marL="742950" indent="-285750" algn="ctr" eaLnBrk="0" hangingPunct="0">
              <a:defRPr sz="2400">
                <a:solidFill>
                  <a:schemeClr val="tx1"/>
                </a:solidFill>
                <a:latin typeface="Arial" pitchFamily="34" charset="0"/>
              </a:defRPr>
            </a:lvl2pPr>
            <a:lvl3pPr marL="1143000" indent="-228600" algn="ctr" eaLnBrk="0" hangingPunct="0">
              <a:defRPr sz="2400">
                <a:solidFill>
                  <a:schemeClr val="tx1"/>
                </a:solidFill>
                <a:latin typeface="Arial" pitchFamily="34" charset="0"/>
              </a:defRPr>
            </a:lvl3pPr>
            <a:lvl4pPr marL="1600200" indent="-228600" algn="ctr" eaLnBrk="0" hangingPunct="0">
              <a:defRPr sz="2400">
                <a:solidFill>
                  <a:schemeClr val="tx1"/>
                </a:solidFill>
                <a:latin typeface="Arial" pitchFamily="34" charset="0"/>
              </a:defRPr>
            </a:lvl4pPr>
            <a:lvl5pPr marL="2057400" indent="-228600" algn="ctr"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r" eaLnBrk="1" hangingPunct="1">
              <a:defRPr/>
            </a:pPr>
            <a:fld id="{C01008EF-071C-40E3-8D47-A1C3FC8747D9}" type="slidenum">
              <a:rPr lang="en-US" sz="1200" smtClean="0">
                <a:solidFill>
                  <a:srgbClr val="000000"/>
                </a:solidFill>
              </a:rPr>
              <a:pPr algn="r" eaLnBrk="1" hangingPunct="1">
                <a:defRPr/>
              </a:pPr>
              <a:t>21</a:t>
            </a:fld>
            <a:endParaRPr lang="en-US" sz="1200">
              <a:solidFill>
                <a:srgbClr val="000000"/>
              </a:solidFill>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ru-RU">
              <a:latin typeface="Arial" pitchFamily="34" charset="0"/>
            </a:endParaRPr>
          </a:p>
        </p:txBody>
      </p:sp>
    </p:spTree>
    <p:extLst>
      <p:ext uri="{BB962C8B-B14F-4D97-AF65-F5344CB8AC3E}">
        <p14:creationId xmlns:p14="http://schemas.microsoft.com/office/powerpoint/2010/main" val="3040173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miter lim="800000"/>
            <a:headEnd/>
            <a:tailEnd/>
          </a:ln>
        </p:spPr>
        <p:txBody>
          <a:bodyPr/>
          <a:lstStyle/>
          <a:p>
            <a:fld id="{0537F021-6AD9-4FFA-99F3-259A65B3B241}" type="slidenum">
              <a:rPr lang="en-US" smtClean="0"/>
              <a:pPr/>
              <a:t>22</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p>
        </p:txBody>
      </p:sp>
    </p:spTree>
    <p:extLst>
      <p:ext uri="{BB962C8B-B14F-4D97-AF65-F5344CB8AC3E}">
        <p14:creationId xmlns:p14="http://schemas.microsoft.com/office/powerpoint/2010/main" val="2223280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D9D623B-DF99-40EF-88F8-9A2493958F2F}"/>
              </a:ext>
            </a:extLst>
          </p:cNvPr>
          <p:cNvSpPr>
            <a:spLocks noGrp="1" noChangeArrowheads="1"/>
          </p:cNvSpPr>
          <p:nvPr>
            <p:ph type="sldNum" sz="quarter" idx="5"/>
          </p:nvPr>
        </p:nvSpPr>
        <p:spPr>
          <a:ln/>
        </p:spPr>
        <p:txBody>
          <a:bodyPr/>
          <a:lstStyle/>
          <a:p>
            <a:fld id="{D23A428C-CDEB-415C-97EB-CE5D3590B78C}" type="slidenum">
              <a:rPr lang="en-US" altLang="en-US"/>
              <a:pPr/>
              <a:t>25</a:t>
            </a:fld>
            <a:endParaRPr lang="en-US" altLang="en-US"/>
          </a:p>
        </p:txBody>
      </p:sp>
      <p:sp>
        <p:nvSpPr>
          <p:cNvPr id="52226" name="Rectangle 2">
            <a:extLst>
              <a:ext uri="{FF2B5EF4-FFF2-40B4-BE49-F238E27FC236}">
                <a16:creationId xmlns:a16="http://schemas.microsoft.com/office/drawing/2014/main" id="{91F83BDC-58B9-48E9-91F8-AB4D1A88E13D}"/>
              </a:ext>
            </a:extLst>
          </p:cNvPr>
          <p:cNvSpPr>
            <a:spLocks noGrp="1" noRot="1" noChangeAspect="1" noChangeArrowheads="1" noTextEdit="1"/>
          </p:cNvSpPr>
          <p:nvPr>
            <p:ph type="sldImg"/>
          </p:nvPr>
        </p:nvSpPr>
        <p:spPr>
          <a:ln/>
        </p:spPr>
      </p:sp>
      <p:sp>
        <p:nvSpPr>
          <p:cNvPr id="52227" name="Rectangle 3">
            <a:extLst>
              <a:ext uri="{FF2B5EF4-FFF2-40B4-BE49-F238E27FC236}">
                <a16:creationId xmlns:a16="http://schemas.microsoft.com/office/drawing/2014/main" id="{6A49ACB0-2B72-4989-8B53-D8110AF5F237}"/>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128188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28/08/2025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28/08/2025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28/08/2025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28/08/2025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28/08/2025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28/08/2025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svg"/><Relationship Id="rId7" Type="http://schemas.openxmlformats.org/officeDocument/2006/relationships/image" Target="../media/image15.svg"/><Relationship Id="rId12"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sv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4.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8.svg"/><Relationship Id="rId7"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3.sv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Layout" Target="../slideLayouts/slideLayout6.xml"/><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bin"/><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sinhvien.uneti.edu.vn/sinh-vien/tin-tuc/quyet-dinh-so-65-qd-dhktktcn-ngay-02-3-2021-ve-ban-hanh-quy-dinh-tam-thoi-ve-ngoai-ngu-tieng-anh-cho-sv-khong-chuyen-ngu-tu-khoa-14-tai-truong-dhktktc.html" TargetMode="Externa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sv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40.svg"/><Relationship Id="rId7" Type="http://schemas.openxmlformats.org/officeDocument/2006/relationships/image" Target="../media/image42.sv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5.svg"/></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44.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5.sv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hyperlink" Target="https://drive.google.com/file/d/1eYKQCtgt92hH23k1tgwCLk3VSd9Duo2j/view?usp=drive_link" TargetMode="External"/><Relationship Id="rId7" Type="http://schemas.openxmlformats.org/officeDocument/2006/relationships/image" Target="../media/image5.svg"/><Relationship Id="rId2" Type="http://schemas.openxmlformats.org/officeDocument/2006/relationships/hyperlink" Target="https://drive.google.com/file/d/1TNv82VvznK5tL6-BhlLrAHoRpKj49Rj5/view?usp=drive_link" TargetMode="Externa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hyperlink" Target="https://drive.google.com/file/d/1yQqrfZRisCuX7md0QtpYkdlo2DcdoDJr/view?usp=drive_link" TargetMode="External"/><Relationship Id="rId4" Type="http://schemas.openxmlformats.org/officeDocument/2006/relationships/hyperlink" Target="https://drive.google.com/file/d/19Gxq1N3-Ak1r36WyvoPkCy5XbmMARrvb/view?usp=drive_link"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47.jpe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tinhocmos.edu.vn/3-li-do-nen-thi-chung-chi-tin-hoc-van-phong-mos/chung_chi_mos/" TargetMode="External"/><Relationship Id="rId1" Type="http://schemas.openxmlformats.org/officeDocument/2006/relationships/slideLayout" Target="../slideLayouts/slideLayout6.xml"/><Relationship Id="rId5" Type="http://schemas.openxmlformats.org/officeDocument/2006/relationships/image" Target="../media/image5.sv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sv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6.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8.svg"/><Relationship Id="rId7"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3.sv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3.png"/><Relationship Id="rId1" Type="http://schemas.openxmlformats.org/officeDocument/2006/relationships/slideLayout" Target="../slideLayouts/slideLayout6.xml"/><Relationship Id="rId4" Type="http://schemas.openxmlformats.org/officeDocument/2006/relationships/image" Target="../media/image5.svg"/></Relationships>
</file>

<file path=ppt/slides/_rels/slide2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5.svg"/><Relationship Id="rId7" Type="http://schemas.openxmlformats.org/officeDocument/2006/relationships/image" Target="../media/image56.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hyperlink" Target="https://drive.google.com/drive/u/0/mobile/folders/1BSa_Kd3Y-mCvgBWpJWErkSj7Q0a49dLk?usp=sharing" TargetMode="External"/><Relationship Id="rId11" Type="http://schemas.openxmlformats.org/officeDocument/2006/relationships/image" Target="../media/image58.png"/><Relationship Id="rId5" Type="http://schemas.openxmlformats.org/officeDocument/2006/relationships/image" Target="../media/image24.svg"/><Relationship Id="rId10" Type="http://schemas.openxmlformats.org/officeDocument/2006/relationships/image" Target="../media/image5.svg"/><Relationship Id="rId4" Type="http://schemas.openxmlformats.org/officeDocument/2006/relationships/image" Target="../media/image23.png"/><Relationship Id="rId9" Type="http://schemas.openxmlformats.org/officeDocument/2006/relationships/image" Target="../media/image4.png"/></Relationships>
</file>

<file path=ppt/slides/_rels/slide32.xml.rels><?xml version="1.0" encoding="UTF-8" standalone="yes"?>
<Relationships xmlns="http://schemas.openxmlformats.org/package/2006/relationships"><Relationship Id="rId8" Type="http://schemas.openxmlformats.org/officeDocument/2006/relationships/hyperlink" Target="https://forms.gle/yZ5gfjYqQgWQT1jU6" TargetMode="External"/><Relationship Id="rId3" Type="http://schemas.openxmlformats.org/officeDocument/2006/relationships/image" Target="../media/image55.svg"/><Relationship Id="rId7" Type="http://schemas.openxmlformats.org/officeDocument/2006/relationships/image" Target="../media/image57.sv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59.png"/><Relationship Id="rId5" Type="http://schemas.openxmlformats.org/officeDocument/2006/relationships/image" Target="../media/image24.svg"/><Relationship Id="rId10" Type="http://schemas.openxmlformats.org/officeDocument/2006/relationships/image" Target="../media/image5.svg"/><Relationship Id="rId4" Type="http://schemas.openxmlformats.org/officeDocument/2006/relationships/image" Target="../media/image23.png"/><Relationship Id="rId9" Type="http://schemas.openxmlformats.org/officeDocument/2006/relationships/image" Target="../media/image4.png"/></Relationships>
</file>

<file path=ppt/slides/_rels/slide3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3.svg"/><Relationship Id="rId7" Type="http://schemas.openxmlformats.org/officeDocument/2006/relationships/image" Target="../media/image61.jpe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hyperlink" Target="https://www.facebook.com/trungtamngoainguvatinhocUNETI" TargetMode="External"/><Relationship Id="rId4" Type="http://schemas.openxmlformats.org/officeDocument/2006/relationships/hyperlink" Target="http://trungtamnnth.uneti.edu.vn/" TargetMode="External"/><Relationship Id="rId9" Type="http://schemas.openxmlformats.org/officeDocument/2006/relationships/image" Target="../media/image5.svg"/></Relationships>
</file>

<file path=ppt/slides/_rels/slide3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B3DF11C-94A2-5A8D-1929-ABB224FDE729}"/>
              </a:ext>
            </a:extLst>
          </p:cNvPr>
          <p:cNvPicPr>
            <a:picLocks noChangeAspect="1"/>
          </p:cNvPicPr>
          <p:nvPr/>
        </p:nvPicPr>
        <p:blipFill rotWithShape="1">
          <a:blip r:embed="rId2"/>
          <a:srcRect l="13141" t="37727" r="9540" b="7588"/>
          <a:stretch>
            <a:fillRect/>
          </a:stretch>
        </p:blipFill>
        <p:spPr>
          <a:xfrm>
            <a:off x="-221562" y="78527"/>
            <a:ext cx="10134600" cy="4777671"/>
          </a:xfrm>
          <a:prstGeom prst="parallelogram">
            <a:avLst>
              <a:gd name="adj" fmla="val 43518"/>
            </a:avLst>
          </a:prstGeom>
        </p:spPr>
      </p:pic>
      <p:sp>
        <p:nvSpPr>
          <p:cNvPr id="2" name="Freeform 2"/>
          <p:cNvSpPr/>
          <p:nvPr/>
        </p:nvSpPr>
        <p:spPr>
          <a:xfrm flipH="1">
            <a:off x="9302476" y="247309"/>
            <a:ext cx="8985524" cy="6533925"/>
          </a:xfrm>
          <a:custGeom>
            <a:avLst/>
            <a:gdLst/>
            <a:ahLst/>
            <a:cxnLst/>
            <a:rect l="l" t="t" r="r" b="b"/>
            <a:pathLst>
              <a:path w="11056785" h="5488186">
                <a:moveTo>
                  <a:pt x="11056785" y="0"/>
                </a:moveTo>
                <a:lnTo>
                  <a:pt x="0" y="0"/>
                </a:lnTo>
                <a:lnTo>
                  <a:pt x="0" y="5488186"/>
                </a:lnTo>
                <a:lnTo>
                  <a:pt x="11056785" y="5488186"/>
                </a:lnTo>
                <a:lnTo>
                  <a:pt x="11056785"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flipH="1">
            <a:off x="5536691" y="3790841"/>
            <a:ext cx="12903708" cy="7879951"/>
          </a:xfrm>
          <a:custGeom>
            <a:avLst/>
            <a:gdLst/>
            <a:ahLst/>
            <a:cxnLst/>
            <a:rect l="l" t="t" r="r" b="b"/>
            <a:pathLst>
              <a:path w="13784099" h="6841926">
                <a:moveTo>
                  <a:pt x="13784099" y="0"/>
                </a:moveTo>
                <a:lnTo>
                  <a:pt x="0" y="0"/>
                </a:lnTo>
                <a:lnTo>
                  <a:pt x="0" y="6841925"/>
                </a:lnTo>
                <a:lnTo>
                  <a:pt x="13784099" y="6841925"/>
                </a:lnTo>
                <a:lnTo>
                  <a:pt x="13784099"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flipV="1">
            <a:off x="-1497621" y="5543698"/>
            <a:ext cx="8576131" cy="5321055"/>
          </a:xfrm>
          <a:custGeom>
            <a:avLst/>
            <a:gdLst/>
            <a:ahLst/>
            <a:cxnLst/>
            <a:rect l="l" t="t" r="r" b="b"/>
            <a:pathLst>
              <a:path w="8255707" h="4097833">
                <a:moveTo>
                  <a:pt x="0" y="4097832"/>
                </a:moveTo>
                <a:lnTo>
                  <a:pt x="8255707" y="4097832"/>
                </a:lnTo>
                <a:lnTo>
                  <a:pt x="8255707" y="0"/>
                </a:lnTo>
                <a:lnTo>
                  <a:pt x="0" y="0"/>
                </a:lnTo>
                <a:lnTo>
                  <a:pt x="0" y="4097832"/>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7848600" y="5135801"/>
            <a:ext cx="11049000" cy="2316468"/>
          </a:xfrm>
          <a:prstGeom prst="rect">
            <a:avLst/>
          </a:prstGeom>
        </p:spPr>
        <p:txBody>
          <a:bodyPr wrap="square" lIns="0" tIns="0" rIns="0" bIns="0" rtlCol="0" anchor="t">
            <a:spAutoFit/>
          </a:bodyPr>
          <a:lstStyle/>
          <a:p>
            <a:pPr algn="ctr">
              <a:lnSpc>
                <a:spcPts val="9600"/>
              </a:lnSpc>
            </a:pPr>
            <a:r>
              <a:rPr lang="en-US" sz="4400" b="1" dirty="0">
                <a:solidFill>
                  <a:srgbClr val="FFFFFF"/>
                </a:solidFill>
                <a:latin typeface="Oswald"/>
                <a:ea typeface="Oswald"/>
                <a:cs typeface="Raavi" panose="020B0502040204020203" pitchFamily="34" charset="0"/>
                <a:sym typeface="Oswald"/>
              </a:rPr>
              <a:t>TUẦN SINH HOẠT CÔNG DÂN – SINH VIÊN</a:t>
            </a:r>
          </a:p>
          <a:p>
            <a:pPr algn="ctr">
              <a:lnSpc>
                <a:spcPts val="9600"/>
              </a:lnSpc>
            </a:pPr>
            <a:r>
              <a:rPr lang="en-US" sz="4400" b="1" dirty="0">
                <a:solidFill>
                  <a:srgbClr val="FFFFFF"/>
                </a:solidFill>
                <a:latin typeface="Oswald"/>
                <a:ea typeface="Oswald"/>
                <a:cs typeface="Raavi" panose="020B0502040204020203" pitchFamily="34" charset="0"/>
                <a:sym typeface="Oswald"/>
              </a:rPr>
              <a:t>NĂM HỌC 2025-2026</a:t>
            </a:r>
          </a:p>
        </p:txBody>
      </p:sp>
      <p:sp>
        <p:nvSpPr>
          <p:cNvPr id="9" name="TextBox 9"/>
          <p:cNvSpPr txBox="1"/>
          <p:nvPr/>
        </p:nvSpPr>
        <p:spPr>
          <a:xfrm>
            <a:off x="10838929" y="2593418"/>
            <a:ext cx="7449071" cy="528863"/>
          </a:xfrm>
          <a:prstGeom prst="rect">
            <a:avLst/>
          </a:prstGeom>
        </p:spPr>
        <p:txBody>
          <a:bodyPr wrap="square" lIns="0" tIns="0" rIns="0" bIns="0" rtlCol="0" anchor="t">
            <a:spAutoFit/>
          </a:bodyPr>
          <a:lstStyle/>
          <a:p>
            <a:pPr algn="ctr">
              <a:lnSpc>
                <a:spcPts val="4480"/>
              </a:lnSpc>
            </a:pPr>
            <a:r>
              <a:rPr lang="en-US" sz="3200" b="1" dirty="0">
                <a:solidFill>
                  <a:srgbClr val="FFFFFF"/>
                </a:solidFill>
                <a:latin typeface="Oswald" panose="00000500000000000000" pitchFamily="2" charset="0"/>
                <a:ea typeface="Maven Pro"/>
                <a:cs typeface="Maven Pro"/>
                <a:sym typeface="Maven Pro"/>
              </a:rPr>
              <a:t>TRUNG TÂM NGOẠI NGỮ VÀ TIN HỌC</a:t>
            </a:r>
          </a:p>
        </p:txBody>
      </p:sp>
      <p:sp>
        <p:nvSpPr>
          <p:cNvPr id="16" name="TextBox 9">
            <a:extLst>
              <a:ext uri="{FF2B5EF4-FFF2-40B4-BE49-F238E27FC236}">
                <a16:creationId xmlns:a16="http://schemas.microsoft.com/office/drawing/2014/main" id="{725964FF-6857-A6B0-0A0B-5BBE4FB429E1}"/>
              </a:ext>
            </a:extLst>
          </p:cNvPr>
          <p:cNvSpPr txBox="1"/>
          <p:nvPr/>
        </p:nvSpPr>
        <p:spPr>
          <a:xfrm>
            <a:off x="11231391" y="1117934"/>
            <a:ext cx="6866909" cy="722827"/>
          </a:xfrm>
          <a:prstGeom prst="rect">
            <a:avLst/>
          </a:prstGeom>
        </p:spPr>
        <p:txBody>
          <a:bodyPr wrap="square" lIns="0" tIns="0" rIns="0" bIns="0" rtlCol="0" anchor="t">
            <a:spAutoFit/>
          </a:bodyPr>
          <a:lstStyle/>
          <a:p>
            <a:pPr algn="ctr">
              <a:lnSpc>
                <a:spcPts val="1800"/>
              </a:lnSpc>
            </a:pPr>
            <a:r>
              <a:rPr lang="en-US" sz="3200" b="1" dirty="0">
                <a:solidFill>
                  <a:srgbClr val="FFFFFF"/>
                </a:solidFill>
                <a:latin typeface="Maven Pro"/>
                <a:ea typeface="Maven Pro"/>
                <a:cs typeface="Maven Pro"/>
                <a:sym typeface="Maven Pro"/>
              </a:rPr>
              <a:t>TRƯỜNG ĐẠI HỌC</a:t>
            </a:r>
          </a:p>
          <a:p>
            <a:pPr algn="r">
              <a:lnSpc>
                <a:spcPts val="1800"/>
              </a:lnSpc>
            </a:pPr>
            <a:r>
              <a:rPr lang="en-US" sz="3200" b="1" dirty="0">
                <a:solidFill>
                  <a:srgbClr val="FFFFFF"/>
                </a:solidFill>
                <a:latin typeface="Maven Pro"/>
                <a:ea typeface="Maven Pro"/>
                <a:cs typeface="Maven Pro"/>
                <a:sym typeface="Maven Pro"/>
              </a:rPr>
              <a:t> </a:t>
            </a:r>
          </a:p>
          <a:p>
            <a:pPr algn="r">
              <a:lnSpc>
                <a:spcPts val="1800"/>
              </a:lnSpc>
            </a:pPr>
            <a:r>
              <a:rPr lang="en-US" sz="3200" b="1" dirty="0">
                <a:solidFill>
                  <a:srgbClr val="FFFFFF"/>
                </a:solidFill>
                <a:latin typeface="Maven Pro"/>
                <a:ea typeface="Maven Pro"/>
                <a:cs typeface="Maven Pro"/>
                <a:sym typeface="Maven Pro"/>
              </a:rPr>
              <a:t>KINH TẾ - KỸ THUẬT CÔNG NGHIỆP</a:t>
            </a:r>
          </a:p>
        </p:txBody>
      </p:sp>
      <p:sp>
        <p:nvSpPr>
          <p:cNvPr id="23" name="Freeform 6">
            <a:extLst>
              <a:ext uri="{FF2B5EF4-FFF2-40B4-BE49-F238E27FC236}">
                <a16:creationId xmlns:a16="http://schemas.microsoft.com/office/drawing/2014/main" id="{58A7C44C-DB30-03CD-DE52-BCEE6B09B11F}"/>
              </a:ext>
            </a:extLst>
          </p:cNvPr>
          <p:cNvSpPr/>
          <p:nvPr/>
        </p:nvSpPr>
        <p:spPr>
          <a:xfrm>
            <a:off x="-459450" y="-52914"/>
            <a:ext cx="10610377" cy="5156711"/>
          </a:xfrm>
          <a:prstGeom prst="parallelogram">
            <a:avLst>
              <a:gd name="adj" fmla="val 38253"/>
            </a:avLst>
          </a:prstGeom>
          <a:blipFill>
            <a:blip r:embed="rId7">
              <a:extLst>
                <a:ext uri="{96DAC541-7B7A-43D3-8B79-37D633B846F1}">
                  <asvg:svgBlip xmlns:asvg="http://schemas.microsoft.com/office/drawing/2016/SVG/main" r:embed="rId8"/>
                </a:ext>
              </a:extLst>
            </a:blip>
            <a:srcRect/>
            <a:stretch>
              <a:fillRect/>
            </a:stretch>
          </a:blipFill>
        </p:spPr>
        <p:txBody>
          <a:bodyPr/>
          <a:lstStyle/>
          <a:p>
            <a:endParaRPr lang="en-US" dirty="0"/>
          </a:p>
          <a:p>
            <a:endParaRPr lang="en-US" dirty="0"/>
          </a:p>
        </p:txBody>
      </p:sp>
      <p:pic>
        <p:nvPicPr>
          <p:cNvPr id="8" name="Picture 7">
            <a:extLst>
              <a:ext uri="{FF2B5EF4-FFF2-40B4-BE49-F238E27FC236}">
                <a16:creationId xmlns:a16="http://schemas.microsoft.com/office/drawing/2014/main" id="{7700FB6E-0F1E-2060-37AC-C9B7EBB0332E}"/>
              </a:ext>
            </a:extLst>
          </p:cNvPr>
          <p:cNvPicPr>
            <a:picLocks noChangeAspect="1"/>
          </p:cNvPicPr>
          <p:nvPr/>
        </p:nvPicPr>
        <p:blipFill>
          <a:blip r:embed="rId9"/>
          <a:stretch>
            <a:fillRect/>
          </a:stretch>
        </p:blipFill>
        <p:spPr>
          <a:xfrm>
            <a:off x="9994932" y="686763"/>
            <a:ext cx="1189923" cy="1214843"/>
          </a:xfrm>
          <a:prstGeom prst="rect">
            <a:avLst/>
          </a:prstGeom>
        </p:spPr>
      </p:pic>
      <p:pic>
        <p:nvPicPr>
          <p:cNvPr id="11" name="Picture 10">
            <a:extLst>
              <a:ext uri="{FF2B5EF4-FFF2-40B4-BE49-F238E27FC236}">
                <a16:creationId xmlns:a16="http://schemas.microsoft.com/office/drawing/2014/main" id="{B4D3518C-62D2-B32E-BDBE-63C9EF74EC61}"/>
              </a:ext>
            </a:extLst>
          </p:cNvPr>
          <p:cNvPicPr>
            <a:picLocks noChangeAspect="1"/>
          </p:cNvPicPr>
          <p:nvPr/>
        </p:nvPicPr>
        <p:blipFill>
          <a:blip r:embed="rId10"/>
          <a:stretch>
            <a:fillRect/>
          </a:stretch>
        </p:blipFill>
        <p:spPr>
          <a:xfrm>
            <a:off x="9144000" y="2255552"/>
            <a:ext cx="1457040" cy="11707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1977854" y="1028700"/>
            <a:ext cx="15281446" cy="3334134"/>
          </a:xfrm>
          <a:custGeom>
            <a:avLst/>
            <a:gdLst/>
            <a:ahLst/>
            <a:cxnLst/>
            <a:rect l="l" t="t" r="r" b="b"/>
            <a:pathLst>
              <a:path w="15281446" h="3334134">
                <a:moveTo>
                  <a:pt x="0" y="3334134"/>
                </a:moveTo>
                <a:lnTo>
                  <a:pt x="15281446" y="3334134"/>
                </a:lnTo>
                <a:lnTo>
                  <a:pt x="15281446" y="0"/>
                </a:lnTo>
                <a:lnTo>
                  <a:pt x="0" y="0"/>
                </a:lnTo>
                <a:lnTo>
                  <a:pt x="0" y="333413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H="1">
            <a:off x="1028699" y="1705816"/>
            <a:ext cx="3917073" cy="1864852"/>
          </a:xfrm>
          <a:custGeom>
            <a:avLst/>
            <a:gdLst/>
            <a:ahLst/>
            <a:cxnLst/>
            <a:rect l="l" t="t" r="r" b="b"/>
            <a:pathLst>
              <a:path w="3917073" h="1979902">
                <a:moveTo>
                  <a:pt x="3917073" y="0"/>
                </a:moveTo>
                <a:lnTo>
                  <a:pt x="0" y="0"/>
                </a:lnTo>
                <a:lnTo>
                  <a:pt x="0" y="1979902"/>
                </a:lnTo>
                <a:lnTo>
                  <a:pt x="3917073" y="1979902"/>
                </a:lnTo>
                <a:lnTo>
                  <a:pt x="391707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5201618" y="1953020"/>
            <a:ext cx="5446363" cy="641201"/>
          </a:xfrm>
          <a:prstGeom prst="rect">
            <a:avLst/>
          </a:prstGeom>
        </p:spPr>
        <p:txBody>
          <a:bodyPr lIns="0" tIns="0" rIns="0" bIns="0" rtlCol="0" anchor="t">
            <a:spAutoFit/>
          </a:bodyPr>
          <a:lstStyle/>
          <a:p>
            <a:pPr algn="l">
              <a:lnSpc>
                <a:spcPts val="5040"/>
              </a:lnSpc>
            </a:pPr>
            <a:r>
              <a:rPr lang="en-US" sz="4200" dirty="0" err="1">
                <a:solidFill>
                  <a:srgbClr val="5800FF"/>
                </a:solidFill>
                <a:latin typeface="Oswald"/>
                <a:ea typeface="Oswald"/>
                <a:cs typeface="Oswald"/>
                <a:sym typeface="Oswald"/>
              </a:rPr>
              <a:t>Ngoại</a:t>
            </a:r>
            <a:r>
              <a:rPr lang="en-US" sz="4200" dirty="0">
                <a:solidFill>
                  <a:srgbClr val="5800FF"/>
                </a:solidFill>
                <a:latin typeface="Oswald"/>
                <a:ea typeface="Oswald"/>
                <a:cs typeface="Oswald"/>
                <a:sym typeface="Oswald"/>
              </a:rPr>
              <a:t> </a:t>
            </a:r>
            <a:r>
              <a:rPr lang="en-US" sz="4200" dirty="0" err="1">
                <a:solidFill>
                  <a:srgbClr val="5800FF"/>
                </a:solidFill>
                <a:latin typeface="Oswald"/>
                <a:ea typeface="Oswald"/>
                <a:cs typeface="Oswald"/>
                <a:sym typeface="Oswald"/>
              </a:rPr>
              <a:t>ngữ</a:t>
            </a:r>
            <a:endParaRPr lang="en-US" sz="4200" dirty="0">
              <a:solidFill>
                <a:srgbClr val="5800FF"/>
              </a:solidFill>
              <a:latin typeface="Oswald"/>
              <a:ea typeface="Oswald"/>
              <a:cs typeface="Oswald"/>
              <a:sym typeface="Oswald"/>
            </a:endParaRPr>
          </a:p>
        </p:txBody>
      </p:sp>
      <p:sp>
        <p:nvSpPr>
          <p:cNvPr id="6" name="Freeform 6"/>
          <p:cNvSpPr/>
          <p:nvPr/>
        </p:nvSpPr>
        <p:spPr>
          <a:xfrm flipV="1">
            <a:off x="1977854" y="5924166"/>
            <a:ext cx="15281446" cy="3334134"/>
          </a:xfrm>
          <a:custGeom>
            <a:avLst/>
            <a:gdLst/>
            <a:ahLst/>
            <a:cxnLst/>
            <a:rect l="l" t="t" r="r" b="b"/>
            <a:pathLst>
              <a:path w="15281446" h="3334134">
                <a:moveTo>
                  <a:pt x="0" y="3334134"/>
                </a:moveTo>
                <a:lnTo>
                  <a:pt x="15281446" y="3334134"/>
                </a:lnTo>
                <a:lnTo>
                  <a:pt x="15281446" y="0"/>
                </a:lnTo>
                <a:lnTo>
                  <a:pt x="0" y="0"/>
                </a:lnTo>
                <a:lnTo>
                  <a:pt x="0" y="333413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flipH="1">
            <a:off x="152398" y="6456732"/>
            <a:ext cx="4793373" cy="2124452"/>
          </a:xfrm>
          <a:custGeom>
            <a:avLst/>
            <a:gdLst/>
            <a:ahLst/>
            <a:cxnLst/>
            <a:rect l="l" t="t" r="r" b="b"/>
            <a:pathLst>
              <a:path w="3917073" h="1979902">
                <a:moveTo>
                  <a:pt x="3917073" y="0"/>
                </a:moveTo>
                <a:lnTo>
                  <a:pt x="0" y="0"/>
                </a:lnTo>
                <a:lnTo>
                  <a:pt x="0" y="1979902"/>
                </a:lnTo>
                <a:lnTo>
                  <a:pt x="3917073" y="1979902"/>
                </a:lnTo>
                <a:lnTo>
                  <a:pt x="391707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5260820" y="7054089"/>
            <a:ext cx="5446363" cy="641201"/>
          </a:xfrm>
          <a:prstGeom prst="rect">
            <a:avLst/>
          </a:prstGeom>
        </p:spPr>
        <p:txBody>
          <a:bodyPr lIns="0" tIns="0" rIns="0" bIns="0" rtlCol="0" anchor="t">
            <a:spAutoFit/>
          </a:bodyPr>
          <a:lstStyle/>
          <a:p>
            <a:pPr algn="l">
              <a:lnSpc>
                <a:spcPts val="5040"/>
              </a:lnSpc>
            </a:pPr>
            <a:r>
              <a:rPr lang="en-US" sz="4200" dirty="0">
                <a:solidFill>
                  <a:srgbClr val="5800FF"/>
                </a:solidFill>
                <a:latin typeface="Oswald"/>
                <a:ea typeface="Oswald"/>
                <a:cs typeface="Oswald"/>
                <a:sym typeface="Oswald"/>
              </a:rPr>
              <a:t>Tin </a:t>
            </a:r>
            <a:r>
              <a:rPr lang="en-US" sz="4200" dirty="0" err="1">
                <a:solidFill>
                  <a:srgbClr val="5800FF"/>
                </a:solidFill>
                <a:latin typeface="Oswald"/>
                <a:ea typeface="Oswald"/>
                <a:cs typeface="Oswald"/>
                <a:sym typeface="Oswald"/>
              </a:rPr>
              <a:t>học</a:t>
            </a:r>
            <a:endParaRPr lang="en-US" sz="4200" dirty="0">
              <a:solidFill>
                <a:srgbClr val="5800FF"/>
              </a:solidFill>
              <a:latin typeface="Oswald"/>
              <a:ea typeface="Oswald"/>
              <a:cs typeface="Oswald"/>
              <a:sym typeface="Oswald"/>
            </a:endParaRPr>
          </a:p>
        </p:txBody>
      </p:sp>
      <p:sp>
        <p:nvSpPr>
          <p:cNvPr id="10" name="Freeform 10"/>
          <p:cNvSpPr/>
          <p:nvPr/>
        </p:nvSpPr>
        <p:spPr>
          <a:xfrm>
            <a:off x="2408631" y="2203952"/>
            <a:ext cx="1157211" cy="983629"/>
          </a:xfrm>
          <a:custGeom>
            <a:avLst/>
            <a:gdLst/>
            <a:ahLst/>
            <a:cxnLst/>
            <a:rect l="l" t="t" r="r" b="b"/>
            <a:pathLst>
              <a:path w="1157211" h="983629">
                <a:moveTo>
                  <a:pt x="0" y="0"/>
                </a:moveTo>
                <a:lnTo>
                  <a:pt x="1157211" y="0"/>
                </a:lnTo>
                <a:lnTo>
                  <a:pt x="1157211" y="983630"/>
                </a:lnTo>
                <a:lnTo>
                  <a:pt x="0" y="9836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2480686" y="7099418"/>
            <a:ext cx="1013102" cy="983629"/>
          </a:xfrm>
          <a:custGeom>
            <a:avLst/>
            <a:gdLst/>
            <a:ahLst/>
            <a:cxnLst/>
            <a:rect l="l" t="t" r="r" b="b"/>
            <a:pathLst>
              <a:path w="1013102" h="983629">
                <a:moveTo>
                  <a:pt x="0" y="0"/>
                </a:moveTo>
                <a:lnTo>
                  <a:pt x="1013101" y="0"/>
                </a:lnTo>
                <a:lnTo>
                  <a:pt x="1013101" y="983630"/>
                </a:lnTo>
                <a:lnTo>
                  <a:pt x="0" y="98363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pic>
        <p:nvPicPr>
          <p:cNvPr id="13" name="Picture 12">
            <a:extLst>
              <a:ext uri="{FF2B5EF4-FFF2-40B4-BE49-F238E27FC236}">
                <a16:creationId xmlns:a16="http://schemas.microsoft.com/office/drawing/2014/main" id="{2C459534-A43A-8475-FA26-912E3C279A54}"/>
              </a:ext>
            </a:extLst>
          </p:cNvPr>
          <p:cNvPicPr>
            <a:picLocks noChangeAspect="1"/>
          </p:cNvPicPr>
          <p:nvPr/>
        </p:nvPicPr>
        <p:blipFill>
          <a:blip r:embed="rId10"/>
          <a:stretch>
            <a:fillRect/>
          </a:stretch>
        </p:blipFill>
        <p:spPr>
          <a:xfrm>
            <a:off x="7984002" y="1358287"/>
            <a:ext cx="7042874" cy="2212381"/>
          </a:xfrm>
          <a:prstGeom prst="rect">
            <a:avLst/>
          </a:prstGeom>
        </p:spPr>
      </p:pic>
      <p:pic>
        <p:nvPicPr>
          <p:cNvPr id="16" name="Picture 15">
            <a:extLst>
              <a:ext uri="{FF2B5EF4-FFF2-40B4-BE49-F238E27FC236}">
                <a16:creationId xmlns:a16="http://schemas.microsoft.com/office/drawing/2014/main" id="{49A84FA5-E157-B8EA-3E99-5F5B9F6C485A}"/>
              </a:ext>
            </a:extLst>
          </p:cNvPr>
          <p:cNvPicPr>
            <a:picLocks noChangeAspect="1"/>
          </p:cNvPicPr>
          <p:nvPr/>
        </p:nvPicPr>
        <p:blipFill>
          <a:blip r:embed="rId11"/>
          <a:stretch>
            <a:fillRect/>
          </a:stretch>
        </p:blipFill>
        <p:spPr>
          <a:xfrm>
            <a:off x="2092901" y="1673445"/>
            <a:ext cx="1897223" cy="1897223"/>
          </a:xfrm>
          <a:prstGeom prst="rect">
            <a:avLst/>
          </a:prstGeom>
        </p:spPr>
      </p:pic>
      <p:pic>
        <p:nvPicPr>
          <p:cNvPr id="17" name="Picture 16">
            <a:extLst>
              <a:ext uri="{FF2B5EF4-FFF2-40B4-BE49-F238E27FC236}">
                <a16:creationId xmlns:a16="http://schemas.microsoft.com/office/drawing/2014/main" id="{401F2BB0-8929-8D69-96E7-191821F45E9D}"/>
              </a:ext>
            </a:extLst>
          </p:cNvPr>
          <p:cNvPicPr>
            <a:picLocks noChangeAspect="1"/>
          </p:cNvPicPr>
          <p:nvPr/>
        </p:nvPicPr>
        <p:blipFill>
          <a:blip r:embed="rId12"/>
          <a:stretch>
            <a:fillRect/>
          </a:stretch>
        </p:blipFill>
        <p:spPr>
          <a:xfrm>
            <a:off x="7924800" y="6095491"/>
            <a:ext cx="4879292" cy="2680929"/>
          </a:xfrm>
          <a:prstGeom prst="rect">
            <a:avLst/>
          </a:prstGeom>
        </p:spPr>
      </p:pic>
      <p:pic>
        <p:nvPicPr>
          <p:cNvPr id="19" name="Picture 18">
            <a:extLst>
              <a:ext uri="{FF2B5EF4-FFF2-40B4-BE49-F238E27FC236}">
                <a16:creationId xmlns:a16="http://schemas.microsoft.com/office/drawing/2014/main" id="{6D46E10C-C3A3-CEDF-1A3A-07FC84F8442F}"/>
              </a:ext>
            </a:extLst>
          </p:cNvPr>
          <p:cNvPicPr>
            <a:picLocks noChangeAspect="1"/>
          </p:cNvPicPr>
          <p:nvPr/>
        </p:nvPicPr>
        <p:blipFill>
          <a:blip r:embed="rId13"/>
          <a:stretch>
            <a:fillRect/>
          </a:stretch>
        </p:blipFill>
        <p:spPr>
          <a:xfrm>
            <a:off x="1296328" y="6456732"/>
            <a:ext cx="3067079" cy="20920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026995" y="-315466"/>
            <a:ext cx="9549100" cy="10917932"/>
            <a:chOff x="0" y="0"/>
            <a:chExt cx="7116064" cy="8136128"/>
          </a:xfrm>
        </p:grpSpPr>
        <p:sp>
          <p:nvSpPr>
            <p:cNvPr id="3" name="Freeform 3"/>
            <p:cNvSpPr/>
            <p:nvPr/>
          </p:nvSpPr>
          <p:spPr>
            <a:xfrm>
              <a:off x="0" y="0"/>
              <a:ext cx="7116064" cy="8136128"/>
            </a:xfrm>
            <a:custGeom>
              <a:avLst/>
              <a:gdLst/>
              <a:ahLst/>
              <a:cxnLst/>
              <a:rect l="l" t="t" r="r" b="b"/>
              <a:pathLst>
                <a:path w="7116064" h="8136128">
                  <a:moveTo>
                    <a:pt x="0" y="0"/>
                  </a:moveTo>
                  <a:lnTo>
                    <a:pt x="0" y="8136128"/>
                  </a:lnTo>
                  <a:lnTo>
                    <a:pt x="4755896" y="8136128"/>
                  </a:lnTo>
                  <a:lnTo>
                    <a:pt x="7116064" y="4068064"/>
                  </a:lnTo>
                  <a:lnTo>
                    <a:pt x="7116064" y="4068064"/>
                  </a:lnTo>
                  <a:lnTo>
                    <a:pt x="4755896" y="0"/>
                  </a:lnTo>
                  <a:close/>
                </a:path>
              </a:pathLst>
            </a:custGeom>
            <a:blipFill>
              <a:blip r:embed="rId2"/>
              <a:stretch>
                <a:fillRect l="-44430" r="-27071"/>
              </a:stretch>
            </a:blipFill>
          </p:spPr>
          <p:txBody>
            <a:bodyPr/>
            <a:lstStyle/>
            <a:p>
              <a:endParaRPr lang="en-US"/>
            </a:p>
          </p:txBody>
        </p:sp>
      </p:grpSp>
      <p:sp>
        <p:nvSpPr>
          <p:cNvPr id="4" name="Freeform 4"/>
          <p:cNvSpPr/>
          <p:nvPr/>
        </p:nvSpPr>
        <p:spPr>
          <a:xfrm>
            <a:off x="7022839" y="4044038"/>
            <a:ext cx="2998532" cy="2198923"/>
          </a:xfrm>
          <a:custGeom>
            <a:avLst/>
            <a:gdLst/>
            <a:ahLst/>
            <a:cxnLst/>
            <a:rect l="l" t="t" r="r" b="b"/>
            <a:pathLst>
              <a:path w="2998532" h="2198923">
                <a:moveTo>
                  <a:pt x="0" y="0"/>
                </a:moveTo>
                <a:lnTo>
                  <a:pt x="2998532" y="0"/>
                </a:lnTo>
                <a:lnTo>
                  <a:pt x="2998532" y="2198924"/>
                </a:lnTo>
                <a:lnTo>
                  <a:pt x="0" y="21989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7982778" y="4590086"/>
            <a:ext cx="1078654" cy="1106828"/>
          </a:xfrm>
          <a:custGeom>
            <a:avLst/>
            <a:gdLst/>
            <a:ahLst/>
            <a:cxnLst/>
            <a:rect l="l" t="t" r="r" b="b"/>
            <a:pathLst>
              <a:path w="1078654" h="1106828">
                <a:moveTo>
                  <a:pt x="0" y="0"/>
                </a:moveTo>
                <a:lnTo>
                  <a:pt x="1078654" y="0"/>
                </a:lnTo>
                <a:lnTo>
                  <a:pt x="1078654" y="1106828"/>
                </a:lnTo>
                <a:lnTo>
                  <a:pt x="0" y="110682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TextBox 6"/>
          <p:cNvSpPr txBox="1"/>
          <p:nvPr/>
        </p:nvSpPr>
        <p:spPr>
          <a:xfrm>
            <a:off x="10342823" y="3326872"/>
            <a:ext cx="5714884" cy="641201"/>
          </a:xfrm>
          <a:prstGeom prst="rect">
            <a:avLst/>
          </a:prstGeom>
        </p:spPr>
        <p:txBody>
          <a:bodyPr lIns="0" tIns="0" rIns="0" bIns="0" rtlCol="0" anchor="t">
            <a:spAutoFit/>
          </a:bodyPr>
          <a:lstStyle/>
          <a:p>
            <a:pPr algn="l">
              <a:lnSpc>
                <a:spcPts val="5040"/>
              </a:lnSpc>
            </a:pPr>
            <a:r>
              <a:rPr lang="en-US" sz="4200" dirty="0" err="1">
                <a:solidFill>
                  <a:srgbClr val="5800FF"/>
                </a:solidFill>
                <a:latin typeface="Oswald"/>
                <a:ea typeface="Roboto" panose="02000000000000000000" pitchFamily="2" charset="0"/>
                <a:cs typeface="Roboto" panose="02000000000000000000" pitchFamily="2" charset="0"/>
                <a:sym typeface="Oswald"/>
              </a:rPr>
              <a:t>Chuẩn</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đầu</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ra</a:t>
            </a:r>
            <a:r>
              <a:rPr lang="en-US" sz="4200" dirty="0">
                <a:solidFill>
                  <a:srgbClr val="5800FF"/>
                </a:solidFill>
                <a:latin typeface="Oswald"/>
                <a:ea typeface="Roboto" panose="02000000000000000000" pitchFamily="2" charset="0"/>
                <a:cs typeface="Roboto" panose="02000000000000000000" pitchFamily="2" charset="0"/>
                <a:sym typeface="Oswald"/>
              </a:rPr>
              <a:t> tin </a:t>
            </a:r>
            <a:r>
              <a:rPr lang="en-US" sz="4200" dirty="0" err="1">
                <a:solidFill>
                  <a:srgbClr val="5800FF"/>
                </a:solidFill>
                <a:latin typeface="Oswald"/>
                <a:ea typeface="Roboto" panose="02000000000000000000" pitchFamily="2" charset="0"/>
                <a:cs typeface="Roboto" panose="02000000000000000000" pitchFamily="2" charset="0"/>
                <a:sym typeface="Oswald"/>
              </a:rPr>
              <a:t>học</a:t>
            </a:r>
            <a:endParaRPr lang="en-US" sz="4200" dirty="0">
              <a:solidFill>
                <a:srgbClr val="5800FF"/>
              </a:solidFill>
              <a:latin typeface="Oswald"/>
              <a:ea typeface="Roboto" panose="02000000000000000000" pitchFamily="2" charset="0"/>
              <a:cs typeface="Roboto" panose="02000000000000000000" pitchFamily="2" charset="0"/>
              <a:sym typeface="Oswald"/>
            </a:endParaRPr>
          </a:p>
        </p:txBody>
      </p:sp>
      <p:sp>
        <p:nvSpPr>
          <p:cNvPr id="7" name="TextBox 7"/>
          <p:cNvSpPr txBox="1"/>
          <p:nvPr/>
        </p:nvSpPr>
        <p:spPr>
          <a:xfrm>
            <a:off x="10342823" y="3976673"/>
            <a:ext cx="6916477" cy="412229"/>
          </a:xfrm>
          <a:prstGeom prst="rect">
            <a:avLst/>
          </a:prstGeom>
        </p:spPr>
        <p:txBody>
          <a:bodyPr lIns="0" tIns="0" rIns="0" bIns="0" rtlCol="0" anchor="t">
            <a:spAutoFit/>
          </a:bodyPr>
          <a:lstStyle/>
          <a:p>
            <a:pPr algn="l">
              <a:lnSpc>
                <a:spcPts val="3599"/>
              </a:lnSpc>
            </a:pPr>
            <a:r>
              <a:rPr lang="en-US" sz="2399" dirty="0">
                <a:solidFill>
                  <a:srgbClr val="000000"/>
                </a:solidFill>
                <a:latin typeface="Maven Pro"/>
                <a:ea typeface="Roboto" panose="02000000000000000000" pitchFamily="2" charset="0"/>
                <a:cs typeface="Roboto" panose="02000000000000000000" pitchFamily="2" charset="0"/>
                <a:sym typeface="Maven Pro"/>
              </a:rPr>
              <a:t>SV </a:t>
            </a:r>
            <a:r>
              <a:rPr lang="en-US" sz="2399" dirty="0" err="1">
                <a:solidFill>
                  <a:srgbClr val="000000"/>
                </a:solidFill>
                <a:latin typeface="Maven Pro"/>
                <a:ea typeface="Roboto" panose="02000000000000000000" pitchFamily="2" charset="0"/>
                <a:cs typeface="Roboto" panose="02000000000000000000" pitchFamily="2" charset="0"/>
                <a:sym typeface="Maven Pro"/>
              </a:rPr>
              <a:t>lớp</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Tiêu</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chuẩn</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và</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Chất</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lượng</a:t>
            </a:r>
            <a:endParaRPr lang="en-US" sz="2399" dirty="0">
              <a:solidFill>
                <a:srgbClr val="000000"/>
              </a:solidFill>
              <a:latin typeface="Maven Pro"/>
              <a:ea typeface="Roboto" panose="02000000000000000000" pitchFamily="2" charset="0"/>
              <a:cs typeface="Roboto" panose="02000000000000000000" pitchFamily="2" charset="0"/>
              <a:sym typeface="Maven Pro"/>
            </a:endParaRPr>
          </a:p>
        </p:txBody>
      </p:sp>
      <p:sp>
        <p:nvSpPr>
          <p:cNvPr id="8" name="TextBox 8"/>
          <p:cNvSpPr txBox="1"/>
          <p:nvPr/>
        </p:nvSpPr>
        <p:spPr>
          <a:xfrm>
            <a:off x="10326781" y="5414512"/>
            <a:ext cx="5714884" cy="641201"/>
          </a:xfrm>
          <a:prstGeom prst="rect">
            <a:avLst/>
          </a:prstGeom>
        </p:spPr>
        <p:txBody>
          <a:bodyPr lIns="0" tIns="0" rIns="0" bIns="0" rtlCol="0" anchor="t">
            <a:spAutoFit/>
          </a:bodyPr>
          <a:lstStyle/>
          <a:p>
            <a:pPr algn="l">
              <a:lnSpc>
                <a:spcPts val="5040"/>
              </a:lnSpc>
            </a:pPr>
            <a:r>
              <a:rPr lang="en-US" sz="4200" dirty="0" err="1">
                <a:solidFill>
                  <a:srgbClr val="5800FF"/>
                </a:solidFill>
                <a:latin typeface="Oswald"/>
                <a:ea typeface="Roboto" panose="02000000000000000000" pitchFamily="2" charset="0"/>
                <a:cs typeface="Roboto" panose="02000000000000000000" pitchFamily="2" charset="0"/>
                <a:sym typeface="Oswald"/>
              </a:rPr>
              <a:t>Các</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lớp</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bồi</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dưỡng</a:t>
            </a:r>
            <a:endParaRPr lang="en-US" sz="4200" dirty="0">
              <a:solidFill>
                <a:srgbClr val="5800FF"/>
              </a:solidFill>
              <a:latin typeface="Oswald"/>
              <a:ea typeface="Roboto" panose="02000000000000000000" pitchFamily="2" charset="0"/>
              <a:cs typeface="Roboto" panose="02000000000000000000" pitchFamily="2" charset="0"/>
              <a:sym typeface="Oswald"/>
            </a:endParaRPr>
          </a:p>
        </p:txBody>
      </p:sp>
      <p:sp>
        <p:nvSpPr>
          <p:cNvPr id="9" name="TextBox 9"/>
          <p:cNvSpPr txBox="1"/>
          <p:nvPr/>
        </p:nvSpPr>
        <p:spPr>
          <a:xfrm>
            <a:off x="10342823" y="6175797"/>
            <a:ext cx="6916477" cy="412229"/>
          </a:xfrm>
          <a:prstGeom prst="rect">
            <a:avLst/>
          </a:prstGeom>
        </p:spPr>
        <p:txBody>
          <a:bodyPr lIns="0" tIns="0" rIns="0" bIns="0" rtlCol="0" anchor="t">
            <a:spAutoFit/>
          </a:bodyPr>
          <a:lstStyle/>
          <a:p>
            <a:pPr algn="l">
              <a:lnSpc>
                <a:spcPts val="3599"/>
              </a:lnSpc>
            </a:pPr>
            <a:r>
              <a:rPr lang="en-US" sz="2399" dirty="0" err="1">
                <a:solidFill>
                  <a:srgbClr val="000000"/>
                </a:solidFill>
                <a:latin typeface="Maven Pro"/>
                <a:ea typeface="Roboto" panose="02000000000000000000" pitchFamily="2" charset="0"/>
                <a:cs typeface="Roboto" panose="02000000000000000000" pitchFamily="2" charset="0"/>
                <a:sym typeface="Maven Pro"/>
              </a:rPr>
              <a:t>Ngoại</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ngữ</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và</a:t>
            </a:r>
            <a:r>
              <a:rPr lang="en-US" sz="2399" dirty="0">
                <a:solidFill>
                  <a:srgbClr val="000000"/>
                </a:solidFill>
                <a:latin typeface="Maven Pro"/>
                <a:ea typeface="Roboto" panose="02000000000000000000" pitchFamily="2" charset="0"/>
                <a:cs typeface="Roboto" panose="02000000000000000000" pitchFamily="2" charset="0"/>
                <a:sym typeface="Maven Pro"/>
              </a:rPr>
              <a:t> Tin </a:t>
            </a:r>
            <a:r>
              <a:rPr lang="en-US" sz="2399" dirty="0" err="1">
                <a:solidFill>
                  <a:srgbClr val="000000"/>
                </a:solidFill>
                <a:latin typeface="Maven Pro"/>
                <a:ea typeface="Roboto" panose="02000000000000000000" pitchFamily="2" charset="0"/>
                <a:cs typeface="Roboto" panose="02000000000000000000" pitchFamily="2" charset="0"/>
                <a:sym typeface="Maven Pro"/>
              </a:rPr>
              <a:t>học</a:t>
            </a:r>
            <a:endParaRPr lang="en-US" sz="2399" dirty="0">
              <a:solidFill>
                <a:srgbClr val="000000"/>
              </a:solidFill>
              <a:latin typeface="Maven Pro"/>
              <a:ea typeface="Roboto" panose="02000000000000000000" pitchFamily="2" charset="0"/>
              <a:cs typeface="Roboto" panose="02000000000000000000" pitchFamily="2" charset="0"/>
              <a:sym typeface="Maven Pro"/>
            </a:endParaRPr>
          </a:p>
        </p:txBody>
      </p:sp>
      <p:sp>
        <p:nvSpPr>
          <p:cNvPr id="10" name="TextBox 10"/>
          <p:cNvSpPr txBox="1"/>
          <p:nvPr/>
        </p:nvSpPr>
        <p:spPr>
          <a:xfrm>
            <a:off x="10342823" y="1035490"/>
            <a:ext cx="5714884" cy="641201"/>
          </a:xfrm>
          <a:prstGeom prst="rect">
            <a:avLst/>
          </a:prstGeom>
        </p:spPr>
        <p:txBody>
          <a:bodyPr lIns="0" tIns="0" rIns="0" bIns="0" rtlCol="0" anchor="t">
            <a:spAutoFit/>
          </a:bodyPr>
          <a:lstStyle/>
          <a:p>
            <a:pPr algn="l">
              <a:lnSpc>
                <a:spcPts val="5040"/>
              </a:lnSpc>
            </a:pPr>
            <a:r>
              <a:rPr lang="en-US" sz="4200" dirty="0" err="1">
                <a:solidFill>
                  <a:srgbClr val="5800FF"/>
                </a:solidFill>
                <a:latin typeface="Oswald"/>
                <a:ea typeface="Roboto" panose="02000000000000000000" pitchFamily="2" charset="0"/>
                <a:cs typeface="Roboto" panose="02000000000000000000" pitchFamily="2" charset="0"/>
                <a:sym typeface="Oswald"/>
              </a:rPr>
              <a:t>Chuẩn</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đầu</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ra</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Ngoại</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ngữ</a:t>
            </a:r>
            <a:endParaRPr lang="en-US" sz="4200" dirty="0">
              <a:solidFill>
                <a:srgbClr val="5800FF"/>
              </a:solidFill>
              <a:latin typeface="Oswald"/>
              <a:ea typeface="Roboto" panose="02000000000000000000" pitchFamily="2" charset="0"/>
              <a:cs typeface="Roboto" panose="02000000000000000000" pitchFamily="2" charset="0"/>
              <a:sym typeface="Oswald"/>
            </a:endParaRPr>
          </a:p>
        </p:txBody>
      </p:sp>
      <p:sp>
        <p:nvSpPr>
          <p:cNvPr id="11" name="TextBox 11"/>
          <p:cNvSpPr txBox="1"/>
          <p:nvPr/>
        </p:nvSpPr>
        <p:spPr>
          <a:xfrm>
            <a:off x="10342823" y="1906628"/>
            <a:ext cx="6916477" cy="412229"/>
          </a:xfrm>
          <a:prstGeom prst="rect">
            <a:avLst/>
          </a:prstGeom>
        </p:spPr>
        <p:txBody>
          <a:bodyPr lIns="0" tIns="0" rIns="0" bIns="0" rtlCol="0" anchor="t">
            <a:spAutoFit/>
          </a:bodyPr>
          <a:lstStyle/>
          <a:p>
            <a:pPr algn="l">
              <a:lnSpc>
                <a:spcPts val="3599"/>
              </a:lnSpc>
            </a:pPr>
            <a:r>
              <a:rPr lang="en-US" sz="2399" dirty="0">
                <a:solidFill>
                  <a:srgbClr val="000000"/>
                </a:solidFill>
                <a:latin typeface="Maven Pro"/>
                <a:ea typeface="Roboto" panose="02000000000000000000" pitchFamily="2" charset="0"/>
                <a:cs typeface="Roboto" panose="02000000000000000000" pitchFamily="2" charset="0"/>
                <a:sym typeface="Maven Pro"/>
              </a:rPr>
              <a:t>SV </a:t>
            </a:r>
            <a:r>
              <a:rPr lang="en-US" sz="2399" dirty="0" err="1">
                <a:solidFill>
                  <a:srgbClr val="000000"/>
                </a:solidFill>
                <a:latin typeface="Maven Pro"/>
                <a:ea typeface="Roboto" panose="02000000000000000000" pitchFamily="2" charset="0"/>
                <a:cs typeface="Roboto" panose="02000000000000000000" pitchFamily="2" charset="0"/>
                <a:sym typeface="Maven Pro"/>
              </a:rPr>
              <a:t>Ngôn</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ngữ</a:t>
            </a:r>
            <a:r>
              <a:rPr lang="en-US" sz="2399" dirty="0">
                <a:solidFill>
                  <a:srgbClr val="000000"/>
                </a:solidFill>
                <a:latin typeface="Maven Pro"/>
                <a:ea typeface="Roboto" panose="02000000000000000000" pitchFamily="2" charset="0"/>
                <a:cs typeface="Roboto" panose="02000000000000000000" pitchFamily="2" charset="0"/>
                <a:sym typeface="Maven Pro"/>
              </a:rPr>
              <a:t> Anh </a:t>
            </a:r>
            <a:r>
              <a:rPr lang="en-US" sz="2399" dirty="0" err="1">
                <a:solidFill>
                  <a:srgbClr val="000000"/>
                </a:solidFill>
                <a:latin typeface="Maven Pro"/>
                <a:ea typeface="Roboto" panose="02000000000000000000" pitchFamily="2" charset="0"/>
                <a:cs typeface="Roboto" panose="02000000000000000000" pitchFamily="2" charset="0"/>
                <a:sym typeface="Maven Pro"/>
              </a:rPr>
              <a:t>và</a:t>
            </a:r>
            <a:r>
              <a:rPr lang="en-US" sz="2399" dirty="0">
                <a:solidFill>
                  <a:srgbClr val="000000"/>
                </a:solidFill>
                <a:latin typeface="Maven Pro"/>
                <a:ea typeface="Roboto" panose="02000000000000000000" pitchFamily="2" charset="0"/>
                <a:cs typeface="Roboto" panose="02000000000000000000" pitchFamily="2" charset="0"/>
                <a:sym typeface="Maven Pro"/>
              </a:rPr>
              <a:t> SV </a:t>
            </a:r>
            <a:r>
              <a:rPr lang="en-US" sz="2399" dirty="0" err="1">
                <a:solidFill>
                  <a:srgbClr val="000000"/>
                </a:solidFill>
                <a:latin typeface="Maven Pro"/>
                <a:ea typeface="Roboto" panose="02000000000000000000" pitchFamily="2" charset="0"/>
                <a:cs typeface="Roboto" panose="02000000000000000000" pitchFamily="2" charset="0"/>
                <a:sym typeface="Maven Pro"/>
              </a:rPr>
              <a:t>không</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chuyên</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ngữ</a:t>
            </a:r>
            <a:endParaRPr lang="en-US" sz="2399" dirty="0">
              <a:solidFill>
                <a:srgbClr val="000000"/>
              </a:solidFill>
              <a:latin typeface="Maven Pro"/>
              <a:ea typeface="Roboto" panose="02000000000000000000" pitchFamily="2" charset="0"/>
              <a:cs typeface="Roboto" panose="02000000000000000000" pitchFamily="2" charset="0"/>
              <a:sym typeface="Maven Pro"/>
            </a:endParaRPr>
          </a:p>
        </p:txBody>
      </p:sp>
      <p:sp>
        <p:nvSpPr>
          <p:cNvPr id="14" name="TextBox 8">
            <a:extLst>
              <a:ext uri="{FF2B5EF4-FFF2-40B4-BE49-F238E27FC236}">
                <a16:creationId xmlns:a16="http://schemas.microsoft.com/office/drawing/2014/main" id="{D4C93ED0-A381-5E1A-5CB9-13F3CAD20FC6}"/>
              </a:ext>
            </a:extLst>
          </p:cNvPr>
          <p:cNvSpPr txBox="1"/>
          <p:nvPr/>
        </p:nvSpPr>
        <p:spPr>
          <a:xfrm>
            <a:off x="10326781" y="7385293"/>
            <a:ext cx="5294219" cy="1282402"/>
          </a:xfrm>
          <a:prstGeom prst="rect">
            <a:avLst/>
          </a:prstGeom>
        </p:spPr>
        <p:txBody>
          <a:bodyPr wrap="square" lIns="0" tIns="0" rIns="0" bIns="0" rtlCol="0" anchor="t">
            <a:spAutoFit/>
          </a:bodyPr>
          <a:lstStyle/>
          <a:p>
            <a:pPr algn="l">
              <a:lnSpc>
                <a:spcPts val="5040"/>
              </a:lnSpc>
            </a:pPr>
            <a:r>
              <a:rPr lang="en-US" sz="4200" dirty="0" err="1">
                <a:solidFill>
                  <a:srgbClr val="5800FF"/>
                </a:solidFill>
                <a:latin typeface="Oswald"/>
                <a:ea typeface="Roboto" panose="02000000000000000000" pitchFamily="2" charset="0"/>
                <a:cs typeface="Roboto" panose="02000000000000000000" pitchFamily="2" charset="0"/>
                <a:sym typeface="Oswald"/>
              </a:rPr>
              <a:t>Các</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quy</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định</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về</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ngoại</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ngữ</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và</a:t>
            </a:r>
            <a:r>
              <a:rPr lang="en-US" sz="4200" dirty="0">
                <a:solidFill>
                  <a:srgbClr val="5800FF"/>
                </a:solidFill>
                <a:latin typeface="Oswald"/>
                <a:ea typeface="Roboto" panose="02000000000000000000" pitchFamily="2" charset="0"/>
                <a:cs typeface="Roboto" panose="02000000000000000000" pitchFamily="2" charset="0"/>
                <a:sym typeface="Oswald"/>
              </a:rPr>
              <a:t> tin </a:t>
            </a:r>
            <a:r>
              <a:rPr lang="en-US" sz="4200" dirty="0" err="1">
                <a:solidFill>
                  <a:srgbClr val="5800FF"/>
                </a:solidFill>
                <a:latin typeface="Oswald"/>
                <a:ea typeface="Roboto" panose="02000000000000000000" pitchFamily="2" charset="0"/>
                <a:cs typeface="Roboto" panose="02000000000000000000" pitchFamily="2" charset="0"/>
                <a:sym typeface="Oswald"/>
              </a:rPr>
              <a:t>học</a:t>
            </a:r>
            <a:endParaRPr lang="en-US" sz="4200" dirty="0">
              <a:solidFill>
                <a:srgbClr val="5800FF"/>
              </a:solidFill>
              <a:latin typeface="Oswald"/>
              <a:ea typeface="Roboto" panose="02000000000000000000" pitchFamily="2" charset="0"/>
              <a:cs typeface="Roboto" panose="02000000000000000000" pitchFamily="2" charset="0"/>
              <a:sym typeface="Oswald"/>
            </a:endParaRPr>
          </a:p>
        </p:txBody>
      </p:sp>
    </p:spTree>
    <p:extLst>
      <p:ext uri="{BB962C8B-B14F-4D97-AF65-F5344CB8AC3E}">
        <p14:creationId xmlns:p14="http://schemas.microsoft.com/office/powerpoint/2010/main" val="3591775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4091063" y="-259747"/>
            <a:ext cx="10689877" cy="5403247"/>
          </a:xfrm>
          <a:custGeom>
            <a:avLst/>
            <a:gdLst/>
            <a:ahLst/>
            <a:cxnLst/>
            <a:rect l="l" t="t" r="r" b="b"/>
            <a:pathLst>
              <a:path w="10689877" h="5403247">
                <a:moveTo>
                  <a:pt x="0" y="5403247"/>
                </a:moveTo>
                <a:lnTo>
                  <a:pt x="10689877" y="5403247"/>
                </a:lnTo>
                <a:lnTo>
                  <a:pt x="10689877" y="0"/>
                </a:lnTo>
                <a:lnTo>
                  <a:pt x="0" y="0"/>
                </a:lnTo>
                <a:lnTo>
                  <a:pt x="0" y="5403247"/>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V="1">
            <a:off x="-3329003" y="2533852"/>
            <a:ext cx="10515066" cy="5219296"/>
          </a:xfrm>
          <a:custGeom>
            <a:avLst/>
            <a:gdLst/>
            <a:ahLst/>
            <a:cxnLst/>
            <a:rect l="l" t="t" r="r" b="b"/>
            <a:pathLst>
              <a:path w="10515066" h="5219296">
                <a:moveTo>
                  <a:pt x="0" y="5219296"/>
                </a:moveTo>
                <a:lnTo>
                  <a:pt x="10515066" y="5219296"/>
                </a:lnTo>
                <a:lnTo>
                  <a:pt x="10515066" y="0"/>
                </a:lnTo>
                <a:lnTo>
                  <a:pt x="0" y="0"/>
                </a:lnTo>
                <a:lnTo>
                  <a:pt x="0" y="5219296"/>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4" name="Group 4"/>
          <p:cNvGrpSpPr>
            <a:grpSpLocks noChangeAspect="1"/>
          </p:cNvGrpSpPr>
          <p:nvPr/>
        </p:nvGrpSpPr>
        <p:grpSpPr>
          <a:xfrm>
            <a:off x="3084114" y="3825141"/>
            <a:ext cx="5780583" cy="2636719"/>
            <a:chOff x="0" y="0"/>
            <a:chExt cx="5350256" cy="2440432"/>
          </a:xfrm>
        </p:grpSpPr>
        <p:sp>
          <p:nvSpPr>
            <p:cNvPr id="5" name="Freeform 5"/>
            <p:cNvSpPr/>
            <p:nvPr/>
          </p:nvSpPr>
          <p:spPr>
            <a:xfrm>
              <a:off x="0" y="0"/>
              <a:ext cx="5350256" cy="2440432"/>
            </a:xfrm>
            <a:custGeom>
              <a:avLst/>
              <a:gdLst/>
              <a:ahLst/>
              <a:cxnLst/>
              <a:rect l="l" t="t" r="r" b="b"/>
              <a:pathLst>
                <a:path w="5350256" h="2440432">
                  <a:moveTo>
                    <a:pt x="1415415" y="0"/>
                  </a:moveTo>
                  <a:lnTo>
                    <a:pt x="0" y="2440432"/>
                  </a:lnTo>
                  <a:lnTo>
                    <a:pt x="3934841" y="2440432"/>
                  </a:lnTo>
                  <a:lnTo>
                    <a:pt x="5350256" y="0"/>
                  </a:lnTo>
                  <a:close/>
                </a:path>
              </a:pathLst>
            </a:custGeom>
            <a:blipFill>
              <a:blip r:embed="rId6"/>
              <a:stretch>
                <a:fillRect t="-196527" b="-32323"/>
              </a:stretch>
            </a:blipFill>
          </p:spPr>
          <p:txBody>
            <a:bodyPr/>
            <a:lstStyle/>
            <a:p>
              <a:endParaRPr lang="en-US"/>
            </a:p>
          </p:txBody>
        </p:sp>
      </p:grpSp>
      <p:sp>
        <p:nvSpPr>
          <p:cNvPr id="6" name="Freeform 6"/>
          <p:cNvSpPr/>
          <p:nvPr/>
        </p:nvSpPr>
        <p:spPr>
          <a:xfrm flipV="1">
            <a:off x="-7429057" y="5143500"/>
            <a:ext cx="10885662" cy="5403247"/>
          </a:xfrm>
          <a:custGeom>
            <a:avLst/>
            <a:gdLst/>
            <a:ahLst/>
            <a:cxnLst/>
            <a:rect l="l" t="t" r="r" b="b"/>
            <a:pathLst>
              <a:path w="10885662" h="5403247">
                <a:moveTo>
                  <a:pt x="0" y="5403247"/>
                </a:moveTo>
                <a:lnTo>
                  <a:pt x="10885662" y="5403247"/>
                </a:lnTo>
                <a:lnTo>
                  <a:pt x="10885662" y="0"/>
                </a:lnTo>
                <a:lnTo>
                  <a:pt x="0" y="0"/>
                </a:lnTo>
                <a:lnTo>
                  <a:pt x="0" y="5403247"/>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TextBox 7"/>
          <p:cNvSpPr txBox="1"/>
          <p:nvPr/>
        </p:nvSpPr>
        <p:spPr>
          <a:xfrm>
            <a:off x="9439634" y="2575396"/>
            <a:ext cx="7464618" cy="641201"/>
          </a:xfrm>
          <a:prstGeom prst="rect">
            <a:avLst/>
          </a:prstGeom>
        </p:spPr>
        <p:txBody>
          <a:bodyPr lIns="0" tIns="0" rIns="0" bIns="0" rtlCol="0" anchor="t">
            <a:spAutoFit/>
          </a:bodyPr>
          <a:lstStyle/>
          <a:p>
            <a:pPr algn="l">
              <a:lnSpc>
                <a:spcPts val="5040"/>
              </a:lnSpc>
            </a:pPr>
            <a:r>
              <a:rPr lang="en-US" sz="4200" b="1" dirty="0">
                <a:solidFill>
                  <a:srgbClr val="5800FF"/>
                </a:solidFill>
                <a:latin typeface="Roboto" panose="02000000000000000000" pitchFamily="2" charset="0"/>
                <a:ea typeface="Roboto" panose="02000000000000000000" pitchFamily="2" charset="0"/>
                <a:cs typeface="Roboto" panose="02000000000000000000" pitchFamily="2" charset="0"/>
                <a:sym typeface="Oswald"/>
              </a:rPr>
              <a:t>CHUẨN ĐẦU RA NGOẠI NGỮ</a:t>
            </a:r>
          </a:p>
        </p:txBody>
      </p:sp>
      <p:sp>
        <p:nvSpPr>
          <p:cNvPr id="8" name="TextBox 11">
            <a:extLst>
              <a:ext uri="{FF2B5EF4-FFF2-40B4-BE49-F238E27FC236}">
                <a16:creationId xmlns:a16="http://schemas.microsoft.com/office/drawing/2014/main" id="{89279801-5282-E83F-CC8A-A12136C301DE}"/>
              </a:ext>
            </a:extLst>
          </p:cNvPr>
          <p:cNvSpPr txBox="1"/>
          <p:nvPr/>
        </p:nvSpPr>
        <p:spPr>
          <a:xfrm>
            <a:off x="9439634" y="3388194"/>
            <a:ext cx="6916477" cy="412229"/>
          </a:xfrm>
          <a:prstGeom prst="rect">
            <a:avLst/>
          </a:prstGeom>
        </p:spPr>
        <p:txBody>
          <a:bodyPr lIns="0" tIns="0" rIns="0" bIns="0" rtlCol="0" anchor="t">
            <a:spAutoFit/>
          </a:bodyPr>
          <a:lstStyle/>
          <a:p>
            <a:pPr algn="l">
              <a:lnSpc>
                <a:spcPts val="3599"/>
              </a:lnSpc>
            </a:pPr>
            <a:r>
              <a:rPr lang="en-US" sz="2399" dirty="0">
                <a:solidFill>
                  <a:srgbClr val="000000"/>
                </a:solidFill>
                <a:latin typeface="Maven Pro"/>
                <a:ea typeface="Roboto" panose="02000000000000000000" pitchFamily="2" charset="0"/>
                <a:cs typeface="Roboto" panose="02000000000000000000" pitchFamily="2" charset="0"/>
                <a:sym typeface="Maven Pro"/>
              </a:rPr>
              <a:t>SV </a:t>
            </a:r>
            <a:r>
              <a:rPr lang="en-US" sz="2399" dirty="0" err="1">
                <a:solidFill>
                  <a:srgbClr val="000000"/>
                </a:solidFill>
                <a:latin typeface="Maven Pro"/>
                <a:ea typeface="Roboto" panose="02000000000000000000" pitchFamily="2" charset="0"/>
                <a:cs typeface="Roboto" panose="02000000000000000000" pitchFamily="2" charset="0"/>
                <a:sym typeface="Maven Pro"/>
              </a:rPr>
              <a:t>Ngôn</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ngữ</a:t>
            </a:r>
            <a:r>
              <a:rPr lang="en-US" sz="2399" dirty="0">
                <a:solidFill>
                  <a:srgbClr val="000000"/>
                </a:solidFill>
                <a:latin typeface="Maven Pro"/>
                <a:ea typeface="Roboto" panose="02000000000000000000" pitchFamily="2" charset="0"/>
                <a:cs typeface="Roboto" panose="02000000000000000000" pitchFamily="2" charset="0"/>
                <a:sym typeface="Maven Pro"/>
              </a:rPr>
              <a:t> Anh </a:t>
            </a:r>
            <a:r>
              <a:rPr lang="en-US" sz="2399" dirty="0" err="1">
                <a:solidFill>
                  <a:srgbClr val="000000"/>
                </a:solidFill>
                <a:latin typeface="Maven Pro"/>
                <a:ea typeface="Roboto" panose="02000000000000000000" pitchFamily="2" charset="0"/>
                <a:cs typeface="Roboto" panose="02000000000000000000" pitchFamily="2" charset="0"/>
                <a:sym typeface="Maven Pro"/>
              </a:rPr>
              <a:t>và</a:t>
            </a:r>
            <a:r>
              <a:rPr lang="en-US" sz="2399" dirty="0">
                <a:solidFill>
                  <a:srgbClr val="000000"/>
                </a:solidFill>
                <a:latin typeface="Maven Pro"/>
                <a:ea typeface="Roboto" panose="02000000000000000000" pitchFamily="2" charset="0"/>
                <a:cs typeface="Roboto" panose="02000000000000000000" pitchFamily="2" charset="0"/>
                <a:sym typeface="Maven Pro"/>
              </a:rPr>
              <a:t> SV </a:t>
            </a:r>
            <a:r>
              <a:rPr lang="en-US" sz="2399" dirty="0" err="1">
                <a:solidFill>
                  <a:srgbClr val="000000"/>
                </a:solidFill>
                <a:latin typeface="Maven Pro"/>
                <a:ea typeface="Roboto" panose="02000000000000000000" pitchFamily="2" charset="0"/>
                <a:cs typeface="Roboto" panose="02000000000000000000" pitchFamily="2" charset="0"/>
                <a:sym typeface="Maven Pro"/>
              </a:rPr>
              <a:t>không</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chuyên</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ngữ</a:t>
            </a:r>
            <a:endParaRPr lang="en-US" sz="2399" dirty="0">
              <a:solidFill>
                <a:srgbClr val="000000"/>
              </a:solidFill>
              <a:latin typeface="Maven Pro"/>
              <a:ea typeface="Roboto" panose="02000000000000000000" pitchFamily="2" charset="0"/>
              <a:cs typeface="Roboto" panose="02000000000000000000" pitchFamily="2" charset="0"/>
              <a:sym typeface="Maven Pr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a:xfrm>
            <a:off x="1219200" y="1004932"/>
            <a:ext cx="16230600" cy="1143000"/>
          </a:xfrm>
        </p:spPr>
        <p:txBody>
          <a:bodyPr vert="horz" lIns="137160" tIns="68580" rIns="137160" bIns="68580" rtlCol="0" anchor="ctr">
            <a:noAutofit/>
          </a:bodyPr>
          <a:lstStyle/>
          <a:p>
            <a:r>
              <a:rPr lang="en-US" altLang="en-US" sz="3600" b="1" dirty="0">
                <a:solidFill>
                  <a:srgbClr val="2102BE"/>
                </a:solidFill>
                <a:latin typeface="Roboto" panose="02000000000000000000" pitchFamily="2" charset="0"/>
                <a:ea typeface="Roboto" panose="02000000000000000000" pitchFamily="2" charset="0"/>
                <a:cs typeface="Roboto" panose="02000000000000000000" pitchFamily="2" charset="0"/>
              </a:rPr>
              <a:t> </a:t>
            </a:r>
            <a:r>
              <a:rPr lang="en-US" alt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CÔNG NHẬN ĐẠT CHUẨN ĐẦU RA ĐỐI VỚI SINH VIÊN KHÔNG CHUYÊN NGỮ</a:t>
            </a:r>
          </a:p>
        </p:txBody>
      </p:sp>
      <p:sp>
        <p:nvSpPr>
          <p:cNvPr id="26" name="Rectangle 91"/>
          <p:cNvSpPr>
            <a:spLocks noChangeArrowheads="1"/>
          </p:cNvSpPr>
          <p:nvPr/>
        </p:nvSpPr>
        <p:spPr bwMode="auto">
          <a:xfrm>
            <a:off x="12355564" y="5165880"/>
            <a:ext cx="2351035" cy="1200329"/>
          </a:xfrm>
          <a:prstGeom prst="rect">
            <a:avLst/>
          </a:prstGeom>
          <a:noFill/>
          <a:ln w="9525">
            <a:noFill/>
            <a:miter lim="800000"/>
          </a:ln>
        </p:spPr>
        <p:txBody>
          <a:bodyPr wrap="square" anchor="ctr">
            <a:spAutoFit/>
          </a:bodyPr>
          <a:lstStyle/>
          <a:p>
            <a:pPr algn="just"/>
            <a:b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br>
            <a:endParaRPr lang="en-US" sz="2400" b="1" dirty="0">
              <a:solidFill>
                <a:schemeClr val="bg1"/>
              </a:solidFill>
              <a:latin typeface="Roboto" panose="02000000000000000000" pitchFamily="2" charset="0"/>
              <a:ea typeface="Roboto" panose="02000000000000000000" pitchFamily="2" charset="0"/>
              <a:cs typeface="Roboto" panose="02000000000000000000" pitchFamily="2" charset="0"/>
            </a:endParaRPr>
          </a:p>
          <a:p>
            <a:pPr algn="just"/>
            <a:endParaRPr lang="en-US" sz="24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4" name="Text Box 62476"/>
          <p:cNvSpPr txBox="1"/>
          <p:nvPr/>
        </p:nvSpPr>
        <p:spPr>
          <a:xfrm>
            <a:off x="8224548" y="2429969"/>
            <a:ext cx="377026" cy="507831"/>
          </a:xfrm>
          <a:prstGeom prst="rect">
            <a:avLst/>
          </a:prstGeom>
          <a:noFill/>
          <a:ln w="9525">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a:lstStyle>
          <a:p>
            <a:pPr algn="ctr" eaLnBrk="0" hangingPunct="0"/>
            <a:r>
              <a:rPr sz="2700" b="1">
                <a:solidFill>
                  <a:srgbClr val="FFFFFF"/>
                </a:solidFill>
                <a:effectLst>
                  <a:outerShdw blurRad="38100" dist="38100" dir="2700000" algn="tl">
                    <a:srgbClr val="000000">
                      <a:alpha val="43137"/>
                    </a:srgbClr>
                  </a:outerShdw>
                </a:effectLst>
              </a:rPr>
              <a:t>1</a:t>
            </a:r>
          </a:p>
        </p:txBody>
      </p:sp>
      <p:sp>
        <p:nvSpPr>
          <p:cNvPr id="17" name="Text Box 62476"/>
          <p:cNvSpPr txBox="1"/>
          <p:nvPr/>
        </p:nvSpPr>
        <p:spPr>
          <a:xfrm>
            <a:off x="4051121" y="7070984"/>
            <a:ext cx="377026" cy="507831"/>
          </a:xfrm>
          <a:prstGeom prst="rect">
            <a:avLst/>
          </a:prstGeom>
          <a:noFill/>
          <a:ln w="9525">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a:lstStyle>
          <a:p>
            <a:pPr algn="ctr" eaLnBrk="0" hangingPunct="0"/>
            <a:r>
              <a:rPr lang="en-US" sz="2700" b="1" dirty="0">
                <a:solidFill>
                  <a:srgbClr val="FFFFFF"/>
                </a:solidFill>
                <a:effectLst>
                  <a:outerShdw blurRad="38100" dist="38100" dir="2700000" algn="tl">
                    <a:srgbClr val="000000">
                      <a:alpha val="43137"/>
                    </a:srgbClr>
                  </a:outerShdw>
                </a:effectLst>
              </a:rPr>
              <a:t>4</a:t>
            </a:r>
            <a:endParaRPr sz="2700" b="1" dirty="0">
              <a:solidFill>
                <a:srgbClr val="FFFFFF"/>
              </a:solidFill>
              <a:effectLst>
                <a:outerShdw blurRad="38100" dist="38100" dir="2700000" algn="tl">
                  <a:srgbClr val="000000">
                    <a:alpha val="43137"/>
                  </a:srgbClr>
                </a:outerShdw>
              </a:effectLst>
            </a:endParaRPr>
          </a:p>
        </p:txBody>
      </p:sp>
      <p:sp>
        <p:nvSpPr>
          <p:cNvPr id="2" name="Freeform 3">
            <a:extLst>
              <a:ext uri="{FF2B5EF4-FFF2-40B4-BE49-F238E27FC236}">
                <a16:creationId xmlns:a16="http://schemas.microsoft.com/office/drawing/2014/main" id="{A87A7B90-E99A-B619-5CE7-11A309439846}"/>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0959E90D-B875-D2A8-4992-7D7CCB9F9DFD}"/>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5">
            <a:extLst>
              <a:ext uri="{FF2B5EF4-FFF2-40B4-BE49-F238E27FC236}">
                <a16:creationId xmlns:a16="http://schemas.microsoft.com/office/drawing/2014/main" id="{CD3978BB-4E77-3C0E-FFE5-8038F5AA978E}"/>
              </a:ext>
            </a:extLst>
          </p:cNvPr>
          <p:cNvSpPr txBox="1"/>
          <p:nvPr/>
        </p:nvSpPr>
        <p:spPr>
          <a:xfrm>
            <a:off x="1219200" y="2547642"/>
            <a:ext cx="15925800" cy="2185214"/>
          </a:xfrm>
          <a:prstGeom prst="rect">
            <a:avLst/>
          </a:prstGeom>
          <a:noFill/>
        </p:spPr>
        <p:txBody>
          <a:bodyPr wrap="square" rtlCol="0">
            <a:spAutoFit/>
          </a:bodyPr>
          <a:lstStyle/>
          <a:p>
            <a:pPr marL="285750" indent="-285750">
              <a:buFontTx/>
              <a:buChar char="-"/>
            </a:pPr>
            <a:r>
              <a:rPr lang="en-US" sz="3400" dirty="0" err="1">
                <a:latin typeface="Arial" panose="020B0604020202020204" pitchFamily="34" charset="0"/>
                <a:cs typeface="Arial" panose="020B0604020202020204" pitchFamily="34" charset="0"/>
              </a:rPr>
              <a:t>Quyết</a:t>
            </a:r>
            <a:r>
              <a:rPr lang="en-US" sz="3400" dirty="0">
                <a:latin typeface="Arial" panose="020B0604020202020204" pitchFamily="34" charset="0"/>
                <a:cs typeface="Arial" panose="020B0604020202020204" pitchFamily="34" charset="0"/>
              </a:rPr>
              <a:t> </a:t>
            </a:r>
            <a:r>
              <a:rPr lang="en-US" sz="3400" dirty="0" err="1">
                <a:latin typeface="Arial" panose="020B0604020202020204" pitchFamily="34" charset="0"/>
                <a:cs typeface="Arial" panose="020B0604020202020204" pitchFamily="34" charset="0"/>
              </a:rPr>
              <a:t>định</a:t>
            </a:r>
            <a:r>
              <a:rPr lang="en-US" sz="3400" dirty="0">
                <a:latin typeface="Arial" panose="020B0604020202020204" pitchFamily="34" charset="0"/>
                <a:cs typeface="Arial" panose="020B0604020202020204" pitchFamily="34" charset="0"/>
              </a:rPr>
              <a:t> </a:t>
            </a:r>
            <a:r>
              <a:rPr lang="en-US" sz="3400" dirty="0" err="1">
                <a:latin typeface="Arial" panose="020B0604020202020204" pitchFamily="34" charset="0"/>
                <a:cs typeface="Arial" panose="020B0604020202020204" pitchFamily="34" charset="0"/>
              </a:rPr>
              <a:t>số</a:t>
            </a:r>
            <a:r>
              <a:rPr lang="en-US" sz="3400" dirty="0">
                <a:latin typeface="Arial" panose="020B0604020202020204" pitchFamily="34" charset="0"/>
                <a:cs typeface="Arial" panose="020B0604020202020204" pitchFamily="34" charset="0"/>
              </a:rPr>
              <a:t> 853/QĐ-ĐHKTKTCN, </a:t>
            </a:r>
            <a:r>
              <a:rPr lang="en-US" sz="3400" dirty="0" err="1">
                <a:latin typeface="Arial" panose="020B0604020202020204" pitchFamily="34" charset="0"/>
                <a:cs typeface="Arial" panose="020B0604020202020204" pitchFamily="34" charset="0"/>
              </a:rPr>
              <a:t>ngày</a:t>
            </a:r>
            <a:r>
              <a:rPr lang="en-US" sz="3400" dirty="0">
                <a:latin typeface="Arial" panose="020B0604020202020204" pitchFamily="34" charset="0"/>
                <a:cs typeface="Arial" panose="020B0604020202020204" pitchFamily="34" charset="0"/>
              </a:rPr>
              <a:t> 25/09/2023 </a:t>
            </a:r>
          </a:p>
          <a:p>
            <a:pPr marL="285750" indent="-285750">
              <a:buFontTx/>
              <a:buChar char="-"/>
            </a:pPr>
            <a:r>
              <a:rPr lang="en-US" sz="3400" dirty="0" err="1">
                <a:latin typeface="Arial" panose="020B0604020202020204" pitchFamily="34" charset="0"/>
                <a:cs typeface="Arial" panose="020B0604020202020204" pitchFamily="34" charset="0"/>
              </a:rPr>
              <a:t>Quyết</a:t>
            </a:r>
            <a:r>
              <a:rPr lang="en-US" sz="3400" dirty="0">
                <a:latin typeface="Arial" panose="020B0604020202020204" pitchFamily="34" charset="0"/>
                <a:cs typeface="Arial" panose="020B0604020202020204" pitchFamily="34" charset="0"/>
              </a:rPr>
              <a:t> </a:t>
            </a:r>
            <a:r>
              <a:rPr lang="en-US" sz="3400" dirty="0" err="1">
                <a:latin typeface="Arial" panose="020B0604020202020204" pitchFamily="34" charset="0"/>
                <a:cs typeface="Arial" panose="020B0604020202020204" pitchFamily="34" charset="0"/>
              </a:rPr>
              <a:t>định</a:t>
            </a:r>
            <a:r>
              <a:rPr lang="en-US" sz="3400" dirty="0">
                <a:latin typeface="Arial" panose="020B0604020202020204" pitchFamily="34" charset="0"/>
                <a:cs typeface="Arial" panose="020B0604020202020204" pitchFamily="34" charset="0"/>
              </a:rPr>
              <a:t> 201a/QĐ-ĐHKTKTCN </a:t>
            </a:r>
            <a:r>
              <a:rPr lang="en-US" sz="3400" dirty="0" err="1">
                <a:latin typeface="Arial" panose="020B0604020202020204" pitchFamily="34" charset="0"/>
                <a:cs typeface="Arial" panose="020B0604020202020204" pitchFamily="34" charset="0"/>
              </a:rPr>
              <a:t>ngày</a:t>
            </a:r>
            <a:r>
              <a:rPr lang="en-US" sz="3400" dirty="0">
                <a:latin typeface="Arial" panose="020B0604020202020204" pitchFamily="34" charset="0"/>
                <a:cs typeface="Arial" panose="020B0604020202020204" pitchFamily="34" charset="0"/>
              </a:rPr>
              <a:t> 25 </a:t>
            </a:r>
            <a:r>
              <a:rPr lang="en-US" sz="3400" dirty="0" err="1">
                <a:latin typeface="Arial" panose="020B0604020202020204" pitchFamily="34" charset="0"/>
                <a:cs typeface="Arial" panose="020B0604020202020204" pitchFamily="34" charset="0"/>
              </a:rPr>
              <a:t>tháng</a:t>
            </a:r>
            <a:r>
              <a:rPr lang="en-US" sz="3400" dirty="0">
                <a:latin typeface="Arial" panose="020B0604020202020204" pitchFamily="34" charset="0"/>
                <a:cs typeface="Arial" panose="020B0604020202020204" pitchFamily="34" charset="0"/>
              </a:rPr>
              <a:t> 03 </a:t>
            </a:r>
            <a:r>
              <a:rPr lang="en-US" sz="3400" dirty="0" err="1">
                <a:latin typeface="Arial" panose="020B0604020202020204" pitchFamily="34" charset="0"/>
                <a:cs typeface="Arial" panose="020B0604020202020204" pitchFamily="34" charset="0"/>
              </a:rPr>
              <a:t>năm</a:t>
            </a:r>
            <a:r>
              <a:rPr lang="en-US" sz="3400" dirty="0">
                <a:latin typeface="Arial" panose="020B0604020202020204" pitchFamily="34" charset="0"/>
                <a:cs typeface="Arial" panose="020B0604020202020204" pitchFamily="34" charset="0"/>
              </a:rPr>
              <a:t> 2024 về </a:t>
            </a:r>
            <a:r>
              <a:rPr lang="en-US" sz="3400" dirty="0" err="1">
                <a:latin typeface="Arial" panose="020B0604020202020204" pitchFamily="34" charset="0"/>
                <a:cs typeface="Arial" panose="020B0604020202020204" pitchFamily="34" charset="0"/>
              </a:rPr>
              <a:t>việc</a:t>
            </a:r>
            <a:r>
              <a:rPr lang="en-US" sz="3400" dirty="0">
                <a:latin typeface="Arial" panose="020B0604020202020204" pitchFamily="34" charset="0"/>
                <a:cs typeface="Arial" panose="020B0604020202020204" pitchFamily="34" charset="0"/>
              </a:rPr>
              <a:t> </a:t>
            </a:r>
            <a:r>
              <a:rPr lang="en-US" sz="3400" dirty="0" err="1">
                <a:latin typeface="Arial" panose="020B0604020202020204" pitchFamily="34" charset="0"/>
                <a:cs typeface="Arial" panose="020B0604020202020204" pitchFamily="34" charset="0"/>
              </a:rPr>
              <a:t>điều</a:t>
            </a:r>
            <a:r>
              <a:rPr lang="en-US" sz="3400" dirty="0">
                <a:latin typeface="Arial" panose="020B0604020202020204" pitchFamily="34" charset="0"/>
                <a:cs typeface="Arial" panose="020B0604020202020204" pitchFamily="34" charset="0"/>
              </a:rPr>
              <a:t> </a:t>
            </a:r>
            <a:r>
              <a:rPr lang="en-US" sz="3400" dirty="0" err="1">
                <a:latin typeface="Arial" panose="020B0604020202020204" pitchFamily="34" charset="0"/>
                <a:cs typeface="Arial" panose="020B0604020202020204" pitchFamily="34" charset="0"/>
              </a:rPr>
              <a:t>chỉnh</a:t>
            </a:r>
            <a:r>
              <a:rPr lang="en-US" sz="3400" dirty="0">
                <a:latin typeface="Arial" panose="020B0604020202020204" pitchFamily="34" charset="0"/>
                <a:cs typeface="Arial" panose="020B0604020202020204" pitchFamily="34" charset="0"/>
              </a:rPr>
              <a:t> </a:t>
            </a:r>
            <a:r>
              <a:rPr lang="en-US" sz="3400" dirty="0" err="1">
                <a:latin typeface="Arial" panose="020B0604020202020204" pitchFamily="34" charset="0"/>
                <a:cs typeface="Arial" panose="020B0604020202020204" pitchFamily="34" charset="0"/>
              </a:rPr>
              <a:t>một</a:t>
            </a:r>
            <a:r>
              <a:rPr lang="en-US" sz="3400" dirty="0">
                <a:latin typeface="Arial" panose="020B0604020202020204" pitchFamily="34" charset="0"/>
                <a:cs typeface="Arial" panose="020B0604020202020204" pitchFamily="34" charset="0"/>
              </a:rPr>
              <a:t> </a:t>
            </a:r>
            <a:r>
              <a:rPr lang="en-US" sz="3400" dirty="0" err="1">
                <a:latin typeface="Arial" panose="020B0604020202020204" pitchFamily="34" charset="0"/>
                <a:cs typeface="Arial" panose="020B0604020202020204" pitchFamily="34" charset="0"/>
              </a:rPr>
              <a:t>số</a:t>
            </a:r>
            <a:r>
              <a:rPr lang="en-US" sz="3400" dirty="0">
                <a:latin typeface="Arial" panose="020B0604020202020204" pitchFamily="34" charset="0"/>
                <a:cs typeface="Arial" panose="020B0604020202020204" pitchFamily="34" charset="0"/>
              </a:rPr>
              <a:t> </a:t>
            </a:r>
            <a:r>
              <a:rPr lang="en-US" sz="3400" dirty="0" err="1">
                <a:latin typeface="Arial" panose="020B0604020202020204" pitchFamily="34" charset="0"/>
                <a:cs typeface="Arial" panose="020B0604020202020204" pitchFamily="34" charset="0"/>
              </a:rPr>
              <a:t>nội</a:t>
            </a:r>
            <a:r>
              <a:rPr lang="en-US" sz="3400" dirty="0">
                <a:latin typeface="Arial" panose="020B0604020202020204" pitchFamily="34" charset="0"/>
                <a:cs typeface="Arial" panose="020B0604020202020204" pitchFamily="34" charset="0"/>
              </a:rPr>
              <a:t> dung </a:t>
            </a:r>
            <a:r>
              <a:rPr lang="en-US" sz="3400" dirty="0" err="1">
                <a:latin typeface="Arial" panose="020B0604020202020204" pitchFamily="34" charset="0"/>
                <a:cs typeface="Arial" panose="020B0604020202020204" pitchFamily="34" charset="0"/>
              </a:rPr>
              <a:t>trong</a:t>
            </a:r>
            <a:r>
              <a:rPr lang="en-US" sz="3400" dirty="0">
                <a:latin typeface="Arial" panose="020B0604020202020204" pitchFamily="34" charset="0"/>
                <a:cs typeface="Arial" panose="020B0604020202020204" pitchFamily="34" charset="0"/>
              </a:rPr>
              <a:t> </a:t>
            </a:r>
            <a:r>
              <a:rPr lang="en-US" sz="3400" dirty="0" err="1">
                <a:latin typeface="Arial" panose="020B0604020202020204" pitchFamily="34" charset="0"/>
                <a:cs typeface="Arial" panose="020B0604020202020204" pitchFamily="34" charset="0"/>
              </a:rPr>
              <a:t>Quyết</a:t>
            </a:r>
            <a:r>
              <a:rPr lang="en-US" sz="3400" dirty="0">
                <a:latin typeface="Arial" panose="020B0604020202020204" pitchFamily="34" charset="0"/>
                <a:cs typeface="Arial" panose="020B0604020202020204" pitchFamily="34" charset="0"/>
              </a:rPr>
              <a:t> </a:t>
            </a:r>
            <a:r>
              <a:rPr lang="en-US" sz="3400" dirty="0" err="1">
                <a:latin typeface="Arial" panose="020B0604020202020204" pitchFamily="34" charset="0"/>
                <a:cs typeface="Arial" panose="020B0604020202020204" pitchFamily="34" charset="0"/>
              </a:rPr>
              <a:t>định</a:t>
            </a:r>
            <a:r>
              <a:rPr lang="en-US" sz="3400" dirty="0">
                <a:latin typeface="Arial" panose="020B0604020202020204" pitchFamily="34" charset="0"/>
                <a:cs typeface="Arial" panose="020B0604020202020204" pitchFamily="34" charset="0"/>
              </a:rPr>
              <a:t> 853</a:t>
            </a:r>
          </a:p>
          <a:p>
            <a:endParaRPr lang="en-US" sz="34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47140E2-EC57-2399-A107-911C1DCB752F}"/>
              </a:ext>
            </a:extLst>
          </p:cNvPr>
          <p:cNvSpPr txBox="1"/>
          <p:nvPr/>
        </p:nvSpPr>
        <p:spPr>
          <a:xfrm>
            <a:off x="1371600" y="4732856"/>
            <a:ext cx="15621000" cy="3754874"/>
          </a:xfrm>
          <a:prstGeom prst="rect">
            <a:avLst/>
          </a:prstGeom>
          <a:noFill/>
        </p:spPr>
        <p:txBody>
          <a:bodyPr wrap="square" rtlCol="0">
            <a:spAutoFit/>
          </a:bodyPr>
          <a:lstStyle/>
          <a:p>
            <a:pPr marL="457200" indent="-457200">
              <a:buFont typeface="Arial" panose="020B0604020202020204" pitchFamily="34" charset="0"/>
              <a:buChar char="•"/>
            </a:pPr>
            <a:r>
              <a:rPr lang="vi-VN" sz="3400" dirty="0"/>
              <a:t>Có bằng tốt nghiệp đại học ngành Ngôn ngữ Anh</a:t>
            </a:r>
          </a:p>
          <a:p>
            <a:pPr marL="457200" indent="-457200">
              <a:buFont typeface="Arial" panose="020B0604020202020204" pitchFamily="34" charset="0"/>
              <a:buChar char="•"/>
            </a:pPr>
            <a:r>
              <a:rPr lang="vi-VN" sz="3400" dirty="0"/>
              <a:t>Có chứng chỉ tiếng Anh quốc tế tương đương Bậc 3/6 trở lên theo Khung năng lực ngoại ngữ 6 bậc dùng cho Việt Nam</a:t>
            </a:r>
          </a:p>
          <a:p>
            <a:pPr marL="457200" indent="-457200">
              <a:buFont typeface="Arial" panose="020B0604020202020204" pitchFamily="34" charset="0"/>
              <a:buChar char="•"/>
            </a:pPr>
            <a:r>
              <a:rPr lang="vi-VN" sz="3400" dirty="0"/>
              <a:t>Có chứng chỉ bậc 3/6 theo Khung NLNNVN do các trường được Bộ GD-ĐT cấp phép</a:t>
            </a:r>
            <a:endParaRPr lang="en-US" sz="3400" dirty="0"/>
          </a:p>
          <a:p>
            <a:pPr marL="457200" indent="-457200">
              <a:buFont typeface="Arial" panose="020B0604020202020204" pitchFamily="34" charset="0"/>
              <a:buChar char="•"/>
            </a:pPr>
            <a:r>
              <a:rPr lang="vi-VN" sz="3400" dirty="0"/>
              <a:t>Những trường hợp khác do Hiệu trưởng quyết định</a:t>
            </a:r>
          </a:p>
          <a:p>
            <a:endParaRPr lang="en-US" sz="3400" dirty="0"/>
          </a:p>
        </p:txBody>
      </p:sp>
    </p:spTree>
    <p:extLst>
      <p:ext uri="{BB962C8B-B14F-4D97-AF65-F5344CB8AC3E}">
        <p14:creationId xmlns:p14="http://schemas.microsoft.com/office/powerpoint/2010/main" val="234895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1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701CC-5195-BBBF-D4A5-827D73A1D75A}"/>
            </a:ext>
          </a:extLst>
        </p:cNvPr>
        <p:cNvGrpSpPr/>
        <p:nvPr/>
      </p:nvGrpSpPr>
      <p:grpSpPr>
        <a:xfrm>
          <a:off x="0" y="0"/>
          <a:ext cx="0" cy="0"/>
          <a:chOff x="0" y="0"/>
          <a:chExt cx="0" cy="0"/>
        </a:xfrm>
      </p:grpSpPr>
      <p:sp>
        <p:nvSpPr>
          <p:cNvPr id="26" name="Rectangle 91">
            <a:extLst>
              <a:ext uri="{FF2B5EF4-FFF2-40B4-BE49-F238E27FC236}">
                <a16:creationId xmlns:a16="http://schemas.microsoft.com/office/drawing/2014/main" id="{280F1EA0-02A4-C16C-FC08-E38ED65267DE}"/>
              </a:ext>
            </a:extLst>
          </p:cNvPr>
          <p:cNvSpPr>
            <a:spLocks noChangeArrowheads="1"/>
          </p:cNvSpPr>
          <p:nvPr/>
        </p:nvSpPr>
        <p:spPr bwMode="auto">
          <a:xfrm>
            <a:off x="12355564" y="5165880"/>
            <a:ext cx="2351035" cy="1200329"/>
          </a:xfrm>
          <a:prstGeom prst="rect">
            <a:avLst/>
          </a:prstGeom>
          <a:noFill/>
          <a:ln w="9525">
            <a:noFill/>
            <a:miter lim="800000"/>
          </a:ln>
        </p:spPr>
        <p:txBody>
          <a:bodyPr wrap="square" anchor="ctr">
            <a:spAutoFit/>
          </a:bodyPr>
          <a:lstStyle/>
          <a:p>
            <a:pPr algn="just"/>
            <a:b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br>
            <a:endParaRPr lang="en-US" sz="2400" b="1" dirty="0">
              <a:solidFill>
                <a:schemeClr val="bg1"/>
              </a:solidFill>
              <a:latin typeface="Roboto" panose="02000000000000000000" pitchFamily="2" charset="0"/>
              <a:ea typeface="Roboto" panose="02000000000000000000" pitchFamily="2" charset="0"/>
              <a:cs typeface="Roboto" panose="02000000000000000000" pitchFamily="2" charset="0"/>
            </a:endParaRPr>
          </a:p>
          <a:p>
            <a:pPr algn="just"/>
            <a:endParaRPr lang="en-US" sz="24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4" name="Text Box 62476">
            <a:extLst>
              <a:ext uri="{FF2B5EF4-FFF2-40B4-BE49-F238E27FC236}">
                <a16:creationId xmlns:a16="http://schemas.microsoft.com/office/drawing/2014/main" id="{CC994541-5F04-BD91-61CF-BCE2B317B186}"/>
              </a:ext>
            </a:extLst>
          </p:cNvPr>
          <p:cNvSpPr txBox="1"/>
          <p:nvPr/>
        </p:nvSpPr>
        <p:spPr>
          <a:xfrm>
            <a:off x="8224548" y="2429969"/>
            <a:ext cx="377026" cy="507831"/>
          </a:xfrm>
          <a:prstGeom prst="rect">
            <a:avLst/>
          </a:prstGeom>
          <a:noFill/>
          <a:ln w="9525">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a:lstStyle>
          <a:p>
            <a:pPr algn="ctr" eaLnBrk="0" hangingPunct="0"/>
            <a:r>
              <a:rPr sz="2700" b="1">
                <a:solidFill>
                  <a:srgbClr val="FFFFFF"/>
                </a:solidFill>
                <a:effectLst>
                  <a:outerShdw blurRad="38100" dist="38100" dir="2700000" algn="tl">
                    <a:srgbClr val="000000">
                      <a:alpha val="43137"/>
                    </a:srgbClr>
                  </a:outerShdw>
                </a:effectLst>
              </a:rPr>
              <a:t>1</a:t>
            </a:r>
          </a:p>
        </p:txBody>
      </p:sp>
      <p:sp>
        <p:nvSpPr>
          <p:cNvPr id="2" name="Freeform 3">
            <a:extLst>
              <a:ext uri="{FF2B5EF4-FFF2-40B4-BE49-F238E27FC236}">
                <a16:creationId xmlns:a16="http://schemas.microsoft.com/office/drawing/2014/main" id="{55198D31-DA1D-05CA-3FE7-B2E0C9A260DF}"/>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B9ACD05B-17FE-8218-39AD-51CDE9B87548}"/>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13" name="Picture 12">
            <a:extLst>
              <a:ext uri="{FF2B5EF4-FFF2-40B4-BE49-F238E27FC236}">
                <a16:creationId xmlns:a16="http://schemas.microsoft.com/office/drawing/2014/main" id="{A6F1A4FE-AAF6-182C-1F50-00A511B316C6}"/>
              </a:ext>
            </a:extLst>
          </p:cNvPr>
          <p:cNvPicPr>
            <a:picLocks noChangeAspect="1"/>
          </p:cNvPicPr>
          <p:nvPr/>
        </p:nvPicPr>
        <p:blipFill>
          <a:blip r:embed="rId4"/>
          <a:stretch>
            <a:fillRect/>
          </a:stretch>
        </p:blipFill>
        <p:spPr>
          <a:xfrm>
            <a:off x="759795" y="670933"/>
            <a:ext cx="13617402" cy="8900374"/>
          </a:xfrm>
          <a:prstGeom prst="rect">
            <a:avLst/>
          </a:prstGeom>
          <a:noFill/>
        </p:spPr>
      </p:pic>
      <p:sp>
        <p:nvSpPr>
          <p:cNvPr id="16" name="TextBox 15">
            <a:extLst>
              <a:ext uri="{FF2B5EF4-FFF2-40B4-BE49-F238E27FC236}">
                <a16:creationId xmlns:a16="http://schemas.microsoft.com/office/drawing/2014/main" id="{F63EF228-D438-A80C-7AED-A90AFE5C4AD0}"/>
              </a:ext>
            </a:extLst>
          </p:cNvPr>
          <p:cNvSpPr txBox="1"/>
          <p:nvPr/>
        </p:nvSpPr>
        <p:spPr>
          <a:xfrm>
            <a:off x="14097000" y="5798048"/>
            <a:ext cx="3808014" cy="3416320"/>
          </a:xfrm>
          <a:prstGeom prst="rect">
            <a:avLst/>
          </a:prstGeom>
          <a:noFill/>
        </p:spPr>
        <p:txBody>
          <a:bodyPr wrap="square">
            <a:spAutoFit/>
          </a:bodyPr>
          <a:lstStyle/>
          <a:p>
            <a:pPr algn="just">
              <a:lnSpc>
                <a:spcPts val="1800"/>
              </a:lnSpc>
              <a:buNone/>
              <a:tabLst>
                <a:tab pos="1350645" algn="l"/>
              </a:tabLst>
            </a:pPr>
            <a:r>
              <a:rPr lang="en-US" sz="1800" b="1" u="sng" dirty="0" err="1">
                <a:effectLst/>
                <a:latin typeface="Times New Roman" panose="02020603050405020304" pitchFamily="18" charset="0"/>
                <a:ea typeface="Calibri" panose="020F0502020204030204" pitchFamily="34" charset="0"/>
              </a:rPr>
              <a:t>Ghi</a:t>
            </a:r>
            <a:r>
              <a:rPr lang="en-US" sz="1800" b="1" u="sng" dirty="0">
                <a:effectLst/>
                <a:latin typeface="Times New Roman" panose="02020603050405020304" pitchFamily="18" charset="0"/>
                <a:ea typeface="Calibri" panose="020F0502020204030204" pitchFamily="34" charset="0"/>
              </a:rPr>
              <a:t> </a:t>
            </a:r>
            <a:r>
              <a:rPr lang="en-US" sz="1800" b="1" u="sng" dirty="0" err="1">
                <a:effectLst/>
                <a:latin typeface="Times New Roman" panose="02020603050405020304" pitchFamily="18" charset="0"/>
                <a:ea typeface="Calibri" panose="020F0502020204030204" pitchFamily="34" charset="0"/>
              </a:rPr>
              <a:t>chú</a:t>
            </a:r>
            <a:r>
              <a:rPr lang="en-US" sz="1800" b="1" u="sng" dirty="0">
                <a:effectLst/>
                <a:latin typeface="Times New Roman" panose="02020603050405020304" pitchFamily="18" charset="0"/>
                <a:ea typeface="Calibri" panose="020F0502020204030204" pitchFamily="34" charset="0"/>
              </a:rPr>
              <a:t>:</a:t>
            </a:r>
            <a:r>
              <a:rPr lang="en-US" sz="1800" b="1" dirty="0">
                <a:effectLst/>
                <a:latin typeface="Times New Roman" panose="02020603050405020304" pitchFamily="18" charset="0"/>
                <a:ea typeface="Calibri" panose="020F0502020204030204" pitchFamily="34" charset="0"/>
              </a:rPr>
              <a:t>	</a:t>
            </a:r>
          </a:p>
          <a:p>
            <a:pPr algn="just">
              <a:lnSpc>
                <a:spcPts val="1800"/>
              </a:lnSpc>
              <a:buNone/>
              <a:tabLst>
                <a:tab pos="1350645" algn="l"/>
              </a:tabLst>
            </a:pPr>
            <a:r>
              <a:rPr lang="en-US" sz="1800" b="1" dirty="0">
                <a:effectLst/>
                <a:latin typeface="Times New Roman" panose="02020603050405020304" pitchFamily="18" charset="0"/>
                <a:ea typeface="Calibri" panose="020F0502020204030204" pitchFamily="34" charset="0"/>
              </a:rPr>
              <a:t> </a:t>
            </a:r>
            <a:r>
              <a:rPr lang="en-US" sz="1800" b="1" baseline="30000" dirty="0">
                <a:effectLst/>
                <a:latin typeface="Times New Roman" panose="02020603050405020304" pitchFamily="18" charset="0"/>
                <a:ea typeface="Calibri" panose="020F0502020204030204" pitchFamily="34" charset="0"/>
              </a:rPr>
              <a:t>(1) </a:t>
            </a:r>
            <a:r>
              <a:rPr lang="en-GB" sz="1800" b="1" dirty="0">
                <a:effectLst/>
                <a:latin typeface="Times New Roman" panose="02020603050405020304" pitchFamily="18" charset="0"/>
                <a:ea typeface="Calibri" panose="020F0502020204030204" pitchFamily="34" charset="0"/>
              </a:rPr>
              <a:t>TOEIC</a:t>
            </a:r>
            <a:r>
              <a:rPr lang="en-GB" sz="1800" dirty="0">
                <a:effectLst/>
                <a:latin typeface="Times New Roman" panose="02020603050405020304" pitchFamily="18" charset="0"/>
                <a:ea typeface="Calibri" panose="020F0502020204030204" pitchFamily="34" charset="0"/>
              </a:rPr>
              <a:t>:    Test of English for International Communication. </a:t>
            </a:r>
            <a:endParaRPr lang="en-US" sz="3200" dirty="0">
              <a:latin typeface="Times New Roman" panose="02020603050405020304" pitchFamily="18" charset="0"/>
              <a:ea typeface="Calibri" panose="020F0502020204030204" pitchFamily="34" charset="0"/>
            </a:endParaRPr>
          </a:p>
          <a:p>
            <a:pPr algn="just">
              <a:lnSpc>
                <a:spcPts val="1800"/>
              </a:lnSpc>
              <a:buNone/>
              <a:tabLst>
                <a:tab pos="1350645" algn="l"/>
              </a:tabLst>
            </a:pPr>
            <a:r>
              <a:rPr lang="en-US" sz="1800" b="1" baseline="30000" dirty="0">
                <a:effectLst/>
                <a:latin typeface="Times New Roman" panose="02020603050405020304" pitchFamily="18" charset="0"/>
                <a:ea typeface="Calibri" panose="020F0502020204030204" pitchFamily="34" charset="0"/>
              </a:rPr>
              <a:t>(2)</a:t>
            </a:r>
            <a:r>
              <a:rPr lang="en-US" sz="1800" b="1" dirty="0">
                <a:effectLst/>
                <a:latin typeface="Times New Roman" panose="02020603050405020304" pitchFamily="18" charset="0"/>
                <a:ea typeface="Calibri" panose="020F0502020204030204" pitchFamily="34" charset="0"/>
              </a:rPr>
              <a:t> TOEFL: 	</a:t>
            </a:r>
            <a:r>
              <a:rPr lang="en-US" sz="1800" dirty="0">
                <a:effectLst/>
                <a:latin typeface="Times New Roman" panose="02020603050405020304" pitchFamily="18" charset="0"/>
                <a:ea typeface="Calibri" panose="020F0502020204030204" pitchFamily="34" charset="0"/>
              </a:rPr>
              <a:t>Test of English as a Foreign Language</a:t>
            </a:r>
            <a:r>
              <a:rPr lang="en-US" sz="1800" b="1" dirty="0">
                <a:effectLst/>
                <a:latin typeface="Times New Roman" panose="02020603050405020304" pitchFamily="18" charset="0"/>
                <a:ea typeface="Calibri" panose="020F0502020204030204" pitchFamily="34" charset="0"/>
              </a:rPr>
              <a:t>.</a:t>
            </a:r>
            <a:endParaRPr lang="en-US" sz="3200" dirty="0">
              <a:latin typeface="Times New Roman" panose="02020603050405020304" pitchFamily="18" charset="0"/>
              <a:ea typeface="Calibri" panose="020F0502020204030204" pitchFamily="34" charset="0"/>
            </a:endParaRPr>
          </a:p>
          <a:p>
            <a:pPr algn="just">
              <a:lnSpc>
                <a:spcPts val="1800"/>
              </a:lnSpc>
              <a:buNone/>
              <a:tabLst>
                <a:tab pos="1350645" algn="l"/>
              </a:tabLst>
            </a:pPr>
            <a:r>
              <a:rPr lang="en-US" sz="1800" b="1" baseline="30000" dirty="0">
                <a:effectLst/>
                <a:latin typeface="Times New Roman" panose="02020603050405020304" pitchFamily="18" charset="0"/>
                <a:ea typeface="Calibri" panose="020F0502020204030204" pitchFamily="34" charset="0"/>
              </a:rPr>
              <a:t>(3)</a:t>
            </a:r>
            <a:r>
              <a:rPr lang="en-US" sz="1800" b="1" dirty="0">
                <a:effectLst/>
                <a:latin typeface="Times New Roman" panose="02020603050405020304" pitchFamily="18" charset="0"/>
                <a:ea typeface="Calibri" panose="020F0502020204030204" pitchFamily="34" charset="0"/>
              </a:rPr>
              <a:t> IELTS: 	</a:t>
            </a:r>
            <a:r>
              <a:rPr lang="en-US" sz="1800" dirty="0">
                <a:effectLst/>
                <a:latin typeface="Times New Roman" panose="02020603050405020304" pitchFamily="18" charset="0"/>
                <a:ea typeface="Calibri" panose="020F0502020204030204" pitchFamily="34" charset="0"/>
              </a:rPr>
              <a:t>International English Language Testing Service.	</a:t>
            </a:r>
            <a:endParaRPr lang="en-US" sz="3200" dirty="0">
              <a:latin typeface="Times New Roman" panose="02020603050405020304" pitchFamily="18" charset="0"/>
              <a:ea typeface="Calibri" panose="020F0502020204030204" pitchFamily="34" charset="0"/>
            </a:endParaRPr>
          </a:p>
          <a:p>
            <a:pPr algn="just">
              <a:lnSpc>
                <a:spcPts val="1800"/>
              </a:lnSpc>
              <a:buNone/>
              <a:tabLst>
                <a:tab pos="1350645" algn="l"/>
              </a:tabLst>
            </a:pPr>
            <a:r>
              <a:rPr lang="en-US" sz="1800" b="1" baseline="30000" dirty="0">
                <a:effectLst/>
                <a:latin typeface="Times New Roman" panose="02020603050405020304" pitchFamily="18" charset="0"/>
                <a:ea typeface="Calibri" panose="020F0502020204030204" pitchFamily="34" charset="0"/>
              </a:rPr>
              <a:t>(4)</a:t>
            </a:r>
            <a:r>
              <a:rPr lang="en-US" sz="1800" b="1" dirty="0">
                <a:effectLst/>
                <a:latin typeface="Times New Roman" panose="02020603050405020304" pitchFamily="18" charset="0"/>
                <a:ea typeface="Calibri" panose="020F0502020204030204" pitchFamily="34" charset="0"/>
              </a:rPr>
              <a:t> PTE: 	</a:t>
            </a:r>
            <a:r>
              <a:rPr lang="en-US" sz="1800" dirty="0">
                <a:effectLst/>
                <a:latin typeface="Times New Roman" panose="02020603050405020304" pitchFamily="18" charset="0"/>
                <a:ea typeface="Calibri" panose="020F0502020204030204" pitchFamily="34" charset="0"/>
              </a:rPr>
              <a:t>Pearson Test of English</a:t>
            </a:r>
            <a:endParaRPr lang="en-US" sz="3200" dirty="0">
              <a:latin typeface="Times New Roman" panose="02020603050405020304" pitchFamily="18" charset="0"/>
              <a:ea typeface="Calibri" panose="020F0502020204030204" pitchFamily="34" charset="0"/>
            </a:endParaRPr>
          </a:p>
          <a:p>
            <a:pPr marL="285750" indent="-285750" algn="just">
              <a:lnSpc>
                <a:spcPts val="1800"/>
              </a:lnSpc>
              <a:buFontTx/>
              <a:buChar char="-"/>
              <a:tabLst>
                <a:tab pos="1350645" algn="l"/>
              </a:tabLst>
            </a:pPr>
            <a:r>
              <a:rPr lang="en-GB" sz="1800" i="1" spc="-30" dirty="0">
                <a:effectLst/>
                <a:latin typeface="Times New Roman" panose="02020603050405020304" pitchFamily="18" charset="0"/>
                <a:ea typeface="Calibri" panose="020F0502020204030204" pitchFamily="34" charset="0"/>
              </a:rPr>
              <a:t>X: </a:t>
            </a:r>
            <a:r>
              <a:rPr lang="en-GB" sz="1800" i="1" spc="-30" dirty="0" err="1">
                <a:effectLst/>
                <a:latin typeface="Times New Roman" panose="02020603050405020304" pitchFamily="18" charset="0"/>
                <a:ea typeface="Calibri" panose="020F0502020204030204" pitchFamily="34" charset="0"/>
              </a:rPr>
              <a:t>Không</a:t>
            </a:r>
            <a:r>
              <a:rPr lang="en-GB" sz="1800" i="1" spc="-30" dirty="0">
                <a:effectLst/>
                <a:latin typeface="Times New Roman" panose="02020603050405020304" pitchFamily="18" charset="0"/>
                <a:ea typeface="Calibri" panose="020F0502020204030204" pitchFamily="34" charset="0"/>
              </a:rPr>
              <a:t> </a:t>
            </a:r>
            <a:r>
              <a:rPr lang="en-GB" sz="1800" i="1" spc="-30" dirty="0" err="1">
                <a:effectLst/>
                <a:latin typeface="Times New Roman" panose="02020603050405020304" pitchFamily="18" charset="0"/>
                <a:ea typeface="Calibri" panose="020F0502020204030204" pitchFamily="34" charset="0"/>
              </a:rPr>
              <a:t>được</a:t>
            </a:r>
            <a:r>
              <a:rPr lang="en-GB" sz="1800" i="1" spc="-30" dirty="0">
                <a:effectLst/>
                <a:latin typeface="Times New Roman" panose="02020603050405020304" pitchFamily="18" charset="0"/>
                <a:ea typeface="Calibri" panose="020F0502020204030204" pitchFamily="34" charset="0"/>
              </a:rPr>
              <a:t> </a:t>
            </a:r>
            <a:r>
              <a:rPr lang="en-GB" sz="1800" i="1" spc="-30" dirty="0" err="1">
                <a:effectLst/>
                <a:latin typeface="Times New Roman" panose="02020603050405020304" pitchFamily="18" charset="0"/>
                <a:ea typeface="Calibri" panose="020F0502020204030204" pitchFamily="34" charset="0"/>
              </a:rPr>
              <a:t>xét</a:t>
            </a:r>
            <a:r>
              <a:rPr lang="en-GB" sz="1800" i="1" spc="-30" dirty="0">
                <a:effectLst/>
                <a:latin typeface="Times New Roman" panose="02020603050405020304" pitchFamily="18" charset="0"/>
                <a:ea typeface="Calibri" panose="020F0502020204030204" pitchFamily="34" charset="0"/>
              </a:rPr>
              <a:t> </a:t>
            </a:r>
            <a:endParaRPr lang="en-US" sz="3200" spc="-30" dirty="0">
              <a:latin typeface="Times New Roman" panose="02020603050405020304" pitchFamily="18" charset="0"/>
              <a:ea typeface="Calibri" panose="020F0502020204030204" pitchFamily="34" charset="0"/>
            </a:endParaRPr>
          </a:p>
          <a:p>
            <a:pPr marL="285750" indent="-285750" algn="just">
              <a:lnSpc>
                <a:spcPts val="1800"/>
              </a:lnSpc>
              <a:buFontTx/>
              <a:buChar char="-"/>
              <a:tabLst>
                <a:tab pos="1350645" algn="l"/>
              </a:tabLst>
            </a:pPr>
            <a:r>
              <a:rPr lang="en-US" sz="1800" i="1" dirty="0" err="1">
                <a:effectLst/>
                <a:latin typeface="Times New Roman" panose="02020603050405020304" pitchFamily="18" charset="0"/>
                <a:ea typeface="MS Mincho" panose="02020609040205080304" pitchFamily="49" charset="-128"/>
              </a:rPr>
              <a:t>Tiếng</a:t>
            </a:r>
            <a:r>
              <a:rPr lang="en-US" sz="1800" i="1" dirty="0">
                <a:effectLst/>
                <a:latin typeface="Times New Roman" panose="02020603050405020304" pitchFamily="18" charset="0"/>
                <a:ea typeface="MS Mincho" panose="02020609040205080304" pitchFamily="49" charset="-128"/>
              </a:rPr>
              <a:t> Anh 5: Học </a:t>
            </a:r>
            <a:r>
              <a:rPr lang="en-US" sz="1800" i="1" dirty="0" err="1">
                <a:effectLst/>
                <a:latin typeface="Times New Roman" panose="02020603050405020304" pitchFamily="18" charset="0"/>
                <a:ea typeface="MS Mincho" panose="02020609040205080304" pitchFamily="49" charset="-128"/>
              </a:rPr>
              <a:t>phần</a:t>
            </a:r>
            <a:r>
              <a:rPr lang="en-US" sz="1800" i="1" dirty="0">
                <a:effectLst/>
                <a:latin typeface="Times New Roman" panose="02020603050405020304" pitchFamily="18" charset="0"/>
                <a:ea typeface="MS Mincho" panose="02020609040205080304" pitchFamily="49" charset="-128"/>
              </a:rPr>
              <a:t> </a:t>
            </a:r>
            <a:r>
              <a:rPr lang="en-US" sz="1800" i="1" dirty="0" err="1">
                <a:effectLst/>
                <a:latin typeface="Times New Roman" panose="02020603050405020304" pitchFamily="18" charset="0"/>
                <a:ea typeface="MS Mincho" panose="02020609040205080304" pitchFamily="49" charset="-128"/>
              </a:rPr>
              <a:t>bắt</a:t>
            </a:r>
            <a:r>
              <a:rPr lang="en-US" sz="1800" i="1" dirty="0">
                <a:effectLst/>
                <a:latin typeface="Times New Roman" panose="02020603050405020304" pitchFamily="18" charset="0"/>
                <a:ea typeface="MS Mincho" panose="02020609040205080304" pitchFamily="49" charset="-128"/>
              </a:rPr>
              <a:t> </a:t>
            </a:r>
            <a:r>
              <a:rPr lang="en-US" sz="1800" i="1" dirty="0" err="1">
                <a:effectLst/>
                <a:latin typeface="Times New Roman" panose="02020603050405020304" pitchFamily="18" charset="0"/>
                <a:ea typeface="MS Mincho" panose="02020609040205080304" pitchFamily="49" charset="-128"/>
              </a:rPr>
              <a:t>buộc</a:t>
            </a:r>
            <a:r>
              <a:rPr lang="en-US" sz="1800" i="1" dirty="0">
                <a:effectLst/>
                <a:latin typeface="Times New Roman" panose="02020603050405020304" pitchFamily="18" charset="0"/>
                <a:ea typeface="MS Mincho" panose="02020609040205080304" pitchFamily="49" charset="-128"/>
              </a:rPr>
              <a:t> </a:t>
            </a:r>
            <a:r>
              <a:rPr lang="en-US" sz="1800" i="1" dirty="0" err="1">
                <a:effectLst/>
                <a:latin typeface="Times New Roman" panose="02020603050405020304" pitchFamily="18" charset="0"/>
                <a:ea typeface="MS Mincho" panose="02020609040205080304" pitchFamily="49" charset="-128"/>
              </a:rPr>
              <a:t>thứ</a:t>
            </a:r>
            <a:r>
              <a:rPr lang="en-US" sz="1800" i="1" dirty="0">
                <a:effectLst/>
                <a:latin typeface="Times New Roman" panose="02020603050405020304" pitchFamily="18" charset="0"/>
                <a:ea typeface="MS Mincho" panose="02020609040205080304" pitchFamily="49" charset="-128"/>
              </a:rPr>
              <a:t> 5 </a:t>
            </a:r>
            <a:r>
              <a:rPr lang="en-US" sz="1800" i="1" dirty="0" err="1">
                <a:effectLst/>
                <a:latin typeface="Times New Roman" panose="02020603050405020304" pitchFamily="18" charset="0"/>
                <a:ea typeface="MS Mincho" panose="02020609040205080304" pitchFamily="49" charset="-128"/>
              </a:rPr>
              <a:t>dành</a:t>
            </a:r>
            <a:r>
              <a:rPr lang="en-US" sz="1800" i="1" dirty="0">
                <a:effectLst/>
                <a:latin typeface="Times New Roman" panose="02020603050405020304" pitchFamily="18" charset="0"/>
                <a:ea typeface="MS Mincho" panose="02020609040205080304" pitchFamily="49" charset="-128"/>
              </a:rPr>
              <a:t> </a:t>
            </a:r>
            <a:r>
              <a:rPr lang="en-US" sz="1800" i="1" dirty="0" err="1">
                <a:effectLst/>
                <a:latin typeface="Times New Roman" panose="02020603050405020304" pitchFamily="18" charset="0"/>
                <a:ea typeface="MS Mincho" panose="02020609040205080304" pitchFamily="49" charset="-128"/>
              </a:rPr>
              <a:t>cho</a:t>
            </a:r>
            <a:r>
              <a:rPr lang="en-US" sz="1800" i="1" dirty="0">
                <a:effectLst/>
                <a:latin typeface="Times New Roman" panose="02020603050405020304" pitchFamily="18" charset="0"/>
                <a:ea typeface="MS Mincho" panose="02020609040205080304" pitchFamily="49" charset="-128"/>
              </a:rPr>
              <a:t> </a:t>
            </a:r>
            <a:r>
              <a:rPr lang="en-US" sz="1800" i="1" dirty="0" err="1">
                <a:effectLst/>
                <a:latin typeface="Times New Roman" panose="02020603050405020304" pitchFamily="18" charset="0"/>
                <a:ea typeface="MS Mincho" panose="02020609040205080304" pitchFamily="49" charset="-128"/>
              </a:rPr>
              <a:t>sinh</a:t>
            </a:r>
            <a:r>
              <a:rPr lang="en-US" sz="1800" i="1" dirty="0">
                <a:effectLst/>
                <a:latin typeface="Times New Roman" panose="02020603050405020304" pitchFamily="18" charset="0"/>
                <a:ea typeface="MS Mincho" panose="02020609040205080304" pitchFamily="49" charset="-128"/>
              </a:rPr>
              <a:t> </a:t>
            </a:r>
            <a:r>
              <a:rPr lang="en-US" sz="1800" i="1" dirty="0" err="1">
                <a:effectLst/>
                <a:latin typeface="Times New Roman" panose="02020603050405020304" pitchFamily="18" charset="0"/>
                <a:ea typeface="MS Mincho" panose="02020609040205080304" pitchFamily="49" charset="-128"/>
              </a:rPr>
              <a:t>viên</a:t>
            </a:r>
            <a:r>
              <a:rPr lang="en-US" sz="1800" i="1" dirty="0">
                <a:effectLst/>
                <a:latin typeface="Times New Roman" panose="02020603050405020304" pitchFamily="18" charset="0"/>
                <a:ea typeface="MS Mincho" panose="02020609040205080304" pitchFamily="49" charset="-128"/>
              </a:rPr>
              <a:t> </a:t>
            </a:r>
            <a:r>
              <a:rPr lang="en-US" sz="1800" i="1" dirty="0" err="1">
                <a:effectLst/>
                <a:latin typeface="Times New Roman" panose="02020603050405020304" pitchFamily="18" charset="0"/>
                <a:ea typeface="MS Mincho" panose="02020609040205080304" pitchFamily="49" charset="-128"/>
              </a:rPr>
              <a:t>lớp</a:t>
            </a:r>
            <a:r>
              <a:rPr lang="en-US" sz="1800" i="1" dirty="0">
                <a:effectLst/>
                <a:latin typeface="Times New Roman" panose="02020603050405020304" pitchFamily="18" charset="0"/>
                <a:ea typeface="MS Mincho" panose="02020609040205080304" pitchFamily="49" charset="-128"/>
              </a:rPr>
              <a:t> </a:t>
            </a:r>
            <a:r>
              <a:rPr lang="en-US" sz="1800" i="1" dirty="0" err="1">
                <a:effectLst/>
                <a:latin typeface="Times New Roman" panose="02020603050405020304" pitchFamily="18" charset="0"/>
                <a:ea typeface="MS Mincho" panose="02020609040205080304" pitchFamily="49" charset="-128"/>
              </a:rPr>
              <a:t>chất</a:t>
            </a:r>
            <a:r>
              <a:rPr lang="en-US" sz="1800" i="1" dirty="0">
                <a:effectLst/>
                <a:latin typeface="Times New Roman" panose="02020603050405020304" pitchFamily="18" charset="0"/>
                <a:ea typeface="MS Mincho" panose="02020609040205080304" pitchFamily="49" charset="-128"/>
              </a:rPr>
              <a:t> </a:t>
            </a:r>
            <a:r>
              <a:rPr lang="en-US" sz="1800" i="1" dirty="0" err="1">
                <a:effectLst/>
                <a:latin typeface="Times New Roman" panose="02020603050405020304" pitchFamily="18" charset="0"/>
                <a:ea typeface="MS Mincho" panose="02020609040205080304" pitchFamily="49" charset="-128"/>
              </a:rPr>
              <a:t>lượng</a:t>
            </a:r>
            <a:endParaRPr lang="en-US" sz="3200" dirty="0">
              <a:effectLst/>
              <a:latin typeface="Times New Roman" panose="02020603050405020304" pitchFamily="18" charset="0"/>
              <a:ea typeface="Calibri" panose="020F0502020204030204" pitchFamily="34" charset="0"/>
            </a:endParaRPr>
          </a:p>
          <a:p>
            <a:pPr>
              <a:buNone/>
            </a:pPr>
            <a:br>
              <a:rPr lang="en-US" sz="1800" kern="0" dirty="0">
                <a:effectLst/>
                <a:latin typeface="Times New Roman" panose="02020603050405020304" pitchFamily="18" charset="0"/>
                <a:ea typeface="Calibri" panose="020F0502020204030204" pitchFamily="34" charset="0"/>
              </a:rPr>
            </a:br>
            <a:endParaRPr lang="en-US" dirty="0"/>
          </a:p>
        </p:txBody>
      </p:sp>
      <p:sp>
        <p:nvSpPr>
          <p:cNvPr id="18" name="TextBox 17">
            <a:extLst>
              <a:ext uri="{FF2B5EF4-FFF2-40B4-BE49-F238E27FC236}">
                <a16:creationId xmlns:a16="http://schemas.microsoft.com/office/drawing/2014/main" id="{9BBCF215-4B2F-FB2F-4F6B-543BDDB191EC}"/>
              </a:ext>
            </a:extLst>
          </p:cNvPr>
          <p:cNvSpPr txBox="1"/>
          <p:nvPr/>
        </p:nvSpPr>
        <p:spPr>
          <a:xfrm>
            <a:off x="14390449" y="1140570"/>
            <a:ext cx="2969814" cy="553998"/>
          </a:xfrm>
          <a:prstGeom prst="rect">
            <a:avLst/>
          </a:prstGeom>
          <a:solidFill>
            <a:schemeClr val="accent3"/>
          </a:solidFill>
        </p:spPr>
        <p:txBody>
          <a:bodyPr wrap="square" rtlCol="0">
            <a:spAutoFit/>
          </a:bodyPr>
          <a:lstStyle/>
          <a:p>
            <a:r>
              <a:rPr lang="en-US" sz="3000" b="1" dirty="0"/>
              <a:t>K16 </a:t>
            </a:r>
            <a:r>
              <a:rPr lang="en-US" sz="3000" b="1" dirty="0" err="1"/>
              <a:t>trở</a:t>
            </a:r>
            <a:r>
              <a:rPr lang="en-US" sz="3000" b="1" dirty="0"/>
              <a:t> về </a:t>
            </a:r>
            <a:r>
              <a:rPr lang="en-US" sz="3000" b="1" dirty="0" err="1"/>
              <a:t>trước</a:t>
            </a:r>
            <a:endParaRPr lang="en-US" sz="3000" b="1" dirty="0"/>
          </a:p>
        </p:txBody>
      </p:sp>
      <p:sp>
        <p:nvSpPr>
          <p:cNvPr id="19" name="Rectangle 18">
            <a:extLst>
              <a:ext uri="{FF2B5EF4-FFF2-40B4-BE49-F238E27FC236}">
                <a16:creationId xmlns:a16="http://schemas.microsoft.com/office/drawing/2014/main" id="{27AE2018-7158-2CA7-284B-F5CBB247CF60}"/>
              </a:ext>
            </a:extLst>
          </p:cNvPr>
          <p:cNvSpPr/>
          <p:nvPr/>
        </p:nvSpPr>
        <p:spPr>
          <a:xfrm>
            <a:off x="2488096" y="7134785"/>
            <a:ext cx="8666922" cy="90186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8921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1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5909B-D676-6C8B-3B38-DCE627B4E27E}"/>
            </a:ext>
          </a:extLst>
        </p:cNvPr>
        <p:cNvGrpSpPr/>
        <p:nvPr/>
      </p:nvGrpSpPr>
      <p:grpSpPr>
        <a:xfrm>
          <a:off x="0" y="0"/>
          <a:ext cx="0" cy="0"/>
          <a:chOff x="0" y="0"/>
          <a:chExt cx="0" cy="0"/>
        </a:xfrm>
      </p:grpSpPr>
      <p:sp>
        <p:nvSpPr>
          <p:cNvPr id="26" name="Rectangle 91">
            <a:extLst>
              <a:ext uri="{FF2B5EF4-FFF2-40B4-BE49-F238E27FC236}">
                <a16:creationId xmlns:a16="http://schemas.microsoft.com/office/drawing/2014/main" id="{25E5C714-E70E-2D6A-5DE3-1229564190C2}"/>
              </a:ext>
            </a:extLst>
          </p:cNvPr>
          <p:cNvSpPr>
            <a:spLocks noChangeArrowheads="1"/>
          </p:cNvSpPr>
          <p:nvPr/>
        </p:nvSpPr>
        <p:spPr bwMode="auto">
          <a:xfrm>
            <a:off x="12355564" y="5165880"/>
            <a:ext cx="2351035" cy="1200329"/>
          </a:xfrm>
          <a:prstGeom prst="rect">
            <a:avLst/>
          </a:prstGeom>
          <a:noFill/>
          <a:ln w="9525">
            <a:noFill/>
            <a:miter lim="800000"/>
          </a:ln>
        </p:spPr>
        <p:txBody>
          <a:bodyPr wrap="square" anchor="ctr">
            <a:spAutoFit/>
          </a:bodyPr>
          <a:lstStyle/>
          <a:p>
            <a:pPr algn="just"/>
            <a:b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br>
            <a:endParaRPr lang="en-US" sz="2400" b="1" dirty="0">
              <a:solidFill>
                <a:schemeClr val="bg1"/>
              </a:solidFill>
              <a:latin typeface="Roboto" panose="02000000000000000000" pitchFamily="2" charset="0"/>
              <a:ea typeface="Roboto" panose="02000000000000000000" pitchFamily="2" charset="0"/>
              <a:cs typeface="Roboto" panose="02000000000000000000" pitchFamily="2" charset="0"/>
            </a:endParaRPr>
          </a:p>
          <a:p>
            <a:pPr algn="just"/>
            <a:endParaRPr lang="en-US" sz="24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4" name="Text Box 62476">
            <a:extLst>
              <a:ext uri="{FF2B5EF4-FFF2-40B4-BE49-F238E27FC236}">
                <a16:creationId xmlns:a16="http://schemas.microsoft.com/office/drawing/2014/main" id="{4682C8D1-4256-BD3E-0814-AC5A90407100}"/>
              </a:ext>
            </a:extLst>
          </p:cNvPr>
          <p:cNvSpPr txBox="1"/>
          <p:nvPr/>
        </p:nvSpPr>
        <p:spPr>
          <a:xfrm>
            <a:off x="8224548" y="2429969"/>
            <a:ext cx="377026" cy="507831"/>
          </a:xfrm>
          <a:prstGeom prst="rect">
            <a:avLst/>
          </a:prstGeom>
          <a:noFill/>
          <a:ln w="9525">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a:lstStyle>
          <a:p>
            <a:pPr algn="ctr" eaLnBrk="0" hangingPunct="0"/>
            <a:r>
              <a:rPr sz="2700" b="1">
                <a:solidFill>
                  <a:srgbClr val="FFFFFF"/>
                </a:solidFill>
                <a:effectLst>
                  <a:outerShdw blurRad="38100" dist="38100" dir="2700000" algn="tl">
                    <a:srgbClr val="000000">
                      <a:alpha val="43137"/>
                    </a:srgbClr>
                  </a:outerShdw>
                </a:effectLst>
              </a:rPr>
              <a:t>1</a:t>
            </a:r>
          </a:p>
        </p:txBody>
      </p:sp>
      <p:sp>
        <p:nvSpPr>
          <p:cNvPr id="2" name="Freeform 3">
            <a:extLst>
              <a:ext uri="{FF2B5EF4-FFF2-40B4-BE49-F238E27FC236}">
                <a16:creationId xmlns:a16="http://schemas.microsoft.com/office/drawing/2014/main" id="{91D95018-FB05-7EC3-8917-1F5C710FD423}"/>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6AEB8DAC-C493-AB0E-2908-7A7C9387F20A}"/>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5" name="Picture 4">
            <a:extLst>
              <a:ext uri="{FF2B5EF4-FFF2-40B4-BE49-F238E27FC236}">
                <a16:creationId xmlns:a16="http://schemas.microsoft.com/office/drawing/2014/main" id="{2C13D788-2244-C586-8568-847C351485AC}"/>
              </a:ext>
            </a:extLst>
          </p:cNvPr>
          <p:cNvPicPr>
            <a:picLocks noChangeAspect="1"/>
          </p:cNvPicPr>
          <p:nvPr/>
        </p:nvPicPr>
        <p:blipFill>
          <a:blip r:embed="rId4"/>
          <a:stretch>
            <a:fillRect/>
          </a:stretch>
        </p:blipFill>
        <p:spPr>
          <a:xfrm>
            <a:off x="1607927" y="849508"/>
            <a:ext cx="14496452" cy="8865992"/>
          </a:xfrm>
          <a:prstGeom prst="rect">
            <a:avLst/>
          </a:prstGeom>
        </p:spPr>
      </p:pic>
      <p:sp>
        <p:nvSpPr>
          <p:cNvPr id="6" name="TextBox 5">
            <a:extLst>
              <a:ext uri="{FF2B5EF4-FFF2-40B4-BE49-F238E27FC236}">
                <a16:creationId xmlns:a16="http://schemas.microsoft.com/office/drawing/2014/main" id="{16DBEE14-AC81-053D-DC7D-D93011B4CCAC}"/>
              </a:ext>
            </a:extLst>
          </p:cNvPr>
          <p:cNvSpPr txBox="1"/>
          <p:nvPr/>
        </p:nvSpPr>
        <p:spPr>
          <a:xfrm>
            <a:off x="14390448" y="926848"/>
            <a:ext cx="2983151" cy="553998"/>
          </a:xfrm>
          <a:prstGeom prst="rect">
            <a:avLst/>
          </a:prstGeom>
          <a:solidFill>
            <a:schemeClr val="accent6"/>
          </a:solidFill>
        </p:spPr>
        <p:txBody>
          <a:bodyPr wrap="square" rtlCol="0">
            <a:spAutoFit/>
          </a:bodyPr>
          <a:lstStyle/>
          <a:p>
            <a:r>
              <a:rPr lang="en-US" sz="3000" b="1" dirty="0"/>
              <a:t>K17 </a:t>
            </a:r>
            <a:r>
              <a:rPr lang="en-US" sz="3000" b="1" dirty="0" err="1"/>
              <a:t>trở</a:t>
            </a:r>
            <a:r>
              <a:rPr lang="en-US" sz="3000" b="1" dirty="0"/>
              <a:t> về </a:t>
            </a:r>
            <a:r>
              <a:rPr lang="en-US" sz="3000" b="1" dirty="0" err="1"/>
              <a:t>sau</a:t>
            </a:r>
            <a:endParaRPr lang="en-US" sz="3000" b="1" dirty="0"/>
          </a:p>
        </p:txBody>
      </p:sp>
      <p:sp>
        <p:nvSpPr>
          <p:cNvPr id="8" name="Rectangle 7">
            <a:extLst>
              <a:ext uri="{FF2B5EF4-FFF2-40B4-BE49-F238E27FC236}">
                <a16:creationId xmlns:a16="http://schemas.microsoft.com/office/drawing/2014/main" id="{4E4BDADF-6272-D0A8-C8D3-8C428F8F7226}"/>
              </a:ext>
            </a:extLst>
          </p:cNvPr>
          <p:cNvSpPr/>
          <p:nvPr/>
        </p:nvSpPr>
        <p:spPr>
          <a:xfrm>
            <a:off x="2895600" y="5875715"/>
            <a:ext cx="9677400" cy="92067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850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1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p:cNvSpPr>
          <p:nvPr>
            <p:ph type="title"/>
          </p:nvPr>
        </p:nvSpPr>
        <p:spPr>
          <a:xfrm>
            <a:off x="762000" y="828496"/>
            <a:ext cx="16764000" cy="1143000"/>
          </a:xfrm>
        </p:spPr>
        <p:txBody>
          <a:bodyPr vert="horz" lIns="137160" tIns="68580" rIns="137160" bIns="68580" rtlCol="0" anchor="ctr">
            <a:noAutofit/>
          </a:bodyPr>
          <a:lstStyle/>
          <a:p>
            <a:r>
              <a:rPr lang="en-US" alt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CHUẨN ĐẦU RA TIẾNG ANH DÀNH CHO SINH VIÊN KHÔNG CHUYÊN NGỮ</a:t>
            </a:r>
          </a:p>
        </p:txBody>
      </p:sp>
      <p:sp>
        <p:nvSpPr>
          <p:cNvPr id="78855" name="AutoShape 7"/>
          <p:cNvSpPr>
            <a:spLocks noChangeArrowheads="1"/>
          </p:cNvSpPr>
          <p:nvPr/>
        </p:nvSpPr>
        <p:spPr bwMode="gray">
          <a:xfrm>
            <a:off x="1282839" y="3010325"/>
            <a:ext cx="1047752" cy="383648"/>
          </a:xfrm>
          <a:prstGeom prst="rightArrow">
            <a:avLst>
              <a:gd name="adj1" fmla="val 35167"/>
              <a:gd name="adj2" fmla="val 111029"/>
            </a:avLst>
          </a:prstGeom>
          <a:solidFill>
            <a:schemeClr val="accent3">
              <a:lumMod val="75000"/>
            </a:schemeClr>
          </a:solidFill>
          <a:ln>
            <a:noFill/>
          </a:ln>
          <a:effec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13322" name="Oval 9"/>
          <p:cNvSpPr/>
          <p:nvPr/>
        </p:nvSpPr>
        <p:spPr>
          <a:xfrm>
            <a:off x="2155568" y="1974331"/>
            <a:ext cx="5614988" cy="714107"/>
          </a:xfrm>
          <a:prstGeom prst="ellipse">
            <a:avLst/>
          </a:prstGeom>
          <a:noFill/>
          <a:ln w="38100" cap="flat" cmpd="sng">
            <a:solidFill>
              <a:srgbClr val="FF0000"/>
            </a:solidFill>
            <a:prstDash val="solid"/>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sp>
        <p:nvSpPr>
          <p:cNvPr id="45" name="Text Box 3"/>
          <p:cNvSpPr txBox="1">
            <a:spLocks noChangeArrowheads="1"/>
          </p:cNvSpPr>
          <p:nvPr/>
        </p:nvSpPr>
        <p:spPr bwMode="ltGray">
          <a:xfrm>
            <a:off x="2858041" y="2061956"/>
            <a:ext cx="4912515" cy="553998"/>
          </a:xfrm>
          <a:prstGeom prst="rect">
            <a:avLst/>
          </a:prstGeom>
          <a:noFill/>
          <a:ln w="9525" algn="ctr">
            <a:noFill/>
            <a:miter lim="800000"/>
          </a:ln>
          <a:effectLst/>
        </p:spPr>
        <p:txBody>
          <a:bodyPr wrap="square">
            <a:spAutoFit/>
          </a:bodyPr>
          <a:lstStyle/>
          <a:p>
            <a:pPr eaLnBrk="0" hangingPunct="0"/>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Cách</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tính</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xét</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CĐR K16:</a:t>
            </a:r>
          </a:p>
        </p:txBody>
      </p:sp>
      <p:grpSp>
        <p:nvGrpSpPr>
          <p:cNvPr id="47" name="Group 22"/>
          <p:cNvGrpSpPr/>
          <p:nvPr/>
        </p:nvGrpSpPr>
        <p:grpSpPr>
          <a:xfrm>
            <a:off x="1344753" y="2132382"/>
            <a:ext cx="540543" cy="540545"/>
            <a:chOff x="3923" y="2659"/>
            <a:chExt cx="227" cy="227"/>
          </a:xfrm>
        </p:grpSpPr>
        <p:sp>
          <p:nvSpPr>
            <p:cNvPr id="48" name="Oval 23"/>
            <p:cNvSpPr>
              <a:spLocks noChangeArrowheads="1"/>
            </p:cNvSpPr>
            <p:nvPr/>
          </p:nvSpPr>
          <p:spPr bwMode="gray">
            <a:xfrm>
              <a:off x="3923" y="2659"/>
              <a:ext cx="227" cy="227"/>
            </a:xfrm>
            <a:prstGeom prst="ellipse">
              <a:avLst/>
            </a:prstGeom>
            <a:gradFill rotWithShape="1">
              <a:gsLst>
                <a:gs pos="0">
                  <a:schemeClr val="accent2">
                    <a:gamma/>
                    <a:tint val="33725"/>
                    <a:invGamma/>
                  </a:schemeClr>
                </a:gs>
                <a:gs pos="100000">
                  <a:schemeClr val="accent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49" name="Oval 24"/>
            <p:cNvSpPr>
              <a:spLocks noChangeArrowheads="1"/>
            </p:cNvSpPr>
            <p:nvPr/>
          </p:nvSpPr>
          <p:spPr bwMode="gray">
            <a:xfrm>
              <a:off x="3933" y="2678"/>
              <a:ext cx="141" cy="142"/>
            </a:xfrm>
            <a:prstGeom prst="ellipse">
              <a:avLst/>
            </a:prstGeom>
            <a:gradFill rotWithShape="1">
              <a:gsLst>
                <a:gs pos="0">
                  <a:schemeClr val="accent2">
                    <a:gamma/>
                    <a:tint val="33725"/>
                    <a:invGamma/>
                  </a:schemeClr>
                </a:gs>
                <a:gs pos="100000">
                  <a:schemeClr val="accent2">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grpSp>
      <p:sp>
        <p:nvSpPr>
          <p:cNvPr id="54" name="Text Box 3"/>
          <p:cNvSpPr txBox="1">
            <a:spLocks noChangeArrowheads="1"/>
          </p:cNvSpPr>
          <p:nvPr/>
        </p:nvSpPr>
        <p:spPr bwMode="ltGray">
          <a:xfrm>
            <a:off x="5624847" y="9064508"/>
            <a:ext cx="6877050" cy="1015663"/>
          </a:xfrm>
          <a:prstGeom prst="rect">
            <a:avLst/>
          </a:prstGeom>
          <a:noFill/>
          <a:ln w="9525" algn="ctr">
            <a:noFill/>
            <a:miter lim="800000"/>
          </a:ln>
          <a:effectLst/>
        </p:spPr>
        <p:txBody>
          <a:bodyPr wrap="square">
            <a:spAutoFit/>
          </a:bodyPr>
          <a:lstStyle/>
          <a:p>
            <a:pPr algn="ctr">
              <a:spcBef>
                <a:spcPts val="900"/>
              </a:spcBef>
              <a:spcAft>
                <a:spcPts val="900"/>
              </a:spcAft>
            </a:pP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Các</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kỳ</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do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Nhà</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trường</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phối</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hợp</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với</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IIG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Việt</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Nam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tổ</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chức</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a:gradFill>
                  <a:gsLst>
                    <a:gs pos="0">
                      <a:srgbClr val="007BD3"/>
                    </a:gs>
                    <a:gs pos="100000">
                      <a:srgbClr val="034373"/>
                    </a:gs>
                  </a:gsLst>
                  <a:lin scaled="0"/>
                </a:gradFill>
                <a:latin typeface="Roboto" panose="02000000000000000000" pitchFamily="2" charset="0"/>
                <a:ea typeface="Roboto" panose="02000000000000000000" pitchFamily="2" charset="0"/>
                <a:cs typeface="Roboto" panose="02000000000000000000" pitchFamily="2" charset="0"/>
                <a:sym typeface="+mn-ea"/>
              </a:rPr>
              <a:t> </a:t>
            </a:r>
            <a:endParaRPr lang="en-US" sz="30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 name="Freeform 3">
            <a:extLst>
              <a:ext uri="{FF2B5EF4-FFF2-40B4-BE49-F238E27FC236}">
                <a16:creationId xmlns:a16="http://schemas.microsoft.com/office/drawing/2014/main" id="{F4FEFA97-41DD-FD5F-E3F9-3B6E85B7B5C9}"/>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3">
            <a:extLst>
              <a:ext uri="{FF2B5EF4-FFF2-40B4-BE49-F238E27FC236}">
                <a16:creationId xmlns:a16="http://schemas.microsoft.com/office/drawing/2014/main" id="{5E0E3D6B-9B8A-6530-83D6-09343F91F359}"/>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 name="Text Box 3">
            <a:extLst>
              <a:ext uri="{FF2B5EF4-FFF2-40B4-BE49-F238E27FC236}">
                <a16:creationId xmlns:a16="http://schemas.microsoft.com/office/drawing/2014/main" id="{A74C6B5C-DE49-812A-63BA-E278163ED0B3}"/>
              </a:ext>
            </a:extLst>
          </p:cNvPr>
          <p:cNvSpPr txBox="1">
            <a:spLocks noChangeArrowheads="1"/>
          </p:cNvSpPr>
          <p:nvPr/>
        </p:nvSpPr>
        <p:spPr bwMode="ltGray">
          <a:xfrm>
            <a:off x="2341310" y="2925507"/>
            <a:ext cx="13127290" cy="2862322"/>
          </a:xfrm>
          <a:prstGeom prst="rect">
            <a:avLst/>
          </a:prstGeom>
          <a:noFill/>
          <a:ln w="9525" algn="ctr">
            <a:noFill/>
            <a:miter lim="800000"/>
          </a:ln>
          <a:effectLst/>
        </p:spPr>
        <p:txBody>
          <a:bodyPr wrap="square">
            <a:spAutoFit/>
          </a:bodyPr>
          <a:lstStyle/>
          <a:p>
            <a:pPr eaLnBrk="0" hangingPunct="0"/>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Sinh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được</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đánh</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giá</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CĐR TA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bằng</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bài</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thi TOEIC PLC</a:t>
            </a:r>
          </a:p>
          <a:p>
            <a:pPr eaLnBrk="0" hangingPunct="0"/>
            <a:endPar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endParaRPr>
          </a:p>
          <a:p>
            <a:pPr eaLnBrk="0" hangingPunct="0"/>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điểm</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quá</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trình</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phần</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p>
          <a:p>
            <a:pPr eaLnBrk="0" hangingPunct="0"/>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Tiếng</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Anh 4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đối</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với</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lớp</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tiêu</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chuẩn</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p>
          <a:p>
            <a:pPr eaLnBrk="0" hangingPunct="0"/>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Tiếng</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Anh 5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đối</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với</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lớp</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Chất</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lượng</a:t>
            </a:r>
            <a:endPar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endParaRPr>
          </a:p>
          <a:p>
            <a:pPr eaLnBrk="0" hangingPunct="0"/>
            <a:endPar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endParaRPr>
          </a:p>
        </p:txBody>
      </p:sp>
    </p:spTree>
    <p:extLst>
      <p:ext uri="{BB962C8B-B14F-4D97-AF65-F5344CB8AC3E}">
        <p14:creationId xmlns:p14="http://schemas.microsoft.com/office/powerpoint/2010/main" val="85211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500" fill="hold">
                                          <p:stCondLst>
                                            <p:cond delay="0"/>
                                          </p:stCondLst>
                                        </p:cTn>
                                        <p:tgtEl>
                                          <p:spTgt spid="54"/>
                                        </p:tgtEl>
                                        <p:attrNameLst>
                                          <p:attrName>style.visibility</p:attrName>
                                        </p:attrNameLst>
                                      </p:cBhvr>
                                      <p:to>
                                        <p:strVal val="visible"/>
                                      </p:to>
                                    </p:set>
                                    <p:animEffect transition="in" filter="diamond(in)">
                                      <p:cBhvr>
                                        <p:cTn id="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851" name="Group 3"/>
          <p:cNvGrpSpPr>
            <a:grpSpLocks/>
          </p:cNvGrpSpPr>
          <p:nvPr/>
        </p:nvGrpSpPr>
        <p:grpSpPr bwMode="auto">
          <a:xfrm>
            <a:off x="822458" y="2075992"/>
            <a:ext cx="16161067" cy="7436162"/>
            <a:chOff x="585" y="1475"/>
            <a:chExt cx="4647" cy="2542"/>
          </a:xfrm>
        </p:grpSpPr>
        <p:sp>
          <p:nvSpPr>
            <p:cNvPr id="78852" name="AutoShape 4"/>
            <p:cNvSpPr>
              <a:spLocks noChangeArrowheads="1"/>
            </p:cNvSpPr>
            <p:nvPr/>
          </p:nvSpPr>
          <p:spPr bwMode="gray">
            <a:xfrm>
              <a:off x="1432" y="1475"/>
              <a:ext cx="3182" cy="965"/>
            </a:xfrm>
            <a:prstGeom prst="upArrow">
              <a:avLst>
                <a:gd name="adj1" fmla="val 57824"/>
                <a:gd name="adj2" fmla="val 54398"/>
              </a:avLst>
            </a:prstGeom>
            <a:solidFill>
              <a:schemeClr val="tx2">
                <a:lumMod val="60000"/>
                <a:lumOff val="40000"/>
              </a:schemeClr>
            </a:soli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grpSp>
          <p:nvGrpSpPr>
            <p:cNvPr id="78855" name="Group 7"/>
            <p:cNvGrpSpPr>
              <a:grpSpLocks/>
            </p:cNvGrpSpPr>
            <p:nvPr/>
          </p:nvGrpSpPr>
          <p:grpSpPr bwMode="auto">
            <a:xfrm>
              <a:off x="585" y="2520"/>
              <a:ext cx="933" cy="1497"/>
              <a:chOff x="777" y="2492"/>
              <a:chExt cx="933" cy="1497"/>
            </a:xfrm>
          </p:grpSpPr>
          <p:sp>
            <p:nvSpPr>
              <p:cNvPr id="78858" name="Oval 10"/>
              <p:cNvSpPr>
                <a:spLocks noChangeArrowheads="1"/>
              </p:cNvSpPr>
              <p:nvPr/>
            </p:nvSpPr>
            <p:spPr bwMode="gray">
              <a:xfrm>
                <a:off x="777" y="2492"/>
                <a:ext cx="933" cy="1222"/>
              </a:xfrm>
              <a:prstGeom prst="ellipse">
                <a:avLst/>
              </a:prstGeom>
              <a:gradFill flip="none" rotWithShape="1">
                <a:gsLst>
                  <a:gs pos="0">
                    <a:srgbClr val="205FFF">
                      <a:shade val="30000"/>
                      <a:satMod val="115000"/>
                    </a:srgbClr>
                  </a:gs>
                  <a:gs pos="50000">
                    <a:srgbClr val="205FFF">
                      <a:shade val="67500"/>
                      <a:satMod val="115000"/>
                    </a:srgbClr>
                  </a:gs>
                  <a:gs pos="100000">
                    <a:srgbClr val="205FFF">
                      <a:shade val="100000"/>
                      <a:satMod val="115000"/>
                    </a:srgbClr>
                  </a:gs>
                </a:gsLst>
                <a:lin ang="16200000" scaled="1"/>
                <a:tileRect/>
              </a:gra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sp>
            <p:nvSpPr>
              <p:cNvPr id="78861" name="Oval 13"/>
              <p:cNvSpPr>
                <a:spLocks noChangeArrowheads="1"/>
              </p:cNvSpPr>
              <p:nvPr/>
            </p:nvSpPr>
            <p:spPr bwMode="gray">
              <a:xfrm>
                <a:off x="864" y="3744"/>
                <a:ext cx="760" cy="245"/>
              </a:xfrm>
              <a:prstGeom prst="ellipse">
                <a:avLst/>
              </a:prstGeom>
              <a:solidFill>
                <a:schemeClr val="bg1">
                  <a:lumMod val="95000"/>
                </a:schemeClr>
              </a:soli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grpSp>
        <p:grpSp>
          <p:nvGrpSpPr>
            <p:cNvPr id="78862" name="Group 14"/>
            <p:cNvGrpSpPr>
              <a:grpSpLocks/>
            </p:cNvGrpSpPr>
            <p:nvPr/>
          </p:nvGrpSpPr>
          <p:grpSpPr bwMode="auto">
            <a:xfrm>
              <a:off x="4272" y="2519"/>
              <a:ext cx="960" cy="1498"/>
              <a:chOff x="3120" y="2567"/>
              <a:chExt cx="960" cy="1498"/>
            </a:xfrm>
          </p:grpSpPr>
          <p:sp>
            <p:nvSpPr>
              <p:cNvPr id="78865" name="Oval 17"/>
              <p:cNvSpPr>
                <a:spLocks noChangeArrowheads="1"/>
              </p:cNvSpPr>
              <p:nvPr/>
            </p:nvSpPr>
            <p:spPr bwMode="gray">
              <a:xfrm>
                <a:off x="3120" y="2567"/>
                <a:ext cx="960" cy="1182"/>
              </a:xfrm>
              <a:prstGeom prst="ellipse">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t="100000"/>
                </a:path>
                <a:tileRect r="-100000" b="-100000"/>
              </a:gradFill>
              <a:effectLst>
                <a:outerShdw blurRad="330200" dir="5400000" algn="ctr" rotWithShape="0">
                  <a:srgbClr val="000000">
                    <a:alpha val="39000"/>
                  </a:srgbClr>
                </a:outerShdw>
              </a:effectLst>
              <a:scene3d>
                <a:camera prst="orthographicFront"/>
                <a:lightRig rig="balanced" dir="t"/>
              </a:scene3d>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sp>
            <p:nvSpPr>
              <p:cNvPr id="78868" name="Oval 20"/>
              <p:cNvSpPr>
                <a:spLocks noChangeArrowheads="1"/>
              </p:cNvSpPr>
              <p:nvPr/>
            </p:nvSpPr>
            <p:spPr bwMode="gray">
              <a:xfrm>
                <a:off x="3147" y="3779"/>
                <a:ext cx="917" cy="286"/>
              </a:xfrm>
              <a:prstGeom prst="ellipse">
                <a:avLst/>
              </a:prstGeom>
              <a:solidFill>
                <a:schemeClr val="bg1">
                  <a:lumMod val="95000"/>
                </a:schemeClr>
              </a:soli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grpSp>
        <p:grpSp>
          <p:nvGrpSpPr>
            <p:cNvPr id="78869" name="Group 21"/>
            <p:cNvGrpSpPr>
              <a:grpSpLocks/>
            </p:cNvGrpSpPr>
            <p:nvPr/>
          </p:nvGrpSpPr>
          <p:grpSpPr bwMode="auto">
            <a:xfrm>
              <a:off x="1776" y="2498"/>
              <a:ext cx="960" cy="1519"/>
              <a:chOff x="1968" y="2518"/>
              <a:chExt cx="960" cy="1519"/>
            </a:xfrm>
          </p:grpSpPr>
          <p:sp>
            <p:nvSpPr>
              <p:cNvPr id="78871" name="Oval 23"/>
              <p:cNvSpPr>
                <a:spLocks noChangeArrowheads="1"/>
              </p:cNvSpPr>
              <p:nvPr/>
            </p:nvSpPr>
            <p:spPr bwMode="gray">
              <a:xfrm>
                <a:off x="1968" y="2518"/>
                <a:ext cx="960" cy="1222"/>
              </a:xfrm>
              <a:prstGeom prst="ellips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5400000" scaled="1"/>
                <a:tileRect/>
              </a:gradFill>
              <a:effectLst/>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sp>
            <p:nvSpPr>
              <p:cNvPr id="78874" name="Oval 26"/>
              <p:cNvSpPr>
                <a:spLocks noChangeArrowheads="1"/>
              </p:cNvSpPr>
              <p:nvPr/>
            </p:nvSpPr>
            <p:spPr bwMode="gray">
              <a:xfrm>
                <a:off x="1968" y="3792"/>
                <a:ext cx="916" cy="245"/>
              </a:xfrm>
              <a:prstGeom prst="ellipse">
                <a:avLst/>
              </a:prstGeom>
              <a:solidFill>
                <a:schemeClr val="bg1">
                  <a:lumMod val="95000"/>
                </a:schemeClr>
              </a:soli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grpSp>
        <p:grpSp>
          <p:nvGrpSpPr>
            <p:cNvPr id="78875" name="Group 27"/>
            <p:cNvGrpSpPr>
              <a:grpSpLocks/>
            </p:cNvGrpSpPr>
            <p:nvPr/>
          </p:nvGrpSpPr>
          <p:grpSpPr bwMode="auto">
            <a:xfrm>
              <a:off x="3072" y="2497"/>
              <a:ext cx="960" cy="1520"/>
              <a:chOff x="1968" y="2545"/>
              <a:chExt cx="960" cy="1520"/>
            </a:xfrm>
          </p:grpSpPr>
          <p:sp>
            <p:nvSpPr>
              <p:cNvPr id="78877" name="Oval 29"/>
              <p:cNvSpPr>
                <a:spLocks noChangeArrowheads="1"/>
              </p:cNvSpPr>
              <p:nvPr/>
            </p:nvSpPr>
            <p:spPr bwMode="gray">
              <a:xfrm>
                <a:off x="1968" y="2545"/>
                <a:ext cx="960" cy="1197"/>
              </a:xfrm>
              <a:prstGeom prst="ellipse">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5400000" scaled="1"/>
                <a:tileRect/>
              </a:gra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sp>
            <p:nvSpPr>
              <p:cNvPr id="78880" name="Oval 32"/>
              <p:cNvSpPr>
                <a:spLocks noChangeArrowheads="1"/>
              </p:cNvSpPr>
              <p:nvPr/>
            </p:nvSpPr>
            <p:spPr bwMode="gray">
              <a:xfrm>
                <a:off x="1968" y="3792"/>
                <a:ext cx="916" cy="273"/>
              </a:xfrm>
              <a:prstGeom prst="ellipse">
                <a:avLst/>
              </a:prstGeom>
              <a:solidFill>
                <a:schemeClr val="bg1">
                  <a:lumMod val="95000"/>
                </a:schemeClr>
              </a:soli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grpSp>
      </p:grpSp>
      <p:sp>
        <p:nvSpPr>
          <p:cNvPr id="35" name="Hộp_Văn_Bản 15"/>
          <p:cNvSpPr txBox="1"/>
          <p:nvPr/>
        </p:nvSpPr>
        <p:spPr>
          <a:xfrm>
            <a:off x="919976" y="590551"/>
            <a:ext cx="16573640" cy="1800494"/>
          </a:xfrm>
          <a:prstGeom prst="rect">
            <a:avLst/>
          </a:prstGeom>
        </p:spPr>
        <p:txBody>
          <a:bodyPr vert="horz" lIns="137160" tIns="68580" rIns="137160" bIns="68580" rtlCol="0" anchor="ctr">
            <a:normAutofit/>
          </a:bodyPr>
          <a:lstStyle>
            <a:lvl1pPr algn="ctr">
              <a:lnSpc>
                <a:spcPct val="90000"/>
              </a:lnSpc>
              <a:spcBef>
                <a:spcPct val="0"/>
              </a:spcBef>
              <a:buNone/>
              <a:defRPr sz="4000" b="1">
                <a:solidFill>
                  <a:srgbClr val="C00000"/>
                </a:solidFill>
                <a:latin typeface="Segoe UI bold" panose="020B0802040204020203" pitchFamily="34" charset="0"/>
                <a:ea typeface="Segoe UI bold" panose="020B0802040204020203" pitchFamily="34" charset="0"/>
                <a:cs typeface="Segoe UI bold" panose="020B0802040204020203" pitchFamily="34" charset="0"/>
              </a:defRPr>
            </a:lvl1pPr>
          </a:lstStyle>
          <a:p>
            <a:r>
              <a:rPr lang="en-US" sz="3600" dirty="0">
                <a:solidFill>
                  <a:srgbClr val="5800FF"/>
                </a:solidFill>
                <a:latin typeface="Oswald"/>
                <a:ea typeface="Oswald"/>
                <a:cs typeface="Oswald"/>
              </a:rPr>
              <a:t>LỢI</a:t>
            </a:r>
            <a:r>
              <a:rPr lang="en-US" sz="3600" dirty="0">
                <a:latin typeface="Roboto" panose="02000000000000000000" pitchFamily="2" charset="0"/>
                <a:ea typeface="Roboto" panose="02000000000000000000" pitchFamily="2" charset="0"/>
                <a:cs typeface="Roboto" panose="02000000000000000000" pitchFamily="2" charset="0"/>
              </a:rPr>
              <a:t> </a:t>
            </a:r>
            <a:r>
              <a:rPr lang="en-US" sz="3600" dirty="0">
                <a:solidFill>
                  <a:srgbClr val="5800FF"/>
                </a:solidFill>
                <a:latin typeface="Oswald"/>
                <a:ea typeface="Oswald"/>
                <a:cs typeface="Oswald"/>
              </a:rPr>
              <a:t>ÍCH CỦA CHỨNG CHỈ TOEIC QUỐC TẾ</a:t>
            </a:r>
          </a:p>
        </p:txBody>
      </p:sp>
      <p:sp>
        <p:nvSpPr>
          <p:cNvPr id="36" name="Text Box 12"/>
          <p:cNvSpPr txBox="1">
            <a:spLocks noChangeArrowheads="1"/>
          </p:cNvSpPr>
          <p:nvPr/>
        </p:nvSpPr>
        <p:spPr bwMode="gray">
          <a:xfrm>
            <a:off x="966385" y="5784277"/>
            <a:ext cx="2786814" cy="2677656"/>
          </a:xfrm>
          <a:prstGeom prst="rect">
            <a:avLst/>
          </a:prstGeom>
          <a:noFill/>
          <a:ln w="9525" algn="ctr">
            <a:noFill/>
            <a:miter lim="800000"/>
          </a:ln>
          <a:effectLst/>
        </p:spPr>
        <p:txBody>
          <a:bodyPr wrap="square">
            <a:spAutoFit/>
          </a:bodyPr>
          <a:lstStyle/>
          <a:p>
            <a:pPr algn="ctr" eaLnBrk="0" hangingPunct="0"/>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Lệ</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phí</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thi</a:t>
            </a:r>
          </a:p>
          <a:p>
            <a:pPr algn="ctr" eaLnBrk="0" hangingPunct="0"/>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rẻ</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hơn</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nhiều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so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với</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các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chứng</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chỉ</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quốc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tế</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khác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Mức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phí</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ưu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đãi</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cho</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SV UNETI:</a:t>
            </a:r>
          </a:p>
          <a:p>
            <a:pPr algn="ctr" eaLnBrk="0" hangingPunct="0"/>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1.250.000Đ</a:t>
            </a:r>
          </a:p>
        </p:txBody>
      </p:sp>
      <p:sp>
        <p:nvSpPr>
          <p:cNvPr id="37" name="Text Box 23"/>
          <p:cNvSpPr txBox="1">
            <a:spLocks noChangeArrowheads="1"/>
          </p:cNvSpPr>
          <p:nvPr/>
        </p:nvSpPr>
        <p:spPr bwMode="gray">
          <a:xfrm>
            <a:off x="5168722" y="5677395"/>
            <a:ext cx="2723754" cy="2677656"/>
          </a:xfrm>
          <a:prstGeom prst="rect">
            <a:avLst/>
          </a:prstGeom>
          <a:noFill/>
          <a:ln w="9525" algn="ctr">
            <a:noFill/>
            <a:miter lim="800000"/>
          </a:ln>
          <a:effectLst/>
        </p:spPr>
        <p:txBody>
          <a:bodyPr wrap="square">
            <a:spAutoFit/>
          </a:bodyPr>
          <a:lstStyle/>
          <a:p>
            <a:pPr algn="ctr" eaLnBrk="0" hangingPunct="0"/>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Phù</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hợp</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với</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mục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tiêu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đào</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tạo</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của</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Nhà</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trường</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phù</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hợp</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với</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nhu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cầu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học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tập</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của</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sinh</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viên</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và</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nhu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cầu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của</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xã</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hội</a:t>
            </a:r>
            <a:endPar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38" name="Text Box 18"/>
          <p:cNvSpPr txBox="1">
            <a:spLocks noChangeArrowheads="1"/>
          </p:cNvSpPr>
          <p:nvPr/>
        </p:nvSpPr>
        <p:spPr bwMode="gray">
          <a:xfrm>
            <a:off x="9649814" y="5886521"/>
            <a:ext cx="3035870" cy="1938992"/>
          </a:xfrm>
          <a:prstGeom prst="rect">
            <a:avLst/>
          </a:prstGeom>
          <a:noFill/>
          <a:ln w="9525" algn="ctr">
            <a:noFill/>
            <a:miter lim="800000"/>
          </a:ln>
          <a:effectLst/>
        </p:spPr>
        <p:txBody>
          <a:bodyPr wrap="square">
            <a:spAutoFit/>
          </a:bodyPr>
          <a:lstStyle/>
          <a:p>
            <a:pPr algn="ctr" eaLnBrk="0" hangingPunct="0"/>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TOEIC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chuẩn</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đầu</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ra</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sẽ</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giúp</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Nhà</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trường</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đánh</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giá</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được</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chất</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lượng</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đào</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tạo</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tiếng</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Anh</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của</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Nhà</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trường</a:t>
            </a:r>
            <a:endPar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3" name="Rectangle 2"/>
          <p:cNvSpPr/>
          <p:nvPr/>
        </p:nvSpPr>
        <p:spPr>
          <a:xfrm>
            <a:off x="13756787" y="5628225"/>
            <a:ext cx="3114844" cy="2677656"/>
          </a:xfrm>
          <a:prstGeom prst="rect">
            <a:avLst/>
          </a:prstGeom>
        </p:spPr>
        <p:txBody>
          <a:bodyPr wrap="square">
            <a:spAutoFit/>
          </a:bodyPr>
          <a:lstStyle/>
          <a:p>
            <a:pPr algn="ctr" eaLnBrk="0" hangingPunct="0"/>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Là</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vi-VN"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bài thi uy tín được hơn 14.000 tổ chức sử dụng để đánh giá trình độ sử dụng tiếng Anh trong môi trường làm việc quốc tế</a:t>
            </a:r>
            <a:endPar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D215D138-064D-FE97-A3B8-5DA266FF9B7F}"/>
              </a:ext>
            </a:extLst>
          </p:cNvPr>
          <p:cNvPicPr>
            <a:picLocks noChangeAspect="1"/>
          </p:cNvPicPr>
          <p:nvPr/>
        </p:nvPicPr>
        <p:blipFill>
          <a:blip r:embed="rId2"/>
          <a:stretch>
            <a:fillRect/>
          </a:stretch>
        </p:blipFill>
        <p:spPr>
          <a:xfrm>
            <a:off x="7934142" y="2767962"/>
            <a:ext cx="2676769" cy="1571345"/>
          </a:xfrm>
          <a:prstGeom prst="rect">
            <a:avLst/>
          </a:prstGeom>
        </p:spPr>
      </p:pic>
      <p:sp>
        <p:nvSpPr>
          <p:cNvPr id="5" name="Freeform 24">
            <a:extLst>
              <a:ext uri="{FF2B5EF4-FFF2-40B4-BE49-F238E27FC236}">
                <a16:creationId xmlns:a16="http://schemas.microsoft.com/office/drawing/2014/main" id="{7989F4B7-E5D6-1036-C22D-5376A3E16AFE}"/>
              </a:ext>
            </a:extLst>
          </p:cNvPr>
          <p:cNvSpPr>
            <a:spLocks/>
          </p:cNvSpPr>
          <p:nvPr/>
        </p:nvSpPr>
        <p:spPr bwMode="gray">
          <a:xfrm>
            <a:off x="1439507" y="5109148"/>
            <a:ext cx="1912759" cy="543530"/>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hlink">
                  <a:gamma/>
                  <a:tint val="0"/>
                  <a:invGamma/>
                </a:schemeClr>
              </a:gs>
              <a:gs pos="100000">
                <a:schemeClr val="hlink"/>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 name="Freeform 24">
            <a:extLst>
              <a:ext uri="{FF2B5EF4-FFF2-40B4-BE49-F238E27FC236}">
                <a16:creationId xmlns:a16="http://schemas.microsoft.com/office/drawing/2014/main" id="{9C50275B-6F50-88F2-1B6E-8B10ABCF4286}"/>
              </a:ext>
            </a:extLst>
          </p:cNvPr>
          <p:cNvSpPr>
            <a:spLocks/>
          </p:cNvSpPr>
          <p:nvPr/>
        </p:nvSpPr>
        <p:spPr bwMode="gray">
          <a:xfrm>
            <a:off x="5677385" y="5060399"/>
            <a:ext cx="1912759" cy="543530"/>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a:effectLst/>
        </p:spPr>
        <p:txBody>
          <a:bodyPr/>
          <a:lstStyle/>
          <a:p>
            <a:endParaRPr lang="en-US"/>
          </a:p>
        </p:txBody>
      </p:sp>
      <p:sp>
        <p:nvSpPr>
          <p:cNvPr id="7" name="Freeform 24">
            <a:extLst>
              <a:ext uri="{FF2B5EF4-FFF2-40B4-BE49-F238E27FC236}">
                <a16:creationId xmlns:a16="http://schemas.microsoft.com/office/drawing/2014/main" id="{24C53082-2EC8-0C62-FD4C-C986C84B95D4}"/>
              </a:ext>
            </a:extLst>
          </p:cNvPr>
          <p:cNvSpPr>
            <a:spLocks/>
          </p:cNvSpPr>
          <p:nvPr/>
        </p:nvSpPr>
        <p:spPr bwMode="gray">
          <a:xfrm>
            <a:off x="10108027" y="5027563"/>
            <a:ext cx="1912759" cy="543530"/>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a:noFill/>
          </a:ln>
          <a:effectLst/>
        </p:spPr>
        <p:txBody>
          <a:bodyPr/>
          <a:lstStyle/>
          <a:p>
            <a:endParaRPr lang="en-US"/>
          </a:p>
        </p:txBody>
      </p:sp>
      <p:sp>
        <p:nvSpPr>
          <p:cNvPr id="8" name="Freeform 24">
            <a:extLst>
              <a:ext uri="{FF2B5EF4-FFF2-40B4-BE49-F238E27FC236}">
                <a16:creationId xmlns:a16="http://schemas.microsoft.com/office/drawing/2014/main" id="{B2C26718-1CC5-F841-3E45-C746982210F6}"/>
              </a:ext>
            </a:extLst>
          </p:cNvPr>
          <p:cNvSpPr>
            <a:spLocks/>
          </p:cNvSpPr>
          <p:nvPr/>
        </p:nvSpPr>
        <p:spPr bwMode="gray">
          <a:xfrm>
            <a:off x="14357829" y="5050542"/>
            <a:ext cx="1912759" cy="543530"/>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a:noFill/>
          </a:ln>
          <a:effectLst/>
        </p:spPr>
        <p:txBody>
          <a:bodyPr/>
          <a:lstStyle/>
          <a:p>
            <a:endParaRPr lang="en-US"/>
          </a:p>
        </p:txBody>
      </p:sp>
      <p:sp>
        <p:nvSpPr>
          <p:cNvPr id="9" name="Freeform 3">
            <a:extLst>
              <a:ext uri="{FF2B5EF4-FFF2-40B4-BE49-F238E27FC236}">
                <a16:creationId xmlns:a16="http://schemas.microsoft.com/office/drawing/2014/main" id="{2821A052-9370-8BC2-BCA0-BE1CFAD33015}"/>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3">
            <a:extLst>
              <a:ext uri="{FF2B5EF4-FFF2-40B4-BE49-F238E27FC236}">
                <a16:creationId xmlns:a16="http://schemas.microsoft.com/office/drawing/2014/main" id="{381B5F36-D939-DF09-D905-8FEB49829C05}"/>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417284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checkerboard(across)">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7044704" y="-370378"/>
            <a:ext cx="11634036" cy="11027755"/>
            <a:chOff x="0" y="0"/>
            <a:chExt cx="5770880" cy="5470144"/>
          </a:xfrm>
        </p:grpSpPr>
        <p:sp>
          <p:nvSpPr>
            <p:cNvPr id="3" name="Freeform 3"/>
            <p:cNvSpPr/>
            <p:nvPr/>
          </p:nvSpPr>
          <p:spPr>
            <a:xfrm>
              <a:off x="0" y="0"/>
              <a:ext cx="5770880" cy="5470144"/>
            </a:xfrm>
            <a:custGeom>
              <a:avLst/>
              <a:gdLst/>
              <a:ahLst/>
              <a:cxnLst/>
              <a:rect l="l" t="t" r="r" b="b"/>
              <a:pathLst>
                <a:path w="5770880" h="5470144">
                  <a:moveTo>
                    <a:pt x="3172968" y="0"/>
                  </a:moveTo>
                  <a:lnTo>
                    <a:pt x="0" y="5470144"/>
                  </a:lnTo>
                  <a:lnTo>
                    <a:pt x="5770880" y="5470144"/>
                  </a:lnTo>
                  <a:lnTo>
                    <a:pt x="5770880" y="0"/>
                  </a:lnTo>
                  <a:close/>
                </a:path>
              </a:pathLst>
            </a:custGeom>
            <a:blipFill>
              <a:blip r:embed="rId2"/>
              <a:stretch>
                <a:fillRect l="-17267" r="-73422"/>
              </a:stretch>
            </a:blipFill>
          </p:spPr>
          <p:txBody>
            <a:bodyPr/>
            <a:lstStyle/>
            <a:p>
              <a:endParaRPr lang="en-US"/>
            </a:p>
          </p:txBody>
        </p:sp>
      </p:grpSp>
      <p:sp>
        <p:nvSpPr>
          <p:cNvPr id="4" name="Freeform 4"/>
          <p:cNvSpPr/>
          <p:nvPr/>
        </p:nvSpPr>
        <p:spPr>
          <a:xfrm flipV="1">
            <a:off x="-762000" y="1722537"/>
            <a:ext cx="13784099" cy="6841926"/>
          </a:xfrm>
          <a:custGeom>
            <a:avLst/>
            <a:gdLst/>
            <a:ahLst/>
            <a:cxnLst/>
            <a:rect l="l" t="t" r="r" b="b"/>
            <a:pathLst>
              <a:path w="13784099" h="6841926">
                <a:moveTo>
                  <a:pt x="0" y="6841926"/>
                </a:moveTo>
                <a:lnTo>
                  <a:pt x="13784099" y="6841926"/>
                </a:lnTo>
                <a:lnTo>
                  <a:pt x="13784099" y="0"/>
                </a:lnTo>
                <a:lnTo>
                  <a:pt x="0" y="0"/>
                </a:lnTo>
                <a:lnTo>
                  <a:pt x="0" y="684192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600"/>
          </a:p>
        </p:txBody>
      </p:sp>
      <p:sp>
        <p:nvSpPr>
          <p:cNvPr id="5" name="TextBox 5"/>
          <p:cNvSpPr txBox="1"/>
          <p:nvPr/>
        </p:nvSpPr>
        <p:spPr>
          <a:xfrm>
            <a:off x="1028700" y="3605888"/>
            <a:ext cx="8483039" cy="641201"/>
          </a:xfrm>
          <a:prstGeom prst="rect">
            <a:avLst/>
          </a:prstGeom>
        </p:spPr>
        <p:txBody>
          <a:bodyPr lIns="0" tIns="0" rIns="0" bIns="0" rtlCol="0" anchor="t">
            <a:spAutoFit/>
          </a:bodyPr>
          <a:lstStyle/>
          <a:p>
            <a:pPr algn="l">
              <a:lnSpc>
                <a:spcPts val="5040"/>
              </a:lnSpc>
            </a:pPr>
            <a:r>
              <a:rPr lang="en-US" sz="4200" b="1" dirty="0">
                <a:solidFill>
                  <a:srgbClr val="FFFFFF"/>
                </a:solidFill>
                <a:latin typeface="Oswald"/>
                <a:ea typeface="Oswald"/>
                <a:cs typeface="Oswald"/>
                <a:sym typeface="Oswald"/>
              </a:rPr>
              <a:t>ĐĂNG KÝ THI TOEIC</a:t>
            </a:r>
          </a:p>
        </p:txBody>
      </p:sp>
      <p:sp>
        <p:nvSpPr>
          <p:cNvPr id="6" name="TextBox 6"/>
          <p:cNvSpPr txBox="1"/>
          <p:nvPr/>
        </p:nvSpPr>
        <p:spPr>
          <a:xfrm>
            <a:off x="1028700" y="4477027"/>
            <a:ext cx="8483039" cy="423193"/>
          </a:xfrm>
          <a:prstGeom prst="rect">
            <a:avLst/>
          </a:prstGeom>
        </p:spPr>
        <p:txBody>
          <a:bodyPr lIns="0" tIns="0" rIns="0" bIns="0" rtlCol="0" anchor="t">
            <a:spAutoFit/>
          </a:bodyPr>
          <a:lstStyle/>
          <a:p>
            <a:pPr algn="l">
              <a:lnSpc>
                <a:spcPts val="3599"/>
              </a:lnSpc>
            </a:pPr>
            <a:r>
              <a:rPr lang="en-US" sz="2399" b="1" dirty="0">
                <a:solidFill>
                  <a:srgbClr val="FFFFFF"/>
                </a:solidFill>
                <a:latin typeface="Roboto" panose="02000000000000000000" pitchFamily="2" charset="0"/>
                <a:ea typeface="Roboto" panose="02000000000000000000" pitchFamily="2" charset="0"/>
                <a:cs typeface="Roboto" panose="02000000000000000000" pitchFamily="2" charset="0"/>
                <a:sym typeface="Maven Pro"/>
              </a:rPr>
              <a:t>TOEIC QUỐC TẾ</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1"/>
          <p:cNvGrpSpPr/>
          <p:nvPr/>
        </p:nvGrpSpPr>
        <p:grpSpPr>
          <a:xfrm rot="4000420" flipV="1">
            <a:off x="10497707" y="3416968"/>
            <a:ext cx="3999213" cy="3764840"/>
            <a:chOff x="3350030" y="2070161"/>
            <a:chExt cx="3143249" cy="2959039"/>
          </a:xfrm>
          <a:solidFill>
            <a:srgbClr val="00B0F0"/>
          </a:solidFill>
          <a:scene3d>
            <a:camera prst="orthographicFront">
              <a:rot lat="0" lon="0" rev="0"/>
            </a:camera>
            <a:lightRig rig="soft" dir="t">
              <a:rot lat="0" lon="0" rev="0"/>
            </a:lightRig>
          </a:scene3d>
        </p:grpSpPr>
        <p:sp>
          <p:nvSpPr>
            <p:cNvPr id="7" name="Trapezoid 3"/>
            <p:cNvSpPr/>
            <p:nvPr/>
          </p:nvSpPr>
          <p:spPr>
            <a:xfrm rot="60000">
              <a:off x="4210050" y="4419600"/>
              <a:ext cx="1371600" cy="609600"/>
            </a:xfrm>
            <a:prstGeom prst="trapezoid">
              <a:avLst>
                <a:gd name="adj" fmla="val 45313"/>
              </a:avLst>
            </a:prstGeom>
            <a:grp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8" name="Trapezoid 4"/>
            <p:cNvSpPr/>
            <p:nvPr/>
          </p:nvSpPr>
          <p:spPr>
            <a:xfrm rot="-2880000">
              <a:off x="5181200" y="3990200"/>
              <a:ext cx="1371600" cy="609600"/>
            </a:xfrm>
            <a:prstGeom prst="trapezoid">
              <a:avLst>
                <a:gd name="adj" fmla="val 45313"/>
              </a:avLst>
            </a:prstGeom>
            <a:solidFill>
              <a:srgbClr val="205FFF"/>
            </a:solid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9" name="Trapezoid 5"/>
            <p:cNvSpPr/>
            <p:nvPr/>
          </p:nvSpPr>
          <p:spPr>
            <a:xfrm rot="-5880000">
              <a:off x="5502679" y="2969446"/>
              <a:ext cx="1371600" cy="609600"/>
            </a:xfrm>
            <a:prstGeom prst="trapezoid">
              <a:avLst>
                <a:gd name="adj" fmla="val 45313"/>
              </a:avLst>
            </a:prstGeom>
            <a:grp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0" name="Trapezoid 6"/>
            <p:cNvSpPr/>
            <p:nvPr/>
          </p:nvSpPr>
          <p:spPr>
            <a:xfrm rot="12760420">
              <a:off x="4921250" y="2070161"/>
              <a:ext cx="1371600" cy="609600"/>
            </a:xfrm>
            <a:prstGeom prst="trapezoid">
              <a:avLst>
                <a:gd name="adj" fmla="val 45313"/>
              </a:avLst>
            </a:prstGeom>
            <a:solidFill>
              <a:srgbClr val="FFC000"/>
            </a:solid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1" name="Trapezoid 8"/>
            <p:cNvSpPr/>
            <p:nvPr/>
          </p:nvSpPr>
          <p:spPr>
            <a:xfrm rot="3000000" flipH="1">
              <a:off x="3257149" y="3952100"/>
              <a:ext cx="1371600" cy="609600"/>
            </a:xfrm>
            <a:prstGeom prst="trapezoid">
              <a:avLst>
                <a:gd name="adj" fmla="val 45313"/>
              </a:avLst>
            </a:prstGeom>
            <a:solidFill>
              <a:srgbClr val="205FFF"/>
            </a:solid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2" name="Trapezoid 9"/>
            <p:cNvSpPr/>
            <p:nvPr/>
          </p:nvSpPr>
          <p:spPr>
            <a:xfrm rot="5940000" flipH="1">
              <a:off x="2969030" y="2936054"/>
              <a:ext cx="1371600" cy="609600"/>
            </a:xfrm>
            <a:prstGeom prst="trapezoid">
              <a:avLst>
                <a:gd name="adj" fmla="val 45313"/>
              </a:avLst>
            </a:prstGeom>
            <a:solidFill>
              <a:srgbClr val="FFC000"/>
            </a:solid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grpSp>
      <p:sp>
        <p:nvSpPr>
          <p:cNvPr id="13" name="Right Arrow 12"/>
          <p:cNvSpPr/>
          <p:nvPr/>
        </p:nvSpPr>
        <p:spPr>
          <a:xfrm>
            <a:off x="9925212" y="4085342"/>
            <a:ext cx="2133600" cy="2519363"/>
          </a:xfrm>
          <a:prstGeom prst="rightArrow">
            <a:avLst>
              <a:gd name="adj1" fmla="val 50000"/>
              <a:gd name="adj2" fmla="val 89205"/>
            </a:avLst>
          </a:prstGeom>
          <a:solidFill>
            <a:srgbClr val="205FFF"/>
          </a:solidFill>
          <a:ln w="25400" cap="flat" cmpd="sng" algn="ctr">
            <a:noFill/>
            <a:prstDash val="solid"/>
          </a:ln>
          <a:effectLst/>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4" name="Rectangle 13"/>
          <p:cNvSpPr/>
          <p:nvPr/>
        </p:nvSpPr>
        <p:spPr>
          <a:xfrm>
            <a:off x="7789297" y="4635620"/>
            <a:ext cx="2035970" cy="1262063"/>
          </a:xfrm>
          <a:prstGeom prst="rect">
            <a:avLst/>
          </a:prstGeom>
          <a:solidFill>
            <a:srgbClr val="205FFF"/>
          </a:solidFill>
          <a:ln w="25400" cap="flat" cmpd="sng" algn="ctr">
            <a:noFill/>
            <a:prstDash val="solid"/>
          </a:ln>
          <a:effectLst/>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5" name="Rectangle 14"/>
          <p:cNvSpPr/>
          <p:nvPr/>
        </p:nvSpPr>
        <p:spPr>
          <a:xfrm>
            <a:off x="7290527" y="4609489"/>
            <a:ext cx="388143" cy="1262063"/>
          </a:xfrm>
          <a:prstGeom prst="rect">
            <a:avLst/>
          </a:prstGeom>
          <a:solidFill>
            <a:srgbClr val="205FFF"/>
          </a:solidFill>
          <a:ln w="25400" cap="flat" cmpd="sng" algn="ctr">
            <a:noFill/>
            <a:prstDash val="solid"/>
          </a:ln>
          <a:effectLst/>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6" name="Rectangle 15"/>
          <p:cNvSpPr/>
          <p:nvPr/>
        </p:nvSpPr>
        <p:spPr>
          <a:xfrm>
            <a:off x="6936933" y="4596445"/>
            <a:ext cx="266700" cy="1262063"/>
          </a:xfrm>
          <a:prstGeom prst="rect">
            <a:avLst/>
          </a:prstGeom>
          <a:solidFill>
            <a:srgbClr val="00B0F0"/>
          </a:solidFill>
          <a:ln w="25400" cap="flat" cmpd="sng" algn="ctr">
            <a:solidFill>
              <a:schemeClr val="accent1"/>
            </a:solidFill>
            <a:prstDash val="solid"/>
          </a:ln>
          <a:effectLst/>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7" name="Rectangle 16"/>
          <p:cNvSpPr/>
          <p:nvPr/>
        </p:nvSpPr>
        <p:spPr>
          <a:xfrm>
            <a:off x="6730997" y="4583380"/>
            <a:ext cx="121443" cy="1262063"/>
          </a:xfrm>
          <a:prstGeom prst="rect">
            <a:avLst/>
          </a:prstGeom>
          <a:solidFill>
            <a:srgbClr val="00B0F0"/>
          </a:solidFill>
          <a:ln w="25400" cap="flat" cmpd="sng" algn="ctr">
            <a:solidFill>
              <a:schemeClr val="accent1"/>
            </a:solidFill>
            <a:prstDash val="solid"/>
          </a:ln>
          <a:effectLst/>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24" name="TextBox 23"/>
          <p:cNvSpPr txBox="1"/>
          <p:nvPr/>
        </p:nvSpPr>
        <p:spPr>
          <a:xfrm>
            <a:off x="7577281" y="4631393"/>
            <a:ext cx="2540795" cy="1015663"/>
          </a:xfrm>
          <a:prstGeom prst="rect">
            <a:avLst/>
          </a:prstGeom>
          <a:solidFill>
            <a:srgbClr val="205FFF"/>
          </a:solidFill>
        </p:spPr>
        <p:txBody>
          <a:bodyPr>
            <a:spAutoFit/>
          </a:bodyPr>
          <a:lstStyle/>
          <a:p>
            <a:pPr algn="ctr">
              <a:defRPr/>
            </a:pPr>
            <a:r>
              <a:rPr lang="en-US" sz="3000" b="1" dirty="0" err="1">
                <a:solidFill>
                  <a:prstClr val="white"/>
                </a:solidFill>
                <a:latin typeface="Roboto" panose="02000000000000000000" pitchFamily="2" charset="0"/>
                <a:ea typeface="Roboto" panose="02000000000000000000" pitchFamily="2" charset="0"/>
                <a:cs typeface="Roboto" panose="02000000000000000000" pitchFamily="2" charset="0"/>
              </a:rPr>
              <a:t>Chứng</a:t>
            </a:r>
            <a:r>
              <a:rPr lang="en-US" sz="3000" b="1" dirty="0">
                <a:solidFill>
                  <a:prstClr val="white"/>
                </a:solidFill>
                <a:latin typeface="Roboto" panose="02000000000000000000" pitchFamily="2" charset="0"/>
                <a:ea typeface="Roboto" panose="02000000000000000000" pitchFamily="2" charset="0"/>
                <a:cs typeface="Roboto" panose="02000000000000000000" pitchFamily="2" charset="0"/>
              </a:rPr>
              <a:t> </a:t>
            </a:r>
            <a:r>
              <a:rPr lang="en-US" sz="3000" b="1" dirty="0" err="1">
                <a:solidFill>
                  <a:prstClr val="white"/>
                </a:solidFill>
                <a:latin typeface="Roboto" panose="02000000000000000000" pitchFamily="2" charset="0"/>
                <a:ea typeface="Roboto" panose="02000000000000000000" pitchFamily="2" charset="0"/>
                <a:cs typeface="Roboto" panose="02000000000000000000" pitchFamily="2" charset="0"/>
              </a:rPr>
              <a:t>chỉ</a:t>
            </a:r>
            <a:endParaRPr lang="en-US" sz="3000" b="1" dirty="0">
              <a:solidFill>
                <a:prstClr val="white"/>
              </a:solidFill>
              <a:latin typeface="Roboto" panose="02000000000000000000" pitchFamily="2" charset="0"/>
              <a:ea typeface="Roboto" panose="02000000000000000000" pitchFamily="2" charset="0"/>
              <a:cs typeface="Roboto" panose="02000000000000000000" pitchFamily="2" charset="0"/>
            </a:endParaRPr>
          </a:p>
          <a:p>
            <a:pPr algn="ctr">
              <a:defRPr/>
            </a:pPr>
            <a:r>
              <a:rPr lang="en-US" sz="3000" b="1" dirty="0">
                <a:solidFill>
                  <a:prstClr val="white"/>
                </a:solidFill>
                <a:latin typeface="Roboto" panose="02000000000000000000" pitchFamily="2" charset="0"/>
                <a:ea typeface="Roboto" panose="02000000000000000000" pitchFamily="2" charset="0"/>
                <a:cs typeface="Roboto" panose="02000000000000000000" pitchFamily="2" charset="0"/>
              </a:rPr>
              <a:t>TOEIC</a:t>
            </a:r>
          </a:p>
        </p:txBody>
      </p:sp>
      <p:sp>
        <p:nvSpPr>
          <p:cNvPr id="22" name="Rectangle 2"/>
          <p:cNvSpPr>
            <a:spLocks noGrp="1"/>
          </p:cNvSpPr>
          <p:nvPr>
            <p:ph type="title"/>
          </p:nvPr>
        </p:nvSpPr>
        <p:spPr>
          <a:xfrm>
            <a:off x="1257300" y="459272"/>
            <a:ext cx="15773400" cy="989520"/>
          </a:xfrm>
        </p:spPr>
        <p:txBody>
          <a:bodyPr vert="horz" lIns="137160" tIns="68580" rIns="137160" bIns="68580" rtlCol="0" anchor="ctr">
            <a:normAutofit/>
          </a:bodyPr>
          <a:lstStyle/>
          <a:p>
            <a:r>
              <a:rPr lang="en-US" altLang="en-US" sz="3600" dirty="0">
                <a:solidFill>
                  <a:srgbClr val="C00000"/>
                </a:solidFill>
                <a:latin typeface="Segoe UI bold" panose="020B0802040204020203" pitchFamily="34" charset="0"/>
                <a:ea typeface="Segoe UI bold" panose="020B0802040204020203" pitchFamily="34" charset="0"/>
                <a:cs typeface="Segoe UI bold" panose="020B0802040204020203" pitchFamily="34" charset="0"/>
              </a:rPr>
              <a:t> </a:t>
            </a:r>
            <a:r>
              <a:rPr lang="en-US" alt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ĐĂNG KÝ THI CHỨNG CHỈ TOEIC QUỐC TẾ</a:t>
            </a:r>
          </a:p>
        </p:txBody>
      </p:sp>
      <p:sp>
        <p:nvSpPr>
          <p:cNvPr id="23" name="Text Box 19"/>
          <p:cNvSpPr txBox="1">
            <a:spLocks noChangeArrowheads="1"/>
          </p:cNvSpPr>
          <p:nvPr/>
        </p:nvSpPr>
        <p:spPr bwMode="auto">
          <a:xfrm>
            <a:off x="9340949" y="1587938"/>
            <a:ext cx="7237521" cy="1661993"/>
          </a:xfrm>
          <a:prstGeom prst="rect">
            <a:avLst/>
          </a:prstGeom>
          <a:solidFill>
            <a:schemeClr val="accent6">
              <a:lumMod val="60000"/>
              <a:lumOff val="40000"/>
            </a:schemeClr>
          </a:solidFill>
          <a:ln w="9525">
            <a:noFill/>
            <a:miter lim="800000"/>
            <a:headEnd/>
            <a:tailEnd/>
          </a:ln>
        </p:spPr>
        <p:txBody>
          <a:bodyPr wrap="square" lIns="0" tIns="0" rIns="0" bIns="0">
            <a:spAutoFit/>
          </a:bodyPr>
          <a:lstStyle/>
          <a:p>
            <a:pPr algn="just">
              <a:spcBef>
                <a:spcPts val="900"/>
              </a:spcBef>
              <a:spcAft>
                <a:spcPts val="900"/>
              </a:spcAft>
            </a:pP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Có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thể</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đăng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thi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bất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kỳ</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thời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gian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nào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trong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khóa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học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tùy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vào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mục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đích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của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mình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Tuy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đăng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vào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HK6 – HK7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của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khóa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học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endParaRPr lang="en-US" sz="2700" b="1" kern="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25" name="Text Box 19"/>
          <p:cNvSpPr txBox="1">
            <a:spLocks noChangeArrowheads="1"/>
          </p:cNvSpPr>
          <p:nvPr/>
        </p:nvSpPr>
        <p:spPr bwMode="auto">
          <a:xfrm>
            <a:off x="14862794" y="3987163"/>
            <a:ext cx="2784213" cy="2659190"/>
          </a:xfrm>
          <a:prstGeom prst="rect">
            <a:avLst/>
          </a:prstGeom>
          <a:solidFill>
            <a:schemeClr val="accent6">
              <a:lumMod val="60000"/>
              <a:lumOff val="40000"/>
            </a:schemeClr>
          </a:solidFill>
          <a:ln w="9525">
            <a:noFill/>
            <a:miter lim="800000"/>
            <a:headEnd/>
            <a:tailEnd/>
          </a:ln>
        </p:spPr>
        <p:txBody>
          <a:bodyPr wrap="square" lIns="0" tIns="0" rIns="0" bIns="0">
            <a:spAutoFit/>
          </a:bodyPr>
          <a:lstStyle/>
          <a:p>
            <a:pPr algn="just" defTabSz="1202532">
              <a:spcAft>
                <a:spcPct val="40000"/>
              </a:spcAft>
            </a:pP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đăng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chứng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chỉ TOEIC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quốc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tê</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tại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trung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tâm</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NN&amp;TH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của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trường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t>
            </a:r>
            <a:endParaRPr lang="en-US" sz="2700" b="1" kern="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defTabSz="1202532">
              <a:spcAft>
                <a:spcPct val="40000"/>
              </a:spcAft>
            </a:pPr>
            <a:endParaRPr lang="en-US" altLang="en-US" sz="2700" b="1" noProof="1">
              <a:latin typeface="Roboto" panose="02000000000000000000" pitchFamily="2" charset="0"/>
              <a:ea typeface="Roboto" panose="02000000000000000000" pitchFamily="2" charset="0"/>
              <a:cs typeface="Roboto" panose="02000000000000000000" pitchFamily="2" charset="0"/>
            </a:endParaRPr>
          </a:p>
        </p:txBody>
      </p:sp>
      <p:sp>
        <p:nvSpPr>
          <p:cNvPr id="26" name="Text Box 19"/>
          <p:cNvSpPr txBox="1">
            <a:spLocks noChangeArrowheads="1"/>
          </p:cNvSpPr>
          <p:nvPr/>
        </p:nvSpPr>
        <p:spPr bwMode="auto">
          <a:xfrm>
            <a:off x="10212592" y="7832005"/>
            <a:ext cx="7552895" cy="2077492"/>
          </a:xfrm>
          <a:prstGeom prst="rect">
            <a:avLst/>
          </a:prstGeom>
          <a:solidFill>
            <a:schemeClr val="accent6">
              <a:lumMod val="60000"/>
              <a:lumOff val="40000"/>
            </a:schemeClr>
          </a:solidFill>
          <a:ln w="9525">
            <a:noFill/>
            <a:miter lim="800000"/>
            <a:headEnd/>
            <a:tailEnd/>
          </a:ln>
        </p:spPr>
        <p:txBody>
          <a:bodyPr wrap="square" lIns="0" tIns="0" rIns="0" bIns="0">
            <a:spAutoFit/>
          </a:bodyPr>
          <a:lstStyle/>
          <a:p>
            <a:pPr>
              <a:defRPr/>
            </a:pP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hệ</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đại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chính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quy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của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trường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sẽ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nhận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được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những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ưu</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đãi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của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IIG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ưu</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đãi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này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chỉ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dành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hệ</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đại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chính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quy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của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UNETI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không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áp</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dụng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hệ</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vừa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vừa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làm</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hệ</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đào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tạo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từ</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xa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hệ</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cao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t>
            </a:r>
            <a:endPar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438" y="3007968"/>
            <a:ext cx="6445247" cy="4732593"/>
          </a:xfrm>
          <a:prstGeom prst="rect">
            <a:avLst/>
          </a:prstGeom>
        </p:spPr>
      </p:pic>
      <p:sp>
        <p:nvSpPr>
          <p:cNvPr id="3" name="Freeform 3">
            <a:extLst>
              <a:ext uri="{FF2B5EF4-FFF2-40B4-BE49-F238E27FC236}">
                <a16:creationId xmlns:a16="http://schemas.microsoft.com/office/drawing/2014/main" id="{2130223A-64B0-DF4F-21D6-1F64C014AD14}"/>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3">
            <a:extLst>
              <a:ext uri="{FF2B5EF4-FFF2-40B4-BE49-F238E27FC236}">
                <a16:creationId xmlns:a16="http://schemas.microsoft.com/office/drawing/2014/main" id="{E057FBD8-B2B1-ACBD-E17C-A224D42EE569}"/>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697166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1" name="Text Box 19"/>
          <p:cNvSpPr txBox="1">
            <a:spLocks noChangeArrowheads="1"/>
          </p:cNvSpPr>
          <p:nvPr/>
        </p:nvSpPr>
        <p:spPr bwMode="auto">
          <a:xfrm>
            <a:off x="562655" y="2019002"/>
            <a:ext cx="8973230" cy="8032968"/>
          </a:xfrm>
          <a:prstGeom prst="rect">
            <a:avLst/>
          </a:prstGeom>
          <a:noFill/>
          <a:ln w="9525">
            <a:noFill/>
            <a:miter lim="800000"/>
            <a:headEnd/>
            <a:tailEnd/>
          </a:ln>
        </p:spPr>
        <p:txBody>
          <a:bodyPr wrap="square" lIns="0" tIns="0" rIns="0" bIns="0">
            <a:spAutoFit/>
          </a:bodyPr>
          <a:lstStyle/>
          <a:p>
            <a:pPr algn="just">
              <a:spcBef>
                <a:spcPts val="900"/>
              </a:spcBef>
              <a:spcAft>
                <a:spcPts val="900"/>
              </a:spcAft>
            </a:pP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a:latin typeface="Roboto" panose="02000000000000000000" pitchFamily="2" charset="0"/>
                <a:ea typeface="Roboto" panose="02000000000000000000" pitchFamily="2" charset="0"/>
                <a:cs typeface="Roboto" panose="02000000000000000000" pitchFamily="2" charset="0"/>
                <a:sym typeface="+mn-ea"/>
              </a:rPr>
              <a:t>Sinh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viên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phải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đến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trực</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tiếp</a:t>
            </a:r>
            <a:r>
              <a:rPr lang="en-US" sz="2400" b="1" kern="0" dirty="0">
                <a:latin typeface="Roboto" panose="02000000000000000000" pitchFamily="2" charset="0"/>
                <a:ea typeface="Roboto" panose="02000000000000000000" pitchFamily="2" charset="0"/>
                <a:cs typeface="Roboto" panose="02000000000000000000" pitchFamily="2" charset="0"/>
                <a:sym typeface="+mn-ea"/>
              </a:rPr>
              <a:t> Trung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tâm</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Ngoại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ngữ</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&amp; Tin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học</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phòng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108HA8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cơ</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sở</a:t>
            </a:r>
            <a:r>
              <a:rPr lang="en-US" sz="2400" b="1" kern="0" dirty="0">
                <a:latin typeface="Roboto" panose="02000000000000000000" pitchFamily="2" charset="0"/>
                <a:ea typeface="Roboto" panose="02000000000000000000" pitchFamily="2" charset="0"/>
                <a:cs typeface="Roboto" panose="02000000000000000000" pitchFamily="2" charset="0"/>
                <a:sym typeface="+mn-ea"/>
              </a:rPr>
              <a:t> 218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Lĩnh</a:t>
            </a:r>
            <a:r>
              <a:rPr lang="en-US" sz="2400" b="1" kern="0" dirty="0">
                <a:latin typeface="Roboto" panose="02000000000000000000" pitchFamily="2" charset="0"/>
                <a:ea typeface="Roboto" panose="02000000000000000000" pitchFamily="2" charset="0"/>
                <a:cs typeface="Roboto" panose="02000000000000000000" pitchFamily="2" charset="0"/>
                <a:sym typeface="+mn-ea"/>
              </a:rPr>
              <a:t> Nam – Hà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Nội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và</a:t>
            </a:r>
            <a:r>
              <a:rPr lang="en-US" sz="2400" b="1" kern="0" dirty="0">
                <a:latin typeface="Roboto" panose="02000000000000000000" pitchFamily="2" charset="0"/>
                <a:ea typeface="Roboto" panose="02000000000000000000" pitchFamily="2" charset="0"/>
                <a:cs typeface="Roboto" panose="02000000000000000000" pitchFamily="2" charset="0"/>
                <a:sym typeface="+mn-ea"/>
              </a:rPr>
              <a:t> 105NA2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cơ</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sở</a:t>
            </a:r>
            <a:r>
              <a:rPr lang="en-US" sz="2400" b="1" kern="0" dirty="0">
                <a:latin typeface="Roboto" panose="02000000000000000000" pitchFamily="2" charset="0"/>
                <a:ea typeface="Roboto" panose="02000000000000000000" pitchFamily="2" charset="0"/>
                <a:cs typeface="Roboto" panose="02000000000000000000" pitchFamily="2" charset="0"/>
                <a:sym typeface="+mn-ea"/>
              </a:rPr>
              <a:t> 353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Trần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Hưng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Đạo</a:t>
            </a:r>
            <a:r>
              <a:rPr lang="en-US" sz="2400" b="1" kern="0" dirty="0">
                <a:latin typeface="Roboto" panose="02000000000000000000" pitchFamily="2" charset="0"/>
                <a:ea typeface="Roboto" panose="02000000000000000000" pitchFamily="2" charset="0"/>
                <a:cs typeface="Roboto" panose="02000000000000000000" pitchFamily="2" charset="0"/>
                <a:sym typeface="+mn-ea"/>
              </a:rPr>
              <a:t> – Ninh Bình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để</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nộp</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hồ</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sơ</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và</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điền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trực</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tiếp</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vào</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phiếu</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đăng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kí</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thi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TOEIC.</a:t>
            </a:r>
          </a:p>
          <a:p>
            <a:pPr algn="just">
              <a:spcBef>
                <a:spcPts val="900"/>
              </a:spcBef>
              <a:spcAft>
                <a:spcPts val="900"/>
              </a:spcAft>
            </a:pPr>
            <a:endParaRPr lang="en-US" sz="2400" b="1" dirty="0">
              <a:latin typeface="Roboto" panose="02000000000000000000" pitchFamily="2" charset="0"/>
              <a:ea typeface="Roboto" panose="02000000000000000000" pitchFamily="2" charset="0"/>
              <a:cs typeface="Roboto" panose="02000000000000000000" pitchFamily="2" charset="0"/>
              <a:sym typeface="+mn-ea"/>
            </a:endParaRPr>
          </a:p>
          <a:p>
            <a:pPr algn="just">
              <a:spcBef>
                <a:spcPts val="900"/>
              </a:spcBef>
              <a:spcAft>
                <a:spcPts val="900"/>
              </a:spcAft>
            </a:pPr>
            <a:r>
              <a:rPr lang="en-US" sz="2400" b="1" dirty="0">
                <a:latin typeface="Roboto" panose="02000000000000000000" pitchFamily="2" charset="0"/>
                <a:ea typeface="Roboto" panose="02000000000000000000" pitchFamily="2" charset="0"/>
                <a:cs typeface="Roboto" panose="02000000000000000000" pitchFamily="2" charset="0"/>
                <a:sym typeface="+mn-ea"/>
              </a:rPr>
              <a:t>- Sinh </a:t>
            </a:r>
            <a:r>
              <a:rPr lang="en-US" sz="2400" b="1" dirty="0" err="1">
                <a:latin typeface="Roboto" panose="02000000000000000000" pitchFamily="2" charset="0"/>
                <a:ea typeface="Roboto" panose="02000000000000000000" pitchFamily="2" charset="0"/>
                <a:cs typeface="Roboto" panose="02000000000000000000" pitchFamily="2" charset="0"/>
                <a:sym typeface="+mn-ea"/>
              </a:rPr>
              <a:t>viên</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chuẩn</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bị</a:t>
            </a:r>
            <a:r>
              <a:rPr lang="en-US" sz="2400" b="1" dirty="0">
                <a:latin typeface="Roboto" panose="02000000000000000000" pitchFamily="2" charset="0"/>
                <a:ea typeface="Roboto" panose="02000000000000000000" pitchFamily="2" charset="0"/>
                <a:cs typeface="Roboto" panose="02000000000000000000" pitchFamily="2" charset="0"/>
                <a:sym typeface="+mn-ea"/>
              </a:rPr>
              <a:t> 2 </a:t>
            </a:r>
            <a:r>
              <a:rPr lang="en-US" sz="2400" b="1" dirty="0" err="1">
                <a:latin typeface="Roboto" panose="02000000000000000000" pitchFamily="2" charset="0"/>
                <a:ea typeface="Roboto" panose="02000000000000000000" pitchFamily="2" charset="0"/>
                <a:cs typeface="Roboto" panose="02000000000000000000" pitchFamily="2" charset="0"/>
                <a:sym typeface="+mn-ea"/>
              </a:rPr>
              <a:t>ảnh</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kích</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cỡ</a:t>
            </a:r>
            <a:r>
              <a:rPr lang="en-US" sz="2400" b="1" dirty="0">
                <a:latin typeface="Roboto" panose="02000000000000000000" pitchFamily="2" charset="0"/>
                <a:ea typeface="Roboto" panose="02000000000000000000" pitchFamily="2" charset="0"/>
                <a:cs typeface="Roboto" panose="02000000000000000000" pitchFamily="2" charset="0"/>
                <a:sym typeface="+mn-ea"/>
              </a:rPr>
              <a:t> 3x4 </a:t>
            </a:r>
            <a:r>
              <a:rPr lang="en-US" sz="2400" b="1" dirty="0" err="1">
                <a:latin typeface="Roboto" panose="02000000000000000000" pitchFamily="2" charset="0"/>
                <a:ea typeface="Roboto" panose="02000000000000000000" pitchFamily="2" charset="0"/>
                <a:cs typeface="Roboto" panose="02000000000000000000" pitchFamily="2" charset="0"/>
                <a:sym typeface="+mn-ea"/>
              </a:rPr>
              <a:t>để</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làm</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thủ</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tục</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đăng</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ký</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thi</a:t>
            </a:r>
            <a:r>
              <a:rPr lang="en-US" sz="2400" b="1" dirty="0">
                <a:latin typeface="Roboto" panose="02000000000000000000" pitchFamily="2" charset="0"/>
                <a:ea typeface="Roboto" panose="02000000000000000000" pitchFamily="2" charset="0"/>
                <a:cs typeface="Roboto" panose="02000000000000000000" pitchFamily="2" charset="0"/>
                <a:sym typeface="+mn-ea"/>
              </a:rPr>
              <a:t>.</a:t>
            </a:r>
          </a:p>
          <a:p>
            <a:pPr marL="428625" indent="-428625" algn="just">
              <a:spcBef>
                <a:spcPts val="900"/>
              </a:spcBef>
              <a:spcAft>
                <a:spcPts val="900"/>
              </a:spcAft>
              <a:buFontTx/>
              <a:buChar char="-"/>
            </a:pPr>
            <a:endParaRPr lang="en-US" sz="2400" b="1" dirty="0">
              <a:latin typeface="Roboto" panose="02000000000000000000" pitchFamily="2" charset="0"/>
              <a:ea typeface="Roboto" panose="02000000000000000000" pitchFamily="2" charset="0"/>
              <a:cs typeface="Roboto" panose="02000000000000000000" pitchFamily="2" charset="0"/>
              <a:sym typeface="+mn-ea"/>
            </a:endParaRPr>
          </a:p>
          <a:p>
            <a:pPr algn="just">
              <a:spcBef>
                <a:spcPts val="900"/>
              </a:spcBef>
              <a:spcAft>
                <a:spcPts val="900"/>
              </a:spcAft>
            </a:pP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Sinh</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viên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phải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tự</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điền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tất</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cả</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các</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thông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tin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có</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trong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phiếu</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Nếu</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phát</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hiện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nhờ</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người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khác</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viết</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hộ</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sẽ</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bị</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đình</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chỉ</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thi</a:t>
            </a:r>
            <a:r>
              <a:rPr lang="en-US" sz="2400" b="1" kern="0" dirty="0">
                <a:latin typeface="Roboto" panose="02000000000000000000" pitchFamily="2" charset="0"/>
                <a:ea typeface="Roboto" panose="02000000000000000000" pitchFamily="2" charset="0"/>
                <a:cs typeface="Roboto" panose="02000000000000000000" pitchFamily="2" charset="0"/>
                <a:sym typeface="+mn-ea"/>
              </a:rPr>
              <a:t>.</a:t>
            </a:r>
          </a:p>
          <a:p>
            <a:pPr algn="just">
              <a:spcBef>
                <a:spcPts val="900"/>
              </a:spcBef>
              <a:spcAft>
                <a:spcPts val="900"/>
              </a:spcAft>
            </a:pPr>
            <a:endParaRPr lang="en-US" sz="2400" b="1" kern="0" dirty="0">
              <a:latin typeface="Roboto" panose="02000000000000000000" pitchFamily="2" charset="0"/>
              <a:ea typeface="Roboto" panose="02000000000000000000" pitchFamily="2" charset="0"/>
              <a:cs typeface="Roboto" panose="02000000000000000000" pitchFamily="2" charset="0"/>
              <a:sym typeface="+mn-ea"/>
            </a:endParaRPr>
          </a:p>
          <a:p>
            <a:pPr algn="just">
              <a:spcBef>
                <a:spcPts val="900"/>
              </a:spcBef>
              <a:spcAft>
                <a:spcPts val="900"/>
              </a:spcAft>
            </a:pP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vi-VN" sz="2400" b="1" dirty="0">
                <a:latin typeface="Roboto" panose="02000000000000000000" pitchFamily="2" charset="0"/>
                <a:ea typeface="Roboto" panose="02000000000000000000" pitchFamily="2" charset="0"/>
                <a:cs typeface="Roboto" panose="02000000000000000000" pitchFamily="2" charset="0"/>
              </a:rPr>
              <a:t>Sinh viên dùng một trong các giấy tờ sau để đăng ký thi (Chứng minh nhân dân</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còn</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thời</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hạn</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sử</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dụng</a:t>
            </a:r>
            <a:r>
              <a:rPr lang="vi-VN" sz="2400" b="1" dirty="0">
                <a:latin typeface="Roboto" panose="02000000000000000000" pitchFamily="2" charset="0"/>
                <a:ea typeface="Roboto" panose="02000000000000000000" pitchFamily="2" charset="0"/>
                <a:cs typeface="Roboto" panose="02000000000000000000" pitchFamily="2" charset="0"/>
              </a:rPr>
              <a:t>; căn cước công dân; hộ chiếu). Lưu ý các thí sinh c</a:t>
            </a:r>
            <a:r>
              <a:rPr lang="en-US" sz="2400" b="1" dirty="0">
                <a:latin typeface="Roboto" panose="02000000000000000000" pitchFamily="2" charset="0"/>
                <a:ea typeface="Roboto" panose="02000000000000000000" pitchFamily="2" charset="0"/>
                <a:cs typeface="Roboto" panose="02000000000000000000" pitchFamily="2" charset="0"/>
              </a:rPr>
              <a:t>ó </a:t>
            </a:r>
            <a:r>
              <a:rPr lang="vi-VN" sz="2400" b="1" dirty="0">
                <a:latin typeface="Roboto" panose="02000000000000000000" pitchFamily="2" charset="0"/>
                <a:ea typeface="Roboto" panose="02000000000000000000" pitchFamily="2" charset="0"/>
                <a:cs typeface="Roboto" panose="02000000000000000000" pitchFamily="2" charset="0"/>
              </a:rPr>
              <a:t>CMND bị bong hết mép, ép lại, ép lụa phải làm lại CMND mới được đăng ký thi. Trường hợp thí sinh khi thi vẫn bị phát hiện lỗi CMND thì sau khi thi xong kết quả sẽ không được công nhận, khi đó thí sinh cần làm lại CMND mới và nộp về </a:t>
            </a:r>
            <a:r>
              <a:rPr lang="en-US" sz="2400" b="1" dirty="0" err="1">
                <a:latin typeface="Roboto" panose="02000000000000000000" pitchFamily="2" charset="0"/>
                <a:ea typeface="Roboto" panose="02000000000000000000" pitchFamily="2" charset="0"/>
                <a:cs typeface="Roboto" panose="02000000000000000000" pitchFamily="2" charset="0"/>
              </a:rPr>
              <a:t>Trung</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tâm</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Ngoại</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ngữ</a:t>
            </a:r>
            <a:r>
              <a:rPr lang="en-US" sz="2400" b="1" dirty="0">
                <a:latin typeface="Roboto" panose="02000000000000000000" pitchFamily="2" charset="0"/>
                <a:ea typeface="Roboto" panose="02000000000000000000" pitchFamily="2" charset="0"/>
                <a:cs typeface="Roboto" panose="02000000000000000000" pitchFamily="2" charset="0"/>
              </a:rPr>
              <a:t> &amp; Tin </a:t>
            </a:r>
            <a:r>
              <a:rPr lang="en-US" sz="2400" b="1" dirty="0" err="1">
                <a:latin typeface="Roboto" panose="02000000000000000000" pitchFamily="2" charset="0"/>
                <a:ea typeface="Roboto" panose="02000000000000000000" pitchFamily="2" charset="0"/>
                <a:cs typeface="Roboto" panose="02000000000000000000" pitchFamily="2" charset="0"/>
              </a:rPr>
              <a:t>học</a:t>
            </a:r>
            <a:r>
              <a:rPr lang="en-US" sz="2400" b="1" dirty="0">
                <a:latin typeface="Roboto" panose="02000000000000000000" pitchFamily="2" charset="0"/>
                <a:ea typeface="Roboto" panose="02000000000000000000" pitchFamily="2" charset="0"/>
                <a:cs typeface="Roboto" panose="02000000000000000000" pitchFamily="2" charset="0"/>
              </a:rPr>
              <a:t> </a:t>
            </a:r>
            <a:r>
              <a:rPr lang="vi-VN" sz="2400" b="1" dirty="0">
                <a:latin typeface="Roboto" panose="02000000000000000000" pitchFamily="2" charset="0"/>
                <a:ea typeface="Roboto" panose="02000000000000000000" pitchFamily="2" charset="0"/>
                <a:cs typeface="Roboto" panose="02000000000000000000" pitchFamily="2" charset="0"/>
              </a:rPr>
              <a:t>để gửi lên IIG xác nhận (dự kiến 15 ngày)</a:t>
            </a:r>
            <a:r>
              <a:rPr lang="en-US" sz="2400" b="1" dirty="0">
                <a:latin typeface="Roboto" panose="02000000000000000000" pitchFamily="2" charset="0"/>
                <a:ea typeface="Roboto" panose="02000000000000000000" pitchFamily="2" charset="0"/>
                <a:cs typeface="Roboto" panose="02000000000000000000" pitchFamily="2" charset="0"/>
              </a:rPr>
              <a:t>.    </a:t>
            </a:r>
            <a:endParaRPr lang="en-US" sz="2400" b="1" kern="0" dirty="0">
              <a:latin typeface="Roboto" panose="02000000000000000000" pitchFamily="2" charset="0"/>
              <a:ea typeface="Roboto" panose="02000000000000000000" pitchFamily="2" charset="0"/>
              <a:cs typeface="Roboto" panose="02000000000000000000" pitchFamily="2" charset="0"/>
              <a:sym typeface="+mn-ea"/>
            </a:endParaRPr>
          </a:p>
        </p:txBody>
      </p:sp>
      <p:sp>
        <p:nvSpPr>
          <p:cNvPr id="24" name="Rectangle 2"/>
          <p:cNvSpPr>
            <a:spLocks noGrp="1"/>
          </p:cNvSpPr>
          <p:nvPr>
            <p:ph type="title"/>
          </p:nvPr>
        </p:nvSpPr>
        <p:spPr>
          <a:xfrm>
            <a:off x="1257300" y="459272"/>
            <a:ext cx="15773400" cy="989520"/>
          </a:xfrm>
        </p:spPr>
        <p:txBody>
          <a:bodyPr vert="horz" lIns="137160" tIns="68580" rIns="137160" bIns="68580" rtlCol="0" anchor="ctr">
            <a:noAutofit/>
          </a:bodyPr>
          <a:lstStyle/>
          <a:p>
            <a:r>
              <a:rPr lang="en-US" altLang="en-US" sz="3600" b="1" dirty="0">
                <a:solidFill>
                  <a:srgbClr val="C00000"/>
                </a:solidFill>
                <a:latin typeface="Roboto" panose="02000000000000000000" pitchFamily="2" charset="0"/>
                <a:ea typeface="Roboto" panose="02000000000000000000" pitchFamily="2" charset="0"/>
                <a:cs typeface="Roboto" panose="02000000000000000000" pitchFamily="2" charset="0"/>
              </a:rPr>
              <a:t> </a:t>
            </a:r>
            <a:r>
              <a:rPr lang="en-US" alt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NHỮNG LƯU Ý KHI ĐĂNG KÝ THI CHỨNG CHỈ TOEIC QUỐC TẾ</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0094" y="1751639"/>
            <a:ext cx="8287907" cy="8535362"/>
          </a:xfrm>
          <a:prstGeom prst="rect">
            <a:avLst/>
          </a:prstGeom>
        </p:spPr>
      </p:pic>
      <p:sp>
        <p:nvSpPr>
          <p:cNvPr id="4" name="Freeform 3">
            <a:extLst>
              <a:ext uri="{FF2B5EF4-FFF2-40B4-BE49-F238E27FC236}">
                <a16:creationId xmlns:a16="http://schemas.microsoft.com/office/drawing/2014/main" id="{F2F925A3-4991-4003-243D-52CE90DC0EDD}"/>
              </a:ext>
            </a:extLst>
          </p:cNvPr>
          <p:cNvSpPr/>
          <p:nvPr/>
        </p:nvSpPr>
        <p:spPr>
          <a:xfrm flipV="1">
            <a:off x="3581400" y="-1030493"/>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3">
            <a:extLst>
              <a:ext uri="{FF2B5EF4-FFF2-40B4-BE49-F238E27FC236}">
                <a16:creationId xmlns:a16="http://schemas.microsoft.com/office/drawing/2014/main" id="{47354530-165D-1D65-B329-CEFE62CB6B5C}"/>
              </a:ext>
            </a:extLst>
          </p:cNvPr>
          <p:cNvSpPr/>
          <p:nvPr/>
        </p:nvSpPr>
        <p:spPr>
          <a:xfrm flipV="1">
            <a:off x="-1828800" y="-1409701"/>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2753982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7">
            <a:extLst>
              <a:ext uri="{FF2B5EF4-FFF2-40B4-BE49-F238E27FC236}">
                <a16:creationId xmlns:a16="http://schemas.microsoft.com/office/drawing/2014/main" id="{024BC9E3-B233-E139-128D-A2C55E4E6385}"/>
              </a:ext>
            </a:extLst>
          </p:cNvPr>
          <p:cNvSpPr txBox="1"/>
          <p:nvPr/>
        </p:nvSpPr>
        <p:spPr>
          <a:xfrm>
            <a:off x="1437093" y="747654"/>
            <a:ext cx="15811499" cy="576953"/>
          </a:xfrm>
          <a:prstGeom prst="rect">
            <a:avLst/>
          </a:prstGeom>
        </p:spPr>
        <p:txBody>
          <a:bodyPr wrap="square" lIns="0" tIns="0" rIns="0" bIns="0" rtlCol="0" anchor="t">
            <a:spAutoFit/>
          </a:bodyPr>
          <a:lstStyle/>
          <a:p>
            <a:pPr algn="ctr">
              <a:lnSpc>
                <a:spcPts val="5040"/>
              </a:lnSpc>
            </a:pPr>
            <a:r>
              <a:rPr lang="en-US" sz="3200" dirty="0">
                <a:solidFill>
                  <a:srgbClr val="5800FF"/>
                </a:solidFill>
                <a:latin typeface="Oswald"/>
                <a:ea typeface="Oswald"/>
                <a:cs typeface="Oswald"/>
                <a:sym typeface="Oswald"/>
              </a:rPr>
              <a:t>CÁC BÀI THI ĐÁNH GIÁ THEO TOEIC GIỮA UNETI VÀ IIG VN CHO SV KHÔNG CHUYÊN NGỮ</a:t>
            </a:r>
          </a:p>
        </p:txBody>
      </p:sp>
      <p:pic>
        <p:nvPicPr>
          <p:cNvPr id="21" name="Picture 20">
            <a:extLst>
              <a:ext uri="{FF2B5EF4-FFF2-40B4-BE49-F238E27FC236}">
                <a16:creationId xmlns:a16="http://schemas.microsoft.com/office/drawing/2014/main" id="{005F3EA3-BB32-A4C5-A349-ADD26C4BA2B6}"/>
              </a:ext>
            </a:extLst>
          </p:cNvPr>
          <p:cNvPicPr>
            <a:picLocks noChangeAspect="1"/>
          </p:cNvPicPr>
          <p:nvPr/>
        </p:nvPicPr>
        <p:blipFill>
          <a:blip r:embed="rId2"/>
          <a:stretch>
            <a:fillRect/>
          </a:stretch>
        </p:blipFill>
        <p:spPr>
          <a:xfrm>
            <a:off x="733138" y="1272982"/>
            <a:ext cx="2057400" cy="1940943"/>
          </a:xfrm>
          <a:prstGeom prst="rect">
            <a:avLst/>
          </a:prstGeom>
        </p:spPr>
      </p:pic>
      <p:pic>
        <p:nvPicPr>
          <p:cNvPr id="22" name="Picture 21">
            <a:extLst>
              <a:ext uri="{FF2B5EF4-FFF2-40B4-BE49-F238E27FC236}">
                <a16:creationId xmlns:a16="http://schemas.microsoft.com/office/drawing/2014/main" id="{6875E2C4-D95B-D952-7D5A-14F34B54D9EF}"/>
              </a:ext>
            </a:extLst>
          </p:cNvPr>
          <p:cNvPicPr>
            <a:picLocks noChangeAspect="1"/>
          </p:cNvPicPr>
          <p:nvPr/>
        </p:nvPicPr>
        <p:blipFill>
          <a:blip r:embed="rId3"/>
          <a:stretch>
            <a:fillRect/>
          </a:stretch>
        </p:blipFill>
        <p:spPr>
          <a:xfrm>
            <a:off x="14554200" y="1229233"/>
            <a:ext cx="1943100" cy="1828800"/>
          </a:xfrm>
          <a:prstGeom prst="rect">
            <a:avLst/>
          </a:prstGeom>
        </p:spPr>
      </p:pic>
      <p:pic>
        <p:nvPicPr>
          <p:cNvPr id="24" name="Picture 23">
            <a:extLst>
              <a:ext uri="{FF2B5EF4-FFF2-40B4-BE49-F238E27FC236}">
                <a16:creationId xmlns:a16="http://schemas.microsoft.com/office/drawing/2014/main" id="{9659CCA5-02B3-63B5-FCB0-3F3FCDBE1AE0}"/>
              </a:ext>
            </a:extLst>
          </p:cNvPr>
          <p:cNvPicPr>
            <a:picLocks noChangeAspect="1"/>
          </p:cNvPicPr>
          <p:nvPr/>
        </p:nvPicPr>
        <p:blipFill>
          <a:blip r:embed="rId4"/>
          <a:stretch>
            <a:fillRect/>
          </a:stretch>
        </p:blipFill>
        <p:spPr>
          <a:xfrm>
            <a:off x="6353175" y="1409347"/>
            <a:ext cx="2790825" cy="1638300"/>
          </a:xfrm>
          <a:prstGeom prst="rect">
            <a:avLst/>
          </a:prstGeom>
        </p:spPr>
      </p:pic>
      <p:sp>
        <p:nvSpPr>
          <p:cNvPr id="25" name="Freeform 3">
            <a:extLst>
              <a:ext uri="{FF2B5EF4-FFF2-40B4-BE49-F238E27FC236}">
                <a16:creationId xmlns:a16="http://schemas.microsoft.com/office/drawing/2014/main" id="{6ED96A66-0BFC-BA13-28C2-A91BC5C01068}"/>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6" name="Freeform 3">
            <a:extLst>
              <a:ext uri="{FF2B5EF4-FFF2-40B4-BE49-F238E27FC236}">
                <a16:creationId xmlns:a16="http://schemas.microsoft.com/office/drawing/2014/main" id="{45DD86AF-995A-8AEF-98CA-72F54CAE14D0}"/>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aphicFrame>
        <p:nvGraphicFramePr>
          <p:cNvPr id="2" name="Table 1">
            <a:extLst>
              <a:ext uri="{FF2B5EF4-FFF2-40B4-BE49-F238E27FC236}">
                <a16:creationId xmlns:a16="http://schemas.microsoft.com/office/drawing/2014/main" id="{B17CCA9D-EEF6-92D2-E5CC-B54B0A98E25A}"/>
              </a:ext>
            </a:extLst>
          </p:cNvPr>
          <p:cNvGraphicFramePr>
            <a:graphicFrameLocks noGrp="1"/>
          </p:cNvGraphicFramePr>
          <p:nvPr>
            <p:extLst>
              <p:ext uri="{D42A27DB-BD31-4B8C-83A1-F6EECF244321}">
                <p14:modId xmlns:p14="http://schemas.microsoft.com/office/powerpoint/2010/main" val="2285233107"/>
              </p:ext>
            </p:extLst>
          </p:nvPr>
        </p:nvGraphicFramePr>
        <p:xfrm>
          <a:off x="914400" y="3009900"/>
          <a:ext cx="16459200" cy="4552859"/>
        </p:xfrm>
        <a:graphic>
          <a:graphicData uri="http://schemas.openxmlformats.org/drawingml/2006/table">
            <a:tbl>
              <a:tblPr>
                <a:tableStyleId>{5C22544A-7EE6-4342-B048-85BDC9FD1C3A}</a:tableStyleId>
              </a:tblPr>
              <a:tblGrid>
                <a:gridCol w="3023118">
                  <a:extLst>
                    <a:ext uri="{9D8B030D-6E8A-4147-A177-3AD203B41FA5}">
                      <a16:colId xmlns:a16="http://schemas.microsoft.com/office/drawing/2014/main" val="3197881212"/>
                    </a:ext>
                  </a:extLst>
                </a:gridCol>
                <a:gridCol w="6245169">
                  <a:extLst>
                    <a:ext uri="{9D8B030D-6E8A-4147-A177-3AD203B41FA5}">
                      <a16:colId xmlns:a16="http://schemas.microsoft.com/office/drawing/2014/main" val="3097115261"/>
                    </a:ext>
                  </a:extLst>
                </a:gridCol>
                <a:gridCol w="2992138">
                  <a:extLst>
                    <a:ext uri="{9D8B030D-6E8A-4147-A177-3AD203B41FA5}">
                      <a16:colId xmlns:a16="http://schemas.microsoft.com/office/drawing/2014/main" val="3683493212"/>
                    </a:ext>
                  </a:extLst>
                </a:gridCol>
                <a:gridCol w="1679510">
                  <a:extLst>
                    <a:ext uri="{9D8B030D-6E8A-4147-A177-3AD203B41FA5}">
                      <a16:colId xmlns:a16="http://schemas.microsoft.com/office/drawing/2014/main" val="39947945"/>
                    </a:ext>
                  </a:extLst>
                </a:gridCol>
                <a:gridCol w="2519265">
                  <a:extLst>
                    <a:ext uri="{9D8B030D-6E8A-4147-A177-3AD203B41FA5}">
                      <a16:colId xmlns:a16="http://schemas.microsoft.com/office/drawing/2014/main" val="882623194"/>
                    </a:ext>
                  </a:extLst>
                </a:gridCol>
              </a:tblGrid>
              <a:tr h="1637913">
                <a:tc>
                  <a:txBody>
                    <a:bodyPr/>
                    <a:lstStyle/>
                    <a:p>
                      <a:pPr algn="ctr" fontAlgn="ctr"/>
                      <a:r>
                        <a:rPr lang="en-US" sz="24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Các</a:t>
                      </a:r>
                      <a:r>
                        <a:rPr lang="en-US" sz="24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4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bài</a:t>
                      </a:r>
                      <a:r>
                        <a:rPr lang="en-US" sz="24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thi </a:t>
                      </a:r>
                      <a:r>
                        <a:rPr lang="en-US" sz="24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đánh</a:t>
                      </a:r>
                      <a:r>
                        <a:rPr lang="en-US" sz="24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4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giá</a:t>
                      </a:r>
                      <a:r>
                        <a:rPr lang="en-US" sz="24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TOEIC </a:t>
                      </a:r>
                      <a:endParaRPr lang="en-US" sz="2400" b="1" i="0" u="none" strike="noStrike" dirty="0">
                        <a:solidFill>
                          <a:srgbClr val="000000"/>
                        </a:solidFill>
                        <a:effectLst/>
                        <a:latin typeface="Times New Roman" panose="02020603050405020304" pitchFamily="18" charset="0"/>
                        <a:ea typeface="Roboto" panose="02000000000000000000" pitchFamily="2" charset="0"/>
                        <a:cs typeface="Times New Roman" panose="02020603050405020304" pitchFamily="18"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fontAlgn="ctr"/>
                      <a:r>
                        <a:rPr lang="en-US" sz="24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Áp</a:t>
                      </a:r>
                      <a:r>
                        <a:rPr lang="en-US" sz="24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4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dụng</a:t>
                      </a:r>
                      <a:endParaRPr lang="en-US" sz="2400" b="1" i="0" u="none" strike="noStrike" dirty="0">
                        <a:solidFill>
                          <a:srgbClr val="000000"/>
                        </a:solidFill>
                        <a:effectLst/>
                        <a:latin typeface="Times New Roman" panose="02020603050405020304" pitchFamily="18" charset="0"/>
                        <a:ea typeface="Roboto" panose="02000000000000000000" pitchFamily="2" charset="0"/>
                        <a:cs typeface="Times New Roman" panose="02020603050405020304" pitchFamily="18"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fontAlgn="ctr"/>
                      <a:r>
                        <a:rPr lang="vi-VN" sz="2400" b="1" u="none" strike="noStrike">
                          <a:effectLst/>
                          <a:latin typeface="Times New Roman" panose="02020603050405020304" pitchFamily="18" charset="0"/>
                          <a:ea typeface="Roboto" panose="02000000000000000000" pitchFamily="2" charset="0"/>
                          <a:cs typeface="Times New Roman" panose="02020603050405020304" pitchFamily="18" charset="0"/>
                        </a:rPr>
                        <a:t>Đối tượng</a:t>
                      </a:r>
                      <a:endParaRPr lang="vi-VN" sz="2400" b="1" i="0" u="none" strike="noStrike">
                        <a:solidFill>
                          <a:srgbClr val="000000"/>
                        </a:solidFill>
                        <a:effectLst/>
                        <a:latin typeface="Times New Roman" panose="02020603050405020304" pitchFamily="18" charset="0"/>
                        <a:ea typeface="Roboto" panose="02000000000000000000" pitchFamily="2" charset="0"/>
                        <a:cs typeface="Times New Roman" panose="02020603050405020304" pitchFamily="18"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fontAlgn="ctr"/>
                      <a:r>
                        <a:rPr lang="en-US" sz="24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Địa</a:t>
                      </a:r>
                      <a:r>
                        <a:rPr lang="en-US" sz="24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4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điểm</a:t>
                      </a:r>
                      <a:r>
                        <a:rPr lang="en-US" sz="24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thi</a:t>
                      </a:r>
                      <a:endParaRPr lang="en-US" sz="2400" b="1" i="0" u="none" strike="noStrike" dirty="0">
                        <a:solidFill>
                          <a:srgbClr val="000000"/>
                        </a:solidFill>
                        <a:effectLst/>
                        <a:latin typeface="Times New Roman" panose="02020603050405020304" pitchFamily="18" charset="0"/>
                        <a:ea typeface="Roboto" panose="02000000000000000000" pitchFamily="2" charset="0"/>
                        <a:cs typeface="Times New Roman" panose="02020603050405020304" pitchFamily="18"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fontAlgn="ctr"/>
                      <a:r>
                        <a:rPr lang="vi-VN" sz="2400" b="1" u="none" strike="noStrike" dirty="0">
                          <a:effectLst/>
                          <a:latin typeface="Times New Roman" panose="02020603050405020304" pitchFamily="18" charset="0"/>
                          <a:ea typeface="Roboto" panose="02000000000000000000" pitchFamily="2" charset="0"/>
                          <a:cs typeface="Times New Roman" panose="02020603050405020304" pitchFamily="18" charset="0"/>
                        </a:rPr>
                        <a:t>Địa điểm đăng ký và nộp hồ sơ dự thi</a:t>
                      </a:r>
                      <a:endParaRPr lang="vi-VN" sz="2400" b="1" i="0" u="none" strike="noStrike" dirty="0">
                        <a:solidFill>
                          <a:srgbClr val="000000"/>
                        </a:solidFill>
                        <a:effectLst/>
                        <a:latin typeface="Times New Roman" panose="02020603050405020304" pitchFamily="18" charset="0"/>
                        <a:ea typeface="Roboto" panose="02000000000000000000" pitchFamily="2" charset="0"/>
                        <a:cs typeface="Times New Roman" panose="02020603050405020304" pitchFamily="18"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438147973"/>
                  </a:ext>
                </a:extLst>
              </a:tr>
              <a:tr h="1759419">
                <a:tc>
                  <a:txBody>
                    <a:bodyPr/>
                    <a:lstStyle/>
                    <a:p>
                      <a:pPr algn="ctr" fontAlgn="ct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Bài</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thi TOEIC online placement test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không</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có</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phiếu</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điểm</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a:t>
                      </a:r>
                      <a:endParaRPr lang="en-US" sz="2000" b="1" i="0" u="none" strike="noStrike" dirty="0">
                        <a:solidFill>
                          <a:srgbClr val="000000"/>
                        </a:solidFill>
                        <a:effectLst/>
                        <a:latin typeface="Times New Roman" panose="02020603050405020304" pitchFamily="18" charset="0"/>
                        <a:ea typeface="Roboto" panose="02000000000000000000" pitchFamily="2" charset="0"/>
                        <a:cs typeface="Times New Roman" panose="02020603050405020304" pitchFamily="18"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Thi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hết</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học</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phần</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Tiếng</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Anh 3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và</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Tiếng</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Anh 4 (Bao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gồm</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cả</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tiếng</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Anh 3,4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học</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vượt</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và</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học</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chậm</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a:t>
                      </a: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K15 - K16 - K17 – K18</a:t>
                      </a:r>
                      <a:endParaRPr lang="en-US" sz="2000" b="1" i="0" u="none" strike="noStrike" dirty="0">
                        <a:solidFill>
                          <a:srgbClr val="000000"/>
                        </a:solidFill>
                        <a:effectLst/>
                        <a:latin typeface="Times New Roman" panose="02020603050405020304" pitchFamily="18" charset="0"/>
                        <a:ea typeface="Roboto" panose="02000000000000000000" pitchFamily="2" charset="0"/>
                        <a:cs typeface="Times New Roman" panose="02020603050405020304" pitchFamily="18"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UNETI</a:t>
                      </a:r>
                      <a:endParaRPr lang="en-US" sz="2000" b="1" i="0" u="none" strike="noStrike" dirty="0">
                        <a:solidFill>
                          <a:srgbClr val="000000"/>
                        </a:solidFill>
                        <a:effectLst/>
                        <a:latin typeface="Times New Roman" panose="02020603050405020304" pitchFamily="18" charset="0"/>
                        <a:ea typeface="Roboto" panose="02000000000000000000" pitchFamily="2" charset="0"/>
                        <a:cs typeface="Times New Roman" panose="02020603050405020304" pitchFamily="18"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2000" b="1" kern="0" dirty="0">
                          <a:latin typeface="Times New Roman" panose="02020603050405020304" pitchFamily="18" charset="0"/>
                          <a:ea typeface="Roboto" panose="02000000000000000000" pitchFamily="2" charset="0"/>
                          <a:cs typeface="Times New Roman" panose="02020603050405020304" pitchFamily="18" charset="0"/>
                          <a:sym typeface="+mn-ea"/>
                        </a:rPr>
                        <a:t>Trung </a:t>
                      </a:r>
                      <a:r>
                        <a:rPr lang="en-US" sz="2000" b="1" kern="0" dirty="0" err="1">
                          <a:latin typeface="Times New Roman" panose="02020603050405020304" pitchFamily="18" charset="0"/>
                          <a:ea typeface="Roboto" panose="02000000000000000000" pitchFamily="2" charset="0"/>
                          <a:cs typeface="Times New Roman" panose="02020603050405020304" pitchFamily="18" charset="0"/>
                          <a:sym typeface="+mn-ea"/>
                        </a:rPr>
                        <a:t>tâm</a:t>
                      </a:r>
                      <a:r>
                        <a:rPr lang="en-US" sz="2000" b="1" kern="0" dirty="0">
                          <a:latin typeface="Times New Roman" panose="02020603050405020304" pitchFamily="18" charset="0"/>
                          <a:ea typeface="Roboto" panose="02000000000000000000" pitchFamily="2" charset="0"/>
                          <a:cs typeface="Times New Roman" panose="02020603050405020304" pitchFamily="18" charset="0"/>
                          <a:sym typeface="+mn-ea"/>
                        </a:rPr>
                        <a:t> </a:t>
                      </a:r>
                      <a:r>
                        <a:rPr lang="en-US" sz="2000" b="1" kern="0" dirty="0" err="1">
                          <a:latin typeface="Times New Roman" panose="02020603050405020304" pitchFamily="18" charset="0"/>
                          <a:ea typeface="Roboto" panose="02000000000000000000" pitchFamily="2" charset="0"/>
                          <a:cs typeface="Times New Roman" panose="02020603050405020304" pitchFamily="18" charset="0"/>
                          <a:sym typeface="+mn-ea"/>
                        </a:rPr>
                        <a:t>Ngoại</a:t>
                      </a:r>
                      <a:r>
                        <a:rPr lang="en-US" sz="2000" b="1" kern="0" dirty="0">
                          <a:latin typeface="Times New Roman" panose="02020603050405020304" pitchFamily="18" charset="0"/>
                          <a:ea typeface="Roboto" panose="02000000000000000000" pitchFamily="2" charset="0"/>
                          <a:cs typeface="Times New Roman" panose="02020603050405020304" pitchFamily="18" charset="0"/>
                          <a:sym typeface="+mn-ea"/>
                        </a:rPr>
                        <a:t> </a:t>
                      </a:r>
                      <a:r>
                        <a:rPr lang="en-US" sz="2000" b="1" kern="0" dirty="0" err="1">
                          <a:latin typeface="Times New Roman" panose="02020603050405020304" pitchFamily="18" charset="0"/>
                          <a:ea typeface="Roboto" panose="02000000000000000000" pitchFamily="2" charset="0"/>
                          <a:cs typeface="Times New Roman" panose="02020603050405020304" pitchFamily="18" charset="0"/>
                          <a:sym typeface="+mn-ea"/>
                        </a:rPr>
                        <a:t>ngữ</a:t>
                      </a:r>
                      <a:r>
                        <a:rPr lang="en-US" sz="2000" b="1" kern="0" dirty="0">
                          <a:latin typeface="Times New Roman" panose="02020603050405020304" pitchFamily="18" charset="0"/>
                          <a:ea typeface="Roboto" panose="02000000000000000000" pitchFamily="2" charset="0"/>
                          <a:cs typeface="Times New Roman" panose="02020603050405020304" pitchFamily="18" charset="0"/>
                          <a:sym typeface="+mn-ea"/>
                        </a:rPr>
                        <a:t> &amp; Tin </a:t>
                      </a:r>
                      <a:r>
                        <a:rPr lang="en-US" sz="2000" b="1" kern="0" dirty="0" err="1">
                          <a:latin typeface="Times New Roman" panose="02020603050405020304" pitchFamily="18" charset="0"/>
                          <a:ea typeface="Roboto" panose="02000000000000000000" pitchFamily="2" charset="0"/>
                          <a:cs typeface="Times New Roman" panose="02020603050405020304" pitchFamily="18" charset="0"/>
                          <a:sym typeface="+mn-ea"/>
                        </a:rPr>
                        <a:t>học</a:t>
                      </a:r>
                      <a:r>
                        <a:rPr lang="en-US" sz="2000" b="1" kern="0" dirty="0">
                          <a:latin typeface="Times New Roman" panose="02020603050405020304" pitchFamily="18" charset="0"/>
                          <a:ea typeface="Roboto" panose="02000000000000000000" pitchFamily="2" charset="0"/>
                          <a:cs typeface="Times New Roman" panose="02020603050405020304" pitchFamily="18" charset="0"/>
                          <a:sym typeface="+mn-ea"/>
                        </a:rPr>
                        <a:t> </a:t>
                      </a:r>
                      <a:r>
                        <a:rPr lang="en-US" sz="2000" b="1" kern="0" dirty="0" err="1">
                          <a:latin typeface="Times New Roman" panose="02020603050405020304" pitchFamily="18" charset="0"/>
                          <a:ea typeface="Roboto" panose="02000000000000000000" pitchFamily="2" charset="0"/>
                          <a:cs typeface="Times New Roman" panose="02020603050405020304" pitchFamily="18" charset="0"/>
                          <a:sym typeface="+mn-ea"/>
                        </a:rPr>
                        <a:t>phòng</a:t>
                      </a:r>
                      <a:r>
                        <a:rPr lang="en-US" sz="2000" b="1" kern="0" dirty="0">
                          <a:latin typeface="Times New Roman" panose="02020603050405020304" pitchFamily="18" charset="0"/>
                          <a:ea typeface="Roboto" panose="02000000000000000000" pitchFamily="2" charset="0"/>
                          <a:cs typeface="Times New Roman" panose="02020603050405020304" pitchFamily="18" charset="0"/>
                          <a:sym typeface="+mn-ea"/>
                        </a:rPr>
                        <a:t> 108HA8 </a:t>
                      </a:r>
                      <a:r>
                        <a:rPr lang="en-US" sz="2000" b="1" kern="0" dirty="0" err="1">
                          <a:latin typeface="Times New Roman" panose="02020603050405020304" pitchFamily="18" charset="0"/>
                          <a:ea typeface="Roboto" panose="02000000000000000000" pitchFamily="2" charset="0"/>
                          <a:cs typeface="Times New Roman" panose="02020603050405020304" pitchFamily="18" charset="0"/>
                          <a:sym typeface="+mn-ea"/>
                        </a:rPr>
                        <a:t>cơ</a:t>
                      </a:r>
                      <a:r>
                        <a:rPr lang="en-US" sz="2000" b="1" kern="0" dirty="0">
                          <a:latin typeface="Times New Roman" panose="02020603050405020304" pitchFamily="18" charset="0"/>
                          <a:ea typeface="Roboto" panose="02000000000000000000" pitchFamily="2" charset="0"/>
                          <a:cs typeface="Times New Roman" panose="02020603050405020304" pitchFamily="18" charset="0"/>
                          <a:sym typeface="+mn-ea"/>
                        </a:rPr>
                        <a:t> </a:t>
                      </a:r>
                      <a:r>
                        <a:rPr lang="en-US" sz="2000" b="1" kern="0" dirty="0" err="1">
                          <a:latin typeface="Times New Roman" panose="02020603050405020304" pitchFamily="18" charset="0"/>
                          <a:ea typeface="Roboto" panose="02000000000000000000" pitchFamily="2" charset="0"/>
                          <a:cs typeface="Times New Roman" panose="02020603050405020304" pitchFamily="18" charset="0"/>
                          <a:sym typeface="+mn-ea"/>
                        </a:rPr>
                        <a:t>sở</a:t>
                      </a:r>
                      <a:r>
                        <a:rPr lang="en-US" sz="2000" b="1" kern="0" dirty="0">
                          <a:latin typeface="Times New Roman" panose="02020603050405020304" pitchFamily="18" charset="0"/>
                          <a:ea typeface="Roboto" panose="02000000000000000000" pitchFamily="2" charset="0"/>
                          <a:cs typeface="Times New Roman" panose="02020603050405020304" pitchFamily="18" charset="0"/>
                          <a:sym typeface="+mn-ea"/>
                        </a:rPr>
                        <a:t> 218 </a:t>
                      </a:r>
                      <a:r>
                        <a:rPr lang="en-US" sz="2000" b="1" kern="0" dirty="0" err="1">
                          <a:latin typeface="Times New Roman" panose="02020603050405020304" pitchFamily="18" charset="0"/>
                          <a:ea typeface="Roboto" panose="02000000000000000000" pitchFamily="2" charset="0"/>
                          <a:cs typeface="Times New Roman" panose="02020603050405020304" pitchFamily="18" charset="0"/>
                          <a:sym typeface="+mn-ea"/>
                        </a:rPr>
                        <a:t>Lĩnh</a:t>
                      </a:r>
                      <a:r>
                        <a:rPr lang="en-US" sz="2000" b="1" kern="0" dirty="0">
                          <a:latin typeface="Times New Roman" panose="02020603050405020304" pitchFamily="18" charset="0"/>
                          <a:ea typeface="Roboto" panose="02000000000000000000" pitchFamily="2" charset="0"/>
                          <a:cs typeface="Times New Roman" panose="02020603050405020304" pitchFamily="18" charset="0"/>
                          <a:sym typeface="+mn-ea"/>
                        </a:rPr>
                        <a:t> Nam – Hà </a:t>
                      </a:r>
                      <a:r>
                        <a:rPr lang="en-US" sz="2000" b="1" kern="0" dirty="0" err="1">
                          <a:latin typeface="Times New Roman" panose="02020603050405020304" pitchFamily="18" charset="0"/>
                          <a:ea typeface="Roboto" panose="02000000000000000000" pitchFamily="2" charset="0"/>
                          <a:cs typeface="Times New Roman" panose="02020603050405020304" pitchFamily="18" charset="0"/>
                          <a:sym typeface="+mn-ea"/>
                        </a:rPr>
                        <a:t>Nội</a:t>
                      </a:r>
                      <a:r>
                        <a:rPr lang="en-US" sz="2000" b="1" kern="0" dirty="0">
                          <a:latin typeface="Times New Roman" panose="02020603050405020304" pitchFamily="18" charset="0"/>
                          <a:ea typeface="Roboto" panose="02000000000000000000" pitchFamily="2" charset="0"/>
                          <a:cs typeface="Times New Roman" panose="02020603050405020304" pitchFamily="18" charset="0"/>
                          <a:sym typeface="+mn-ea"/>
                        </a:rPr>
                        <a:t> </a:t>
                      </a:r>
                      <a:r>
                        <a:rPr lang="en-US" sz="2000" b="1" kern="0" dirty="0" err="1">
                          <a:latin typeface="Times New Roman" panose="02020603050405020304" pitchFamily="18" charset="0"/>
                          <a:ea typeface="Roboto" panose="02000000000000000000" pitchFamily="2" charset="0"/>
                          <a:cs typeface="Times New Roman" panose="02020603050405020304" pitchFamily="18" charset="0"/>
                          <a:sym typeface="+mn-ea"/>
                        </a:rPr>
                        <a:t>và</a:t>
                      </a:r>
                      <a:r>
                        <a:rPr lang="en-US" sz="2000" b="1" kern="0" dirty="0">
                          <a:latin typeface="Times New Roman" panose="02020603050405020304" pitchFamily="18" charset="0"/>
                          <a:ea typeface="Roboto" panose="02000000000000000000" pitchFamily="2" charset="0"/>
                          <a:cs typeface="Times New Roman" panose="02020603050405020304" pitchFamily="18" charset="0"/>
                          <a:sym typeface="+mn-ea"/>
                        </a:rPr>
                        <a:t> 105NA2 </a:t>
                      </a:r>
                      <a:r>
                        <a:rPr lang="en-US" sz="2000" b="1" kern="0" dirty="0" err="1">
                          <a:latin typeface="Times New Roman" panose="02020603050405020304" pitchFamily="18" charset="0"/>
                          <a:ea typeface="Roboto" panose="02000000000000000000" pitchFamily="2" charset="0"/>
                          <a:cs typeface="Times New Roman" panose="02020603050405020304" pitchFamily="18" charset="0"/>
                          <a:sym typeface="+mn-ea"/>
                        </a:rPr>
                        <a:t>cơ</a:t>
                      </a:r>
                      <a:r>
                        <a:rPr lang="en-US" sz="2000" b="1" kern="0" dirty="0">
                          <a:latin typeface="Times New Roman" panose="02020603050405020304" pitchFamily="18" charset="0"/>
                          <a:ea typeface="Roboto" panose="02000000000000000000" pitchFamily="2" charset="0"/>
                          <a:cs typeface="Times New Roman" panose="02020603050405020304" pitchFamily="18" charset="0"/>
                          <a:sym typeface="+mn-ea"/>
                        </a:rPr>
                        <a:t> </a:t>
                      </a:r>
                      <a:r>
                        <a:rPr lang="en-US" sz="2000" b="1" kern="0" dirty="0" err="1">
                          <a:latin typeface="Times New Roman" panose="02020603050405020304" pitchFamily="18" charset="0"/>
                          <a:ea typeface="Roboto" panose="02000000000000000000" pitchFamily="2" charset="0"/>
                          <a:cs typeface="Times New Roman" panose="02020603050405020304" pitchFamily="18" charset="0"/>
                          <a:sym typeface="+mn-ea"/>
                        </a:rPr>
                        <a:t>sở</a:t>
                      </a:r>
                      <a:r>
                        <a:rPr lang="en-US" sz="2000" b="1" kern="0" dirty="0">
                          <a:latin typeface="Times New Roman" panose="02020603050405020304" pitchFamily="18" charset="0"/>
                          <a:ea typeface="Roboto" panose="02000000000000000000" pitchFamily="2" charset="0"/>
                          <a:cs typeface="Times New Roman" panose="02020603050405020304" pitchFamily="18" charset="0"/>
                          <a:sym typeface="+mn-ea"/>
                        </a:rPr>
                        <a:t> 353 </a:t>
                      </a:r>
                      <a:r>
                        <a:rPr lang="en-US" sz="2000" b="1" kern="0" dirty="0" err="1">
                          <a:latin typeface="Times New Roman" panose="02020603050405020304" pitchFamily="18" charset="0"/>
                          <a:ea typeface="Roboto" panose="02000000000000000000" pitchFamily="2" charset="0"/>
                          <a:cs typeface="Times New Roman" panose="02020603050405020304" pitchFamily="18" charset="0"/>
                          <a:sym typeface="+mn-ea"/>
                        </a:rPr>
                        <a:t>Trần</a:t>
                      </a:r>
                      <a:r>
                        <a:rPr lang="en-US" sz="2000" b="1" kern="0" dirty="0">
                          <a:latin typeface="Times New Roman" panose="02020603050405020304" pitchFamily="18" charset="0"/>
                          <a:ea typeface="Roboto" panose="02000000000000000000" pitchFamily="2" charset="0"/>
                          <a:cs typeface="Times New Roman" panose="02020603050405020304" pitchFamily="18" charset="0"/>
                          <a:sym typeface="+mn-ea"/>
                        </a:rPr>
                        <a:t> </a:t>
                      </a:r>
                      <a:r>
                        <a:rPr lang="en-US" sz="2000" b="1" kern="0" dirty="0" err="1">
                          <a:latin typeface="Times New Roman" panose="02020603050405020304" pitchFamily="18" charset="0"/>
                          <a:ea typeface="Roboto" panose="02000000000000000000" pitchFamily="2" charset="0"/>
                          <a:cs typeface="Times New Roman" panose="02020603050405020304" pitchFamily="18" charset="0"/>
                          <a:sym typeface="+mn-ea"/>
                        </a:rPr>
                        <a:t>Hưng</a:t>
                      </a:r>
                      <a:r>
                        <a:rPr lang="en-US" sz="2000" b="1" kern="0" dirty="0">
                          <a:latin typeface="Times New Roman" panose="02020603050405020304" pitchFamily="18" charset="0"/>
                          <a:ea typeface="Roboto" panose="02000000000000000000" pitchFamily="2" charset="0"/>
                          <a:cs typeface="Times New Roman" panose="02020603050405020304" pitchFamily="18" charset="0"/>
                          <a:sym typeface="+mn-ea"/>
                        </a:rPr>
                        <a:t> </a:t>
                      </a:r>
                      <a:r>
                        <a:rPr lang="en-US" sz="2000" b="1" kern="0" dirty="0" err="1">
                          <a:latin typeface="Times New Roman" panose="02020603050405020304" pitchFamily="18" charset="0"/>
                          <a:ea typeface="Roboto" panose="02000000000000000000" pitchFamily="2" charset="0"/>
                          <a:cs typeface="Times New Roman" panose="02020603050405020304" pitchFamily="18" charset="0"/>
                          <a:sym typeface="+mn-ea"/>
                        </a:rPr>
                        <a:t>Đạo</a:t>
                      </a:r>
                      <a:r>
                        <a:rPr lang="en-US" sz="2000" b="1" kern="0" dirty="0">
                          <a:latin typeface="Times New Roman" panose="02020603050405020304" pitchFamily="18" charset="0"/>
                          <a:ea typeface="Roboto" panose="02000000000000000000" pitchFamily="2" charset="0"/>
                          <a:cs typeface="Times New Roman" panose="02020603050405020304" pitchFamily="18" charset="0"/>
                          <a:sym typeface="+mn-ea"/>
                        </a:rPr>
                        <a:t> – Ninh Bình</a:t>
                      </a:r>
                      <a:endParaRPr lang="en-US" sz="2000" b="1" i="0" u="none" strike="noStrike" dirty="0">
                        <a:solidFill>
                          <a:srgbClr val="000000"/>
                        </a:solidFill>
                        <a:effectLst/>
                        <a:latin typeface="Times New Roman" panose="02020603050405020304" pitchFamily="18" charset="0"/>
                        <a:ea typeface="Roboto" panose="02000000000000000000" pitchFamily="2" charset="0"/>
                        <a:cs typeface="Times New Roman" panose="02020603050405020304" pitchFamily="18"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3150052"/>
                  </a:ext>
                </a:extLst>
              </a:tr>
              <a:tr h="1155527">
                <a:tc>
                  <a:txBody>
                    <a:bodyPr/>
                    <a:lstStyle/>
                    <a:p>
                      <a:pPr algn="ctr" fontAlgn="ct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Bài</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thi TOEIC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quốc</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tế</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có</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phiếu</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điểm</a:t>
                      </a:r>
                      <a:endParaRPr lang="en-US" sz="2000" b="1" i="0" u="none" strike="noStrike" dirty="0">
                        <a:solidFill>
                          <a:srgbClr val="000000"/>
                        </a:solidFill>
                        <a:effectLst/>
                        <a:latin typeface="Times New Roman" panose="02020603050405020304" pitchFamily="18" charset="0"/>
                        <a:ea typeface="Roboto" panose="02000000000000000000" pitchFamily="2" charset="0"/>
                        <a:cs typeface="Times New Roman" panose="02020603050405020304" pitchFamily="18"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Thi</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xét</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miễn</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học</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phần</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và</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xét</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công</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nhận</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đạt</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chuẩn</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đầu</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ra</a:t>
                      </a:r>
                      <a:endParaRPr lang="en-US" sz="2000" b="1" i="0" u="none" strike="noStrike" dirty="0">
                        <a:solidFill>
                          <a:srgbClr val="000000"/>
                        </a:solidFill>
                        <a:effectLst/>
                        <a:latin typeface="Times New Roman" panose="02020603050405020304" pitchFamily="18" charset="0"/>
                        <a:ea typeface="Roboto" panose="02000000000000000000" pitchFamily="2" charset="0"/>
                        <a:cs typeface="Times New Roman" panose="02020603050405020304" pitchFamily="18"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Tất</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cả</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các</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khóa</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theo</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QĐ 853 </a:t>
                      </a:r>
                      <a:r>
                        <a:rPr lang="en-US" sz="2000" b="1" u="none" strike="noStrike" dirty="0" err="1">
                          <a:effectLst/>
                          <a:latin typeface="Times New Roman" panose="02020603050405020304" pitchFamily="18" charset="0"/>
                          <a:ea typeface="Roboto" panose="02000000000000000000" pitchFamily="2" charset="0"/>
                          <a:cs typeface="Times New Roman" panose="02020603050405020304" pitchFamily="18" charset="0"/>
                        </a:rPr>
                        <a:t>và</a:t>
                      </a: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 QĐ 201A</a:t>
                      </a:r>
                      <a:endParaRPr lang="en-US" sz="2000" b="1" i="0" u="none" strike="noStrike" dirty="0">
                        <a:solidFill>
                          <a:srgbClr val="000000"/>
                        </a:solidFill>
                        <a:effectLst/>
                        <a:latin typeface="Times New Roman" panose="02020603050405020304" pitchFamily="18" charset="0"/>
                        <a:ea typeface="Roboto" panose="02000000000000000000" pitchFamily="2" charset="0"/>
                        <a:cs typeface="Times New Roman" panose="02020603050405020304" pitchFamily="18"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2000" b="1" u="none" strike="noStrike" dirty="0">
                          <a:effectLst/>
                          <a:latin typeface="Times New Roman" panose="02020603050405020304" pitchFamily="18" charset="0"/>
                          <a:ea typeface="Roboto" panose="02000000000000000000" pitchFamily="2" charset="0"/>
                          <a:cs typeface="Times New Roman" panose="02020603050405020304" pitchFamily="18" charset="0"/>
                        </a:rPr>
                        <a:t>IIG VN</a:t>
                      </a:r>
                      <a:endParaRPr lang="en-US" sz="2000" b="1" i="0" u="none" strike="noStrike" dirty="0">
                        <a:solidFill>
                          <a:srgbClr val="000000"/>
                        </a:solidFill>
                        <a:effectLst/>
                        <a:latin typeface="Times New Roman" panose="02020603050405020304" pitchFamily="18" charset="0"/>
                        <a:ea typeface="Roboto" panose="02000000000000000000" pitchFamily="2" charset="0"/>
                        <a:cs typeface="Times New Roman" panose="02020603050405020304" pitchFamily="18"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66539636"/>
                  </a:ext>
                </a:extLst>
              </a:tr>
            </a:tbl>
          </a:graphicData>
        </a:graphic>
      </p:graphicFrame>
      <p:sp>
        <p:nvSpPr>
          <p:cNvPr id="3" name="TextBox 7">
            <a:extLst>
              <a:ext uri="{FF2B5EF4-FFF2-40B4-BE49-F238E27FC236}">
                <a16:creationId xmlns:a16="http://schemas.microsoft.com/office/drawing/2014/main" id="{EB6FD32C-608C-8592-50D4-FAFF6D461B41}"/>
              </a:ext>
            </a:extLst>
          </p:cNvPr>
          <p:cNvSpPr txBox="1"/>
          <p:nvPr/>
        </p:nvSpPr>
        <p:spPr>
          <a:xfrm>
            <a:off x="964932" y="8029898"/>
            <a:ext cx="7774746" cy="1218154"/>
          </a:xfrm>
          <a:prstGeom prst="rect">
            <a:avLst/>
          </a:prstGeom>
        </p:spPr>
        <p:txBody>
          <a:bodyPr wrap="square" lIns="0" tIns="0" rIns="0" bIns="0" rtlCol="0" anchor="t">
            <a:spAutoFit/>
          </a:bodyPr>
          <a:lstStyle/>
          <a:p>
            <a:pPr algn="ctr">
              <a:lnSpc>
                <a:spcPts val="5040"/>
              </a:lnSpc>
            </a:pPr>
            <a:r>
              <a:rPr lang="en-US" sz="3200" dirty="0">
                <a:solidFill>
                  <a:srgbClr val="5800FF"/>
                </a:solidFill>
                <a:latin typeface="Oswald"/>
                <a:ea typeface="Oswald"/>
                <a:cs typeface="Oswald"/>
                <a:sym typeface="Oswald"/>
              </a:rPr>
              <a:t>ĐƯỜNG LINK HƯỚNG DẪN ĐIỀN FORM VÀ MẪU ĐƠN ĐĂNG KÝ THI TOEIC QUỐC TẾ</a:t>
            </a:r>
          </a:p>
        </p:txBody>
      </p:sp>
      <p:pic>
        <p:nvPicPr>
          <p:cNvPr id="5" name="Picture 4">
            <a:extLst>
              <a:ext uri="{FF2B5EF4-FFF2-40B4-BE49-F238E27FC236}">
                <a16:creationId xmlns:a16="http://schemas.microsoft.com/office/drawing/2014/main" id="{DD0EE68A-DB5F-DF89-E149-00803AC7BD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78803" y="7807170"/>
            <a:ext cx="2324100" cy="2324100"/>
          </a:xfrm>
          <a:prstGeom prst="rect">
            <a:avLst/>
          </a:prstGeom>
        </p:spPr>
      </p:pic>
    </p:spTree>
    <p:extLst>
      <p:ext uri="{BB962C8B-B14F-4D97-AF65-F5344CB8AC3E}">
        <p14:creationId xmlns:p14="http://schemas.microsoft.com/office/powerpoint/2010/main" val="483328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2B0A5C23-9A0D-4D31-9768-FD96BB453C39}" type="slidenum">
              <a:rPr lang="en-US" smtClean="0"/>
              <a:t>14</a:t>
            </a:fld>
            <a:endParaRPr lang="en-US"/>
          </a:p>
        </p:txBody>
      </p:sp>
      <p:sp>
        <p:nvSpPr>
          <p:cNvPr id="9" name="Up-Down Arrow 8"/>
          <p:cNvSpPr/>
          <p:nvPr/>
        </p:nvSpPr>
        <p:spPr>
          <a:xfrm rot="5400000">
            <a:off x="10353100" y="5246156"/>
            <a:ext cx="556499" cy="1075134"/>
          </a:xfrm>
          <a:prstGeom prst="upDownArrow">
            <a:avLst>
              <a:gd name="adj1" fmla="val 53851"/>
              <a:gd name="adj2" fmla="val 52568"/>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1" name="Rounded Rectangle 10"/>
          <p:cNvSpPr/>
          <p:nvPr/>
        </p:nvSpPr>
        <p:spPr>
          <a:xfrm>
            <a:off x="11258966" y="5024771"/>
            <a:ext cx="2484882" cy="1597914"/>
          </a:xfrm>
          <a:prstGeom prst="roundRect">
            <a:avLst>
              <a:gd name="adj" fmla="val 10229"/>
            </a:avLst>
          </a:prstGeom>
          <a:solidFill>
            <a:schemeClr val="accent5">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Rounded Rectangle 11"/>
          <p:cNvSpPr/>
          <p:nvPr/>
        </p:nvSpPr>
        <p:spPr>
          <a:xfrm>
            <a:off x="11258966" y="4944761"/>
            <a:ext cx="2484882" cy="1597914"/>
          </a:xfrm>
          <a:prstGeom prst="roundRect">
            <a:avLst>
              <a:gd name="adj" fmla="val 10229"/>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6" name="Up-Down Arrow 15"/>
          <p:cNvSpPr/>
          <p:nvPr/>
        </p:nvSpPr>
        <p:spPr>
          <a:xfrm rot="5400000">
            <a:off x="7381516" y="5237762"/>
            <a:ext cx="556499" cy="1075134"/>
          </a:xfrm>
          <a:prstGeom prst="upDownArrow">
            <a:avLst>
              <a:gd name="adj1" fmla="val 53851"/>
              <a:gd name="adj2" fmla="val 52568"/>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7" name="Rounded Rectangle 16"/>
          <p:cNvSpPr/>
          <p:nvPr/>
        </p:nvSpPr>
        <p:spPr>
          <a:xfrm>
            <a:off x="4547270" y="5024771"/>
            <a:ext cx="2484882" cy="1597914"/>
          </a:xfrm>
          <a:prstGeom prst="roundRect">
            <a:avLst>
              <a:gd name="adj" fmla="val 10229"/>
            </a:avLst>
          </a:prstGeom>
          <a:solidFill>
            <a:schemeClr val="accent3">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8" name="Rounded Rectangle 17"/>
          <p:cNvSpPr/>
          <p:nvPr/>
        </p:nvSpPr>
        <p:spPr>
          <a:xfrm>
            <a:off x="4547270" y="4944761"/>
            <a:ext cx="2484882" cy="1597914"/>
          </a:xfrm>
          <a:prstGeom prst="roundRect">
            <a:avLst>
              <a:gd name="adj" fmla="val 10229"/>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nvGrpSpPr>
          <p:cNvPr id="22" name="Group 21"/>
          <p:cNvGrpSpPr/>
          <p:nvPr/>
        </p:nvGrpSpPr>
        <p:grpSpPr>
          <a:xfrm>
            <a:off x="7903118" y="2048256"/>
            <a:ext cx="2484882" cy="1677924"/>
            <a:chOff x="5280660" y="1548384"/>
            <a:chExt cx="1656588" cy="1118616"/>
          </a:xfrm>
        </p:grpSpPr>
        <p:sp>
          <p:nvSpPr>
            <p:cNvPr id="7" name="Rounded Rectangle 6"/>
            <p:cNvSpPr/>
            <p:nvPr/>
          </p:nvSpPr>
          <p:spPr>
            <a:xfrm>
              <a:off x="5280660" y="1601724"/>
              <a:ext cx="1656588" cy="1065276"/>
            </a:xfrm>
            <a:prstGeom prst="roundRect">
              <a:avLst>
                <a:gd name="adj" fmla="val 10229"/>
              </a:avLst>
            </a:prstGeom>
            <a:solidFill>
              <a:schemeClr val="accent4">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 name="Rounded Rectangle 1"/>
            <p:cNvSpPr/>
            <p:nvPr/>
          </p:nvSpPr>
          <p:spPr>
            <a:xfrm>
              <a:off x="5280660" y="1548384"/>
              <a:ext cx="1656588" cy="1065276"/>
            </a:xfrm>
            <a:prstGeom prst="roundRect">
              <a:avLst>
                <a:gd name="adj" fmla="val 10229"/>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sp>
        <p:nvSpPr>
          <p:cNvPr id="3" name="Up-Down Arrow 2"/>
          <p:cNvSpPr/>
          <p:nvPr/>
        </p:nvSpPr>
        <p:spPr>
          <a:xfrm>
            <a:off x="8867311" y="3789368"/>
            <a:ext cx="556499" cy="1075134"/>
          </a:xfrm>
          <a:prstGeom prst="upDownArrow">
            <a:avLst>
              <a:gd name="adj1" fmla="val 53851"/>
              <a:gd name="adj2" fmla="val 52568"/>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nvGrpSpPr>
          <p:cNvPr id="25" name="Group 24"/>
          <p:cNvGrpSpPr/>
          <p:nvPr/>
        </p:nvGrpSpPr>
        <p:grpSpPr>
          <a:xfrm>
            <a:off x="8374312" y="4944761"/>
            <a:ext cx="1716357" cy="1716357"/>
            <a:chOff x="5535168" y="3474720"/>
            <a:chExt cx="1144238" cy="1144238"/>
          </a:xfrm>
        </p:grpSpPr>
        <p:sp>
          <p:nvSpPr>
            <p:cNvPr id="5" name="Oval 4"/>
            <p:cNvSpPr/>
            <p:nvPr/>
          </p:nvSpPr>
          <p:spPr>
            <a:xfrm>
              <a:off x="5535168" y="3474720"/>
              <a:ext cx="1144238" cy="1144238"/>
            </a:xfrm>
            <a:prstGeom prst="ellipse">
              <a:avLst/>
            </a:prstGeom>
            <a:solidFill>
              <a:srgbClr val="C9C9C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4" name="Oval 13"/>
            <p:cNvSpPr/>
            <p:nvPr/>
          </p:nvSpPr>
          <p:spPr>
            <a:xfrm>
              <a:off x="5888512" y="3839066"/>
              <a:ext cx="410688" cy="410688"/>
            </a:xfrm>
            <a:prstGeom prst="ellipse">
              <a:avLst/>
            </a:prstGeom>
            <a:noFill/>
            <a:ln w="76200">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6" name="Rounded Rectangle 5"/>
            <p:cNvSpPr/>
            <p:nvPr/>
          </p:nvSpPr>
          <p:spPr>
            <a:xfrm>
              <a:off x="6091475" y="3930649"/>
              <a:ext cx="45719" cy="155575"/>
            </a:xfrm>
            <a:prstGeom prst="roundRect">
              <a:avLst/>
            </a:prstGeom>
            <a:solidFill>
              <a:srgbClr val="A4A4A4"/>
            </a:solidFill>
            <a:ln w="3175">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5" name="Rounded Rectangle 14"/>
            <p:cNvSpPr/>
            <p:nvPr/>
          </p:nvSpPr>
          <p:spPr>
            <a:xfrm rot="16200000">
              <a:off x="6052581" y="4001610"/>
              <a:ext cx="45719" cy="123507"/>
            </a:xfrm>
            <a:prstGeom prst="roundRect">
              <a:avLst/>
            </a:prstGeom>
            <a:solidFill>
              <a:srgbClr val="A4A4A4"/>
            </a:solidFill>
            <a:ln w="3175">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sp>
        <p:nvSpPr>
          <p:cNvPr id="19" name="Up-Down Arrow 18"/>
          <p:cNvSpPr/>
          <p:nvPr/>
        </p:nvSpPr>
        <p:spPr>
          <a:xfrm>
            <a:off x="8867311" y="6707232"/>
            <a:ext cx="556499" cy="1075134"/>
          </a:xfrm>
          <a:prstGeom prst="upDownArrow">
            <a:avLst>
              <a:gd name="adj1" fmla="val 53851"/>
              <a:gd name="adj2" fmla="val 52568"/>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nvGrpSpPr>
          <p:cNvPr id="23" name="Group 22"/>
          <p:cNvGrpSpPr/>
          <p:nvPr/>
        </p:nvGrpSpPr>
        <p:grpSpPr>
          <a:xfrm>
            <a:off x="7903118" y="7845552"/>
            <a:ext cx="2484882" cy="1677924"/>
            <a:chOff x="5280660" y="5413248"/>
            <a:chExt cx="1656588" cy="1118616"/>
          </a:xfrm>
        </p:grpSpPr>
        <p:sp>
          <p:nvSpPr>
            <p:cNvPr id="20" name="Rounded Rectangle 19"/>
            <p:cNvSpPr/>
            <p:nvPr/>
          </p:nvSpPr>
          <p:spPr>
            <a:xfrm>
              <a:off x="5280660" y="5466588"/>
              <a:ext cx="1656588" cy="1065276"/>
            </a:xfrm>
            <a:prstGeom prst="roundRect">
              <a:avLst>
                <a:gd name="adj" fmla="val 10229"/>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1" name="Rounded Rectangle 20"/>
            <p:cNvSpPr/>
            <p:nvPr/>
          </p:nvSpPr>
          <p:spPr>
            <a:xfrm>
              <a:off x="5280660" y="5413248"/>
              <a:ext cx="1656588" cy="1065276"/>
            </a:xfrm>
            <a:prstGeom prst="roundRect">
              <a:avLst>
                <a:gd name="adj" fmla="val 10229"/>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sp>
        <p:nvSpPr>
          <p:cNvPr id="28" name="Freeform 104"/>
          <p:cNvSpPr>
            <a:spLocks noEditPoints="1"/>
          </p:cNvSpPr>
          <p:nvPr/>
        </p:nvSpPr>
        <p:spPr bwMode="auto">
          <a:xfrm>
            <a:off x="8849163" y="2229363"/>
            <a:ext cx="592791" cy="707976"/>
          </a:xfrm>
          <a:custGeom>
            <a:avLst/>
            <a:gdLst>
              <a:gd name="T0" fmla="*/ 34 w 127"/>
              <a:gd name="T1" fmla="*/ 34 h 152"/>
              <a:gd name="T2" fmla="*/ 41 w 127"/>
              <a:gd name="T3" fmla="*/ 27 h 152"/>
              <a:gd name="T4" fmla="*/ 41 w 127"/>
              <a:gd name="T5" fmla="*/ 7 h 152"/>
              <a:gd name="T6" fmla="*/ 34 w 127"/>
              <a:gd name="T7" fmla="*/ 0 h 152"/>
              <a:gd name="T8" fmla="*/ 28 w 127"/>
              <a:gd name="T9" fmla="*/ 7 h 152"/>
              <a:gd name="T10" fmla="*/ 28 w 127"/>
              <a:gd name="T11" fmla="*/ 27 h 152"/>
              <a:gd name="T12" fmla="*/ 34 w 127"/>
              <a:gd name="T13" fmla="*/ 34 h 152"/>
              <a:gd name="T14" fmla="*/ 77 w 127"/>
              <a:gd name="T15" fmla="*/ 132 h 152"/>
              <a:gd name="T16" fmla="*/ 102 w 127"/>
              <a:gd name="T17" fmla="*/ 101 h 152"/>
              <a:gd name="T18" fmla="*/ 77 w 127"/>
              <a:gd name="T19" fmla="*/ 70 h 152"/>
              <a:gd name="T20" fmla="*/ 53 w 127"/>
              <a:gd name="T21" fmla="*/ 101 h 152"/>
              <a:gd name="T22" fmla="*/ 77 w 127"/>
              <a:gd name="T23" fmla="*/ 132 h 152"/>
              <a:gd name="T24" fmla="*/ 70 w 127"/>
              <a:gd name="T25" fmla="*/ 88 h 152"/>
              <a:gd name="T26" fmla="*/ 77 w 127"/>
              <a:gd name="T27" fmla="*/ 83 h 152"/>
              <a:gd name="T28" fmla="*/ 85 w 127"/>
              <a:gd name="T29" fmla="*/ 88 h 152"/>
              <a:gd name="T30" fmla="*/ 88 w 127"/>
              <a:gd name="T31" fmla="*/ 101 h 152"/>
              <a:gd name="T32" fmla="*/ 85 w 127"/>
              <a:gd name="T33" fmla="*/ 114 h 152"/>
              <a:gd name="T34" fmla="*/ 77 w 127"/>
              <a:gd name="T35" fmla="*/ 119 h 152"/>
              <a:gd name="T36" fmla="*/ 70 w 127"/>
              <a:gd name="T37" fmla="*/ 114 h 152"/>
              <a:gd name="T38" fmla="*/ 66 w 127"/>
              <a:gd name="T39" fmla="*/ 101 h 152"/>
              <a:gd name="T40" fmla="*/ 70 w 127"/>
              <a:gd name="T41" fmla="*/ 88 h 152"/>
              <a:gd name="T42" fmla="*/ 36 w 127"/>
              <a:gd name="T43" fmla="*/ 132 h 152"/>
              <a:gd name="T44" fmla="*/ 36 w 127"/>
              <a:gd name="T45" fmla="*/ 132 h 152"/>
              <a:gd name="T46" fmla="*/ 42 w 127"/>
              <a:gd name="T47" fmla="*/ 125 h 152"/>
              <a:gd name="T48" fmla="*/ 42 w 127"/>
              <a:gd name="T49" fmla="*/ 77 h 152"/>
              <a:gd name="T50" fmla="*/ 35 w 127"/>
              <a:gd name="T51" fmla="*/ 70 h 152"/>
              <a:gd name="T52" fmla="*/ 29 w 127"/>
              <a:gd name="T53" fmla="*/ 77 h 152"/>
              <a:gd name="T54" fmla="*/ 29 w 127"/>
              <a:gd name="T55" fmla="*/ 125 h 152"/>
              <a:gd name="T56" fmla="*/ 36 w 127"/>
              <a:gd name="T57" fmla="*/ 132 h 152"/>
              <a:gd name="T58" fmla="*/ 110 w 127"/>
              <a:gd name="T59" fmla="*/ 21 h 152"/>
              <a:gd name="T60" fmla="*/ 109 w 127"/>
              <a:gd name="T61" fmla="*/ 21 h 152"/>
              <a:gd name="T62" fmla="*/ 109 w 127"/>
              <a:gd name="T63" fmla="*/ 27 h 152"/>
              <a:gd name="T64" fmla="*/ 93 w 127"/>
              <a:gd name="T65" fmla="*/ 43 h 152"/>
              <a:gd name="T66" fmla="*/ 78 w 127"/>
              <a:gd name="T67" fmla="*/ 27 h 152"/>
              <a:gd name="T68" fmla="*/ 78 w 127"/>
              <a:gd name="T69" fmla="*/ 21 h 152"/>
              <a:gd name="T70" fmla="*/ 50 w 127"/>
              <a:gd name="T71" fmla="*/ 21 h 152"/>
              <a:gd name="T72" fmla="*/ 50 w 127"/>
              <a:gd name="T73" fmla="*/ 27 h 152"/>
              <a:gd name="T74" fmla="*/ 34 w 127"/>
              <a:gd name="T75" fmla="*/ 43 h 152"/>
              <a:gd name="T76" fmla="*/ 19 w 127"/>
              <a:gd name="T77" fmla="*/ 27 h 152"/>
              <a:gd name="T78" fmla="*/ 19 w 127"/>
              <a:gd name="T79" fmla="*/ 21 h 152"/>
              <a:gd name="T80" fmla="*/ 17 w 127"/>
              <a:gd name="T81" fmla="*/ 21 h 152"/>
              <a:gd name="T82" fmla="*/ 0 w 127"/>
              <a:gd name="T83" fmla="*/ 38 h 152"/>
              <a:gd name="T84" fmla="*/ 0 w 127"/>
              <a:gd name="T85" fmla="*/ 134 h 152"/>
              <a:gd name="T86" fmla="*/ 17 w 127"/>
              <a:gd name="T87" fmla="*/ 152 h 152"/>
              <a:gd name="T88" fmla="*/ 110 w 127"/>
              <a:gd name="T89" fmla="*/ 152 h 152"/>
              <a:gd name="T90" fmla="*/ 127 w 127"/>
              <a:gd name="T91" fmla="*/ 134 h 152"/>
              <a:gd name="T92" fmla="*/ 127 w 127"/>
              <a:gd name="T93" fmla="*/ 38 h 152"/>
              <a:gd name="T94" fmla="*/ 110 w 127"/>
              <a:gd name="T95" fmla="*/ 21 h 152"/>
              <a:gd name="T96" fmla="*/ 115 w 127"/>
              <a:gd name="T97" fmla="*/ 134 h 152"/>
              <a:gd name="T98" fmla="*/ 110 w 127"/>
              <a:gd name="T99" fmla="*/ 139 h 152"/>
              <a:gd name="T100" fmla="*/ 17 w 127"/>
              <a:gd name="T101" fmla="*/ 139 h 152"/>
              <a:gd name="T102" fmla="*/ 13 w 127"/>
              <a:gd name="T103" fmla="*/ 134 h 152"/>
              <a:gd name="T104" fmla="*/ 13 w 127"/>
              <a:gd name="T105" fmla="*/ 56 h 152"/>
              <a:gd name="T106" fmla="*/ 115 w 127"/>
              <a:gd name="T107" fmla="*/ 56 h 152"/>
              <a:gd name="T108" fmla="*/ 115 w 127"/>
              <a:gd name="T109" fmla="*/ 134 h 152"/>
              <a:gd name="T110" fmla="*/ 93 w 127"/>
              <a:gd name="T111" fmla="*/ 34 h 152"/>
              <a:gd name="T112" fmla="*/ 100 w 127"/>
              <a:gd name="T113" fmla="*/ 27 h 152"/>
              <a:gd name="T114" fmla="*/ 100 w 127"/>
              <a:gd name="T115" fmla="*/ 7 h 152"/>
              <a:gd name="T116" fmla="*/ 93 w 127"/>
              <a:gd name="T117" fmla="*/ 0 h 152"/>
              <a:gd name="T118" fmla="*/ 87 w 127"/>
              <a:gd name="T119" fmla="*/ 7 h 152"/>
              <a:gd name="T120" fmla="*/ 87 w 127"/>
              <a:gd name="T121" fmla="*/ 27 h 152"/>
              <a:gd name="T122" fmla="*/ 93 w 127"/>
              <a:gd name="T123" fmla="*/ 3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52">
                <a:moveTo>
                  <a:pt x="34" y="34"/>
                </a:moveTo>
                <a:cubicBezTo>
                  <a:pt x="38" y="34"/>
                  <a:pt x="41" y="31"/>
                  <a:pt x="41" y="27"/>
                </a:cubicBezTo>
                <a:cubicBezTo>
                  <a:pt x="41" y="7"/>
                  <a:pt x="41" y="7"/>
                  <a:pt x="41" y="7"/>
                </a:cubicBezTo>
                <a:cubicBezTo>
                  <a:pt x="41" y="3"/>
                  <a:pt x="38" y="0"/>
                  <a:pt x="34" y="0"/>
                </a:cubicBezTo>
                <a:cubicBezTo>
                  <a:pt x="31" y="0"/>
                  <a:pt x="28" y="3"/>
                  <a:pt x="28" y="7"/>
                </a:cubicBezTo>
                <a:cubicBezTo>
                  <a:pt x="28" y="27"/>
                  <a:pt x="28" y="27"/>
                  <a:pt x="28" y="27"/>
                </a:cubicBezTo>
                <a:cubicBezTo>
                  <a:pt x="28" y="31"/>
                  <a:pt x="31" y="34"/>
                  <a:pt x="34" y="34"/>
                </a:cubicBezTo>
                <a:close/>
                <a:moveTo>
                  <a:pt x="77" y="132"/>
                </a:moveTo>
                <a:cubicBezTo>
                  <a:pt x="92" y="132"/>
                  <a:pt x="102" y="117"/>
                  <a:pt x="102" y="101"/>
                </a:cubicBezTo>
                <a:cubicBezTo>
                  <a:pt x="102" y="85"/>
                  <a:pt x="92" y="70"/>
                  <a:pt x="77" y="70"/>
                </a:cubicBezTo>
                <a:cubicBezTo>
                  <a:pt x="62" y="70"/>
                  <a:pt x="53" y="85"/>
                  <a:pt x="53" y="101"/>
                </a:cubicBezTo>
                <a:cubicBezTo>
                  <a:pt x="53" y="117"/>
                  <a:pt x="62" y="132"/>
                  <a:pt x="77" y="132"/>
                </a:cubicBezTo>
                <a:close/>
                <a:moveTo>
                  <a:pt x="70" y="88"/>
                </a:moveTo>
                <a:cubicBezTo>
                  <a:pt x="72" y="84"/>
                  <a:pt x="75" y="83"/>
                  <a:pt x="77" y="83"/>
                </a:cubicBezTo>
                <a:cubicBezTo>
                  <a:pt x="80" y="83"/>
                  <a:pt x="82" y="84"/>
                  <a:pt x="85" y="88"/>
                </a:cubicBezTo>
                <a:cubicBezTo>
                  <a:pt x="87" y="91"/>
                  <a:pt x="89" y="95"/>
                  <a:pt x="88" y="101"/>
                </a:cubicBezTo>
                <a:cubicBezTo>
                  <a:pt x="89" y="106"/>
                  <a:pt x="87" y="111"/>
                  <a:pt x="85" y="114"/>
                </a:cubicBezTo>
                <a:cubicBezTo>
                  <a:pt x="82" y="117"/>
                  <a:pt x="80" y="119"/>
                  <a:pt x="77" y="119"/>
                </a:cubicBezTo>
                <a:cubicBezTo>
                  <a:pt x="75" y="119"/>
                  <a:pt x="72" y="117"/>
                  <a:pt x="70" y="114"/>
                </a:cubicBezTo>
                <a:cubicBezTo>
                  <a:pt x="68" y="111"/>
                  <a:pt x="66" y="106"/>
                  <a:pt x="66" y="101"/>
                </a:cubicBezTo>
                <a:cubicBezTo>
                  <a:pt x="66" y="95"/>
                  <a:pt x="68" y="91"/>
                  <a:pt x="70" y="88"/>
                </a:cubicBezTo>
                <a:close/>
                <a:moveTo>
                  <a:pt x="36" y="132"/>
                </a:moveTo>
                <a:cubicBezTo>
                  <a:pt x="36" y="132"/>
                  <a:pt x="36" y="132"/>
                  <a:pt x="36" y="132"/>
                </a:cubicBezTo>
                <a:cubicBezTo>
                  <a:pt x="39" y="132"/>
                  <a:pt x="42" y="129"/>
                  <a:pt x="42" y="125"/>
                </a:cubicBezTo>
                <a:cubicBezTo>
                  <a:pt x="42" y="77"/>
                  <a:pt x="42" y="77"/>
                  <a:pt x="42" y="77"/>
                </a:cubicBezTo>
                <a:cubicBezTo>
                  <a:pt x="42" y="73"/>
                  <a:pt x="39" y="70"/>
                  <a:pt x="35" y="70"/>
                </a:cubicBezTo>
                <a:cubicBezTo>
                  <a:pt x="32" y="70"/>
                  <a:pt x="29" y="73"/>
                  <a:pt x="29" y="77"/>
                </a:cubicBezTo>
                <a:cubicBezTo>
                  <a:pt x="29" y="125"/>
                  <a:pt x="29" y="125"/>
                  <a:pt x="29" y="125"/>
                </a:cubicBezTo>
                <a:cubicBezTo>
                  <a:pt x="29" y="129"/>
                  <a:pt x="32" y="132"/>
                  <a:pt x="36" y="132"/>
                </a:cubicBezTo>
                <a:close/>
                <a:moveTo>
                  <a:pt x="110" y="21"/>
                </a:moveTo>
                <a:cubicBezTo>
                  <a:pt x="109" y="21"/>
                  <a:pt x="109" y="21"/>
                  <a:pt x="109" y="21"/>
                </a:cubicBezTo>
                <a:cubicBezTo>
                  <a:pt x="109" y="27"/>
                  <a:pt x="109" y="27"/>
                  <a:pt x="109" y="27"/>
                </a:cubicBezTo>
                <a:cubicBezTo>
                  <a:pt x="109" y="36"/>
                  <a:pt x="102" y="43"/>
                  <a:pt x="93" y="43"/>
                </a:cubicBezTo>
                <a:cubicBezTo>
                  <a:pt x="85" y="43"/>
                  <a:pt x="78" y="36"/>
                  <a:pt x="78" y="27"/>
                </a:cubicBezTo>
                <a:cubicBezTo>
                  <a:pt x="78" y="21"/>
                  <a:pt x="78" y="21"/>
                  <a:pt x="78" y="21"/>
                </a:cubicBezTo>
                <a:cubicBezTo>
                  <a:pt x="50" y="21"/>
                  <a:pt x="50" y="21"/>
                  <a:pt x="50" y="21"/>
                </a:cubicBezTo>
                <a:cubicBezTo>
                  <a:pt x="50" y="27"/>
                  <a:pt x="50" y="27"/>
                  <a:pt x="50" y="27"/>
                </a:cubicBezTo>
                <a:cubicBezTo>
                  <a:pt x="50" y="36"/>
                  <a:pt x="43" y="43"/>
                  <a:pt x="34" y="43"/>
                </a:cubicBezTo>
                <a:cubicBezTo>
                  <a:pt x="26" y="43"/>
                  <a:pt x="19" y="36"/>
                  <a:pt x="19" y="27"/>
                </a:cubicBezTo>
                <a:cubicBezTo>
                  <a:pt x="19" y="21"/>
                  <a:pt x="19" y="21"/>
                  <a:pt x="19" y="21"/>
                </a:cubicBezTo>
                <a:cubicBezTo>
                  <a:pt x="17" y="21"/>
                  <a:pt x="17" y="21"/>
                  <a:pt x="17" y="21"/>
                </a:cubicBezTo>
                <a:cubicBezTo>
                  <a:pt x="8" y="21"/>
                  <a:pt x="0" y="28"/>
                  <a:pt x="0" y="38"/>
                </a:cubicBezTo>
                <a:cubicBezTo>
                  <a:pt x="0" y="134"/>
                  <a:pt x="0" y="134"/>
                  <a:pt x="0" y="134"/>
                </a:cubicBezTo>
                <a:cubicBezTo>
                  <a:pt x="0" y="144"/>
                  <a:pt x="8" y="152"/>
                  <a:pt x="17" y="152"/>
                </a:cubicBezTo>
                <a:cubicBezTo>
                  <a:pt x="110" y="152"/>
                  <a:pt x="110" y="152"/>
                  <a:pt x="110" y="152"/>
                </a:cubicBezTo>
                <a:cubicBezTo>
                  <a:pt x="120" y="152"/>
                  <a:pt x="127" y="144"/>
                  <a:pt x="127" y="134"/>
                </a:cubicBezTo>
                <a:cubicBezTo>
                  <a:pt x="127" y="38"/>
                  <a:pt x="127" y="38"/>
                  <a:pt x="127" y="38"/>
                </a:cubicBezTo>
                <a:cubicBezTo>
                  <a:pt x="127" y="28"/>
                  <a:pt x="120" y="21"/>
                  <a:pt x="110" y="21"/>
                </a:cubicBezTo>
                <a:close/>
                <a:moveTo>
                  <a:pt x="115" y="134"/>
                </a:moveTo>
                <a:cubicBezTo>
                  <a:pt x="115" y="137"/>
                  <a:pt x="113" y="139"/>
                  <a:pt x="110" y="139"/>
                </a:cubicBezTo>
                <a:cubicBezTo>
                  <a:pt x="17" y="139"/>
                  <a:pt x="17" y="139"/>
                  <a:pt x="17" y="139"/>
                </a:cubicBezTo>
                <a:cubicBezTo>
                  <a:pt x="15" y="139"/>
                  <a:pt x="13" y="137"/>
                  <a:pt x="13" y="134"/>
                </a:cubicBezTo>
                <a:cubicBezTo>
                  <a:pt x="13" y="56"/>
                  <a:pt x="13" y="56"/>
                  <a:pt x="13" y="56"/>
                </a:cubicBezTo>
                <a:cubicBezTo>
                  <a:pt x="115" y="56"/>
                  <a:pt x="115" y="56"/>
                  <a:pt x="115" y="56"/>
                </a:cubicBezTo>
                <a:lnTo>
                  <a:pt x="115" y="134"/>
                </a:lnTo>
                <a:close/>
                <a:moveTo>
                  <a:pt x="93" y="34"/>
                </a:moveTo>
                <a:cubicBezTo>
                  <a:pt x="97" y="34"/>
                  <a:pt x="100" y="31"/>
                  <a:pt x="100" y="27"/>
                </a:cubicBezTo>
                <a:cubicBezTo>
                  <a:pt x="100" y="7"/>
                  <a:pt x="100" y="7"/>
                  <a:pt x="100" y="7"/>
                </a:cubicBezTo>
                <a:cubicBezTo>
                  <a:pt x="100" y="3"/>
                  <a:pt x="97" y="0"/>
                  <a:pt x="93" y="0"/>
                </a:cubicBezTo>
                <a:cubicBezTo>
                  <a:pt x="90" y="0"/>
                  <a:pt x="87" y="3"/>
                  <a:pt x="87" y="7"/>
                </a:cubicBezTo>
                <a:cubicBezTo>
                  <a:pt x="87" y="27"/>
                  <a:pt x="87" y="27"/>
                  <a:pt x="87" y="27"/>
                </a:cubicBezTo>
                <a:cubicBezTo>
                  <a:pt x="87" y="31"/>
                  <a:pt x="90" y="34"/>
                  <a:pt x="93" y="34"/>
                </a:cubicBezTo>
                <a:close/>
              </a:path>
            </a:pathLst>
          </a:custGeom>
          <a:solidFill>
            <a:srgbClr val="FFFFFF"/>
          </a:solidFill>
          <a:ln>
            <a:noFill/>
          </a:ln>
        </p:spPr>
        <p:txBody>
          <a:bodyPr vert="horz" wrap="square" lIns="137160" tIns="68580" rIns="137160" bIns="68580" numCol="1" anchor="t" anchorCtr="0" compatLnSpc="1"/>
          <a:lstStyle/>
          <a:p>
            <a:pPr defTabSz="1371600">
              <a:defRPr/>
            </a:pPr>
            <a:endParaRPr lang="en-US" sz="2700" kern="0">
              <a:solidFill>
                <a:sysClr val="windowText" lastClr="000000"/>
              </a:solidFill>
            </a:endParaRPr>
          </a:p>
        </p:txBody>
      </p:sp>
      <p:sp>
        <p:nvSpPr>
          <p:cNvPr id="29" name="Freeform 100"/>
          <p:cNvSpPr>
            <a:spLocks noEditPoints="1"/>
          </p:cNvSpPr>
          <p:nvPr/>
        </p:nvSpPr>
        <p:spPr bwMode="auto">
          <a:xfrm>
            <a:off x="5422097" y="5177771"/>
            <a:ext cx="735228" cy="735225"/>
          </a:xfrm>
          <a:custGeom>
            <a:avLst/>
            <a:gdLst>
              <a:gd name="T0" fmla="*/ 0 w 172"/>
              <a:gd name="T1" fmla="*/ 86 h 172"/>
              <a:gd name="T2" fmla="*/ 172 w 172"/>
              <a:gd name="T3" fmla="*/ 86 h 172"/>
              <a:gd name="T4" fmla="*/ 149 w 172"/>
              <a:gd name="T5" fmla="*/ 117 h 172"/>
              <a:gd name="T6" fmla="*/ 134 w 172"/>
              <a:gd name="T7" fmla="*/ 91 h 172"/>
              <a:gd name="T8" fmla="*/ 149 w 172"/>
              <a:gd name="T9" fmla="*/ 117 h 172"/>
              <a:gd name="T10" fmla="*/ 91 w 172"/>
              <a:gd name="T11" fmla="*/ 126 h 172"/>
              <a:gd name="T12" fmla="*/ 112 w 172"/>
              <a:gd name="T13" fmla="*/ 152 h 172"/>
              <a:gd name="T14" fmla="*/ 59 w 172"/>
              <a:gd name="T15" fmla="*/ 152 h 172"/>
              <a:gd name="T16" fmla="*/ 81 w 172"/>
              <a:gd name="T17" fmla="*/ 126 h 172"/>
              <a:gd name="T18" fmla="*/ 59 w 172"/>
              <a:gd name="T19" fmla="*/ 152 h 172"/>
              <a:gd name="T20" fmla="*/ 39 w 172"/>
              <a:gd name="T21" fmla="*/ 56 h 172"/>
              <a:gd name="T22" fmla="*/ 15 w 172"/>
              <a:gd name="T23" fmla="*/ 81 h 172"/>
              <a:gd name="T24" fmla="*/ 81 w 172"/>
              <a:gd name="T25" fmla="*/ 15 h 172"/>
              <a:gd name="T26" fmla="*/ 52 w 172"/>
              <a:gd name="T27" fmla="*/ 46 h 172"/>
              <a:gd name="T28" fmla="*/ 81 w 172"/>
              <a:gd name="T29" fmla="*/ 15 h 172"/>
              <a:gd name="T30" fmla="*/ 119 w 172"/>
              <a:gd name="T31" fmla="*/ 46 h 172"/>
              <a:gd name="T32" fmla="*/ 91 w 172"/>
              <a:gd name="T33" fmla="*/ 15 h 172"/>
              <a:gd name="T34" fmla="*/ 121 w 172"/>
              <a:gd name="T35" fmla="*/ 56 h 172"/>
              <a:gd name="T36" fmla="*/ 91 w 172"/>
              <a:gd name="T37" fmla="*/ 81 h 172"/>
              <a:gd name="T38" fmla="*/ 121 w 172"/>
              <a:gd name="T39" fmla="*/ 56 h 172"/>
              <a:gd name="T40" fmla="*/ 81 w 172"/>
              <a:gd name="T41" fmla="*/ 81 h 172"/>
              <a:gd name="T42" fmla="*/ 50 w 172"/>
              <a:gd name="T43" fmla="*/ 56 h 172"/>
              <a:gd name="T44" fmla="*/ 15 w 172"/>
              <a:gd name="T45" fmla="*/ 91 h 172"/>
              <a:gd name="T46" fmla="*/ 39 w 172"/>
              <a:gd name="T47" fmla="*/ 117 h 172"/>
              <a:gd name="T48" fmla="*/ 15 w 172"/>
              <a:gd name="T49" fmla="*/ 91 h 172"/>
              <a:gd name="T50" fmla="*/ 81 w 172"/>
              <a:gd name="T51" fmla="*/ 91 h 172"/>
              <a:gd name="T52" fmla="*/ 50 w 172"/>
              <a:gd name="T53" fmla="*/ 117 h 172"/>
              <a:gd name="T54" fmla="*/ 91 w 172"/>
              <a:gd name="T55" fmla="*/ 117 h 172"/>
              <a:gd name="T56" fmla="*/ 123 w 172"/>
              <a:gd name="T57" fmla="*/ 91 h 172"/>
              <a:gd name="T58" fmla="*/ 91 w 172"/>
              <a:gd name="T59" fmla="*/ 117 h 172"/>
              <a:gd name="T60" fmla="*/ 132 w 172"/>
              <a:gd name="T61" fmla="*/ 56 h 172"/>
              <a:gd name="T62" fmla="*/ 156 w 172"/>
              <a:gd name="T63" fmla="*/ 81 h 172"/>
              <a:gd name="T64" fmla="*/ 144 w 172"/>
              <a:gd name="T65" fmla="*/ 46 h 172"/>
              <a:gd name="T66" fmla="*/ 126 w 172"/>
              <a:gd name="T67" fmla="*/ 28 h 172"/>
              <a:gd name="T68" fmla="*/ 45 w 172"/>
              <a:gd name="T69" fmla="*/ 28 h 172"/>
              <a:gd name="T70" fmla="*/ 27 w 172"/>
              <a:gd name="T71" fmla="*/ 46 h 172"/>
              <a:gd name="T72" fmla="*/ 27 w 172"/>
              <a:gd name="T73" fmla="*/ 126 h 172"/>
              <a:gd name="T74" fmla="*/ 44 w 172"/>
              <a:gd name="T75" fmla="*/ 144 h 172"/>
              <a:gd name="T76" fmla="*/ 126 w 172"/>
              <a:gd name="T77" fmla="*/ 144 h 172"/>
              <a:gd name="T78" fmla="*/ 144 w 172"/>
              <a:gd name="T79" fmla="*/ 12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2" h="172">
                <a:moveTo>
                  <a:pt x="86" y="0"/>
                </a:moveTo>
                <a:cubicBezTo>
                  <a:pt x="38" y="0"/>
                  <a:pt x="0" y="39"/>
                  <a:pt x="0" y="86"/>
                </a:cubicBezTo>
                <a:cubicBezTo>
                  <a:pt x="0" y="133"/>
                  <a:pt x="38" y="172"/>
                  <a:pt x="86" y="172"/>
                </a:cubicBezTo>
                <a:cubicBezTo>
                  <a:pt x="133" y="172"/>
                  <a:pt x="171" y="133"/>
                  <a:pt x="172" y="86"/>
                </a:cubicBezTo>
                <a:cubicBezTo>
                  <a:pt x="171" y="39"/>
                  <a:pt x="133" y="0"/>
                  <a:pt x="86" y="0"/>
                </a:cubicBezTo>
                <a:close/>
                <a:moveTo>
                  <a:pt x="149" y="117"/>
                </a:moveTo>
                <a:cubicBezTo>
                  <a:pt x="132" y="117"/>
                  <a:pt x="132" y="117"/>
                  <a:pt x="132" y="117"/>
                </a:cubicBezTo>
                <a:cubicBezTo>
                  <a:pt x="133" y="108"/>
                  <a:pt x="134" y="100"/>
                  <a:pt x="134" y="91"/>
                </a:cubicBezTo>
                <a:cubicBezTo>
                  <a:pt x="156" y="91"/>
                  <a:pt x="156" y="91"/>
                  <a:pt x="156" y="91"/>
                </a:cubicBezTo>
                <a:cubicBezTo>
                  <a:pt x="156" y="100"/>
                  <a:pt x="153" y="109"/>
                  <a:pt x="149" y="117"/>
                </a:cubicBezTo>
                <a:close/>
                <a:moveTo>
                  <a:pt x="91" y="157"/>
                </a:moveTo>
                <a:cubicBezTo>
                  <a:pt x="91" y="126"/>
                  <a:pt x="91" y="126"/>
                  <a:pt x="91" y="126"/>
                </a:cubicBezTo>
                <a:cubicBezTo>
                  <a:pt x="119" y="126"/>
                  <a:pt x="119" y="126"/>
                  <a:pt x="119" y="126"/>
                </a:cubicBezTo>
                <a:cubicBezTo>
                  <a:pt x="118" y="135"/>
                  <a:pt x="115" y="144"/>
                  <a:pt x="112" y="152"/>
                </a:cubicBezTo>
                <a:cubicBezTo>
                  <a:pt x="105" y="155"/>
                  <a:pt x="98" y="156"/>
                  <a:pt x="91" y="157"/>
                </a:cubicBezTo>
                <a:close/>
                <a:moveTo>
                  <a:pt x="59" y="152"/>
                </a:moveTo>
                <a:cubicBezTo>
                  <a:pt x="56" y="143"/>
                  <a:pt x="53" y="135"/>
                  <a:pt x="52" y="126"/>
                </a:cubicBezTo>
                <a:cubicBezTo>
                  <a:pt x="81" y="126"/>
                  <a:pt x="81" y="126"/>
                  <a:pt x="81" y="126"/>
                </a:cubicBezTo>
                <a:cubicBezTo>
                  <a:pt x="81" y="157"/>
                  <a:pt x="81" y="157"/>
                  <a:pt x="81" y="157"/>
                </a:cubicBezTo>
                <a:cubicBezTo>
                  <a:pt x="73" y="156"/>
                  <a:pt x="66" y="154"/>
                  <a:pt x="59" y="152"/>
                </a:cubicBezTo>
                <a:close/>
                <a:moveTo>
                  <a:pt x="22" y="56"/>
                </a:moveTo>
                <a:cubicBezTo>
                  <a:pt x="39" y="56"/>
                  <a:pt x="39" y="56"/>
                  <a:pt x="39" y="56"/>
                </a:cubicBezTo>
                <a:cubicBezTo>
                  <a:pt x="38" y="64"/>
                  <a:pt x="37" y="73"/>
                  <a:pt x="37" y="81"/>
                </a:cubicBezTo>
                <a:cubicBezTo>
                  <a:pt x="15" y="81"/>
                  <a:pt x="15" y="81"/>
                  <a:pt x="15" y="81"/>
                </a:cubicBezTo>
                <a:cubicBezTo>
                  <a:pt x="16" y="72"/>
                  <a:pt x="18" y="63"/>
                  <a:pt x="22" y="56"/>
                </a:cubicBezTo>
                <a:close/>
                <a:moveTo>
                  <a:pt x="81" y="15"/>
                </a:moveTo>
                <a:cubicBezTo>
                  <a:pt x="81" y="46"/>
                  <a:pt x="81" y="46"/>
                  <a:pt x="81" y="46"/>
                </a:cubicBezTo>
                <a:cubicBezTo>
                  <a:pt x="52" y="46"/>
                  <a:pt x="52" y="46"/>
                  <a:pt x="52" y="46"/>
                </a:cubicBezTo>
                <a:cubicBezTo>
                  <a:pt x="54" y="37"/>
                  <a:pt x="56" y="29"/>
                  <a:pt x="59" y="20"/>
                </a:cubicBezTo>
                <a:cubicBezTo>
                  <a:pt x="66" y="17"/>
                  <a:pt x="73" y="16"/>
                  <a:pt x="81" y="15"/>
                </a:cubicBezTo>
                <a:close/>
                <a:moveTo>
                  <a:pt x="112" y="20"/>
                </a:moveTo>
                <a:cubicBezTo>
                  <a:pt x="115" y="29"/>
                  <a:pt x="117" y="37"/>
                  <a:pt x="119" y="46"/>
                </a:cubicBezTo>
                <a:cubicBezTo>
                  <a:pt x="91" y="46"/>
                  <a:pt x="91" y="46"/>
                  <a:pt x="91" y="46"/>
                </a:cubicBezTo>
                <a:cubicBezTo>
                  <a:pt x="91" y="15"/>
                  <a:pt x="91" y="15"/>
                  <a:pt x="91" y="15"/>
                </a:cubicBezTo>
                <a:cubicBezTo>
                  <a:pt x="98" y="16"/>
                  <a:pt x="105" y="17"/>
                  <a:pt x="112" y="20"/>
                </a:cubicBezTo>
                <a:close/>
                <a:moveTo>
                  <a:pt x="121" y="56"/>
                </a:moveTo>
                <a:cubicBezTo>
                  <a:pt x="122" y="64"/>
                  <a:pt x="123" y="73"/>
                  <a:pt x="123" y="81"/>
                </a:cubicBezTo>
                <a:cubicBezTo>
                  <a:pt x="91" y="81"/>
                  <a:pt x="91" y="81"/>
                  <a:pt x="91" y="81"/>
                </a:cubicBezTo>
                <a:cubicBezTo>
                  <a:pt x="91" y="56"/>
                  <a:pt x="91" y="56"/>
                  <a:pt x="91" y="56"/>
                </a:cubicBezTo>
                <a:lnTo>
                  <a:pt x="121" y="56"/>
                </a:lnTo>
                <a:close/>
                <a:moveTo>
                  <a:pt x="81" y="56"/>
                </a:moveTo>
                <a:cubicBezTo>
                  <a:pt x="81" y="81"/>
                  <a:pt x="81" y="81"/>
                  <a:pt x="81" y="81"/>
                </a:cubicBezTo>
                <a:cubicBezTo>
                  <a:pt x="48" y="81"/>
                  <a:pt x="48" y="81"/>
                  <a:pt x="48" y="81"/>
                </a:cubicBezTo>
                <a:cubicBezTo>
                  <a:pt x="48" y="73"/>
                  <a:pt x="49" y="64"/>
                  <a:pt x="50" y="56"/>
                </a:cubicBezTo>
                <a:lnTo>
                  <a:pt x="81" y="56"/>
                </a:lnTo>
                <a:close/>
                <a:moveTo>
                  <a:pt x="15" y="91"/>
                </a:moveTo>
                <a:cubicBezTo>
                  <a:pt x="37" y="91"/>
                  <a:pt x="37" y="91"/>
                  <a:pt x="37" y="91"/>
                </a:cubicBezTo>
                <a:cubicBezTo>
                  <a:pt x="37" y="100"/>
                  <a:pt x="37" y="108"/>
                  <a:pt x="39" y="117"/>
                </a:cubicBezTo>
                <a:cubicBezTo>
                  <a:pt x="22" y="117"/>
                  <a:pt x="22" y="117"/>
                  <a:pt x="22" y="117"/>
                </a:cubicBezTo>
                <a:cubicBezTo>
                  <a:pt x="18" y="109"/>
                  <a:pt x="16" y="100"/>
                  <a:pt x="15" y="91"/>
                </a:cubicBezTo>
                <a:close/>
                <a:moveTo>
                  <a:pt x="48" y="91"/>
                </a:moveTo>
                <a:cubicBezTo>
                  <a:pt x="81" y="91"/>
                  <a:pt x="81" y="91"/>
                  <a:pt x="81" y="91"/>
                </a:cubicBezTo>
                <a:cubicBezTo>
                  <a:pt x="81" y="117"/>
                  <a:pt x="81" y="117"/>
                  <a:pt x="81" y="117"/>
                </a:cubicBezTo>
                <a:cubicBezTo>
                  <a:pt x="50" y="117"/>
                  <a:pt x="50" y="117"/>
                  <a:pt x="50" y="117"/>
                </a:cubicBezTo>
                <a:cubicBezTo>
                  <a:pt x="49" y="108"/>
                  <a:pt x="48" y="100"/>
                  <a:pt x="48" y="91"/>
                </a:cubicBezTo>
                <a:close/>
                <a:moveTo>
                  <a:pt x="91" y="117"/>
                </a:moveTo>
                <a:cubicBezTo>
                  <a:pt x="91" y="91"/>
                  <a:pt x="91" y="91"/>
                  <a:pt x="91" y="91"/>
                </a:cubicBezTo>
                <a:cubicBezTo>
                  <a:pt x="123" y="91"/>
                  <a:pt x="123" y="91"/>
                  <a:pt x="123" y="91"/>
                </a:cubicBezTo>
                <a:cubicBezTo>
                  <a:pt x="123" y="100"/>
                  <a:pt x="122" y="108"/>
                  <a:pt x="121" y="117"/>
                </a:cubicBezTo>
                <a:lnTo>
                  <a:pt x="91" y="117"/>
                </a:lnTo>
                <a:close/>
                <a:moveTo>
                  <a:pt x="134" y="81"/>
                </a:moveTo>
                <a:cubicBezTo>
                  <a:pt x="134" y="73"/>
                  <a:pt x="133" y="64"/>
                  <a:pt x="132" y="56"/>
                </a:cubicBezTo>
                <a:cubicBezTo>
                  <a:pt x="150" y="56"/>
                  <a:pt x="150" y="56"/>
                  <a:pt x="150" y="56"/>
                </a:cubicBezTo>
                <a:cubicBezTo>
                  <a:pt x="153" y="63"/>
                  <a:pt x="156" y="72"/>
                  <a:pt x="156" y="81"/>
                </a:cubicBezTo>
                <a:lnTo>
                  <a:pt x="134" y="81"/>
                </a:lnTo>
                <a:close/>
                <a:moveTo>
                  <a:pt x="144" y="46"/>
                </a:moveTo>
                <a:cubicBezTo>
                  <a:pt x="130" y="46"/>
                  <a:pt x="130" y="46"/>
                  <a:pt x="130" y="46"/>
                </a:cubicBezTo>
                <a:cubicBezTo>
                  <a:pt x="129" y="40"/>
                  <a:pt x="128" y="34"/>
                  <a:pt x="126" y="28"/>
                </a:cubicBezTo>
                <a:cubicBezTo>
                  <a:pt x="133" y="33"/>
                  <a:pt x="139" y="39"/>
                  <a:pt x="144" y="46"/>
                </a:cubicBezTo>
                <a:close/>
                <a:moveTo>
                  <a:pt x="45" y="28"/>
                </a:moveTo>
                <a:cubicBezTo>
                  <a:pt x="43" y="34"/>
                  <a:pt x="42" y="40"/>
                  <a:pt x="41" y="46"/>
                </a:cubicBezTo>
                <a:cubicBezTo>
                  <a:pt x="27" y="46"/>
                  <a:pt x="27" y="46"/>
                  <a:pt x="27" y="46"/>
                </a:cubicBezTo>
                <a:cubicBezTo>
                  <a:pt x="32" y="39"/>
                  <a:pt x="38" y="33"/>
                  <a:pt x="45" y="28"/>
                </a:cubicBezTo>
                <a:close/>
                <a:moveTo>
                  <a:pt x="27" y="126"/>
                </a:moveTo>
                <a:cubicBezTo>
                  <a:pt x="40" y="126"/>
                  <a:pt x="40" y="126"/>
                  <a:pt x="40" y="126"/>
                </a:cubicBezTo>
                <a:cubicBezTo>
                  <a:pt x="41" y="132"/>
                  <a:pt x="43" y="138"/>
                  <a:pt x="44" y="144"/>
                </a:cubicBezTo>
                <a:cubicBezTo>
                  <a:pt x="38" y="139"/>
                  <a:pt x="32" y="133"/>
                  <a:pt x="27" y="126"/>
                </a:cubicBezTo>
                <a:close/>
                <a:moveTo>
                  <a:pt x="126" y="144"/>
                </a:moveTo>
                <a:cubicBezTo>
                  <a:pt x="128" y="138"/>
                  <a:pt x="130" y="132"/>
                  <a:pt x="131" y="126"/>
                </a:cubicBezTo>
                <a:cubicBezTo>
                  <a:pt x="144" y="126"/>
                  <a:pt x="144" y="126"/>
                  <a:pt x="144" y="126"/>
                </a:cubicBezTo>
                <a:cubicBezTo>
                  <a:pt x="139" y="133"/>
                  <a:pt x="133" y="139"/>
                  <a:pt x="126" y="144"/>
                </a:cubicBezTo>
                <a:close/>
              </a:path>
            </a:pathLst>
          </a:custGeom>
          <a:solidFill>
            <a:srgbClr val="FFFFFF"/>
          </a:solidFill>
          <a:ln>
            <a:noFill/>
          </a:ln>
        </p:spPr>
        <p:txBody>
          <a:bodyPr vert="horz" wrap="square" lIns="137160" tIns="68580" rIns="137160" bIns="68580" numCol="1" anchor="t" anchorCtr="0" compatLnSpc="1"/>
          <a:lstStyle/>
          <a:p>
            <a:pPr defTabSz="1371600">
              <a:defRPr/>
            </a:pPr>
            <a:endParaRPr lang="en-US" sz="2700" kern="0">
              <a:solidFill>
                <a:sysClr val="windowText" lastClr="000000"/>
              </a:solidFill>
            </a:endParaRPr>
          </a:p>
        </p:txBody>
      </p:sp>
      <p:sp>
        <p:nvSpPr>
          <p:cNvPr id="30" name="Freeform 99"/>
          <p:cNvSpPr>
            <a:spLocks noEditPoints="1"/>
          </p:cNvSpPr>
          <p:nvPr/>
        </p:nvSpPr>
        <p:spPr bwMode="auto">
          <a:xfrm>
            <a:off x="12263661" y="5177771"/>
            <a:ext cx="475491" cy="654732"/>
          </a:xfrm>
          <a:custGeom>
            <a:avLst/>
            <a:gdLst>
              <a:gd name="T0" fmla="*/ 115 w 115"/>
              <a:gd name="T1" fmla="*/ 103 h 158"/>
              <a:gd name="T2" fmla="*/ 82 w 115"/>
              <a:gd name="T3" fmla="*/ 55 h 158"/>
              <a:gd name="T4" fmla="*/ 82 w 115"/>
              <a:gd name="T5" fmla="*/ 24 h 158"/>
              <a:gd name="T6" fmla="*/ 84 w 115"/>
              <a:gd name="T7" fmla="*/ 24 h 158"/>
              <a:gd name="T8" fmla="*/ 91 w 115"/>
              <a:gd name="T9" fmla="*/ 16 h 158"/>
              <a:gd name="T10" fmla="*/ 91 w 115"/>
              <a:gd name="T11" fmla="*/ 8 h 158"/>
              <a:gd name="T12" fmla="*/ 84 w 115"/>
              <a:gd name="T13" fmla="*/ 0 h 158"/>
              <a:gd name="T14" fmla="*/ 31 w 115"/>
              <a:gd name="T15" fmla="*/ 0 h 158"/>
              <a:gd name="T16" fmla="*/ 24 w 115"/>
              <a:gd name="T17" fmla="*/ 8 h 158"/>
              <a:gd name="T18" fmla="*/ 24 w 115"/>
              <a:gd name="T19" fmla="*/ 16 h 158"/>
              <a:gd name="T20" fmla="*/ 31 w 115"/>
              <a:gd name="T21" fmla="*/ 24 h 158"/>
              <a:gd name="T22" fmla="*/ 33 w 115"/>
              <a:gd name="T23" fmla="*/ 24 h 158"/>
              <a:gd name="T24" fmla="*/ 33 w 115"/>
              <a:gd name="T25" fmla="*/ 55 h 158"/>
              <a:gd name="T26" fmla="*/ 0 w 115"/>
              <a:gd name="T27" fmla="*/ 103 h 158"/>
              <a:gd name="T28" fmla="*/ 1 w 115"/>
              <a:gd name="T29" fmla="*/ 105 h 158"/>
              <a:gd name="T30" fmla="*/ 1 w 115"/>
              <a:gd name="T31" fmla="*/ 106 h 158"/>
              <a:gd name="T32" fmla="*/ 5 w 115"/>
              <a:gd name="T33" fmla="*/ 107 h 158"/>
              <a:gd name="T34" fmla="*/ 5 w 115"/>
              <a:gd name="T35" fmla="*/ 107 h 158"/>
              <a:gd name="T36" fmla="*/ 51 w 115"/>
              <a:gd name="T37" fmla="*/ 107 h 158"/>
              <a:gd name="T38" fmla="*/ 51 w 115"/>
              <a:gd name="T39" fmla="*/ 152 h 158"/>
              <a:gd name="T40" fmla="*/ 57 w 115"/>
              <a:gd name="T41" fmla="*/ 158 h 158"/>
              <a:gd name="T42" fmla="*/ 64 w 115"/>
              <a:gd name="T43" fmla="*/ 152 h 158"/>
              <a:gd name="T44" fmla="*/ 64 w 115"/>
              <a:gd name="T45" fmla="*/ 107 h 158"/>
              <a:gd name="T46" fmla="*/ 110 w 115"/>
              <a:gd name="T47" fmla="*/ 107 h 158"/>
              <a:gd name="T48" fmla="*/ 113 w 115"/>
              <a:gd name="T49" fmla="*/ 106 h 158"/>
              <a:gd name="T50" fmla="*/ 115 w 115"/>
              <a:gd name="T51" fmla="*/ 103 h 158"/>
              <a:gd name="T52" fmla="*/ 8 w 115"/>
              <a:gd name="T53" fmla="*/ 106 h 158"/>
              <a:gd name="T54" fmla="*/ 8 w 115"/>
              <a:gd name="T55" fmla="*/ 106 h 158"/>
              <a:gd name="T56" fmla="*/ 8 w 115"/>
              <a:gd name="T57" fmla="*/ 106 h 158"/>
              <a:gd name="T58" fmla="*/ 8 w 115"/>
              <a:gd name="T59" fmla="*/ 10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5" h="158">
                <a:moveTo>
                  <a:pt x="115" y="103"/>
                </a:moveTo>
                <a:cubicBezTo>
                  <a:pt x="114" y="82"/>
                  <a:pt x="101" y="64"/>
                  <a:pt x="82" y="55"/>
                </a:cubicBezTo>
                <a:cubicBezTo>
                  <a:pt x="82" y="24"/>
                  <a:pt x="82" y="24"/>
                  <a:pt x="82" y="24"/>
                </a:cubicBezTo>
                <a:cubicBezTo>
                  <a:pt x="84" y="24"/>
                  <a:pt x="84" y="24"/>
                  <a:pt x="84" y="24"/>
                </a:cubicBezTo>
                <a:cubicBezTo>
                  <a:pt x="88" y="24"/>
                  <a:pt x="91" y="20"/>
                  <a:pt x="91" y="16"/>
                </a:cubicBezTo>
                <a:cubicBezTo>
                  <a:pt x="91" y="8"/>
                  <a:pt x="91" y="8"/>
                  <a:pt x="91" y="8"/>
                </a:cubicBezTo>
                <a:cubicBezTo>
                  <a:pt x="91" y="4"/>
                  <a:pt x="88" y="0"/>
                  <a:pt x="84" y="0"/>
                </a:cubicBezTo>
                <a:cubicBezTo>
                  <a:pt x="31" y="0"/>
                  <a:pt x="31" y="0"/>
                  <a:pt x="31" y="0"/>
                </a:cubicBezTo>
                <a:cubicBezTo>
                  <a:pt x="27" y="0"/>
                  <a:pt x="24" y="4"/>
                  <a:pt x="24" y="8"/>
                </a:cubicBezTo>
                <a:cubicBezTo>
                  <a:pt x="24" y="16"/>
                  <a:pt x="24" y="16"/>
                  <a:pt x="24" y="16"/>
                </a:cubicBezTo>
                <a:cubicBezTo>
                  <a:pt x="24" y="20"/>
                  <a:pt x="28" y="24"/>
                  <a:pt x="31" y="24"/>
                </a:cubicBezTo>
                <a:cubicBezTo>
                  <a:pt x="33" y="24"/>
                  <a:pt x="33" y="24"/>
                  <a:pt x="33" y="24"/>
                </a:cubicBezTo>
                <a:cubicBezTo>
                  <a:pt x="33" y="55"/>
                  <a:pt x="33" y="55"/>
                  <a:pt x="33" y="55"/>
                </a:cubicBezTo>
                <a:cubicBezTo>
                  <a:pt x="14" y="64"/>
                  <a:pt x="1" y="82"/>
                  <a:pt x="0" y="103"/>
                </a:cubicBezTo>
                <a:cubicBezTo>
                  <a:pt x="0" y="104"/>
                  <a:pt x="1" y="105"/>
                  <a:pt x="1" y="105"/>
                </a:cubicBezTo>
                <a:cubicBezTo>
                  <a:pt x="1" y="105"/>
                  <a:pt x="1" y="106"/>
                  <a:pt x="1" y="106"/>
                </a:cubicBezTo>
                <a:cubicBezTo>
                  <a:pt x="2" y="107"/>
                  <a:pt x="3" y="107"/>
                  <a:pt x="5" y="107"/>
                </a:cubicBezTo>
                <a:cubicBezTo>
                  <a:pt x="5" y="107"/>
                  <a:pt x="5" y="107"/>
                  <a:pt x="5" y="107"/>
                </a:cubicBezTo>
                <a:cubicBezTo>
                  <a:pt x="51" y="107"/>
                  <a:pt x="51" y="107"/>
                  <a:pt x="51" y="107"/>
                </a:cubicBezTo>
                <a:cubicBezTo>
                  <a:pt x="51" y="152"/>
                  <a:pt x="51" y="152"/>
                  <a:pt x="51" y="152"/>
                </a:cubicBezTo>
                <a:cubicBezTo>
                  <a:pt x="51" y="155"/>
                  <a:pt x="54" y="158"/>
                  <a:pt x="57" y="158"/>
                </a:cubicBezTo>
                <a:cubicBezTo>
                  <a:pt x="61" y="158"/>
                  <a:pt x="64" y="155"/>
                  <a:pt x="64" y="152"/>
                </a:cubicBezTo>
                <a:cubicBezTo>
                  <a:pt x="64" y="107"/>
                  <a:pt x="64" y="107"/>
                  <a:pt x="64" y="107"/>
                </a:cubicBezTo>
                <a:cubicBezTo>
                  <a:pt x="110" y="107"/>
                  <a:pt x="110" y="107"/>
                  <a:pt x="110" y="107"/>
                </a:cubicBezTo>
                <a:cubicBezTo>
                  <a:pt x="111" y="107"/>
                  <a:pt x="112" y="107"/>
                  <a:pt x="113" y="106"/>
                </a:cubicBezTo>
                <a:cubicBezTo>
                  <a:pt x="114" y="105"/>
                  <a:pt x="115" y="104"/>
                  <a:pt x="115" y="103"/>
                </a:cubicBezTo>
                <a:close/>
                <a:moveTo>
                  <a:pt x="8" y="106"/>
                </a:moveTo>
                <a:cubicBezTo>
                  <a:pt x="8" y="106"/>
                  <a:pt x="8" y="106"/>
                  <a:pt x="8" y="106"/>
                </a:cubicBezTo>
                <a:cubicBezTo>
                  <a:pt x="8" y="106"/>
                  <a:pt x="8" y="106"/>
                  <a:pt x="8" y="106"/>
                </a:cubicBezTo>
                <a:cubicBezTo>
                  <a:pt x="8" y="106"/>
                  <a:pt x="8" y="106"/>
                  <a:pt x="8" y="106"/>
                </a:cubicBezTo>
                <a:close/>
              </a:path>
            </a:pathLst>
          </a:custGeom>
          <a:solidFill>
            <a:srgbClr val="FFFFFF"/>
          </a:solidFill>
          <a:ln>
            <a:noFill/>
          </a:ln>
        </p:spPr>
        <p:txBody>
          <a:bodyPr vert="horz" wrap="square" lIns="137160" tIns="68580" rIns="137160" bIns="68580" numCol="1" anchor="t" anchorCtr="0" compatLnSpc="1"/>
          <a:lstStyle/>
          <a:p>
            <a:pPr defTabSz="1371600">
              <a:defRPr/>
            </a:pPr>
            <a:endParaRPr lang="en-US" sz="2700" kern="0">
              <a:solidFill>
                <a:sysClr val="windowText" lastClr="000000"/>
              </a:solidFill>
            </a:endParaRPr>
          </a:p>
        </p:txBody>
      </p:sp>
      <p:grpSp>
        <p:nvGrpSpPr>
          <p:cNvPr id="31" name="Group 70"/>
          <p:cNvGrpSpPr/>
          <p:nvPr/>
        </p:nvGrpSpPr>
        <p:grpSpPr>
          <a:xfrm>
            <a:off x="8901380" y="8030232"/>
            <a:ext cx="488358" cy="698034"/>
            <a:chOff x="2051720" y="1772816"/>
            <a:chExt cx="311150" cy="450850"/>
          </a:xfrm>
          <a:solidFill>
            <a:srgbClr val="FFFFFF"/>
          </a:solidFill>
        </p:grpSpPr>
        <p:sp>
          <p:nvSpPr>
            <p:cNvPr id="32" name="Freeform 92"/>
            <p:cNvSpPr/>
            <p:nvPr/>
          </p:nvSpPr>
          <p:spPr bwMode="auto">
            <a:xfrm>
              <a:off x="2051720" y="1772816"/>
              <a:ext cx="156694" cy="450850"/>
            </a:xfrm>
            <a:custGeom>
              <a:avLst/>
              <a:gdLst/>
              <a:ahLst/>
              <a:cxnLst>
                <a:cxn ang="0">
                  <a:pos x="128" y="336"/>
                </a:cxn>
                <a:cxn ang="0">
                  <a:pos x="128" y="294"/>
                </a:cxn>
                <a:cxn ang="0">
                  <a:pos x="113" y="286"/>
                </a:cxn>
                <a:cxn ang="0">
                  <a:pos x="102" y="273"/>
                </a:cxn>
                <a:cxn ang="0">
                  <a:pos x="99" y="255"/>
                </a:cxn>
                <a:cxn ang="0">
                  <a:pos x="102" y="238"/>
                </a:cxn>
                <a:cxn ang="0">
                  <a:pos x="111" y="226"/>
                </a:cxn>
                <a:cxn ang="0">
                  <a:pos x="123" y="217"/>
                </a:cxn>
                <a:cxn ang="0">
                  <a:pos x="140" y="214"/>
                </a:cxn>
                <a:cxn ang="0">
                  <a:pos x="140" y="169"/>
                </a:cxn>
                <a:cxn ang="0">
                  <a:pos x="71" y="169"/>
                </a:cxn>
                <a:cxn ang="0">
                  <a:pos x="71" y="142"/>
                </a:cxn>
                <a:cxn ang="0">
                  <a:pos x="74" y="115"/>
                </a:cxn>
                <a:cxn ang="0">
                  <a:pos x="80" y="93"/>
                </a:cxn>
                <a:cxn ang="0">
                  <a:pos x="89" y="73"/>
                </a:cxn>
                <a:cxn ang="0">
                  <a:pos x="102" y="57"/>
                </a:cxn>
                <a:cxn ang="0">
                  <a:pos x="119" y="48"/>
                </a:cxn>
                <a:cxn ang="0">
                  <a:pos x="140" y="43"/>
                </a:cxn>
                <a:cxn ang="0">
                  <a:pos x="140" y="0"/>
                </a:cxn>
                <a:cxn ang="0">
                  <a:pos x="113" y="3"/>
                </a:cxn>
                <a:cxn ang="0">
                  <a:pos x="89" y="13"/>
                </a:cxn>
                <a:cxn ang="0">
                  <a:pos x="69" y="30"/>
                </a:cxn>
                <a:cxn ang="0">
                  <a:pos x="53" y="52"/>
                </a:cxn>
                <a:cxn ang="0">
                  <a:pos x="39" y="78"/>
                </a:cxn>
                <a:cxn ang="0">
                  <a:pos x="32" y="108"/>
                </a:cxn>
                <a:cxn ang="0">
                  <a:pos x="29" y="141"/>
                </a:cxn>
                <a:cxn ang="0">
                  <a:pos x="29" y="169"/>
                </a:cxn>
                <a:cxn ang="0">
                  <a:pos x="0" y="169"/>
                </a:cxn>
                <a:cxn ang="0">
                  <a:pos x="0" y="402"/>
                </a:cxn>
                <a:cxn ang="0">
                  <a:pos x="140" y="402"/>
                </a:cxn>
                <a:cxn ang="0">
                  <a:pos x="140" y="348"/>
                </a:cxn>
                <a:cxn ang="0">
                  <a:pos x="135" y="346"/>
                </a:cxn>
                <a:cxn ang="0">
                  <a:pos x="131" y="343"/>
                </a:cxn>
                <a:cxn ang="0">
                  <a:pos x="128" y="340"/>
                </a:cxn>
                <a:cxn ang="0">
                  <a:pos x="128" y="336"/>
                </a:cxn>
              </a:cxnLst>
              <a:rect l="0" t="0" r="r" b="b"/>
              <a:pathLst>
                <a:path w="140" h="402">
                  <a:moveTo>
                    <a:pt x="128" y="336"/>
                  </a:moveTo>
                  <a:lnTo>
                    <a:pt x="128" y="294"/>
                  </a:lnTo>
                  <a:lnTo>
                    <a:pt x="113" y="286"/>
                  </a:lnTo>
                  <a:lnTo>
                    <a:pt x="102" y="273"/>
                  </a:lnTo>
                  <a:lnTo>
                    <a:pt x="99" y="255"/>
                  </a:lnTo>
                  <a:lnTo>
                    <a:pt x="102" y="238"/>
                  </a:lnTo>
                  <a:lnTo>
                    <a:pt x="111" y="226"/>
                  </a:lnTo>
                  <a:lnTo>
                    <a:pt x="123" y="217"/>
                  </a:lnTo>
                  <a:lnTo>
                    <a:pt x="140" y="214"/>
                  </a:lnTo>
                  <a:lnTo>
                    <a:pt x="140" y="169"/>
                  </a:lnTo>
                  <a:lnTo>
                    <a:pt x="71" y="169"/>
                  </a:lnTo>
                  <a:lnTo>
                    <a:pt x="71" y="142"/>
                  </a:lnTo>
                  <a:lnTo>
                    <a:pt x="74" y="115"/>
                  </a:lnTo>
                  <a:lnTo>
                    <a:pt x="80" y="93"/>
                  </a:lnTo>
                  <a:lnTo>
                    <a:pt x="89" y="73"/>
                  </a:lnTo>
                  <a:lnTo>
                    <a:pt x="102" y="57"/>
                  </a:lnTo>
                  <a:lnTo>
                    <a:pt x="119" y="48"/>
                  </a:lnTo>
                  <a:lnTo>
                    <a:pt x="140" y="43"/>
                  </a:lnTo>
                  <a:lnTo>
                    <a:pt x="140" y="0"/>
                  </a:lnTo>
                  <a:lnTo>
                    <a:pt x="113" y="3"/>
                  </a:lnTo>
                  <a:lnTo>
                    <a:pt x="89" y="13"/>
                  </a:lnTo>
                  <a:lnTo>
                    <a:pt x="69" y="30"/>
                  </a:lnTo>
                  <a:lnTo>
                    <a:pt x="53" y="52"/>
                  </a:lnTo>
                  <a:lnTo>
                    <a:pt x="39" y="78"/>
                  </a:lnTo>
                  <a:lnTo>
                    <a:pt x="32" y="108"/>
                  </a:lnTo>
                  <a:lnTo>
                    <a:pt x="29" y="141"/>
                  </a:lnTo>
                  <a:lnTo>
                    <a:pt x="29" y="169"/>
                  </a:lnTo>
                  <a:lnTo>
                    <a:pt x="0" y="169"/>
                  </a:lnTo>
                  <a:lnTo>
                    <a:pt x="0" y="402"/>
                  </a:lnTo>
                  <a:lnTo>
                    <a:pt x="140" y="402"/>
                  </a:lnTo>
                  <a:lnTo>
                    <a:pt x="140" y="348"/>
                  </a:lnTo>
                  <a:lnTo>
                    <a:pt x="135" y="346"/>
                  </a:lnTo>
                  <a:lnTo>
                    <a:pt x="131" y="343"/>
                  </a:lnTo>
                  <a:lnTo>
                    <a:pt x="128" y="340"/>
                  </a:lnTo>
                  <a:lnTo>
                    <a:pt x="128" y="336"/>
                  </a:lnTo>
                  <a:close/>
                </a:path>
              </a:pathLst>
            </a:custGeom>
            <a:grpFill/>
            <a:ln w="0">
              <a:noFill/>
              <a:prstDash val="solid"/>
              <a:round/>
            </a:ln>
            <a:effectLst/>
          </p:spPr>
          <p:txBody>
            <a:bodyPr/>
            <a:lstStyle/>
            <a:p>
              <a:endParaRPr lang="en-US" sz="2700"/>
            </a:p>
          </p:txBody>
        </p:sp>
        <p:sp>
          <p:nvSpPr>
            <p:cNvPr id="33" name="Freeform 93"/>
            <p:cNvSpPr/>
            <p:nvPr/>
          </p:nvSpPr>
          <p:spPr bwMode="auto">
            <a:xfrm>
              <a:off x="2208414" y="1772816"/>
              <a:ext cx="154456" cy="450850"/>
            </a:xfrm>
            <a:custGeom>
              <a:avLst/>
              <a:gdLst/>
              <a:ahLst/>
              <a:cxnLst>
                <a:cxn ang="0">
                  <a:pos x="138" y="169"/>
                </a:cxn>
                <a:cxn ang="0">
                  <a:pos x="111" y="169"/>
                </a:cxn>
                <a:cxn ang="0">
                  <a:pos x="111" y="141"/>
                </a:cxn>
                <a:cxn ang="0">
                  <a:pos x="111" y="141"/>
                </a:cxn>
                <a:cxn ang="0">
                  <a:pos x="108" y="108"/>
                </a:cxn>
                <a:cxn ang="0">
                  <a:pos x="100" y="78"/>
                </a:cxn>
                <a:cxn ang="0">
                  <a:pos x="87" y="52"/>
                </a:cxn>
                <a:cxn ang="0">
                  <a:pos x="70" y="30"/>
                </a:cxn>
                <a:cxn ang="0">
                  <a:pos x="49" y="13"/>
                </a:cxn>
                <a:cxn ang="0">
                  <a:pos x="27" y="3"/>
                </a:cxn>
                <a:cxn ang="0">
                  <a:pos x="0" y="0"/>
                </a:cxn>
                <a:cxn ang="0">
                  <a:pos x="0" y="43"/>
                </a:cxn>
                <a:cxn ang="0">
                  <a:pos x="19" y="48"/>
                </a:cxn>
                <a:cxn ang="0">
                  <a:pos x="37" y="57"/>
                </a:cxn>
                <a:cxn ang="0">
                  <a:pos x="51" y="73"/>
                </a:cxn>
                <a:cxn ang="0">
                  <a:pos x="60" y="93"/>
                </a:cxn>
                <a:cxn ang="0">
                  <a:pos x="66" y="115"/>
                </a:cxn>
                <a:cxn ang="0">
                  <a:pos x="69" y="142"/>
                </a:cxn>
                <a:cxn ang="0">
                  <a:pos x="69" y="169"/>
                </a:cxn>
                <a:cxn ang="0">
                  <a:pos x="0" y="169"/>
                </a:cxn>
                <a:cxn ang="0">
                  <a:pos x="0" y="214"/>
                </a:cxn>
                <a:cxn ang="0">
                  <a:pos x="16" y="217"/>
                </a:cxn>
                <a:cxn ang="0">
                  <a:pos x="28" y="226"/>
                </a:cxn>
                <a:cxn ang="0">
                  <a:pos x="37" y="238"/>
                </a:cxn>
                <a:cxn ang="0">
                  <a:pos x="40" y="255"/>
                </a:cxn>
                <a:cxn ang="0">
                  <a:pos x="37" y="273"/>
                </a:cxn>
                <a:cxn ang="0">
                  <a:pos x="27" y="286"/>
                </a:cxn>
                <a:cxn ang="0">
                  <a:pos x="12" y="294"/>
                </a:cxn>
                <a:cxn ang="0">
                  <a:pos x="12" y="336"/>
                </a:cxn>
                <a:cxn ang="0">
                  <a:pos x="10" y="340"/>
                </a:cxn>
                <a:cxn ang="0">
                  <a:pos x="9" y="343"/>
                </a:cxn>
                <a:cxn ang="0">
                  <a:pos x="4" y="346"/>
                </a:cxn>
                <a:cxn ang="0">
                  <a:pos x="0" y="348"/>
                </a:cxn>
                <a:cxn ang="0">
                  <a:pos x="0" y="402"/>
                </a:cxn>
                <a:cxn ang="0">
                  <a:pos x="138" y="402"/>
                </a:cxn>
                <a:cxn ang="0">
                  <a:pos x="138" y="169"/>
                </a:cxn>
              </a:cxnLst>
              <a:rect l="0" t="0" r="r" b="b"/>
              <a:pathLst>
                <a:path w="138" h="402">
                  <a:moveTo>
                    <a:pt x="138" y="169"/>
                  </a:moveTo>
                  <a:lnTo>
                    <a:pt x="111" y="169"/>
                  </a:lnTo>
                  <a:lnTo>
                    <a:pt x="111" y="141"/>
                  </a:lnTo>
                  <a:lnTo>
                    <a:pt x="111" y="141"/>
                  </a:lnTo>
                  <a:lnTo>
                    <a:pt x="108" y="108"/>
                  </a:lnTo>
                  <a:lnTo>
                    <a:pt x="100" y="78"/>
                  </a:lnTo>
                  <a:lnTo>
                    <a:pt x="87" y="52"/>
                  </a:lnTo>
                  <a:lnTo>
                    <a:pt x="70" y="30"/>
                  </a:lnTo>
                  <a:lnTo>
                    <a:pt x="49" y="13"/>
                  </a:lnTo>
                  <a:lnTo>
                    <a:pt x="27" y="3"/>
                  </a:lnTo>
                  <a:lnTo>
                    <a:pt x="0" y="0"/>
                  </a:lnTo>
                  <a:lnTo>
                    <a:pt x="0" y="43"/>
                  </a:lnTo>
                  <a:lnTo>
                    <a:pt x="19" y="48"/>
                  </a:lnTo>
                  <a:lnTo>
                    <a:pt x="37" y="57"/>
                  </a:lnTo>
                  <a:lnTo>
                    <a:pt x="51" y="73"/>
                  </a:lnTo>
                  <a:lnTo>
                    <a:pt x="60" y="93"/>
                  </a:lnTo>
                  <a:lnTo>
                    <a:pt x="66" y="115"/>
                  </a:lnTo>
                  <a:lnTo>
                    <a:pt x="69" y="142"/>
                  </a:lnTo>
                  <a:lnTo>
                    <a:pt x="69" y="169"/>
                  </a:lnTo>
                  <a:lnTo>
                    <a:pt x="0" y="169"/>
                  </a:lnTo>
                  <a:lnTo>
                    <a:pt x="0" y="214"/>
                  </a:lnTo>
                  <a:lnTo>
                    <a:pt x="16" y="217"/>
                  </a:lnTo>
                  <a:lnTo>
                    <a:pt x="28" y="226"/>
                  </a:lnTo>
                  <a:lnTo>
                    <a:pt x="37" y="238"/>
                  </a:lnTo>
                  <a:lnTo>
                    <a:pt x="40" y="255"/>
                  </a:lnTo>
                  <a:lnTo>
                    <a:pt x="37" y="273"/>
                  </a:lnTo>
                  <a:lnTo>
                    <a:pt x="27" y="286"/>
                  </a:lnTo>
                  <a:lnTo>
                    <a:pt x="12" y="294"/>
                  </a:lnTo>
                  <a:lnTo>
                    <a:pt x="12" y="336"/>
                  </a:lnTo>
                  <a:lnTo>
                    <a:pt x="10" y="340"/>
                  </a:lnTo>
                  <a:lnTo>
                    <a:pt x="9" y="343"/>
                  </a:lnTo>
                  <a:lnTo>
                    <a:pt x="4" y="346"/>
                  </a:lnTo>
                  <a:lnTo>
                    <a:pt x="0" y="348"/>
                  </a:lnTo>
                  <a:lnTo>
                    <a:pt x="0" y="402"/>
                  </a:lnTo>
                  <a:lnTo>
                    <a:pt x="138" y="402"/>
                  </a:lnTo>
                  <a:lnTo>
                    <a:pt x="138" y="169"/>
                  </a:lnTo>
                  <a:close/>
                </a:path>
              </a:pathLst>
            </a:custGeom>
            <a:grpFill/>
            <a:ln w="0">
              <a:noFill/>
              <a:prstDash val="solid"/>
              <a:round/>
            </a:ln>
            <a:effectLst/>
          </p:spPr>
          <p:txBody>
            <a:bodyPr/>
            <a:lstStyle/>
            <a:p>
              <a:endParaRPr lang="en-US" sz="2700"/>
            </a:p>
          </p:txBody>
        </p:sp>
      </p:grpSp>
      <p:sp>
        <p:nvSpPr>
          <p:cNvPr id="27" name="TextBox 26"/>
          <p:cNvSpPr txBox="1"/>
          <p:nvPr/>
        </p:nvSpPr>
        <p:spPr>
          <a:xfrm>
            <a:off x="8091431" y="3034522"/>
            <a:ext cx="2108269" cy="507831"/>
          </a:xfrm>
          <a:prstGeom prst="rect">
            <a:avLst/>
          </a:prstGeom>
          <a:noFill/>
        </p:spPr>
        <p:txBody>
          <a:bodyPr wrap="none" rtlCol="0">
            <a:spAutoFit/>
          </a:bodyPr>
          <a:lstStyle/>
          <a:p>
            <a:pPr algn="ctr"/>
            <a:r>
              <a:rPr lang="en-US" sz="2700" b="1" dirty="0" err="1">
                <a:solidFill>
                  <a:srgbClr val="FFFFFF"/>
                </a:solidFill>
                <a:latin typeface="Times New Roman" panose="02020603050405020304" charset="0"/>
                <a:ea typeface="Segoe UI bold" panose="020B0802040204020203" pitchFamily="34" charset="0"/>
                <a:cs typeface="Times New Roman" panose="02020603050405020304" charset="0"/>
              </a:rPr>
              <a:t>Thời</a:t>
            </a:r>
            <a:r>
              <a:rPr lang="en-US" sz="2700" b="1" dirty="0">
                <a:solidFill>
                  <a:srgbClr val="FFFFFF"/>
                </a:solidFill>
                <a:latin typeface="Times New Roman" panose="02020603050405020304" charset="0"/>
                <a:ea typeface="Segoe UI bold" panose="020B0802040204020203" pitchFamily="34" charset="0"/>
                <a:cs typeface="Times New Roman" panose="02020603050405020304" charset="0"/>
              </a:rPr>
              <a:t> </a:t>
            </a:r>
            <a:r>
              <a:rPr lang="en-US" sz="2700" b="1" dirty="0" err="1">
                <a:solidFill>
                  <a:srgbClr val="FFFFFF"/>
                </a:solidFill>
                <a:latin typeface="Times New Roman" panose="02020603050405020304" charset="0"/>
                <a:ea typeface="Segoe UI bold" panose="020B0802040204020203" pitchFamily="34" charset="0"/>
                <a:cs typeface="Times New Roman" panose="02020603050405020304" charset="0"/>
              </a:rPr>
              <a:t>gian</a:t>
            </a:r>
            <a:r>
              <a:rPr lang="en-US" sz="2700" b="1" dirty="0">
                <a:solidFill>
                  <a:srgbClr val="FFFFFF"/>
                </a:solidFill>
                <a:latin typeface="Times New Roman" panose="02020603050405020304" charset="0"/>
                <a:ea typeface="Segoe UI bold" panose="020B0802040204020203" pitchFamily="34" charset="0"/>
                <a:cs typeface="Times New Roman" panose="02020603050405020304" charset="0"/>
              </a:rPr>
              <a:t> </a:t>
            </a:r>
            <a:r>
              <a:rPr lang="en-US" sz="2700" b="1" dirty="0" err="1">
                <a:solidFill>
                  <a:srgbClr val="FFFFFF"/>
                </a:solidFill>
                <a:latin typeface="Times New Roman" panose="02020603050405020304" charset="0"/>
                <a:ea typeface="Segoe UI bold" panose="020B0802040204020203" pitchFamily="34" charset="0"/>
                <a:cs typeface="Times New Roman" panose="02020603050405020304" charset="0"/>
              </a:rPr>
              <a:t>thi</a:t>
            </a:r>
            <a:endParaRPr lang="en-US" sz="2700" b="1" dirty="0">
              <a:solidFill>
                <a:srgbClr val="FFFFFF"/>
              </a:solidFill>
              <a:latin typeface="Times New Roman" panose="02020603050405020304" charset="0"/>
              <a:ea typeface="Segoe UI bold" panose="020B0802040204020203" pitchFamily="34" charset="0"/>
              <a:cs typeface="Times New Roman" panose="02020603050405020304" charset="0"/>
            </a:endParaRPr>
          </a:p>
        </p:txBody>
      </p:sp>
      <p:sp>
        <p:nvSpPr>
          <p:cNvPr id="35" name="TextBox 34"/>
          <p:cNvSpPr txBox="1"/>
          <p:nvPr/>
        </p:nvSpPr>
        <p:spPr>
          <a:xfrm>
            <a:off x="11410413" y="5947166"/>
            <a:ext cx="2182008" cy="507831"/>
          </a:xfrm>
          <a:prstGeom prst="rect">
            <a:avLst/>
          </a:prstGeom>
          <a:noFill/>
        </p:spPr>
        <p:txBody>
          <a:bodyPr wrap="none" rtlCol="0">
            <a:spAutoFit/>
          </a:bodyPr>
          <a:lstStyle/>
          <a:p>
            <a:pPr algn="ctr"/>
            <a:r>
              <a:rPr lang="en-US" sz="2700" b="1" dirty="0" err="1">
                <a:solidFill>
                  <a:srgbClr val="FFFFFF"/>
                </a:solidFill>
                <a:latin typeface="Times New Roman" panose="02020603050405020304" charset="0"/>
                <a:ea typeface="Segoe UI bold" panose="020B0802040204020203" pitchFamily="34" charset="0"/>
                <a:cs typeface="Times New Roman" panose="02020603050405020304" charset="0"/>
              </a:rPr>
              <a:t>Hình</a:t>
            </a:r>
            <a:r>
              <a:rPr lang="en-US" sz="2700" b="1" dirty="0">
                <a:solidFill>
                  <a:srgbClr val="FFFFFF"/>
                </a:solidFill>
                <a:latin typeface="Times New Roman" panose="02020603050405020304" charset="0"/>
                <a:ea typeface="Segoe UI bold" panose="020B0802040204020203" pitchFamily="34" charset="0"/>
                <a:cs typeface="Times New Roman" panose="02020603050405020304" charset="0"/>
              </a:rPr>
              <a:t> </a:t>
            </a:r>
            <a:r>
              <a:rPr lang="en-US" sz="2700" b="1" dirty="0" err="1">
                <a:solidFill>
                  <a:srgbClr val="FFFFFF"/>
                </a:solidFill>
                <a:latin typeface="Times New Roman" panose="02020603050405020304" charset="0"/>
                <a:ea typeface="Segoe UI bold" panose="020B0802040204020203" pitchFamily="34" charset="0"/>
                <a:cs typeface="Times New Roman" panose="02020603050405020304" charset="0"/>
              </a:rPr>
              <a:t>thức</a:t>
            </a:r>
            <a:r>
              <a:rPr lang="en-US" sz="2700" b="1" dirty="0">
                <a:solidFill>
                  <a:srgbClr val="FFFFFF"/>
                </a:solidFill>
                <a:latin typeface="Times New Roman" panose="02020603050405020304" charset="0"/>
                <a:ea typeface="Segoe UI bold" panose="020B0802040204020203" pitchFamily="34" charset="0"/>
                <a:cs typeface="Times New Roman" panose="02020603050405020304" charset="0"/>
              </a:rPr>
              <a:t> </a:t>
            </a:r>
            <a:r>
              <a:rPr lang="en-US" sz="2700" b="1" dirty="0" err="1">
                <a:solidFill>
                  <a:srgbClr val="FFFFFF"/>
                </a:solidFill>
                <a:latin typeface="Times New Roman" panose="02020603050405020304" charset="0"/>
                <a:ea typeface="Segoe UI bold" panose="020B0802040204020203" pitchFamily="34" charset="0"/>
                <a:cs typeface="Times New Roman" panose="02020603050405020304" charset="0"/>
              </a:rPr>
              <a:t>thi</a:t>
            </a:r>
            <a:endParaRPr lang="en-US" sz="2700" b="1" dirty="0">
              <a:solidFill>
                <a:srgbClr val="FFFFFF"/>
              </a:solidFill>
              <a:latin typeface="Times New Roman" panose="02020603050405020304" charset="0"/>
              <a:ea typeface="Segoe UI bold" panose="020B0802040204020203" pitchFamily="34" charset="0"/>
              <a:cs typeface="Times New Roman" panose="02020603050405020304" charset="0"/>
            </a:endParaRPr>
          </a:p>
        </p:txBody>
      </p:sp>
      <p:sp>
        <p:nvSpPr>
          <p:cNvPr id="36" name="TextBox 35"/>
          <p:cNvSpPr txBox="1"/>
          <p:nvPr/>
        </p:nvSpPr>
        <p:spPr>
          <a:xfrm>
            <a:off x="7904681" y="8814916"/>
            <a:ext cx="2481770" cy="461665"/>
          </a:xfrm>
          <a:prstGeom prst="rect">
            <a:avLst/>
          </a:prstGeom>
          <a:noFill/>
        </p:spPr>
        <p:txBody>
          <a:bodyPr wrap="none" rtlCol="0">
            <a:spAutoFit/>
          </a:bodyPr>
          <a:lstStyle/>
          <a:p>
            <a:pPr algn="ctr"/>
            <a:r>
              <a:rPr lang="en-US" sz="2400" b="1" dirty="0" err="1">
                <a:solidFill>
                  <a:srgbClr val="FFFFFF"/>
                </a:solidFill>
                <a:latin typeface="Segoe UI bold" panose="020B0802040204020203" pitchFamily="34" charset="0"/>
                <a:ea typeface="Segoe UI bold" panose="020B0802040204020203" pitchFamily="34" charset="0"/>
                <a:cs typeface="Segoe UI bold" panose="020B0802040204020203" pitchFamily="34" charset="0"/>
              </a:rPr>
              <a:t>Cấu</a:t>
            </a:r>
            <a:r>
              <a:rPr lang="en-US" sz="2400" b="1" dirty="0">
                <a:solidFill>
                  <a:srgbClr val="FFFFFF"/>
                </a:solidFill>
                <a:latin typeface="Segoe UI bold" panose="020B0802040204020203" pitchFamily="34" charset="0"/>
                <a:ea typeface="Segoe UI bold" panose="020B0802040204020203" pitchFamily="34" charset="0"/>
                <a:cs typeface="Segoe UI bold" panose="020B0802040204020203" pitchFamily="34" charset="0"/>
              </a:rPr>
              <a:t> </a:t>
            </a:r>
            <a:r>
              <a:rPr lang="en-US" sz="2400" b="1" dirty="0" err="1">
                <a:solidFill>
                  <a:srgbClr val="FFFFFF"/>
                </a:solidFill>
                <a:latin typeface="Segoe UI bold" panose="020B0802040204020203" pitchFamily="34" charset="0"/>
                <a:ea typeface="Segoe UI bold" panose="020B0802040204020203" pitchFamily="34" charset="0"/>
                <a:cs typeface="Segoe UI bold" panose="020B0802040204020203" pitchFamily="34" charset="0"/>
              </a:rPr>
              <a:t>trúc</a:t>
            </a:r>
            <a:r>
              <a:rPr lang="en-US" sz="2400" b="1" dirty="0">
                <a:solidFill>
                  <a:srgbClr val="FFFFFF"/>
                </a:solidFill>
                <a:latin typeface="Segoe UI bold" panose="020B0802040204020203" pitchFamily="34" charset="0"/>
                <a:ea typeface="Segoe UI bold" panose="020B0802040204020203" pitchFamily="34" charset="0"/>
                <a:cs typeface="Segoe UI bold" panose="020B0802040204020203" pitchFamily="34" charset="0"/>
              </a:rPr>
              <a:t> </a:t>
            </a:r>
            <a:r>
              <a:rPr lang="en-US" sz="2400" b="1" dirty="0" err="1">
                <a:solidFill>
                  <a:srgbClr val="FFFFFF"/>
                </a:solidFill>
                <a:latin typeface="Segoe UI bold" panose="020B0802040204020203" pitchFamily="34" charset="0"/>
                <a:ea typeface="Segoe UI bold" panose="020B0802040204020203" pitchFamily="34" charset="0"/>
                <a:cs typeface="Segoe UI bold" panose="020B0802040204020203" pitchFamily="34" charset="0"/>
              </a:rPr>
              <a:t>đề</a:t>
            </a:r>
            <a:r>
              <a:rPr lang="en-US" sz="2400" b="1" dirty="0">
                <a:solidFill>
                  <a:srgbClr val="FFFFFF"/>
                </a:solidFill>
                <a:latin typeface="Segoe UI bold" panose="020B0802040204020203" pitchFamily="34" charset="0"/>
                <a:ea typeface="Segoe UI bold" panose="020B0802040204020203" pitchFamily="34" charset="0"/>
                <a:cs typeface="Segoe UI bold" panose="020B0802040204020203" pitchFamily="34" charset="0"/>
              </a:rPr>
              <a:t> </a:t>
            </a:r>
            <a:r>
              <a:rPr lang="en-US" sz="2400" b="1" dirty="0" err="1">
                <a:solidFill>
                  <a:srgbClr val="FFFFFF"/>
                </a:solidFill>
                <a:latin typeface="Segoe UI bold" panose="020B0802040204020203" pitchFamily="34" charset="0"/>
                <a:ea typeface="Segoe UI bold" panose="020B0802040204020203" pitchFamily="34" charset="0"/>
                <a:cs typeface="Segoe UI bold" panose="020B0802040204020203" pitchFamily="34" charset="0"/>
              </a:rPr>
              <a:t>Đọc</a:t>
            </a:r>
            <a:endParaRPr lang="en-US" sz="2400" b="1" dirty="0">
              <a:solidFill>
                <a:srgbClr val="FFFFFF"/>
              </a:solidFill>
              <a:latin typeface="Segoe UI bold" panose="020B0802040204020203" pitchFamily="34" charset="0"/>
              <a:ea typeface="Segoe UI bold" panose="020B0802040204020203" pitchFamily="34" charset="0"/>
              <a:cs typeface="Segoe UI bold" panose="020B0802040204020203" pitchFamily="34" charset="0"/>
            </a:endParaRPr>
          </a:p>
        </p:txBody>
      </p:sp>
      <p:sp>
        <p:nvSpPr>
          <p:cNvPr id="37" name="TextBox 36"/>
          <p:cNvSpPr txBox="1"/>
          <p:nvPr/>
        </p:nvSpPr>
        <p:spPr>
          <a:xfrm>
            <a:off x="4611351" y="5947166"/>
            <a:ext cx="2356735" cy="438582"/>
          </a:xfrm>
          <a:prstGeom prst="rect">
            <a:avLst/>
          </a:prstGeom>
          <a:noFill/>
        </p:spPr>
        <p:txBody>
          <a:bodyPr wrap="none" rtlCol="0">
            <a:spAutoFit/>
          </a:bodyPr>
          <a:lstStyle/>
          <a:p>
            <a:pPr algn="ctr"/>
            <a:r>
              <a:rPr lang="en-US" sz="2250" b="1" dirty="0" err="1">
                <a:solidFill>
                  <a:srgbClr val="FFFFFF"/>
                </a:solidFill>
                <a:latin typeface="Times New Roman" panose="02020603050405020304" charset="0"/>
                <a:ea typeface="Segoe UI bold" panose="020B0802040204020203" pitchFamily="34" charset="0"/>
                <a:cs typeface="Times New Roman" panose="02020603050405020304" charset="0"/>
              </a:rPr>
              <a:t>Cấu</a:t>
            </a:r>
            <a:r>
              <a:rPr lang="en-US" sz="2250" b="1" dirty="0">
                <a:solidFill>
                  <a:srgbClr val="FFFFFF"/>
                </a:solidFill>
                <a:latin typeface="Times New Roman" panose="02020603050405020304" charset="0"/>
                <a:ea typeface="Segoe UI bold" panose="020B0802040204020203" pitchFamily="34" charset="0"/>
                <a:cs typeface="Times New Roman" panose="02020603050405020304" charset="0"/>
              </a:rPr>
              <a:t> </a:t>
            </a:r>
            <a:r>
              <a:rPr lang="en-US" sz="2250" b="1" dirty="0" err="1">
                <a:solidFill>
                  <a:srgbClr val="FFFFFF"/>
                </a:solidFill>
                <a:latin typeface="Times New Roman" panose="02020603050405020304" charset="0"/>
                <a:ea typeface="Segoe UI bold" panose="020B0802040204020203" pitchFamily="34" charset="0"/>
                <a:cs typeface="Times New Roman" panose="02020603050405020304" charset="0"/>
              </a:rPr>
              <a:t>trúc</a:t>
            </a:r>
            <a:r>
              <a:rPr lang="en-US" sz="2250" b="1" dirty="0">
                <a:solidFill>
                  <a:srgbClr val="FFFFFF"/>
                </a:solidFill>
                <a:latin typeface="Times New Roman" panose="02020603050405020304" charset="0"/>
                <a:ea typeface="Segoe UI bold" panose="020B0802040204020203" pitchFamily="34" charset="0"/>
                <a:cs typeface="Times New Roman" panose="02020603050405020304" charset="0"/>
              </a:rPr>
              <a:t> </a:t>
            </a:r>
            <a:r>
              <a:rPr lang="en-US" sz="2250" b="1" dirty="0" err="1">
                <a:solidFill>
                  <a:srgbClr val="FFFFFF"/>
                </a:solidFill>
                <a:latin typeface="Times New Roman" panose="02020603050405020304" charset="0"/>
                <a:ea typeface="Segoe UI bold" panose="020B0802040204020203" pitchFamily="34" charset="0"/>
                <a:cs typeface="Times New Roman" panose="02020603050405020304" charset="0"/>
              </a:rPr>
              <a:t>đề</a:t>
            </a:r>
            <a:r>
              <a:rPr lang="en-US" sz="2250" b="1" dirty="0">
                <a:solidFill>
                  <a:srgbClr val="FFFFFF"/>
                </a:solidFill>
                <a:latin typeface="Times New Roman" panose="02020603050405020304" charset="0"/>
                <a:ea typeface="Segoe UI bold" panose="020B0802040204020203" pitchFamily="34" charset="0"/>
                <a:cs typeface="Times New Roman" panose="02020603050405020304" charset="0"/>
              </a:rPr>
              <a:t> </a:t>
            </a:r>
            <a:r>
              <a:rPr lang="en-US" sz="2250" b="1" dirty="0" err="1">
                <a:solidFill>
                  <a:srgbClr val="FFFFFF"/>
                </a:solidFill>
                <a:latin typeface="Times New Roman" panose="02020603050405020304" charset="0"/>
                <a:ea typeface="Segoe UI bold" panose="020B0802040204020203" pitchFamily="34" charset="0"/>
                <a:cs typeface="Times New Roman" panose="02020603050405020304" charset="0"/>
              </a:rPr>
              <a:t>Nghe</a:t>
            </a:r>
            <a:endParaRPr lang="en-US" sz="2250" b="1" dirty="0">
              <a:solidFill>
                <a:srgbClr val="FFFFFF"/>
              </a:solidFill>
              <a:latin typeface="Times New Roman" panose="02020603050405020304" charset="0"/>
              <a:ea typeface="Segoe UI bold" panose="020B0802040204020203" pitchFamily="34" charset="0"/>
              <a:cs typeface="Times New Roman" panose="02020603050405020304" charset="0"/>
            </a:endParaRPr>
          </a:p>
        </p:txBody>
      </p:sp>
      <p:sp>
        <p:nvSpPr>
          <p:cNvPr id="38" name="TextBox 8"/>
          <p:cNvSpPr txBox="1"/>
          <p:nvPr/>
        </p:nvSpPr>
        <p:spPr>
          <a:xfrm>
            <a:off x="14127479" y="5024771"/>
            <a:ext cx="3143250" cy="2400657"/>
          </a:xfrm>
          <a:prstGeom prst="rect">
            <a:avLst/>
          </a:prstGeom>
          <a:noFill/>
        </p:spPr>
        <p:txBody>
          <a:bodyPr wrap="square" rtlCol="0">
            <a:spAutoFit/>
          </a:bodyPr>
          <a:lstStyle/>
          <a:p>
            <a:pPr algn="just" eaLnBrk="0" hangingPunct="0">
              <a:defRPr/>
            </a:pPr>
            <a:r>
              <a:rPr lang="en-US" sz="3000" b="1" dirty="0">
                <a:solidFill>
                  <a:schemeClr val="accent5">
                    <a:lumMod val="50000"/>
                  </a:schemeClr>
                </a:solidFill>
                <a:latin typeface="Times New Roman" panose="02020603050405020304" charset="0"/>
                <a:cs typeface="Times New Roman" panose="02020603050405020304" charset="0"/>
                <a:sym typeface="+mn-ea"/>
              </a:rPr>
              <a:t>Thi TOEIC Online Placement test </a:t>
            </a:r>
            <a:r>
              <a:rPr lang="en-US" sz="3000" b="1" dirty="0" err="1">
                <a:solidFill>
                  <a:schemeClr val="accent5">
                    <a:lumMod val="50000"/>
                  </a:schemeClr>
                </a:solidFill>
                <a:latin typeface="Times New Roman" panose="02020603050405020304" charset="0"/>
                <a:cs typeface="Times New Roman" panose="02020603050405020304" charset="0"/>
                <a:sym typeface="+mn-ea"/>
              </a:rPr>
              <a:t>trực</a:t>
            </a:r>
            <a:r>
              <a:rPr lang="en-US" sz="3000" b="1" dirty="0">
                <a:solidFill>
                  <a:schemeClr val="accent5">
                    <a:lumMod val="50000"/>
                  </a:schemeClr>
                </a:solidFill>
                <a:latin typeface="Times New Roman" panose="02020603050405020304" charset="0"/>
                <a:cs typeface="Times New Roman" panose="02020603050405020304" charset="0"/>
                <a:sym typeface="+mn-ea"/>
              </a:rPr>
              <a:t> </a:t>
            </a:r>
            <a:r>
              <a:rPr lang="en-US" sz="3000" b="1" dirty="0" err="1">
                <a:solidFill>
                  <a:schemeClr val="accent5">
                    <a:lumMod val="50000"/>
                  </a:schemeClr>
                </a:solidFill>
                <a:latin typeface="Times New Roman" panose="02020603050405020304" charset="0"/>
                <a:cs typeface="Times New Roman" panose="02020603050405020304" charset="0"/>
                <a:sym typeface="+mn-ea"/>
              </a:rPr>
              <a:t>tuyến</a:t>
            </a:r>
            <a:r>
              <a:rPr lang="en-US" sz="3000" b="1" dirty="0">
                <a:solidFill>
                  <a:schemeClr val="accent5">
                    <a:lumMod val="50000"/>
                  </a:schemeClr>
                </a:solidFill>
                <a:latin typeface="Times New Roman" panose="02020603050405020304" charset="0"/>
                <a:cs typeface="Times New Roman" panose="02020603050405020304" charset="0"/>
                <a:sym typeface="+mn-ea"/>
              </a:rPr>
              <a:t> </a:t>
            </a:r>
            <a:r>
              <a:rPr lang="en-US" sz="3000" b="1" dirty="0" err="1">
                <a:solidFill>
                  <a:schemeClr val="accent5">
                    <a:lumMod val="50000"/>
                  </a:schemeClr>
                </a:solidFill>
                <a:latin typeface="Times New Roman" panose="02020603050405020304" charset="0"/>
                <a:cs typeface="Times New Roman" panose="02020603050405020304" charset="0"/>
                <a:sym typeface="+mn-ea"/>
              </a:rPr>
              <a:t>trên</a:t>
            </a:r>
            <a:r>
              <a:rPr lang="en-US" sz="3000" b="1" dirty="0">
                <a:solidFill>
                  <a:schemeClr val="accent5">
                    <a:lumMod val="50000"/>
                  </a:schemeClr>
                </a:solidFill>
                <a:latin typeface="Times New Roman" panose="02020603050405020304" charset="0"/>
                <a:cs typeface="Times New Roman" panose="02020603050405020304" charset="0"/>
                <a:sym typeface="+mn-ea"/>
              </a:rPr>
              <a:t> </a:t>
            </a:r>
            <a:r>
              <a:rPr lang="en-US" sz="3000" b="1" dirty="0" err="1">
                <a:solidFill>
                  <a:schemeClr val="accent5">
                    <a:lumMod val="50000"/>
                  </a:schemeClr>
                </a:solidFill>
                <a:latin typeface="Times New Roman" panose="02020603050405020304" charset="0"/>
                <a:cs typeface="Times New Roman" panose="02020603050405020304" charset="0"/>
                <a:sym typeface="+mn-ea"/>
              </a:rPr>
              <a:t>máy</a:t>
            </a:r>
            <a:r>
              <a:rPr lang="en-US" sz="3000" b="1" dirty="0">
                <a:solidFill>
                  <a:schemeClr val="accent5">
                    <a:lumMod val="50000"/>
                  </a:schemeClr>
                </a:solidFill>
                <a:latin typeface="Times New Roman" panose="02020603050405020304" charset="0"/>
                <a:cs typeface="Times New Roman" panose="02020603050405020304" charset="0"/>
                <a:sym typeface="+mn-ea"/>
              </a:rPr>
              <a:t> </a:t>
            </a:r>
            <a:r>
              <a:rPr lang="en-US" sz="3000" b="1" dirty="0" err="1">
                <a:solidFill>
                  <a:schemeClr val="accent5">
                    <a:lumMod val="50000"/>
                  </a:schemeClr>
                </a:solidFill>
                <a:latin typeface="Times New Roman" panose="02020603050405020304" charset="0"/>
                <a:cs typeface="Times New Roman" panose="02020603050405020304" charset="0"/>
                <a:sym typeface="+mn-ea"/>
              </a:rPr>
              <a:t>tính</a:t>
            </a:r>
            <a:r>
              <a:rPr lang="en-US" sz="3000" b="1" dirty="0">
                <a:solidFill>
                  <a:schemeClr val="accent5">
                    <a:lumMod val="50000"/>
                  </a:schemeClr>
                </a:solidFill>
                <a:latin typeface="Times New Roman" panose="02020603050405020304" charset="0"/>
                <a:cs typeface="Times New Roman" panose="02020603050405020304" charset="0"/>
                <a:sym typeface="+mn-ea"/>
              </a:rPr>
              <a:t> </a:t>
            </a:r>
            <a:r>
              <a:rPr lang="en-US" sz="3000" b="1" dirty="0" err="1">
                <a:solidFill>
                  <a:schemeClr val="accent5">
                    <a:lumMod val="50000"/>
                  </a:schemeClr>
                </a:solidFill>
                <a:latin typeface="Times New Roman" panose="02020603050405020304" charset="0"/>
                <a:cs typeface="Times New Roman" panose="02020603050405020304" charset="0"/>
                <a:sym typeface="+mn-ea"/>
              </a:rPr>
              <a:t>có</a:t>
            </a:r>
            <a:r>
              <a:rPr lang="en-US" sz="3000" b="1" dirty="0">
                <a:solidFill>
                  <a:schemeClr val="accent5">
                    <a:lumMod val="50000"/>
                  </a:schemeClr>
                </a:solidFill>
                <a:latin typeface="Times New Roman" panose="02020603050405020304" charset="0"/>
                <a:cs typeface="Times New Roman" panose="02020603050405020304" charset="0"/>
                <a:sym typeface="+mn-ea"/>
              </a:rPr>
              <a:t> </a:t>
            </a:r>
            <a:r>
              <a:rPr lang="en-US" sz="3000" b="1" dirty="0" err="1">
                <a:solidFill>
                  <a:schemeClr val="accent5">
                    <a:lumMod val="50000"/>
                  </a:schemeClr>
                </a:solidFill>
                <a:latin typeface="Times New Roman" panose="02020603050405020304" charset="0"/>
                <a:cs typeface="Times New Roman" panose="02020603050405020304" charset="0"/>
                <a:sym typeface="+mn-ea"/>
              </a:rPr>
              <a:t>kết</a:t>
            </a:r>
            <a:r>
              <a:rPr lang="en-US" sz="3000" b="1" dirty="0">
                <a:solidFill>
                  <a:schemeClr val="accent5">
                    <a:lumMod val="50000"/>
                  </a:schemeClr>
                </a:solidFill>
                <a:latin typeface="Times New Roman" panose="02020603050405020304" charset="0"/>
                <a:cs typeface="Times New Roman" panose="02020603050405020304" charset="0"/>
                <a:sym typeface="+mn-ea"/>
              </a:rPr>
              <a:t> </a:t>
            </a:r>
            <a:r>
              <a:rPr lang="en-US" sz="3000" b="1" dirty="0" err="1">
                <a:solidFill>
                  <a:schemeClr val="accent5">
                    <a:lumMod val="50000"/>
                  </a:schemeClr>
                </a:solidFill>
                <a:latin typeface="Times New Roman" panose="02020603050405020304" charset="0"/>
                <a:cs typeface="Times New Roman" panose="02020603050405020304" charset="0"/>
                <a:sym typeface="+mn-ea"/>
              </a:rPr>
              <a:t>nối</a:t>
            </a:r>
            <a:r>
              <a:rPr lang="en-US" sz="3000" b="1" dirty="0">
                <a:solidFill>
                  <a:schemeClr val="accent5">
                    <a:lumMod val="50000"/>
                  </a:schemeClr>
                </a:solidFill>
                <a:latin typeface="Times New Roman" panose="02020603050405020304" charset="0"/>
                <a:cs typeface="Times New Roman" panose="02020603050405020304" charset="0"/>
                <a:sym typeface="+mn-ea"/>
              </a:rPr>
              <a:t> internet</a:t>
            </a:r>
            <a:endParaRPr lang="en-US" sz="3000" b="1" i="1" dirty="0">
              <a:solidFill>
                <a:schemeClr val="accent5">
                  <a:lumMod val="50000"/>
                </a:schemeClr>
              </a:solidFill>
              <a:latin typeface="Times New Roman" panose="02020603050405020304" charset="0"/>
              <a:cs typeface="Times New Roman" panose="02020603050405020304" charset="0"/>
              <a:sym typeface="+mn-ea"/>
            </a:endParaRPr>
          </a:p>
        </p:txBody>
      </p:sp>
      <p:sp>
        <p:nvSpPr>
          <p:cNvPr id="39" name="TextBox 8"/>
          <p:cNvSpPr txBox="1"/>
          <p:nvPr/>
        </p:nvSpPr>
        <p:spPr>
          <a:xfrm>
            <a:off x="10746329" y="1875082"/>
            <a:ext cx="6524399" cy="1938992"/>
          </a:xfrm>
          <a:prstGeom prst="rect">
            <a:avLst/>
          </a:prstGeom>
          <a:noFill/>
        </p:spPr>
        <p:txBody>
          <a:bodyPr wrap="square" rtlCol="0">
            <a:spAutoFit/>
          </a:bodyPr>
          <a:lstStyle>
            <a:defPPr>
              <a:defRPr lang="en-US"/>
            </a:defPPr>
            <a:lvl1pPr algn="just" eaLnBrk="0" hangingPunct="0">
              <a:defRPr sz="2000" b="1">
                <a:solidFill>
                  <a:schemeClr val="accent4">
                    <a:lumMod val="50000"/>
                  </a:schemeClr>
                </a:solidFill>
                <a:latin typeface="Times New Roman" panose="02020603050405020304" charset="0"/>
                <a:cs typeface="Times New Roman" panose="02020603050405020304" charset="0"/>
              </a:defRPr>
            </a:lvl1pPr>
          </a:lstStyle>
          <a:p>
            <a:r>
              <a:rPr lang="en-US" sz="3000" dirty="0" err="1">
                <a:sym typeface="+mn-ea"/>
              </a:rPr>
              <a:t>Thời</a:t>
            </a:r>
            <a:r>
              <a:rPr lang="en-US" sz="3000" dirty="0">
                <a:sym typeface="+mn-ea"/>
              </a:rPr>
              <a:t> </a:t>
            </a:r>
            <a:r>
              <a:rPr lang="en-US" sz="3000" dirty="0" err="1">
                <a:sym typeface="+mn-ea"/>
              </a:rPr>
              <a:t>gian</a:t>
            </a:r>
            <a:r>
              <a:rPr lang="en-US" sz="3000" dirty="0">
                <a:sym typeface="+mn-ea"/>
              </a:rPr>
              <a:t> </a:t>
            </a:r>
            <a:r>
              <a:rPr lang="en-US" sz="3000" dirty="0" err="1">
                <a:sym typeface="+mn-ea"/>
              </a:rPr>
              <a:t>tô</a:t>
            </a:r>
            <a:r>
              <a:rPr lang="en-US" sz="3000" dirty="0">
                <a:sym typeface="+mn-ea"/>
              </a:rPr>
              <a:t>̉ </a:t>
            </a:r>
            <a:r>
              <a:rPr lang="en-US" sz="3000" dirty="0" err="1">
                <a:sym typeface="+mn-ea"/>
              </a:rPr>
              <a:t>chức</a:t>
            </a:r>
            <a:r>
              <a:rPr lang="en-US" sz="3000" dirty="0">
                <a:sym typeface="+mn-ea"/>
              </a:rPr>
              <a:t> thi: </a:t>
            </a:r>
            <a:r>
              <a:rPr lang="en-US" sz="3000" dirty="0" err="1">
                <a:sym typeface="+mn-ea"/>
              </a:rPr>
              <a:t>sau</a:t>
            </a:r>
            <a:r>
              <a:rPr lang="en-US" sz="3000" dirty="0">
                <a:sym typeface="+mn-ea"/>
              </a:rPr>
              <a:t> </a:t>
            </a:r>
            <a:r>
              <a:rPr lang="en-US" sz="3000" dirty="0" err="1">
                <a:sym typeface="+mn-ea"/>
              </a:rPr>
              <a:t>khi</a:t>
            </a:r>
            <a:r>
              <a:rPr lang="en-US" sz="3000" dirty="0">
                <a:sym typeface="+mn-ea"/>
              </a:rPr>
              <a:t> </a:t>
            </a:r>
            <a:r>
              <a:rPr lang="en-US" sz="3000" dirty="0" err="1">
                <a:sym typeface="+mn-ea"/>
              </a:rPr>
              <a:t>kết</a:t>
            </a:r>
            <a:r>
              <a:rPr lang="en-US" sz="3000" dirty="0">
                <a:sym typeface="+mn-ea"/>
              </a:rPr>
              <a:t> </a:t>
            </a:r>
            <a:r>
              <a:rPr lang="en-US" sz="3000" dirty="0" err="1">
                <a:sym typeface="+mn-ea"/>
              </a:rPr>
              <a:t>thúc</a:t>
            </a:r>
            <a:r>
              <a:rPr lang="en-US" sz="3000" dirty="0">
                <a:sym typeface="+mn-ea"/>
              </a:rPr>
              <a:t> </a:t>
            </a:r>
            <a:r>
              <a:rPr lang="en-US" sz="3000" dirty="0" err="1">
                <a:sym typeface="+mn-ea"/>
              </a:rPr>
              <a:t>học</a:t>
            </a:r>
            <a:r>
              <a:rPr lang="en-US" sz="3000" dirty="0">
                <a:sym typeface="+mn-ea"/>
              </a:rPr>
              <a:t> </a:t>
            </a:r>
            <a:r>
              <a:rPr lang="en-US" sz="3000" dirty="0" err="1">
                <a:sym typeface="+mn-ea"/>
              </a:rPr>
              <a:t>phần</a:t>
            </a:r>
            <a:r>
              <a:rPr lang="en-US" sz="3000" dirty="0">
                <a:sym typeface="+mn-ea"/>
              </a:rPr>
              <a:t> TA3, TA4 (bao </a:t>
            </a:r>
            <a:r>
              <a:rPr lang="en-US" sz="3000" dirty="0" err="1">
                <a:sym typeface="+mn-ea"/>
              </a:rPr>
              <a:t>gồm</a:t>
            </a:r>
            <a:r>
              <a:rPr lang="en-US" sz="3000" dirty="0">
                <a:sym typeface="+mn-ea"/>
              </a:rPr>
              <a:t> </a:t>
            </a:r>
            <a:r>
              <a:rPr lang="en-US" sz="3000" dirty="0" err="1">
                <a:sym typeface="+mn-ea"/>
              </a:rPr>
              <a:t>cả</a:t>
            </a:r>
            <a:r>
              <a:rPr lang="en-US" sz="3000" dirty="0">
                <a:sym typeface="+mn-ea"/>
              </a:rPr>
              <a:t> </a:t>
            </a:r>
            <a:r>
              <a:rPr lang="en-US" sz="3000" dirty="0" err="1">
                <a:sym typeface="+mn-ea"/>
              </a:rPr>
              <a:t>các</a:t>
            </a:r>
            <a:r>
              <a:rPr lang="en-US" sz="3000" dirty="0">
                <a:sym typeface="+mn-ea"/>
              </a:rPr>
              <a:t> </a:t>
            </a:r>
            <a:r>
              <a:rPr lang="en-US" sz="3000" dirty="0" err="1">
                <a:sym typeface="+mn-ea"/>
              </a:rPr>
              <a:t>lớp</a:t>
            </a:r>
            <a:r>
              <a:rPr lang="en-US" sz="3000" dirty="0">
                <a:sym typeface="+mn-ea"/>
              </a:rPr>
              <a:t> </a:t>
            </a:r>
            <a:r>
              <a:rPr lang="en-US" sz="3000" dirty="0" err="1">
                <a:sym typeface="+mn-ea"/>
              </a:rPr>
              <a:t>học</a:t>
            </a:r>
            <a:r>
              <a:rPr lang="en-US" sz="3000" dirty="0">
                <a:sym typeface="+mn-ea"/>
              </a:rPr>
              <a:t> </a:t>
            </a:r>
            <a:r>
              <a:rPr lang="en-US" sz="3000" dirty="0" err="1">
                <a:sym typeface="+mn-ea"/>
              </a:rPr>
              <a:t>chậm</a:t>
            </a:r>
            <a:r>
              <a:rPr lang="en-US" sz="3000" dirty="0">
                <a:sym typeface="+mn-ea"/>
              </a:rPr>
              <a:t> </a:t>
            </a:r>
            <a:r>
              <a:rPr lang="en-US" sz="3000" dirty="0" err="1">
                <a:sym typeface="+mn-ea"/>
              </a:rPr>
              <a:t>và</a:t>
            </a:r>
            <a:r>
              <a:rPr lang="en-US" sz="3000" dirty="0">
                <a:sym typeface="+mn-ea"/>
              </a:rPr>
              <a:t> </a:t>
            </a:r>
            <a:r>
              <a:rPr lang="en-US" sz="3000" dirty="0" err="1">
                <a:sym typeface="+mn-ea"/>
              </a:rPr>
              <a:t>học</a:t>
            </a:r>
            <a:r>
              <a:rPr lang="en-US" sz="3000" dirty="0">
                <a:sym typeface="+mn-ea"/>
              </a:rPr>
              <a:t> </a:t>
            </a:r>
            <a:r>
              <a:rPr lang="en-US" sz="3000" dirty="0" err="1">
                <a:sym typeface="+mn-ea"/>
              </a:rPr>
              <a:t>vượt</a:t>
            </a:r>
            <a:r>
              <a:rPr lang="en-US" sz="3000" dirty="0">
                <a:sym typeface="+mn-ea"/>
              </a:rPr>
              <a:t> </a:t>
            </a:r>
            <a:r>
              <a:rPr lang="en-US" sz="3000" dirty="0" err="1">
                <a:sym typeface="+mn-ea"/>
              </a:rPr>
              <a:t>áp</a:t>
            </a:r>
            <a:r>
              <a:rPr lang="en-US" sz="3000" dirty="0">
                <a:sym typeface="+mn-ea"/>
              </a:rPr>
              <a:t> </a:t>
            </a:r>
            <a:r>
              <a:rPr lang="en-US" sz="3000" dirty="0" err="1">
                <a:sym typeface="+mn-ea"/>
              </a:rPr>
              <a:t>dụng</a:t>
            </a:r>
            <a:r>
              <a:rPr lang="en-US" sz="3000" dirty="0">
                <a:sym typeface="+mn-ea"/>
              </a:rPr>
              <a:t> </a:t>
            </a:r>
            <a:r>
              <a:rPr lang="en-US" sz="3000" dirty="0" err="1">
                <a:sym typeface="+mn-ea"/>
              </a:rPr>
              <a:t>với</a:t>
            </a:r>
            <a:r>
              <a:rPr lang="en-US" sz="3000" dirty="0">
                <a:sym typeface="+mn-ea"/>
              </a:rPr>
              <a:t> </a:t>
            </a:r>
            <a:r>
              <a:rPr lang="en-US" sz="3000" dirty="0" err="1">
                <a:sym typeface="+mn-ea"/>
              </a:rPr>
              <a:t>với</a:t>
            </a:r>
            <a:r>
              <a:rPr lang="en-US" sz="3000" dirty="0">
                <a:sym typeface="+mn-ea"/>
              </a:rPr>
              <a:t> K15, K16, K17, K18)</a:t>
            </a:r>
          </a:p>
        </p:txBody>
      </p:sp>
      <p:sp>
        <p:nvSpPr>
          <p:cNvPr id="40" name="TextBox 8"/>
          <p:cNvSpPr txBox="1"/>
          <p:nvPr/>
        </p:nvSpPr>
        <p:spPr>
          <a:xfrm>
            <a:off x="10655461" y="8271993"/>
            <a:ext cx="3472019" cy="1200329"/>
          </a:xfrm>
          <a:prstGeom prst="rect">
            <a:avLst/>
          </a:prstGeom>
          <a:noFill/>
        </p:spPr>
        <p:txBody>
          <a:bodyPr wrap="square" rtlCol="0">
            <a:spAutoFit/>
          </a:bodyPr>
          <a:lstStyle/>
          <a:p>
            <a:pPr algn="just">
              <a:spcAft>
                <a:spcPts val="900"/>
              </a:spcAft>
              <a:buClr>
                <a:schemeClr val="accent2"/>
              </a:buClr>
            </a:pPr>
            <a:r>
              <a:rPr lang="en-US" sz="2400" b="1" dirty="0">
                <a:solidFill>
                  <a:schemeClr val="accent2">
                    <a:lumMod val="50000"/>
                  </a:schemeClr>
                </a:solidFill>
                <a:latin typeface="Times New Roman" panose="02020603050405020304" charset="0"/>
                <a:cs typeface="Times New Roman" panose="02020603050405020304" charset="0"/>
                <a:sym typeface="+mn-ea"/>
              </a:rPr>
              <a:t>PHẦN ĐỌC HIỂU: 100 </a:t>
            </a:r>
            <a:r>
              <a:rPr lang="en-US" sz="2400" b="1" dirty="0" err="1">
                <a:solidFill>
                  <a:schemeClr val="accent2">
                    <a:lumMod val="50000"/>
                  </a:schemeClr>
                </a:solidFill>
                <a:latin typeface="Times New Roman" panose="02020603050405020304" charset="0"/>
                <a:cs typeface="Times New Roman" panose="02020603050405020304" charset="0"/>
                <a:sym typeface="+mn-ea"/>
              </a:rPr>
              <a:t>câu</a:t>
            </a:r>
            <a:r>
              <a:rPr lang="en-US" sz="2400" b="1" dirty="0">
                <a:solidFill>
                  <a:schemeClr val="accent2">
                    <a:lumMod val="50000"/>
                  </a:schemeClr>
                </a:solidFill>
                <a:latin typeface="Times New Roman" panose="02020603050405020304" charset="0"/>
                <a:cs typeface="Times New Roman" panose="02020603050405020304" charset="0"/>
                <a:sym typeface="+mn-ea"/>
              </a:rPr>
              <a:t>, </a:t>
            </a:r>
            <a:r>
              <a:rPr lang="en-US" sz="2400" b="1" dirty="0" err="1">
                <a:solidFill>
                  <a:schemeClr val="accent2">
                    <a:lumMod val="50000"/>
                  </a:schemeClr>
                </a:solidFill>
                <a:latin typeface="Times New Roman" panose="02020603050405020304" charset="0"/>
                <a:cs typeface="Times New Roman" panose="02020603050405020304" charset="0"/>
                <a:sym typeface="+mn-ea"/>
              </a:rPr>
              <a:t>thời</a:t>
            </a:r>
            <a:r>
              <a:rPr lang="en-US" sz="2400" b="1" dirty="0">
                <a:solidFill>
                  <a:schemeClr val="accent2">
                    <a:lumMod val="50000"/>
                  </a:schemeClr>
                </a:solidFill>
                <a:latin typeface="Times New Roman" panose="02020603050405020304" charset="0"/>
                <a:cs typeface="Times New Roman" panose="02020603050405020304" charset="0"/>
                <a:sym typeface="+mn-ea"/>
              </a:rPr>
              <a:t> </a:t>
            </a:r>
            <a:r>
              <a:rPr lang="en-US" sz="2400" b="1" dirty="0" err="1">
                <a:solidFill>
                  <a:schemeClr val="accent2">
                    <a:lumMod val="50000"/>
                  </a:schemeClr>
                </a:solidFill>
                <a:latin typeface="Times New Roman" panose="02020603050405020304" charset="0"/>
                <a:cs typeface="Times New Roman" panose="02020603050405020304" charset="0"/>
                <a:sym typeface="+mn-ea"/>
              </a:rPr>
              <a:t>gian</a:t>
            </a:r>
            <a:r>
              <a:rPr lang="en-US" sz="2400" b="1" dirty="0">
                <a:solidFill>
                  <a:schemeClr val="accent2">
                    <a:lumMod val="50000"/>
                  </a:schemeClr>
                </a:solidFill>
                <a:latin typeface="Times New Roman" panose="02020603050405020304" charset="0"/>
                <a:cs typeface="Times New Roman" panose="02020603050405020304" charset="0"/>
                <a:sym typeface="+mn-ea"/>
              </a:rPr>
              <a:t> </a:t>
            </a:r>
            <a:r>
              <a:rPr lang="en-US" sz="2400" b="1" dirty="0" err="1">
                <a:solidFill>
                  <a:schemeClr val="accent2">
                    <a:lumMod val="50000"/>
                  </a:schemeClr>
                </a:solidFill>
                <a:latin typeface="Times New Roman" panose="02020603050405020304" charset="0"/>
                <a:cs typeface="Times New Roman" panose="02020603050405020304" charset="0"/>
                <a:sym typeface="+mn-ea"/>
              </a:rPr>
              <a:t>làm</a:t>
            </a:r>
            <a:r>
              <a:rPr lang="en-US" sz="2400" b="1" dirty="0">
                <a:solidFill>
                  <a:schemeClr val="accent2">
                    <a:lumMod val="50000"/>
                  </a:schemeClr>
                </a:solidFill>
                <a:latin typeface="Times New Roman" panose="02020603050405020304" charset="0"/>
                <a:cs typeface="Times New Roman" panose="02020603050405020304" charset="0"/>
                <a:sym typeface="+mn-ea"/>
              </a:rPr>
              <a:t> bài:75 </a:t>
            </a:r>
            <a:r>
              <a:rPr lang="en-US" sz="2400" b="1" dirty="0" err="1">
                <a:solidFill>
                  <a:schemeClr val="accent2">
                    <a:lumMod val="50000"/>
                  </a:schemeClr>
                </a:solidFill>
                <a:latin typeface="Times New Roman" panose="02020603050405020304" charset="0"/>
                <a:cs typeface="Times New Roman" panose="02020603050405020304" charset="0"/>
                <a:sym typeface="+mn-ea"/>
              </a:rPr>
              <a:t>phút</a:t>
            </a:r>
            <a:endParaRPr lang="en-US" sz="2250" dirty="0">
              <a:solidFill>
                <a:schemeClr val="accent2">
                  <a:lumMod val="50000"/>
                </a:schemeClr>
              </a:solidFill>
            </a:endParaRPr>
          </a:p>
        </p:txBody>
      </p:sp>
      <p:sp>
        <p:nvSpPr>
          <p:cNvPr id="41" name="TextBox 8"/>
          <p:cNvSpPr txBox="1"/>
          <p:nvPr/>
        </p:nvSpPr>
        <p:spPr>
          <a:xfrm>
            <a:off x="1274151" y="5036632"/>
            <a:ext cx="3143250" cy="1383264"/>
          </a:xfrm>
          <a:prstGeom prst="rect">
            <a:avLst/>
          </a:prstGeom>
          <a:noFill/>
        </p:spPr>
        <p:txBody>
          <a:bodyPr wrap="square" rtlCol="0">
            <a:spAutoFit/>
          </a:bodyPr>
          <a:lstStyle/>
          <a:p>
            <a:pPr algn="just">
              <a:lnSpc>
                <a:spcPct val="120000"/>
              </a:lnSpc>
            </a:pPr>
            <a:r>
              <a:rPr lang="en-US" sz="2400" b="1" dirty="0">
                <a:solidFill>
                  <a:srgbClr val="002060"/>
                </a:solidFill>
                <a:latin typeface="Times New Roman" panose="02020603050405020304" charset="0"/>
                <a:cs typeface="Times New Roman" panose="02020603050405020304" charset="0"/>
                <a:sym typeface="+mn-ea"/>
              </a:rPr>
              <a:t>PHẦN NGHE HIỂU: 100 </a:t>
            </a:r>
            <a:r>
              <a:rPr lang="en-US" sz="2400" b="1" dirty="0" err="1">
                <a:solidFill>
                  <a:srgbClr val="002060"/>
                </a:solidFill>
                <a:latin typeface="Times New Roman" panose="02020603050405020304" charset="0"/>
                <a:cs typeface="Times New Roman" panose="02020603050405020304" charset="0"/>
                <a:sym typeface="+mn-ea"/>
              </a:rPr>
              <a:t>câu</a:t>
            </a:r>
            <a:r>
              <a:rPr lang="en-US" sz="2400" b="1" dirty="0">
                <a:solidFill>
                  <a:srgbClr val="002060"/>
                </a:solidFill>
                <a:latin typeface="Times New Roman" panose="02020603050405020304" charset="0"/>
                <a:cs typeface="Times New Roman" panose="02020603050405020304" charset="0"/>
                <a:sym typeface="+mn-ea"/>
              </a:rPr>
              <a:t>, </a:t>
            </a:r>
            <a:r>
              <a:rPr lang="en-US" sz="2400" b="1" dirty="0" err="1">
                <a:solidFill>
                  <a:srgbClr val="002060"/>
                </a:solidFill>
                <a:latin typeface="Times New Roman" panose="02020603050405020304" charset="0"/>
                <a:cs typeface="Times New Roman" panose="02020603050405020304" charset="0"/>
                <a:sym typeface="+mn-ea"/>
              </a:rPr>
              <a:t>thời</a:t>
            </a:r>
            <a:r>
              <a:rPr lang="en-US" sz="2400" b="1" dirty="0">
                <a:solidFill>
                  <a:srgbClr val="002060"/>
                </a:solidFill>
                <a:latin typeface="Times New Roman" panose="02020603050405020304" charset="0"/>
                <a:cs typeface="Times New Roman" panose="02020603050405020304" charset="0"/>
                <a:sym typeface="+mn-ea"/>
              </a:rPr>
              <a:t> </a:t>
            </a:r>
            <a:r>
              <a:rPr lang="en-US" sz="2400" b="1" dirty="0" err="1">
                <a:solidFill>
                  <a:srgbClr val="002060"/>
                </a:solidFill>
                <a:latin typeface="Times New Roman" panose="02020603050405020304" charset="0"/>
                <a:cs typeface="Times New Roman" panose="02020603050405020304" charset="0"/>
                <a:sym typeface="+mn-ea"/>
              </a:rPr>
              <a:t>gian</a:t>
            </a:r>
            <a:r>
              <a:rPr lang="en-US" sz="2400" b="1" dirty="0">
                <a:solidFill>
                  <a:srgbClr val="002060"/>
                </a:solidFill>
                <a:latin typeface="Times New Roman" panose="02020603050405020304" charset="0"/>
                <a:cs typeface="Times New Roman" panose="02020603050405020304" charset="0"/>
                <a:sym typeface="+mn-ea"/>
              </a:rPr>
              <a:t> </a:t>
            </a:r>
            <a:r>
              <a:rPr lang="en-US" sz="2400" b="1" dirty="0" err="1">
                <a:solidFill>
                  <a:srgbClr val="002060"/>
                </a:solidFill>
                <a:latin typeface="Times New Roman" panose="02020603050405020304" charset="0"/>
                <a:cs typeface="Times New Roman" panose="02020603050405020304" charset="0"/>
                <a:sym typeface="+mn-ea"/>
              </a:rPr>
              <a:t>làm</a:t>
            </a:r>
            <a:r>
              <a:rPr lang="en-US" sz="2400" b="1" dirty="0">
                <a:solidFill>
                  <a:srgbClr val="002060"/>
                </a:solidFill>
                <a:latin typeface="Times New Roman" panose="02020603050405020304" charset="0"/>
                <a:cs typeface="Times New Roman" panose="02020603050405020304" charset="0"/>
                <a:sym typeface="+mn-ea"/>
              </a:rPr>
              <a:t> </a:t>
            </a:r>
            <a:r>
              <a:rPr lang="en-US" sz="2400" b="1" dirty="0" err="1">
                <a:solidFill>
                  <a:srgbClr val="002060"/>
                </a:solidFill>
                <a:latin typeface="Times New Roman" panose="02020603050405020304" charset="0"/>
                <a:cs typeface="Times New Roman" panose="02020603050405020304" charset="0"/>
                <a:sym typeface="+mn-ea"/>
              </a:rPr>
              <a:t>bài</a:t>
            </a:r>
            <a:r>
              <a:rPr lang="en-US" sz="2400" b="1" dirty="0">
                <a:solidFill>
                  <a:srgbClr val="002060"/>
                </a:solidFill>
                <a:latin typeface="Times New Roman" panose="02020603050405020304" charset="0"/>
                <a:cs typeface="Times New Roman" panose="02020603050405020304" charset="0"/>
                <a:sym typeface="+mn-ea"/>
              </a:rPr>
              <a:t>: 45 </a:t>
            </a:r>
            <a:r>
              <a:rPr lang="en-US" sz="2400" b="1" dirty="0" err="1">
                <a:solidFill>
                  <a:srgbClr val="002060"/>
                </a:solidFill>
                <a:latin typeface="Times New Roman" panose="02020603050405020304" charset="0"/>
                <a:cs typeface="Times New Roman" panose="02020603050405020304" charset="0"/>
                <a:sym typeface="+mn-ea"/>
              </a:rPr>
              <a:t>phút</a:t>
            </a:r>
            <a:endParaRPr lang="en-US" sz="2400" b="1" dirty="0">
              <a:solidFill>
                <a:srgbClr val="002060"/>
              </a:solidFill>
              <a:latin typeface="Times New Roman" panose="02020603050405020304" charset="0"/>
              <a:cs typeface="Times New Roman" panose="02020603050405020304" charset="0"/>
            </a:endParaRPr>
          </a:p>
        </p:txBody>
      </p:sp>
      <p:sp>
        <p:nvSpPr>
          <p:cNvPr id="4" name="Freeform 3">
            <a:extLst>
              <a:ext uri="{FF2B5EF4-FFF2-40B4-BE49-F238E27FC236}">
                <a16:creationId xmlns:a16="http://schemas.microsoft.com/office/drawing/2014/main" id="{E426F0D4-9509-382A-757B-FE7AB040AA6B}"/>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CE9FC21B-2F9A-EDB7-71A3-6F2ABB1A68FF}"/>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Rectangle 2">
            <a:extLst>
              <a:ext uri="{FF2B5EF4-FFF2-40B4-BE49-F238E27FC236}">
                <a16:creationId xmlns:a16="http://schemas.microsoft.com/office/drawing/2014/main" id="{D6CE04A8-9362-5FC0-7C3A-8D328ADBF8BB}"/>
              </a:ext>
            </a:extLst>
          </p:cNvPr>
          <p:cNvSpPr txBox="1">
            <a:spLocks/>
          </p:cNvSpPr>
          <p:nvPr/>
        </p:nvSpPr>
        <p:spPr>
          <a:xfrm>
            <a:off x="1497328" y="822961"/>
            <a:ext cx="15773400" cy="989520"/>
          </a:xfrm>
          <a:prstGeom prst="rect">
            <a:avLst/>
          </a:prstGeom>
        </p:spPr>
        <p:txBody>
          <a:bodyPr vert="horz" lIns="137160" tIns="68580" rIns="137160" bIns="6858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3500" b="1" dirty="0">
                <a:solidFill>
                  <a:srgbClr val="5800FF"/>
                </a:solidFill>
                <a:latin typeface="Oswald"/>
              </a:rPr>
              <a:t>TỔ CHỨC THI KẾT THÚC HỌC PHẦN TIẾNG ANH 3, 4 (BAO GỒM CẢ HỌC CHẬM VÀ HỌC VƯỢT)</a:t>
            </a:r>
          </a:p>
        </p:txBody>
      </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3" name="Group 27"/>
          <p:cNvGrpSpPr/>
          <p:nvPr/>
        </p:nvGrpSpPr>
        <p:grpSpPr>
          <a:xfrm>
            <a:off x="5268654" y="2556712"/>
            <a:ext cx="7867664" cy="6878829"/>
            <a:chOff x="1242" y="1200"/>
            <a:chExt cx="3333" cy="2355"/>
          </a:xfrm>
        </p:grpSpPr>
        <p:grpSp>
          <p:nvGrpSpPr>
            <p:cNvPr id="10244" name="Group 3"/>
            <p:cNvGrpSpPr/>
            <p:nvPr/>
          </p:nvGrpSpPr>
          <p:grpSpPr>
            <a:xfrm>
              <a:off x="1825" y="1200"/>
              <a:ext cx="2016" cy="1821"/>
              <a:chOff x="1873" y="1824"/>
              <a:chExt cx="2016" cy="1821"/>
            </a:xfrm>
          </p:grpSpPr>
          <p:sp>
            <p:nvSpPr>
              <p:cNvPr id="46084" name="AutoShape 4"/>
              <p:cNvSpPr>
                <a:spLocks noChangeArrowheads="1"/>
              </p:cNvSpPr>
              <p:nvPr/>
            </p:nvSpPr>
            <p:spPr bwMode="gray">
              <a:xfrm rot="16200000" flipH="1">
                <a:off x="1820" y="2528"/>
                <a:ext cx="311" cy="206"/>
              </a:xfrm>
              <a:prstGeom prst="upArrow">
                <a:avLst>
                  <a:gd name="adj1" fmla="val 51676"/>
                  <a:gd name="adj2" fmla="val 100000"/>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46085" name="AutoShape 5"/>
              <p:cNvSpPr>
                <a:spLocks noChangeArrowheads="1"/>
              </p:cNvSpPr>
              <p:nvPr/>
            </p:nvSpPr>
            <p:spPr bwMode="gray">
              <a:xfrm rot="5400000" flipH="1">
                <a:off x="3631" y="2494"/>
                <a:ext cx="309" cy="206"/>
              </a:xfrm>
              <a:prstGeom prst="upArrow">
                <a:avLst>
                  <a:gd name="adj1" fmla="val 51676"/>
                  <a:gd name="adj2" fmla="val 100000"/>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46086" name="AutoShape 6"/>
              <p:cNvSpPr>
                <a:spLocks noChangeArrowheads="1"/>
              </p:cNvSpPr>
              <p:nvPr/>
            </p:nvSpPr>
            <p:spPr bwMode="gray">
              <a:xfrm rot="10800000" flipH="1">
                <a:off x="2725" y="3439"/>
                <a:ext cx="306" cy="206"/>
              </a:xfrm>
              <a:prstGeom prst="upArrow">
                <a:avLst>
                  <a:gd name="adj1" fmla="val 51676"/>
                  <a:gd name="adj2" fmla="val 100000"/>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10262" name="Oval 7"/>
              <p:cNvSpPr/>
              <p:nvPr/>
            </p:nvSpPr>
            <p:spPr>
              <a:xfrm>
                <a:off x="2078" y="1824"/>
                <a:ext cx="1615" cy="1615"/>
              </a:xfrm>
              <a:prstGeom prst="ellipse">
                <a:avLst/>
              </a:prstGeom>
              <a:gradFill rotWithShape="1">
                <a:gsLst>
                  <a:gs pos="0">
                    <a:srgbClr val="767676"/>
                  </a:gs>
                  <a:gs pos="50000">
                    <a:srgbClr val="FFFFFF"/>
                  </a:gs>
                  <a:gs pos="100000">
                    <a:srgbClr val="767676"/>
                  </a:gs>
                </a:gsLst>
                <a:lin ang="5400000" scaled="1"/>
                <a:tileRect/>
              </a:gradFill>
              <a:ln w="57150" cap="flat" cmpd="sng">
                <a:solidFill>
                  <a:schemeClr val="bg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sp>
            <p:nvSpPr>
              <p:cNvPr id="10263" name="Oval 8"/>
              <p:cNvSpPr/>
              <p:nvPr/>
            </p:nvSpPr>
            <p:spPr>
              <a:xfrm>
                <a:off x="2182" y="1911"/>
                <a:ext cx="1430" cy="1430"/>
              </a:xfrm>
              <a:prstGeom prst="ellipse">
                <a:avLst/>
              </a:prstGeom>
              <a:gradFill rotWithShape="1">
                <a:gsLst>
                  <a:gs pos="0">
                    <a:srgbClr val="A2A2A2"/>
                  </a:gs>
                  <a:gs pos="50000">
                    <a:srgbClr val="FFFFFF"/>
                  </a:gs>
                  <a:gs pos="100000">
                    <a:srgbClr val="A2A2A2"/>
                  </a:gs>
                </a:gsLst>
                <a:lin ang="0" scaled="1"/>
                <a:tileRect/>
              </a:gradFill>
              <a:ln w="9525">
                <a:noFill/>
              </a:ln>
            </p:spPr>
            <p:txBody>
              <a:bodyPr wrap="none" anchor="ctr" anchorCtr="0"/>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grpSp>
        <p:sp>
          <p:nvSpPr>
            <p:cNvPr id="10251" name="Text Box 19"/>
            <p:cNvSpPr txBox="1"/>
            <p:nvPr/>
          </p:nvSpPr>
          <p:spPr>
            <a:xfrm>
              <a:off x="2304" y="1549"/>
              <a:ext cx="1011" cy="832"/>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algn="ctr" eaLnBrk="1" fontAlgn="auto" hangingPunct="1">
                <a:lnSpc>
                  <a:spcPct val="95000"/>
                </a:lnSpc>
                <a:spcBef>
                  <a:spcPts val="0"/>
                </a:spcBef>
                <a:spcAft>
                  <a:spcPts val="1200"/>
                </a:spcAft>
                <a:buNone/>
                <a:defRPr/>
              </a:pPr>
              <a:r>
                <a:rPr lang="vi-VN"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Quyết định số </a:t>
              </a:r>
              <a:r>
                <a:rPr lang="en-US"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02</a:t>
              </a:r>
              <a:r>
                <a:rPr lang="vi-VN"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/QĐ-ĐHKTKTC</a:t>
              </a:r>
              <a:r>
                <a:rPr lang="en-US"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N</a:t>
              </a:r>
              <a:r>
                <a:rPr lang="vi-VN"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ngày </a:t>
              </a:r>
              <a:r>
                <a:rPr lang="en-US"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03</a:t>
              </a:r>
              <a:r>
                <a:rPr lang="vi-VN"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a:t>
              </a:r>
              <a:r>
                <a:rPr lang="en-US"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01</a:t>
              </a:r>
              <a:r>
                <a:rPr lang="vi-VN"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/202</a:t>
              </a:r>
              <a:r>
                <a:rPr lang="en-US"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3</a:t>
              </a:r>
              <a:endParaRPr lang="en-US" sz="3200" b="1" u="sng"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endParaRPr>
            </a:p>
          </p:txBody>
        </p:sp>
        <p:sp>
          <p:nvSpPr>
            <p:cNvPr id="46100" name="AutoShape 20"/>
            <p:cNvSpPr>
              <a:spLocks noChangeArrowheads="1"/>
            </p:cNvSpPr>
            <p:nvPr/>
          </p:nvSpPr>
          <p:spPr bwMode="auto">
            <a:xfrm>
              <a:off x="1242" y="3242"/>
              <a:ext cx="3333" cy="313"/>
            </a:xfrm>
            <a:prstGeom prst="roundRect">
              <a:avLst>
                <a:gd name="adj" fmla="val 50000"/>
              </a:avLst>
            </a:prstGeom>
            <a:gradFill rotWithShape="1">
              <a:gsLst>
                <a:gs pos="0">
                  <a:schemeClr val="bg1">
                    <a:gamma/>
                    <a:shade val="46275"/>
                    <a:invGamma/>
                  </a:schemeClr>
                </a:gs>
                <a:gs pos="50000">
                  <a:schemeClr val="bg1"/>
                </a:gs>
                <a:gs pos="100000">
                  <a:schemeClr val="bg1">
                    <a:gamma/>
                    <a:shade val="46275"/>
                    <a:invGamma/>
                  </a:schemeClr>
                </a:gs>
              </a:gsLst>
              <a:lin ang="0" scaled="1"/>
            </a:gradFill>
            <a:ln w="381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2400" dirty="0">
                <a:solidFill>
                  <a:srgbClr val="18018D"/>
                </a:solidFill>
                <a:latin typeface="Roboto" panose="02000000000000000000" pitchFamily="2" charset="0"/>
                <a:ea typeface="Roboto" panose="02000000000000000000" pitchFamily="2" charset="0"/>
                <a:cs typeface="Roboto" panose="02000000000000000000" pitchFamily="2" charset="0"/>
              </a:endParaRPr>
            </a:p>
          </p:txBody>
        </p:sp>
      </p:grpSp>
      <p:sp>
        <p:nvSpPr>
          <p:cNvPr id="20" name="Rectangle 2"/>
          <p:cNvSpPr txBox="1">
            <a:spLocks/>
          </p:cNvSpPr>
          <p:nvPr/>
        </p:nvSpPr>
        <p:spPr>
          <a:xfrm>
            <a:off x="1257299" y="456956"/>
            <a:ext cx="15773400" cy="1527104"/>
          </a:xfrm>
          <a:prstGeom prst="rect">
            <a:avLst/>
          </a:prstGeom>
        </p:spPr>
        <p:txBody>
          <a:bodyPr vert="horz" lIns="137160" tIns="68580" rIns="137160" bIns="68580" rtlCol="0" anchor="ctr">
            <a:normAutofit fontScale="97500"/>
          </a:bodyPr>
          <a:lst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altLang="en-US" sz="3600" dirty="0">
                <a:solidFill>
                  <a:srgbClr val="5800FF"/>
                </a:solidFill>
                <a:latin typeface="Oswald"/>
              </a:rPr>
              <a:t>CHUẨN</a:t>
            </a:r>
            <a:r>
              <a:rPr lang="en-US" altLang="en-US" sz="3600"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altLang="en-US" sz="3600" dirty="0">
                <a:solidFill>
                  <a:srgbClr val="5800FF"/>
                </a:solidFill>
                <a:latin typeface="Oswald"/>
              </a:rPr>
              <a:t>ĐẦU RA NGOẠI NGỮ CHO SINH VIÊN NGÔN NGỮ ANH </a:t>
            </a:r>
          </a:p>
          <a:p>
            <a:endParaRPr lang="en-US" altLang="en-US" sz="3600" dirty="0">
              <a:solidFill>
                <a:srgbClr val="5800FF"/>
              </a:solidFill>
              <a:latin typeface="Oswald"/>
            </a:endParaRPr>
          </a:p>
        </p:txBody>
      </p:sp>
      <p:sp>
        <p:nvSpPr>
          <p:cNvPr id="22" name="Rectangle 91"/>
          <p:cNvSpPr>
            <a:spLocks noChangeArrowheads="1"/>
          </p:cNvSpPr>
          <p:nvPr/>
        </p:nvSpPr>
        <p:spPr bwMode="auto">
          <a:xfrm>
            <a:off x="5210168" y="8669315"/>
            <a:ext cx="7867663" cy="954107"/>
          </a:xfrm>
          <a:prstGeom prst="rect">
            <a:avLst/>
          </a:prstGeom>
          <a:noFill/>
          <a:ln w="9525">
            <a:noFill/>
            <a:miter lim="800000"/>
          </a:ln>
        </p:spPr>
        <p:txBody>
          <a:bodyPr wrap="square" anchor="ctr">
            <a:spAutoFit/>
          </a:bodyPr>
          <a:lstStyle/>
          <a:p>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Các</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trường</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hợp</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khác</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do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Hiệu</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trưởng</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quyết</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định</a:t>
            </a:r>
            <a:b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br>
            <a:endPar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endParaRPr>
          </a:p>
        </p:txBody>
      </p:sp>
      <p:sp>
        <p:nvSpPr>
          <p:cNvPr id="7" name="Freeform 4">
            <a:extLst>
              <a:ext uri="{FF2B5EF4-FFF2-40B4-BE49-F238E27FC236}">
                <a16:creationId xmlns:a16="http://schemas.microsoft.com/office/drawing/2014/main" id="{48BFBDBF-3478-C9A6-96F2-F5519909ED33}"/>
              </a:ext>
            </a:extLst>
          </p:cNvPr>
          <p:cNvSpPr/>
          <p:nvPr/>
        </p:nvSpPr>
        <p:spPr>
          <a:xfrm flipV="1">
            <a:off x="533400" y="2794504"/>
            <a:ext cx="6247062" cy="5396996"/>
          </a:xfrm>
          <a:custGeom>
            <a:avLst/>
            <a:gdLst/>
            <a:ahLst/>
            <a:cxnLst/>
            <a:rect l="l" t="t" r="r" b="b"/>
            <a:pathLst>
              <a:path w="13784099" h="6841926">
                <a:moveTo>
                  <a:pt x="0" y="6841926"/>
                </a:moveTo>
                <a:lnTo>
                  <a:pt x="13784099" y="6841926"/>
                </a:lnTo>
                <a:lnTo>
                  <a:pt x="13784099" y="0"/>
                </a:lnTo>
                <a:lnTo>
                  <a:pt x="0" y="0"/>
                </a:lnTo>
                <a:lnTo>
                  <a:pt x="0" y="684192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600"/>
          </a:p>
        </p:txBody>
      </p:sp>
      <p:sp>
        <p:nvSpPr>
          <p:cNvPr id="8" name="Text Box 21"/>
          <p:cNvSpPr txBox="1"/>
          <p:nvPr/>
        </p:nvSpPr>
        <p:spPr>
          <a:xfrm>
            <a:off x="1007922" y="3301812"/>
            <a:ext cx="4297956" cy="5281446"/>
          </a:xfrm>
          <a:prstGeom prst="rect">
            <a:avLst/>
          </a:prstGeom>
          <a:noFill/>
          <a:ln w="9525">
            <a:noFill/>
            <a:miter lim="800000"/>
            <a:headEnd/>
            <a:tailEnd/>
          </a:ln>
        </p:spPr>
        <p:txBody>
          <a:bodyPr wrap="square" lIns="0" tIns="0" rIns="0" bIns="0">
            <a:spAutoFit/>
          </a:bodyPr>
          <a:lstStyle>
            <a:defPPr>
              <a:defRPr lang="en-US"/>
            </a:defPPr>
            <a:lvl1pPr defTabSz="801688">
              <a:spcAft>
                <a:spcPct val="40000"/>
              </a:spcAft>
              <a:defRPr b="1">
                <a:solidFill>
                  <a:schemeClr val="bg2">
                    <a:lumMod val="10000"/>
                  </a:schemeClr>
                </a:solidFill>
                <a:latin typeface="Times New Roman" panose="02020603050405020304" charset="0"/>
                <a:cs typeface="Times New Roman" panose="02020603050405020304" charset="0"/>
              </a:defRPr>
            </a:lvl1pPr>
          </a:lstStyle>
          <a:p>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Có</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chứng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chỉ</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tiếng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Anh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Quốc</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tế</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tương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đương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trình</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độ</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C1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Khung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tham</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chiếu</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Châu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Âu</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về</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Năng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lực</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ngôn</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ngữ</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Bậc</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5/6-KNLNNVN)</a:t>
            </a:r>
          </a:p>
          <a:p>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Có</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chứng</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chỉ</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bậc</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5/6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theo</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Khung</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NLNNVN do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các</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trường</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được</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Bộ</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GD-ĐT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cấp</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phép</a:t>
            </a:r>
            <a:endPar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a:p>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Có</a:t>
            </a:r>
            <a:r>
              <a:rPr lang="en-US" sz="2600"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giấy</a:t>
            </a:r>
            <a:r>
              <a:rPr lang="en-US" sz="2600"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chứng</a:t>
            </a:r>
            <a:r>
              <a:rPr lang="en-US" sz="2600"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nhận</a:t>
            </a:r>
            <a:r>
              <a:rPr lang="en-US" sz="2600"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bậc</a:t>
            </a:r>
            <a:r>
              <a:rPr lang="en-US" sz="2600"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5/6 do UNETI </a:t>
            </a:r>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cấp</a:t>
            </a:r>
            <a:endPar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a:p>
            <a:endPar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9" name="Freeform 4">
            <a:extLst>
              <a:ext uri="{FF2B5EF4-FFF2-40B4-BE49-F238E27FC236}">
                <a16:creationId xmlns:a16="http://schemas.microsoft.com/office/drawing/2014/main" id="{2F84CA23-1EC8-C247-3BA5-A5257EEADA4F}"/>
              </a:ext>
            </a:extLst>
          </p:cNvPr>
          <p:cNvSpPr/>
          <p:nvPr/>
        </p:nvSpPr>
        <p:spPr>
          <a:xfrm rot="10800000" flipV="1">
            <a:off x="11251302" y="2614857"/>
            <a:ext cx="6247062" cy="5249194"/>
          </a:xfrm>
          <a:custGeom>
            <a:avLst/>
            <a:gdLst/>
            <a:ahLst/>
            <a:cxnLst/>
            <a:rect l="l" t="t" r="r" b="b"/>
            <a:pathLst>
              <a:path w="13784099" h="6841926">
                <a:moveTo>
                  <a:pt x="0" y="6841926"/>
                </a:moveTo>
                <a:lnTo>
                  <a:pt x="13784099" y="6841926"/>
                </a:lnTo>
                <a:lnTo>
                  <a:pt x="13784099" y="0"/>
                </a:lnTo>
                <a:lnTo>
                  <a:pt x="0" y="0"/>
                </a:lnTo>
                <a:lnTo>
                  <a:pt x="0" y="684192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600"/>
          </a:p>
        </p:txBody>
      </p:sp>
      <p:sp>
        <p:nvSpPr>
          <p:cNvPr id="10" name="Text Box 24"/>
          <p:cNvSpPr txBox="1"/>
          <p:nvPr/>
        </p:nvSpPr>
        <p:spPr>
          <a:xfrm>
            <a:off x="13103661" y="3018178"/>
            <a:ext cx="3670348" cy="3293209"/>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algn="ctr">
              <a:spcBef>
                <a:spcPct val="0"/>
              </a:spcBef>
              <a:buClrTx/>
              <a:buNone/>
            </a:pP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Có</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chứng</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chỉ</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tiếng</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Trung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Quốc</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tế</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trình</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độ</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HSK3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trở</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lên</a:t>
            </a:r>
            <a:endPar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a:p>
            <a:pPr marL="0" indent="0" algn="ctr">
              <a:spcBef>
                <a:spcPct val="0"/>
              </a:spcBef>
              <a:buClrTx/>
              <a:buNone/>
            </a:pP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Bậc</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3/6-KNLNNVN)</a:t>
            </a:r>
          </a:p>
          <a:p>
            <a:pPr marL="0" indent="0" algn="ctr">
              <a:spcBef>
                <a:spcPct val="0"/>
              </a:spcBef>
              <a:buClrTx/>
              <a:buNone/>
            </a:pPr>
            <a:endPar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a:p>
            <a:pPr marL="0" indent="0" algn="ctr">
              <a:spcBef>
                <a:spcPct val="0"/>
              </a:spcBef>
              <a:buClrTx/>
              <a:buNone/>
            </a:pP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Có</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giấy</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chứng</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nhận</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bậc</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3/6 do UNETI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cấp</a:t>
            </a:r>
            <a:endPar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a:p>
            <a:pPr marL="0" indent="0" algn="ctr">
              <a:spcBef>
                <a:spcPct val="0"/>
              </a:spcBef>
              <a:buClrTx/>
              <a:buNone/>
            </a:pPr>
            <a:endPar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11" name="Freeform 3">
            <a:extLst>
              <a:ext uri="{FF2B5EF4-FFF2-40B4-BE49-F238E27FC236}">
                <a16:creationId xmlns:a16="http://schemas.microsoft.com/office/drawing/2014/main" id="{9AD96495-DFA0-65B7-FC2A-F6A8907422BF}"/>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Freeform 3">
            <a:extLst>
              <a:ext uri="{FF2B5EF4-FFF2-40B4-BE49-F238E27FC236}">
                <a16:creationId xmlns:a16="http://schemas.microsoft.com/office/drawing/2014/main" id="{6114931F-E808-00E3-2FCB-6B60994E54FD}"/>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 name="Freeform 3">
            <a:extLst>
              <a:ext uri="{FF2B5EF4-FFF2-40B4-BE49-F238E27FC236}">
                <a16:creationId xmlns:a16="http://schemas.microsoft.com/office/drawing/2014/main" id="{FAB114EF-EF72-5860-F0D8-A7DBD10158F6}"/>
              </a:ext>
            </a:extLst>
          </p:cNvPr>
          <p:cNvSpPr/>
          <p:nvPr/>
        </p:nvSpPr>
        <p:spPr>
          <a:xfrm flipV="1">
            <a:off x="2072394" y="1291676"/>
            <a:ext cx="3132331" cy="1365622"/>
          </a:xfrm>
          <a:custGeom>
            <a:avLst/>
            <a:gdLst/>
            <a:ahLst/>
            <a:cxnLst/>
            <a:rect l="l" t="t" r="r" b="b"/>
            <a:pathLst>
              <a:path w="2701771" h="1365623">
                <a:moveTo>
                  <a:pt x="0" y="1365622"/>
                </a:moveTo>
                <a:lnTo>
                  <a:pt x="2701771" y="1365622"/>
                </a:lnTo>
                <a:lnTo>
                  <a:pt x="2701771" y="0"/>
                </a:lnTo>
                <a:lnTo>
                  <a:pt x="0" y="0"/>
                </a:lnTo>
                <a:lnTo>
                  <a:pt x="0" y="1365622"/>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 name="Rectangle: Rounded Corners 2">
            <a:extLst>
              <a:ext uri="{FF2B5EF4-FFF2-40B4-BE49-F238E27FC236}">
                <a16:creationId xmlns:a16="http://schemas.microsoft.com/office/drawing/2014/main" id="{92C0932F-1973-C4BA-83AC-572668AD9767}"/>
              </a:ext>
            </a:extLst>
          </p:cNvPr>
          <p:cNvSpPr/>
          <p:nvPr/>
        </p:nvSpPr>
        <p:spPr>
          <a:xfrm>
            <a:off x="2842525" y="1579695"/>
            <a:ext cx="1600200" cy="8046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t>ENGLISH</a:t>
            </a:r>
          </a:p>
        </p:txBody>
      </p:sp>
      <p:sp>
        <p:nvSpPr>
          <p:cNvPr id="4" name="Freeform 5">
            <a:extLst>
              <a:ext uri="{FF2B5EF4-FFF2-40B4-BE49-F238E27FC236}">
                <a16:creationId xmlns:a16="http://schemas.microsoft.com/office/drawing/2014/main" id="{2AA21031-341D-CA46-95DF-46B9F52D8EEB}"/>
              </a:ext>
            </a:extLst>
          </p:cNvPr>
          <p:cNvSpPr/>
          <p:nvPr/>
        </p:nvSpPr>
        <p:spPr>
          <a:xfrm flipV="1">
            <a:off x="13879309" y="1125254"/>
            <a:ext cx="3132331" cy="1365623"/>
          </a:xfrm>
          <a:custGeom>
            <a:avLst/>
            <a:gdLst/>
            <a:ahLst/>
            <a:cxnLst/>
            <a:rect l="l" t="t" r="r" b="b"/>
            <a:pathLst>
              <a:path w="2701771" h="1365623">
                <a:moveTo>
                  <a:pt x="0" y="1365622"/>
                </a:moveTo>
                <a:lnTo>
                  <a:pt x="2701772" y="1365622"/>
                </a:lnTo>
                <a:lnTo>
                  <a:pt x="2701772" y="0"/>
                </a:lnTo>
                <a:lnTo>
                  <a:pt x="0" y="0"/>
                </a:lnTo>
                <a:lnTo>
                  <a:pt x="0" y="1365622"/>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Rectangle: Rounded Corners 4">
            <a:extLst>
              <a:ext uri="{FF2B5EF4-FFF2-40B4-BE49-F238E27FC236}">
                <a16:creationId xmlns:a16="http://schemas.microsoft.com/office/drawing/2014/main" id="{E071D3B6-7255-4058-CCE1-E8D6639E539D}"/>
              </a:ext>
            </a:extLst>
          </p:cNvPr>
          <p:cNvSpPr/>
          <p:nvPr/>
        </p:nvSpPr>
        <p:spPr>
          <a:xfrm>
            <a:off x="14621907" y="1413274"/>
            <a:ext cx="1522688" cy="8046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t>CHINESE</a:t>
            </a:r>
          </a:p>
        </p:txBody>
      </p:sp>
    </p:spTree>
    <p:extLst>
      <p:ext uri="{BB962C8B-B14F-4D97-AF65-F5344CB8AC3E}">
        <p14:creationId xmlns:p14="http://schemas.microsoft.com/office/powerpoint/2010/main" val="363267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1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064566" y="2628900"/>
            <a:ext cx="4700133" cy="5766701"/>
          </a:xfrm>
          <a:custGeom>
            <a:avLst/>
            <a:gdLst/>
            <a:ahLst/>
            <a:cxnLst/>
            <a:rect l="l" t="t" r="r" b="b"/>
            <a:pathLst>
              <a:path w="4700133" h="5766701">
                <a:moveTo>
                  <a:pt x="0" y="0"/>
                </a:moveTo>
                <a:lnTo>
                  <a:pt x="4700133" y="0"/>
                </a:lnTo>
                <a:lnTo>
                  <a:pt x="4700133" y="5766701"/>
                </a:lnTo>
                <a:lnTo>
                  <a:pt x="0" y="57667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V="1">
            <a:off x="4856535" y="1946089"/>
            <a:ext cx="3132331" cy="1365622"/>
          </a:xfrm>
          <a:custGeom>
            <a:avLst/>
            <a:gdLst/>
            <a:ahLst/>
            <a:cxnLst/>
            <a:rect l="l" t="t" r="r" b="b"/>
            <a:pathLst>
              <a:path w="2701771" h="1365623">
                <a:moveTo>
                  <a:pt x="0" y="1365622"/>
                </a:moveTo>
                <a:lnTo>
                  <a:pt x="2701771" y="1365622"/>
                </a:lnTo>
                <a:lnTo>
                  <a:pt x="2701771" y="0"/>
                </a:lnTo>
                <a:lnTo>
                  <a:pt x="0" y="0"/>
                </a:lnTo>
                <a:lnTo>
                  <a:pt x="0" y="1365622"/>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9829800" y="2628900"/>
            <a:ext cx="4700133" cy="5766701"/>
          </a:xfrm>
          <a:custGeom>
            <a:avLst/>
            <a:gdLst/>
            <a:ahLst/>
            <a:cxnLst/>
            <a:rect l="l" t="t" r="r" b="b"/>
            <a:pathLst>
              <a:path w="4700133" h="5766701">
                <a:moveTo>
                  <a:pt x="0" y="0"/>
                </a:moveTo>
                <a:lnTo>
                  <a:pt x="4700132" y="0"/>
                </a:lnTo>
                <a:lnTo>
                  <a:pt x="4700132" y="5766701"/>
                </a:lnTo>
                <a:lnTo>
                  <a:pt x="0" y="57667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p:cNvSpPr/>
          <p:nvPr/>
        </p:nvSpPr>
        <p:spPr>
          <a:xfrm flipV="1">
            <a:off x="10828980" y="1946088"/>
            <a:ext cx="3132331" cy="1365623"/>
          </a:xfrm>
          <a:custGeom>
            <a:avLst/>
            <a:gdLst/>
            <a:ahLst/>
            <a:cxnLst/>
            <a:rect l="l" t="t" r="r" b="b"/>
            <a:pathLst>
              <a:path w="2701771" h="1365623">
                <a:moveTo>
                  <a:pt x="0" y="1365622"/>
                </a:moveTo>
                <a:lnTo>
                  <a:pt x="2701772" y="1365622"/>
                </a:lnTo>
                <a:lnTo>
                  <a:pt x="2701772" y="0"/>
                </a:lnTo>
                <a:lnTo>
                  <a:pt x="0" y="0"/>
                </a:lnTo>
                <a:lnTo>
                  <a:pt x="0" y="1365622"/>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4317881" y="4237601"/>
            <a:ext cx="4193502" cy="3776675"/>
          </a:xfrm>
          <a:prstGeom prst="rect">
            <a:avLst/>
          </a:prstGeom>
        </p:spPr>
        <p:txBody>
          <a:bodyPr lIns="0" tIns="0" rIns="0" bIns="0" rtlCol="0" anchor="t">
            <a:spAutoFit/>
          </a:bodyPr>
          <a:lstStyle/>
          <a:p>
            <a:pPr algn="ctr">
              <a:lnSpc>
                <a:spcPts val="5040"/>
              </a:lnSpc>
            </a:pPr>
            <a:r>
              <a:rPr lang="en-US" sz="4200" dirty="0">
                <a:solidFill>
                  <a:srgbClr val="5800FF"/>
                </a:solidFill>
                <a:latin typeface="Oswald"/>
                <a:ea typeface="Oswald"/>
                <a:cs typeface="Oswald"/>
                <a:sym typeface="Oswald"/>
              </a:rPr>
              <a:t>BẬC 5/6</a:t>
            </a:r>
          </a:p>
          <a:p>
            <a:pPr algn="ctr">
              <a:lnSpc>
                <a:spcPts val="5040"/>
              </a:lnSpc>
            </a:pPr>
            <a:endParaRPr lang="en-US" sz="2800" dirty="0">
              <a:solidFill>
                <a:srgbClr val="5800FF"/>
              </a:solidFill>
              <a:latin typeface="Roboto" panose="02000000000000000000" pitchFamily="2" charset="0"/>
              <a:ea typeface="Roboto" panose="02000000000000000000" pitchFamily="2" charset="0"/>
              <a:cs typeface="Roboto" panose="02000000000000000000" pitchFamily="2" charset="0"/>
              <a:sym typeface="Oswald"/>
            </a:endParaRPr>
          </a:p>
          <a:p>
            <a:pPr algn="ctr">
              <a:lnSpc>
                <a:spcPts val="5040"/>
              </a:lnSpc>
            </a:pP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Chứng</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chỉ</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Quốc</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tế</a:t>
            </a:r>
            <a:endPar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endParaRPr>
          </a:p>
          <a:p>
            <a:pPr algn="ctr">
              <a:lnSpc>
                <a:spcPts val="5040"/>
              </a:lnSpc>
            </a:pP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Chứng</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chỉ</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bậc</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5/6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Đánh</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giá</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theo</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Khung</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NLNNVN)</a:t>
            </a:r>
          </a:p>
          <a:p>
            <a:pPr algn="ctr">
              <a:lnSpc>
                <a:spcPts val="5040"/>
              </a:lnSpc>
            </a:pP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Chứng</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nhận</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UNETI</a:t>
            </a:r>
          </a:p>
        </p:txBody>
      </p:sp>
      <p:sp>
        <p:nvSpPr>
          <p:cNvPr id="13" name="TextBox 13"/>
          <p:cNvSpPr txBox="1"/>
          <p:nvPr/>
        </p:nvSpPr>
        <p:spPr>
          <a:xfrm>
            <a:off x="10083115" y="4237601"/>
            <a:ext cx="4193502" cy="3847207"/>
          </a:xfrm>
          <a:prstGeom prst="rect">
            <a:avLst/>
          </a:prstGeom>
        </p:spPr>
        <p:txBody>
          <a:bodyPr lIns="0" tIns="0" rIns="0" bIns="0" rtlCol="0" anchor="t">
            <a:spAutoFit/>
          </a:bodyPr>
          <a:lstStyle/>
          <a:p>
            <a:pPr algn="ctr">
              <a:lnSpc>
                <a:spcPts val="5040"/>
              </a:lnSpc>
            </a:pPr>
            <a:r>
              <a:rPr lang="en-US" sz="4200" dirty="0">
                <a:solidFill>
                  <a:srgbClr val="5800FF"/>
                </a:solidFill>
                <a:latin typeface="Oswald"/>
                <a:ea typeface="Oswald"/>
                <a:cs typeface="Oswald"/>
                <a:sym typeface="Oswald"/>
              </a:rPr>
              <a:t>BẬC 3/6</a:t>
            </a:r>
          </a:p>
          <a:p>
            <a:pPr algn="ctr">
              <a:lnSpc>
                <a:spcPts val="5040"/>
              </a:lnSpc>
            </a:pPr>
            <a:endParaRPr lang="en-US" sz="2800" dirty="0">
              <a:solidFill>
                <a:srgbClr val="5800FF"/>
              </a:solidFill>
              <a:latin typeface="Roboto" panose="02000000000000000000" pitchFamily="2" charset="0"/>
              <a:ea typeface="Roboto" panose="02000000000000000000" pitchFamily="2" charset="0"/>
              <a:cs typeface="Roboto" panose="02000000000000000000" pitchFamily="2" charset="0"/>
              <a:sym typeface="Oswald"/>
            </a:endParaRPr>
          </a:p>
          <a:p>
            <a:pPr algn="ctr">
              <a:lnSpc>
                <a:spcPts val="5040"/>
              </a:lnSpc>
            </a:pP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Chứng</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chỉ</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Quốc</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tế</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a:t>
            </a:r>
          </a:p>
          <a:p>
            <a:pPr algn="ctr">
              <a:lnSpc>
                <a:spcPts val="5040"/>
              </a:lnSpc>
            </a:pP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(HSK3)</a:t>
            </a:r>
          </a:p>
          <a:p>
            <a:pPr algn="ctr">
              <a:lnSpc>
                <a:spcPts val="5040"/>
              </a:lnSpc>
            </a:pP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Chứng</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nhận</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UNETI</a:t>
            </a:r>
          </a:p>
          <a:p>
            <a:pPr algn="ctr">
              <a:lnSpc>
                <a:spcPts val="5040"/>
              </a:lnSpc>
            </a:pPr>
            <a:endParaRPr lang="en-US" sz="4200" dirty="0">
              <a:solidFill>
                <a:srgbClr val="5800FF"/>
              </a:solidFill>
              <a:latin typeface="Oswald"/>
              <a:ea typeface="Oswald"/>
              <a:cs typeface="Oswald"/>
              <a:sym typeface="Oswald"/>
            </a:endParaRPr>
          </a:p>
        </p:txBody>
      </p:sp>
      <p:sp>
        <p:nvSpPr>
          <p:cNvPr id="18" name="Rectangle: Rounded Corners 17">
            <a:extLst>
              <a:ext uri="{FF2B5EF4-FFF2-40B4-BE49-F238E27FC236}">
                <a16:creationId xmlns:a16="http://schemas.microsoft.com/office/drawing/2014/main" id="{A976FBB2-47FD-A672-FB87-94CBC6EDD16C}"/>
              </a:ext>
            </a:extLst>
          </p:cNvPr>
          <p:cNvSpPr/>
          <p:nvPr/>
        </p:nvSpPr>
        <p:spPr>
          <a:xfrm>
            <a:off x="5626666" y="2234108"/>
            <a:ext cx="1600200" cy="8046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t>ENGLISH</a:t>
            </a:r>
          </a:p>
        </p:txBody>
      </p:sp>
      <p:sp>
        <p:nvSpPr>
          <p:cNvPr id="19" name="Rectangle: Rounded Corners 18">
            <a:extLst>
              <a:ext uri="{FF2B5EF4-FFF2-40B4-BE49-F238E27FC236}">
                <a16:creationId xmlns:a16="http://schemas.microsoft.com/office/drawing/2014/main" id="{8A4CD3D8-605B-0443-D60A-10553481633F}"/>
              </a:ext>
            </a:extLst>
          </p:cNvPr>
          <p:cNvSpPr/>
          <p:nvPr/>
        </p:nvSpPr>
        <p:spPr>
          <a:xfrm>
            <a:off x="11571578" y="2234108"/>
            <a:ext cx="1522688" cy="8046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t>CHINESE</a:t>
            </a:r>
          </a:p>
        </p:txBody>
      </p:sp>
      <p:sp>
        <p:nvSpPr>
          <p:cNvPr id="8" name="Freeform 3">
            <a:extLst>
              <a:ext uri="{FF2B5EF4-FFF2-40B4-BE49-F238E27FC236}">
                <a16:creationId xmlns:a16="http://schemas.microsoft.com/office/drawing/2014/main" id="{41CF0864-D66B-0FB3-4926-CA87BBE685BE}"/>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3">
            <a:extLst>
              <a:ext uri="{FF2B5EF4-FFF2-40B4-BE49-F238E27FC236}">
                <a16:creationId xmlns:a16="http://schemas.microsoft.com/office/drawing/2014/main" id="{14FB91AE-83A5-9425-2B60-A875EF42E707}"/>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Rectangle 2">
            <a:extLst>
              <a:ext uri="{FF2B5EF4-FFF2-40B4-BE49-F238E27FC236}">
                <a16:creationId xmlns:a16="http://schemas.microsoft.com/office/drawing/2014/main" id="{57E4F23F-7866-DBA3-ABF0-A815A29FF4C5}"/>
              </a:ext>
            </a:extLst>
          </p:cNvPr>
          <p:cNvSpPr txBox="1">
            <a:spLocks/>
          </p:cNvSpPr>
          <p:nvPr/>
        </p:nvSpPr>
        <p:spPr>
          <a:xfrm>
            <a:off x="1257300" y="814123"/>
            <a:ext cx="15773400" cy="1527104"/>
          </a:xfrm>
          <a:prstGeom prst="rect">
            <a:avLst/>
          </a:prstGeom>
        </p:spPr>
        <p:txBody>
          <a:bodyPr vert="horz" lIns="137160" tIns="68580" rIns="137160" bIns="68580" rtlCol="0" anchor="ctr">
            <a:normAutofit fontScale="97500"/>
          </a:bodyPr>
          <a:lst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altLang="en-US" sz="3600" dirty="0">
                <a:solidFill>
                  <a:srgbClr val="5800FF"/>
                </a:solidFill>
                <a:latin typeface="Oswald"/>
              </a:rPr>
              <a:t>CHUẨN</a:t>
            </a:r>
            <a:r>
              <a:rPr lang="en-US" altLang="en-US" sz="3600"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altLang="en-US" sz="3600" dirty="0">
                <a:solidFill>
                  <a:srgbClr val="5800FF"/>
                </a:solidFill>
                <a:latin typeface="Oswald"/>
              </a:rPr>
              <a:t>ĐẦU RA NGOẠI NGỮ CHO SINH VIÊN NGÔN NGỮ ANH </a:t>
            </a:r>
          </a:p>
          <a:p>
            <a:endParaRPr lang="en-US" altLang="en-US" sz="3600" dirty="0">
              <a:solidFill>
                <a:srgbClr val="5800FF"/>
              </a:solidFill>
              <a:latin typeface="Oswald"/>
            </a:endParaRPr>
          </a:p>
        </p:txBody>
      </p:sp>
    </p:spTree>
    <p:extLst>
      <p:ext uri="{BB962C8B-B14F-4D97-AF65-F5344CB8AC3E}">
        <p14:creationId xmlns:p14="http://schemas.microsoft.com/office/powerpoint/2010/main" val="1509965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5467304" y="-5104464"/>
            <a:ext cx="13512326" cy="6707027"/>
          </a:xfrm>
          <a:custGeom>
            <a:avLst/>
            <a:gdLst/>
            <a:ahLst/>
            <a:cxnLst/>
            <a:rect l="l" t="t" r="r" b="b"/>
            <a:pathLst>
              <a:path w="13512326" h="6707027">
                <a:moveTo>
                  <a:pt x="13512326" y="0"/>
                </a:moveTo>
                <a:lnTo>
                  <a:pt x="0" y="0"/>
                </a:lnTo>
                <a:lnTo>
                  <a:pt x="0" y="6707028"/>
                </a:lnTo>
                <a:lnTo>
                  <a:pt x="13512326" y="6707028"/>
                </a:lnTo>
                <a:lnTo>
                  <a:pt x="13512326"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V="1">
            <a:off x="-230543" y="-722678"/>
            <a:ext cx="7774746" cy="385910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rot="-10800000" flipH="1">
            <a:off x="-691630" y="8684436"/>
            <a:ext cx="13512326" cy="6707027"/>
          </a:xfrm>
          <a:custGeom>
            <a:avLst/>
            <a:gdLst/>
            <a:ahLst/>
            <a:cxnLst/>
            <a:rect l="l" t="t" r="r" b="b"/>
            <a:pathLst>
              <a:path w="13512326" h="6707027">
                <a:moveTo>
                  <a:pt x="13512326" y="0"/>
                </a:moveTo>
                <a:lnTo>
                  <a:pt x="0" y="0"/>
                </a:lnTo>
                <a:lnTo>
                  <a:pt x="0" y="6707028"/>
                </a:lnTo>
                <a:lnTo>
                  <a:pt x="13512326" y="6707028"/>
                </a:lnTo>
                <a:lnTo>
                  <a:pt x="13512326"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10800000" flipV="1">
            <a:off x="10591800" y="6993848"/>
            <a:ext cx="7774746" cy="385910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6" name="Group 6"/>
          <p:cNvGrpSpPr>
            <a:grpSpLocks noChangeAspect="1"/>
          </p:cNvGrpSpPr>
          <p:nvPr/>
        </p:nvGrpSpPr>
        <p:grpSpPr>
          <a:xfrm>
            <a:off x="1028700" y="6498889"/>
            <a:ext cx="3458239" cy="1577419"/>
            <a:chOff x="0" y="0"/>
            <a:chExt cx="5350256" cy="2440432"/>
          </a:xfrm>
        </p:grpSpPr>
        <p:sp>
          <p:nvSpPr>
            <p:cNvPr id="7" name="Freeform 7"/>
            <p:cNvSpPr/>
            <p:nvPr/>
          </p:nvSpPr>
          <p:spPr>
            <a:xfrm>
              <a:off x="0" y="0"/>
              <a:ext cx="5350256" cy="2440432"/>
            </a:xfrm>
            <a:custGeom>
              <a:avLst/>
              <a:gdLst/>
              <a:ahLst/>
              <a:cxnLst/>
              <a:rect l="l" t="t" r="r" b="b"/>
              <a:pathLst>
                <a:path w="5350256" h="2440432">
                  <a:moveTo>
                    <a:pt x="1415415" y="0"/>
                  </a:moveTo>
                  <a:lnTo>
                    <a:pt x="0" y="2440432"/>
                  </a:lnTo>
                  <a:lnTo>
                    <a:pt x="3934841" y="2440432"/>
                  </a:lnTo>
                  <a:lnTo>
                    <a:pt x="5350256" y="0"/>
                  </a:lnTo>
                  <a:close/>
                </a:path>
              </a:pathLst>
            </a:custGeom>
            <a:blipFill>
              <a:blip r:embed="rId6"/>
              <a:stretch>
                <a:fillRect t="-11613" b="-11613"/>
              </a:stretch>
            </a:blipFill>
          </p:spPr>
          <p:txBody>
            <a:bodyPr/>
            <a:lstStyle/>
            <a:p>
              <a:endParaRPr lang="en-US"/>
            </a:p>
          </p:txBody>
        </p:sp>
      </p:grpSp>
      <p:grpSp>
        <p:nvGrpSpPr>
          <p:cNvPr id="8" name="Group 8"/>
          <p:cNvGrpSpPr>
            <a:grpSpLocks noChangeAspect="1"/>
          </p:cNvGrpSpPr>
          <p:nvPr/>
        </p:nvGrpSpPr>
        <p:grpSpPr>
          <a:xfrm>
            <a:off x="13639800" y="3146449"/>
            <a:ext cx="3458239" cy="1577419"/>
            <a:chOff x="0" y="0"/>
            <a:chExt cx="5350256" cy="2440432"/>
          </a:xfrm>
        </p:grpSpPr>
        <p:sp>
          <p:nvSpPr>
            <p:cNvPr id="9" name="Freeform 9"/>
            <p:cNvSpPr/>
            <p:nvPr/>
          </p:nvSpPr>
          <p:spPr>
            <a:xfrm>
              <a:off x="0" y="0"/>
              <a:ext cx="5350256" cy="2440432"/>
            </a:xfrm>
            <a:custGeom>
              <a:avLst/>
              <a:gdLst/>
              <a:ahLst/>
              <a:cxnLst/>
              <a:rect l="l" t="t" r="r" b="b"/>
              <a:pathLst>
                <a:path w="5350256" h="2440432">
                  <a:moveTo>
                    <a:pt x="1415415" y="0"/>
                  </a:moveTo>
                  <a:lnTo>
                    <a:pt x="0" y="2440432"/>
                  </a:lnTo>
                  <a:lnTo>
                    <a:pt x="3934841" y="2440432"/>
                  </a:lnTo>
                  <a:lnTo>
                    <a:pt x="5350256" y="0"/>
                  </a:lnTo>
                  <a:close/>
                </a:path>
              </a:pathLst>
            </a:custGeom>
            <a:blipFill>
              <a:blip r:embed="rId7"/>
              <a:stretch>
                <a:fillRect t="-140243" b="-88812"/>
              </a:stretch>
            </a:blipFill>
          </p:spPr>
          <p:txBody>
            <a:bodyPr/>
            <a:lstStyle/>
            <a:p>
              <a:endParaRPr lang="en-US"/>
            </a:p>
          </p:txBody>
        </p:sp>
      </p:grpSp>
      <p:sp>
        <p:nvSpPr>
          <p:cNvPr id="10" name="TextBox 10"/>
          <p:cNvSpPr txBox="1"/>
          <p:nvPr/>
        </p:nvSpPr>
        <p:spPr>
          <a:xfrm>
            <a:off x="1028700" y="4053563"/>
            <a:ext cx="6667500" cy="641201"/>
          </a:xfrm>
          <a:prstGeom prst="rect">
            <a:avLst/>
          </a:prstGeom>
        </p:spPr>
        <p:txBody>
          <a:bodyPr wrap="square" lIns="0" tIns="0" rIns="0" bIns="0" rtlCol="0" anchor="t">
            <a:spAutoFit/>
          </a:bodyPr>
          <a:lstStyle/>
          <a:p>
            <a:pPr algn="l">
              <a:lnSpc>
                <a:spcPts val="5040"/>
              </a:lnSpc>
            </a:pPr>
            <a:r>
              <a:rPr lang="en-US" sz="4200" dirty="0">
                <a:solidFill>
                  <a:srgbClr val="5800FF"/>
                </a:solidFill>
                <a:latin typeface="Oswald"/>
                <a:ea typeface="Oswald"/>
                <a:cs typeface="Oswald"/>
                <a:sym typeface="Oswald"/>
              </a:rPr>
              <a:t>Tin </a:t>
            </a:r>
            <a:r>
              <a:rPr lang="en-US" sz="4200" dirty="0" err="1">
                <a:solidFill>
                  <a:srgbClr val="5800FF"/>
                </a:solidFill>
                <a:latin typeface="Oswald"/>
                <a:ea typeface="Oswald"/>
                <a:cs typeface="Oswald"/>
                <a:sym typeface="Oswald"/>
              </a:rPr>
              <a:t>học</a:t>
            </a:r>
            <a:r>
              <a:rPr lang="en-US" sz="4200" dirty="0">
                <a:solidFill>
                  <a:srgbClr val="5800FF"/>
                </a:solidFill>
                <a:latin typeface="Oswald"/>
                <a:ea typeface="Oswald"/>
                <a:cs typeface="Oswald"/>
                <a:sym typeface="Oswald"/>
              </a:rPr>
              <a:t> </a:t>
            </a:r>
            <a:r>
              <a:rPr lang="en-US" sz="4200" dirty="0" err="1">
                <a:solidFill>
                  <a:srgbClr val="5800FF"/>
                </a:solidFill>
                <a:latin typeface="Oswald"/>
                <a:ea typeface="Oswald"/>
                <a:cs typeface="Oswald"/>
                <a:sym typeface="Oswald"/>
              </a:rPr>
              <a:t>ứng</a:t>
            </a:r>
            <a:r>
              <a:rPr lang="en-US" sz="4200" dirty="0">
                <a:solidFill>
                  <a:srgbClr val="5800FF"/>
                </a:solidFill>
                <a:latin typeface="Oswald"/>
                <a:ea typeface="Oswald"/>
                <a:cs typeface="Oswald"/>
                <a:sym typeface="Oswald"/>
              </a:rPr>
              <a:t> </a:t>
            </a:r>
            <a:r>
              <a:rPr lang="en-US" sz="4200" dirty="0" err="1">
                <a:solidFill>
                  <a:srgbClr val="5800FF"/>
                </a:solidFill>
                <a:latin typeface="Oswald"/>
                <a:ea typeface="Oswald"/>
                <a:cs typeface="Oswald"/>
                <a:sym typeface="Oswald"/>
              </a:rPr>
              <a:t>dụng</a:t>
            </a:r>
            <a:r>
              <a:rPr lang="en-US" sz="4200" dirty="0">
                <a:solidFill>
                  <a:srgbClr val="5800FF"/>
                </a:solidFill>
                <a:latin typeface="Oswald"/>
                <a:ea typeface="Oswald"/>
                <a:cs typeface="Oswald"/>
                <a:sym typeface="Oswald"/>
              </a:rPr>
              <a:t> CNTT </a:t>
            </a:r>
            <a:r>
              <a:rPr lang="en-US" sz="4200" dirty="0" err="1">
                <a:solidFill>
                  <a:srgbClr val="5800FF"/>
                </a:solidFill>
                <a:latin typeface="Oswald"/>
                <a:ea typeface="Oswald"/>
                <a:cs typeface="Oswald"/>
                <a:sym typeface="Oswald"/>
              </a:rPr>
              <a:t>cơ</a:t>
            </a:r>
            <a:r>
              <a:rPr lang="en-US" sz="4200" dirty="0">
                <a:solidFill>
                  <a:srgbClr val="5800FF"/>
                </a:solidFill>
                <a:latin typeface="Oswald"/>
                <a:ea typeface="Oswald"/>
                <a:cs typeface="Oswald"/>
                <a:sym typeface="Oswald"/>
              </a:rPr>
              <a:t> </a:t>
            </a:r>
            <a:r>
              <a:rPr lang="en-US" sz="4200" dirty="0" err="1">
                <a:solidFill>
                  <a:srgbClr val="5800FF"/>
                </a:solidFill>
                <a:latin typeface="Oswald"/>
                <a:ea typeface="Oswald"/>
                <a:cs typeface="Oswald"/>
                <a:sym typeface="Oswald"/>
              </a:rPr>
              <a:t>bản</a:t>
            </a:r>
            <a:endParaRPr lang="en-US" sz="4200" dirty="0">
              <a:solidFill>
                <a:srgbClr val="5800FF"/>
              </a:solidFill>
              <a:latin typeface="Oswald"/>
              <a:ea typeface="Oswald"/>
              <a:cs typeface="Oswald"/>
              <a:sym typeface="Oswald"/>
            </a:endParaRPr>
          </a:p>
        </p:txBody>
      </p:sp>
      <p:sp>
        <p:nvSpPr>
          <p:cNvPr id="11" name="TextBox 11"/>
          <p:cNvSpPr txBox="1"/>
          <p:nvPr/>
        </p:nvSpPr>
        <p:spPr>
          <a:xfrm>
            <a:off x="1028700" y="4924702"/>
            <a:ext cx="6916477" cy="897682"/>
          </a:xfrm>
          <a:prstGeom prst="rect">
            <a:avLst/>
          </a:prstGeom>
        </p:spPr>
        <p:txBody>
          <a:bodyPr lIns="0" tIns="0" rIns="0" bIns="0" rtlCol="0" anchor="t">
            <a:spAutoFit/>
          </a:bodyPr>
          <a:lstStyle/>
          <a:p>
            <a:pPr algn="l">
              <a:lnSpc>
                <a:spcPts val="3599"/>
              </a:lnSpc>
            </a:pP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Dành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cho</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sinh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viên</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lớp</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tiêu</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chuẩn</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trong</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toàn</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trường</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và</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thí</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sinh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tự</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do.</a:t>
            </a:r>
          </a:p>
        </p:txBody>
      </p:sp>
      <p:sp>
        <p:nvSpPr>
          <p:cNvPr id="12" name="TextBox 12"/>
          <p:cNvSpPr txBox="1"/>
          <p:nvPr/>
        </p:nvSpPr>
        <p:spPr>
          <a:xfrm>
            <a:off x="10342823" y="4053563"/>
            <a:ext cx="5714884" cy="641201"/>
          </a:xfrm>
          <a:prstGeom prst="rect">
            <a:avLst/>
          </a:prstGeom>
        </p:spPr>
        <p:txBody>
          <a:bodyPr lIns="0" tIns="0" rIns="0" bIns="0" rtlCol="0" anchor="t">
            <a:spAutoFit/>
          </a:bodyPr>
          <a:lstStyle/>
          <a:p>
            <a:pPr algn="l">
              <a:lnSpc>
                <a:spcPts val="5040"/>
              </a:lnSpc>
            </a:pPr>
            <a:r>
              <a:rPr lang="en-US" sz="4200" dirty="0">
                <a:solidFill>
                  <a:srgbClr val="5800FF"/>
                </a:solidFill>
                <a:latin typeface="Oswald"/>
                <a:ea typeface="Oswald"/>
                <a:cs typeface="Oswald"/>
                <a:sym typeface="Oswald"/>
              </a:rPr>
              <a:t>Tin </a:t>
            </a:r>
            <a:r>
              <a:rPr lang="en-US" sz="4200" dirty="0" err="1">
                <a:solidFill>
                  <a:srgbClr val="5800FF"/>
                </a:solidFill>
                <a:latin typeface="Oswald"/>
                <a:ea typeface="Oswald"/>
                <a:cs typeface="Oswald"/>
                <a:sym typeface="Oswald"/>
              </a:rPr>
              <a:t>học</a:t>
            </a:r>
            <a:r>
              <a:rPr lang="en-US" sz="4200" dirty="0">
                <a:solidFill>
                  <a:srgbClr val="5800FF"/>
                </a:solidFill>
                <a:latin typeface="Oswald"/>
                <a:ea typeface="Oswald"/>
                <a:cs typeface="Oswald"/>
                <a:sym typeface="Oswald"/>
              </a:rPr>
              <a:t> MOS</a:t>
            </a:r>
          </a:p>
        </p:txBody>
      </p:sp>
      <p:sp>
        <p:nvSpPr>
          <p:cNvPr id="13" name="TextBox 13"/>
          <p:cNvSpPr txBox="1"/>
          <p:nvPr/>
        </p:nvSpPr>
        <p:spPr>
          <a:xfrm>
            <a:off x="10342823" y="4924702"/>
            <a:ext cx="6916477" cy="897682"/>
          </a:xfrm>
          <a:prstGeom prst="rect">
            <a:avLst/>
          </a:prstGeom>
        </p:spPr>
        <p:txBody>
          <a:bodyPr lIns="0" tIns="0" rIns="0" bIns="0" rtlCol="0" anchor="t">
            <a:spAutoFit/>
          </a:bodyPr>
          <a:lstStyle/>
          <a:p>
            <a:pPr algn="l">
              <a:lnSpc>
                <a:spcPts val="3599"/>
              </a:lnSpc>
            </a:pP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Dành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cho</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sinh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viên</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lớp</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chất</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lượng</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và</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sinh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viên</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có</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nhu</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cầu</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thí</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sinh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tự</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do.</a:t>
            </a:r>
          </a:p>
        </p:txBody>
      </p:sp>
      <p:sp>
        <p:nvSpPr>
          <p:cNvPr id="14" name="TextBox 7">
            <a:extLst>
              <a:ext uri="{FF2B5EF4-FFF2-40B4-BE49-F238E27FC236}">
                <a16:creationId xmlns:a16="http://schemas.microsoft.com/office/drawing/2014/main" id="{B7CCE212-BABF-9405-84E2-BD5E5720A2CF}"/>
              </a:ext>
            </a:extLst>
          </p:cNvPr>
          <p:cNvSpPr txBox="1"/>
          <p:nvPr/>
        </p:nvSpPr>
        <p:spPr>
          <a:xfrm>
            <a:off x="6336443" y="2024930"/>
            <a:ext cx="7464618" cy="641201"/>
          </a:xfrm>
          <a:prstGeom prst="rect">
            <a:avLst/>
          </a:prstGeom>
        </p:spPr>
        <p:txBody>
          <a:bodyPr lIns="0" tIns="0" rIns="0" bIns="0" rtlCol="0" anchor="t">
            <a:spAutoFit/>
          </a:bodyPr>
          <a:lstStyle/>
          <a:p>
            <a:pPr algn="l">
              <a:lnSpc>
                <a:spcPts val="5040"/>
              </a:lnSpc>
            </a:pPr>
            <a:r>
              <a:rPr lang="en-US" sz="4200" b="1" dirty="0">
                <a:solidFill>
                  <a:srgbClr val="5800FF"/>
                </a:solidFill>
                <a:latin typeface="Roboto" panose="02000000000000000000" pitchFamily="2" charset="0"/>
                <a:ea typeface="Roboto" panose="02000000000000000000" pitchFamily="2" charset="0"/>
                <a:cs typeface="Roboto" panose="02000000000000000000" pitchFamily="2" charset="0"/>
                <a:sym typeface="Oswald"/>
              </a:rPr>
              <a:t>CHUẨN ĐẦU RA TIN HỌC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AutoShape 3"/>
          <p:cNvSpPr>
            <a:spLocks noChangeArrowheads="1"/>
          </p:cNvSpPr>
          <p:nvPr/>
        </p:nvSpPr>
        <p:spPr bwMode="auto">
          <a:xfrm>
            <a:off x="12995257" y="4914819"/>
            <a:ext cx="3160334" cy="4878640"/>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75780" name="AutoShape 4"/>
          <p:cNvSpPr>
            <a:spLocks noChangeArrowheads="1"/>
          </p:cNvSpPr>
          <p:nvPr/>
        </p:nvSpPr>
        <p:spPr bwMode="auto">
          <a:xfrm>
            <a:off x="9535121" y="4990935"/>
            <a:ext cx="3106046" cy="4878640"/>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75781" name="AutoShape 5"/>
          <p:cNvSpPr>
            <a:spLocks noChangeArrowheads="1"/>
          </p:cNvSpPr>
          <p:nvPr/>
        </p:nvSpPr>
        <p:spPr bwMode="auto">
          <a:xfrm>
            <a:off x="6022086" y="5082815"/>
            <a:ext cx="3106046" cy="4734343"/>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75782" name="AutoShape 6"/>
          <p:cNvSpPr>
            <a:spLocks noChangeArrowheads="1"/>
          </p:cNvSpPr>
          <p:nvPr/>
        </p:nvSpPr>
        <p:spPr bwMode="auto">
          <a:xfrm>
            <a:off x="2591102" y="4986967"/>
            <a:ext cx="2911028" cy="4734344"/>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a:solidFill>
                <a:srgbClr val="002060"/>
              </a:solidFill>
              <a:latin typeface="Roboto" panose="02000000000000000000" pitchFamily="2" charset="0"/>
              <a:ea typeface="Roboto" panose="02000000000000000000" pitchFamily="2" charset="0"/>
              <a:cs typeface="Roboto" panose="02000000000000000000" pitchFamily="2" charset="0"/>
            </a:endParaRPr>
          </a:p>
        </p:txBody>
      </p:sp>
      <p:grpSp>
        <p:nvGrpSpPr>
          <p:cNvPr id="75783" name="Group 7"/>
          <p:cNvGrpSpPr>
            <a:grpSpLocks/>
          </p:cNvGrpSpPr>
          <p:nvPr/>
        </p:nvGrpSpPr>
        <p:grpSpPr bwMode="auto">
          <a:xfrm>
            <a:off x="3200400" y="2391728"/>
            <a:ext cx="12420599" cy="2122988"/>
            <a:chOff x="624" y="1152"/>
            <a:chExt cx="4080" cy="720"/>
          </a:xfrm>
        </p:grpSpPr>
        <p:sp>
          <p:nvSpPr>
            <p:cNvPr id="75784" name="Rectangle 8"/>
            <p:cNvSpPr>
              <a:spLocks noChangeArrowheads="1"/>
            </p:cNvSpPr>
            <p:nvPr/>
          </p:nvSpPr>
          <p:spPr bwMode="gray">
            <a:xfrm rot="3419336">
              <a:off x="624" y="1200"/>
              <a:ext cx="672" cy="672"/>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contourClr>
                <a:schemeClr va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grpSp>
          <p:nvGrpSpPr>
            <p:cNvPr id="75785" name="Group 9"/>
            <p:cNvGrpSpPr>
              <a:grpSpLocks/>
            </p:cNvGrpSpPr>
            <p:nvPr/>
          </p:nvGrpSpPr>
          <p:grpSpPr bwMode="auto">
            <a:xfrm>
              <a:off x="1296" y="1296"/>
              <a:ext cx="624" cy="96"/>
              <a:chOff x="2003" y="3439"/>
              <a:chExt cx="468" cy="244"/>
            </a:xfrm>
          </p:grpSpPr>
          <p:sp>
            <p:nvSpPr>
              <p:cNvPr id="75786" name="Oval 10"/>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87" name="Rectangle 11"/>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88" name="Oval 12"/>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89" name="Oval 13"/>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grpSp>
        <p:sp>
          <p:nvSpPr>
            <p:cNvPr id="75790" name="Rectangle 14"/>
            <p:cNvSpPr>
              <a:spLocks noChangeArrowheads="1"/>
            </p:cNvSpPr>
            <p:nvPr/>
          </p:nvSpPr>
          <p:spPr bwMode="gray">
            <a:xfrm rot="3419336">
              <a:off x="1776" y="1152"/>
              <a:ext cx="672" cy="672"/>
            </a:xfrm>
            <a:prstGeom prst="rect">
              <a:avLst/>
            </a:prstGeom>
            <a:solidFill>
              <a:schemeClr val="accent1"/>
            </a:soli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grpSp>
          <p:nvGrpSpPr>
            <p:cNvPr id="75791" name="Group 15"/>
            <p:cNvGrpSpPr>
              <a:grpSpLocks/>
            </p:cNvGrpSpPr>
            <p:nvPr/>
          </p:nvGrpSpPr>
          <p:grpSpPr bwMode="auto">
            <a:xfrm>
              <a:off x="2448" y="1296"/>
              <a:ext cx="624" cy="96"/>
              <a:chOff x="2003" y="3439"/>
              <a:chExt cx="468" cy="244"/>
            </a:xfrm>
          </p:grpSpPr>
          <p:sp>
            <p:nvSpPr>
              <p:cNvPr id="75792" name="Oval 16"/>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93" name="Rectangle 17"/>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94" name="Oval 18"/>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95" name="Oval 19"/>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grpSp>
        <p:sp>
          <p:nvSpPr>
            <p:cNvPr id="75796" name="Rectangle 20"/>
            <p:cNvSpPr>
              <a:spLocks noChangeArrowheads="1"/>
            </p:cNvSpPr>
            <p:nvPr/>
          </p:nvSpPr>
          <p:spPr bwMode="gray">
            <a:xfrm rot="3419336">
              <a:off x="2880" y="1152"/>
              <a:ext cx="672" cy="672"/>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contourClr>
                <a:schemeClr va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grpSp>
          <p:nvGrpSpPr>
            <p:cNvPr id="75797" name="Group 21"/>
            <p:cNvGrpSpPr>
              <a:grpSpLocks/>
            </p:cNvGrpSpPr>
            <p:nvPr/>
          </p:nvGrpSpPr>
          <p:grpSpPr bwMode="auto">
            <a:xfrm>
              <a:off x="3600" y="1296"/>
              <a:ext cx="816" cy="96"/>
              <a:chOff x="2003" y="3439"/>
              <a:chExt cx="468" cy="244"/>
            </a:xfrm>
          </p:grpSpPr>
          <p:sp>
            <p:nvSpPr>
              <p:cNvPr id="75798" name="Oval 22"/>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99" name="Rectangle 23"/>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800" name="Oval 24"/>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801" name="Oval 25"/>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grpSp>
        <p:sp>
          <p:nvSpPr>
            <p:cNvPr id="75802" name="Rectangle 26"/>
            <p:cNvSpPr>
              <a:spLocks noChangeArrowheads="1"/>
            </p:cNvSpPr>
            <p:nvPr/>
          </p:nvSpPr>
          <p:spPr bwMode="gray">
            <a:xfrm rot="3419336">
              <a:off x="4032" y="1152"/>
              <a:ext cx="672" cy="672"/>
            </a:xfrm>
            <a:prstGeom prst="rect">
              <a:avLst/>
            </a:prstGeom>
            <a:solidFill>
              <a:schemeClr val="accent1"/>
            </a:soli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grpSp>
      <p:sp>
        <p:nvSpPr>
          <p:cNvPr id="75803" name="Rectangle 27"/>
          <p:cNvSpPr>
            <a:spLocks noChangeArrowheads="1"/>
          </p:cNvSpPr>
          <p:nvPr/>
        </p:nvSpPr>
        <p:spPr bwMode="gray">
          <a:xfrm>
            <a:off x="3784498" y="3162790"/>
            <a:ext cx="87754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000" b="1" dirty="0">
                <a:solidFill>
                  <a:schemeClr val="bg1"/>
                </a:solidFill>
                <a:effectLst>
                  <a:outerShdw blurRad="38100" dist="38100" dir="2700000" algn="tl">
                    <a:srgbClr val="000000">
                      <a:alpha val="43137"/>
                    </a:srgbClr>
                  </a:outerShdw>
                </a:effectLst>
              </a:rPr>
              <a:t>VĂN</a:t>
            </a:r>
          </a:p>
        </p:txBody>
      </p:sp>
      <p:sp>
        <p:nvSpPr>
          <p:cNvPr id="75804" name="Rectangle 28"/>
          <p:cNvSpPr>
            <a:spLocks noChangeArrowheads="1"/>
          </p:cNvSpPr>
          <p:nvPr/>
        </p:nvSpPr>
        <p:spPr bwMode="gray">
          <a:xfrm>
            <a:off x="7380649" y="2989181"/>
            <a:ext cx="88678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000" b="1" dirty="0">
                <a:solidFill>
                  <a:schemeClr val="bg1"/>
                </a:solidFill>
                <a:effectLst>
                  <a:outerShdw blurRad="38100" dist="38100" dir="2700000" algn="tl">
                    <a:srgbClr val="000000">
                      <a:alpha val="43137"/>
                    </a:srgbClr>
                  </a:outerShdw>
                </a:effectLst>
              </a:rPr>
              <a:t>BẢN</a:t>
            </a:r>
          </a:p>
        </p:txBody>
      </p:sp>
      <p:sp>
        <p:nvSpPr>
          <p:cNvPr id="75805" name="Rectangle 29"/>
          <p:cNvSpPr>
            <a:spLocks noChangeArrowheads="1"/>
          </p:cNvSpPr>
          <p:nvPr/>
        </p:nvSpPr>
        <p:spPr bwMode="gray">
          <a:xfrm>
            <a:off x="10735132" y="2909134"/>
            <a:ext cx="90120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000" b="1" dirty="0">
                <a:solidFill>
                  <a:schemeClr val="bg1"/>
                </a:solidFill>
                <a:effectLst>
                  <a:outerShdw blurRad="38100" dist="38100" dir="2700000" algn="tl">
                    <a:srgbClr val="000000">
                      <a:alpha val="43137"/>
                    </a:srgbClr>
                  </a:outerShdw>
                </a:effectLst>
              </a:rPr>
              <a:t>QUY</a:t>
            </a:r>
          </a:p>
        </p:txBody>
      </p:sp>
      <p:sp>
        <p:nvSpPr>
          <p:cNvPr id="75806" name="Rectangle 30"/>
          <p:cNvSpPr>
            <a:spLocks noChangeArrowheads="1"/>
          </p:cNvSpPr>
          <p:nvPr/>
        </p:nvSpPr>
        <p:spPr bwMode="gray">
          <a:xfrm>
            <a:off x="14137440" y="2993442"/>
            <a:ext cx="102784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000" b="1" dirty="0">
                <a:solidFill>
                  <a:schemeClr val="bg1"/>
                </a:solidFill>
                <a:effectLst>
                  <a:outerShdw blurRad="38100" dist="38100" dir="2700000" algn="tl">
                    <a:srgbClr val="000000">
                      <a:alpha val="43137"/>
                    </a:srgbClr>
                  </a:outerShdw>
                </a:effectLst>
              </a:rPr>
              <a:t>ĐỊNH</a:t>
            </a:r>
          </a:p>
        </p:txBody>
      </p:sp>
      <p:sp>
        <p:nvSpPr>
          <p:cNvPr id="75807" name="Rectangle 31"/>
          <p:cNvSpPr>
            <a:spLocks noChangeArrowheads="1"/>
          </p:cNvSpPr>
          <p:nvPr/>
        </p:nvSpPr>
        <p:spPr bwMode="auto">
          <a:xfrm>
            <a:off x="2928020" y="5241898"/>
            <a:ext cx="2339876"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spcBef>
                <a:spcPct val="0"/>
              </a:spcBef>
            </a:pP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Thông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tư</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liên</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tịch</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sô</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17/2016/TTLT-BGDĐT-BTTTT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ngày</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21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tháng</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06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năm</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2016</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75808" name="Rectangle 32"/>
          <p:cNvSpPr>
            <a:spLocks noChangeArrowheads="1"/>
          </p:cNvSpPr>
          <p:nvPr/>
        </p:nvSpPr>
        <p:spPr bwMode="auto">
          <a:xfrm>
            <a:off x="6181212" y="5301849"/>
            <a:ext cx="2885296"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ts val="900"/>
              </a:spcBef>
              <a:spcAft>
                <a:spcPts val="900"/>
              </a:spcAft>
            </a:pP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Thông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tư</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03/2014/TT-BTTTT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ngày</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11/03/2014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về</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việc</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Quy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định</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chuẩn</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kỹ</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năng</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sử</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dụng</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CNTT</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75809" name="Rectangle 33"/>
          <p:cNvSpPr>
            <a:spLocks noChangeArrowheads="1"/>
          </p:cNvSpPr>
          <p:nvPr/>
        </p:nvSpPr>
        <p:spPr bwMode="auto">
          <a:xfrm>
            <a:off x="9645547" y="5082815"/>
            <a:ext cx="299562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Quyết</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định</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sô</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159/QĐ-ĐHKTKTCN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ngày</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15/5/2020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về</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việc</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ban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hành</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chuẩn</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đầu</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ra</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chương</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trình</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đào</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tạo</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trình</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độ</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đại</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học</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của</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Trường</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ĐHKT-KTCN</a:t>
            </a:r>
            <a:endParaRPr lang="en-US" alt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75810" name="Rectangle 34"/>
          <p:cNvSpPr>
            <a:spLocks noChangeArrowheads="1"/>
          </p:cNvSpPr>
          <p:nvPr/>
        </p:nvSpPr>
        <p:spPr bwMode="auto">
          <a:xfrm>
            <a:off x="13088057" y="5082815"/>
            <a:ext cx="2920473" cy="418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20000"/>
              </a:lnSpc>
            </a:pP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Quyết</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định</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số</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670/QĐ-ĐHKTKTCN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ngày</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05/09/2022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về</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quy</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đổi</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điểm</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học</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phần</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và</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CĐR Tin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học</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tại</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Trường</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ĐHKT-KTCN</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37" name="Rectangle 2"/>
          <p:cNvSpPr>
            <a:spLocks noGrp="1"/>
          </p:cNvSpPr>
          <p:nvPr>
            <p:ph type="title"/>
          </p:nvPr>
        </p:nvSpPr>
        <p:spPr>
          <a:xfrm>
            <a:off x="1817370" y="216218"/>
            <a:ext cx="15072360" cy="2175510"/>
          </a:xfrm>
        </p:spPr>
        <p:txBody>
          <a:bodyPr vert="horz" lIns="137160" tIns="68580" rIns="137160" bIns="68580" rtlCol="0" anchor="ctr">
            <a:normAutofit/>
          </a:bodyPr>
          <a:lstStyle/>
          <a:p>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QUY ĐỊNH VỀ CHUẨN ĐẦU RA TIN HỌC</a:t>
            </a:r>
            <a:endParaRPr lang="en-US" altLang="en-US" sz="3600" b="1" dirty="0">
              <a:solidFill>
                <a:srgbClr val="5800FF"/>
              </a:solidFill>
              <a:latin typeface="Roboto" panose="02000000000000000000" pitchFamily="2" charset="0"/>
              <a:ea typeface="Roboto" panose="02000000000000000000" pitchFamily="2" charset="0"/>
              <a:cs typeface="Roboto" panose="02000000000000000000" pitchFamily="2" charset="0"/>
            </a:endParaRPr>
          </a:p>
        </p:txBody>
      </p:sp>
      <p:sp>
        <p:nvSpPr>
          <p:cNvPr id="2" name="Freeform 3">
            <a:extLst>
              <a:ext uri="{FF2B5EF4-FFF2-40B4-BE49-F238E27FC236}">
                <a16:creationId xmlns:a16="http://schemas.microsoft.com/office/drawing/2014/main" id="{11B3C32F-8B0B-9B3B-0E57-2EA385C59A2B}"/>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03593A41-3843-EC37-1016-9D9D57140805}"/>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extLst>
      <p:ext uri="{BB962C8B-B14F-4D97-AF65-F5344CB8AC3E}">
        <p14:creationId xmlns:p14="http://schemas.microsoft.com/office/powerpoint/2010/main" val="282228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19"/>
          <p:cNvGrpSpPr>
            <a:grpSpLocks/>
          </p:cNvGrpSpPr>
          <p:nvPr/>
        </p:nvGrpSpPr>
        <p:grpSpPr bwMode="auto">
          <a:xfrm>
            <a:off x="10071464" y="1685107"/>
            <a:ext cx="7903028" cy="7602584"/>
            <a:chOff x="1272333" y="3653305"/>
            <a:chExt cx="3068405" cy="2798585"/>
          </a:xfrm>
        </p:grpSpPr>
        <p:sp>
          <p:nvSpPr>
            <p:cNvPr id="5" name="Freeform 18"/>
            <p:cNvSpPr>
              <a:spLocks/>
            </p:cNvSpPr>
            <p:nvPr/>
          </p:nvSpPr>
          <p:spPr bwMode="auto">
            <a:xfrm flipH="1">
              <a:off x="1272333" y="3653305"/>
              <a:ext cx="3068405" cy="2798585"/>
            </a:xfrm>
            <a:custGeom>
              <a:avLst/>
              <a:gdLst/>
              <a:ahLst/>
              <a:cxnLst>
                <a:cxn ang="0">
                  <a:pos x="8406" y="282"/>
                </a:cxn>
                <a:cxn ang="0">
                  <a:pos x="10500" y="1344"/>
                </a:cxn>
                <a:cxn ang="0">
                  <a:pos x="12084" y="3048"/>
                </a:cxn>
                <a:cxn ang="0">
                  <a:pos x="13002" y="5220"/>
                </a:cxn>
                <a:cxn ang="0">
                  <a:pos x="13092" y="7656"/>
                </a:cxn>
                <a:cxn ang="0">
                  <a:pos x="14670" y="13206"/>
                </a:cxn>
                <a:cxn ang="0">
                  <a:pos x="8766" y="12978"/>
                </a:cxn>
                <a:cxn ang="0">
                  <a:pos x="6474" y="13380"/>
                </a:cxn>
                <a:cxn ang="0">
                  <a:pos x="4104" y="12948"/>
                </a:cxn>
                <a:cxn ang="0">
                  <a:pos x="2106" y="11748"/>
                </a:cxn>
                <a:cxn ang="0">
                  <a:pos x="876" y="10338"/>
                </a:cxn>
                <a:cxn ang="0">
                  <a:pos x="852" y="10128"/>
                </a:cxn>
                <a:cxn ang="0">
                  <a:pos x="984" y="9450"/>
                </a:cxn>
                <a:cxn ang="0">
                  <a:pos x="450" y="9558"/>
                </a:cxn>
                <a:cxn ang="0">
                  <a:pos x="150" y="8868"/>
                </a:cxn>
                <a:cxn ang="0">
                  <a:pos x="984" y="8802"/>
                </a:cxn>
                <a:cxn ang="0">
                  <a:pos x="420" y="8454"/>
                </a:cxn>
                <a:cxn ang="0">
                  <a:pos x="240" y="8472"/>
                </a:cxn>
                <a:cxn ang="0">
                  <a:pos x="42" y="7764"/>
                </a:cxn>
                <a:cxn ang="0">
                  <a:pos x="336" y="7656"/>
                </a:cxn>
                <a:cxn ang="0">
                  <a:pos x="972" y="7650"/>
                </a:cxn>
                <a:cxn ang="0">
                  <a:pos x="468" y="7200"/>
                </a:cxn>
                <a:cxn ang="0">
                  <a:pos x="450" y="7308"/>
                </a:cxn>
                <a:cxn ang="0">
                  <a:pos x="486" y="7446"/>
                </a:cxn>
                <a:cxn ang="0">
                  <a:pos x="156" y="7506"/>
                </a:cxn>
                <a:cxn ang="0">
                  <a:pos x="234" y="6228"/>
                </a:cxn>
                <a:cxn ang="0">
                  <a:pos x="414" y="6306"/>
                </a:cxn>
                <a:cxn ang="0">
                  <a:pos x="468" y="6348"/>
                </a:cxn>
                <a:cxn ang="0">
                  <a:pos x="432" y="6462"/>
                </a:cxn>
                <a:cxn ang="0">
                  <a:pos x="978" y="6372"/>
                </a:cxn>
                <a:cxn ang="0">
                  <a:pos x="966" y="5976"/>
                </a:cxn>
                <a:cxn ang="0">
                  <a:pos x="384" y="6048"/>
                </a:cxn>
                <a:cxn ang="0">
                  <a:pos x="114" y="6066"/>
                </a:cxn>
                <a:cxn ang="0">
                  <a:pos x="222" y="5028"/>
                </a:cxn>
                <a:cxn ang="0">
                  <a:pos x="378" y="5148"/>
                </a:cxn>
                <a:cxn ang="0">
                  <a:pos x="360" y="5244"/>
                </a:cxn>
                <a:cxn ang="0">
                  <a:pos x="294" y="5334"/>
                </a:cxn>
                <a:cxn ang="0">
                  <a:pos x="462" y="4896"/>
                </a:cxn>
                <a:cxn ang="0">
                  <a:pos x="426" y="4968"/>
                </a:cxn>
                <a:cxn ang="0">
                  <a:pos x="192" y="4818"/>
                </a:cxn>
                <a:cxn ang="0">
                  <a:pos x="420" y="4122"/>
                </a:cxn>
                <a:cxn ang="0">
                  <a:pos x="456" y="4182"/>
                </a:cxn>
                <a:cxn ang="0">
                  <a:pos x="882" y="3030"/>
                </a:cxn>
                <a:cxn ang="0">
                  <a:pos x="990" y="2904"/>
                </a:cxn>
                <a:cxn ang="0">
                  <a:pos x="1152" y="2712"/>
                </a:cxn>
                <a:cxn ang="0">
                  <a:pos x="1272" y="2568"/>
                </a:cxn>
                <a:cxn ang="0">
                  <a:pos x="1488" y="2328"/>
                </a:cxn>
                <a:cxn ang="0">
                  <a:pos x="1638" y="2118"/>
                </a:cxn>
                <a:cxn ang="0">
                  <a:pos x="1812" y="2028"/>
                </a:cxn>
                <a:cxn ang="0">
                  <a:pos x="1890" y="1896"/>
                </a:cxn>
                <a:cxn ang="0">
                  <a:pos x="2184" y="1638"/>
                </a:cxn>
                <a:cxn ang="0">
                  <a:pos x="2274" y="1572"/>
                </a:cxn>
                <a:cxn ang="0">
                  <a:pos x="2346" y="1524"/>
                </a:cxn>
                <a:cxn ang="0">
                  <a:pos x="2682" y="1206"/>
                </a:cxn>
                <a:cxn ang="0">
                  <a:pos x="4050" y="456"/>
                </a:cxn>
                <a:cxn ang="0">
                  <a:pos x="6474" y="0"/>
                </a:cxn>
              </a:cxnLst>
              <a:rect l="0" t="0" r="r" b="b"/>
              <a:pathLst>
                <a:path w="14670" h="13380">
                  <a:moveTo>
                    <a:pt x="6474" y="0"/>
                  </a:moveTo>
                  <a:lnTo>
                    <a:pt x="6972" y="18"/>
                  </a:lnTo>
                  <a:lnTo>
                    <a:pt x="7464" y="72"/>
                  </a:lnTo>
                  <a:lnTo>
                    <a:pt x="7944" y="162"/>
                  </a:lnTo>
                  <a:lnTo>
                    <a:pt x="8406" y="282"/>
                  </a:lnTo>
                  <a:lnTo>
                    <a:pt x="8856" y="438"/>
                  </a:lnTo>
                  <a:lnTo>
                    <a:pt x="9294" y="624"/>
                  </a:lnTo>
                  <a:lnTo>
                    <a:pt x="9714" y="834"/>
                  </a:lnTo>
                  <a:lnTo>
                    <a:pt x="10116" y="1080"/>
                  </a:lnTo>
                  <a:lnTo>
                    <a:pt x="10500" y="1344"/>
                  </a:lnTo>
                  <a:lnTo>
                    <a:pt x="10866" y="1638"/>
                  </a:lnTo>
                  <a:lnTo>
                    <a:pt x="11202" y="1962"/>
                  </a:lnTo>
                  <a:lnTo>
                    <a:pt x="11526" y="2298"/>
                  </a:lnTo>
                  <a:lnTo>
                    <a:pt x="11820" y="2664"/>
                  </a:lnTo>
                  <a:lnTo>
                    <a:pt x="12084" y="3048"/>
                  </a:lnTo>
                  <a:lnTo>
                    <a:pt x="12330" y="3450"/>
                  </a:lnTo>
                  <a:lnTo>
                    <a:pt x="12540" y="3870"/>
                  </a:lnTo>
                  <a:lnTo>
                    <a:pt x="12726" y="4308"/>
                  </a:lnTo>
                  <a:lnTo>
                    <a:pt x="12882" y="4758"/>
                  </a:lnTo>
                  <a:lnTo>
                    <a:pt x="13002" y="5220"/>
                  </a:lnTo>
                  <a:lnTo>
                    <a:pt x="13092" y="5700"/>
                  </a:lnTo>
                  <a:lnTo>
                    <a:pt x="13146" y="6192"/>
                  </a:lnTo>
                  <a:lnTo>
                    <a:pt x="13164" y="6690"/>
                  </a:lnTo>
                  <a:lnTo>
                    <a:pt x="13146" y="7176"/>
                  </a:lnTo>
                  <a:lnTo>
                    <a:pt x="13092" y="7656"/>
                  </a:lnTo>
                  <a:lnTo>
                    <a:pt x="13008" y="8124"/>
                  </a:lnTo>
                  <a:lnTo>
                    <a:pt x="12894" y="8580"/>
                  </a:lnTo>
                  <a:lnTo>
                    <a:pt x="12744" y="9024"/>
                  </a:lnTo>
                  <a:lnTo>
                    <a:pt x="12570" y="9456"/>
                  </a:lnTo>
                  <a:lnTo>
                    <a:pt x="14670" y="13206"/>
                  </a:lnTo>
                  <a:lnTo>
                    <a:pt x="10356" y="12138"/>
                  </a:lnTo>
                  <a:lnTo>
                    <a:pt x="9984" y="12384"/>
                  </a:lnTo>
                  <a:lnTo>
                    <a:pt x="9594" y="12612"/>
                  </a:lnTo>
                  <a:lnTo>
                    <a:pt x="9186" y="12804"/>
                  </a:lnTo>
                  <a:lnTo>
                    <a:pt x="8766" y="12978"/>
                  </a:lnTo>
                  <a:lnTo>
                    <a:pt x="8328" y="13116"/>
                  </a:lnTo>
                  <a:lnTo>
                    <a:pt x="7884" y="13230"/>
                  </a:lnTo>
                  <a:lnTo>
                    <a:pt x="7422" y="13314"/>
                  </a:lnTo>
                  <a:lnTo>
                    <a:pt x="6954" y="13362"/>
                  </a:lnTo>
                  <a:lnTo>
                    <a:pt x="6474" y="13380"/>
                  </a:lnTo>
                  <a:lnTo>
                    <a:pt x="5976" y="13362"/>
                  </a:lnTo>
                  <a:lnTo>
                    <a:pt x="5490" y="13308"/>
                  </a:lnTo>
                  <a:lnTo>
                    <a:pt x="5016" y="13218"/>
                  </a:lnTo>
                  <a:lnTo>
                    <a:pt x="4548" y="13098"/>
                  </a:lnTo>
                  <a:lnTo>
                    <a:pt x="4104" y="12948"/>
                  </a:lnTo>
                  <a:lnTo>
                    <a:pt x="3666" y="12762"/>
                  </a:lnTo>
                  <a:lnTo>
                    <a:pt x="3246" y="12552"/>
                  </a:lnTo>
                  <a:lnTo>
                    <a:pt x="2850" y="12312"/>
                  </a:lnTo>
                  <a:lnTo>
                    <a:pt x="2466" y="12042"/>
                  </a:lnTo>
                  <a:lnTo>
                    <a:pt x="2106" y="11748"/>
                  </a:lnTo>
                  <a:lnTo>
                    <a:pt x="1764" y="11436"/>
                  </a:lnTo>
                  <a:lnTo>
                    <a:pt x="1446" y="11094"/>
                  </a:lnTo>
                  <a:lnTo>
                    <a:pt x="1152" y="10734"/>
                  </a:lnTo>
                  <a:lnTo>
                    <a:pt x="882" y="10356"/>
                  </a:lnTo>
                  <a:lnTo>
                    <a:pt x="876" y="10338"/>
                  </a:lnTo>
                  <a:lnTo>
                    <a:pt x="876" y="10290"/>
                  </a:lnTo>
                  <a:lnTo>
                    <a:pt x="888" y="10278"/>
                  </a:lnTo>
                  <a:lnTo>
                    <a:pt x="894" y="10266"/>
                  </a:lnTo>
                  <a:lnTo>
                    <a:pt x="894" y="10212"/>
                  </a:lnTo>
                  <a:lnTo>
                    <a:pt x="852" y="10128"/>
                  </a:lnTo>
                  <a:lnTo>
                    <a:pt x="822" y="10080"/>
                  </a:lnTo>
                  <a:lnTo>
                    <a:pt x="816" y="10032"/>
                  </a:lnTo>
                  <a:lnTo>
                    <a:pt x="816" y="9972"/>
                  </a:lnTo>
                  <a:lnTo>
                    <a:pt x="996" y="9966"/>
                  </a:lnTo>
                  <a:lnTo>
                    <a:pt x="984" y="9450"/>
                  </a:lnTo>
                  <a:lnTo>
                    <a:pt x="504" y="9438"/>
                  </a:lnTo>
                  <a:lnTo>
                    <a:pt x="480" y="9450"/>
                  </a:lnTo>
                  <a:lnTo>
                    <a:pt x="462" y="9480"/>
                  </a:lnTo>
                  <a:lnTo>
                    <a:pt x="456" y="9516"/>
                  </a:lnTo>
                  <a:lnTo>
                    <a:pt x="450" y="9558"/>
                  </a:lnTo>
                  <a:lnTo>
                    <a:pt x="450" y="9570"/>
                  </a:lnTo>
                  <a:lnTo>
                    <a:pt x="444" y="9576"/>
                  </a:lnTo>
                  <a:lnTo>
                    <a:pt x="444" y="9582"/>
                  </a:lnTo>
                  <a:lnTo>
                    <a:pt x="288" y="9234"/>
                  </a:lnTo>
                  <a:lnTo>
                    <a:pt x="150" y="8868"/>
                  </a:lnTo>
                  <a:lnTo>
                    <a:pt x="210" y="8886"/>
                  </a:lnTo>
                  <a:lnTo>
                    <a:pt x="270" y="8880"/>
                  </a:lnTo>
                  <a:lnTo>
                    <a:pt x="324" y="8856"/>
                  </a:lnTo>
                  <a:lnTo>
                    <a:pt x="366" y="8820"/>
                  </a:lnTo>
                  <a:lnTo>
                    <a:pt x="984" y="8802"/>
                  </a:lnTo>
                  <a:lnTo>
                    <a:pt x="972" y="8274"/>
                  </a:lnTo>
                  <a:lnTo>
                    <a:pt x="486" y="8274"/>
                  </a:lnTo>
                  <a:lnTo>
                    <a:pt x="474" y="8346"/>
                  </a:lnTo>
                  <a:lnTo>
                    <a:pt x="456" y="8394"/>
                  </a:lnTo>
                  <a:lnTo>
                    <a:pt x="420" y="8454"/>
                  </a:lnTo>
                  <a:lnTo>
                    <a:pt x="384" y="8502"/>
                  </a:lnTo>
                  <a:lnTo>
                    <a:pt x="372" y="8520"/>
                  </a:lnTo>
                  <a:lnTo>
                    <a:pt x="366" y="8538"/>
                  </a:lnTo>
                  <a:lnTo>
                    <a:pt x="354" y="8550"/>
                  </a:lnTo>
                  <a:lnTo>
                    <a:pt x="240" y="8472"/>
                  </a:lnTo>
                  <a:lnTo>
                    <a:pt x="126" y="8424"/>
                  </a:lnTo>
                  <a:lnTo>
                    <a:pt x="12" y="8400"/>
                  </a:lnTo>
                  <a:lnTo>
                    <a:pt x="12" y="7770"/>
                  </a:lnTo>
                  <a:lnTo>
                    <a:pt x="18" y="7770"/>
                  </a:lnTo>
                  <a:lnTo>
                    <a:pt x="42" y="7764"/>
                  </a:lnTo>
                  <a:lnTo>
                    <a:pt x="72" y="7746"/>
                  </a:lnTo>
                  <a:lnTo>
                    <a:pt x="120" y="7716"/>
                  </a:lnTo>
                  <a:lnTo>
                    <a:pt x="168" y="7662"/>
                  </a:lnTo>
                  <a:lnTo>
                    <a:pt x="258" y="7656"/>
                  </a:lnTo>
                  <a:lnTo>
                    <a:pt x="336" y="7656"/>
                  </a:lnTo>
                  <a:lnTo>
                    <a:pt x="408" y="7650"/>
                  </a:lnTo>
                  <a:lnTo>
                    <a:pt x="456" y="7644"/>
                  </a:lnTo>
                  <a:lnTo>
                    <a:pt x="480" y="7656"/>
                  </a:lnTo>
                  <a:lnTo>
                    <a:pt x="492" y="7656"/>
                  </a:lnTo>
                  <a:lnTo>
                    <a:pt x="972" y="7650"/>
                  </a:lnTo>
                  <a:lnTo>
                    <a:pt x="954" y="7116"/>
                  </a:lnTo>
                  <a:lnTo>
                    <a:pt x="492" y="7116"/>
                  </a:lnTo>
                  <a:lnTo>
                    <a:pt x="486" y="7128"/>
                  </a:lnTo>
                  <a:lnTo>
                    <a:pt x="480" y="7158"/>
                  </a:lnTo>
                  <a:lnTo>
                    <a:pt x="468" y="7200"/>
                  </a:lnTo>
                  <a:lnTo>
                    <a:pt x="456" y="7236"/>
                  </a:lnTo>
                  <a:lnTo>
                    <a:pt x="450" y="7266"/>
                  </a:lnTo>
                  <a:lnTo>
                    <a:pt x="444" y="7278"/>
                  </a:lnTo>
                  <a:lnTo>
                    <a:pt x="444" y="7296"/>
                  </a:lnTo>
                  <a:lnTo>
                    <a:pt x="450" y="7308"/>
                  </a:lnTo>
                  <a:lnTo>
                    <a:pt x="462" y="7326"/>
                  </a:lnTo>
                  <a:lnTo>
                    <a:pt x="474" y="7338"/>
                  </a:lnTo>
                  <a:lnTo>
                    <a:pt x="486" y="7368"/>
                  </a:lnTo>
                  <a:lnTo>
                    <a:pt x="480" y="7404"/>
                  </a:lnTo>
                  <a:lnTo>
                    <a:pt x="486" y="7446"/>
                  </a:lnTo>
                  <a:lnTo>
                    <a:pt x="468" y="7464"/>
                  </a:lnTo>
                  <a:lnTo>
                    <a:pt x="414" y="7482"/>
                  </a:lnTo>
                  <a:lnTo>
                    <a:pt x="342" y="7500"/>
                  </a:lnTo>
                  <a:lnTo>
                    <a:pt x="252" y="7506"/>
                  </a:lnTo>
                  <a:lnTo>
                    <a:pt x="156" y="7506"/>
                  </a:lnTo>
                  <a:lnTo>
                    <a:pt x="72" y="7494"/>
                  </a:lnTo>
                  <a:lnTo>
                    <a:pt x="6" y="7470"/>
                  </a:lnTo>
                  <a:lnTo>
                    <a:pt x="6" y="6270"/>
                  </a:lnTo>
                  <a:lnTo>
                    <a:pt x="186" y="6192"/>
                  </a:lnTo>
                  <a:lnTo>
                    <a:pt x="234" y="6228"/>
                  </a:lnTo>
                  <a:lnTo>
                    <a:pt x="276" y="6240"/>
                  </a:lnTo>
                  <a:lnTo>
                    <a:pt x="336" y="6252"/>
                  </a:lnTo>
                  <a:lnTo>
                    <a:pt x="366" y="6264"/>
                  </a:lnTo>
                  <a:lnTo>
                    <a:pt x="390" y="6288"/>
                  </a:lnTo>
                  <a:lnTo>
                    <a:pt x="414" y="6306"/>
                  </a:lnTo>
                  <a:lnTo>
                    <a:pt x="438" y="6318"/>
                  </a:lnTo>
                  <a:lnTo>
                    <a:pt x="462" y="6312"/>
                  </a:lnTo>
                  <a:lnTo>
                    <a:pt x="474" y="6312"/>
                  </a:lnTo>
                  <a:lnTo>
                    <a:pt x="474" y="6324"/>
                  </a:lnTo>
                  <a:lnTo>
                    <a:pt x="468" y="6348"/>
                  </a:lnTo>
                  <a:lnTo>
                    <a:pt x="450" y="6372"/>
                  </a:lnTo>
                  <a:lnTo>
                    <a:pt x="438" y="6402"/>
                  </a:lnTo>
                  <a:lnTo>
                    <a:pt x="426" y="6420"/>
                  </a:lnTo>
                  <a:lnTo>
                    <a:pt x="420" y="6438"/>
                  </a:lnTo>
                  <a:lnTo>
                    <a:pt x="432" y="6462"/>
                  </a:lnTo>
                  <a:lnTo>
                    <a:pt x="444" y="6474"/>
                  </a:lnTo>
                  <a:lnTo>
                    <a:pt x="450" y="6486"/>
                  </a:lnTo>
                  <a:lnTo>
                    <a:pt x="462" y="6492"/>
                  </a:lnTo>
                  <a:lnTo>
                    <a:pt x="960" y="6486"/>
                  </a:lnTo>
                  <a:lnTo>
                    <a:pt x="978" y="6372"/>
                  </a:lnTo>
                  <a:lnTo>
                    <a:pt x="984" y="6264"/>
                  </a:lnTo>
                  <a:lnTo>
                    <a:pt x="984" y="6168"/>
                  </a:lnTo>
                  <a:lnTo>
                    <a:pt x="978" y="6084"/>
                  </a:lnTo>
                  <a:lnTo>
                    <a:pt x="972" y="6018"/>
                  </a:lnTo>
                  <a:lnTo>
                    <a:pt x="966" y="5976"/>
                  </a:lnTo>
                  <a:lnTo>
                    <a:pt x="960" y="5964"/>
                  </a:lnTo>
                  <a:lnTo>
                    <a:pt x="480" y="5958"/>
                  </a:lnTo>
                  <a:lnTo>
                    <a:pt x="480" y="6030"/>
                  </a:lnTo>
                  <a:lnTo>
                    <a:pt x="474" y="6048"/>
                  </a:lnTo>
                  <a:lnTo>
                    <a:pt x="384" y="6048"/>
                  </a:lnTo>
                  <a:lnTo>
                    <a:pt x="342" y="6042"/>
                  </a:lnTo>
                  <a:lnTo>
                    <a:pt x="330" y="6042"/>
                  </a:lnTo>
                  <a:lnTo>
                    <a:pt x="276" y="6066"/>
                  </a:lnTo>
                  <a:lnTo>
                    <a:pt x="192" y="6078"/>
                  </a:lnTo>
                  <a:lnTo>
                    <a:pt x="114" y="6066"/>
                  </a:lnTo>
                  <a:lnTo>
                    <a:pt x="54" y="6042"/>
                  </a:lnTo>
                  <a:lnTo>
                    <a:pt x="0" y="6012"/>
                  </a:lnTo>
                  <a:lnTo>
                    <a:pt x="0" y="5100"/>
                  </a:lnTo>
                  <a:lnTo>
                    <a:pt x="108" y="5052"/>
                  </a:lnTo>
                  <a:lnTo>
                    <a:pt x="222" y="5028"/>
                  </a:lnTo>
                  <a:lnTo>
                    <a:pt x="330" y="5016"/>
                  </a:lnTo>
                  <a:lnTo>
                    <a:pt x="420" y="5010"/>
                  </a:lnTo>
                  <a:lnTo>
                    <a:pt x="408" y="5034"/>
                  </a:lnTo>
                  <a:lnTo>
                    <a:pt x="402" y="5052"/>
                  </a:lnTo>
                  <a:lnTo>
                    <a:pt x="378" y="5148"/>
                  </a:lnTo>
                  <a:lnTo>
                    <a:pt x="378" y="5172"/>
                  </a:lnTo>
                  <a:lnTo>
                    <a:pt x="372" y="5196"/>
                  </a:lnTo>
                  <a:lnTo>
                    <a:pt x="372" y="5214"/>
                  </a:lnTo>
                  <a:lnTo>
                    <a:pt x="366" y="5232"/>
                  </a:lnTo>
                  <a:lnTo>
                    <a:pt x="360" y="5244"/>
                  </a:lnTo>
                  <a:lnTo>
                    <a:pt x="354" y="5262"/>
                  </a:lnTo>
                  <a:lnTo>
                    <a:pt x="312" y="5304"/>
                  </a:lnTo>
                  <a:lnTo>
                    <a:pt x="300" y="5310"/>
                  </a:lnTo>
                  <a:lnTo>
                    <a:pt x="294" y="5322"/>
                  </a:lnTo>
                  <a:lnTo>
                    <a:pt x="294" y="5334"/>
                  </a:lnTo>
                  <a:lnTo>
                    <a:pt x="972" y="5328"/>
                  </a:lnTo>
                  <a:lnTo>
                    <a:pt x="966" y="4806"/>
                  </a:lnTo>
                  <a:lnTo>
                    <a:pt x="474" y="4806"/>
                  </a:lnTo>
                  <a:lnTo>
                    <a:pt x="474" y="4860"/>
                  </a:lnTo>
                  <a:lnTo>
                    <a:pt x="462" y="4896"/>
                  </a:lnTo>
                  <a:lnTo>
                    <a:pt x="444" y="4926"/>
                  </a:lnTo>
                  <a:lnTo>
                    <a:pt x="420" y="4950"/>
                  </a:lnTo>
                  <a:lnTo>
                    <a:pt x="420" y="4956"/>
                  </a:lnTo>
                  <a:lnTo>
                    <a:pt x="426" y="4962"/>
                  </a:lnTo>
                  <a:lnTo>
                    <a:pt x="426" y="4968"/>
                  </a:lnTo>
                  <a:lnTo>
                    <a:pt x="360" y="4950"/>
                  </a:lnTo>
                  <a:lnTo>
                    <a:pt x="300" y="4920"/>
                  </a:lnTo>
                  <a:lnTo>
                    <a:pt x="252" y="4884"/>
                  </a:lnTo>
                  <a:lnTo>
                    <a:pt x="198" y="4830"/>
                  </a:lnTo>
                  <a:lnTo>
                    <a:pt x="192" y="4818"/>
                  </a:lnTo>
                  <a:lnTo>
                    <a:pt x="120" y="4842"/>
                  </a:lnTo>
                  <a:lnTo>
                    <a:pt x="42" y="4848"/>
                  </a:lnTo>
                  <a:lnTo>
                    <a:pt x="162" y="4476"/>
                  </a:lnTo>
                  <a:lnTo>
                    <a:pt x="300" y="4110"/>
                  </a:lnTo>
                  <a:lnTo>
                    <a:pt x="420" y="4122"/>
                  </a:lnTo>
                  <a:lnTo>
                    <a:pt x="420" y="4134"/>
                  </a:lnTo>
                  <a:lnTo>
                    <a:pt x="432" y="4158"/>
                  </a:lnTo>
                  <a:lnTo>
                    <a:pt x="444" y="4164"/>
                  </a:lnTo>
                  <a:lnTo>
                    <a:pt x="450" y="4176"/>
                  </a:lnTo>
                  <a:lnTo>
                    <a:pt x="456" y="4182"/>
                  </a:lnTo>
                  <a:lnTo>
                    <a:pt x="954" y="4170"/>
                  </a:lnTo>
                  <a:lnTo>
                    <a:pt x="954" y="3654"/>
                  </a:lnTo>
                  <a:lnTo>
                    <a:pt x="516" y="3648"/>
                  </a:lnTo>
                  <a:lnTo>
                    <a:pt x="690" y="3330"/>
                  </a:lnTo>
                  <a:lnTo>
                    <a:pt x="882" y="3030"/>
                  </a:lnTo>
                  <a:lnTo>
                    <a:pt x="912" y="3024"/>
                  </a:lnTo>
                  <a:lnTo>
                    <a:pt x="954" y="3024"/>
                  </a:lnTo>
                  <a:lnTo>
                    <a:pt x="954" y="2934"/>
                  </a:lnTo>
                  <a:lnTo>
                    <a:pt x="960" y="2934"/>
                  </a:lnTo>
                  <a:lnTo>
                    <a:pt x="990" y="2904"/>
                  </a:lnTo>
                  <a:lnTo>
                    <a:pt x="1026" y="2856"/>
                  </a:lnTo>
                  <a:lnTo>
                    <a:pt x="1068" y="2808"/>
                  </a:lnTo>
                  <a:lnTo>
                    <a:pt x="1098" y="2772"/>
                  </a:lnTo>
                  <a:lnTo>
                    <a:pt x="1122" y="2748"/>
                  </a:lnTo>
                  <a:lnTo>
                    <a:pt x="1152" y="2712"/>
                  </a:lnTo>
                  <a:lnTo>
                    <a:pt x="1182" y="2670"/>
                  </a:lnTo>
                  <a:lnTo>
                    <a:pt x="1206" y="2628"/>
                  </a:lnTo>
                  <a:lnTo>
                    <a:pt x="1230" y="2592"/>
                  </a:lnTo>
                  <a:lnTo>
                    <a:pt x="1248" y="2580"/>
                  </a:lnTo>
                  <a:lnTo>
                    <a:pt x="1272" y="2568"/>
                  </a:lnTo>
                  <a:lnTo>
                    <a:pt x="1422" y="2418"/>
                  </a:lnTo>
                  <a:lnTo>
                    <a:pt x="1446" y="2388"/>
                  </a:lnTo>
                  <a:lnTo>
                    <a:pt x="1458" y="2376"/>
                  </a:lnTo>
                  <a:lnTo>
                    <a:pt x="1464" y="2364"/>
                  </a:lnTo>
                  <a:lnTo>
                    <a:pt x="1488" y="2328"/>
                  </a:lnTo>
                  <a:lnTo>
                    <a:pt x="1512" y="2280"/>
                  </a:lnTo>
                  <a:lnTo>
                    <a:pt x="1548" y="2226"/>
                  </a:lnTo>
                  <a:lnTo>
                    <a:pt x="1584" y="2178"/>
                  </a:lnTo>
                  <a:lnTo>
                    <a:pt x="1614" y="2136"/>
                  </a:lnTo>
                  <a:lnTo>
                    <a:pt x="1638" y="2118"/>
                  </a:lnTo>
                  <a:lnTo>
                    <a:pt x="1680" y="2094"/>
                  </a:lnTo>
                  <a:lnTo>
                    <a:pt x="1722" y="2064"/>
                  </a:lnTo>
                  <a:lnTo>
                    <a:pt x="1764" y="2040"/>
                  </a:lnTo>
                  <a:lnTo>
                    <a:pt x="1800" y="2028"/>
                  </a:lnTo>
                  <a:lnTo>
                    <a:pt x="1812" y="2028"/>
                  </a:lnTo>
                  <a:lnTo>
                    <a:pt x="1818" y="2022"/>
                  </a:lnTo>
                  <a:lnTo>
                    <a:pt x="1818" y="2010"/>
                  </a:lnTo>
                  <a:lnTo>
                    <a:pt x="1824" y="1986"/>
                  </a:lnTo>
                  <a:lnTo>
                    <a:pt x="1848" y="1938"/>
                  </a:lnTo>
                  <a:lnTo>
                    <a:pt x="1890" y="1896"/>
                  </a:lnTo>
                  <a:lnTo>
                    <a:pt x="1944" y="1854"/>
                  </a:lnTo>
                  <a:lnTo>
                    <a:pt x="2076" y="1722"/>
                  </a:lnTo>
                  <a:lnTo>
                    <a:pt x="2124" y="1680"/>
                  </a:lnTo>
                  <a:lnTo>
                    <a:pt x="2160" y="1650"/>
                  </a:lnTo>
                  <a:lnTo>
                    <a:pt x="2184" y="1638"/>
                  </a:lnTo>
                  <a:lnTo>
                    <a:pt x="2208" y="1620"/>
                  </a:lnTo>
                  <a:lnTo>
                    <a:pt x="2226" y="1608"/>
                  </a:lnTo>
                  <a:lnTo>
                    <a:pt x="2232" y="1590"/>
                  </a:lnTo>
                  <a:lnTo>
                    <a:pt x="2256" y="1578"/>
                  </a:lnTo>
                  <a:lnTo>
                    <a:pt x="2274" y="1572"/>
                  </a:lnTo>
                  <a:lnTo>
                    <a:pt x="2286" y="1572"/>
                  </a:lnTo>
                  <a:lnTo>
                    <a:pt x="2304" y="1566"/>
                  </a:lnTo>
                  <a:lnTo>
                    <a:pt x="2328" y="1554"/>
                  </a:lnTo>
                  <a:lnTo>
                    <a:pt x="2340" y="1542"/>
                  </a:lnTo>
                  <a:lnTo>
                    <a:pt x="2346" y="1524"/>
                  </a:lnTo>
                  <a:lnTo>
                    <a:pt x="2364" y="1506"/>
                  </a:lnTo>
                  <a:lnTo>
                    <a:pt x="2382" y="1494"/>
                  </a:lnTo>
                  <a:lnTo>
                    <a:pt x="2508" y="1368"/>
                  </a:lnTo>
                  <a:lnTo>
                    <a:pt x="2628" y="1260"/>
                  </a:lnTo>
                  <a:lnTo>
                    <a:pt x="2682" y="1206"/>
                  </a:lnTo>
                  <a:lnTo>
                    <a:pt x="2736" y="1158"/>
                  </a:lnTo>
                  <a:lnTo>
                    <a:pt x="2778" y="1116"/>
                  </a:lnTo>
                  <a:lnTo>
                    <a:pt x="3186" y="864"/>
                  </a:lnTo>
                  <a:lnTo>
                    <a:pt x="3606" y="648"/>
                  </a:lnTo>
                  <a:lnTo>
                    <a:pt x="4050" y="456"/>
                  </a:lnTo>
                  <a:lnTo>
                    <a:pt x="4506" y="294"/>
                  </a:lnTo>
                  <a:lnTo>
                    <a:pt x="4980" y="168"/>
                  </a:lnTo>
                  <a:lnTo>
                    <a:pt x="5466" y="78"/>
                  </a:lnTo>
                  <a:lnTo>
                    <a:pt x="5964" y="18"/>
                  </a:lnTo>
                  <a:lnTo>
                    <a:pt x="6474" y="0"/>
                  </a:lnTo>
                  <a:close/>
                </a:path>
              </a:pathLst>
            </a:custGeom>
            <a:gradFill>
              <a:gsLst>
                <a:gs pos="45000">
                  <a:sysClr val="window" lastClr="FFFFFF"/>
                </a:gs>
                <a:gs pos="81000">
                  <a:sysClr val="window" lastClr="FFFFFF">
                    <a:lumMod val="85000"/>
                  </a:sysClr>
                </a:gs>
              </a:gsLst>
              <a:lin ang="6600000" scaled="0"/>
            </a:gradFill>
            <a:ln w="0">
              <a:solidFill>
                <a:sysClr val="window" lastClr="FFFFFF">
                  <a:lumMod val="85000"/>
                </a:sysClr>
              </a:solidFill>
              <a:prstDash val="solid"/>
              <a:round/>
              <a:headEnd/>
              <a:tailEnd/>
            </a:ln>
            <a:effectLst>
              <a:outerShdw blurRad="50800" dist="38100" dir="2700000" algn="tl" rotWithShape="0">
                <a:prstClr val="black">
                  <a:alpha val="40000"/>
                </a:prstClr>
              </a:outerShdw>
            </a:effectLst>
          </p:spPr>
          <p:txBody>
            <a:bodyPr/>
            <a:lstStyle/>
            <a:p>
              <a:pPr>
                <a:defRPr/>
              </a:pPr>
              <a:endParaRPr lang="en-US" sz="2700" kern="0">
                <a:solidFill>
                  <a:prstClr val="black"/>
                </a:solidFill>
              </a:endParaRPr>
            </a:p>
          </p:txBody>
        </p:sp>
        <p:sp>
          <p:nvSpPr>
            <p:cNvPr id="6" name="Freeform 19"/>
            <p:cNvSpPr>
              <a:spLocks/>
            </p:cNvSpPr>
            <p:nvPr/>
          </p:nvSpPr>
          <p:spPr bwMode="auto">
            <a:xfrm flipH="1">
              <a:off x="3520098" y="4054082"/>
              <a:ext cx="589353" cy="601165"/>
            </a:xfrm>
            <a:custGeom>
              <a:avLst/>
              <a:gdLst/>
              <a:ahLst/>
              <a:cxnLst>
                <a:cxn ang="0">
                  <a:pos x="870" y="0"/>
                </a:cxn>
                <a:cxn ang="0">
                  <a:pos x="2814" y="2874"/>
                </a:cxn>
                <a:cxn ang="0">
                  <a:pos x="0" y="1032"/>
                </a:cxn>
                <a:cxn ang="0">
                  <a:pos x="0" y="942"/>
                </a:cxn>
                <a:cxn ang="0">
                  <a:pos x="6" y="942"/>
                </a:cxn>
                <a:cxn ang="0">
                  <a:pos x="36" y="912"/>
                </a:cxn>
                <a:cxn ang="0">
                  <a:pos x="72" y="864"/>
                </a:cxn>
                <a:cxn ang="0">
                  <a:pos x="114" y="816"/>
                </a:cxn>
                <a:cxn ang="0">
                  <a:pos x="144" y="780"/>
                </a:cxn>
                <a:cxn ang="0">
                  <a:pos x="168" y="756"/>
                </a:cxn>
                <a:cxn ang="0">
                  <a:pos x="198" y="720"/>
                </a:cxn>
                <a:cxn ang="0">
                  <a:pos x="228" y="678"/>
                </a:cxn>
                <a:cxn ang="0">
                  <a:pos x="252" y="636"/>
                </a:cxn>
                <a:cxn ang="0">
                  <a:pos x="276" y="600"/>
                </a:cxn>
                <a:cxn ang="0">
                  <a:pos x="294" y="588"/>
                </a:cxn>
                <a:cxn ang="0">
                  <a:pos x="318" y="576"/>
                </a:cxn>
                <a:cxn ang="0">
                  <a:pos x="468" y="426"/>
                </a:cxn>
                <a:cxn ang="0">
                  <a:pos x="492" y="396"/>
                </a:cxn>
                <a:cxn ang="0">
                  <a:pos x="504" y="384"/>
                </a:cxn>
                <a:cxn ang="0">
                  <a:pos x="510" y="372"/>
                </a:cxn>
                <a:cxn ang="0">
                  <a:pos x="534" y="336"/>
                </a:cxn>
                <a:cxn ang="0">
                  <a:pos x="558" y="288"/>
                </a:cxn>
                <a:cxn ang="0">
                  <a:pos x="594" y="234"/>
                </a:cxn>
                <a:cxn ang="0">
                  <a:pos x="630" y="186"/>
                </a:cxn>
                <a:cxn ang="0">
                  <a:pos x="660" y="144"/>
                </a:cxn>
                <a:cxn ang="0">
                  <a:pos x="684" y="126"/>
                </a:cxn>
                <a:cxn ang="0">
                  <a:pos x="726" y="102"/>
                </a:cxn>
                <a:cxn ang="0">
                  <a:pos x="768" y="72"/>
                </a:cxn>
                <a:cxn ang="0">
                  <a:pos x="810" y="48"/>
                </a:cxn>
                <a:cxn ang="0">
                  <a:pos x="846" y="36"/>
                </a:cxn>
                <a:cxn ang="0">
                  <a:pos x="852" y="36"/>
                </a:cxn>
                <a:cxn ang="0">
                  <a:pos x="858" y="30"/>
                </a:cxn>
                <a:cxn ang="0">
                  <a:pos x="864" y="18"/>
                </a:cxn>
                <a:cxn ang="0">
                  <a:pos x="870" y="0"/>
                </a:cxn>
              </a:cxnLst>
              <a:rect l="0" t="0" r="r" b="b"/>
              <a:pathLst>
                <a:path w="2814" h="2874">
                  <a:moveTo>
                    <a:pt x="870" y="0"/>
                  </a:moveTo>
                  <a:lnTo>
                    <a:pt x="2814" y="2874"/>
                  </a:lnTo>
                  <a:lnTo>
                    <a:pt x="0" y="1032"/>
                  </a:lnTo>
                  <a:lnTo>
                    <a:pt x="0" y="942"/>
                  </a:lnTo>
                  <a:lnTo>
                    <a:pt x="6" y="942"/>
                  </a:lnTo>
                  <a:lnTo>
                    <a:pt x="36" y="912"/>
                  </a:lnTo>
                  <a:lnTo>
                    <a:pt x="72" y="864"/>
                  </a:lnTo>
                  <a:lnTo>
                    <a:pt x="114" y="816"/>
                  </a:lnTo>
                  <a:lnTo>
                    <a:pt x="144" y="780"/>
                  </a:lnTo>
                  <a:lnTo>
                    <a:pt x="168" y="756"/>
                  </a:lnTo>
                  <a:lnTo>
                    <a:pt x="198" y="720"/>
                  </a:lnTo>
                  <a:lnTo>
                    <a:pt x="228" y="678"/>
                  </a:lnTo>
                  <a:lnTo>
                    <a:pt x="252" y="636"/>
                  </a:lnTo>
                  <a:lnTo>
                    <a:pt x="276" y="600"/>
                  </a:lnTo>
                  <a:lnTo>
                    <a:pt x="294" y="588"/>
                  </a:lnTo>
                  <a:lnTo>
                    <a:pt x="318" y="576"/>
                  </a:lnTo>
                  <a:lnTo>
                    <a:pt x="468" y="426"/>
                  </a:lnTo>
                  <a:lnTo>
                    <a:pt x="492" y="396"/>
                  </a:lnTo>
                  <a:lnTo>
                    <a:pt x="504" y="384"/>
                  </a:lnTo>
                  <a:lnTo>
                    <a:pt x="510" y="372"/>
                  </a:lnTo>
                  <a:lnTo>
                    <a:pt x="534" y="336"/>
                  </a:lnTo>
                  <a:lnTo>
                    <a:pt x="558" y="288"/>
                  </a:lnTo>
                  <a:lnTo>
                    <a:pt x="594" y="234"/>
                  </a:lnTo>
                  <a:lnTo>
                    <a:pt x="630" y="186"/>
                  </a:lnTo>
                  <a:lnTo>
                    <a:pt x="660" y="144"/>
                  </a:lnTo>
                  <a:lnTo>
                    <a:pt x="684" y="126"/>
                  </a:lnTo>
                  <a:lnTo>
                    <a:pt x="726" y="102"/>
                  </a:lnTo>
                  <a:lnTo>
                    <a:pt x="768" y="72"/>
                  </a:lnTo>
                  <a:lnTo>
                    <a:pt x="810" y="48"/>
                  </a:lnTo>
                  <a:lnTo>
                    <a:pt x="846" y="36"/>
                  </a:lnTo>
                  <a:lnTo>
                    <a:pt x="852" y="36"/>
                  </a:lnTo>
                  <a:lnTo>
                    <a:pt x="858" y="30"/>
                  </a:lnTo>
                  <a:lnTo>
                    <a:pt x="864" y="18"/>
                  </a:lnTo>
                  <a:lnTo>
                    <a:pt x="870" y="0"/>
                  </a:lnTo>
                  <a:close/>
                </a:path>
              </a:pathLst>
            </a:custGeom>
            <a:gradFill>
              <a:gsLst>
                <a:gs pos="23000">
                  <a:sysClr val="window" lastClr="FFFFFF"/>
                </a:gs>
                <a:gs pos="81000">
                  <a:sysClr val="window" lastClr="FFFFFF">
                    <a:lumMod val="85000"/>
                  </a:sysClr>
                </a:gs>
              </a:gsLst>
              <a:lin ang="18000000" scaled="0"/>
            </a:gradFill>
            <a:ln w="0">
              <a:noFill/>
              <a:prstDash val="solid"/>
              <a:round/>
              <a:headEnd/>
              <a:tailEnd/>
            </a:ln>
          </p:spPr>
          <p:txBody>
            <a:bodyPr/>
            <a:lstStyle/>
            <a:p>
              <a:pPr>
                <a:defRPr/>
              </a:pPr>
              <a:endParaRPr lang="en-US" sz="2700" kern="0">
                <a:solidFill>
                  <a:prstClr val="black"/>
                </a:solidFill>
              </a:endParaRPr>
            </a:p>
          </p:txBody>
        </p:sp>
      </p:grpSp>
      <p:grpSp>
        <p:nvGrpSpPr>
          <p:cNvPr id="7172" name="Nhóm 5"/>
          <p:cNvGrpSpPr>
            <a:grpSpLocks/>
          </p:cNvGrpSpPr>
          <p:nvPr/>
        </p:nvGrpSpPr>
        <p:grpSpPr bwMode="auto">
          <a:xfrm>
            <a:off x="1905000" y="2095500"/>
            <a:ext cx="7155660" cy="7061565"/>
            <a:chOff x="1219200" y="1828800"/>
            <a:chExt cx="4038600" cy="4038600"/>
          </a:xfrm>
        </p:grpSpPr>
        <p:sp>
          <p:nvSpPr>
            <p:cNvPr id="9" name="Cube 43"/>
            <p:cNvSpPr/>
            <p:nvPr/>
          </p:nvSpPr>
          <p:spPr>
            <a:xfrm>
              <a:off x="1219200" y="3810000"/>
              <a:ext cx="2057400" cy="2057400"/>
            </a:xfrm>
            <a:prstGeom prst="cube">
              <a:avLst>
                <a:gd name="adj" fmla="val 11565"/>
              </a:avLst>
            </a:prstGeom>
            <a:gradFill rotWithShape="1">
              <a:gsLst>
                <a:gs pos="0">
                  <a:srgbClr val="475A8D">
                    <a:shade val="51000"/>
                    <a:satMod val="130000"/>
                  </a:srgbClr>
                </a:gs>
                <a:gs pos="80000">
                  <a:srgbClr val="475A8D">
                    <a:shade val="93000"/>
                    <a:satMod val="130000"/>
                  </a:srgbClr>
                </a:gs>
                <a:gs pos="100000">
                  <a:srgbClr val="475A8D">
                    <a:shade val="94000"/>
                    <a:satMod val="135000"/>
                  </a:srgbClr>
                </a:gs>
              </a:gsLst>
              <a:lin ang="16200000" scaled="0"/>
            </a:gradFill>
            <a:ln>
              <a:noFill/>
            </a:ln>
            <a:effectLst>
              <a:outerShdw blurRad="76200" dir="18900000" sy="23000" kx="-1200000" algn="bl" rotWithShape="0">
                <a:prstClr val="black">
                  <a:alpha val="20000"/>
                </a:prstClr>
              </a:outerShdw>
            </a:effectLst>
            <a:scene3d>
              <a:camera prst="orthographicFront">
                <a:rot lat="0" lon="0" rev="0"/>
              </a:camera>
              <a:lightRig rig="threePt" dir="t">
                <a:rot lat="0" lon="0" rev="1200000"/>
              </a:lightRig>
            </a:scene3d>
            <a:sp3d>
              <a:bevelT w="63500" h="25400"/>
            </a:sp3d>
          </p:spPr>
          <p:txBody>
            <a:bodyPr anchor="ctr"/>
            <a:lstStyle/>
            <a:p>
              <a:pPr algn="ctr">
                <a:defRPr/>
              </a:pPr>
              <a:endParaRPr lang="en-PH" sz="2700" b="1" kern="0" dirty="0">
                <a:solidFill>
                  <a:prstClr val="white"/>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10" name="Cube 45"/>
            <p:cNvSpPr/>
            <p:nvPr/>
          </p:nvSpPr>
          <p:spPr>
            <a:xfrm>
              <a:off x="3200400" y="3810000"/>
              <a:ext cx="2057400" cy="2057400"/>
            </a:xfrm>
            <a:prstGeom prst="cube">
              <a:avLst>
                <a:gd name="adj" fmla="val 11565"/>
              </a:avLst>
            </a:prstGeom>
            <a:gradFill rotWithShape="1">
              <a:gsLst>
                <a:gs pos="0">
                  <a:srgbClr val="84AA33">
                    <a:shade val="51000"/>
                    <a:satMod val="130000"/>
                  </a:srgbClr>
                </a:gs>
                <a:gs pos="80000">
                  <a:srgbClr val="84AA33">
                    <a:shade val="93000"/>
                    <a:satMod val="130000"/>
                  </a:srgbClr>
                </a:gs>
                <a:gs pos="100000">
                  <a:srgbClr val="84AA33">
                    <a:shade val="94000"/>
                    <a:satMod val="135000"/>
                  </a:srgbClr>
                </a:gs>
              </a:gsLst>
              <a:lin ang="16200000" scaled="0"/>
            </a:gradFill>
            <a:ln>
              <a:noFill/>
            </a:ln>
            <a:effectLst>
              <a:outerShdw blurRad="76200" dir="18900000" sy="23000" kx="-1200000" algn="bl" rotWithShape="0">
                <a:prstClr val="black">
                  <a:alpha val="20000"/>
                </a:prstClr>
              </a:outerShdw>
            </a:effectLst>
            <a:scene3d>
              <a:camera prst="orthographicFront">
                <a:rot lat="0" lon="0" rev="0"/>
              </a:camera>
              <a:lightRig rig="threePt" dir="t">
                <a:rot lat="0" lon="0" rev="1200000"/>
              </a:lightRig>
            </a:scene3d>
            <a:sp3d>
              <a:bevelT w="63500" h="25400"/>
            </a:sp3d>
          </p:spPr>
          <p:txBody>
            <a:bodyPr anchor="ctr"/>
            <a:lstStyle/>
            <a:p>
              <a:pPr algn="ctr">
                <a:defRPr/>
              </a:pPr>
              <a:endParaRPr lang="en-PH" sz="2700" b="1" kern="0" dirty="0">
                <a:solidFill>
                  <a:prstClr val="white"/>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11" name="Cube 46"/>
            <p:cNvSpPr/>
            <p:nvPr/>
          </p:nvSpPr>
          <p:spPr>
            <a:xfrm>
              <a:off x="1219200" y="1828800"/>
              <a:ext cx="2057400" cy="2057400"/>
            </a:xfrm>
            <a:prstGeom prst="cube">
              <a:avLst>
                <a:gd name="adj" fmla="val 11565"/>
              </a:avLst>
            </a:prstGeom>
            <a:gradFill rotWithShape="1">
              <a:gsLst>
                <a:gs pos="0">
                  <a:srgbClr val="FEB80A">
                    <a:shade val="51000"/>
                    <a:satMod val="130000"/>
                  </a:srgbClr>
                </a:gs>
                <a:gs pos="80000">
                  <a:srgbClr val="FEB80A">
                    <a:shade val="93000"/>
                    <a:satMod val="130000"/>
                  </a:srgbClr>
                </a:gs>
                <a:gs pos="100000">
                  <a:srgbClr val="FEB80A">
                    <a:shade val="94000"/>
                    <a:satMod val="135000"/>
                  </a:srgbClr>
                </a:gs>
              </a:gsLst>
              <a:lin ang="16200000" scaled="0"/>
            </a:gradFill>
            <a:ln>
              <a:solidFill>
                <a:srgbClr val="FEB80A">
                  <a:shade val="95000"/>
                  <a:satMod val="105000"/>
                </a:srgb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lvl="0" algn="just">
                <a:spcBef>
                  <a:spcPct val="0"/>
                </a:spcBef>
              </a:pPr>
              <a:endParaRPr lang="en-US" sz="2400" i="1" dirty="0">
                <a:latin typeface="Roboto" panose="02000000000000000000" pitchFamily="2" charset="0"/>
                <a:ea typeface="Roboto" panose="02000000000000000000" pitchFamily="2" charset="0"/>
                <a:cs typeface="Roboto" panose="02000000000000000000" pitchFamily="2" charset="0"/>
              </a:endParaRPr>
            </a:p>
          </p:txBody>
        </p:sp>
        <p:sp>
          <p:nvSpPr>
            <p:cNvPr id="12" name="Cube 47"/>
            <p:cNvSpPr/>
            <p:nvPr/>
          </p:nvSpPr>
          <p:spPr>
            <a:xfrm>
              <a:off x="3200400" y="1828800"/>
              <a:ext cx="2057400" cy="2057400"/>
            </a:xfrm>
            <a:prstGeom prst="cube">
              <a:avLst>
                <a:gd name="adj" fmla="val 11565"/>
              </a:avLst>
            </a:prstGeom>
            <a:solidFill>
              <a:schemeClr val="accent1">
                <a:lumMod val="75000"/>
              </a:schemeClr>
            </a:solidFill>
            <a:ln>
              <a:solidFill>
                <a:schemeClr val="accent1">
                  <a:lumMod val="75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a:defRPr/>
              </a:pPr>
              <a:endParaRPr lang="en-PH" sz="3000" b="1" kern="0" dirty="0">
                <a:solidFill>
                  <a:prstClr val="white"/>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grpSp>
      <p:pic>
        <p:nvPicPr>
          <p:cNvPr id="16" name="Content Placeholder 3"/>
          <p:cNvPicPr>
            <a:picLocks noGrp="1" noChangeAspect="1"/>
          </p:cNvPicPr>
          <p:nvPr>
            <p:ph sz="half" idx="1"/>
          </p:nvPr>
        </p:nvPicPr>
        <p:blipFill>
          <a:blip r:embed="rId2"/>
          <a:stretch>
            <a:fillRect/>
          </a:stretch>
        </p:blipFill>
        <p:spPr>
          <a:xfrm>
            <a:off x="12448922" y="2740163"/>
            <a:ext cx="4109622" cy="2411060"/>
          </a:xfrm>
          <a:prstGeom prst="rect">
            <a:avLst/>
          </a:prstGeom>
        </p:spPr>
      </p:pic>
      <p:sp>
        <p:nvSpPr>
          <p:cNvPr id="18" name="Text Box 7"/>
          <p:cNvSpPr txBox="1"/>
          <p:nvPr/>
        </p:nvSpPr>
        <p:spPr>
          <a:xfrm>
            <a:off x="-142123" y="734555"/>
            <a:ext cx="18405566" cy="1200329"/>
          </a:xfrm>
          <a:prstGeom prst="rect">
            <a:avLst/>
          </a:prstGeom>
          <a:noFill/>
        </p:spPr>
        <p:txBody>
          <a:bodyPr wrap="square" rtlCol="0" anchor="t">
            <a:spAutoFit/>
          </a:bodyPr>
          <a:lstStyle/>
          <a:p>
            <a:pPr algn="ct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QUY ĐỊNH CHUẨN ĐẦU RA TIN HỌC ĐỐI VỚI LỚP ĐẠI TRÀ</a:t>
            </a:r>
          </a:p>
          <a:p>
            <a:pPr algn="ct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(CHỨNG CHỈ ỨNG DỤNG CNTT CƠ BẢN)   </a:t>
            </a:r>
          </a:p>
        </p:txBody>
      </p:sp>
      <p:sp>
        <p:nvSpPr>
          <p:cNvPr id="20" name="Hộp_Văn_Bản 40"/>
          <p:cNvSpPr txBox="1">
            <a:spLocks noChangeArrowheads="1"/>
          </p:cNvSpPr>
          <p:nvPr/>
        </p:nvSpPr>
        <p:spPr bwMode="auto">
          <a:xfrm>
            <a:off x="2063932" y="2426668"/>
            <a:ext cx="3264266" cy="3416320"/>
          </a:xfrm>
          <a:prstGeom prst="rect">
            <a:avLst/>
          </a:prstGeom>
          <a:noFill/>
          <a:ln w="9525">
            <a:noFill/>
            <a:miter lim="800000"/>
          </a:ln>
        </p:spPr>
        <p:txBody>
          <a:bodyPr wrap="square">
            <a:spAutoFit/>
          </a:bodyPr>
          <a:lstStyle/>
          <a:p>
            <a:pPr algn="just">
              <a:spcBef>
                <a:spcPct val="0"/>
              </a:spcBef>
            </a:pP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ứng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dụng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CNTT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cơ</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bản</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hay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còn</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gọi</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là</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CNTT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theo</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Thông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tư</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03.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Đây</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là</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Tin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quốc</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gia</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mới</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nhất</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thay</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thế</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cho</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các</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Tin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 B, C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cũ</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a:t>
            </a:r>
            <a:endParaRPr lang="en-US" sz="2400" b="1" i="1" dirty="0">
              <a:latin typeface="Roboto" panose="02000000000000000000" pitchFamily="2" charset="0"/>
              <a:ea typeface="Roboto" panose="02000000000000000000" pitchFamily="2" charset="0"/>
              <a:cs typeface="Roboto" panose="02000000000000000000" pitchFamily="2" charset="0"/>
            </a:endParaRPr>
          </a:p>
        </p:txBody>
      </p:sp>
      <p:sp>
        <p:nvSpPr>
          <p:cNvPr id="21" name="Hộp_Văn_Bản 24"/>
          <p:cNvSpPr txBox="1">
            <a:spLocks noChangeArrowheads="1"/>
          </p:cNvSpPr>
          <p:nvPr/>
        </p:nvSpPr>
        <p:spPr bwMode="auto">
          <a:xfrm>
            <a:off x="5519307" y="2737887"/>
            <a:ext cx="3089118" cy="2385268"/>
          </a:xfrm>
          <a:prstGeom prst="rect">
            <a:avLst/>
          </a:prstGeom>
          <a:noFill/>
          <a:ln w="9525">
            <a:noFill/>
            <a:miter lim="800000"/>
          </a:ln>
        </p:spPr>
        <p:txBody>
          <a:bodyPr wrap="square">
            <a:spAutoFit/>
          </a:bodyPr>
          <a:lstStyle/>
          <a:p>
            <a:pPr algn="just">
              <a:lnSpc>
                <a:spcPct val="120000"/>
              </a:lnSpc>
            </a:pP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Hình</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thức</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trên</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máy</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tính</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nối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mạng</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LAN.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Bài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gồm</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2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phần</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bài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trắc</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nghiệm</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30’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bài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thực</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hành</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90’</a:t>
            </a:r>
            <a:endParaRPr lang="en-US" sz="2100" b="1" i="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22" name="Hộp_Văn_Bản 41"/>
          <p:cNvSpPr txBox="1">
            <a:spLocks noChangeArrowheads="1"/>
          </p:cNvSpPr>
          <p:nvPr/>
        </p:nvSpPr>
        <p:spPr bwMode="auto">
          <a:xfrm>
            <a:off x="2063932" y="6161920"/>
            <a:ext cx="3043646" cy="2862322"/>
          </a:xfrm>
          <a:prstGeom prst="rect">
            <a:avLst/>
          </a:prstGeom>
          <a:noFill/>
          <a:ln w="9525">
            <a:noFill/>
            <a:miter lim="800000"/>
          </a:ln>
        </p:spPr>
        <p:txBody>
          <a:bodyPr wrap="square">
            <a:spAutoFit/>
          </a:bodyPr>
          <a:lstStyle/>
          <a:p>
            <a:pPr algn="just">
              <a:spcBef>
                <a:spcPts val="900"/>
              </a:spcBef>
              <a:spcAft>
                <a:spcPts val="900"/>
              </a:spcAft>
            </a:pP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Công</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nhận</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đạt</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yêu</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cầu</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được</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cấp</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khi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tổng</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điểm</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2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bài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đạt</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từ</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50%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số</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điểm</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trở</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lên</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đối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với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mỗi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bài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trắc</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nghiệm</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bài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thực</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hành</a:t>
            </a:r>
            <a:endParaRPr lang="en-US" sz="2250" b="1" i="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endParaRPr>
          </a:p>
        </p:txBody>
      </p:sp>
      <p:pic>
        <p:nvPicPr>
          <p:cNvPr id="23" name="Picture 4" descr="https://tinhoc.huaf.edu.vn/uploads/news/2021_08/165191029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5496290" y="5982790"/>
            <a:ext cx="3112136" cy="3174278"/>
          </a:xfrm>
          <a:prstGeom prst="rect">
            <a:avLst/>
          </a:prstGeom>
          <a:noFill/>
          <a:ln>
            <a:noFill/>
          </a:ln>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30492" y="5251262"/>
            <a:ext cx="4128053" cy="2847711"/>
          </a:xfrm>
          <a:prstGeom prst="rect">
            <a:avLst/>
          </a:prstGeom>
        </p:spPr>
      </p:pic>
      <p:sp>
        <p:nvSpPr>
          <p:cNvPr id="3" name="Freeform 3">
            <a:extLst>
              <a:ext uri="{FF2B5EF4-FFF2-40B4-BE49-F238E27FC236}">
                <a16:creationId xmlns:a16="http://schemas.microsoft.com/office/drawing/2014/main" id="{046143F8-45C8-E351-31C3-F028C2EA14BC}"/>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3">
            <a:extLst>
              <a:ext uri="{FF2B5EF4-FFF2-40B4-BE49-F238E27FC236}">
                <a16:creationId xmlns:a16="http://schemas.microsoft.com/office/drawing/2014/main" id="{A51E0645-1EE6-7998-88D6-93119CE8D4F7}"/>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extLst>
      <p:ext uri="{BB962C8B-B14F-4D97-AF65-F5344CB8AC3E}">
        <p14:creationId xmlns:p14="http://schemas.microsoft.com/office/powerpoint/2010/main" val="246720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500" fill="hold">
                                          <p:stCondLst>
                                            <p:cond delay="0"/>
                                          </p:stCondLst>
                                        </p:cTn>
                                        <p:tgtEl>
                                          <p:spTgt spid="16"/>
                                        </p:tgtEl>
                                        <p:attrNameLst>
                                          <p:attrName>style.visibility</p:attrName>
                                        </p:attrNameLst>
                                      </p:cBhvr>
                                      <p:to>
                                        <p:strVal val="visible"/>
                                      </p:to>
                                    </p:set>
                                    <p:animEffect transition="in" filter="box(in)">
                                      <p:cBhvr>
                                        <p:cTn id="7" dur="500"/>
                                        <p:tgtEl>
                                          <p:spTgt spid="16"/>
                                        </p:tgtEl>
                                      </p:cBhvr>
                                    </p:animEffect>
                                  </p:childTnLst>
                                </p:cTn>
                              </p:par>
                              <p:par>
                                <p:cTn id="8" presetID="4" presetClass="entr" presetSubtype="16" fill="hold" grpId="0" nodeType="withEffect">
                                  <p:stCondLst>
                                    <p:cond delay="0"/>
                                  </p:stCondLst>
                                  <p:childTnLst>
                                    <p:set>
                                      <p:cBhvr>
                                        <p:cTn id="9" dur="500" fill="hold">
                                          <p:stCondLst>
                                            <p:cond delay="0"/>
                                          </p:stCondLst>
                                        </p:cTn>
                                        <p:tgtEl>
                                          <p:spTgt spid="18"/>
                                        </p:tgtEl>
                                        <p:attrNameLst>
                                          <p:attrName>style.visibility</p:attrName>
                                        </p:attrNameLst>
                                      </p:cBhvr>
                                      <p:to>
                                        <p:strVal val="visible"/>
                                      </p:to>
                                    </p:set>
                                    <p:animEffect transition="in" filter="box(in)">
                                      <p:cBhvr>
                                        <p:cTn id="10" dur="500"/>
                                        <p:tgtEl>
                                          <p:spTgt spid="18"/>
                                        </p:tgtEl>
                                      </p:cBhvr>
                                    </p:animEffect>
                                  </p:childTnLst>
                                </p:cTn>
                              </p:par>
                              <p:par>
                                <p:cTn id="11" presetID="5" presetClass="entr" presetSubtype="1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checkerboard(across)">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14"/>
          <p:cNvGrpSpPr>
            <a:grpSpLocks/>
          </p:cNvGrpSpPr>
          <p:nvPr/>
        </p:nvGrpSpPr>
        <p:grpSpPr bwMode="auto">
          <a:xfrm>
            <a:off x="849086" y="2155373"/>
            <a:ext cx="7254311" cy="6792684"/>
            <a:chOff x="2498889" y="1874520"/>
            <a:chExt cx="3254392" cy="3401605"/>
          </a:xfrm>
        </p:grpSpPr>
        <p:sp>
          <p:nvSpPr>
            <p:cNvPr id="4" name="Oval 13"/>
            <p:cNvSpPr/>
            <p:nvPr/>
          </p:nvSpPr>
          <p:spPr>
            <a:xfrm>
              <a:off x="2498889" y="4139611"/>
              <a:ext cx="3254392" cy="1136514"/>
            </a:xfrm>
            <a:prstGeom prst="ellipse">
              <a:avLst/>
            </a:prstGeom>
            <a:gradFill flip="none" rotWithShape="1">
              <a:gsLst>
                <a:gs pos="0">
                  <a:sysClr val="windowText" lastClr="000000">
                    <a:lumMod val="50000"/>
                    <a:lumOff val="50000"/>
                    <a:alpha val="70000"/>
                  </a:sys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anchor="ctr"/>
            <a:lstStyle/>
            <a:p>
              <a:pPr algn="ctr">
                <a:defRPr/>
              </a:pPr>
              <a:endParaRPr lang="en-US" sz="2700" kern="0">
                <a:solidFill>
                  <a:sysClr val="window" lastClr="FFFFFF"/>
                </a:solidFill>
              </a:endParaRPr>
            </a:p>
          </p:txBody>
        </p:sp>
        <p:grpSp>
          <p:nvGrpSpPr>
            <p:cNvPr id="18446" name="Group 11"/>
            <p:cNvGrpSpPr>
              <a:grpSpLocks/>
            </p:cNvGrpSpPr>
            <p:nvPr/>
          </p:nvGrpSpPr>
          <p:grpSpPr bwMode="auto">
            <a:xfrm>
              <a:off x="2674620" y="1874520"/>
              <a:ext cx="2926080" cy="2926080"/>
              <a:chOff x="2674620" y="1874520"/>
              <a:chExt cx="2926080" cy="2926080"/>
            </a:xfrm>
          </p:grpSpPr>
          <p:sp>
            <p:nvSpPr>
              <p:cNvPr id="6" name="Oval 2"/>
              <p:cNvSpPr/>
              <p:nvPr/>
            </p:nvSpPr>
            <p:spPr>
              <a:xfrm>
                <a:off x="2674620" y="1874520"/>
                <a:ext cx="2926080" cy="2926080"/>
              </a:xfrm>
              <a:prstGeom prst="ellipse">
                <a:avLst/>
              </a:prstGeom>
              <a:gradFill flip="none" rotWithShape="1">
                <a:gsLst>
                  <a:gs pos="0">
                    <a:sysClr val="window" lastClr="FFFFFF">
                      <a:lumMod val="75000"/>
                    </a:sysClr>
                  </a:gs>
                  <a:gs pos="100000">
                    <a:srgbClr val="FAFAFA"/>
                  </a:gs>
                </a:gsLst>
                <a:lin ang="18900000" scaled="1"/>
                <a:tileRect/>
              </a:gradFill>
              <a:ln w="12700" cap="flat" cmpd="sng" algn="ctr">
                <a:gradFill flip="none" rotWithShape="1">
                  <a:gsLst>
                    <a:gs pos="0">
                      <a:sysClr val="window" lastClr="FFFFFF">
                        <a:lumMod val="70000"/>
                      </a:sysClr>
                    </a:gs>
                    <a:gs pos="100000">
                      <a:sysClr val="window" lastClr="FFFFFF">
                        <a:lumMod val="93000"/>
                      </a:sysClr>
                    </a:gs>
                  </a:gsLst>
                  <a:lin ang="18900000" scaled="1"/>
                  <a:tileRect/>
                </a:gradFill>
                <a:prstDash val="solid"/>
              </a:ln>
              <a:effectLst/>
            </p:spPr>
            <p:txBody>
              <a:bodyPr anchor="ctr"/>
              <a:lstStyle/>
              <a:p>
                <a:pPr algn="ctr">
                  <a:defRPr/>
                </a:pPr>
                <a:endParaRPr lang="en-US" sz="2700" kern="0">
                  <a:solidFill>
                    <a:prstClr val="white"/>
                  </a:solidFill>
                </a:endParaRPr>
              </a:p>
            </p:txBody>
          </p:sp>
          <p:sp>
            <p:nvSpPr>
              <p:cNvPr id="7" name="Freeform 7"/>
              <p:cNvSpPr/>
              <p:nvPr/>
            </p:nvSpPr>
            <p:spPr>
              <a:xfrm>
                <a:off x="4095922" y="1874520"/>
                <a:ext cx="1409707" cy="1804771"/>
              </a:xfrm>
              <a:custGeom>
                <a:avLst/>
                <a:gdLst>
                  <a:gd name="connsiteX0" fmla="*/ 0 w 1394460"/>
                  <a:gd name="connsiteY0" fmla="*/ 0 h 1805940"/>
                  <a:gd name="connsiteX1" fmla="*/ 1394460 w 1394460"/>
                  <a:gd name="connsiteY1" fmla="*/ 1805940 h 1805940"/>
                  <a:gd name="connsiteX2" fmla="*/ 0 w 1394460"/>
                  <a:gd name="connsiteY2" fmla="*/ 1436370 h 1805940"/>
                  <a:gd name="connsiteX3" fmla="*/ 0 w 1394460"/>
                  <a:gd name="connsiteY3" fmla="*/ 0 h 1805940"/>
                  <a:gd name="connsiteX0" fmla="*/ 0 w 1394460"/>
                  <a:gd name="connsiteY0" fmla="*/ 0 h 1805940"/>
                  <a:gd name="connsiteX1" fmla="*/ 1394460 w 1394460"/>
                  <a:gd name="connsiteY1" fmla="*/ 1805940 h 1805940"/>
                  <a:gd name="connsiteX2" fmla="*/ 0 w 1394460"/>
                  <a:gd name="connsiteY2" fmla="*/ 1436370 h 1805940"/>
                  <a:gd name="connsiteX3" fmla="*/ 0 w 1394460"/>
                  <a:gd name="connsiteY3" fmla="*/ 0 h 1805940"/>
                  <a:gd name="connsiteX0" fmla="*/ 0 w 1417426"/>
                  <a:gd name="connsiteY0" fmla="*/ 0 h 1805940"/>
                  <a:gd name="connsiteX1" fmla="*/ 1394460 w 1417426"/>
                  <a:gd name="connsiteY1" fmla="*/ 1805940 h 1805940"/>
                  <a:gd name="connsiteX2" fmla="*/ 0 w 1417426"/>
                  <a:gd name="connsiteY2" fmla="*/ 1436370 h 1805940"/>
                  <a:gd name="connsiteX3" fmla="*/ 0 w 1417426"/>
                  <a:gd name="connsiteY3" fmla="*/ 0 h 1805940"/>
                  <a:gd name="connsiteX0" fmla="*/ 0 w 1415801"/>
                  <a:gd name="connsiteY0" fmla="*/ 0 h 1805940"/>
                  <a:gd name="connsiteX1" fmla="*/ 1394460 w 1415801"/>
                  <a:gd name="connsiteY1" fmla="*/ 1805940 h 1805940"/>
                  <a:gd name="connsiteX2" fmla="*/ 0 w 1415801"/>
                  <a:gd name="connsiteY2" fmla="*/ 1436370 h 1805940"/>
                  <a:gd name="connsiteX3" fmla="*/ 0 w 1415801"/>
                  <a:gd name="connsiteY3" fmla="*/ 0 h 1805940"/>
                  <a:gd name="connsiteX0" fmla="*/ 0 w 1409680"/>
                  <a:gd name="connsiteY0" fmla="*/ 0 h 1805940"/>
                  <a:gd name="connsiteX1" fmla="*/ 1394460 w 1409680"/>
                  <a:gd name="connsiteY1" fmla="*/ 1805940 h 1805940"/>
                  <a:gd name="connsiteX2" fmla="*/ 0 w 1409680"/>
                  <a:gd name="connsiteY2" fmla="*/ 1436370 h 1805940"/>
                  <a:gd name="connsiteX3" fmla="*/ 0 w 1409680"/>
                  <a:gd name="connsiteY3" fmla="*/ 0 h 1805940"/>
                </a:gdLst>
                <a:ahLst/>
                <a:cxnLst>
                  <a:cxn ang="0">
                    <a:pos x="connsiteX0" y="connsiteY0"/>
                  </a:cxn>
                  <a:cxn ang="0">
                    <a:pos x="connsiteX1" y="connsiteY1"/>
                  </a:cxn>
                  <a:cxn ang="0">
                    <a:pos x="connsiteX2" y="connsiteY2"/>
                  </a:cxn>
                  <a:cxn ang="0">
                    <a:pos x="connsiteX3" y="connsiteY3"/>
                  </a:cxn>
                </a:cxnLst>
                <a:rect l="l" t="t" r="r" b="b"/>
                <a:pathLst>
                  <a:path w="1409680" h="1805940">
                    <a:moveTo>
                      <a:pt x="0" y="0"/>
                    </a:moveTo>
                    <a:cubicBezTo>
                      <a:pt x="933450" y="76200"/>
                      <a:pt x="1512570" y="1108710"/>
                      <a:pt x="1394460" y="1805940"/>
                    </a:cubicBezTo>
                    <a:lnTo>
                      <a:pt x="0" y="1436370"/>
                    </a:lnTo>
                    <a:lnTo>
                      <a:pt x="0" y="0"/>
                    </a:lnTo>
                    <a:close/>
                  </a:path>
                </a:pathLst>
              </a:custGeom>
              <a:gradFill flip="none" rotWithShape="1">
                <a:gsLst>
                  <a:gs pos="0">
                    <a:sysClr val="window" lastClr="FFFFFF">
                      <a:lumMod val="75000"/>
                    </a:sysClr>
                  </a:gs>
                  <a:gs pos="100000">
                    <a:sysClr val="window" lastClr="FFFFFF">
                      <a:lumMod val="95000"/>
                    </a:sysClr>
                  </a:gs>
                </a:gsLst>
                <a:lin ang="18900000" scaled="1"/>
                <a:tileRect/>
              </a:gradFill>
              <a:ln w="25400" cap="flat" cmpd="sng" algn="ctr">
                <a:noFill/>
                <a:prstDash val="solid"/>
              </a:ln>
              <a:effectLst/>
            </p:spPr>
            <p:txBody>
              <a:bodyPr anchor="ctr"/>
              <a:lstStyle/>
              <a:p>
                <a:pPr algn="ctr">
                  <a:defRPr/>
                </a:pPr>
                <a:endParaRPr lang="en-US" sz="2700" kern="0">
                  <a:solidFill>
                    <a:prstClr val="white"/>
                  </a:solidFill>
                </a:endParaRPr>
              </a:p>
            </p:txBody>
          </p:sp>
          <p:sp>
            <p:nvSpPr>
              <p:cNvPr id="8" name="Freeform 8"/>
              <p:cNvSpPr/>
              <p:nvPr/>
            </p:nvSpPr>
            <p:spPr>
              <a:xfrm>
                <a:off x="3254543" y="1893568"/>
                <a:ext cx="849316" cy="2185726"/>
              </a:xfrm>
              <a:custGeom>
                <a:avLst/>
                <a:gdLst>
                  <a:gd name="connsiteX0" fmla="*/ 842010 w 842010"/>
                  <a:gd name="connsiteY0" fmla="*/ 0 h 2186940"/>
                  <a:gd name="connsiteX1" fmla="*/ 0 w 842010"/>
                  <a:gd name="connsiteY1" fmla="*/ 2186940 h 2186940"/>
                  <a:gd name="connsiteX2" fmla="*/ 842010 w 842010"/>
                  <a:gd name="connsiteY2" fmla="*/ 1436370 h 2186940"/>
                  <a:gd name="connsiteX3" fmla="*/ 842010 w 842010"/>
                  <a:gd name="connsiteY3" fmla="*/ 0 h 2186940"/>
                  <a:gd name="connsiteX0" fmla="*/ 846845 w 846845"/>
                  <a:gd name="connsiteY0" fmla="*/ 0 h 2186940"/>
                  <a:gd name="connsiteX1" fmla="*/ 4835 w 846845"/>
                  <a:gd name="connsiteY1" fmla="*/ 2186940 h 2186940"/>
                  <a:gd name="connsiteX2" fmla="*/ 846845 w 846845"/>
                  <a:gd name="connsiteY2" fmla="*/ 1436370 h 2186940"/>
                  <a:gd name="connsiteX3" fmla="*/ 846845 w 846845"/>
                  <a:gd name="connsiteY3" fmla="*/ 0 h 2186940"/>
                  <a:gd name="connsiteX0" fmla="*/ 853715 w 853715"/>
                  <a:gd name="connsiteY0" fmla="*/ 0 h 2186940"/>
                  <a:gd name="connsiteX1" fmla="*/ 11705 w 853715"/>
                  <a:gd name="connsiteY1" fmla="*/ 2186940 h 2186940"/>
                  <a:gd name="connsiteX2" fmla="*/ 853715 w 853715"/>
                  <a:gd name="connsiteY2" fmla="*/ 1436370 h 2186940"/>
                  <a:gd name="connsiteX3" fmla="*/ 853715 w 853715"/>
                  <a:gd name="connsiteY3" fmla="*/ 0 h 2186940"/>
                  <a:gd name="connsiteX0" fmla="*/ 848865 w 848865"/>
                  <a:gd name="connsiteY0" fmla="*/ 0 h 2186940"/>
                  <a:gd name="connsiteX1" fmla="*/ 6855 w 848865"/>
                  <a:gd name="connsiteY1" fmla="*/ 2186940 h 2186940"/>
                  <a:gd name="connsiteX2" fmla="*/ 848865 w 848865"/>
                  <a:gd name="connsiteY2" fmla="*/ 1436370 h 2186940"/>
                  <a:gd name="connsiteX3" fmla="*/ 848865 w 848865"/>
                  <a:gd name="connsiteY3" fmla="*/ 0 h 2186940"/>
                  <a:gd name="connsiteX0" fmla="*/ 848681 w 848681"/>
                  <a:gd name="connsiteY0" fmla="*/ 0 h 2186940"/>
                  <a:gd name="connsiteX1" fmla="*/ 6671 w 848681"/>
                  <a:gd name="connsiteY1" fmla="*/ 2186940 h 2186940"/>
                  <a:gd name="connsiteX2" fmla="*/ 848681 w 848681"/>
                  <a:gd name="connsiteY2" fmla="*/ 1436370 h 2186940"/>
                  <a:gd name="connsiteX3" fmla="*/ 848681 w 848681"/>
                  <a:gd name="connsiteY3" fmla="*/ 0 h 2186940"/>
                  <a:gd name="connsiteX0" fmla="*/ 848338 w 848338"/>
                  <a:gd name="connsiteY0" fmla="*/ 0 h 2186940"/>
                  <a:gd name="connsiteX1" fmla="*/ 6328 w 848338"/>
                  <a:gd name="connsiteY1" fmla="*/ 2186940 h 2186940"/>
                  <a:gd name="connsiteX2" fmla="*/ 848338 w 848338"/>
                  <a:gd name="connsiteY2" fmla="*/ 1436370 h 2186940"/>
                  <a:gd name="connsiteX3" fmla="*/ 848338 w 848338"/>
                  <a:gd name="connsiteY3" fmla="*/ 0 h 2186940"/>
                </a:gdLst>
                <a:ahLst/>
                <a:cxnLst>
                  <a:cxn ang="0">
                    <a:pos x="connsiteX0" y="connsiteY0"/>
                  </a:cxn>
                  <a:cxn ang="0">
                    <a:pos x="connsiteX1" y="connsiteY1"/>
                  </a:cxn>
                  <a:cxn ang="0">
                    <a:pos x="connsiteX2" y="connsiteY2"/>
                  </a:cxn>
                  <a:cxn ang="0">
                    <a:pos x="connsiteX3" y="connsiteY3"/>
                  </a:cxn>
                </a:cxnLst>
                <a:rect l="l" t="t" r="r" b="b"/>
                <a:pathLst>
                  <a:path w="848338" h="2186940">
                    <a:moveTo>
                      <a:pt x="848338" y="0"/>
                    </a:moveTo>
                    <a:cubicBezTo>
                      <a:pt x="167618" y="325120"/>
                      <a:pt x="-40662" y="1469390"/>
                      <a:pt x="6328" y="2186940"/>
                    </a:cubicBezTo>
                    <a:lnTo>
                      <a:pt x="848338" y="1436370"/>
                    </a:lnTo>
                    <a:lnTo>
                      <a:pt x="848338" y="0"/>
                    </a:lnTo>
                    <a:close/>
                  </a:path>
                </a:pathLst>
              </a:custGeom>
              <a:gradFill flip="none" rotWithShape="1">
                <a:gsLst>
                  <a:gs pos="0">
                    <a:sysClr val="window" lastClr="FFFFFF">
                      <a:lumMod val="65000"/>
                    </a:sysClr>
                  </a:gs>
                  <a:gs pos="100000">
                    <a:sysClr val="window" lastClr="FFFFFF">
                      <a:lumMod val="95000"/>
                    </a:sysClr>
                  </a:gs>
                </a:gsLst>
                <a:lin ang="13500000" scaled="1"/>
                <a:tileRect/>
              </a:gradFill>
              <a:ln w="25400" cap="flat" cmpd="sng" algn="ctr">
                <a:noFill/>
                <a:prstDash val="solid"/>
              </a:ln>
              <a:effectLst/>
            </p:spPr>
            <p:txBody>
              <a:bodyPr anchor="ctr"/>
              <a:lstStyle/>
              <a:p>
                <a:pPr algn="ctr">
                  <a:defRPr/>
                </a:pPr>
                <a:endParaRPr lang="en-US" sz="2700" kern="0">
                  <a:solidFill>
                    <a:prstClr val="white"/>
                  </a:solidFill>
                </a:endParaRPr>
              </a:p>
            </p:txBody>
          </p:sp>
          <p:sp>
            <p:nvSpPr>
              <p:cNvPr id="9" name="Freeform 9"/>
              <p:cNvSpPr/>
              <p:nvPr/>
            </p:nvSpPr>
            <p:spPr>
              <a:xfrm>
                <a:off x="3260893" y="3322147"/>
                <a:ext cx="2236798" cy="896830"/>
              </a:xfrm>
              <a:custGeom>
                <a:avLst/>
                <a:gdLst>
                  <a:gd name="connsiteX0" fmla="*/ 842010 w 2236470"/>
                  <a:gd name="connsiteY0" fmla="*/ 0 h 754380"/>
                  <a:gd name="connsiteX1" fmla="*/ 2236470 w 2236470"/>
                  <a:gd name="connsiteY1" fmla="*/ 377190 h 754380"/>
                  <a:gd name="connsiteX2" fmla="*/ 0 w 2236470"/>
                  <a:gd name="connsiteY2" fmla="*/ 754380 h 754380"/>
                  <a:gd name="connsiteX3" fmla="*/ 842010 w 2236470"/>
                  <a:gd name="connsiteY3" fmla="*/ 0 h 754380"/>
                  <a:gd name="connsiteX0" fmla="*/ 842010 w 2236470"/>
                  <a:gd name="connsiteY0" fmla="*/ 0 h 861103"/>
                  <a:gd name="connsiteX1" fmla="*/ 2236470 w 2236470"/>
                  <a:gd name="connsiteY1" fmla="*/ 377190 h 861103"/>
                  <a:gd name="connsiteX2" fmla="*/ 0 w 2236470"/>
                  <a:gd name="connsiteY2" fmla="*/ 754380 h 861103"/>
                  <a:gd name="connsiteX3" fmla="*/ 842010 w 2236470"/>
                  <a:gd name="connsiteY3" fmla="*/ 0 h 861103"/>
                  <a:gd name="connsiteX0" fmla="*/ 842010 w 2236470"/>
                  <a:gd name="connsiteY0" fmla="*/ 0 h 920760"/>
                  <a:gd name="connsiteX1" fmla="*/ 2236470 w 2236470"/>
                  <a:gd name="connsiteY1" fmla="*/ 377190 h 920760"/>
                  <a:gd name="connsiteX2" fmla="*/ 0 w 2236470"/>
                  <a:gd name="connsiteY2" fmla="*/ 754380 h 920760"/>
                  <a:gd name="connsiteX3" fmla="*/ 842010 w 2236470"/>
                  <a:gd name="connsiteY3" fmla="*/ 0 h 920760"/>
                  <a:gd name="connsiteX0" fmla="*/ 842010 w 2236470"/>
                  <a:gd name="connsiteY0" fmla="*/ 0 h 897054"/>
                  <a:gd name="connsiteX1" fmla="*/ 2236470 w 2236470"/>
                  <a:gd name="connsiteY1" fmla="*/ 377190 h 897054"/>
                  <a:gd name="connsiteX2" fmla="*/ 0 w 2236470"/>
                  <a:gd name="connsiteY2" fmla="*/ 754380 h 897054"/>
                  <a:gd name="connsiteX3" fmla="*/ 842010 w 2236470"/>
                  <a:gd name="connsiteY3" fmla="*/ 0 h 897054"/>
                </a:gdLst>
                <a:ahLst/>
                <a:cxnLst>
                  <a:cxn ang="0">
                    <a:pos x="connsiteX0" y="connsiteY0"/>
                  </a:cxn>
                  <a:cxn ang="0">
                    <a:pos x="connsiteX1" y="connsiteY1"/>
                  </a:cxn>
                  <a:cxn ang="0">
                    <a:pos x="connsiteX2" y="connsiteY2"/>
                  </a:cxn>
                  <a:cxn ang="0">
                    <a:pos x="connsiteX3" y="connsiteY3"/>
                  </a:cxn>
                </a:cxnLst>
                <a:rect l="l" t="t" r="r" b="b"/>
                <a:pathLst>
                  <a:path w="2236470" h="897054">
                    <a:moveTo>
                      <a:pt x="842010" y="0"/>
                    </a:moveTo>
                    <a:lnTo>
                      <a:pt x="2236470" y="377190"/>
                    </a:lnTo>
                    <a:cubicBezTo>
                      <a:pt x="1849120" y="872490"/>
                      <a:pt x="863600" y="1047750"/>
                      <a:pt x="0" y="754380"/>
                    </a:cubicBezTo>
                    <a:lnTo>
                      <a:pt x="842010" y="0"/>
                    </a:lnTo>
                    <a:close/>
                  </a:path>
                </a:pathLst>
              </a:custGeom>
              <a:gradFill flip="none" rotWithShape="1">
                <a:gsLst>
                  <a:gs pos="100000">
                    <a:sysClr val="window" lastClr="FFFFFF">
                      <a:lumMod val="65000"/>
                    </a:sysClr>
                  </a:gs>
                  <a:gs pos="0">
                    <a:sysClr val="window" lastClr="FFFFFF">
                      <a:lumMod val="95000"/>
                    </a:sysClr>
                  </a:gs>
                </a:gsLst>
                <a:lin ang="16200000" scaled="1"/>
                <a:tileRect/>
              </a:gradFill>
              <a:ln w="25400" cap="flat" cmpd="sng" algn="ctr">
                <a:noFill/>
                <a:prstDash val="solid"/>
              </a:ln>
              <a:effectLst/>
            </p:spPr>
            <p:txBody>
              <a:bodyPr anchor="ctr"/>
              <a:lstStyle/>
              <a:p>
                <a:pPr algn="ctr">
                  <a:defRPr/>
                </a:pPr>
                <a:endParaRPr lang="en-US" sz="2700" kern="0">
                  <a:solidFill>
                    <a:prstClr val="white"/>
                  </a:solidFill>
                </a:endParaRPr>
              </a:p>
            </p:txBody>
          </p:sp>
          <p:sp>
            <p:nvSpPr>
              <p:cNvPr id="10" name="Freeform 4"/>
              <p:cNvSpPr/>
              <p:nvPr/>
            </p:nvSpPr>
            <p:spPr>
              <a:xfrm>
                <a:off x="3547869" y="2241630"/>
                <a:ext cx="1500208" cy="1574060"/>
              </a:xfrm>
              <a:custGeom>
                <a:avLst/>
                <a:gdLst>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58469"/>
                  <a:gd name="connsiteX1" fmla="*/ 1051560 w 1051560"/>
                  <a:gd name="connsiteY1" fmla="*/ 861060 h 1058469"/>
                  <a:gd name="connsiteX2" fmla="*/ 0 w 1051560"/>
                  <a:gd name="connsiteY2" fmla="*/ 1013460 h 1058469"/>
                  <a:gd name="connsiteX3" fmla="*/ 381000 w 1051560"/>
                  <a:gd name="connsiteY3" fmla="*/ 0 h 1058469"/>
                  <a:gd name="connsiteX0" fmla="*/ 381000 w 1051560"/>
                  <a:gd name="connsiteY0" fmla="*/ 0 h 1076081"/>
                  <a:gd name="connsiteX1" fmla="*/ 1051560 w 1051560"/>
                  <a:gd name="connsiteY1" fmla="*/ 861060 h 1076081"/>
                  <a:gd name="connsiteX2" fmla="*/ 0 w 1051560"/>
                  <a:gd name="connsiteY2" fmla="*/ 1013460 h 1076081"/>
                  <a:gd name="connsiteX3" fmla="*/ 381000 w 1051560"/>
                  <a:gd name="connsiteY3" fmla="*/ 0 h 1076081"/>
                  <a:gd name="connsiteX0" fmla="*/ 381000 w 1051560"/>
                  <a:gd name="connsiteY0" fmla="*/ 0 h 1062633"/>
                  <a:gd name="connsiteX1" fmla="*/ 1051560 w 1051560"/>
                  <a:gd name="connsiteY1" fmla="*/ 861060 h 1062633"/>
                  <a:gd name="connsiteX2" fmla="*/ 0 w 1051560"/>
                  <a:gd name="connsiteY2" fmla="*/ 1013460 h 1062633"/>
                  <a:gd name="connsiteX3" fmla="*/ 381000 w 1051560"/>
                  <a:gd name="connsiteY3" fmla="*/ 0 h 1062633"/>
                </a:gdLst>
                <a:ahLst/>
                <a:cxnLst>
                  <a:cxn ang="0">
                    <a:pos x="connsiteX0" y="connsiteY0"/>
                  </a:cxn>
                  <a:cxn ang="0">
                    <a:pos x="connsiteX1" y="connsiteY1"/>
                  </a:cxn>
                  <a:cxn ang="0">
                    <a:pos x="connsiteX2" y="connsiteY2"/>
                  </a:cxn>
                  <a:cxn ang="0">
                    <a:pos x="connsiteX3" y="connsiteY3"/>
                  </a:cxn>
                </a:cxnLst>
                <a:rect l="l" t="t" r="r" b="b"/>
                <a:pathLst>
                  <a:path w="1051560" h="1062633">
                    <a:moveTo>
                      <a:pt x="381000" y="0"/>
                    </a:moveTo>
                    <a:cubicBezTo>
                      <a:pt x="848360" y="154940"/>
                      <a:pt x="1033780" y="500380"/>
                      <a:pt x="1051560" y="861060"/>
                    </a:cubicBezTo>
                    <a:cubicBezTo>
                      <a:pt x="840740" y="1028700"/>
                      <a:pt x="406400" y="1127760"/>
                      <a:pt x="0" y="1013460"/>
                    </a:cubicBezTo>
                    <a:cubicBezTo>
                      <a:pt x="0" y="693420"/>
                      <a:pt x="71120" y="251460"/>
                      <a:pt x="381000" y="0"/>
                    </a:cubicBezTo>
                    <a:close/>
                  </a:path>
                </a:pathLst>
              </a:custGeom>
              <a:gradFill flip="none" rotWithShape="1">
                <a:gsLst>
                  <a:gs pos="16000">
                    <a:srgbClr val="BD9347"/>
                  </a:gs>
                  <a:gs pos="80000">
                    <a:srgbClr val="BD9347">
                      <a:lumMod val="71000"/>
                    </a:srgbClr>
                  </a:gs>
                </a:gsLst>
                <a:path path="circle">
                  <a:fillToRect l="50000" t="50000" r="50000" b="50000"/>
                </a:path>
                <a:tileRect/>
              </a:gradFill>
              <a:ln w="12700" cap="flat" cmpd="sng" algn="ctr">
                <a:noFill/>
                <a:prstDash val="solid"/>
              </a:ln>
              <a:effectLst>
                <a:outerShdw blurRad="190500" sx="102000" sy="102000" algn="ctr" rotWithShape="0">
                  <a:prstClr val="black">
                    <a:alpha val="30000"/>
                  </a:prstClr>
                </a:outerShdw>
              </a:effectLst>
              <a:scene3d>
                <a:camera prst="orthographicFront"/>
                <a:lightRig rig="flat" dir="t"/>
              </a:scene3d>
              <a:sp3d prstMaterial="metal">
                <a:bevelT w="3810000" h="508000"/>
              </a:sp3d>
            </p:spPr>
            <p:txBody>
              <a:bodyPr anchor="ctr"/>
              <a:lstStyle/>
              <a:p>
                <a:pPr algn="ctr">
                  <a:defRPr/>
                </a:pPr>
                <a:endParaRPr lang="en-US" sz="2700" kern="0">
                  <a:solidFill>
                    <a:prstClr val="white"/>
                  </a:solidFill>
                </a:endParaRPr>
              </a:p>
            </p:txBody>
          </p:sp>
        </p:grpSp>
      </p:grpSp>
      <p:cxnSp>
        <p:nvCxnSpPr>
          <p:cNvPr id="15" name="Straight Connector 22"/>
          <p:cNvCxnSpPr/>
          <p:nvPr/>
        </p:nvCxnSpPr>
        <p:spPr>
          <a:xfrm>
            <a:off x="6043613" y="6400800"/>
            <a:ext cx="3450432" cy="800100"/>
          </a:xfrm>
          <a:prstGeom prst="line">
            <a:avLst/>
          </a:prstGeom>
          <a:noFill/>
          <a:ln w="19050" cap="flat" cmpd="sng" algn="ctr">
            <a:solidFill>
              <a:schemeClr val="bg1">
                <a:lumMod val="50000"/>
              </a:schemeClr>
            </a:solidFill>
            <a:prstDash val="solid"/>
            <a:headEnd type="oval" w="lg" len="lg"/>
          </a:ln>
          <a:effectLst/>
        </p:spPr>
      </p:cxnSp>
      <p:cxnSp>
        <p:nvCxnSpPr>
          <p:cNvPr id="18440" name="Straight Connector 25"/>
          <p:cNvCxnSpPr>
            <a:cxnSpLocks noChangeShapeType="1"/>
          </p:cNvCxnSpPr>
          <p:nvPr/>
        </p:nvCxnSpPr>
        <p:spPr bwMode="auto">
          <a:xfrm flipV="1">
            <a:off x="6062663" y="3998122"/>
            <a:ext cx="3431382" cy="916781"/>
          </a:xfrm>
          <a:prstGeom prst="line">
            <a:avLst/>
          </a:prstGeom>
          <a:noFill/>
          <a:ln w="19050" algn="ctr">
            <a:solidFill>
              <a:srgbClr val="CC9900"/>
            </a:solidFill>
            <a:round/>
            <a:headEnd type="oval" w="lg" len="lg"/>
            <a:tailEnd/>
          </a:ln>
        </p:spPr>
      </p:cxnSp>
      <p:sp>
        <p:nvSpPr>
          <p:cNvPr id="2" name="Hình chữ nhật góc tròn 1"/>
          <p:cNvSpPr/>
          <p:nvPr/>
        </p:nvSpPr>
        <p:spPr>
          <a:xfrm>
            <a:off x="9494044" y="2514600"/>
            <a:ext cx="6089945" cy="2688432"/>
          </a:xfrm>
          <a:prstGeom prst="roundRect">
            <a:avLst/>
          </a:prstGeom>
          <a:noFill/>
          <a:ln w="6350">
            <a:solidFill>
              <a:schemeClr val="bg2">
                <a:lumMod val="1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20" name="Text Box 7"/>
          <p:cNvSpPr txBox="1"/>
          <p:nvPr/>
        </p:nvSpPr>
        <p:spPr>
          <a:xfrm>
            <a:off x="-117566" y="889422"/>
            <a:ext cx="18405566" cy="1200329"/>
          </a:xfrm>
          <a:prstGeom prst="rect">
            <a:avLst/>
          </a:prstGeom>
          <a:noFill/>
        </p:spPr>
        <p:txBody>
          <a:bodyPr wrap="square" rtlCol="0" anchor="t">
            <a:spAutoFit/>
          </a:bodyPr>
          <a:lstStyle/>
          <a:p>
            <a:pPr algn="ct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CHUẨN ĐẦU RA TIN HỌC ĐỐI VỚI LỚP CHẤT LƯỢNG</a:t>
            </a:r>
          </a:p>
          <a:p>
            <a:pPr algn="ct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(CHỨNG CHỈ TIN HỌC VĂN PHÒNG MOS)   </a:t>
            </a:r>
          </a:p>
        </p:txBody>
      </p:sp>
      <p:sp>
        <p:nvSpPr>
          <p:cNvPr id="21" name="Text Box 18"/>
          <p:cNvSpPr txBox="1"/>
          <p:nvPr/>
        </p:nvSpPr>
        <p:spPr>
          <a:xfrm>
            <a:off x="3515179" y="3855320"/>
            <a:ext cx="2537874" cy="1754326"/>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algn="ctr">
              <a:spcBef>
                <a:spcPct val="0"/>
              </a:spcBef>
              <a:buClrTx/>
              <a:buNone/>
            </a:pPr>
            <a:r>
              <a:rPr lang="en-US" altLang="en-US" sz="3600" b="1" dirty="0">
                <a:solidFill>
                  <a:srgbClr val="FF0000"/>
                </a:solidFill>
              </a:rPr>
              <a:t>CHỨNG CHỈ </a:t>
            </a:r>
          </a:p>
          <a:p>
            <a:pPr marL="0" indent="0" algn="ctr">
              <a:spcBef>
                <a:spcPct val="0"/>
              </a:spcBef>
              <a:buClrTx/>
              <a:buNone/>
            </a:pPr>
            <a:r>
              <a:rPr lang="en-US" altLang="en-US" sz="3600" b="1" dirty="0">
                <a:solidFill>
                  <a:srgbClr val="FF0000"/>
                </a:solidFill>
              </a:rPr>
              <a:t>MOS LÀ </a:t>
            </a:r>
          </a:p>
          <a:p>
            <a:pPr marL="0" indent="0" algn="ctr">
              <a:spcBef>
                <a:spcPct val="0"/>
              </a:spcBef>
              <a:buClrTx/>
              <a:buNone/>
            </a:pPr>
            <a:r>
              <a:rPr lang="en-US" altLang="en-US" sz="3600" b="1" dirty="0">
                <a:solidFill>
                  <a:srgbClr val="FF0000"/>
                </a:solidFill>
              </a:rPr>
              <a:t>GÌ</a:t>
            </a:r>
            <a:endParaRPr lang="en-US" altLang="en-US" sz="2100" dirty="0">
              <a:solidFill>
                <a:srgbClr val="FF0000"/>
              </a:solidFill>
            </a:endParaRPr>
          </a:p>
        </p:txBody>
      </p:sp>
      <p:sp>
        <p:nvSpPr>
          <p:cNvPr id="22" name="Text Box 6"/>
          <p:cNvSpPr txBox="1"/>
          <p:nvPr/>
        </p:nvSpPr>
        <p:spPr>
          <a:xfrm>
            <a:off x="9664910" y="2575017"/>
            <a:ext cx="5710073" cy="2677656"/>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algn="just">
              <a:spcBef>
                <a:spcPct val="0"/>
              </a:spcBef>
              <a:buClrTx/>
              <a:buNone/>
            </a:pP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Chứng</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chỉ</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MOS (Microsoft Office Specialist)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là</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bài</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thi</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đánh</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giá</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khả</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năng</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tin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học</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văn</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phòng</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uy</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tín</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nhất</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do Microsoft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cấp</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và</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được</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Certiport</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Hoa</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Kỳ</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triển</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khai</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bao</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gồm</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Microsoft Word, Microsoft Excel, Microsoft PowerPoint, Microsoft Access, Microsoft Outlook.         </a:t>
            </a:r>
            <a:endParaRPr lang="en-US" alt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endParaRPr>
          </a:p>
        </p:txBody>
      </p:sp>
      <p:pic>
        <p:nvPicPr>
          <p:cNvPr id="23" name="Picture 4" descr="Chứng chỉ MO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9639971" y="5946048"/>
            <a:ext cx="5682758" cy="4074795"/>
          </a:xfrm>
          <a:prstGeom prst="rect">
            <a:avLst/>
          </a:prstGeom>
          <a:noFill/>
          <a:ln>
            <a:noFill/>
          </a:ln>
        </p:spPr>
      </p:pic>
      <p:sp>
        <p:nvSpPr>
          <p:cNvPr id="3" name="Freeform 3">
            <a:extLst>
              <a:ext uri="{FF2B5EF4-FFF2-40B4-BE49-F238E27FC236}">
                <a16:creationId xmlns:a16="http://schemas.microsoft.com/office/drawing/2014/main" id="{09302FB8-7DD7-3230-554E-9E601DB55627}"/>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3">
            <a:extLst>
              <a:ext uri="{FF2B5EF4-FFF2-40B4-BE49-F238E27FC236}">
                <a16:creationId xmlns:a16="http://schemas.microsoft.com/office/drawing/2014/main" id="{CC54739C-B72D-DCFF-6522-4A3BD4F4E0A9}"/>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277369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500" fill="hold">
                                          <p:stCondLst>
                                            <p:cond delay="0"/>
                                          </p:stCondLst>
                                        </p:cTn>
                                        <p:tgtEl>
                                          <p:spTgt spid="20"/>
                                        </p:tgtEl>
                                        <p:attrNameLst>
                                          <p:attrName>style.visibility</p:attrName>
                                        </p:attrNameLst>
                                      </p:cBhvr>
                                      <p:to>
                                        <p:strVal val="visible"/>
                                      </p:to>
                                    </p:set>
                                    <p:animEffect transition="in" filter="box(in)">
                                      <p:cBhvr>
                                        <p:cTn id="7" dur="500"/>
                                        <p:tgtEl>
                                          <p:spTgt spid="2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ssolve">
                                      <p:cBhvr>
                                        <p:cTn id="10" dur="500"/>
                                        <p:tgtEl>
                                          <p:spTgt spid="2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dissolve">
                                      <p:cBhvr>
                                        <p:cTn id="13" dur="500"/>
                                        <p:tgtEl>
                                          <p:spTgt spid="22"/>
                                        </p:tgtEl>
                                      </p:cBhvr>
                                    </p:animEffect>
                                  </p:childTnLst>
                                </p:cTn>
                              </p:par>
                              <p:par>
                                <p:cTn id="14" presetID="4" presetClass="entr" presetSubtype="16" fill="hold" nodeType="withEffect">
                                  <p:stCondLst>
                                    <p:cond delay="0"/>
                                  </p:stCondLst>
                                  <p:childTnLst>
                                    <p:set>
                                      <p:cBhvr>
                                        <p:cTn id="15" dur="500" fill="hold">
                                          <p:stCondLst>
                                            <p:cond delay="0"/>
                                          </p:stCondLst>
                                        </p:cTn>
                                        <p:tgtEl>
                                          <p:spTgt spid="23"/>
                                        </p:tgtEl>
                                        <p:attrNameLst>
                                          <p:attrName>style.visibility</p:attrName>
                                        </p:attrNameLst>
                                      </p:cBhvr>
                                      <p:to>
                                        <p:strVal val="visible"/>
                                      </p:to>
                                    </p:set>
                                    <p:animEffect transition="in" filter="box(in)">
                                      <p:cBhvr>
                                        <p:cTn id="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Freeform 12"/>
          <p:cNvSpPr>
            <a:spLocks/>
          </p:cNvSpPr>
          <p:nvPr/>
        </p:nvSpPr>
        <p:spPr bwMode="auto">
          <a:xfrm>
            <a:off x="1981200" y="4538076"/>
            <a:ext cx="15316200" cy="2019807"/>
          </a:xfrm>
          <a:custGeom>
            <a:avLst/>
            <a:gdLst/>
            <a:ahLst/>
            <a:cxnLst>
              <a:cxn ang="0">
                <a:pos x="0" y="0"/>
              </a:cxn>
              <a:cxn ang="0">
                <a:pos x="3861" y="0"/>
              </a:cxn>
              <a:cxn ang="0">
                <a:pos x="3335" y="336"/>
              </a:cxn>
              <a:cxn ang="0">
                <a:pos x="3861" y="683"/>
              </a:cxn>
              <a:cxn ang="0">
                <a:pos x="0" y="683"/>
              </a:cxn>
              <a:cxn ang="0">
                <a:pos x="0" y="0"/>
              </a:cxn>
            </a:cxnLst>
            <a:rect l="0" t="0" r="r" b="b"/>
            <a:pathLst>
              <a:path w="3861" h="683">
                <a:moveTo>
                  <a:pt x="0" y="0"/>
                </a:moveTo>
                <a:lnTo>
                  <a:pt x="3861" y="0"/>
                </a:lnTo>
                <a:lnTo>
                  <a:pt x="3335" y="336"/>
                </a:lnTo>
                <a:lnTo>
                  <a:pt x="3861" y="683"/>
                </a:lnTo>
                <a:lnTo>
                  <a:pt x="0" y="683"/>
                </a:lnTo>
                <a:lnTo>
                  <a:pt x="0" y="0"/>
                </a:lnTo>
                <a:close/>
              </a:path>
            </a:pathLst>
          </a:custGeom>
          <a:gradFill rotWithShape="1">
            <a:gsLst>
              <a:gs pos="0">
                <a:srgbClr val="5A8C1E">
                  <a:shade val="51000"/>
                  <a:satMod val="130000"/>
                </a:srgbClr>
              </a:gs>
              <a:gs pos="80000">
                <a:srgbClr val="5A8C1E">
                  <a:shade val="93000"/>
                  <a:satMod val="130000"/>
                </a:srgbClr>
              </a:gs>
              <a:gs pos="100000">
                <a:srgbClr val="5A8C1E">
                  <a:shade val="94000"/>
                  <a:satMod val="135000"/>
                </a:srgbClr>
              </a:gs>
            </a:gsLst>
            <a:lin ang="16200000" scaled="0"/>
          </a:gradFill>
          <a:ln w="9525" cap="flat" cmpd="sng" algn="ctr">
            <a:solidFill>
              <a:srgbClr val="5A8C1E">
                <a:shade val="95000"/>
                <a:satMod val="105000"/>
              </a:srgbClr>
            </a:solidFill>
            <a:prstDash val="solid"/>
            <a:headEnd/>
            <a:tailEnd/>
          </a:ln>
          <a:effectLst>
            <a:outerShdw blurRad="76200" dist="76200" dir="18900000" algn="bl" rotWithShape="0">
              <a:prstClr val="black">
                <a:alpha val="40000"/>
              </a:prstClr>
            </a:outerShdw>
          </a:effectLst>
        </p:spPr>
        <p:txBody>
          <a:bodyPr/>
          <a:lstStyle/>
          <a:p>
            <a:pPr>
              <a:defRPr/>
            </a:pPr>
            <a:endParaRPr lang="en-US" sz="24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96" name="Freeform 13"/>
          <p:cNvSpPr>
            <a:spLocks/>
          </p:cNvSpPr>
          <p:nvPr/>
        </p:nvSpPr>
        <p:spPr bwMode="auto">
          <a:xfrm>
            <a:off x="1981198" y="7367451"/>
            <a:ext cx="15316200" cy="2181498"/>
          </a:xfrm>
          <a:custGeom>
            <a:avLst/>
            <a:gdLst/>
            <a:ahLst/>
            <a:cxnLst>
              <a:cxn ang="0">
                <a:pos x="0" y="0"/>
              </a:cxn>
              <a:cxn ang="0">
                <a:pos x="5190" y="0"/>
              </a:cxn>
              <a:cxn ang="0">
                <a:pos x="4664" y="339"/>
              </a:cxn>
              <a:cxn ang="0">
                <a:pos x="5190" y="683"/>
              </a:cxn>
              <a:cxn ang="0">
                <a:pos x="0" y="683"/>
              </a:cxn>
              <a:cxn ang="0">
                <a:pos x="0" y="0"/>
              </a:cxn>
            </a:cxnLst>
            <a:rect l="0" t="0" r="r" b="b"/>
            <a:pathLst>
              <a:path w="5190" h="683">
                <a:moveTo>
                  <a:pt x="0" y="0"/>
                </a:moveTo>
                <a:lnTo>
                  <a:pt x="5190" y="0"/>
                </a:lnTo>
                <a:lnTo>
                  <a:pt x="4664" y="339"/>
                </a:lnTo>
                <a:lnTo>
                  <a:pt x="5190" y="683"/>
                </a:lnTo>
                <a:lnTo>
                  <a:pt x="0" y="683"/>
                </a:lnTo>
                <a:lnTo>
                  <a:pt x="0" y="0"/>
                </a:lnTo>
                <a:close/>
              </a:path>
            </a:pathLst>
          </a:custGeom>
          <a:gradFill flip="none" rotWithShape="1">
            <a:gsLst>
              <a:gs pos="0">
                <a:sysClr val="window" lastClr="FFFFFF">
                  <a:lumMod val="85000"/>
                </a:sysClr>
              </a:gs>
              <a:gs pos="47000">
                <a:sysClr val="window" lastClr="FFFFFF">
                  <a:lumMod val="75000"/>
                </a:sysClr>
              </a:gs>
              <a:gs pos="100000">
                <a:sysClr val="window" lastClr="FFFFFF">
                  <a:lumMod val="65000"/>
                </a:sysClr>
              </a:gs>
            </a:gsLst>
            <a:lin ang="5400000" scaled="1"/>
            <a:tileRect/>
          </a:gradFill>
          <a:ln w="9525" cap="flat" cmpd="sng" algn="ctr">
            <a:noFill/>
            <a:prstDash val="solid"/>
            <a:headEnd/>
            <a:tailEnd/>
          </a:ln>
          <a:effectLst>
            <a:outerShdw blurRad="76200" dist="76200" dir="18900000" algn="bl" rotWithShape="0">
              <a:prstClr val="black">
                <a:alpha val="40000"/>
              </a:prstClr>
            </a:outerShdw>
          </a:effectLst>
        </p:spPr>
        <p:txBody>
          <a:bodyPr/>
          <a:lstStyle/>
          <a:p>
            <a:pPr>
              <a:defRPr/>
            </a:pPr>
            <a:endParaRPr lang="en-US" sz="24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97" name="Freeform 6"/>
          <p:cNvSpPr>
            <a:spLocks/>
          </p:cNvSpPr>
          <p:nvPr/>
        </p:nvSpPr>
        <p:spPr bwMode="auto">
          <a:xfrm>
            <a:off x="1981196" y="1785448"/>
            <a:ext cx="15316204" cy="2083664"/>
          </a:xfrm>
          <a:custGeom>
            <a:avLst/>
            <a:gdLst/>
            <a:ahLst/>
            <a:cxnLst>
              <a:cxn ang="0">
                <a:pos x="0" y="0"/>
              </a:cxn>
              <a:cxn ang="0">
                <a:pos x="4723" y="0"/>
              </a:cxn>
              <a:cxn ang="0">
                <a:pos x="4197" y="338"/>
              </a:cxn>
              <a:cxn ang="0">
                <a:pos x="4723" y="685"/>
              </a:cxn>
              <a:cxn ang="0">
                <a:pos x="0" y="685"/>
              </a:cxn>
              <a:cxn ang="0">
                <a:pos x="0" y="0"/>
              </a:cxn>
            </a:cxnLst>
            <a:rect l="0" t="0" r="r" b="b"/>
            <a:pathLst>
              <a:path w="4723" h="685">
                <a:moveTo>
                  <a:pt x="0" y="0"/>
                </a:moveTo>
                <a:lnTo>
                  <a:pt x="4723" y="0"/>
                </a:lnTo>
                <a:lnTo>
                  <a:pt x="4197" y="338"/>
                </a:lnTo>
                <a:lnTo>
                  <a:pt x="4723" y="685"/>
                </a:lnTo>
                <a:lnTo>
                  <a:pt x="0" y="685"/>
                </a:lnTo>
                <a:lnTo>
                  <a:pt x="0" y="0"/>
                </a:lnTo>
                <a:close/>
              </a:path>
            </a:pathLst>
          </a:custGeom>
          <a:gradFill rotWithShape="1">
            <a:gsLst>
              <a:gs pos="0">
                <a:srgbClr val="AE1D0E">
                  <a:shade val="51000"/>
                  <a:satMod val="130000"/>
                </a:srgbClr>
              </a:gs>
              <a:gs pos="80000">
                <a:srgbClr val="AE1D0E">
                  <a:shade val="93000"/>
                  <a:satMod val="130000"/>
                </a:srgbClr>
              </a:gs>
              <a:gs pos="100000">
                <a:srgbClr val="AE1D0E">
                  <a:shade val="94000"/>
                  <a:satMod val="135000"/>
                </a:srgbClr>
              </a:gs>
            </a:gsLst>
            <a:lin ang="16200000" scaled="0"/>
          </a:gradFill>
          <a:ln w="9525" cap="flat" cmpd="sng" algn="ctr">
            <a:solidFill>
              <a:srgbClr val="AE1D0E">
                <a:shade val="95000"/>
                <a:satMod val="105000"/>
              </a:srgbClr>
            </a:solidFill>
            <a:prstDash val="solid"/>
            <a:headEnd/>
            <a:tailEnd/>
          </a:ln>
          <a:effectLst>
            <a:outerShdw blurRad="76200" dist="76200" dir="18900000" algn="bl" rotWithShape="0">
              <a:prstClr val="black">
                <a:alpha val="40000"/>
              </a:prstClr>
            </a:outerShdw>
          </a:effectLst>
        </p:spPr>
        <p:txBody>
          <a:bodyPr/>
          <a:lstStyle/>
          <a:p>
            <a:pPr>
              <a:defRPr/>
            </a:pPr>
            <a:endParaRPr lang="en-US" sz="24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7173" name="Прямоугольник 121"/>
          <p:cNvSpPr>
            <a:spLocks noChangeArrowheads="1"/>
          </p:cNvSpPr>
          <p:nvPr/>
        </p:nvSpPr>
        <p:spPr bwMode="auto">
          <a:xfrm>
            <a:off x="5271028" y="1803335"/>
            <a:ext cx="7881530" cy="461665"/>
          </a:xfrm>
          <a:prstGeom prst="rect">
            <a:avLst/>
          </a:prstGeom>
          <a:noFill/>
          <a:ln w="9525">
            <a:noFill/>
            <a:miter lim="800000"/>
            <a:headEnd/>
            <a:tailEnd/>
          </a:ln>
        </p:spPr>
        <p:txBody>
          <a:bodyPr wrap="square">
            <a:spAutoFit/>
          </a:bodyPr>
          <a:lstStyle/>
          <a:p>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Cấp</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độ</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SPECIALIST</a:t>
            </a:r>
            <a:endParaRPr lang="ru-RU" sz="2400"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pic>
        <p:nvPicPr>
          <p:cNvPr id="7174" name="Picture 2" descr="D:\Phuong Mai EU\INBOUND VN\Khách hàng\Powerpoint dep\Tuyển tập tài liệu Powerpoint\BST Hình\BST Icon\Tổng hợp\Customer Online Interface Icon_260x260.png"/>
          <p:cNvPicPr>
            <a:picLocks noChangeAspect="1" noChangeArrowheads="1"/>
          </p:cNvPicPr>
          <p:nvPr/>
        </p:nvPicPr>
        <p:blipFill>
          <a:blip r:embed="rId3"/>
          <a:srcRect/>
          <a:stretch>
            <a:fillRect/>
          </a:stretch>
        </p:blipFill>
        <p:spPr bwMode="auto">
          <a:xfrm>
            <a:off x="2375506" y="7787877"/>
            <a:ext cx="1804052" cy="1340645"/>
          </a:xfrm>
          <a:prstGeom prst="rect">
            <a:avLst/>
          </a:prstGeom>
          <a:noFill/>
          <a:ln w="9525">
            <a:noFill/>
            <a:miter lim="800000"/>
            <a:headEnd/>
            <a:tailEnd/>
          </a:ln>
        </p:spPr>
      </p:pic>
      <p:pic>
        <p:nvPicPr>
          <p:cNvPr id="7175" name="Picture 3" descr="D:\Phuong Mai EU\INBOUND VN\Khách hàng\Powerpoint dep\Tuyển tập tài liệu Powerpoint\BST Hình\BST Icon\Tổng hợp\WLM-icon.png"/>
          <p:cNvPicPr>
            <a:picLocks noChangeAspect="1" noChangeArrowheads="1"/>
          </p:cNvPicPr>
          <p:nvPr/>
        </p:nvPicPr>
        <p:blipFill>
          <a:blip r:embed="rId4"/>
          <a:srcRect/>
          <a:stretch>
            <a:fillRect/>
          </a:stretch>
        </p:blipFill>
        <p:spPr bwMode="auto">
          <a:xfrm>
            <a:off x="2420289" y="4909804"/>
            <a:ext cx="1714489" cy="1276350"/>
          </a:xfrm>
          <a:prstGeom prst="rect">
            <a:avLst/>
          </a:prstGeom>
          <a:noFill/>
          <a:ln w="9525">
            <a:noFill/>
            <a:miter lim="800000"/>
            <a:headEnd/>
            <a:tailEnd/>
          </a:ln>
        </p:spPr>
      </p:pic>
      <p:pic>
        <p:nvPicPr>
          <p:cNvPr id="7176" name="Picture 4" descr="D:\Phuong Mai EU\INBOUND VN\Khách hàng\Powerpoint dep\Tuyển tập tài liệu Powerpoint\BST Hình\BST Icon\Tổng hợp\2Do-icon (1).png"/>
          <p:cNvPicPr>
            <a:picLocks noChangeAspect="1" noChangeArrowheads="1"/>
          </p:cNvPicPr>
          <p:nvPr/>
        </p:nvPicPr>
        <p:blipFill>
          <a:blip r:embed="rId5"/>
          <a:srcRect/>
          <a:stretch>
            <a:fillRect/>
          </a:stretch>
        </p:blipFill>
        <p:spPr bwMode="auto">
          <a:xfrm>
            <a:off x="2581820" y="2309357"/>
            <a:ext cx="1391425" cy="1035845"/>
          </a:xfrm>
          <a:prstGeom prst="rect">
            <a:avLst/>
          </a:prstGeom>
          <a:noFill/>
          <a:ln w="9525">
            <a:noFill/>
            <a:miter lim="800000"/>
            <a:headEnd/>
            <a:tailEnd/>
          </a:ln>
        </p:spPr>
      </p:pic>
      <p:sp>
        <p:nvSpPr>
          <p:cNvPr id="20" name="Rectangle 4"/>
          <p:cNvSpPr>
            <a:spLocks noGrp="1" noChangeArrowheads="1"/>
          </p:cNvSpPr>
          <p:nvPr>
            <p:ph type="title"/>
          </p:nvPr>
        </p:nvSpPr>
        <p:spPr>
          <a:xfrm>
            <a:off x="2925365" y="589949"/>
            <a:ext cx="12437270" cy="1081088"/>
          </a:xfrm>
        </p:spPr>
        <p:txBody>
          <a:bodyPr vert="horz" lIns="137160" tIns="68580" rIns="137160" bIns="68580" rtlCol="0" anchor="ctr">
            <a:normAutofit/>
          </a:bodyPr>
          <a:lstStyle/>
          <a:p>
            <a:pPr defTabSz="685800">
              <a:defRPr/>
            </a:pPr>
            <a:r>
              <a:rPr lang="en-GB" sz="3600" b="1" dirty="0">
                <a:solidFill>
                  <a:srgbClr val="5800FF"/>
                </a:solidFill>
                <a:latin typeface="Roboto" panose="02000000000000000000" pitchFamily="2" charset="0"/>
                <a:ea typeface="Roboto" panose="02000000000000000000" pitchFamily="2" charset="0"/>
                <a:cs typeface="Roboto" panose="02000000000000000000" pitchFamily="2" charset="0"/>
              </a:rPr>
              <a:t>CÁC CẤP ĐỘ CỦA BÀI THI MOS</a:t>
            </a:r>
          </a:p>
        </p:txBody>
      </p:sp>
      <p:sp>
        <p:nvSpPr>
          <p:cNvPr id="7179" name="Прямоугольник 121"/>
          <p:cNvSpPr>
            <a:spLocks noChangeArrowheads="1"/>
          </p:cNvSpPr>
          <p:nvPr/>
        </p:nvSpPr>
        <p:spPr bwMode="auto">
          <a:xfrm>
            <a:off x="4134778" y="2231613"/>
            <a:ext cx="11401714" cy="1569660"/>
          </a:xfrm>
          <a:prstGeom prst="rect">
            <a:avLst/>
          </a:prstGeom>
          <a:noFill/>
          <a:ln w="9525">
            <a:noFill/>
            <a:miter lim="800000"/>
            <a:headEnd/>
            <a:tailEnd/>
          </a:ln>
        </p:spPr>
        <p:txBody>
          <a:bodyPr wrap="square">
            <a:spAutoFit/>
          </a:bodyPr>
          <a:lstStyle/>
          <a:p>
            <a:pPr algn="just"/>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C</a:t>
            </a:r>
            <a:r>
              <a:rPr lang="vi-VN" sz="2400" b="1" dirty="0">
                <a:solidFill>
                  <a:srgbClr val="FFFFFF"/>
                </a:solidFill>
                <a:latin typeface="Roboto" panose="02000000000000000000" pitchFamily="2" charset="0"/>
                <a:ea typeface="Roboto" panose="02000000000000000000" pitchFamily="2" charset="0"/>
                <a:cs typeface="Roboto" panose="02000000000000000000" pitchFamily="2" charset="0"/>
              </a:rPr>
              <a:t>hứng chỉ tin học văn phòng</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có</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giá</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trị</a:t>
            </a:r>
            <a:r>
              <a:rPr lang="vi-VN" sz="2400" b="1" dirty="0">
                <a:solidFill>
                  <a:srgbClr val="FFFFFF"/>
                </a:solidFill>
                <a:latin typeface="Roboto" panose="02000000000000000000" pitchFamily="2" charset="0"/>
                <a:ea typeface="Roboto" panose="02000000000000000000" pitchFamily="2" charset="0"/>
                <a:cs typeface="Roboto" panose="02000000000000000000" pitchFamily="2" charset="0"/>
              </a:rPr>
              <a:t> quốc tế. Hiện được xem là chuẩn đầu ra của các trường đại học, hồ sơ không thể thiếu trong CV xin việc làm. Hiện gồm các chứng chỉ: Word, Excel, PowerPoint, Access, Outlook. Trong đó phổ biến nhất là Word, Excel, Powerpoint.</a:t>
            </a:r>
            <a:endParaRPr lang="ru-RU" sz="2400" b="1" i="1"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7180" name="Прямоугольник 121"/>
          <p:cNvSpPr>
            <a:spLocks noChangeArrowheads="1"/>
          </p:cNvSpPr>
          <p:nvPr/>
        </p:nvSpPr>
        <p:spPr bwMode="auto">
          <a:xfrm>
            <a:off x="5310216" y="4563401"/>
            <a:ext cx="7881530" cy="461665"/>
          </a:xfrm>
          <a:prstGeom prst="rect">
            <a:avLst/>
          </a:prstGeom>
          <a:noFill/>
          <a:ln w="9525">
            <a:noFill/>
            <a:miter lim="800000"/>
            <a:headEnd/>
            <a:tailEnd/>
          </a:ln>
        </p:spPr>
        <p:txBody>
          <a:bodyPr wrap="square">
            <a:spAutoFit/>
          </a:bodyPr>
          <a:lstStyle/>
          <a:p>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Cấp</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độ</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EXPERT</a:t>
            </a:r>
            <a:endParaRPr lang="ru-RU" sz="2400"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7181" name="Прямоугольник 121"/>
          <p:cNvSpPr>
            <a:spLocks noChangeArrowheads="1"/>
          </p:cNvSpPr>
          <p:nvPr/>
        </p:nvSpPr>
        <p:spPr bwMode="auto">
          <a:xfrm>
            <a:off x="4573866" y="5099341"/>
            <a:ext cx="10630288" cy="461665"/>
          </a:xfrm>
          <a:prstGeom prst="rect">
            <a:avLst/>
          </a:prstGeom>
          <a:noFill/>
          <a:ln w="9525">
            <a:noFill/>
            <a:miter lim="800000"/>
            <a:headEnd/>
            <a:tailEnd/>
          </a:ln>
        </p:spPr>
        <p:txBody>
          <a:bodyPr wrap="square">
            <a:spAutoFit/>
          </a:bodyPr>
          <a:lstStyle/>
          <a:p>
            <a:pPr lvl="0" algn="just" fontAlgn="base"/>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a:t>
            </a:r>
            <a:r>
              <a:rPr lang="vi-VN"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hứng chỉ kỹ năng ở cấp độ cao hơn trong Microsoft Word và Excel. </a:t>
            </a:r>
            <a:endPar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26" name="Прямоугольник 121"/>
          <p:cNvSpPr/>
          <p:nvPr/>
        </p:nvSpPr>
        <p:spPr>
          <a:xfrm>
            <a:off x="5297155" y="7407515"/>
            <a:ext cx="7881530" cy="461665"/>
          </a:xfrm>
          <a:prstGeom prst="rect">
            <a:avLst/>
          </a:prstGeom>
        </p:spPr>
        <p:txBody>
          <a:bodyPr wrap="square">
            <a:spAutoFit/>
          </a:bodyPr>
          <a:lstStyle/>
          <a:p>
            <a:pPr>
              <a:defRPr/>
            </a:pPr>
            <a:r>
              <a:rPr lang="en-US" sz="2400" b="1" dirty="0" err="1">
                <a:solidFill>
                  <a:schemeClr val="accent4">
                    <a:lumMod val="25000"/>
                  </a:schemeClr>
                </a:solidFill>
                <a:latin typeface="Roboto" panose="02000000000000000000" pitchFamily="2" charset="0"/>
                <a:ea typeface="Roboto" panose="02000000000000000000" pitchFamily="2" charset="0"/>
                <a:cs typeface="Roboto" panose="02000000000000000000" pitchFamily="2" charset="0"/>
              </a:rPr>
              <a:t>Cấp</a:t>
            </a:r>
            <a:r>
              <a:rPr lang="en-US" sz="2400" b="1" dirty="0">
                <a:solidFill>
                  <a:schemeClr val="accent4">
                    <a:lumMod val="25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accent4">
                    <a:lumMod val="25000"/>
                  </a:schemeClr>
                </a:solidFill>
                <a:latin typeface="Roboto" panose="02000000000000000000" pitchFamily="2" charset="0"/>
                <a:ea typeface="Roboto" panose="02000000000000000000" pitchFamily="2" charset="0"/>
                <a:cs typeface="Roboto" panose="02000000000000000000" pitchFamily="2" charset="0"/>
              </a:rPr>
              <a:t>độ</a:t>
            </a:r>
            <a:r>
              <a:rPr lang="en-US" sz="2400" b="1" dirty="0">
                <a:solidFill>
                  <a:schemeClr val="accent4">
                    <a:lumMod val="25000"/>
                  </a:schemeClr>
                </a:solidFill>
                <a:latin typeface="Roboto" panose="02000000000000000000" pitchFamily="2" charset="0"/>
                <a:ea typeface="Roboto" panose="02000000000000000000" pitchFamily="2" charset="0"/>
                <a:cs typeface="Roboto" panose="02000000000000000000" pitchFamily="2" charset="0"/>
              </a:rPr>
              <a:t> MASTER</a:t>
            </a:r>
            <a:endParaRPr lang="ru-RU" sz="2400" dirty="0">
              <a:solidFill>
                <a:schemeClr val="accent4">
                  <a:lumMod val="25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7" name="Прямоугольник 121"/>
          <p:cNvSpPr/>
          <p:nvPr/>
        </p:nvSpPr>
        <p:spPr>
          <a:xfrm>
            <a:off x="4573866" y="7869180"/>
            <a:ext cx="9615761" cy="1569660"/>
          </a:xfrm>
          <a:prstGeom prst="rect">
            <a:avLst/>
          </a:prstGeom>
        </p:spPr>
        <p:txBody>
          <a:bodyPr wrap="square">
            <a:spAutoFit/>
          </a:bodyPr>
          <a:lstStyle/>
          <a:p>
            <a:pPr algn="just">
              <a:defRPr/>
            </a:pP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Là</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chứng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chỉ</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xác</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nhận</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kỹ</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năng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tổng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thể</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toàn</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diện</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cấp</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cao</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nhất</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trong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sử</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dụng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phần</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mềm</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Microsoft Office.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Yêu</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cầu</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hoàn</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thành</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4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bài</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thi</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Excel Expert, Word Expert, PowerPoint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và</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một</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trong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hai</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bài</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thi</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Access hay Outlook</a:t>
            </a:r>
            <a:endParaRPr lang="ru-RU" sz="2400" b="1"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 name="Freeform 3">
            <a:extLst>
              <a:ext uri="{FF2B5EF4-FFF2-40B4-BE49-F238E27FC236}">
                <a16:creationId xmlns:a16="http://schemas.microsoft.com/office/drawing/2014/main" id="{7ADD3417-06C8-FFD2-4758-34EC007E6F72}"/>
              </a:ext>
            </a:extLst>
          </p:cNvPr>
          <p:cNvSpPr/>
          <p:nvPr/>
        </p:nvSpPr>
        <p:spPr>
          <a:xfrm flipV="1">
            <a:off x="3733800" y="-786920"/>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0453E7C3-D8EA-D069-ADDB-D2582F9EE837}"/>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extLst>
      <p:ext uri="{BB962C8B-B14F-4D97-AF65-F5344CB8AC3E}">
        <p14:creationId xmlns:p14="http://schemas.microsoft.com/office/powerpoint/2010/main" val="3945890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37"/>
          <p:cNvSpPr>
            <a:spLocks noChangeArrowheads="1"/>
          </p:cNvSpPr>
          <p:nvPr/>
        </p:nvSpPr>
        <p:spPr bwMode="auto">
          <a:xfrm>
            <a:off x="7086600" y="1866900"/>
            <a:ext cx="9704000" cy="954107"/>
          </a:xfrm>
          <a:prstGeom prst="rect">
            <a:avLst/>
          </a:prstGeom>
          <a:noFill/>
          <a:ln w="9525">
            <a:noFill/>
            <a:miter lim="800000"/>
            <a:headEnd/>
            <a:tailEnd/>
          </a:ln>
          <a:effectLst/>
        </p:spPr>
        <p:txBody>
          <a:bodyPr wrap="square">
            <a:spAutoFit/>
          </a:bodyPr>
          <a:lstStyle/>
          <a:p>
            <a:pPr marL="428625" indent="-428625" algn="just">
              <a:spcBef>
                <a:spcPct val="50000"/>
              </a:spcBef>
              <a:buFont typeface="Wingdings" pitchFamily="2" charset="2"/>
              <a:buChar char="ü"/>
            </a:pP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Trang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bị</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những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kỹ</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tin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văn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phòng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cần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thiết</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trong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quá</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trình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tập</a:t>
            </a:r>
            <a:endParaRPr lang="en-US" sz="2800"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7177" name="Picture 73" descr="C:\Users\Administrator\Desktop\smf_icon.png"/>
          <p:cNvPicPr>
            <a:picLocks noChangeAspect="1" noChangeArrowheads="1"/>
          </p:cNvPicPr>
          <p:nvPr/>
        </p:nvPicPr>
        <p:blipFill>
          <a:blip r:embed="rId3"/>
          <a:srcRect/>
          <a:stretch>
            <a:fillRect/>
          </a:stretch>
        </p:blipFill>
        <p:spPr bwMode="auto">
          <a:xfrm>
            <a:off x="762000" y="2202656"/>
            <a:ext cx="5881688" cy="5881688"/>
          </a:xfrm>
          <a:prstGeom prst="rect">
            <a:avLst/>
          </a:prstGeom>
          <a:noFill/>
          <a:ln w="9525">
            <a:noFill/>
            <a:miter lim="800000"/>
            <a:headEnd/>
            <a:tailEnd/>
          </a:ln>
        </p:spPr>
      </p:pic>
      <p:sp>
        <p:nvSpPr>
          <p:cNvPr id="7178" name="Rectangle 37"/>
          <p:cNvSpPr>
            <a:spLocks noChangeArrowheads="1"/>
          </p:cNvSpPr>
          <p:nvPr/>
        </p:nvSpPr>
        <p:spPr bwMode="auto">
          <a:xfrm>
            <a:off x="7086600" y="3133243"/>
            <a:ext cx="9704000" cy="954107"/>
          </a:xfrm>
          <a:prstGeom prst="rect">
            <a:avLst/>
          </a:prstGeom>
          <a:noFill/>
          <a:ln w="9525">
            <a:noFill/>
            <a:miter lim="800000"/>
            <a:headEnd/>
            <a:tailEnd/>
          </a:ln>
          <a:effectLst/>
        </p:spPr>
        <p:txBody>
          <a:bodyPr wrap="square">
            <a:spAutoFit/>
          </a:bodyPr>
          <a:lstStyle/>
          <a:p>
            <a:pPr marL="428625" indent="-428625" algn="just">
              <a:spcBef>
                <a:spcPct val="50000"/>
              </a:spcBef>
              <a:buFont typeface="Wingdings" pitchFamily="2" charset="2"/>
              <a:buChar char="ü"/>
            </a:pPr>
            <a:r>
              <a:rPr lang="vi-VN"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Nổi bật hồ sơ xin việc với chứng chỉ duy nhất về Tin học Văn phòng do Microsoft công nhận</a:t>
            </a:r>
            <a:endParaRPr lang="en-US" sz="2800"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7180" name="Rectangle 37"/>
          <p:cNvSpPr>
            <a:spLocks noChangeArrowheads="1"/>
          </p:cNvSpPr>
          <p:nvPr/>
        </p:nvSpPr>
        <p:spPr bwMode="auto">
          <a:xfrm>
            <a:off x="7086599" y="4567165"/>
            <a:ext cx="9704001" cy="954107"/>
          </a:xfrm>
          <a:prstGeom prst="rect">
            <a:avLst/>
          </a:prstGeom>
          <a:noFill/>
          <a:ln w="9525">
            <a:noFill/>
            <a:miter lim="800000"/>
            <a:headEnd/>
            <a:tailEnd/>
          </a:ln>
          <a:effectLst/>
        </p:spPr>
        <p:txBody>
          <a:bodyPr wrap="square">
            <a:spAutoFit/>
          </a:bodyPr>
          <a:lstStyle/>
          <a:p>
            <a:pPr marL="428625" indent="-428625" algn="just">
              <a:spcBef>
                <a:spcPct val="50000"/>
              </a:spcBef>
              <a:buFont typeface="Wingdings" pitchFamily="2" charset="2"/>
              <a:buChar char="ü"/>
            </a:pPr>
            <a:r>
              <a:rPr lang="vi-VN"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Tìm việc nhanh chóng, dễ dàng hơn với thu nhập cao hơn so với những ứng viên không có chứng chỉ MOS</a:t>
            </a:r>
            <a:endParaRPr lang="en-US" sz="2800"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7181" name="Rectangle 37"/>
          <p:cNvSpPr>
            <a:spLocks noChangeArrowheads="1"/>
          </p:cNvSpPr>
          <p:nvPr/>
        </p:nvSpPr>
        <p:spPr bwMode="auto">
          <a:xfrm>
            <a:off x="7125784" y="6260239"/>
            <a:ext cx="9659773" cy="2677656"/>
          </a:xfrm>
          <a:prstGeom prst="rect">
            <a:avLst/>
          </a:prstGeom>
          <a:noFill/>
          <a:ln w="9525">
            <a:noFill/>
            <a:miter lim="800000"/>
            <a:headEnd/>
            <a:tailEnd/>
          </a:ln>
          <a:effectLst/>
        </p:spPr>
        <p:txBody>
          <a:bodyPr wrap="square">
            <a:spAutoFit/>
          </a:bodyPr>
          <a:lstStyle/>
          <a:p>
            <a:pPr marL="428625" indent="-428625" algn="just">
              <a:spcBef>
                <a:spcPct val="50000"/>
              </a:spcBef>
              <a:buFont typeface="Wingdings" pitchFamily="2" charset="2"/>
              <a:buChar char="ü"/>
            </a:pPr>
            <a:r>
              <a:rPr lang="en-US" sz="2800" i="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Lưu</a:t>
            </a:r>
            <a:r>
              <a:rPr lang="en-US" sz="2800"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ý: </a:t>
            </a:r>
          </a:p>
          <a:p>
            <a:pPr marL="428625" indent="-428625" algn="just">
              <a:spcBef>
                <a:spcPct val="50000"/>
              </a:spcBef>
              <a:buFontTx/>
              <a:buChar char="-"/>
            </a:pPr>
            <a:r>
              <a:rPr lang="vi-VN"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Để nhận được chứng chỉ Expert, thí sinh phải có chứng chỉ Specialist . </a:t>
            </a:r>
            <a:endPar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a:spcBef>
                <a:spcPct val="50000"/>
              </a:spcBef>
            </a:pPr>
            <a:r>
              <a:rPr lang="vi-VN"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Để nhận được chứng chỉ MOS Master, thí sinh phải sử dụng duy nhất 01 tài khoản cho các bài thi</a:t>
            </a:r>
            <a:endParaRPr lang="en-US" sz="2800"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1" name="Rectangle 3"/>
          <p:cNvSpPr txBox="1">
            <a:spLocks noChangeArrowheads="1"/>
          </p:cNvSpPr>
          <p:nvPr/>
        </p:nvSpPr>
        <p:spPr>
          <a:xfrm>
            <a:off x="4495800" y="971194"/>
            <a:ext cx="9704000" cy="646331"/>
          </a:xfrm>
          <a:prstGeom prst="rect">
            <a:avLst/>
          </a:prstGeom>
          <a:noFill/>
        </p:spPr>
        <p:txBody>
          <a:bodyPr wrap="square" rtlCol="0" anchor="t">
            <a:spAutoFit/>
          </a:bodyPr>
          <a:lstStyle>
            <a:defPPr>
              <a:defRPr lang="en-US"/>
            </a:defPPr>
            <a:lvl1pPr algn="ctr">
              <a:defRPr sz="3200" b="1">
                <a:ln w="3175" cmpd="sng">
                  <a:noFill/>
                </a:ln>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defRPr>
            </a:lvl1pPr>
          </a:lstStyle>
          <a:p>
            <a:pPr defTabSz="685800">
              <a:spcBef>
                <a:spcPct val="0"/>
              </a:spcBef>
              <a:defRPr/>
            </a:pPr>
            <a:r>
              <a:rPr lang="en-US" sz="3600" dirty="0">
                <a:solidFill>
                  <a:srgbClr val="5800FF"/>
                </a:solidFill>
                <a:effectLst/>
                <a:latin typeface="Roboto" panose="02000000000000000000" pitchFamily="2" charset="0"/>
                <a:ea typeface="Roboto" panose="02000000000000000000" pitchFamily="2" charset="0"/>
                <a:cs typeface="Roboto" panose="02000000000000000000" pitchFamily="2" charset="0"/>
              </a:rPr>
              <a:t>BÀI THI CẤP ĐỘ SPECIALIST</a:t>
            </a:r>
          </a:p>
        </p:txBody>
      </p:sp>
      <p:sp>
        <p:nvSpPr>
          <p:cNvPr id="2" name="Freeform 3">
            <a:extLst>
              <a:ext uri="{FF2B5EF4-FFF2-40B4-BE49-F238E27FC236}">
                <a16:creationId xmlns:a16="http://schemas.microsoft.com/office/drawing/2014/main" id="{504E34EF-3759-50A1-5A61-FA5BC3915377}"/>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9E04FFB9-D138-50ED-15BB-B77481B27561}"/>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1977369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B0A5C23-9A0D-4D31-9768-FD96BB453C39}" type="slidenum">
              <a:rPr lang="en-US" smtClean="0"/>
              <a:pPr/>
              <a:t>23</a:t>
            </a:fld>
            <a:endParaRPr lang="en-US"/>
          </a:p>
        </p:txBody>
      </p:sp>
      <p:sp>
        <p:nvSpPr>
          <p:cNvPr id="4" name="Title 1"/>
          <p:cNvSpPr txBox="1"/>
          <p:nvPr/>
        </p:nvSpPr>
        <p:spPr>
          <a:xfrm>
            <a:off x="1202025" y="805586"/>
            <a:ext cx="16052483" cy="713423"/>
          </a:xfrm>
          <a:prstGeom prst="rect">
            <a:avLst/>
          </a:prstGeom>
        </p:spPr>
        <p:txBody>
          <a:bodyPr>
            <a:noAutofit/>
          </a:bodyPr>
          <a:lstStyle/>
          <a:p>
            <a:pPr algn="ctr" defTabSz="685800">
              <a:spcBef>
                <a:spcPct val="0"/>
              </a:spcBef>
              <a:defRPr/>
            </a:pP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QUY ĐỊNH VỀ CHUẨN ĐẦU RA TIN HỌC DÀNH CHO LỚP CHẤT LƯỢNG</a:t>
            </a:r>
          </a:p>
        </p:txBody>
      </p:sp>
      <p:sp>
        <p:nvSpPr>
          <p:cNvPr id="5" name="TextBox 4"/>
          <p:cNvSpPr txBox="1"/>
          <p:nvPr/>
        </p:nvSpPr>
        <p:spPr>
          <a:xfrm>
            <a:off x="940528" y="1820634"/>
            <a:ext cx="16380824" cy="4189352"/>
          </a:xfrm>
          <a:prstGeom prst="rect">
            <a:avLst/>
          </a:prstGeom>
          <a:noFill/>
          <a:ln>
            <a:solidFill>
              <a:schemeClr val="bg1"/>
            </a:solidFill>
            <a:prstDash val="sysDash"/>
          </a:ln>
        </p:spPr>
        <p:txBody>
          <a:bodyPr wrap="square" rtlCol="0">
            <a:spAutoFit/>
          </a:bodyPr>
          <a:lstStyle/>
          <a:p>
            <a:pPr algn="just">
              <a:lnSpc>
                <a:spcPct val="120000"/>
              </a:lnSpc>
              <a:buFont typeface="Wingdings" panose="05000000000000000000" pitchFamily="2" charset="2"/>
              <a:buChar char="Ø"/>
            </a:pPr>
            <a:r>
              <a:rPr lang="en-US" sz="2800" b="1" dirty="0" err="1">
                <a:latin typeface="Roboto" panose="02000000000000000000" pitchFamily="2" charset="0"/>
                <a:ea typeface="Roboto" panose="02000000000000000000" pitchFamily="2" charset="0"/>
                <a:cs typeface="Roboto" panose="02000000000000000000" pitchFamily="2" charset="0"/>
              </a:rPr>
              <a:t>Đối</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với</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sinh</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viên</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các</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lớp</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chất</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lượng</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phải</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đạt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chứng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chỉ</a:t>
            </a:r>
            <a:r>
              <a:rPr lang="en-US" sz="2800" dirty="0">
                <a:latin typeface="Roboto" panose="02000000000000000000" pitchFamily="2" charset="0"/>
                <a:ea typeface="Roboto" panose="02000000000000000000" pitchFamily="2" charset="0"/>
                <a:cs typeface="Roboto" panose="02000000000000000000" pitchFamily="2" charset="0"/>
              </a:rPr>
              <a:t> tin </a:t>
            </a:r>
            <a:r>
              <a:rPr lang="en-US" sz="2800" dirty="0" err="1">
                <a:latin typeface="Roboto" panose="02000000000000000000" pitchFamily="2" charset="0"/>
                <a:ea typeface="Roboto" panose="02000000000000000000" pitchFamily="2" charset="0"/>
                <a:cs typeface="Roboto" panose="02000000000000000000" pitchFamily="2" charset="0"/>
              </a:rPr>
              <a:t>học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quốc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tế</a:t>
            </a:r>
            <a:r>
              <a:rPr lang="en-US" sz="2800" dirty="0">
                <a:latin typeface="Roboto" panose="02000000000000000000" pitchFamily="2" charset="0"/>
                <a:ea typeface="Roboto" panose="02000000000000000000" pitchFamily="2" charset="0"/>
                <a:cs typeface="Roboto" panose="02000000000000000000" pitchFamily="2" charset="0"/>
              </a:rPr>
              <a:t> MOS do IIG VN </a:t>
            </a:r>
            <a:r>
              <a:rPr lang="en-US" sz="2800" dirty="0" err="1">
                <a:latin typeface="Roboto" panose="02000000000000000000" pitchFamily="2" charset="0"/>
                <a:ea typeface="Roboto" panose="02000000000000000000" pitchFamily="2" charset="0"/>
                <a:cs typeface="Roboto" panose="02000000000000000000" pitchFamily="2" charset="0"/>
              </a:rPr>
              <a:t>cấp</a:t>
            </a:r>
            <a:r>
              <a:rPr lang="en-US" sz="2800" dirty="0">
                <a:latin typeface="Roboto" panose="02000000000000000000" pitchFamily="2" charset="0"/>
                <a:ea typeface="Roboto" panose="02000000000000000000" pitchFamily="2" charset="0"/>
                <a:cs typeface="Roboto" panose="02000000000000000000" pitchFamily="2" charset="0"/>
              </a:rPr>
              <a:t>.</a:t>
            </a:r>
          </a:p>
          <a:p>
            <a:pPr algn="just">
              <a:lnSpc>
                <a:spcPct val="120000"/>
              </a:lnSpc>
              <a:buFont typeface="Wingdings" panose="05000000000000000000" pitchFamily="2" charset="2"/>
              <a:buChar char="Ø"/>
            </a:pPr>
            <a:r>
              <a:rPr lang="en-US" sz="2800" dirty="0">
                <a:latin typeface="Roboto" panose="02000000000000000000" pitchFamily="2" charset="0"/>
                <a:ea typeface="Roboto" panose="02000000000000000000" pitchFamily="2" charset="0"/>
                <a:cs typeface="Roboto" panose="02000000000000000000" pitchFamily="2" charset="0"/>
              </a:rPr>
              <a:t>Sinh </a:t>
            </a:r>
            <a:r>
              <a:rPr lang="en-US" sz="2800" dirty="0" err="1">
                <a:latin typeface="Roboto" panose="02000000000000000000" pitchFamily="2" charset="0"/>
                <a:ea typeface="Roboto" panose="02000000000000000000" pitchFamily="2" charset="0"/>
                <a:cs typeface="Roboto" panose="02000000000000000000" pitchFamily="2" charset="0"/>
              </a:rPr>
              <a:t>viên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có</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thể</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chọn</a:t>
            </a:r>
            <a:r>
              <a:rPr lang="en-US" sz="2800" dirty="0">
                <a:latin typeface="Roboto" panose="02000000000000000000" pitchFamily="2" charset="0"/>
                <a:ea typeface="Roboto" panose="02000000000000000000" pitchFamily="2" charset="0"/>
                <a:cs typeface="Roboto" panose="02000000000000000000" pitchFamily="2" charset="0"/>
              </a:rPr>
              <a:t> thi 2 </a:t>
            </a:r>
            <a:r>
              <a:rPr lang="en-US" sz="2800" dirty="0" err="1">
                <a:latin typeface="Roboto" panose="02000000000000000000" pitchFamily="2" charset="0"/>
                <a:ea typeface="Roboto" panose="02000000000000000000" pitchFamily="2" charset="0"/>
                <a:cs typeface="Roboto" panose="02000000000000000000" pitchFamily="2" charset="0"/>
              </a:rPr>
              <a:t>trong</a:t>
            </a:r>
            <a:r>
              <a:rPr lang="en-US" sz="2800" dirty="0">
                <a:latin typeface="Roboto" panose="02000000000000000000" pitchFamily="2" charset="0"/>
                <a:ea typeface="Roboto" panose="02000000000000000000" pitchFamily="2" charset="0"/>
                <a:cs typeface="Roboto" panose="02000000000000000000" pitchFamily="2" charset="0"/>
              </a:rPr>
              <a:t> 3 </a:t>
            </a:r>
            <a:r>
              <a:rPr lang="en-US" sz="2800" dirty="0" err="1">
                <a:latin typeface="Roboto" panose="02000000000000000000" pitchFamily="2" charset="0"/>
                <a:ea typeface="Roboto" panose="02000000000000000000" pitchFamily="2" charset="0"/>
                <a:cs typeface="Roboto" panose="02000000000000000000" pitchFamily="2" charset="0"/>
              </a:rPr>
              <a:t>chứng</a:t>
            </a:r>
            <a:r>
              <a:rPr lang="en-US" sz="2800" dirty="0">
                <a:latin typeface="Roboto" panose="02000000000000000000" pitchFamily="2" charset="0"/>
                <a:ea typeface="Roboto" panose="02000000000000000000" pitchFamily="2" charset="0"/>
                <a:cs typeface="Roboto" panose="02000000000000000000" pitchFamily="2" charset="0"/>
              </a:rPr>
              <a:t> chỉ MOS: </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Excel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và</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Word </a:t>
            </a:r>
            <a:r>
              <a:rPr lang="en-US" sz="2800" dirty="0" err="1">
                <a:latin typeface="Roboto" panose="02000000000000000000" pitchFamily="2" charset="0"/>
                <a:ea typeface="Roboto" panose="02000000000000000000" pitchFamily="2" charset="0"/>
                <a:cs typeface="Roboto" panose="02000000000000000000" pitchFamily="2" charset="0"/>
              </a:rPr>
              <a:t>hoặc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a:highlight>
                  <a:srgbClr val="00FF00"/>
                </a:highlight>
                <a:latin typeface="Roboto" panose="02000000000000000000" pitchFamily="2" charset="0"/>
                <a:ea typeface="Roboto" panose="02000000000000000000" pitchFamily="2" charset="0"/>
                <a:cs typeface="Roboto" panose="02000000000000000000" pitchFamily="2" charset="0"/>
              </a:rPr>
              <a:t>Excel </a:t>
            </a:r>
            <a:r>
              <a:rPr lang="en-US" sz="2800" dirty="0" err="1">
                <a:highlight>
                  <a:srgbClr val="00FF00"/>
                </a:highlight>
                <a:latin typeface="Roboto" panose="02000000000000000000" pitchFamily="2" charset="0"/>
                <a:ea typeface="Roboto" panose="02000000000000000000" pitchFamily="2" charset="0"/>
                <a:cs typeface="Roboto" panose="02000000000000000000" pitchFamily="2" charset="0"/>
              </a:rPr>
              <a:t>và</a:t>
            </a:r>
            <a:r>
              <a:rPr lang="en-US" sz="2800" dirty="0">
                <a:highlight>
                  <a:srgbClr val="00FF00"/>
                </a:highlight>
                <a:latin typeface="Roboto" panose="02000000000000000000" pitchFamily="2" charset="0"/>
                <a:ea typeface="Roboto" panose="02000000000000000000" pitchFamily="2" charset="0"/>
                <a:cs typeface="Roboto" panose="02000000000000000000" pitchFamily="2" charset="0"/>
              </a:rPr>
              <a:t> Power Point </a:t>
            </a:r>
            <a:r>
              <a:rPr lang="en-US" sz="2800" dirty="0">
                <a:latin typeface="Roboto" panose="02000000000000000000" pitchFamily="2" charset="0"/>
                <a:ea typeface="Roboto" panose="02000000000000000000" pitchFamily="2" charset="0"/>
                <a:cs typeface="Roboto" panose="02000000000000000000" pitchFamily="2" charset="0"/>
              </a:rPr>
              <a:t>(thi </a:t>
            </a:r>
            <a:r>
              <a:rPr lang="en-US" sz="2800" dirty="0" err="1">
                <a:latin typeface="Roboto" panose="02000000000000000000" pitchFamily="2" charset="0"/>
                <a:ea typeface="Roboto" panose="02000000000000000000" pitchFamily="2" charset="0"/>
                <a:cs typeface="Roboto" panose="02000000000000000000" pitchFamily="2" charset="0"/>
              </a:rPr>
              <a:t>trên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phiên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bản</a:t>
            </a:r>
            <a:r>
              <a:rPr lang="en-US" sz="2800" dirty="0">
                <a:latin typeface="Roboto" panose="02000000000000000000" pitchFamily="2" charset="0"/>
                <a:ea typeface="Roboto" panose="02000000000000000000" pitchFamily="2" charset="0"/>
                <a:cs typeface="Roboto" panose="02000000000000000000" pitchFamily="2" charset="0"/>
              </a:rPr>
              <a:t> Microsoft Office 2016, 2019, </a:t>
            </a:r>
            <a:r>
              <a:rPr lang="en-US" sz="2800" dirty="0" err="1">
                <a:latin typeface="Roboto" panose="02000000000000000000" pitchFamily="2" charset="0"/>
                <a:ea typeface="Roboto" panose="02000000000000000000" pitchFamily="2" charset="0"/>
                <a:cs typeface="Roboto" panose="02000000000000000000" pitchFamily="2" charset="0"/>
              </a:rPr>
              <a:t>bài</a:t>
            </a:r>
            <a:r>
              <a:rPr lang="en-US" sz="2800" dirty="0">
                <a:latin typeface="Roboto" panose="02000000000000000000" pitchFamily="2" charset="0"/>
                <a:ea typeface="Roboto" panose="02000000000000000000" pitchFamily="2" charset="0"/>
                <a:cs typeface="Roboto" panose="02000000000000000000" pitchFamily="2" charset="0"/>
              </a:rPr>
              <a:t> thi </a:t>
            </a:r>
            <a:r>
              <a:rPr lang="en-US" sz="2800" dirty="0" err="1">
                <a:latin typeface="Roboto" panose="02000000000000000000" pitchFamily="2" charset="0"/>
                <a:ea typeface="Roboto" panose="02000000000000000000" pitchFamily="2" charset="0"/>
                <a:cs typeface="Roboto" panose="02000000000000000000" pitchFamily="2" charset="0"/>
              </a:rPr>
              <a:t>có</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ngôn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ngữ</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00FF00"/>
                </a:highlight>
                <a:latin typeface="Roboto" panose="02000000000000000000" pitchFamily="2" charset="0"/>
                <a:ea typeface="Roboto" panose="02000000000000000000" pitchFamily="2" charset="0"/>
                <a:cs typeface="Roboto" panose="02000000000000000000" pitchFamily="2" charset="0"/>
              </a:rPr>
              <a:t>tiếng</a:t>
            </a:r>
            <a:r>
              <a:rPr lang="en-US" sz="2800" dirty="0">
                <a:highlight>
                  <a:srgbClr val="00FF00"/>
                </a:highlight>
                <a:latin typeface="Roboto" panose="02000000000000000000" pitchFamily="2" charset="0"/>
                <a:ea typeface="Roboto" panose="02000000000000000000" pitchFamily="2" charset="0"/>
                <a:cs typeface="Roboto" panose="02000000000000000000" pitchFamily="2" charset="0"/>
              </a:rPr>
              <a:t> Anh </a:t>
            </a:r>
            <a:r>
              <a:rPr lang="en-US" sz="2800" dirty="0" err="1">
                <a:latin typeface="Roboto" panose="02000000000000000000" pitchFamily="2" charset="0"/>
                <a:ea typeface="Roboto" panose="02000000000000000000" pitchFamily="2" charset="0"/>
                <a:cs typeface="Roboto" panose="02000000000000000000" pitchFamily="2" charset="0"/>
              </a:rPr>
              <a:t>hoặc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tiếng</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Việt </a:t>
            </a:r>
            <a:r>
              <a:rPr lang="en-US" sz="2800" dirty="0" err="1">
                <a:latin typeface="Roboto" panose="02000000000000000000" pitchFamily="2" charset="0"/>
                <a:ea typeface="Roboto" panose="02000000000000000000" pitchFamily="2" charset="0"/>
                <a:cs typeface="Roboto" panose="02000000000000000000" pitchFamily="2" charset="0"/>
              </a:rPr>
              <a:t>đã</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được</a:t>
            </a:r>
            <a:r>
              <a:rPr lang="en-US" sz="2800" dirty="0">
                <a:latin typeface="Roboto" panose="02000000000000000000" pitchFamily="2" charset="0"/>
                <a:ea typeface="Roboto" panose="02000000000000000000" pitchFamily="2" charset="0"/>
                <a:cs typeface="Roboto" panose="02000000000000000000" pitchFamily="2" charset="0"/>
              </a:rPr>
              <a:t> IIG </a:t>
            </a:r>
            <a:r>
              <a:rPr lang="en-US" sz="2800" dirty="0" err="1">
                <a:latin typeface="Roboto" panose="02000000000000000000" pitchFamily="2" charset="0"/>
                <a:ea typeface="Roboto" panose="02000000000000000000" pitchFamily="2" charset="0"/>
                <a:cs typeface="Roboto" panose="02000000000000000000" pitchFamily="2" charset="0"/>
              </a:rPr>
              <a:t>mã</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hóa</a:t>
            </a:r>
            <a:r>
              <a:rPr lang="en-US" sz="2800" dirty="0">
                <a:latin typeface="Roboto" panose="02000000000000000000" pitchFamily="2" charset="0"/>
                <a:ea typeface="Roboto" panose="02000000000000000000" pitchFamily="2" charset="0"/>
                <a:cs typeface="Roboto" panose="02000000000000000000" pitchFamily="2" charset="0"/>
              </a:rPr>
              <a:t>)</a:t>
            </a:r>
          </a:p>
          <a:p>
            <a:pPr algn="just">
              <a:lnSpc>
                <a:spcPct val="120000"/>
              </a:lnSpc>
              <a:buFont typeface="Wingdings" panose="05000000000000000000" pitchFamily="2" charset="2"/>
              <a:buChar char="§"/>
            </a:pPr>
            <a:r>
              <a:rPr lang="en-US" sz="2800" dirty="0" err="1">
                <a:latin typeface="Roboto" panose="02000000000000000000" pitchFamily="2" charset="0"/>
                <a:ea typeface="Roboto" panose="02000000000000000000" pitchFamily="2" charset="0"/>
                <a:cs typeface="Roboto" panose="02000000000000000000" pitchFamily="2" charset="0"/>
              </a:rPr>
              <a:t>Hình</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thức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máy</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tính</a:t>
            </a:r>
            <a:endParaRPr lang="en-US" sz="2800" dirty="0">
              <a:latin typeface="Roboto" panose="02000000000000000000" pitchFamily="2" charset="0"/>
              <a:ea typeface="Roboto" panose="02000000000000000000" pitchFamily="2" charset="0"/>
              <a:cs typeface="Roboto" panose="02000000000000000000" pitchFamily="2" charset="0"/>
            </a:endParaRPr>
          </a:p>
          <a:p>
            <a:pPr algn="just">
              <a:lnSpc>
                <a:spcPct val="120000"/>
              </a:lnSpc>
              <a:buFont typeface="Wingdings" panose="05000000000000000000" pitchFamily="2" charset="2"/>
              <a:buChar char="§"/>
            </a:pP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bài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thi</a:t>
            </a:r>
            <a:r>
              <a:rPr lang="en-US" sz="2800" dirty="0">
                <a:latin typeface="Roboto" panose="02000000000000000000" pitchFamily="2" charset="0"/>
                <a:ea typeface="Roboto" panose="02000000000000000000" pitchFamily="2" charset="0"/>
                <a:cs typeface="Roboto" panose="02000000000000000000" pitchFamily="2" charset="0"/>
              </a:rPr>
              <a:t> MOS </a:t>
            </a:r>
            <a:r>
              <a:rPr lang="en-US" sz="2800" dirty="0" err="1">
                <a:latin typeface="Roboto" panose="02000000000000000000" pitchFamily="2" charset="0"/>
                <a:ea typeface="Roboto" panose="02000000000000000000" pitchFamily="2" charset="0"/>
                <a:cs typeface="Roboto" panose="02000000000000000000" pitchFamily="2" charset="0"/>
              </a:rPr>
              <a:t>đều</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được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thực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hiện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trong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thời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gian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tối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đa</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là</a:t>
            </a:r>
            <a:r>
              <a:rPr lang="en-US" sz="2800" dirty="0">
                <a:latin typeface="Roboto" panose="02000000000000000000" pitchFamily="2" charset="0"/>
                <a:ea typeface="Roboto" panose="02000000000000000000" pitchFamily="2" charset="0"/>
                <a:cs typeface="Roboto" panose="02000000000000000000" pitchFamily="2" charset="0"/>
              </a:rPr>
              <a:t> 50 </a:t>
            </a:r>
            <a:r>
              <a:rPr lang="en-US" sz="2800" dirty="0" err="1">
                <a:latin typeface="Roboto" panose="02000000000000000000" pitchFamily="2" charset="0"/>
                <a:ea typeface="Roboto" panose="02000000000000000000" pitchFamily="2" charset="0"/>
                <a:cs typeface="Roboto" panose="02000000000000000000" pitchFamily="2" charset="0"/>
              </a:rPr>
              <a:t>phút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điểm</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tối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đa</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là</a:t>
            </a:r>
            <a:r>
              <a:rPr lang="en-US" sz="2800" dirty="0">
                <a:latin typeface="Roboto" panose="02000000000000000000" pitchFamily="2" charset="0"/>
                <a:ea typeface="Roboto" panose="02000000000000000000" pitchFamily="2" charset="0"/>
                <a:cs typeface="Roboto" panose="02000000000000000000" pitchFamily="2" charset="0"/>
              </a:rPr>
              <a:t> 1000 </a:t>
            </a:r>
            <a:r>
              <a:rPr lang="en-US" sz="2800" dirty="0" err="1">
                <a:latin typeface="Roboto" panose="02000000000000000000" pitchFamily="2" charset="0"/>
                <a:ea typeface="Roboto" panose="02000000000000000000" pitchFamily="2" charset="0"/>
                <a:cs typeface="Roboto" panose="02000000000000000000" pitchFamily="2" charset="0"/>
              </a:rPr>
              <a:t>điểm</a:t>
            </a:r>
            <a:r>
              <a:rPr lang="en-US" sz="2800" dirty="0">
                <a:latin typeface="Roboto" panose="02000000000000000000" pitchFamily="2" charset="0"/>
                <a:ea typeface="Roboto" panose="02000000000000000000" pitchFamily="2" charset="0"/>
                <a:cs typeface="Roboto" panose="02000000000000000000" pitchFamily="2" charset="0"/>
              </a:rPr>
              <a:t>, </a:t>
            </a:r>
            <a:r>
              <a:rPr lang="vi-VN" sz="2800" dirty="0">
                <a:latin typeface="Roboto" panose="02000000000000000000" pitchFamily="2" charset="0"/>
                <a:ea typeface="Roboto" panose="02000000000000000000" pitchFamily="2" charset="0"/>
                <a:cs typeface="Roboto" panose="02000000000000000000" pitchFamily="2" charset="0"/>
              </a:rPr>
              <a:t>để đạt kết quả </a:t>
            </a:r>
            <a:r>
              <a:rPr lang="en-US" sz="2800" dirty="0">
                <a:latin typeface="Roboto" panose="02000000000000000000" pitchFamily="2" charset="0"/>
                <a:ea typeface="Roboto" panose="02000000000000000000" pitchFamily="2" charset="0"/>
                <a:cs typeface="Roboto" panose="02000000000000000000" pitchFamily="2" charset="0"/>
              </a:rPr>
              <a:t>SV</a:t>
            </a:r>
            <a:r>
              <a:rPr lang="vi-VN" sz="2800" dirty="0">
                <a:latin typeface="Roboto" panose="02000000000000000000" pitchFamily="2" charset="0"/>
                <a:ea typeface="Roboto" panose="02000000000000000000" pitchFamily="2" charset="0"/>
                <a:cs typeface="Roboto" panose="02000000000000000000" pitchFamily="2" charset="0"/>
              </a:rPr>
              <a:t> phải đạt số điểm tối thiểu là 700/1000 điểm.</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chứng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chỉ</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nói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là</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độc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lập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thí</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sinh</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đạt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môn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nào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sẽ</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được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cấp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chứng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chỉ</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môn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đó</a:t>
            </a:r>
            <a:r>
              <a:rPr lang="en-US" sz="2800" dirty="0">
                <a:latin typeface="Roboto" panose="02000000000000000000" pitchFamily="2" charset="0"/>
                <a:ea typeface="Roboto" panose="02000000000000000000" pitchFamily="2" charset="0"/>
                <a:cs typeface="Roboto" panose="02000000000000000000" pitchFamily="2" charset="0"/>
              </a:rPr>
              <a:t>.</a:t>
            </a:r>
          </a:p>
        </p:txBody>
      </p:sp>
      <p:graphicFrame>
        <p:nvGraphicFramePr>
          <p:cNvPr id="6" name="Table 5"/>
          <p:cNvGraphicFramePr>
            <a:graphicFrameLocks noGrp="1"/>
          </p:cNvGraphicFramePr>
          <p:nvPr>
            <p:extLst>
              <p:ext uri="{D42A27DB-BD31-4B8C-83A1-F6EECF244321}">
                <p14:modId xmlns:p14="http://schemas.microsoft.com/office/powerpoint/2010/main" val="3896749600"/>
              </p:ext>
            </p:extLst>
          </p:nvPr>
        </p:nvGraphicFramePr>
        <p:xfrm>
          <a:off x="1248520" y="6359579"/>
          <a:ext cx="14970035" cy="2377440"/>
        </p:xfrm>
        <a:graphic>
          <a:graphicData uri="http://schemas.openxmlformats.org/drawingml/2006/table">
            <a:tbl>
              <a:tblPr firstRow="1" bandRow="1">
                <a:tableStyleId>{5C22544A-7EE6-4342-B048-85BDC9FD1C3A}</a:tableStyleId>
              </a:tblPr>
              <a:tblGrid>
                <a:gridCol w="4515257">
                  <a:extLst>
                    <a:ext uri="{9D8B030D-6E8A-4147-A177-3AD203B41FA5}">
                      <a16:colId xmlns:a16="http://schemas.microsoft.com/office/drawing/2014/main" val="20000"/>
                    </a:ext>
                  </a:extLst>
                </a:gridCol>
                <a:gridCol w="4000088">
                  <a:extLst>
                    <a:ext uri="{9D8B030D-6E8A-4147-A177-3AD203B41FA5}">
                      <a16:colId xmlns:a16="http://schemas.microsoft.com/office/drawing/2014/main" val="20001"/>
                    </a:ext>
                  </a:extLst>
                </a:gridCol>
                <a:gridCol w="3424319">
                  <a:extLst>
                    <a:ext uri="{9D8B030D-6E8A-4147-A177-3AD203B41FA5}">
                      <a16:colId xmlns:a16="http://schemas.microsoft.com/office/drawing/2014/main" val="20002"/>
                    </a:ext>
                  </a:extLst>
                </a:gridCol>
                <a:gridCol w="3030371">
                  <a:extLst>
                    <a:ext uri="{9D8B030D-6E8A-4147-A177-3AD203B41FA5}">
                      <a16:colId xmlns:a16="http://schemas.microsoft.com/office/drawing/2014/main" val="20003"/>
                    </a:ext>
                  </a:extLst>
                </a:gridCol>
              </a:tblGrid>
              <a:tr h="594360">
                <a:tc>
                  <a:txBody>
                    <a:bodyPr/>
                    <a:lstStyle/>
                    <a:p>
                      <a:pPr algn="ctr"/>
                      <a:r>
                        <a:rPr lang="en-US" sz="3000" dirty="0" err="1">
                          <a:solidFill>
                            <a:schemeClr val="bg2">
                              <a:lumMod val="10000"/>
                            </a:schemeClr>
                          </a:solidFill>
                        </a:rPr>
                        <a:t>Nội</a:t>
                      </a:r>
                      <a:r>
                        <a:rPr lang="en-US" sz="3000" baseline="0" dirty="0">
                          <a:solidFill>
                            <a:schemeClr val="bg2">
                              <a:lumMod val="10000"/>
                            </a:schemeClr>
                          </a:solidFill>
                        </a:rPr>
                        <a:t> dung </a:t>
                      </a:r>
                      <a:r>
                        <a:rPr lang="en-US" sz="3000" baseline="0" dirty="0" err="1">
                          <a:solidFill>
                            <a:schemeClr val="bg2">
                              <a:lumMod val="10000"/>
                            </a:schemeClr>
                          </a:solidFill>
                        </a:rPr>
                        <a:t>thi</a:t>
                      </a:r>
                      <a:endParaRPr lang="en-US" sz="3000" dirty="0">
                        <a:solidFill>
                          <a:schemeClr val="bg2">
                            <a:lumMod val="10000"/>
                          </a:schemeClr>
                        </a:solidFill>
                      </a:endParaRPr>
                    </a:p>
                  </a:txBody>
                  <a:tcPr marL="137160" marR="137160" marT="68580" marB="68580"/>
                </a:tc>
                <a:tc>
                  <a:txBody>
                    <a:bodyPr/>
                    <a:lstStyle/>
                    <a:p>
                      <a:pPr algn="ctr"/>
                      <a:r>
                        <a:rPr lang="en-US" sz="3000" dirty="0" err="1">
                          <a:solidFill>
                            <a:schemeClr val="bg2">
                              <a:lumMod val="10000"/>
                            </a:schemeClr>
                          </a:solidFill>
                        </a:rPr>
                        <a:t>Thời</a:t>
                      </a:r>
                      <a:r>
                        <a:rPr lang="en-US" sz="3000" baseline="0" dirty="0">
                          <a:solidFill>
                            <a:schemeClr val="bg2">
                              <a:lumMod val="10000"/>
                            </a:schemeClr>
                          </a:solidFill>
                        </a:rPr>
                        <a:t> </a:t>
                      </a:r>
                      <a:r>
                        <a:rPr lang="en-US" sz="3000" baseline="0" dirty="0" err="1">
                          <a:solidFill>
                            <a:schemeClr val="bg2">
                              <a:lumMod val="10000"/>
                            </a:schemeClr>
                          </a:solidFill>
                        </a:rPr>
                        <a:t>gian</a:t>
                      </a:r>
                      <a:r>
                        <a:rPr lang="en-US" sz="3000" baseline="0" dirty="0">
                          <a:solidFill>
                            <a:schemeClr val="bg2">
                              <a:lumMod val="10000"/>
                            </a:schemeClr>
                          </a:solidFill>
                        </a:rPr>
                        <a:t> </a:t>
                      </a:r>
                      <a:r>
                        <a:rPr lang="en-US" sz="3000" baseline="0" dirty="0" err="1">
                          <a:solidFill>
                            <a:schemeClr val="bg2">
                              <a:lumMod val="10000"/>
                            </a:schemeClr>
                          </a:solidFill>
                        </a:rPr>
                        <a:t>thi</a:t>
                      </a:r>
                      <a:endParaRPr lang="en-US" sz="3000" dirty="0">
                        <a:solidFill>
                          <a:schemeClr val="bg2">
                            <a:lumMod val="10000"/>
                          </a:schemeClr>
                        </a:solidFill>
                      </a:endParaRPr>
                    </a:p>
                  </a:txBody>
                  <a:tcPr marL="137160" marR="137160" marT="68580" marB="68580"/>
                </a:tc>
                <a:tc>
                  <a:txBody>
                    <a:bodyPr/>
                    <a:lstStyle/>
                    <a:p>
                      <a:pPr algn="ctr"/>
                      <a:r>
                        <a:rPr lang="en-US" sz="3000" dirty="0" err="1">
                          <a:solidFill>
                            <a:schemeClr val="bg2">
                              <a:lumMod val="10000"/>
                            </a:schemeClr>
                          </a:solidFill>
                        </a:rPr>
                        <a:t>Điểm</a:t>
                      </a:r>
                      <a:r>
                        <a:rPr lang="en-US" sz="3000" baseline="0" dirty="0">
                          <a:solidFill>
                            <a:schemeClr val="bg2">
                              <a:lumMod val="10000"/>
                            </a:schemeClr>
                          </a:solidFill>
                        </a:rPr>
                        <a:t> </a:t>
                      </a:r>
                      <a:r>
                        <a:rPr lang="en-US" sz="3000" baseline="0" dirty="0" err="1">
                          <a:solidFill>
                            <a:schemeClr val="bg2">
                              <a:lumMod val="10000"/>
                            </a:schemeClr>
                          </a:solidFill>
                        </a:rPr>
                        <a:t>tối</a:t>
                      </a:r>
                      <a:r>
                        <a:rPr lang="en-US" sz="3000" baseline="0" dirty="0">
                          <a:solidFill>
                            <a:schemeClr val="bg2">
                              <a:lumMod val="10000"/>
                            </a:schemeClr>
                          </a:solidFill>
                        </a:rPr>
                        <a:t> </a:t>
                      </a:r>
                      <a:r>
                        <a:rPr lang="en-US" sz="3000" baseline="0" dirty="0" err="1">
                          <a:solidFill>
                            <a:schemeClr val="bg2">
                              <a:lumMod val="10000"/>
                            </a:schemeClr>
                          </a:solidFill>
                        </a:rPr>
                        <a:t>đa</a:t>
                      </a:r>
                      <a:endParaRPr lang="en-US" sz="3000" dirty="0">
                        <a:solidFill>
                          <a:schemeClr val="bg2">
                            <a:lumMod val="10000"/>
                          </a:schemeClr>
                        </a:solidFill>
                      </a:endParaRPr>
                    </a:p>
                  </a:txBody>
                  <a:tcPr marL="137160" marR="137160" marT="68580" marB="68580"/>
                </a:tc>
                <a:tc>
                  <a:txBody>
                    <a:bodyPr/>
                    <a:lstStyle/>
                    <a:p>
                      <a:pPr algn="ctr"/>
                      <a:r>
                        <a:rPr lang="en-US" sz="3000" dirty="0" err="1">
                          <a:solidFill>
                            <a:schemeClr val="bg2">
                              <a:lumMod val="10000"/>
                            </a:schemeClr>
                          </a:solidFill>
                        </a:rPr>
                        <a:t>Điểm</a:t>
                      </a:r>
                      <a:r>
                        <a:rPr lang="en-US" sz="3000" baseline="0" dirty="0">
                          <a:solidFill>
                            <a:schemeClr val="bg2">
                              <a:lumMod val="10000"/>
                            </a:schemeClr>
                          </a:solidFill>
                        </a:rPr>
                        <a:t> </a:t>
                      </a:r>
                      <a:r>
                        <a:rPr lang="en-US" sz="3000" baseline="0" dirty="0" err="1">
                          <a:solidFill>
                            <a:schemeClr val="bg2">
                              <a:lumMod val="10000"/>
                            </a:schemeClr>
                          </a:solidFill>
                        </a:rPr>
                        <a:t>đạt</a:t>
                      </a:r>
                      <a:endParaRPr lang="en-US" sz="3000" dirty="0">
                        <a:solidFill>
                          <a:schemeClr val="bg2">
                            <a:lumMod val="10000"/>
                          </a:schemeClr>
                        </a:solidFill>
                      </a:endParaRPr>
                    </a:p>
                  </a:txBody>
                  <a:tcPr marL="137160" marR="137160" marT="68580" marB="68580"/>
                </a:tc>
                <a:extLst>
                  <a:ext uri="{0D108BD9-81ED-4DB2-BD59-A6C34878D82A}">
                    <a16:rowId xmlns:a16="http://schemas.microsoft.com/office/drawing/2014/main" val="10000"/>
                  </a:ext>
                </a:extLst>
              </a:tr>
              <a:tr h="594360">
                <a:tc>
                  <a:txBody>
                    <a:bodyPr/>
                    <a:lstStyle/>
                    <a:p>
                      <a:r>
                        <a:rPr lang="en-US" sz="3000" dirty="0">
                          <a:solidFill>
                            <a:schemeClr val="bg2">
                              <a:lumMod val="10000"/>
                            </a:schemeClr>
                          </a:solidFill>
                        </a:rPr>
                        <a:t>WORLD</a:t>
                      </a:r>
                    </a:p>
                  </a:txBody>
                  <a:tcPr marL="137160" marR="137160" marT="68580" marB="68580"/>
                </a:tc>
                <a:tc>
                  <a:txBody>
                    <a:bodyPr/>
                    <a:lstStyle/>
                    <a:p>
                      <a:pPr algn="ctr"/>
                      <a:r>
                        <a:rPr lang="en-US" sz="3000" dirty="0">
                          <a:solidFill>
                            <a:schemeClr val="bg2">
                              <a:lumMod val="10000"/>
                            </a:schemeClr>
                          </a:solidFill>
                        </a:rPr>
                        <a:t>50 </a:t>
                      </a:r>
                      <a:r>
                        <a:rPr lang="en-US" sz="3000" dirty="0" err="1">
                          <a:solidFill>
                            <a:schemeClr val="bg2">
                              <a:lumMod val="10000"/>
                            </a:schemeClr>
                          </a:solidFill>
                        </a:rPr>
                        <a:t>phút</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1000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700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extLst>
                  <a:ext uri="{0D108BD9-81ED-4DB2-BD59-A6C34878D82A}">
                    <a16:rowId xmlns:a16="http://schemas.microsoft.com/office/drawing/2014/main" val="10001"/>
                  </a:ext>
                </a:extLst>
              </a:tr>
              <a:tr h="594360">
                <a:tc>
                  <a:txBody>
                    <a:bodyPr/>
                    <a:lstStyle/>
                    <a:p>
                      <a:r>
                        <a:rPr lang="en-US" sz="3000" dirty="0">
                          <a:solidFill>
                            <a:schemeClr val="bg2">
                              <a:lumMod val="10000"/>
                            </a:schemeClr>
                          </a:solidFill>
                        </a:rPr>
                        <a:t>EXCEL</a:t>
                      </a:r>
                    </a:p>
                  </a:txBody>
                  <a:tcPr marL="137160" marR="137160" marT="68580" marB="68580"/>
                </a:tc>
                <a:tc>
                  <a:txBody>
                    <a:bodyPr/>
                    <a:lstStyle/>
                    <a:p>
                      <a:pPr algn="ctr"/>
                      <a:r>
                        <a:rPr lang="en-US" sz="3000" dirty="0">
                          <a:solidFill>
                            <a:schemeClr val="bg2">
                              <a:lumMod val="10000"/>
                            </a:schemeClr>
                          </a:solidFill>
                        </a:rPr>
                        <a:t>50 </a:t>
                      </a:r>
                      <a:r>
                        <a:rPr lang="en-US" sz="3000" dirty="0" err="1">
                          <a:solidFill>
                            <a:schemeClr val="bg2">
                              <a:lumMod val="10000"/>
                            </a:schemeClr>
                          </a:solidFill>
                        </a:rPr>
                        <a:t>phút</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1000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700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extLst>
                  <a:ext uri="{0D108BD9-81ED-4DB2-BD59-A6C34878D82A}">
                    <a16:rowId xmlns:a16="http://schemas.microsoft.com/office/drawing/2014/main" val="10002"/>
                  </a:ext>
                </a:extLst>
              </a:tr>
              <a:tr h="594360">
                <a:tc>
                  <a:txBody>
                    <a:bodyPr/>
                    <a:lstStyle/>
                    <a:p>
                      <a:r>
                        <a:rPr lang="en-US" sz="3000" dirty="0">
                          <a:solidFill>
                            <a:schemeClr val="bg2">
                              <a:lumMod val="10000"/>
                            </a:schemeClr>
                          </a:solidFill>
                        </a:rPr>
                        <a:t>POWER</a:t>
                      </a:r>
                      <a:r>
                        <a:rPr lang="en-US" sz="3000" baseline="0" dirty="0">
                          <a:solidFill>
                            <a:schemeClr val="bg2">
                              <a:lumMod val="10000"/>
                            </a:schemeClr>
                          </a:solidFill>
                        </a:rPr>
                        <a:t> POINT</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50 </a:t>
                      </a:r>
                      <a:r>
                        <a:rPr lang="en-US" sz="3000" dirty="0" err="1">
                          <a:solidFill>
                            <a:schemeClr val="bg2">
                              <a:lumMod val="10000"/>
                            </a:schemeClr>
                          </a:solidFill>
                        </a:rPr>
                        <a:t>phút</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1000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700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extLst>
                  <a:ext uri="{0D108BD9-81ED-4DB2-BD59-A6C34878D82A}">
                    <a16:rowId xmlns:a16="http://schemas.microsoft.com/office/drawing/2014/main" val="10003"/>
                  </a:ext>
                </a:extLst>
              </a:tr>
            </a:tbl>
          </a:graphicData>
        </a:graphic>
      </p:graphicFrame>
      <p:sp>
        <p:nvSpPr>
          <p:cNvPr id="2" name="Freeform 3">
            <a:extLst>
              <a:ext uri="{FF2B5EF4-FFF2-40B4-BE49-F238E27FC236}">
                <a16:creationId xmlns:a16="http://schemas.microsoft.com/office/drawing/2014/main" id="{262ABD2D-D891-193E-4D10-1A979C8885DA}"/>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3">
            <a:extLst>
              <a:ext uri="{FF2B5EF4-FFF2-40B4-BE49-F238E27FC236}">
                <a16:creationId xmlns:a16="http://schemas.microsoft.com/office/drawing/2014/main" id="{81601E77-48EC-682C-9CE1-F50917EF8F1A}"/>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237561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500"/>
                                        <p:tgtEl>
                                          <p:spTgt spid="5"/>
                                        </p:tgtEl>
                                      </p:cBhvr>
                                    </p:animEffect>
                                  </p:childTnLst>
                                </p:cTn>
                              </p:par>
                              <p:par>
                                <p:cTn id="11" presetID="5"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p:cNvSpPr/>
          <p:nvPr/>
        </p:nvSpPr>
        <p:spPr>
          <a:xfrm>
            <a:off x="450668" y="457205"/>
            <a:ext cx="17517293" cy="9434946"/>
          </a:xfrm>
          <a:prstGeom prst="roundRect">
            <a:avLst>
              <a:gd name="adj" fmla="val 10760"/>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00"/>
          </a:p>
        </p:txBody>
      </p:sp>
      <p:sp>
        <p:nvSpPr>
          <p:cNvPr id="8" name="Rectangle 7"/>
          <p:cNvSpPr/>
          <p:nvPr/>
        </p:nvSpPr>
        <p:spPr>
          <a:xfrm>
            <a:off x="4572000" y="1085468"/>
            <a:ext cx="9144000" cy="8026428"/>
          </a:xfrm>
          <a:prstGeom prst="rect">
            <a:avLst/>
          </a:prstGeom>
        </p:spPr>
        <p:txBody>
          <a:bodyPr>
            <a:spAutoFit/>
          </a:bodyPr>
          <a:lstStyle/>
          <a:p>
            <a:pPr>
              <a:lnSpc>
                <a:spcPct val="120000"/>
              </a:lnSpc>
              <a:buFont typeface="Wingdings" panose="05000000000000000000" pitchFamily="2" charset="2"/>
              <a:buChar char="v"/>
            </a:pPr>
            <a:r>
              <a:rPr lang="en-US" sz="2700" b="1" u="sng" dirty="0" err="1">
                <a:solidFill>
                  <a:schemeClr val="accent4">
                    <a:lumMod val="75000"/>
                  </a:schemeClr>
                </a:solidFill>
                <a:latin typeface="Times New Roman" panose="02020603050405020304" charset="0"/>
                <a:cs typeface="Times New Roman" panose="02020603050405020304" charset="0"/>
              </a:rPr>
              <a:t>Chuẩn</a:t>
            </a:r>
            <a:r>
              <a:rPr lang="en-US" sz="2700" b="1" u="sng" dirty="0">
                <a:solidFill>
                  <a:schemeClr val="accent4">
                    <a:lumMod val="75000"/>
                  </a:schemeClr>
                </a:solidFill>
                <a:latin typeface="Times New Roman" panose="02020603050405020304" charset="0"/>
                <a:cs typeface="Times New Roman" panose="02020603050405020304" charset="0"/>
              </a:rPr>
              <a:t> </a:t>
            </a:r>
            <a:r>
              <a:rPr lang="en-US" sz="2700" b="1" u="sng" dirty="0" err="1">
                <a:solidFill>
                  <a:schemeClr val="accent4">
                    <a:lumMod val="75000"/>
                  </a:schemeClr>
                </a:solidFill>
                <a:latin typeface="Times New Roman" panose="02020603050405020304" charset="0"/>
                <a:cs typeface="Times New Roman" panose="02020603050405020304" charset="0"/>
              </a:rPr>
              <a:t>đầu</a:t>
            </a:r>
            <a:r>
              <a:rPr lang="en-US" sz="2700" b="1" u="sng" dirty="0">
                <a:solidFill>
                  <a:schemeClr val="accent4">
                    <a:lumMod val="75000"/>
                  </a:schemeClr>
                </a:solidFill>
                <a:latin typeface="Times New Roman" panose="02020603050405020304" charset="0"/>
                <a:cs typeface="Times New Roman" panose="02020603050405020304" charset="0"/>
              </a:rPr>
              <a:t> </a:t>
            </a:r>
            <a:r>
              <a:rPr lang="en-US" sz="2700" b="1" u="sng" dirty="0" err="1">
                <a:solidFill>
                  <a:schemeClr val="accent4">
                    <a:lumMod val="75000"/>
                  </a:schemeClr>
                </a:solidFill>
                <a:latin typeface="Times New Roman" panose="02020603050405020304" charset="0"/>
                <a:cs typeface="Times New Roman" panose="02020603050405020304" charset="0"/>
              </a:rPr>
              <a:t>ra</a:t>
            </a:r>
            <a:r>
              <a:rPr lang="en-US" sz="2700" b="1" u="sng" dirty="0">
                <a:solidFill>
                  <a:schemeClr val="accent4">
                    <a:lumMod val="75000"/>
                  </a:schemeClr>
                </a:solidFill>
                <a:latin typeface="Times New Roman" panose="02020603050405020304" charset="0"/>
                <a:cs typeface="Times New Roman" panose="02020603050405020304" charset="0"/>
              </a:rPr>
              <a:t> Tin </a:t>
            </a:r>
            <a:r>
              <a:rPr lang="en-US" sz="2700" b="1" u="sng" dirty="0" err="1">
                <a:solidFill>
                  <a:schemeClr val="accent4">
                    <a:lumMod val="75000"/>
                  </a:schemeClr>
                </a:solidFill>
                <a:latin typeface="Times New Roman" panose="02020603050405020304" charset="0"/>
                <a:cs typeface="Times New Roman" panose="02020603050405020304" charset="0"/>
              </a:rPr>
              <a:t>học</a:t>
            </a:r>
            <a:endParaRPr lang="en-US" sz="2700" b="1" u="sng" dirty="0">
              <a:solidFill>
                <a:schemeClr val="accent4">
                  <a:lumMod val="75000"/>
                </a:schemeClr>
              </a:solidFill>
              <a:latin typeface="Times New Roman" panose="02020603050405020304" charset="0"/>
              <a:cs typeface="Times New Roman" panose="02020603050405020304" charset="0"/>
            </a:endParaRPr>
          </a:p>
          <a:p>
            <a:pPr algn="just">
              <a:lnSpc>
                <a:spcPct val="120000"/>
              </a:lnSpc>
              <a:buFont typeface="Wingdings" panose="05000000000000000000" pitchFamily="2" charset="2"/>
              <a:buChar char="Ø"/>
            </a:pPr>
            <a:r>
              <a:rPr lang="en-US" sz="2700" dirty="0" err="1">
                <a:solidFill>
                  <a:schemeClr val="bg2">
                    <a:lumMod val="25000"/>
                  </a:schemeClr>
                </a:solidFill>
                <a:latin typeface="Times New Roman" panose="02020603050405020304" charset="0"/>
                <a:cs typeface="Times New Roman" panose="02020603050405020304" charset="0"/>
              </a:rPr>
              <a:t>Đối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với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lớp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chất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lượng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2/3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tin </a:t>
            </a:r>
            <a:r>
              <a:rPr lang="en-US" sz="2700" dirty="0" err="1">
                <a:solidFill>
                  <a:schemeClr val="bg2">
                    <a:lumMod val="25000"/>
                  </a:schemeClr>
                </a:solidFill>
                <a:latin typeface="Times New Roman" panose="02020603050405020304" charset="0"/>
                <a:cs typeface="Times New Roman" panose="02020603050405020304" charset="0"/>
              </a:rPr>
              <a:t>học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quốc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tế</a:t>
            </a:r>
            <a:r>
              <a:rPr lang="en-US" sz="2700" dirty="0">
                <a:solidFill>
                  <a:schemeClr val="bg2">
                    <a:lumMod val="25000"/>
                  </a:schemeClr>
                </a:solidFill>
                <a:latin typeface="Times New Roman" panose="02020603050405020304" charset="0"/>
                <a:cs typeface="Times New Roman" panose="02020603050405020304" charset="0"/>
              </a:rPr>
              <a:t> MOS </a:t>
            </a:r>
            <a:r>
              <a:rPr lang="en-US" sz="2700" dirty="0" err="1">
                <a:solidFill>
                  <a:schemeClr val="bg2">
                    <a:lumMod val="25000"/>
                  </a:schemeClr>
                </a:solidFill>
                <a:latin typeface="Times New Roman" panose="02020603050405020304" charset="0"/>
                <a:cs typeface="Times New Roman" panose="02020603050405020304" charset="0"/>
              </a:rPr>
              <a:t>của</a:t>
            </a:r>
            <a:r>
              <a:rPr lang="en-US" sz="2700" dirty="0">
                <a:solidFill>
                  <a:schemeClr val="bg2">
                    <a:lumMod val="25000"/>
                  </a:schemeClr>
                </a:solidFill>
                <a:latin typeface="Times New Roman" panose="02020603050405020304" charset="0"/>
                <a:cs typeface="Times New Roman" panose="02020603050405020304" charset="0"/>
              </a:rPr>
              <a:t> IIG </a:t>
            </a:r>
            <a:r>
              <a:rPr lang="en-US" sz="2700" dirty="0" err="1">
                <a:solidFill>
                  <a:schemeClr val="bg2">
                    <a:lumMod val="25000"/>
                  </a:schemeClr>
                </a:solidFill>
                <a:latin typeface="Times New Roman" panose="02020603050405020304" charset="0"/>
                <a:cs typeface="Times New Roman" panose="02020603050405020304" charset="0"/>
              </a:rPr>
              <a:t>Việt</a:t>
            </a:r>
            <a:r>
              <a:rPr lang="en-US" sz="2700" dirty="0">
                <a:solidFill>
                  <a:schemeClr val="bg2">
                    <a:lumMod val="25000"/>
                  </a:schemeClr>
                </a:solidFill>
                <a:latin typeface="Times New Roman" panose="02020603050405020304" charset="0"/>
                <a:cs typeface="Times New Roman" panose="02020603050405020304" charset="0"/>
              </a:rPr>
              <a:t> Nam.</a:t>
            </a:r>
          </a:p>
          <a:p>
            <a:pPr algn="just">
              <a:lnSpc>
                <a:spcPct val="120000"/>
              </a:lnSpc>
              <a:buFont typeface="Wingdings" panose="05000000000000000000" pitchFamily="2" charset="2"/>
              <a:buChar char="Ø"/>
            </a:pP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có</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thể</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chọn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2 </a:t>
            </a:r>
            <a:r>
              <a:rPr lang="en-US" sz="2700" dirty="0" err="1">
                <a:solidFill>
                  <a:schemeClr val="bg2">
                    <a:lumMod val="25000"/>
                  </a:schemeClr>
                </a:solidFill>
                <a:latin typeface="Times New Roman" panose="02020603050405020304" charset="0"/>
                <a:cs typeface="Times New Roman" panose="02020603050405020304" charset="0"/>
              </a:rPr>
              <a:t>trong</a:t>
            </a:r>
            <a:r>
              <a:rPr lang="en-US" sz="2700" dirty="0">
                <a:solidFill>
                  <a:schemeClr val="bg2">
                    <a:lumMod val="25000"/>
                  </a:schemeClr>
                </a:solidFill>
                <a:latin typeface="Times New Roman" panose="02020603050405020304" charset="0"/>
                <a:cs typeface="Times New Roman" panose="02020603050405020304" charset="0"/>
              </a:rPr>
              <a:t> 3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MOS Word, Excel </a:t>
            </a:r>
            <a:r>
              <a:rPr lang="en-US" sz="2700" dirty="0" err="1">
                <a:solidFill>
                  <a:schemeClr val="bg2">
                    <a:lumMod val="25000"/>
                  </a:schemeClr>
                </a:solidFill>
                <a:latin typeface="Times New Roman" panose="02020603050405020304" charset="0"/>
                <a:cs typeface="Times New Roman" panose="02020603050405020304" charset="0"/>
              </a:rPr>
              <a:t>hoặc</a:t>
            </a:r>
            <a:r>
              <a:rPr lang="en-US" sz="2700" dirty="0">
                <a:solidFill>
                  <a:schemeClr val="bg2">
                    <a:lumMod val="25000"/>
                  </a:schemeClr>
                </a:solidFill>
                <a:latin typeface="Times New Roman" panose="02020603050405020304" charset="0"/>
                <a:cs typeface="Times New Roman" panose="02020603050405020304" charset="0"/>
              </a:rPr>
              <a:t> Power Point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phiên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bản</a:t>
            </a:r>
            <a:r>
              <a:rPr lang="en-US" sz="2700" dirty="0">
                <a:solidFill>
                  <a:schemeClr val="bg2">
                    <a:lumMod val="25000"/>
                  </a:schemeClr>
                </a:solidFill>
                <a:latin typeface="Times New Roman" panose="02020603050405020304" charset="0"/>
                <a:cs typeface="Times New Roman" panose="02020603050405020304" charset="0"/>
              </a:rPr>
              <a:t> Microsoft Office 2016, </a:t>
            </a:r>
            <a:r>
              <a:rPr lang="en-US" sz="2700" dirty="0" err="1">
                <a:solidFill>
                  <a:schemeClr val="bg2">
                    <a:lumMod val="25000"/>
                  </a:schemeClr>
                </a:solidFill>
                <a:latin typeface="Times New Roman" panose="02020603050405020304" charset="0"/>
                <a:cs typeface="Times New Roman" panose="02020603050405020304" charset="0"/>
              </a:rPr>
              <a:t>bài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có</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ngôn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ngữ</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tiếng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Anh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và</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tiếng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Việt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IIG </a:t>
            </a:r>
            <a:r>
              <a:rPr lang="en-US" sz="2700" dirty="0" err="1">
                <a:solidFill>
                  <a:schemeClr val="bg2">
                    <a:lumMod val="25000"/>
                  </a:schemeClr>
                </a:solidFill>
                <a:latin typeface="Times New Roman" panose="02020603050405020304" charset="0"/>
                <a:cs typeface="Times New Roman" panose="02020603050405020304" charset="0"/>
              </a:rPr>
              <a:t>mã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hóa</a:t>
            </a:r>
            <a:r>
              <a:rPr lang="en-US" sz="2700" dirty="0">
                <a:solidFill>
                  <a:schemeClr val="bg2">
                    <a:lumMod val="25000"/>
                  </a:schemeClr>
                </a:solidFill>
                <a:latin typeface="Times New Roman" panose="02020603050405020304" charset="0"/>
                <a:cs typeface="Times New Roman" panose="02020603050405020304" charset="0"/>
              </a:rPr>
              <a:t>)</a:t>
            </a:r>
          </a:p>
          <a:p>
            <a:pPr algn="just">
              <a:lnSpc>
                <a:spcPct val="120000"/>
              </a:lnSpc>
              <a:buFont typeface="Wingdings" panose="05000000000000000000" pitchFamily="2" charset="2"/>
              <a:buChar char="§"/>
            </a:pPr>
            <a:r>
              <a:rPr lang="en-US" sz="2700" dirty="0" err="1">
                <a:solidFill>
                  <a:schemeClr val="bg2">
                    <a:lumMod val="25000"/>
                  </a:schemeClr>
                </a:solidFill>
                <a:latin typeface="Times New Roman" panose="02020603050405020304" charset="0"/>
                <a:cs typeface="Times New Roman" panose="02020603050405020304" charset="0"/>
              </a:rPr>
              <a:t>Hình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thức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máy</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tính</a:t>
            </a: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buFont typeface="Wingdings" panose="05000000000000000000" pitchFamily="2" charset="2"/>
              <a:buChar char="§"/>
            </a:pP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bài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MOS </a:t>
            </a:r>
            <a:r>
              <a:rPr lang="en-US" sz="2700" dirty="0" err="1">
                <a:solidFill>
                  <a:schemeClr val="bg2">
                    <a:lumMod val="25000"/>
                  </a:schemeClr>
                </a:solidFill>
                <a:latin typeface="Times New Roman" panose="02020603050405020304" charset="0"/>
                <a:cs typeface="Times New Roman" panose="02020603050405020304" charset="0"/>
              </a:rPr>
              <a:t>đều</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thực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hiện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trong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thời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gian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đa</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50 </a:t>
            </a:r>
            <a:r>
              <a:rPr lang="en-US" sz="2700" dirty="0" err="1">
                <a:solidFill>
                  <a:schemeClr val="bg2">
                    <a:lumMod val="25000"/>
                  </a:schemeClr>
                </a:solidFill>
                <a:latin typeface="Times New Roman" panose="02020603050405020304" charset="0"/>
                <a:cs typeface="Times New Roman" panose="02020603050405020304" charset="0"/>
              </a:rPr>
              <a:t>phút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đa</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1000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vi-VN" sz="2700" dirty="0">
                <a:solidFill>
                  <a:schemeClr val="bg2">
                    <a:lumMod val="25000"/>
                  </a:schemeClr>
                </a:solidFill>
              </a:rPr>
              <a:t>để đạt kết quả bạn phải đạt số điểm tối thiểu là 700/1000 điểm.</a:t>
            </a:r>
            <a:r>
              <a:rPr lang="en-US" sz="2700" dirty="0">
                <a:solidFill>
                  <a:schemeClr val="bg2">
                    <a:lumMod val="25000"/>
                  </a:schemeClr>
                </a:solidFill>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sẽ</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thí</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không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mức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nói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độc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lập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thí</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nào</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sẽ</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cấp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đó</a:t>
            </a:r>
            <a:r>
              <a:rPr lang="en-US" sz="2700" dirty="0">
                <a:solidFill>
                  <a:schemeClr val="bg2">
                    <a:lumMod val="25000"/>
                  </a:schemeClr>
                </a:solidFill>
                <a:latin typeface="Times New Roman" panose="02020603050405020304" charset="0"/>
                <a:cs typeface="Times New Roman" panose="02020603050405020304" charset="0"/>
              </a:rPr>
              <a:t>.</a:t>
            </a:r>
          </a:p>
          <a:p>
            <a:pPr algn="just">
              <a:lnSpc>
                <a:spcPct val="120000"/>
              </a:lnSpc>
              <a:buFont typeface="Wingdings" panose="05000000000000000000" pitchFamily="2" charset="2"/>
              <a:buChar char="§"/>
            </a:pP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pP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pPr>
            <a:endParaRPr lang="en-US" sz="2700" dirty="0">
              <a:solidFill>
                <a:schemeClr val="bg2">
                  <a:lumMod val="25000"/>
                </a:schemeClr>
              </a:solidFill>
              <a:latin typeface="Times New Roman" panose="02020603050405020304" charset="0"/>
              <a:cs typeface="Times New Roman" panose="02020603050405020304" charset="0"/>
            </a:endParaRPr>
          </a:p>
        </p:txBody>
      </p:sp>
      <p:sp>
        <p:nvSpPr>
          <p:cNvPr id="9" name="Rectangle: Rounded Corners 5"/>
          <p:cNvSpPr/>
          <p:nvPr/>
        </p:nvSpPr>
        <p:spPr>
          <a:xfrm>
            <a:off x="297180" y="467827"/>
            <a:ext cx="17693640" cy="9601200"/>
          </a:xfrm>
          <a:prstGeom prst="roundRect">
            <a:avLst>
              <a:gd name="adj" fmla="val 10760"/>
            </a:avLst>
          </a:prstGeom>
          <a:solidFill>
            <a:srgbClr val="FFFFFF"/>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00"/>
          </a:p>
        </p:txBody>
      </p:sp>
      <p:sp>
        <p:nvSpPr>
          <p:cNvPr id="10" name="TextBox 9"/>
          <p:cNvSpPr txBox="1"/>
          <p:nvPr/>
        </p:nvSpPr>
        <p:spPr>
          <a:xfrm>
            <a:off x="450669" y="1820634"/>
            <a:ext cx="17393196" cy="6037422"/>
          </a:xfrm>
          <a:prstGeom prst="rect">
            <a:avLst/>
          </a:prstGeom>
          <a:noFill/>
          <a:ln>
            <a:solidFill>
              <a:schemeClr val="bg1"/>
            </a:solidFill>
            <a:prstDash val="sysDash"/>
          </a:ln>
        </p:spPr>
        <p:txBody>
          <a:bodyPr wrap="square" rtlCol="0">
            <a:spAutoFit/>
          </a:bodyPr>
          <a:lstStyle/>
          <a:p>
            <a:pPr algn="just">
              <a:lnSpc>
                <a:spcPct val="120000"/>
              </a:lnSpc>
              <a:buFont typeface="Wingdings" panose="05000000000000000000" pitchFamily="2" charset="2"/>
              <a:buChar char="Ø"/>
            </a:pP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Sinh viên dùng một trong các giấy tờ sau để đăng ký thi (</a:t>
            </a:r>
            <a:r>
              <a:rPr lang="vi-VN" sz="2700" b="1" dirty="0">
                <a:solidFill>
                  <a:srgbClr val="FF0000"/>
                </a:solidFill>
                <a:latin typeface="Roboto" panose="02000000000000000000" pitchFamily="2" charset="0"/>
                <a:ea typeface="Roboto" panose="02000000000000000000" pitchFamily="2" charset="0"/>
                <a:cs typeface="Roboto" panose="02000000000000000000" pitchFamily="2" charset="0"/>
              </a:rPr>
              <a:t>Chứng minh nhân dân</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còn</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thời</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hạn</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sử</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dụng</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căn cước công dân; hộ chiếu). </a:t>
            </a:r>
            <a:r>
              <a:rPr lang="vi-VN" sz="2700" b="1" dirty="0">
                <a:solidFill>
                  <a:srgbClr val="FF0000"/>
                </a:solidFill>
                <a:latin typeface="Roboto" panose="02000000000000000000" pitchFamily="2" charset="0"/>
                <a:ea typeface="Roboto" panose="02000000000000000000" pitchFamily="2" charset="0"/>
                <a:cs typeface="Roboto" panose="02000000000000000000" pitchFamily="2" charset="0"/>
              </a:rPr>
              <a:t>Lưu ý các thí sinh c</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ó </a:t>
            </a:r>
            <a:r>
              <a:rPr lang="vi-VN" sz="2700" b="1" dirty="0">
                <a:solidFill>
                  <a:srgbClr val="FF0000"/>
                </a:solidFill>
                <a:latin typeface="Roboto" panose="02000000000000000000" pitchFamily="2" charset="0"/>
                <a:ea typeface="Roboto" panose="02000000000000000000" pitchFamily="2" charset="0"/>
                <a:cs typeface="Roboto" panose="02000000000000000000" pitchFamily="2" charset="0"/>
              </a:rPr>
              <a:t>CMND bị bong hết mép, ép lại, ép lụa phải làm lại CMND mới được đăng ký thi</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vi-VN" sz="2700" b="1" dirty="0">
                <a:solidFill>
                  <a:srgbClr val="FF0000"/>
                </a:solidFill>
                <a:latin typeface="Roboto" panose="02000000000000000000" pitchFamily="2" charset="0"/>
                <a:ea typeface="Roboto" panose="02000000000000000000" pitchFamily="2" charset="0"/>
                <a:cs typeface="Roboto" panose="02000000000000000000" pitchFamily="2" charset="0"/>
              </a:rPr>
              <a:t>Trường hợp thí sinh khi thi vẫn bị phát hiện lỗi CMND thì sau khi thi xong kết quả sẽ không được công nhận, khi đó thí sinh cần làm lại CMND mới và nộp về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Trung</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tâm</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Ngoại</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ngữ</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&amp; Tin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học</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vi-VN" sz="2700" b="1" dirty="0">
                <a:solidFill>
                  <a:srgbClr val="FF0000"/>
                </a:solidFill>
                <a:latin typeface="Roboto" panose="02000000000000000000" pitchFamily="2" charset="0"/>
                <a:ea typeface="Roboto" panose="02000000000000000000" pitchFamily="2" charset="0"/>
                <a:cs typeface="Roboto" panose="02000000000000000000" pitchFamily="2" charset="0"/>
              </a:rPr>
              <a:t>để gửi lên IIG xác nhận (dự kiến 15 ngày)</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p>
          <a:p>
            <a:pPr algn="just">
              <a:lnSpc>
                <a:spcPct val="120000"/>
              </a:lnSpc>
              <a:buFont typeface="Wingdings" panose="05000000000000000000" pitchFamily="2" charset="2"/>
              <a:buChar char="Ø"/>
            </a:pPr>
            <a:endPar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a:lnSpc>
                <a:spcPct val="120000"/>
              </a:lnSpc>
              <a:buFont typeface="Wingdings" panose="05000000000000000000" pitchFamily="2" charset="2"/>
              <a:buChar char="Ø"/>
            </a:pP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Chứng chỉ MOS áp dụng làm chuẩn đầu ra xét tốt nghiệp về tin học đối với sinh 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các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lớp</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chất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lượng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của</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Trường Đại học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tế</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Kỹ</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thuật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Công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nghiệp</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từ khoá </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1</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4. Mỗi sinh viên cần đạt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ít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nhất</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2 chứng chỉ </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hoặc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MOS Word và MOS Excel</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hoặc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MOS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Powerpoint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MOS Excel</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t>
            </a:r>
          </a:p>
          <a:p>
            <a:pPr algn="just">
              <a:lnSpc>
                <a:spcPct val="120000"/>
              </a:lnSpc>
              <a:buFont typeface="Wingdings" panose="05000000000000000000" pitchFamily="2" charset="2"/>
              <a:buChar char="Ø"/>
            </a:pPr>
            <a:endPar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endParaRPr>
          </a:p>
          <a:p>
            <a:pPr algn="just">
              <a:lnSpc>
                <a:spcPct val="120000"/>
              </a:lnSpc>
              <a:buFont typeface="Wingdings" panose="05000000000000000000" pitchFamily="2" charset="2"/>
              <a:buChar char="Ø"/>
            </a:pP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Hiện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tại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thể</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lựa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chọn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bản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2016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2019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để</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ôn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endPar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a:lnSpc>
                <a:spcPct val="120000"/>
              </a:lnSpc>
            </a:pP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p>
        </p:txBody>
      </p:sp>
      <p:sp>
        <p:nvSpPr>
          <p:cNvPr id="11" name="Title 1"/>
          <p:cNvSpPr txBox="1"/>
          <p:nvPr/>
        </p:nvSpPr>
        <p:spPr>
          <a:xfrm>
            <a:off x="1183072" y="975656"/>
            <a:ext cx="16052483" cy="713423"/>
          </a:xfrm>
          <a:prstGeom prst="rect">
            <a:avLst/>
          </a:prstGeom>
        </p:spPr>
        <p:txBody>
          <a:bodyPr>
            <a:noAutofit/>
          </a:bodyPr>
          <a:lstStyle/>
          <a:p>
            <a:pPr algn="ctr" defTabSz="685800">
              <a:spcBef>
                <a:spcPct val="0"/>
              </a:spcBef>
              <a:defRPr/>
            </a:pP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THÔNG TIN CHUẨN ĐẦU RA MOS SINH VIÊN UNETI CẦN BIẾT</a:t>
            </a:r>
          </a:p>
        </p:txBody>
      </p:sp>
      <p:sp>
        <p:nvSpPr>
          <p:cNvPr id="2" name="Freeform 3">
            <a:extLst>
              <a:ext uri="{FF2B5EF4-FFF2-40B4-BE49-F238E27FC236}">
                <a16:creationId xmlns:a16="http://schemas.microsoft.com/office/drawing/2014/main" id="{39FE3421-BA31-AEA9-75DF-0BABF5B03478}"/>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288AE975-D3CD-6501-5B51-DE23A25DF52D}"/>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4293428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heckerboard(across)">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AutoShape 3">
            <a:extLst>
              <a:ext uri="{FF2B5EF4-FFF2-40B4-BE49-F238E27FC236}">
                <a16:creationId xmlns:a16="http://schemas.microsoft.com/office/drawing/2014/main" id="{5E15617F-7847-4DFB-A4F4-2D62B03D80FD}"/>
              </a:ext>
            </a:extLst>
          </p:cNvPr>
          <p:cNvSpPr>
            <a:spLocks noChangeArrowheads="1"/>
          </p:cNvSpPr>
          <p:nvPr/>
        </p:nvSpPr>
        <p:spPr bwMode="gray">
          <a:xfrm>
            <a:off x="1237702" y="7106197"/>
            <a:ext cx="4414838" cy="2739227"/>
          </a:xfrm>
          <a:prstGeom prst="roundRect">
            <a:avLst>
              <a:gd name="adj" fmla="val 12699"/>
            </a:avLst>
          </a:prstGeom>
          <a:gradFill rotWithShape="1">
            <a:gsLst>
              <a:gs pos="0">
                <a:schemeClr val="accent1">
                  <a:gamma/>
                  <a:shade val="60392"/>
                  <a:invGamma/>
                </a:schemeClr>
              </a:gs>
              <a:gs pos="100000">
                <a:schemeClr val="accent1"/>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chemeClr val="accent1">
                      <a:gamma/>
                      <a:shade val="60000"/>
                      <a:invGamma/>
                    </a:schemeClr>
                  </a:outerShdw>
                </a:effectLst>
              </a14:hiddenEffects>
            </a:ext>
          </a:extLst>
        </p:spPr>
        <p:txBody>
          <a:bodyPr wrap="none" anchor="ctr"/>
          <a:lstStyle/>
          <a:p>
            <a:endParaRPr lang="en-US" sz="2700"/>
          </a:p>
        </p:txBody>
      </p:sp>
      <p:sp>
        <p:nvSpPr>
          <p:cNvPr id="19460" name="AutoShape 4">
            <a:extLst>
              <a:ext uri="{FF2B5EF4-FFF2-40B4-BE49-F238E27FC236}">
                <a16:creationId xmlns:a16="http://schemas.microsoft.com/office/drawing/2014/main" id="{F85BC86B-D9F6-42F4-805C-6E3CD335ABF0}"/>
              </a:ext>
            </a:extLst>
          </p:cNvPr>
          <p:cNvSpPr>
            <a:spLocks noChangeArrowheads="1"/>
          </p:cNvSpPr>
          <p:nvPr/>
        </p:nvSpPr>
        <p:spPr bwMode="gray">
          <a:xfrm>
            <a:off x="1340108" y="7645796"/>
            <a:ext cx="4167188" cy="1764230"/>
          </a:xfrm>
          <a:prstGeom prst="roundRect">
            <a:avLst>
              <a:gd name="adj" fmla="val 16667"/>
            </a:avLst>
          </a:prstGeom>
          <a:solidFill>
            <a:srgbClr val="FFFFFF"/>
          </a:solidFill>
          <a:ln>
            <a:noFill/>
          </a:ln>
          <a:effectLst>
            <a:prstShdw prst="shdw17" dist="28398" dir="14606097">
              <a:srgbClr val="FFFFFF">
                <a:gamma/>
                <a:shade val="60000"/>
                <a:invGamma/>
              </a:srgbClr>
            </a:prstShdw>
          </a:effectLst>
          <a:extLst>
            <a:ext uri="{91240B29-F687-4F45-9708-019B960494DF}">
              <a14:hiddenLine xmlns:a14="http://schemas.microsoft.com/office/drawing/2010/main" w="9525">
                <a:solidFill>
                  <a:srgbClr val="99DEE7"/>
                </a:solidFill>
                <a:round/>
                <a:headEnd/>
                <a:tailEnd/>
              </a14:hiddenLine>
            </a:ext>
          </a:extLst>
        </p:spPr>
        <p:txBody>
          <a:bodyPr wrap="none" anchor="ctr"/>
          <a:lstStyle/>
          <a:p>
            <a:endParaRPr lang="en-US" sz="2700"/>
          </a:p>
        </p:txBody>
      </p:sp>
      <p:sp>
        <p:nvSpPr>
          <p:cNvPr id="19461" name="Text Box 18">
            <a:extLst>
              <a:ext uri="{FF2B5EF4-FFF2-40B4-BE49-F238E27FC236}">
                <a16:creationId xmlns:a16="http://schemas.microsoft.com/office/drawing/2014/main" id="{05D45FA7-39A0-42C4-88DD-CAD9587C0ADB}"/>
              </a:ext>
            </a:extLst>
          </p:cNvPr>
          <p:cNvSpPr txBox="1">
            <a:spLocks noChangeArrowheads="1"/>
          </p:cNvSpPr>
          <p:nvPr/>
        </p:nvSpPr>
        <p:spPr bwMode="white">
          <a:xfrm>
            <a:off x="2064407" y="7050483"/>
            <a:ext cx="24765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000" b="1" dirty="0">
                <a:solidFill>
                  <a:srgbClr val="FFFFFF"/>
                </a:solidFill>
                <a:cs typeface="Arial" panose="020B0604020202020204" pitchFamily="34" charset="0"/>
              </a:rPr>
              <a:t>4</a:t>
            </a:r>
          </a:p>
        </p:txBody>
      </p:sp>
      <p:sp>
        <p:nvSpPr>
          <p:cNvPr id="19462" name="Text Box 9">
            <a:extLst>
              <a:ext uri="{FF2B5EF4-FFF2-40B4-BE49-F238E27FC236}">
                <a16:creationId xmlns:a16="http://schemas.microsoft.com/office/drawing/2014/main" id="{F7A4A54A-C7E2-4714-89EB-248219D2105D}"/>
              </a:ext>
            </a:extLst>
          </p:cNvPr>
          <p:cNvSpPr txBox="1">
            <a:spLocks noChangeArrowheads="1"/>
          </p:cNvSpPr>
          <p:nvPr/>
        </p:nvSpPr>
        <p:spPr bwMode="gray">
          <a:xfrm>
            <a:off x="1300190" y="7609516"/>
            <a:ext cx="4167188" cy="1881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en-US" sz="2325" b="1" dirty="0" err="1">
                <a:solidFill>
                  <a:schemeClr val="accent5">
                    <a:lumMod val="50000"/>
                  </a:schemeClr>
                </a:solidFill>
              </a:rPr>
              <a:t>Nổi</a:t>
            </a:r>
            <a:r>
              <a:rPr lang="en-US" sz="2325" b="1" dirty="0">
                <a:solidFill>
                  <a:schemeClr val="accent5">
                    <a:lumMod val="50000"/>
                  </a:schemeClr>
                </a:solidFill>
              </a:rPr>
              <a:t> </a:t>
            </a:r>
            <a:r>
              <a:rPr lang="en-US" sz="2325" b="1" dirty="0" err="1">
                <a:solidFill>
                  <a:schemeClr val="accent5">
                    <a:lumMod val="50000"/>
                  </a:schemeClr>
                </a:solidFill>
              </a:rPr>
              <a:t>bật</a:t>
            </a:r>
            <a:r>
              <a:rPr lang="en-US" sz="2325" b="1" dirty="0">
                <a:solidFill>
                  <a:schemeClr val="accent5">
                    <a:lumMod val="50000"/>
                  </a:schemeClr>
                </a:solidFill>
              </a:rPr>
              <a:t> </a:t>
            </a:r>
            <a:r>
              <a:rPr lang="en-US" sz="2325" b="1" dirty="0" err="1">
                <a:solidFill>
                  <a:schemeClr val="accent5">
                    <a:lumMod val="50000"/>
                  </a:schemeClr>
                </a:solidFill>
              </a:rPr>
              <a:t>hồ</a:t>
            </a:r>
            <a:r>
              <a:rPr lang="en-US" sz="2325" b="1" dirty="0">
                <a:solidFill>
                  <a:schemeClr val="accent5">
                    <a:lumMod val="50000"/>
                  </a:schemeClr>
                </a:solidFill>
              </a:rPr>
              <a:t> </a:t>
            </a:r>
            <a:r>
              <a:rPr lang="en-US" sz="2325" b="1" dirty="0" err="1">
                <a:solidFill>
                  <a:schemeClr val="accent5">
                    <a:lumMod val="50000"/>
                  </a:schemeClr>
                </a:solidFill>
              </a:rPr>
              <a:t>sơ</a:t>
            </a:r>
            <a:r>
              <a:rPr lang="en-US" sz="2325" b="1" dirty="0">
                <a:solidFill>
                  <a:schemeClr val="accent5">
                    <a:lumMod val="50000"/>
                  </a:schemeClr>
                </a:solidFill>
              </a:rPr>
              <a:t> </a:t>
            </a:r>
            <a:r>
              <a:rPr lang="en-US" sz="2325" b="1" dirty="0" err="1">
                <a:solidFill>
                  <a:schemeClr val="accent5">
                    <a:lumMod val="50000"/>
                  </a:schemeClr>
                </a:solidFill>
              </a:rPr>
              <a:t>xin</a:t>
            </a:r>
            <a:r>
              <a:rPr lang="en-US" sz="2325" b="1" dirty="0">
                <a:solidFill>
                  <a:schemeClr val="accent5">
                    <a:lumMod val="50000"/>
                  </a:schemeClr>
                </a:solidFill>
              </a:rPr>
              <a:t> </a:t>
            </a:r>
            <a:r>
              <a:rPr lang="en-US" sz="2325" b="1" dirty="0" err="1">
                <a:solidFill>
                  <a:schemeClr val="accent5">
                    <a:lumMod val="50000"/>
                  </a:schemeClr>
                </a:solidFill>
              </a:rPr>
              <a:t>việc</a:t>
            </a:r>
            <a:r>
              <a:rPr lang="en-US" sz="2325" b="1" dirty="0">
                <a:solidFill>
                  <a:schemeClr val="accent5">
                    <a:lumMod val="50000"/>
                  </a:schemeClr>
                </a:solidFill>
              </a:rPr>
              <a:t> </a:t>
            </a:r>
            <a:r>
              <a:rPr lang="en-US" sz="2325" b="1" dirty="0" err="1">
                <a:solidFill>
                  <a:schemeClr val="accent5">
                    <a:lumMod val="50000"/>
                  </a:schemeClr>
                </a:solidFill>
              </a:rPr>
              <a:t>trong</a:t>
            </a:r>
            <a:r>
              <a:rPr lang="en-US" sz="2325" b="1" dirty="0">
                <a:solidFill>
                  <a:schemeClr val="accent5">
                    <a:lumMod val="50000"/>
                  </a:schemeClr>
                </a:solidFill>
              </a:rPr>
              <a:t> </a:t>
            </a:r>
            <a:r>
              <a:rPr lang="en-US" sz="2325" b="1" dirty="0" err="1">
                <a:solidFill>
                  <a:schemeClr val="accent5">
                    <a:lumMod val="50000"/>
                  </a:schemeClr>
                </a:solidFill>
              </a:rPr>
              <a:t>tương</a:t>
            </a:r>
            <a:r>
              <a:rPr lang="en-US" sz="2325" b="1" dirty="0">
                <a:solidFill>
                  <a:schemeClr val="accent5">
                    <a:lumMod val="50000"/>
                  </a:schemeClr>
                </a:solidFill>
              </a:rPr>
              <a:t> </a:t>
            </a:r>
            <a:r>
              <a:rPr lang="en-US" sz="2325" b="1" dirty="0" err="1">
                <a:solidFill>
                  <a:schemeClr val="accent5">
                    <a:lumMod val="50000"/>
                  </a:schemeClr>
                </a:solidFill>
              </a:rPr>
              <a:t>lại</a:t>
            </a:r>
            <a:r>
              <a:rPr lang="en-US" sz="2325" b="1" dirty="0">
                <a:solidFill>
                  <a:schemeClr val="accent5">
                    <a:lumMod val="50000"/>
                  </a:schemeClr>
                </a:solidFill>
              </a:rPr>
              <a:t> </a:t>
            </a:r>
            <a:r>
              <a:rPr lang="en-US" sz="2325" b="1" dirty="0" err="1">
                <a:solidFill>
                  <a:schemeClr val="accent5">
                    <a:lumMod val="50000"/>
                  </a:schemeClr>
                </a:solidFill>
              </a:rPr>
              <a:t>với</a:t>
            </a:r>
            <a:r>
              <a:rPr lang="en-US" sz="2325" b="1" dirty="0">
                <a:solidFill>
                  <a:schemeClr val="accent5">
                    <a:lumMod val="50000"/>
                  </a:schemeClr>
                </a:solidFill>
              </a:rPr>
              <a:t> </a:t>
            </a:r>
            <a:r>
              <a:rPr lang="en-US" sz="2325" b="1" dirty="0" err="1">
                <a:solidFill>
                  <a:schemeClr val="accent5">
                    <a:lumMod val="50000"/>
                  </a:schemeClr>
                </a:solidFill>
              </a:rPr>
              <a:t>chứng</a:t>
            </a:r>
            <a:r>
              <a:rPr lang="en-US" sz="2325" b="1" dirty="0">
                <a:solidFill>
                  <a:schemeClr val="accent5">
                    <a:lumMod val="50000"/>
                  </a:schemeClr>
                </a:solidFill>
              </a:rPr>
              <a:t> </a:t>
            </a:r>
            <a:r>
              <a:rPr lang="en-US" sz="2325" b="1" dirty="0" err="1">
                <a:solidFill>
                  <a:schemeClr val="accent5">
                    <a:lumMod val="50000"/>
                  </a:schemeClr>
                </a:solidFill>
              </a:rPr>
              <a:t>chỉ</a:t>
            </a:r>
            <a:r>
              <a:rPr lang="en-US" sz="2325" b="1" dirty="0">
                <a:solidFill>
                  <a:schemeClr val="accent5">
                    <a:lumMod val="50000"/>
                  </a:schemeClr>
                </a:solidFill>
              </a:rPr>
              <a:t> </a:t>
            </a:r>
            <a:r>
              <a:rPr lang="en-US" sz="2325" b="1" dirty="0" err="1">
                <a:solidFill>
                  <a:schemeClr val="accent5">
                    <a:lumMod val="50000"/>
                  </a:schemeClr>
                </a:solidFill>
              </a:rPr>
              <a:t>duy</a:t>
            </a:r>
            <a:r>
              <a:rPr lang="en-US" sz="2325" b="1" dirty="0">
                <a:solidFill>
                  <a:schemeClr val="accent5">
                    <a:lumMod val="50000"/>
                  </a:schemeClr>
                </a:solidFill>
              </a:rPr>
              <a:t> </a:t>
            </a:r>
            <a:r>
              <a:rPr lang="en-US" sz="2325" b="1" dirty="0" err="1">
                <a:solidFill>
                  <a:schemeClr val="accent5">
                    <a:lumMod val="50000"/>
                  </a:schemeClr>
                </a:solidFill>
              </a:rPr>
              <a:t>nhất</a:t>
            </a:r>
            <a:r>
              <a:rPr lang="en-US" sz="2325" b="1" dirty="0">
                <a:solidFill>
                  <a:schemeClr val="accent5">
                    <a:lumMod val="50000"/>
                  </a:schemeClr>
                </a:solidFill>
              </a:rPr>
              <a:t> </a:t>
            </a:r>
            <a:r>
              <a:rPr lang="en-US" sz="2325" b="1" dirty="0" err="1">
                <a:solidFill>
                  <a:schemeClr val="accent5">
                    <a:lumMod val="50000"/>
                  </a:schemeClr>
                </a:solidFill>
              </a:rPr>
              <a:t>về</a:t>
            </a:r>
            <a:r>
              <a:rPr lang="en-US" sz="2325" b="1" dirty="0">
                <a:solidFill>
                  <a:schemeClr val="accent5">
                    <a:lumMod val="50000"/>
                  </a:schemeClr>
                </a:solidFill>
              </a:rPr>
              <a:t> Tin </a:t>
            </a:r>
            <a:r>
              <a:rPr lang="en-US" sz="2325" b="1" dirty="0" err="1">
                <a:solidFill>
                  <a:schemeClr val="accent5">
                    <a:lumMod val="50000"/>
                  </a:schemeClr>
                </a:solidFill>
              </a:rPr>
              <a:t>học</a:t>
            </a:r>
            <a:r>
              <a:rPr lang="en-US" sz="2325" b="1" dirty="0">
                <a:solidFill>
                  <a:schemeClr val="accent5">
                    <a:lumMod val="50000"/>
                  </a:schemeClr>
                </a:solidFill>
              </a:rPr>
              <a:t> Văn </a:t>
            </a:r>
            <a:r>
              <a:rPr lang="en-US" sz="2325" b="1" dirty="0" err="1">
                <a:solidFill>
                  <a:schemeClr val="accent5">
                    <a:lumMod val="50000"/>
                  </a:schemeClr>
                </a:solidFill>
              </a:rPr>
              <a:t>phòng</a:t>
            </a:r>
            <a:r>
              <a:rPr lang="en-US" sz="2325" b="1" dirty="0">
                <a:solidFill>
                  <a:schemeClr val="accent5">
                    <a:lumMod val="50000"/>
                  </a:schemeClr>
                </a:solidFill>
              </a:rPr>
              <a:t> do Microsoft </a:t>
            </a:r>
            <a:r>
              <a:rPr lang="en-US" sz="2325" b="1" dirty="0" err="1">
                <a:solidFill>
                  <a:schemeClr val="accent5">
                    <a:lumMod val="50000"/>
                  </a:schemeClr>
                </a:solidFill>
              </a:rPr>
              <a:t>thế</a:t>
            </a:r>
            <a:r>
              <a:rPr lang="en-US" sz="2325" b="1" dirty="0">
                <a:solidFill>
                  <a:schemeClr val="accent5">
                    <a:lumMod val="50000"/>
                  </a:schemeClr>
                </a:solidFill>
              </a:rPr>
              <a:t> </a:t>
            </a:r>
            <a:r>
              <a:rPr lang="en-US" sz="2325" b="1" dirty="0" err="1">
                <a:solidFill>
                  <a:schemeClr val="accent5">
                    <a:lumMod val="50000"/>
                  </a:schemeClr>
                </a:solidFill>
              </a:rPr>
              <a:t>giới</a:t>
            </a:r>
            <a:r>
              <a:rPr lang="en-US" sz="2325" b="1" dirty="0">
                <a:solidFill>
                  <a:schemeClr val="accent5">
                    <a:lumMod val="50000"/>
                  </a:schemeClr>
                </a:solidFill>
              </a:rPr>
              <a:t> </a:t>
            </a:r>
          </a:p>
          <a:p>
            <a:pPr algn="ctr" eaLnBrk="0" hangingPunct="0"/>
            <a:r>
              <a:rPr lang="en-US" sz="2325" b="1" dirty="0" err="1">
                <a:solidFill>
                  <a:schemeClr val="accent5">
                    <a:lumMod val="50000"/>
                  </a:schemeClr>
                </a:solidFill>
              </a:rPr>
              <a:t>công</a:t>
            </a:r>
            <a:r>
              <a:rPr lang="en-US" sz="2325" b="1" dirty="0">
                <a:solidFill>
                  <a:schemeClr val="accent5">
                    <a:lumMod val="50000"/>
                  </a:schemeClr>
                </a:solidFill>
              </a:rPr>
              <a:t> </a:t>
            </a:r>
            <a:r>
              <a:rPr lang="en-US" sz="2325" b="1" dirty="0" err="1">
                <a:solidFill>
                  <a:schemeClr val="accent5">
                    <a:lumMod val="50000"/>
                  </a:schemeClr>
                </a:solidFill>
              </a:rPr>
              <a:t>nhận</a:t>
            </a:r>
            <a:r>
              <a:rPr lang="en-US" sz="2325" b="1" dirty="0">
                <a:solidFill>
                  <a:schemeClr val="accent5">
                    <a:lumMod val="50000"/>
                  </a:schemeClr>
                </a:solidFill>
              </a:rPr>
              <a:t>.</a:t>
            </a:r>
            <a:endParaRPr lang="en-US" altLang="en-US" sz="2325" b="1" dirty="0">
              <a:solidFill>
                <a:schemeClr val="accent5">
                  <a:lumMod val="50000"/>
                </a:schemeClr>
              </a:solidFill>
              <a:cs typeface="Arial" panose="020B0604020202020204" pitchFamily="34" charset="0"/>
            </a:endParaRPr>
          </a:p>
        </p:txBody>
      </p:sp>
      <p:sp>
        <p:nvSpPr>
          <p:cNvPr id="19463" name="AutoShape 7">
            <a:extLst>
              <a:ext uri="{FF2B5EF4-FFF2-40B4-BE49-F238E27FC236}">
                <a16:creationId xmlns:a16="http://schemas.microsoft.com/office/drawing/2014/main" id="{923A224C-2B03-44B3-A63B-689ADDB60887}"/>
              </a:ext>
            </a:extLst>
          </p:cNvPr>
          <p:cNvSpPr>
            <a:spLocks noChangeArrowheads="1"/>
          </p:cNvSpPr>
          <p:nvPr/>
        </p:nvSpPr>
        <p:spPr bwMode="gray">
          <a:xfrm>
            <a:off x="1541177" y="2153529"/>
            <a:ext cx="4414838" cy="2400300"/>
          </a:xfrm>
          <a:prstGeom prst="roundRect">
            <a:avLst>
              <a:gd name="adj" fmla="val 12699"/>
            </a:avLst>
          </a:prstGeom>
          <a:gradFill rotWithShape="1">
            <a:gsLst>
              <a:gs pos="0">
                <a:schemeClr val="folHlink">
                  <a:gamma/>
                  <a:shade val="76078"/>
                  <a:invGamma/>
                </a:schemeClr>
              </a:gs>
              <a:gs pos="100000">
                <a:schemeClr val="folHlink"/>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chemeClr val="folHlink">
                      <a:gamma/>
                      <a:shade val="60000"/>
                      <a:invGamma/>
                    </a:schemeClr>
                  </a:outerShdw>
                </a:effectLst>
              </a14:hiddenEffects>
            </a:ext>
          </a:extLst>
        </p:spPr>
        <p:txBody>
          <a:bodyPr wrap="none" anchor="ctr"/>
          <a:lstStyle/>
          <a:p>
            <a:endParaRPr lang="en-US" sz="2700"/>
          </a:p>
        </p:txBody>
      </p:sp>
      <p:sp>
        <p:nvSpPr>
          <p:cNvPr id="19464" name="AutoShape 8">
            <a:extLst>
              <a:ext uri="{FF2B5EF4-FFF2-40B4-BE49-F238E27FC236}">
                <a16:creationId xmlns:a16="http://schemas.microsoft.com/office/drawing/2014/main" id="{BB50E7AE-27A0-4D4C-9669-05C1EADFCB8C}"/>
              </a:ext>
            </a:extLst>
          </p:cNvPr>
          <p:cNvSpPr>
            <a:spLocks noChangeArrowheads="1"/>
          </p:cNvSpPr>
          <p:nvPr/>
        </p:nvSpPr>
        <p:spPr bwMode="gray">
          <a:xfrm>
            <a:off x="1635713" y="2665566"/>
            <a:ext cx="4167188" cy="1796820"/>
          </a:xfrm>
          <a:prstGeom prst="roundRect">
            <a:avLst>
              <a:gd name="adj" fmla="val 16667"/>
            </a:avLst>
          </a:prstGeom>
          <a:solidFill>
            <a:srgbClr val="FFFFFF"/>
          </a:solidFill>
          <a:ln>
            <a:noFill/>
          </a:ln>
          <a:effectLst>
            <a:prstShdw prst="shdw17" dist="28398" dir="14606097">
              <a:srgbClr val="FFFFFF">
                <a:gamma/>
                <a:shade val="60000"/>
                <a:invGamma/>
              </a:srgbClr>
            </a:prstShdw>
          </a:effectLst>
          <a:extLst>
            <a:ext uri="{91240B29-F687-4F45-9708-019B960494DF}">
              <a14:hiddenLine xmlns:a14="http://schemas.microsoft.com/office/drawing/2010/main" w="9525">
                <a:solidFill>
                  <a:srgbClr val="99DEE7"/>
                </a:solidFill>
                <a:round/>
                <a:headEnd/>
                <a:tailEnd/>
              </a14:hiddenLine>
            </a:ext>
          </a:extLst>
        </p:spPr>
        <p:txBody>
          <a:bodyPr wrap="none" anchor="ctr"/>
          <a:lstStyle/>
          <a:p>
            <a:endParaRPr lang="en-US" sz="2700"/>
          </a:p>
        </p:txBody>
      </p:sp>
      <p:sp>
        <p:nvSpPr>
          <p:cNvPr id="19465" name="Text Box 18">
            <a:extLst>
              <a:ext uri="{FF2B5EF4-FFF2-40B4-BE49-F238E27FC236}">
                <a16:creationId xmlns:a16="http://schemas.microsoft.com/office/drawing/2014/main" id="{6D13C58D-A4F0-463E-AD94-08B225FA824E}"/>
              </a:ext>
            </a:extLst>
          </p:cNvPr>
          <p:cNvSpPr txBox="1">
            <a:spLocks noChangeArrowheads="1"/>
          </p:cNvSpPr>
          <p:nvPr/>
        </p:nvSpPr>
        <p:spPr bwMode="white">
          <a:xfrm>
            <a:off x="2390991" y="2096369"/>
            <a:ext cx="24765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000" b="1" dirty="0">
                <a:solidFill>
                  <a:srgbClr val="FFFFFF"/>
                </a:solidFill>
                <a:cs typeface="Arial" panose="020B0604020202020204" pitchFamily="34" charset="0"/>
              </a:rPr>
              <a:t>1</a:t>
            </a:r>
          </a:p>
        </p:txBody>
      </p:sp>
      <p:sp>
        <p:nvSpPr>
          <p:cNvPr id="19467" name="AutoShape 11">
            <a:extLst>
              <a:ext uri="{FF2B5EF4-FFF2-40B4-BE49-F238E27FC236}">
                <a16:creationId xmlns:a16="http://schemas.microsoft.com/office/drawing/2014/main" id="{E7724FAC-3B9D-4351-A90C-26DB794DEE00}"/>
              </a:ext>
            </a:extLst>
          </p:cNvPr>
          <p:cNvSpPr>
            <a:spLocks noChangeArrowheads="1"/>
          </p:cNvSpPr>
          <p:nvPr/>
        </p:nvSpPr>
        <p:spPr bwMode="gray">
          <a:xfrm>
            <a:off x="11903537" y="7158449"/>
            <a:ext cx="4414838" cy="2400300"/>
          </a:xfrm>
          <a:prstGeom prst="roundRect">
            <a:avLst>
              <a:gd name="adj" fmla="val 12699"/>
            </a:avLst>
          </a:prstGeom>
          <a:gradFill rotWithShape="1">
            <a:gsLst>
              <a:gs pos="0">
                <a:schemeClr val="hlink">
                  <a:gamma/>
                  <a:shade val="60392"/>
                  <a:invGamma/>
                </a:schemeClr>
              </a:gs>
              <a:gs pos="100000">
                <a:schemeClr val="hlink"/>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chemeClr val="hlink">
                      <a:gamma/>
                      <a:shade val="60000"/>
                      <a:invGamma/>
                    </a:schemeClr>
                  </a:outerShdw>
                </a:effectLst>
              </a14:hiddenEffects>
            </a:ext>
          </a:extLst>
        </p:spPr>
        <p:txBody>
          <a:bodyPr wrap="none" anchor="ctr"/>
          <a:lstStyle/>
          <a:p>
            <a:endParaRPr lang="en-US" sz="2700"/>
          </a:p>
        </p:txBody>
      </p:sp>
      <p:sp>
        <p:nvSpPr>
          <p:cNvPr id="19468" name="AutoShape 12">
            <a:extLst>
              <a:ext uri="{FF2B5EF4-FFF2-40B4-BE49-F238E27FC236}">
                <a16:creationId xmlns:a16="http://schemas.microsoft.com/office/drawing/2014/main" id="{443F79F8-5FB8-444E-AD59-6C2D8F995A5A}"/>
              </a:ext>
            </a:extLst>
          </p:cNvPr>
          <p:cNvSpPr>
            <a:spLocks noChangeArrowheads="1"/>
          </p:cNvSpPr>
          <p:nvPr/>
        </p:nvSpPr>
        <p:spPr bwMode="gray">
          <a:xfrm>
            <a:off x="12032050" y="7698044"/>
            <a:ext cx="4167188" cy="1738113"/>
          </a:xfrm>
          <a:prstGeom prst="roundRect">
            <a:avLst>
              <a:gd name="adj" fmla="val 16667"/>
            </a:avLst>
          </a:prstGeom>
          <a:solidFill>
            <a:srgbClr val="FFFFFF"/>
          </a:solidFill>
          <a:ln>
            <a:noFill/>
          </a:ln>
          <a:effectLst>
            <a:prstShdw prst="shdw17" dist="28398" dir="14606097">
              <a:srgbClr val="FFFFFF">
                <a:gamma/>
                <a:shade val="60000"/>
                <a:invGamma/>
              </a:srgbClr>
            </a:prstShdw>
          </a:effectLst>
          <a:extLst>
            <a:ext uri="{91240B29-F687-4F45-9708-019B960494DF}">
              <a14:hiddenLine xmlns:a14="http://schemas.microsoft.com/office/drawing/2010/main" w="9525">
                <a:solidFill>
                  <a:srgbClr val="99DEE7"/>
                </a:solidFill>
                <a:round/>
                <a:headEnd/>
                <a:tailEnd/>
              </a14:hiddenLine>
            </a:ext>
          </a:extLst>
        </p:spPr>
        <p:txBody>
          <a:bodyPr wrap="none" anchor="ctr"/>
          <a:lstStyle/>
          <a:p>
            <a:endParaRPr lang="en-US" sz="2700"/>
          </a:p>
        </p:txBody>
      </p:sp>
      <p:sp>
        <p:nvSpPr>
          <p:cNvPr id="19469" name="Text Box 18">
            <a:extLst>
              <a:ext uri="{FF2B5EF4-FFF2-40B4-BE49-F238E27FC236}">
                <a16:creationId xmlns:a16="http://schemas.microsoft.com/office/drawing/2014/main" id="{94310B96-C4F0-46C9-BC8E-5370657B0EC6}"/>
              </a:ext>
            </a:extLst>
          </p:cNvPr>
          <p:cNvSpPr txBox="1">
            <a:spLocks noChangeArrowheads="1"/>
          </p:cNvSpPr>
          <p:nvPr/>
        </p:nvSpPr>
        <p:spPr bwMode="white">
          <a:xfrm>
            <a:off x="12926189" y="7102730"/>
            <a:ext cx="24765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000" b="1" dirty="0">
                <a:solidFill>
                  <a:srgbClr val="FFFFFF"/>
                </a:solidFill>
                <a:cs typeface="Arial" panose="020B0604020202020204" pitchFamily="34" charset="0"/>
              </a:rPr>
              <a:t>3</a:t>
            </a:r>
          </a:p>
        </p:txBody>
      </p:sp>
      <p:sp>
        <p:nvSpPr>
          <p:cNvPr id="19470" name="Text Box 9">
            <a:extLst>
              <a:ext uri="{FF2B5EF4-FFF2-40B4-BE49-F238E27FC236}">
                <a16:creationId xmlns:a16="http://schemas.microsoft.com/office/drawing/2014/main" id="{5A92B5CA-654F-48E4-AA34-0BBAB7A55AF6}"/>
              </a:ext>
            </a:extLst>
          </p:cNvPr>
          <p:cNvSpPr txBox="1">
            <a:spLocks noChangeArrowheads="1"/>
          </p:cNvSpPr>
          <p:nvPr/>
        </p:nvSpPr>
        <p:spPr bwMode="gray">
          <a:xfrm>
            <a:off x="12063137" y="7736474"/>
            <a:ext cx="40005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en-US" sz="2700" b="1" dirty="0" err="1">
                <a:solidFill>
                  <a:schemeClr val="accent4">
                    <a:lumMod val="50000"/>
                  </a:schemeClr>
                </a:solidFill>
              </a:rPr>
              <a:t>Không</a:t>
            </a:r>
            <a:r>
              <a:rPr lang="en-US" sz="2700" b="1" dirty="0">
                <a:solidFill>
                  <a:schemeClr val="accent4">
                    <a:lumMod val="50000"/>
                  </a:schemeClr>
                </a:solidFill>
              </a:rPr>
              <a:t> </a:t>
            </a:r>
            <a:r>
              <a:rPr lang="en-US" sz="2700" b="1" dirty="0" err="1">
                <a:solidFill>
                  <a:schemeClr val="accent4">
                    <a:lumMod val="50000"/>
                  </a:schemeClr>
                </a:solidFill>
              </a:rPr>
              <a:t>phải</a:t>
            </a:r>
            <a:r>
              <a:rPr lang="en-US" sz="2700" b="1" dirty="0">
                <a:solidFill>
                  <a:schemeClr val="accent4">
                    <a:lumMod val="50000"/>
                  </a:schemeClr>
                </a:solidFill>
              </a:rPr>
              <a:t> </a:t>
            </a:r>
            <a:r>
              <a:rPr lang="en-US" sz="2700" b="1" dirty="0" err="1">
                <a:solidFill>
                  <a:schemeClr val="accent4">
                    <a:lumMod val="50000"/>
                  </a:schemeClr>
                </a:solidFill>
              </a:rPr>
              <a:t>mất</a:t>
            </a:r>
            <a:r>
              <a:rPr lang="en-US" sz="2700" b="1" dirty="0">
                <a:solidFill>
                  <a:schemeClr val="accent4">
                    <a:lumMod val="50000"/>
                  </a:schemeClr>
                </a:solidFill>
              </a:rPr>
              <a:t> </a:t>
            </a:r>
            <a:r>
              <a:rPr lang="en-US" sz="2700" b="1" dirty="0" err="1">
                <a:solidFill>
                  <a:schemeClr val="accent4">
                    <a:lumMod val="50000"/>
                  </a:schemeClr>
                </a:solidFill>
              </a:rPr>
              <a:t>thời</a:t>
            </a:r>
            <a:r>
              <a:rPr lang="en-US" sz="2700" b="1" dirty="0">
                <a:solidFill>
                  <a:schemeClr val="accent4">
                    <a:lumMod val="50000"/>
                  </a:schemeClr>
                </a:solidFill>
              </a:rPr>
              <a:t> </a:t>
            </a:r>
            <a:r>
              <a:rPr lang="en-US" sz="2700" b="1" dirty="0" err="1">
                <a:solidFill>
                  <a:schemeClr val="accent4">
                    <a:lumMod val="50000"/>
                  </a:schemeClr>
                </a:solidFill>
              </a:rPr>
              <a:t>gian</a:t>
            </a:r>
            <a:r>
              <a:rPr lang="en-US" sz="2700" b="1" dirty="0">
                <a:solidFill>
                  <a:schemeClr val="accent4">
                    <a:lumMod val="50000"/>
                  </a:schemeClr>
                </a:solidFill>
              </a:rPr>
              <a:t> </a:t>
            </a:r>
            <a:r>
              <a:rPr lang="en-US" sz="2700" b="1" dirty="0" err="1">
                <a:solidFill>
                  <a:schemeClr val="accent4">
                    <a:lumMod val="50000"/>
                  </a:schemeClr>
                </a:solidFill>
              </a:rPr>
              <a:t>chờ</a:t>
            </a:r>
            <a:r>
              <a:rPr lang="en-US" sz="2700" b="1" dirty="0">
                <a:solidFill>
                  <a:schemeClr val="accent4">
                    <a:lumMod val="50000"/>
                  </a:schemeClr>
                </a:solidFill>
              </a:rPr>
              <a:t> </a:t>
            </a:r>
            <a:r>
              <a:rPr lang="en-US" sz="2700" b="1" dirty="0" err="1">
                <a:solidFill>
                  <a:schemeClr val="accent4">
                    <a:lumMod val="50000"/>
                  </a:schemeClr>
                </a:solidFill>
              </a:rPr>
              <a:t>xác</a:t>
            </a:r>
            <a:r>
              <a:rPr lang="en-US" sz="2700" b="1" dirty="0">
                <a:solidFill>
                  <a:schemeClr val="accent4">
                    <a:lumMod val="50000"/>
                  </a:schemeClr>
                </a:solidFill>
              </a:rPr>
              <a:t> minh </a:t>
            </a:r>
            <a:r>
              <a:rPr lang="en-US" sz="2700" b="1" dirty="0" err="1">
                <a:solidFill>
                  <a:schemeClr val="accent4">
                    <a:lumMod val="50000"/>
                  </a:schemeClr>
                </a:solidFill>
              </a:rPr>
              <a:t>văn</a:t>
            </a:r>
            <a:r>
              <a:rPr lang="en-US" sz="2700" b="1" dirty="0">
                <a:solidFill>
                  <a:schemeClr val="accent4">
                    <a:lumMod val="50000"/>
                  </a:schemeClr>
                </a:solidFill>
              </a:rPr>
              <a:t> </a:t>
            </a:r>
            <a:r>
              <a:rPr lang="en-US" sz="2700" b="1" dirty="0" err="1">
                <a:solidFill>
                  <a:schemeClr val="accent4">
                    <a:lumMod val="50000"/>
                  </a:schemeClr>
                </a:solidFill>
              </a:rPr>
              <a:t>bằng</a:t>
            </a:r>
            <a:r>
              <a:rPr lang="en-US" sz="2700" b="1" dirty="0">
                <a:solidFill>
                  <a:schemeClr val="accent4">
                    <a:lumMod val="50000"/>
                  </a:schemeClr>
                </a:solidFill>
              </a:rPr>
              <a:t> </a:t>
            </a:r>
            <a:r>
              <a:rPr lang="en-US" sz="2700" b="1" dirty="0" err="1">
                <a:solidFill>
                  <a:schemeClr val="accent4">
                    <a:lumMod val="50000"/>
                  </a:schemeClr>
                </a:solidFill>
              </a:rPr>
              <a:t>chứng</a:t>
            </a:r>
            <a:r>
              <a:rPr lang="en-US" sz="2700" b="1" dirty="0">
                <a:solidFill>
                  <a:schemeClr val="accent4">
                    <a:lumMod val="50000"/>
                  </a:schemeClr>
                </a:solidFill>
              </a:rPr>
              <a:t> </a:t>
            </a:r>
            <a:r>
              <a:rPr lang="en-US" sz="2700" b="1" dirty="0" err="1">
                <a:solidFill>
                  <a:schemeClr val="accent4">
                    <a:lumMod val="50000"/>
                  </a:schemeClr>
                </a:solidFill>
              </a:rPr>
              <a:t>chỉ</a:t>
            </a:r>
            <a:r>
              <a:rPr lang="en-US" sz="2700" b="1" dirty="0">
                <a:solidFill>
                  <a:schemeClr val="accent4">
                    <a:lumMod val="50000"/>
                  </a:schemeClr>
                </a:solidFill>
              </a:rPr>
              <a:t> </a:t>
            </a:r>
            <a:r>
              <a:rPr lang="en-US" sz="2700" b="1" dirty="0" err="1">
                <a:solidFill>
                  <a:schemeClr val="accent4">
                    <a:lumMod val="50000"/>
                  </a:schemeClr>
                </a:solidFill>
              </a:rPr>
              <a:t>như</a:t>
            </a:r>
            <a:r>
              <a:rPr lang="en-US" sz="2700" b="1" dirty="0">
                <a:solidFill>
                  <a:schemeClr val="accent4">
                    <a:lumMod val="50000"/>
                  </a:schemeClr>
                </a:solidFill>
              </a:rPr>
              <a:t> </a:t>
            </a:r>
            <a:r>
              <a:rPr lang="en-US" sz="2700" b="1" dirty="0" err="1">
                <a:solidFill>
                  <a:schemeClr val="accent4">
                    <a:lumMod val="50000"/>
                  </a:schemeClr>
                </a:solidFill>
              </a:rPr>
              <a:t>thi</a:t>
            </a:r>
            <a:r>
              <a:rPr lang="en-US" sz="2700" b="1" dirty="0">
                <a:solidFill>
                  <a:schemeClr val="accent4">
                    <a:lumMod val="50000"/>
                  </a:schemeClr>
                </a:solidFill>
              </a:rPr>
              <a:t> </a:t>
            </a:r>
            <a:r>
              <a:rPr lang="en-US" sz="2700" b="1" dirty="0" err="1">
                <a:solidFill>
                  <a:schemeClr val="accent4">
                    <a:lumMod val="50000"/>
                  </a:schemeClr>
                </a:solidFill>
              </a:rPr>
              <a:t>bên</a:t>
            </a:r>
            <a:r>
              <a:rPr lang="en-US" sz="2700" b="1" dirty="0">
                <a:solidFill>
                  <a:schemeClr val="accent4">
                    <a:lumMod val="50000"/>
                  </a:schemeClr>
                </a:solidFill>
              </a:rPr>
              <a:t> </a:t>
            </a:r>
            <a:r>
              <a:rPr lang="en-US" sz="2700" b="1" dirty="0" err="1">
                <a:solidFill>
                  <a:schemeClr val="accent4">
                    <a:lumMod val="50000"/>
                  </a:schemeClr>
                </a:solidFill>
              </a:rPr>
              <a:t>ngoài</a:t>
            </a:r>
            <a:endParaRPr lang="en-US" altLang="en-US" sz="2100" b="1" dirty="0">
              <a:solidFill>
                <a:schemeClr val="accent4">
                  <a:lumMod val="50000"/>
                </a:schemeClr>
              </a:solidFill>
              <a:cs typeface="Arial" panose="020B0604020202020204" pitchFamily="34" charset="0"/>
            </a:endParaRPr>
          </a:p>
        </p:txBody>
      </p:sp>
      <p:sp>
        <p:nvSpPr>
          <p:cNvPr id="19471" name="AutoShape 15">
            <a:extLst>
              <a:ext uri="{FF2B5EF4-FFF2-40B4-BE49-F238E27FC236}">
                <a16:creationId xmlns:a16="http://schemas.microsoft.com/office/drawing/2014/main" id="{BFE60220-54D8-4CD6-A031-82B8315B9D6E}"/>
              </a:ext>
            </a:extLst>
          </p:cNvPr>
          <p:cNvSpPr>
            <a:spLocks noChangeArrowheads="1"/>
          </p:cNvSpPr>
          <p:nvPr/>
        </p:nvSpPr>
        <p:spPr bwMode="gray">
          <a:xfrm>
            <a:off x="11850618" y="2066312"/>
            <a:ext cx="4748751" cy="2680270"/>
          </a:xfrm>
          <a:prstGeom prst="roundRect">
            <a:avLst>
              <a:gd name="adj" fmla="val 12699"/>
            </a:avLst>
          </a:prstGeom>
          <a:gradFill rotWithShape="1">
            <a:gsLst>
              <a:gs pos="0">
                <a:schemeClr val="accent2">
                  <a:gamma/>
                  <a:shade val="60392"/>
                  <a:invGamma/>
                </a:schemeClr>
              </a:gs>
              <a:gs pos="100000">
                <a:schemeClr val="accent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chemeClr val="accent2">
                      <a:gamma/>
                      <a:shade val="60000"/>
                      <a:invGamma/>
                    </a:schemeClr>
                  </a:outerShdw>
                </a:effectLst>
              </a14:hiddenEffects>
            </a:ext>
          </a:extLst>
        </p:spPr>
        <p:txBody>
          <a:bodyPr wrap="none" anchor="ctr"/>
          <a:lstStyle/>
          <a:p>
            <a:endParaRPr lang="en-US" sz="2700"/>
          </a:p>
        </p:txBody>
      </p:sp>
      <p:sp>
        <p:nvSpPr>
          <p:cNvPr id="19472" name="AutoShape 16">
            <a:extLst>
              <a:ext uri="{FF2B5EF4-FFF2-40B4-BE49-F238E27FC236}">
                <a16:creationId xmlns:a16="http://schemas.microsoft.com/office/drawing/2014/main" id="{51237A7A-29CC-4EC9-BF7D-517D2C2E4962}"/>
              </a:ext>
            </a:extLst>
          </p:cNvPr>
          <p:cNvSpPr>
            <a:spLocks noChangeArrowheads="1"/>
          </p:cNvSpPr>
          <p:nvPr/>
        </p:nvSpPr>
        <p:spPr bwMode="gray">
          <a:xfrm>
            <a:off x="12005931" y="2583914"/>
            <a:ext cx="4427217" cy="1997343"/>
          </a:xfrm>
          <a:prstGeom prst="roundRect">
            <a:avLst>
              <a:gd name="adj" fmla="val 16667"/>
            </a:avLst>
          </a:prstGeom>
          <a:solidFill>
            <a:srgbClr val="FFFFFF"/>
          </a:solidFill>
          <a:ln>
            <a:noFill/>
          </a:ln>
          <a:effectLst>
            <a:prstShdw prst="shdw17" dist="28398" dir="14606097">
              <a:srgbClr val="FFFFFF">
                <a:gamma/>
                <a:shade val="60000"/>
                <a:invGamma/>
              </a:srgbClr>
            </a:prstShdw>
          </a:effectLst>
          <a:extLst>
            <a:ext uri="{91240B29-F687-4F45-9708-019B960494DF}">
              <a14:hiddenLine xmlns:a14="http://schemas.microsoft.com/office/drawing/2010/main" w="9525">
                <a:solidFill>
                  <a:srgbClr val="99DEE7"/>
                </a:solidFill>
                <a:round/>
                <a:headEnd/>
                <a:tailEnd/>
              </a14:hiddenLine>
            </a:ext>
          </a:extLst>
        </p:spPr>
        <p:txBody>
          <a:bodyPr wrap="none" anchor="ctr"/>
          <a:lstStyle/>
          <a:p>
            <a:endParaRPr lang="en-US" sz="2700"/>
          </a:p>
        </p:txBody>
      </p:sp>
      <p:sp>
        <p:nvSpPr>
          <p:cNvPr id="19473" name="Text Box 18">
            <a:extLst>
              <a:ext uri="{FF2B5EF4-FFF2-40B4-BE49-F238E27FC236}">
                <a16:creationId xmlns:a16="http://schemas.microsoft.com/office/drawing/2014/main" id="{C9956B79-2DA5-4D5A-8A18-2B0FF678DF6E}"/>
              </a:ext>
            </a:extLst>
          </p:cNvPr>
          <p:cNvSpPr txBox="1">
            <a:spLocks noChangeArrowheads="1"/>
          </p:cNvSpPr>
          <p:nvPr/>
        </p:nvSpPr>
        <p:spPr bwMode="white">
          <a:xfrm>
            <a:off x="12821676" y="2070252"/>
            <a:ext cx="24765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000" b="1" dirty="0">
                <a:solidFill>
                  <a:srgbClr val="FFFFFF"/>
                </a:solidFill>
                <a:cs typeface="Arial" panose="020B0604020202020204" pitchFamily="34" charset="0"/>
              </a:rPr>
              <a:t>2</a:t>
            </a:r>
          </a:p>
        </p:txBody>
      </p:sp>
      <p:sp>
        <p:nvSpPr>
          <p:cNvPr id="19474" name="Text Box 9">
            <a:extLst>
              <a:ext uri="{FF2B5EF4-FFF2-40B4-BE49-F238E27FC236}">
                <a16:creationId xmlns:a16="http://schemas.microsoft.com/office/drawing/2014/main" id="{B15CC368-2526-4B41-BE93-87BB79836BB8}"/>
              </a:ext>
            </a:extLst>
          </p:cNvPr>
          <p:cNvSpPr txBox="1">
            <a:spLocks noChangeArrowheads="1"/>
          </p:cNvSpPr>
          <p:nvPr/>
        </p:nvSpPr>
        <p:spPr bwMode="gray">
          <a:xfrm>
            <a:off x="12063137" y="2662680"/>
            <a:ext cx="431244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en-US" sz="2400" b="1" dirty="0">
                <a:solidFill>
                  <a:schemeClr val="accent3">
                    <a:lumMod val="50000"/>
                  </a:schemeClr>
                </a:solidFill>
              </a:rPr>
              <a:t>IIG </a:t>
            </a:r>
            <a:r>
              <a:rPr lang="en-US" sz="2400" b="1" dirty="0" err="1">
                <a:solidFill>
                  <a:schemeClr val="accent3">
                    <a:lumMod val="50000"/>
                  </a:schemeClr>
                </a:solidFill>
              </a:rPr>
              <a:t>là</a:t>
            </a:r>
            <a:r>
              <a:rPr lang="en-US" sz="2400" b="1" dirty="0">
                <a:solidFill>
                  <a:schemeClr val="accent3">
                    <a:lumMod val="50000"/>
                  </a:schemeClr>
                </a:solidFill>
              </a:rPr>
              <a:t> </a:t>
            </a:r>
            <a:r>
              <a:rPr lang="en-US" sz="2400" b="1" dirty="0" err="1">
                <a:solidFill>
                  <a:schemeClr val="accent3">
                    <a:lumMod val="50000"/>
                  </a:schemeClr>
                </a:solidFill>
              </a:rPr>
              <a:t>đối</a:t>
            </a:r>
            <a:r>
              <a:rPr lang="en-US" sz="2400" b="1" dirty="0">
                <a:solidFill>
                  <a:schemeClr val="accent3">
                    <a:lumMod val="50000"/>
                  </a:schemeClr>
                </a:solidFill>
              </a:rPr>
              <a:t> </a:t>
            </a:r>
            <a:r>
              <a:rPr lang="en-US" sz="2400" b="1" dirty="0" err="1">
                <a:solidFill>
                  <a:schemeClr val="accent3">
                    <a:lumMod val="50000"/>
                  </a:schemeClr>
                </a:solidFill>
              </a:rPr>
              <a:t>tác</a:t>
            </a:r>
            <a:r>
              <a:rPr lang="en-US" sz="2400" b="1" dirty="0">
                <a:solidFill>
                  <a:schemeClr val="accent3">
                    <a:lumMod val="50000"/>
                  </a:schemeClr>
                </a:solidFill>
              </a:rPr>
              <a:t> </a:t>
            </a:r>
            <a:r>
              <a:rPr lang="en-US" sz="2400" b="1" dirty="0" err="1">
                <a:solidFill>
                  <a:schemeClr val="accent3">
                    <a:lumMod val="50000"/>
                  </a:schemeClr>
                </a:solidFill>
              </a:rPr>
              <a:t>của</a:t>
            </a:r>
            <a:r>
              <a:rPr lang="en-US" sz="2400" b="1" dirty="0">
                <a:solidFill>
                  <a:schemeClr val="accent3">
                    <a:lumMod val="50000"/>
                  </a:schemeClr>
                </a:solidFill>
              </a:rPr>
              <a:t> </a:t>
            </a:r>
            <a:r>
              <a:rPr lang="en-US" sz="2400" b="1" dirty="0" err="1">
                <a:solidFill>
                  <a:schemeClr val="accent3">
                    <a:lumMod val="50000"/>
                  </a:schemeClr>
                </a:solidFill>
              </a:rPr>
              <a:t>Nhà</a:t>
            </a:r>
            <a:r>
              <a:rPr lang="en-US" sz="2400" b="1" dirty="0">
                <a:solidFill>
                  <a:schemeClr val="accent3">
                    <a:lumMod val="50000"/>
                  </a:schemeClr>
                </a:solidFill>
              </a:rPr>
              <a:t> </a:t>
            </a:r>
            <a:r>
              <a:rPr lang="en-US" sz="2400" b="1" dirty="0" err="1">
                <a:solidFill>
                  <a:schemeClr val="accent3">
                    <a:lumMod val="50000"/>
                  </a:schemeClr>
                </a:solidFill>
              </a:rPr>
              <a:t>trường</a:t>
            </a:r>
            <a:r>
              <a:rPr lang="en-US" sz="2400" b="1" dirty="0">
                <a:solidFill>
                  <a:schemeClr val="accent3">
                    <a:lumMod val="50000"/>
                  </a:schemeClr>
                </a:solidFill>
              </a:rPr>
              <a:t> </a:t>
            </a:r>
            <a:r>
              <a:rPr lang="en-US" sz="2400" b="1" dirty="0" err="1">
                <a:solidFill>
                  <a:schemeClr val="accent3">
                    <a:lumMod val="50000"/>
                  </a:schemeClr>
                </a:solidFill>
              </a:rPr>
              <a:t>nên</a:t>
            </a:r>
            <a:r>
              <a:rPr lang="en-US" sz="2400" b="1" dirty="0">
                <a:solidFill>
                  <a:schemeClr val="accent3">
                    <a:lumMod val="50000"/>
                  </a:schemeClr>
                </a:solidFill>
              </a:rPr>
              <a:t> </a:t>
            </a:r>
            <a:r>
              <a:rPr lang="en-US" sz="2400" b="1" dirty="0" err="1">
                <a:solidFill>
                  <a:schemeClr val="accent3">
                    <a:lumMod val="50000"/>
                  </a:schemeClr>
                </a:solidFill>
              </a:rPr>
              <a:t>các</a:t>
            </a:r>
            <a:r>
              <a:rPr lang="en-US" sz="2400" b="1" dirty="0">
                <a:solidFill>
                  <a:schemeClr val="accent3">
                    <a:lumMod val="50000"/>
                  </a:schemeClr>
                </a:solidFill>
              </a:rPr>
              <a:t> </a:t>
            </a:r>
            <a:r>
              <a:rPr lang="en-US" sz="2400" b="1" dirty="0" err="1">
                <a:solidFill>
                  <a:schemeClr val="accent3">
                    <a:lumMod val="50000"/>
                  </a:schemeClr>
                </a:solidFill>
              </a:rPr>
              <a:t>sinh</a:t>
            </a:r>
            <a:r>
              <a:rPr lang="en-US" sz="2400" b="1" dirty="0">
                <a:solidFill>
                  <a:schemeClr val="accent3">
                    <a:lumMod val="50000"/>
                  </a:schemeClr>
                </a:solidFill>
              </a:rPr>
              <a:t> </a:t>
            </a:r>
            <a:r>
              <a:rPr lang="en-US" sz="2400" b="1" dirty="0" err="1">
                <a:solidFill>
                  <a:schemeClr val="accent3">
                    <a:lumMod val="50000"/>
                  </a:schemeClr>
                </a:solidFill>
              </a:rPr>
              <a:t>viên</a:t>
            </a:r>
            <a:r>
              <a:rPr lang="en-US" sz="2400" b="1" dirty="0">
                <a:solidFill>
                  <a:schemeClr val="accent3">
                    <a:lumMod val="50000"/>
                  </a:schemeClr>
                </a:solidFill>
              </a:rPr>
              <a:t> </a:t>
            </a:r>
            <a:r>
              <a:rPr lang="en-US" sz="2400" b="1" dirty="0" err="1">
                <a:solidFill>
                  <a:schemeClr val="accent3">
                    <a:lumMod val="50000"/>
                  </a:schemeClr>
                </a:solidFill>
              </a:rPr>
              <a:t>nhà</a:t>
            </a:r>
            <a:r>
              <a:rPr lang="en-US" sz="2400" b="1" dirty="0">
                <a:solidFill>
                  <a:schemeClr val="accent3">
                    <a:lumMod val="50000"/>
                  </a:schemeClr>
                </a:solidFill>
              </a:rPr>
              <a:t> </a:t>
            </a:r>
            <a:r>
              <a:rPr lang="en-US" sz="2400" b="1" dirty="0" err="1">
                <a:solidFill>
                  <a:schemeClr val="accent3">
                    <a:lumMod val="50000"/>
                  </a:schemeClr>
                </a:solidFill>
              </a:rPr>
              <a:t>trường</a:t>
            </a:r>
            <a:r>
              <a:rPr lang="en-US" sz="2400" b="1" dirty="0">
                <a:solidFill>
                  <a:schemeClr val="accent3">
                    <a:lumMod val="50000"/>
                  </a:schemeClr>
                </a:solidFill>
              </a:rPr>
              <a:t> </a:t>
            </a:r>
            <a:r>
              <a:rPr lang="en-US" sz="2400" b="1" dirty="0" err="1">
                <a:solidFill>
                  <a:schemeClr val="accent3">
                    <a:lumMod val="50000"/>
                  </a:schemeClr>
                </a:solidFill>
              </a:rPr>
              <a:t>tham</a:t>
            </a:r>
            <a:r>
              <a:rPr lang="en-US" sz="2400" b="1" dirty="0">
                <a:solidFill>
                  <a:schemeClr val="accent3">
                    <a:lumMod val="50000"/>
                  </a:schemeClr>
                </a:solidFill>
              </a:rPr>
              <a:t> </a:t>
            </a:r>
            <a:r>
              <a:rPr lang="en-US" sz="2400" b="1" dirty="0" err="1">
                <a:solidFill>
                  <a:schemeClr val="accent3">
                    <a:lumMod val="50000"/>
                  </a:schemeClr>
                </a:solidFill>
              </a:rPr>
              <a:t>gia</a:t>
            </a:r>
            <a:r>
              <a:rPr lang="en-US" sz="2400" b="1" dirty="0">
                <a:solidFill>
                  <a:schemeClr val="accent3">
                    <a:lumMod val="50000"/>
                  </a:schemeClr>
                </a:solidFill>
              </a:rPr>
              <a:t> </a:t>
            </a:r>
            <a:r>
              <a:rPr lang="en-US" sz="2400" b="1" dirty="0" err="1">
                <a:solidFill>
                  <a:schemeClr val="accent3">
                    <a:lumMod val="50000"/>
                  </a:schemeClr>
                </a:solidFill>
              </a:rPr>
              <a:t>thi</a:t>
            </a:r>
            <a:r>
              <a:rPr lang="en-US" sz="2400" b="1" dirty="0">
                <a:solidFill>
                  <a:schemeClr val="accent3">
                    <a:lumMod val="50000"/>
                  </a:schemeClr>
                </a:solidFill>
              </a:rPr>
              <a:t> </a:t>
            </a:r>
            <a:r>
              <a:rPr lang="en-US" sz="2400" b="1" dirty="0" err="1">
                <a:solidFill>
                  <a:schemeClr val="accent3">
                    <a:lumMod val="50000"/>
                  </a:schemeClr>
                </a:solidFill>
              </a:rPr>
              <a:t>chứng</a:t>
            </a:r>
            <a:r>
              <a:rPr lang="en-US" sz="2400" b="1" dirty="0">
                <a:solidFill>
                  <a:schemeClr val="accent3">
                    <a:lumMod val="50000"/>
                  </a:schemeClr>
                </a:solidFill>
              </a:rPr>
              <a:t> </a:t>
            </a:r>
            <a:r>
              <a:rPr lang="en-US" sz="2400" b="1" dirty="0" err="1">
                <a:solidFill>
                  <a:schemeClr val="accent3">
                    <a:lumMod val="50000"/>
                  </a:schemeClr>
                </a:solidFill>
              </a:rPr>
              <a:t>chỉ</a:t>
            </a:r>
            <a:r>
              <a:rPr lang="en-US" sz="2400" b="1" dirty="0">
                <a:solidFill>
                  <a:schemeClr val="accent3">
                    <a:lumMod val="50000"/>
                  </a:schemeClr>
                </a:solidFill>
              </a:rPr>
              <a:t> MOS </a:t>
            </a:r>
            <a:r>
              <a:rPr lang="en-US" sz="2400" b="1" dirty="0" err="1">
                <a:solidFill>
                  <a:schemeClr val="accent3">
                    <a:lumMod val="50000"/>
                  </a:schemeClr>
                </a:solidFill>
              </a:rPr>
              <a:t>sẽ</a:t>
            </a:r>
            <a:r>
              <a:rPr lang="en-US" sz="2400" b="1" dirty="0">
                <a:solidFill>
                  <a:schemeClr val="accent3">
                    <a:lumMod val="50000"/>
                  </a:schemeClr>
                </a:solidFill>
              </a:rPr>
              <a:t> </a:t>
            </a:r>
            <a:r>
              <a:rPr lang="en-US" sz="2400" b="1" dirty="0" err="1">
                <a:solidFill>
                  <a:schemeClr val="accent3">
                    <a:lumMod val="50000"/>
                  </a:schemeClr>
                </a:solidFill>
              </a:rPr>
              <a:t>nhận</a:t>
            </a:r>
            <a:r>
              <a:rPr lang="en-US" sz="2400" b="1" dirty="0">
                <a:solidFill>
                  <a:schemeClr val="accent3">
                    <a:lumMod val="50000"/>
                  </a:schemeClr>
                </a:solidFill>
              </a:rPr>
              <a:t> </a:t>
            </a:r>
            <a:r>
              <a:rPr lang="en-US" sz="2400" b="1" dirty="0" err="1">
                <a:solidFill>
                  <a:schemeClr val="accent3">
                    <a:lumMod val="50000"/>
                  </a:schemeClr>
                </a:solidFill>
              </a:rPr>
              <a:t>được</a:t>
            </a:r>
            <a:r>
              <a:rPr lang="en-US" sz="2400" b="1" dirty="0">
                <a:solidFill>
                  <a:schemeClr val="accent3">
                    <a:lumMod val="50000"/>
                  </a:schemeClr>
                </a:solidFill>
              </a:rPr>
              <a:t> </a:t>
            </a:r>
            <a:r>
              <a:rPr lang="en-US" sz="2400" b="1" dirty="0" err="1">
                <a:solidFill>
                  <a:schemeClr val="accent3">
                    <a:lumMod val="50000"/>
                  </a:schemeClr>
                </a:solidFill>
              </a:rPr>
              <a:t>nhiều</a:t>
            </a:r>
            <a:r>
              <a:rPr lang="en-US" sz="2400" b="1" dirty="0">
                <a:solidFill>
                  <a:schemeClr val="accent3">
                    <a:lumMod val="50000"/>
                  </a:schemeClr>
                </a:solidFill>
              </a:rPr>
              <a:t> </a:t>
            </a:r>
            <a:r>
              <a:rPr lang="en-US" sz="2400" b="1" dirty="0" err="1">
                <a:solidFill>
                  <a:schemeClr val="accent3">
                    <a:lumMod val="50000"/>
                  </a:schemeClr>
                </a:solidFill>
              </a:rPr>
              <a:t>ưu</a:t>
            </a:r>
            <a:r>
              <a:rPr lang="en-US" sz="2400" b="1" dirty="0">
                <a:solidFill>
                  <a:schemeClr val="accent3">
                    <a:lumMod val="50000"/>
                  </a:schemeClr>
                </a:solidFill>
              </a:rPr>
              <a:t> </a:t>
            </a:r>
            <a:r>
              <a:rPr lang="en-US" sz="2400" b="1" dirty="0" err="1">
                <a:solidFill>
                  <a:schemeClr val="accent3">
                    <a:lumMod val="50000"/>
                  </a:schemeClr>
                </a:solidFill>
              </a:rPr>
              <a:t>đãi</a:t>
            </a:r>
            <a:r>
              <a:rPr lang="en-US" sz="2400" b="1" dirty="0">
                <a:solidFill>
                  <a:schemeClr val="accent3">
                    <a:lumMod val="50000"/>
                  </a:schemeClr>
                </a:solidFill>
              </a:rPr>
              <a:t>.</a:t>
            </a:r>
            <a:endParaRPr lang="en-US" altLang="en-US" sz="2400" b="1" dirty="0">
              <a:solidFill>
                <a:schemeClr val="accent3">
                  <a:lumMod val="50000"/>
                </a:schemeClr>
              </a:solidFill>
              <a:cs typeface="Arial" panose="020B0604020202020204" pitchFamily="34" charset="0"/>
            </a:endParaRPr>
          </a:p>
        </p:txBody>
      </p:sp>
      <p:sp>
        <p:nvSpPr>
          <p:cNvPr id="19475" name="Text Box 19">
            <a:extLst>
              <a:ext uri="{FF2B5EF4-FFF2-40B4-BE49-F238E27FC236}">
                <a16:creationId xmlns:a16="http://schemas.microsoft.com/office/drawing/2014/main" id="{57FAE525-904B-4B44-95D2-141ED79C0867}"/>
              </a:ext>
            </a:extLst>
          </p:cNvPr>
          <p:cNvSpPr txBox="1">
            <a:spLocks noChangeArrowheads="1"/>
          </p:cNvSpPr>
          <p:nvPr/>
        </p:nvSpPr>
        <p:spPr bwMode="gray">
          <a:xfrm>
            <a:off x="7666381" y="5435812"/>
            <a:ext cx="2955237" cy="120032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3600" b="1" dirty="0">
                <a:solidFill>
                  <a:srgbClr val="2102BE"/>
                </a:solidFill>
                <a:latin typeface="Roboto" panose="02000000000000000000" pitchFamily="2" charset="0"/>
                <a:ea typeface="Roboto" panose="02000000000000000000" pitchFamily="2" charset="0"/>
                <a:cs typeface="Roboto" panose="02000000000000000000" pitchFamily="2" charset="0"/>
              </a:rPr>
              <a:t> </a:t>
            </a:r>
            <a:r>
              <a:rPr lang="en-US" altLang="en-US" sz="3600" b="1" dirty="0">
                <a:ln w="3175" cmpd="sng">
                  <a:noFill/>
                </a:ln>
                <a:solidFill>
                  <a:srgbClr val="2102BE"/>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THI MOS TẠI UNETI</a:t>
            </a:r>
          </a:p>
        </p:txBody>
      </p:sp>
      <p:grpSp>
        <p:nvGrpSpPr>
          <p:cNvPr id="19476" name="Group 20">
            <a:extLst>
              <a:ext uri="{FF2B5EF4-FFF2-40B4-BE49-F238E27FC236}">
                <a16:creationId xmlns:a16="http://schemas.microsoft.com/office/drawing/2014/main" id="{857CDB01-B013-415B-AFD8-E940B37B6EE1}"/>
              </a:ext>
            </a:extLst>
          </p:cNvPr>
          <p:cNvGrpSpPr>
            <a:grpSpLocks/>
          </p:cNvGrpSpPr>
          <p:nvPr/>
        </p:nvGrpSpPr>
        <p:grpSpPr bwMode="auto">
          <a:xfrm>
            <a:off x="6479244" y="3645285"/>
            <a:ext cx="5277327" cy="5002326"/>
            <a:chOff x="1968" y="1488"/>
            <a:chExt cx="1776" cy="1766"/>
          </a:xfrm>
        </p:grpSpPr>
        <p:sp>
          <p:nvSpPr>
            <p:cNvPr id="19477" name="AutoShape 21">
              <a:extLst>
                <a:ext uri="{FF2B5EF4-FFF2-40B4-BE49-F238E27FC236}">
                  <a16:creationId xmlns:a16="http://schemas.microsoft.com/office/drawing/2014/main" id="{E39D30E7-420D-4884-BC9E-A9E9ECE49CB8}"/>
                </a:ext>
              </a:extLst>
            </p:cNvPr>
            <p:cNvSpPr>
              <a:spLocks noChangeArrowheads="1"/>
            </p:cNvSpPr>
            <p:nvPr/>
          </p:nvSpPr>
          <p:spPr bwMode="gray">
            <a:xfrm rot="6774404">
              <a:off x="2004" y="1578"/>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4"/>
                    <a:pt x="10719" y="2874"/>
                    <a:pt x="10679" y="2874"/>
                  </a:cubicBezTo>
                  <a:lnTo>
                    <a:pt x="10635" y="1"/>
                  </a:lnTo>
                  <a:cubicBezTo>
                    <a:pt x="10690" y="0"/>
                    <a:pt x="10745" y="0"/>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hlink">
                    <a:gamma/>
                    <a:shade val="0"/>
                    <a:invGamma/>
                  </a:schemeClr>
                </a:gs>
                <a:gs pos="100000">
                  <a:schemeClr val="hlink"/>
                </a:gs>
              </a:gsLst>
              <a:lin ang="2700000" scaled="1"/>
            </a:gradFill>
            <a:ln>
              <a:noFill/>
            </a:ln>
            <a:effectLst>
              <a:outerShdw dist="81320" dir="3080412" algn="ctr" rotWithShape="0">
                <a:srgbClr val="000000">
                  <a:alpha val="20000"/>
                </a:srgb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700"/>
            </a:p>
          </p:txBody>
        </p:sp>
        <p:sp>
          <p:nvSpPr>
            <p:cNvPr id="19478" name="AutoShape 22">
              <a:extLst>
                <a:ext uri="{FF2B5EF4-FFF2-40B4-BE49-F238E27FC236}">
                  <a16:creationId xmlns:a16="http://schemas.microsoft.com/office/drawing/2014/main" id="{B131D7F0-1A15-4DED-939A-EB40E3B1B332}"/>
                </a:ext>
              </a:extLst>
            </p:cNvPr>
            <p:cNvSpPr>
              <a:spLocks noChangeArrowheads="1"/>
            </p:cNvSpPr>
            <p:nvPr/>
          </p:nvSpPr>
          <p:spPr bwMode="gray">
            <a:xfrm rot="12174404">
              <a:off x="1968" y="1567"/>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4"/>
                    <a:pt x="10719" y="2874"/>
                    <a:pt x="10679" y="2874"/>
                  </a:cubicBezTo>
                  <a:lnTo>
                    <a:pt x="10635" y="1"/>
                  </a:lnTo>
                  <a:cubicBezTo>
                    <a:pt x="10690" y="0"/>
                    <a:pt x="10745" y="0"/>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accent1">
                    <a:gamma/>
                    <a:shade val="0"/>
                    <a:invGamma/>
                  </a:schemeClr>
                </a:gs>
                <a:gs pos="100000">
                  <a:schemeClr val="accent1"/>
                </a:gs>
              </a:gsLst>
              <a:lin ang="2700000" scaled="1"/>
            </a:gradFill>
            <a:ln>
              <a:noFill/>
            </a:ln>
            <a:effectLst>
              <a:outerShdw dist="81320" dir="3080412" algn="ctr" rotWithShape="0">
                <a:srgbClr val="000000">
                  <a:alpha val="20000"/>
                </a:srgb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700"/>
            </a:p>
          </p:txBody>
        </p:sp>
        <p:sp>
          <p:nvSpPr>
            <p:cNvPr id="19479" name="AutoShape 23">
              <a:extLst>
                <a:ext uri="{FF2B5EF4-FFF2-40B4-BE49-F238E27FC236}">
                  <a16:creationId xmlns:a16="http://schemas.microsoft.com/office/drawing/2014/main" id="{8D15CE5C-1050-4B8D-8C58-A865FC35DB81}"/>
                </a:ext>
              </a:extLst>
            </p:cNvPr>
            <p:cNvSpPr>
              <a:spLocks noChangeArrowheads="1"/>
            </p:cNvSpPr>
            <p:nvPr/>
          </p:nvSpPr>
          <p:spPr bwMode="gray">
            <a:xfrm rot="17574404">
              <a:off x="2029" y="1500"/>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4"/>
                    <a:pt x="10719" y="2874"/>
                    <a:pt x="10679" y="2874"/>
                  </a:cubicBezTo>
                  <a:lnTo>
                    <a:pt x="10635" y="1"/>
                  </a:lnTo>
                  <a:cubicBezTo>
                    <a:pt x="10690" y="0"/>
                    <a:pt x="10745" y="0"/>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folHlink">
                    <a:gamma/>
                    <a:shade val="6275"/>
                    <a:invGamma/>
                  </a:schemeClr>
                </a:gs>
                <a:gs pos="100000">
                  <a:schemeClr val="folHlink"/>
                </a:gs>
              </a:gsLst>
              <a:lin ang="2700000" scaled="1"/>
            </a:gradFill>
            <a:ln>
              <a:noFill/>
            </a:ln>
            <a:effectLst>
              <a:outerShdw dist="81320" dir="3080412" algn="ctr" rotWithShape="0">
                <a:srgbClr val="000000">
                  <a:alpha val="20000"/>
                </a:srgb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700"/>
            </a:p>
          </p:txBody>
        </p:sp>
        <p:sp>
          <p:nvSpPr>
            <p:cNvPr id="19480" name="AutoShape 24">
              <a:extLst>
                <a:ext uri="{FF2B5EF4-FFF2-40B4-BE49-F238E27FC236}">
                  <a16:creationId xmlns:a16="http://schemas.microsoft.com/office/drawing/2014/main" id="{0302EFCB-8889-4BE7-9040-98F0FAA08474}"/>
                </a:ext>
              </a:extLst>
            </p:cNvPr>
            <p:cNvSpPr>
              <a:spLocks noChangeArrowheads="1"/>
            </p:cNvSpPr>
            <p:nvPr/>
          </p:nvSpPr>
          <p:spPr bwMode="gray">
            <a:xfrm rot="22974404">
              <a:off x="2056" y="1536"/>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4"/>
                    <a:pt x="10719" y="2874"/>
                    <a:pt x="10679" y="2874"/>
                  </a:cubicBezTo>
                  <a:lnTo>
                    <a:pt x="10635" y="1"/>
                  </a:lnTo>
                  <a:cubicBezTo>
                    <a:pt x="10690" y="0"/>
                    <a:pt x="10745" y="0"/>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accent2">
                    <a:gamma/>
                    <a:shade val="0"/>
                    <a:invGamma/>
                  </a:schemeClr>
                </a:gs>
                <a:gs pos="100000">
                  <a:schemeClr val="accent2"/>
                </a:gs>
              </a:gsLst>
              <a:lin ang="2700000" scaled="1"/>
            </a:gradFill>
            <a:ln>
              <a:noFill/>
            </a:ln>
            <a:effectLst>
              <a:outerShdw dist="81320" dir="3080412" algn="ctr" rotWithShape="0">
                <a:srgbClr val="000000">
                  <a:alpha val="20000"/>
                </a:srgb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700"/>
            </a:p>
          </p:txBody>
        </p:sp>
      </p:grpSp>
      <p:sp>
        <p:nvSpPr>
          <p:cNvPr id="26" name="TextBox 4"/>
          <p:cNvSpPr txBox="1">
            <a:spLocks noChangeArrowheads="1"/>
          </p:cNvSpPr>
          <p:nvPr/>
        </p:nvSpPr>
        <p:spPr bwMode="auto">
          <a:xfrm>
            <a:off x="731669" y="987430"/>
            <a:ext cx="17033966" cy="646331"/>
          </a:xfrm>
          <a:prstGeom prst="rect">
            <a:avLst/>
          </a:prstGeom>
          <a:noFill/>
        </p:spPr>
        <p:txBody>
          <a:bodyPr wrap="square" rtlCol="0" anchor="t">
            <a:spAutoFit/>
          </a:bodyPr>
          <a:lstStyle>
            <a:defPPr>
              <a:defRPr lang="en-US"/>
            </a:defPPr>
            <a:lvl1pPr algn="ctr">
              <a:defRPr sz="3200" b="1">
                <a:ln w="3175" cmpd="sng">
                  <a:noFill/>
                </a:ln>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defRPr>
            </a:lvl1pPr>
          </a:lstStyle>
          <a:p>
            <a:pPr defTabSz="685800">
              <a:spcBef>
                <a:spcPct val="0"/>
              </a:spcBef>
              <a:defRPr/>
            </a:pPr>
            <a:r>
              <a:rPr lang="en-US" sz="3600" dirty="0">
                <a:solidFill>
                  <a:srgbClr val="5800FF"/>
                </a:solidFill>
                <a:effectLst/>
                <a:latin typeface="Roboto" panose="02000000000000000000" pitchFamily="2" charset="0"/>
                <a:ea typeface="Roboto" panose="02000000000000000000" pitchFamily="2" charset="0"/>
                <a:cs typeface="Roboto" panose="02000000000000000000" pitchFamily="2" charset="0"/>
              </a:rPr>
              <a:t>TẠI SAO SINH VIÊN NÊN THI CHỨNG CHỈ MOS TẠI UNETI</a:t>
            </a:r>
          </a:p>
        </p:txBody>
      </p:sp>
      <p:sp>
        <p:nvSpPr>
          <p:cNvPr id="27" name="Rectangle 39"/>
          <p:cNvSpPr>
            <a:spLocks noChangeArrowheads="1"/>
          </p:cNvSpPr>
          <p:nvPr/>
        </p:nvSpPr>
        <p:spPr bwMode="auto">
          <a:xfrm>
            <a:off x="1688631" y="2628900"/>
            <a:ext cx="4023540" cy="1938992"/>
          </a:xfrm>
          <a:prstGeom prst="rect">
            <a:avLst/>
          </a:prstGeom>
          <a:noFill/>
          <a:ln w="9525">
            <a:noFill/>
            <a:miter lim="800000"/>
          </a:ln>
        </p:spPr>
        <p:txBody>
          <a:bodyPr wrap="square">
            <a:spAutoFit/>
          </a:bodyPr>
          <a:lstStyle/>
          <a:p>
            <a:pPr algn="just"/>
            <a:r>
              <a:rPr lang="en-US" sz="2400" b="1" dirty="0" err="1">
                <a:solidFill>
                  <a:schemeClr val="bg2">
                    <a:lumMod val="10000"/>
                  </a:schemeClr>
                </a:solidFill>
                <a:latin typeface="Arial" panose="020B0604020202020204" pitchFamily="34" charset="0"/>
              </a:rPr>
              <a:t>Chứng</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chỉ</a:t>
            </a:r>
            <a:r>
              <a:rPr lang="en-US" sz="2400" b="1" dirty="0">
                <a:solidFill>
                  <a:schemeClr val="bg2">
                    <a:lumMod val="10000"/>
                  </a:schemeClr>
                </a:solidFill>
                <a:latin typeface="Arial" panose="020B0604020202020204" pitchFamily="34" charset="0"/>
              </a:rPr>
              <a:t> MOS  </a:t>
            </a:r>
            <a:r>
              <a:rPr lang="en-US" sz="2400" b="1" dirty="0" err="1">
                <a:solidFill>
                  <a:schemeClr val="bg2">
                    <a:lumMod val="10000"/>
                  </a:schemeClr>
                </a:solidFill>
                <a:latin typeface="Arial" panose="020B0604020202020204" pitchFamily="34" charset="0"/>
              </a:rPr>
              <a:t>là</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chứng</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chỉ</a:t>
            </a:r>
            <a:r>
              <a:rPr lang="en-US" sz="2400" b="1" dirty="0">
                <a:solidFill>
                  <a:schemeClr val="bg2">
                    <a:lumMod val="10000"/>
                  </a:schemeClr>
                </a:solidFill>
                <a:latin typeface="Arial" panose="020B0604020202020204" pitchFamily="34" charset="0"/>
              </a:rPr>
              <a:t> Tin </a:t>
            </a:r>
            <a:r>
              <a:rPr lang="en-US" sz="2400" b="1" dirty="0" err="1">
                <a:solidFill>
                  <a:schemeClr val="bg2">
                    <a:lumMod val="10000"/>
                  </a:schemeClr>
                </a:solidFill>
                <a:latin typeface="Arial" panose="020B0604020202020204" pitchFamily="34" charset="0"/>
              </a:rPr>
              <a:t>học</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văn</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phòng</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quốc</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tế</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có</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uy</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tín</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và</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có</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giá</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trị</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trong</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thời</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hạn</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kể</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từ</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ngày</a:t>
            </a:r>
            <a:r>
              <a:rPr lang="en-US" sz="2400" b="1" dirty="0">
                <a:solidFill>
                  <a:schemeClr val="bg2">
                    <a:lumMod val="10000"/>
                  </a:schemeClr>
                </a:solidFill>
                <a:latin typeface="Arial" panose="020B0604020202020204" pitchFamily="34" charset="0"/>
              </a:rPr>
              <a:t> 02/09/2025</a:t>
            </a:r>
          </a:p>
        </p:txBody>
      </p:sp>
      <p:sp>
        <p:nvSpPr>
          <p:cNvPr id="2" name="Freeform 3">
            <a:extLst>
              <a:ext uri="{FF2B5EF4-FFF2-40B4-BE49-F238E27FC236}">
                <a16:creationId xmlns:a16="http://schemas.microsoft.com/office/drawing/2014/main" id="{5BF17C66-5AC9-ED2A-3D57-6F5E2991769E}"/>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9FA2E72D-7D74-853D-CCDA-DA0333746C4E}"/>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377072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checkerboard(across)">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4091063" y="-259747"/>
            <a:ext cx="10689877" cy="5403247"/>
          </a:xfrm>
          <a:custGeom>
            <a:avLst/>
            <a:gdLst/>
            <a:ahLst/>
            <a:cxnLst/>
            <a:rect l="l" t="t" r="r" b="b"/>
            <a:pathLst>
              <a:path w="10689877" h="5403247">
                <a:moveTo>
                  <a:pt x="0" y="5403247"/>
                </a:moveTo>
                <a:lnTo>
                  <a:pt x="10689877" y="5403247"/>
                </a:lnTo>
                <a:lnTo>
                  <a:pt x="10689877" y="0"/>
                </a:lnTo>
                <a:lnTo>
                  <a:pt x="0" y="0"/>
                </a:lnTo>
                <a:lnTo>
                  <a:pt x="0" y="5403247"/>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V="1">
            <a:off x="-3329003" y="2533852"/>
            <a:ext cx="10515066" cy="5219296"/>
          </a:xfrm>
          <a:custGeom>
            <a:avLst/>
            <a:gdLst/>
            <a:ahLst/>
            <a:cxnLst/>
            <a:rect l="l" t="t" r="r" b="b"/>
            <a:pathLst>
              <a:path w="10515066" h="5219296">
                <a:moveTo>
                  <a:pt x="0" y="5219296"/>
                </a:moveTo>
                <a:lnTo>
                  <a:pt x="10515066" y="5219296"/>
                </a:lnTo>
                <a:lnTo>
                  <a:pt x="10515066" y="0"/>
                </a:lnTo>
                <a:lnTo>
                  <a:pt x="0" y="0"/>
                </a:lnTo>
                <a:lnTo>
                  <a:pt x="0" y="5219296"/>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4" name="Group 4"/>
          <p:cNvGrpSpPr>
            <a:grpSpLocks noChangeAspect="1"/>
          </p:cNvGrpSpPr>
          <p:nvPr/>
        </p:nvGrpSpPr>
        <p:grpSpPr>
          <a:xfrm>
            <a:off x="3084114" y="3825141"/>
            <a:ext cx="5780583" cy="2636719"/>
            <a:chOff x="0" y="0"/>
            <a:chExt cx="5350256" cy="2440432"/>
          </a:xfrm>
        </p:grpSpPr>
        <p:sp>
          <p:nvSpPr>
            <p:cNvPr id="5" name="Freeform 5"/>
            <p:cNvSpPr/>
            <p:nvPr/>
          </p:nvSpPr>
          <p:spPr>
            <a:xfrm>
              <a:off x="0" y="0"/>
              <a:ext cx="5350256" cy="2440432"/>
            </a:xfrm>
            <a:custGeom>
              <a:avLst/>
              <a:gdLst/>
              <a:ahLst/>
              <a:cxnLst/>
              <a:rect l="l" t="t" r="r" b="b"/>
              <a:pathLst>
                <a:path w="5350256" h="2440432">
                  <a:moveTo>
                    <a:pt x="1415415" y="0"/>
                  </a:moveTo>
                  <a:lnTo>
                    <a:pt x="0" y="2440432"/>
                  </a:lnTo>
                  <a:lnTo>
                    <a:pt x="3934841" y="2440432"/>
                  </a:lnTo>
                  <a:lnTo>
                    <a:pt x="5350256" y="0"/>
                  </a:lnTo>
                  <a:close/>
                </a:path>
              </a:pathLst>
            </a:custGeom>
            <a:blipFill>
              <a:blip r:embed="rId6"/>
              <a:stretch>
                <a:fillRect t="-196527" b="-32323"/>
              </a:stretch>
            </a:blipFill>
          </p:spPr>
          <p:txBody>
            <a:bodyPr/>
            <a:lstStyle/>
            <a:p>
              <a:endParaRPr lang="en-US"/>
            </a:p>
          </p:txBody>
        </p:sp>
      </p:grpSp>
      <p:sp>
        <p:nvSpPr>
          <p:cNvPr id="6" name="Freeform 6"/>
          <p:cNvSpPr/>
          <p:nvPr/>
        </p:nvSpPr>
        <p:spPr>
          <a:xfrm flipV="1">
            <a:off x="-7429057" y="5143500"/>
            <a:ext cx="10885662" cy="5403247"/>
          </a:xfrm>
          <a:custGeom>
            <a:avLst/>
            <a:gdLst/>
            <a:ahLst/>
            <a:cxnLst/>
            <a:rect l="l" t="t" r="r" b="b"/>
            <a:pathLst>
              <a:path w="10885662" h="5403247">
                <a:moveTo>
                  <a:pt x="0" y="5403247"/>
                </a:moveTo>
                <a:lnTo>
                  <a:pt x="10885662" y="5403247"/>
                </a:lnTo>
                <a:lnTo>
                  <a:pt x="10885662" y="0"/>
                </a:lnTo>
                <a:lnTo>
                  <a:pt x="0" y="0"/>
                </a:lnTo>
                <a:lnTo>
                  <a:pt x="0" y="5403247"/>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TextBox 7"/>
          <p:cNvSpPr txBox="1"/>
          <p:nvPr/>
        </p:nvSpPr>
        <p:spPr>
          <a:xfrm>
            <a:off x="9439634" y="2575396"/>
            <a:ext cx="7464618" cy="641201"/>
          </a:xfrm>
          <a:prstGeom prst="rect">
            <a:avLst/>
          </a:prstGeom>
        </p:spPr>
        <p:txBody>
          <a:bodyPr lIns="0" tIns="0" rIns="0" bIns="0" rtlCol="0" anchor="t">
            <a:spAutoFit/>
          </a:bodyPr>
          <a:lstStyle/>
          <a:p>
            <a:pPr algn="l">
              <a:lnSpc>
                <a:spcPts val="5040"/>
              </a:lnSpc>
            </a:pPr>
            <a:r>
              <a:rPr lang="en-US" sz="4200" b="1" dirty="0">
                <a:solidFill>
                  <a:srgbClr val="5800FF"/>
                </a:solidFill>
                <a:latin typeface="Roboto" panose="02000000000000000000" pitchFamily="2" charset="0"/>
                <a:ea typeface="Roboto" panose="02000000000000000000" pitchFamily="2" charset="0"/>
                <a:cs typeface="Roboto" panose="02000000000000000000" pitchFamily="2" charset="0"/>
                <a:sym typeface="Oswald"/>
              </a:rPr>
              <a:t>CÁC LỚP BỒI DƯỠNG</a:t>
            </a:r>
          </a:p>
        </p:txBody>
      </p:sp>
    </p:spTree>
    <p:extLst>
      <p:ext uri="{BB962C8B-B14F-4D97-AF65-F5344CB8AC3E}">
        <p14:creationId xmlns:p14="http://schemas.microsoft.com/office/powerpoint/2010/main" val="1331075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060" y="273269"/>
            <a:ext cx="17600399" cy="9662397"/>
          </a:xfrm>
          <a:prstGeom prst="rect">
            <a:avLst/>
          </a:prstGeom>
        </p:spPr>
      </p:pic>
      <p:sp>
        <p:nvSpPr>
          <p:cNvPr id="34" name="Rectangle 40"/>
          <p:cNvSpPr>
            <a:spLocks noChangeArrowheads="1"/>
          </p:cNvSpPr>
          <p:nvPr/>
        </p:nvSpPr>
        <p:spPr bwMode="auto">
          <a:xfrm>
            <a:off x="1095948" y="1956974"/>
            <a:ext cx="16578096" cy="7978692"/>
          </a:xfrm>
          <a:prstGeom prst="rect">
            <a:avLst/>
          </a:prstGeom>
          <a:noFill/>
          <a:ln w="9525">
            <a:noFill/>
            <a:miter lim="800000"/>
          </a:ln>
          <a:effectLst/>
        </p:spPr>
        <p:txBody>
          <a:bodyPr wrap="none" anchor="ctr"/>
          <a:lstStyle/>
          <a:p>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59" name="Text Box 108"/>
          <p:cNvSpPr txBox="1">
            <a:spLocks noChangeArrowheads="1"/>
          </p:cNvSpPr>
          <p:nvPr/>
        </p:nvSpPr>
        <p:spPr bwMode="auto">
          <a:xfrm>
            <a:off x="2922069" y="593791"/>
            <a:ext cx="1267037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defRPr/>
            </a:pPr>
            <a:r>
              <a:rPr lang="en-US" sz="36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CÁC LỚP BỒI DƯỠNG NGẮN HẠN VỀ TIN HỌC</a:t>
            </a:r>
          </a:p>
        </p:txBody>
      </p:sp>
      <p:sp>
        <p:nvSpPr>
          <p:cNvPr id="85" name="Rectangle 84"/>
          <p:cNvSpPr>
            <a:spLocks noChangeArrowheads="1"/>
          </p:cNvSpPr>
          <p:nvPr/>
        </p:nvSpPr>
        <p:spPr bwMode="auto">
          <a:xfrm>
            <a:off x="7048502" y="5794452"/>
            <a:ext cx="7404101" cy="523220"/>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vi-VN" sz="2800">
                <a:solidFill>
                  <a:srgbClr val="4A4644"/>
                </a:solidFill>
                <a:latin typeface="Roboto" panose="02000000000000000000" pitchFamily="2" charset="0"/>
                <a:ea typeface="Roboto" panose="02000000000000000000" pitchFamily="2" charset="0"/>
                <a:cs typeface="Roboto" panose="02000000000000000000" pitchFamily="2" charset="0"/>
              </a:rPr>
              <a:t> </a:t>
            </a:r>
            <a:endParaRPr lang="en-US" sz="2800">
              <a:solidFill>
                <a:srgbClr val="4A4644"/>
              </a:solidFill>
              <a:latin typeface="Roboto" panose="02000000000000000000" pitchFamily="2" charset="0"/>
              <a:ea typeface="Roboto" panose="02000000000000000000" pitchFamily="2" charset="0"/>
              <a:cs typeface="Roboto" panose="02000000000000000000" pitchFamily="2" charset="0"/>
            </a:endParaRPr>
          </a:p>
        </p:txBody>
      </p:sp>
      <p:sp>
        <p:nvSpPr>
          <p:cNvPr id="88" name="Freeform 6"/>
          <p:cNvSpPr/>
          <p:nvPr/>
        </p:nvSpPr>
        <p:spPr bwMode="auto">
          <a:xfrm>
            <a:off x="799600" y="1791230"/>
            <a:ext cx="7070747" cy="2318004"/>
          </a:xfrm>
          <a:custGeom>
            <a:avLst/>
            <a:gdLst/>
            <a:ahLst/>
            <a:cxnLst>
              <a:cxn ang="0">
                <a:pos x="0" y="0"/>
              </a:cxn>
              <a:cxn ang="0">
                <a:pos x="4723" y="0"/>
              </a:cxn>
              <a:cxn ang="0">
                <a:pos x="4197" y="338"/>
              </a:cxn>
              <a:cxn ang="0">
                <a:pos x="4723" y="685"/>
              </a:cxn>
              <a:cxn ang="0">
                <a:pos x="0" y="685"/>
              </a:cxn>
              <a:cxn ang="0">
                <a:pos x="0" y="0"/>
              </a:cxn>
            </a:cxnLst>
            <a:rect l="0" t="0" r="r" b="b"/>
            <a:pathLst>
              <a:path w="4723" h="685">
                <a:moveTo>
                  <a:pt x="0" y="0"/>
                </a:moveTo>
                <a:lnTo>
                  <a:pt x="4723" y="0"/>
                </a:lnTo>
                <a:lnTo>
                  <a:pt x="4197" y="338"/>
                </a:lnTo>
                <a:lnTo>
                  <a:pt x="4723" y="685"/>
                </a:lnTo>
                <a:lnTo>
                  <a:pt x="0" y="685"/>
                </a:lnTo>
                <a:lnTo>
                  <a:pt x="0" y="0"/>
                </a:lnTo>
                <a:close/>
              </a:path>
            </a:pathLst>
          </a:custGeom>
          <a:solidFill>
            <a:schemeClr val="accent1">
              <a:lumMod val="40000"/>
              <a:lumOff val="60000"/>
            </a:schemeClr>
          </a:solidFill>
          <a:ln w="9525" cap="flat" cmpd="sng" algn="ctr">
            <a:solidFill>
              <a:srgbClr val="AE1D0E">
                <a:shade val="95000"/>
                <a:satMod val="105000"/>
              </a:srgbClr>
            </a:solidFill>
            <a:prstDash val="solid"/>
          </a:ln>
          <a:effectLst>
            <a:outerShdw blurRad="76200" dist="76200" dir="18900000" algn="bl" rotWithShape="0">
              <a:prstClr val="black">
                <a:alpha val="40000"/>
              </a:prstClr>
            </a:outerShdw>
          </a:effectLst>
        </p:spPr>
        <p:txBody>
          <a:bodyPr/>
          <a:lstStyle/>
          <a:p>
            <a:pPr algn="just"/>
            <a:endPar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endParaRPr>
          </a:p>
          <a:p>
            <a:pPr algn="just"/>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1.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Lớp</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bồi</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dưỡng</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chuẩn</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kỹ</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năng</a:t>
            </a:r>
            <a:endPar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endParaRPr>
          </a:p>
          <a:p>
            <a:pPr algn="just"/>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sử</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dụng</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CNTT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cơ</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bản</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theo</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p>
          <a:p>
            <a:pPr algn="just"/>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Thông</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tư</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03/2014/TT-BTTTT</a:t>
            </a:r>
          </a:p>
        </p:txBody>
      </p:sp>
      <p:sp>
        <p:nvSpPr>
          <p:cNvPr id="90" name="Freeform 13"/>
          <p:cNvSpPr/>
          <p:nvPr/>
        </p:nvSpPr>
        <p:spPr bwMode="auto">
          <a:xfrm>
            <a:off x="799598" y="7085519"/>
            <a:ext cx="3751619" cy="2446824"/>
          </a:xfrm>
          <a:custGeom>
            <a:avLst/>
            <a:gdLst/>
            <a:ahLst/>
            <a:cxnLst>
              <a:cxn ang="0">
                <a:pos x="0" y="0"/>
              </a:cxn>
              <a:cxn ang="0">
                <a:pos x="5190" y="0"/>
              </a:cxn>
              <a:cxn ang="0">
                <a:pos x="4664" y="339"/>
              </a:cxn>
              <a:cxn ang="0">
                <a:pos x="5190" y="683"/>
              </a:cxn>
              <a:cxn ang="0">
                <a:pos x="0" y="683"/>
              </a:cxn>
              <a:cxn ang="0">
                <a:pos x="0" y="0"/>
              </a:cxn>
            </a:cxnLst>
            <a:rect l="0" t="0" r="r" b="b"/>
            <a:pathLst>
              <a:path w="5190" h="683">
                <a:moveTo>
                  <a:pt x="0" y="0"/>
                </a:moveTo>
                <a:lnTo>
                  <a:pt x="5190" y="0"/>
                </a:lnTo>
                <a:lnTo>
                  <a:pt x="4664" y="339"/>
                </a:lnTo>
                <a:lnTo>
                  <a:pt x="5190" y="683"/>
                </a:lnTo>
                <a:lnTo>
                  <a:pt x="0" y="683"/>
                </a:lnTo>
                <a:lnTo>
                  <a:pt x="0" y="0"/>
                </a:lnTo>
                <a:close/>
              </a:path>
            </a:pathLst>
          </a:custGeom>
          <a:solidFill>
            <a:schemeClr val="accent4">
              <a:lumMod val="40000"/>
              <a:lumOff val="60000"/>
            </a:schemeClr>
          </a:solidFill>
          <a:ln w="9525" cap="flat" cmpd="sng" algn="ctr">
            <a:noFill/>
            <a:prstDash val="solid"/>
          </a:ln>
          <a:effectLst>
            <a:outerShdw blurRad="76200" dist="76200" dir="18900000" algn="bl" rotWithShape="0">
              <a:prstClr val="black">
                <a:alpha val="40000"/>
              </a:prstClr>
            </a:outerShdw>
          </a:effectLst>
        </p:spPr>
        <p:txBody>
          <a:bodyPr/>
          <a:lstStyle/>
          <a:p>
            <a:pPr algn="ctr">
              <a:defRPr/>
            </a:pP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a:p>
            <a:pPr algn="ctr">
              <a:defRPr/>
            </a:pP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a:p>
            <a:pPr>
              <a:defRPr/>
            </a:pP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rPr>
              <a:t>    3.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rPr>
              <a:t>Chứng chỉ </a:t>
            </a:r>
          </a:p>
          <a:p>
            <a:pPr>
              <a:defRPr/>
            </a:pP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rPr>
              <a:t>          MOS</a:t>
            </a:r>
          </a:p>
        </p:txBody>
      </p:sp>
      <p:sp>
        <p:nvSpPr>
          <p:cNvPr id="89" name="Freeform 12"/>
          <p:cNvSpPr/>
          <p:nvPr/>
        </p:nvSpPr>
        <p:spPr bwMode="auto">
          <a:xfrm>
            <a:off x="819191" y="4469465"/>
            <a:ext cx="7077456" cy="2318004"/>
          </a:xfrm>
          <a:custGeom>
            <a:avLst/>
            <a:gdLst/>
            <a:ahLst/>
            <a:cxnLst>
              <a:cxn ang="0">
                <a:pos x="0" y="0"/>
              </a:cxn>
              <a:cxn ang="0">
                <a:pos x="3861" y="0"/>
              </a:cxn>
              <a:cxn ang="0">
                <a:pos x="3335" y="336"/>
              </a:cxn>
              <a:cxn ang="0">
                <a:pos x="3861" y="683"/>
              </a:cxn>
              <a:cxn ang="0">
                <a:pos x="0" y="683"/>
              </a:cxn>
              <a:cxn ang="0">
                <a:pos x="0" y="0"/>
              </a:cxn>
            </a:cxnLst>
            <a:rect l="0" t="0" r="r" b="b"/>
            <a:pathLst>
              <a:path w="3861" h="683">
                <a:moveTo>
                  <a:pt x="0" y="0"/>
                </a:moveTo>
                <a:lnTo>
                  <a:pt x="3861" y="0"/>
                </a:lnTo>
                <a:lnTo>
                  <a:pt x="3335" y="336"/>
                </a:lnTo>
                <a:lnTo>
                  <a:pt x="3861" y="683"/>
                </a:lnTo>
                <a:lnTo>
                  <a:pt x="0" y="683"/>
                </a:lnTo>
                <a:lnTo>
                  <a:pt x="0" y="0"/>
                </a:lnTo>
                <a:close/>
              </a:path>
            </a:pathLst>
          </a:custGeom>
          <a:solidFill>
            <a:schemeClr val="accent5">
              <a:lumMod val="40000"/>
              <a:lumOff val="60000"/>
            </a:schemeClr>
          </a:solidFill>
          <a:ln w="9525" cap="flat" cmpd="sng" algn="ctr">
            <a:solidFill>
              <a:srgbClr val="5A8C1E">
                <a:shade val="95000"/>
                <a:satMod val="105000"/>
              </a:srgbClr>
            </a:solidFill>
            <a:prstDash val="solid"/>
          </a:ln>
          <a:effectLst>
            <a:outerShdw blurRad="76200" dist="76200" dir="18900000" algn="bl" rotWithShape="0">
              <a:prstClr val="black">
                <a:alpha val="40000"/>
              </a:prstClr>
            </a:outerShdw>
          </a:effectLst>
        </p:spPr>
        <p:txBody>
          <a:bodyPr/>
          <a:lstStyle/>
          <a:p>
            <a:pPr>
              <a:defRPr/>
            </a:pPr>
            <a:endPar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endParaRPr>
          </a:p>
          <a:p>
            <a:pPr>
              <a:defRPr/>
            </a:pP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2.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Lớp</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ôn</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thi</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và</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cấp</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chứng</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chỉ</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p>
          <a:p>
            <a:pPr>
              <a:defRPr/>
            </a:pP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CNTT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cơ</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bản</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theo</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p>
          <a:p>
            <a:pPr>
              <a:defRPr/>
            </a:pP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Thông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tư</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03/2014/TT-BTTTT</a:t>
            </a:r>
          </a:p>
        </p:txBody>
      </p:sp>
      <p:sp>
        <p:nvSpPr>
          <p:cNvPr id="3" name="Arrow: Pentagon 2"/>
          <p:cNvSpPr/>
          <p:nvPr/>
        </p:nvSpPr>
        <p:spPr>
          <a:xfrm flipH="1">
            <a:off x="7579427" y="4451072"/>
            <a:ext cx="10053828" cy="2323074"/>
          </a:xfrm>
          <a:prstGeom prst="homePlate">
            <a:avLst>
              <a:gd name="adj" fmla="val 31711"/>
            </a:avLst>
          </a:prstGeom>
        </p:spPr>
        <p:style>
          <a:lnRef idx="2">
            <a:schemeClr val="accent1">
              <a:shade val="50000"/>
            </a:schemeClr>
          </a:lnRef>
          <a:fillRef idx="1">
            <a:schemeClr val="accent1"/>
          </a:fillRef>
          <a:effectRef idx="0">
            <a:schemeClr val="accent1"/>
          </a:effectRef>
          <a:fontRef idx="minor">
            <a:schemeClr val="lt1"/>
          </a:fontRef>
        </p:style>
        <p:txBody>
          <a:bodyPr lIns="411480" rIns="411480" rtlCol="0" anchor="ctr"/>
          <a:lstStyle/>
          <a:p>
            <a:r>
              <a:rPr lang="en-US" sz="2800" b="1" dirty="0" err="1">
                <a:solidFill>
                  <a:schemeClr val="bg1"/>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1"/>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1"/>
                </a:solidFill>
                <a:latin typeface="Roboto" panose="02000000000000000000" pitchFamily="2" charset="0"/>
                <a:ea typeface="Roboto" panose="02000000000000000000" pitchFamily="2" charset="0"/>
                <a:cs typeface="Roboto" panose="02000000000000000000" pitchFamily="2" charset="0"/>
              </a:rPr>
              <a:t>khóa</a:t>
            </a:r>
            <a:r>
              <a:rPr lang="en-US" sz="28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1"/>
                </a:solidFill>
                <a:latin typeface="Roboto" panose="02000000000000000000" pitchFamily="2" charset="0"/>
                <a:ea typeface="Roboto" panose="02000000000000000000" pitchFamily="2" charset="0"/>
                <a:cs typeface="Roboto" panose="02000000000000000000" pitchFamily="2" charset="0"/>
              </a:rPr>
              <a:t>học</a:t>
            </a:r>
            <a:r>
              <a:rPr lang="en-US" sz="2800" b="1" dirty="0">
                <a:solidFill>
                  <a:schemeClr val="bg1"/>
                </a:solidFill>
                <a:latin typeface="Roboto" panose="02000000000000000000" pitchFamily="2" charset="0"/>
                <a:ea typeface="Roboto" panose="02000000000000000000" pitchFamily="2" charset="0"/>
                <a:cs typeface="Roboto" panose="02000000000000000000" pitchFamily="2" charset="0"/>
              </a:rPr>
              <a:t>: 15 </a:t>
            </a:r>
            <a:r>
              <a:rPr lang="en-US" sz="2800" b="1" dirty="0" err="1">
                <a:solidFill>
                  <a:schemeClr val="bg1"/>
                </a:solidFill>
                <a:latin typeface="Roboto" panose="02000000000000000000" pitchFamily="2" charset="0"/>
                <a:ea typeface="Roboto" panose="02000000000000000000" pitchFamily="2" charset="0"/>
                <a:cs typeface="Roboto" panose="02000000000000000000" pitchFamily="2" charset="0"/>
              </a:rPr>
              <a:t>tiết</a:t>
            </a:r>
            <a:endParaRPr lang="en-US" sz="2800" dirty="0">
              <a:latin typeface="Roboto" panose="02000000000000000000" pitchFamily="2" charset="0"/>
              <a:ea typeface="Roboto" panose="02000000000000000000" pitchFamily="2" charset="0"/>
              <a:cs typeface="Roboto" panose="02000000000000000000" pitchFamily="2" charset="0"/>
            </a:endParaRPr>
          </a:p>
        </p:txBody>
      </p:sp>
      <p:sp>
        <p:nvSpPr>
          <p:cNvPr id="4" name="Arrow: Pentagon 3"/>
          <p:cNvSpPr/>
          <p:nvPr/>
        </p:nvSpPr>
        <p:spPr>
          <a:xfrm flipH="1">
            <a:off x="4506685" y="7079362"/>
            <a:ext cx="13168760" cy="2446826"/>
          </a:xfrm>
          <a:prstGeom prst="homePlate">
            <a:avLst>
              <a:gd name="adj" fmla="val 17136"/>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548640" rIns="274320" rtlCol="0" anchor="ctr"/>
          <a:lstStyle/>
          <a:p>
            <a:pPr algn="just"/>
            <a:endParaRPr lang="en-US" sz="2800" dirty="0">
              <a:latin typeface="Roboto" panose="02000000000000000000" pitchFamily="2" charset="0"/>
              <a:ea typeface="Roboto" panose="02000000000000000000" pitchFamily="2" charset="0"/>
              <a:cs typeface="Roboto" panose="02000000000000000000" pitchFamily="2" charset="0"/>
            </a:endParaRPr>
          </a:p>
        </p:txBody>
      </p:sp>
      <p:sp>
        <p:nvSpPr>
          <p:cNvPr id="5" name="Arrow: Pentagon 4"/>
          <p:cNvSpPr/>
          <p:nvPr/>
        </p:nvSpPr>
        <p:spPr>
          <a:xfrm flipH="1">
            <a:off x="7601695" y="1818336"/>
            <a:ext cx="10052969" cy="2318004"/>
          </a:xfrm>
          <a:prstGeom prst="homePlate">
            <a:avLst>
              <a:gd name="adj" fmla="val 38420"/>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411480" rIns="411480" rtlCol="0" anchor="ctr"/>
          <a:lstStyle/>
          <a:p>
            <a:pPr algn="just"/>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khóa</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học</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60 tiết</a:t>
            </a:r>
          </a:p>
        </p:txBody>
      </p:sp>
      <p:sp>
        <p:nvSpPr>
          <p:cNvPr id="6" name="TextBox 44"/>
          <p:cNvSpPr txBox="1">
            <a:spLocks noChangeArrowheads="1"/>
          </p:cNvSpPr>
          <p:nvPr/>
        </p:nvSpPr>
        <p:spPr bwMode="auto">
          <a:xfrm>
            <a:off x="5882236" y="8142623"/>
            <a:ext cx="8569643" cy="523220"/>
          </a:xfrm>
          <a:prstGeom prst="rect">
            <a:avLst/>
          </a:prstGeom>
          <a:noFill/>
          <a:ln>
            <a:noFill/>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r>
              <a:rPr lang="en-US" sz="2800" b="1" kern="0" dirty="0" err="1">
                <a:solidFill>
                  <a:srgbClr val="FF0000"/>
                </a:solidFill>
                <a:latin typeface="Roboto" panose="02000000000000000000" pitchFamily="2" charset="0"/>
                <a:ea typeface="Roboto" panose="02000000000000000000" pitchFamily="2" charset="0"/>
                <a:cs typeface="Roboto" panose="02000000000000000000" pitchFamily="2" charset="0"/>
              </a:rPr>
              <a:t>Thời</a:t>
            </a:r>
            <a:r>
              <a:rPr lang="en-US" sz="2800" b="1" kern="0"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kern="0" dirty="0" err="1">
                <a:solidFill>
                  <a:srgbClr val="FF0000"/>
                </a:solidFill>
                <a:latin typeface="Roboto" panose="02000000000000000000" pitchFamily="2" charset="0"/>
                <a:ea typeface="Roboto" panose="02000000000000000000" pitchFamily="2" charset="0"/>
                <a:cs typeface="Roboto" panose="02000000000000000000" pitchFamily="2" charset="0"/>
              </a:rPr>
              <a:t>lượng</a:t>
            </a:r>
            <a:r>
              <a:rPr lang="en-US" sz="2800" b="1" kern="0"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kern="0" dirty="0" err="1">
                <a:solidFill>
                  <a:srgbClr val="FF0000"/>
                </a:solidFill>
                <a:latin typeface="Roboto" panose="02000000000000000000" pitchFamily="2" charset="0"/>
                <a:ea typeface="Roboto" panose="02000000000000000000" pitchFamily="2" charset="0"/>
                <a:cs typeface="Roboto" panose="02000000000000000000" pitchFamily="2" charset="0"/>
              </a:rPr>
              <a:t>học</a:t>
            </a:r>
            <a:r>
              <a:rPr lang="en-US" sz="2800" b="1" kern="0" dirty="0">
                <a:solidFill>
                  <a:srgbClr val="FF0000"/>
                </a:solidFill>
                <a:latin typeface="Roboto" panose="02000000000000000000" pitchFamily="2" charset="0"/>
                <a:ea typeface="Roboto" panose="02000000000000000000" pitchFamily="2" charset="0"/>
                <a:cs typeface="Roboto" panose="02000000000000000000" pitchFamily="2" charset="0"/>
              </a:rPr>
              <a:t>: 60 tiết</a:t>
            </a:r>
          </a:p>
        </p:txBody>
      </p:sp>
      <p:sp>
        <p:nvSpPr>
          <p:cNvPr id="7" name="Freeform 3">
            <a:extLst>
              <a:ext uri="{FF2B5EF4-FFF2-40B4-BE49-F238E27FC236}">
                <a16:creationId xmlns:a16="http://schemas.microsoft.com/office/drawing/2014/main" id="{722E2920-BA0A-C6F7-E2DD-2E8F7E1B506D}"/>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D226E498-17FA-DD63-1D61-DD45A0589FD1}"/>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38513011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linds(horizontal)">
                                      <p:cBhvr>
                                        <p:cTn id="7" dur="500"/>
                                        <p:tgtEl>
                                          <p:spTgt spid="59"/>
                                        </p:tgtEl>
                                      </p:cBhvr>
                                    </p:animEffect>
                                  </p:childTnLst>
                                </p:cTn>
                              </p:par>
                              <p:par>
                                <p:cTn id="8" presetID="4" presetClass="entr" presetSubtype="16" fill="hold" grpId="0" nodeType="withEffect">
                                  <p:stCondLst>
                                    <p:cond delay="0"/>
                                  </p:stCondLst>
                                  <p:childTnLst>
                                    <p:set>
                                      <p:cBhvr>
                                        <p:cTn id="9" dur="500" fill="hold">
                                          <p:stCondLst>
                                            <p:cond delay="0"/>
                                          </p:stCondLst>
                                        </p:cTn>
                                        <p:tgtEl>
                                          <p:spTgt spid="88"/>
                                        </p:tgtEl>
                                        <p:attrNameLst>
                                          <p:attrName>style.visibility</p:attrName>
                                        </p:attrNameLst>
                                      </p:cBhvr>
                                      <p:to>
                                        <p:strVal val="visible"/>
                                      </p:to>
                                    </p:set>
                                    <p:animEffect transition="in" filter="box(in)">
                                      <p:cBhvr>
                                        <p:cTn id="10" dur="500"/>
                                        <p:tgtEl>
                                          <p:spTgt spid="88"/>
                                        </p:tgtEl>
                                      </p:cBhvr>
                                    </p:animEffect>
                                  </p:childTnLst>
                                </p:cTn>
                              </p:par>
                              <p:par>
                                <p:cTn id="11" presetID="4" presetClass="entr" presetSubtype="16" fill="hold" grpId="0" nodeType="withEffect">
                                  <p:stCondLst>
                                    <p:cond delay="0"/>
                                  </p:stCondLst>
                                  <p:childTnLst>
                                    <p:set>
                                      <p:cBhvr>
                                        <p:cTn id="12" dur="500" fill="hold">
                                          <p:stCondLst>
                                            <p:cond delay="0"/>
                                          </p:stCondLst>
                                        </p:cTn>
                                        <p:tgtEl>
                                          <p:spTgt spid="5"/>
                                        </p:tgtEl>
                                        <p:attrNameLst>
                                          <p:attrName>style.visibility</p:attrName>
                                        </p:attrNameLst>
                                      </p:cBhvr>
                                      <p:to>
                                        <p:strVal val="visible"/>
                                      </p:to>
                                    </p:set>
                                    <p:animEffect transition="in" filter="box(in)">
                                      <p:cBhvr>
                                        <p:cTn id="13" dur="500"/>
                                        <p:tgtEl>
                                          <p:spTgt spid="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9"/>
                                        </p:tgtEl>
                                        <p:attrNameLst>
                                          <p:attrName>style.visibility</p:attrName>
                                        </p:attrNameLst>
                                      </p:cBhvr>
                                      <p:to>
                                        <p:strVal val="visible"/>
                                      </p:to>
                                    </p:set>
                                    <p:animEffect transition="in" filter="dissolve">
                                      <p:cBhvr>
                                        <p:cTn id="16" dur="500"/>
                                        <p:tgtEl>
                                          <p:spTgt spid="8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90"/>
                                        </p:tgtEl>
                                        <p:attrNameLst>
                                          <p:attrName>style.visibility</p:attrName>
                                        </p:attrNameLst>
                                      </p:cBhvr>
                                      <p:to>
                                        <p:strVal val="visible"/>
                                      </p:to>
                                    </p:set>
                                    <p:animEffect transition="in" filter="wipe(down)">
                                      <p:cBhvr>
                                        <p:cTn id="22" dur="500"/>
                                        <p:tgtEl>
                                          <p:spTgt spid="9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1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88" grpId="0" animBg="1"/>
      <p:bldP spid="90" grpId="0" animBg="1"/>
      <p:bldP spid="89" grpId="0" animBg="1"/>
      <p:bldP spid="3" grpId="0" animBg="1"/>
      <p:bldP spid="4" grpId="0" animBg="1"/>
      <p:bldP spid="5" grpId="0" animBg="1"/>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4" name="Rectangle 6">
            <a:extLst>
              <a:ext uri="{FF2B5EF4-FFF2-40B4-BE49-F238E27FC236}">
                <a16:creationId xmlns:a16="http://schemas.microsoft.com/office/drawing/2014/main" id="{E04A1833-1D2D-4F6A-8DA7-41C7094B3C89}"/>
              </a:ext>
            </a:extLst>
          </p:cNvPr>
          <p:cNvSpPr>
            <a:spLocks noChangeArrowheads="1"/>
          </p:cNvSpPr>
          <p:nvPr/>
        </p:nvSpPr>
        <p:spPr bwMode="blackGray">
          <a:xfrm>
            <a:off x="6919092" y="1504193"/>
            <a:ext cx="10432580" cy="2246769"/>
          </a:xfrm>
          <a:prstGeom prst="rect">
            <a:avLst/>
          </a:prstGeom>
          <a:solidFill>
            <a:srgbClr val="00B0F0"/>
          </a:solidFill>
          <a:ln>
            <a:noFill/>
          </a:ln>
          <a:effectLst/>
        </p:spPr>
        <p:txBody>
          <a:bodyPr wrap="square">
            <a:spAutoFit/>
          </a:bodyPr>
          <a:lstStyle/>
          <a:p>
            <a:pPr algn="ctr" fontAlgn="base">
              <a:spcBef>
                <a:spcPct val="0"/>
              </a:spcBef>
              <a:spcAft>
                <a:spcPct val="0"/>
              </a:spcAft>
            </a:pP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Lớp</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Nghe –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Nói</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sơ</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cấp</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thời</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lượng</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30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tiết</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a:t>
            </a:r>
            <a:r>
              <a:rPr lang="en-US" sz="2800" dirty="0" err="1">
                <a:latin typeface="Roboto" panose="02000000000000000000" pitchFamily="2" charset="0"/>
                <a:ea typeface="Roboto" panose="02000000000000000000" pitchFamily="2" charset="0"/>
                <a:cs typeface="Roboto" panose="02000000000000000000" pitchFamily="2" charset="0"/>
              </a:rPr>
              <a:t>Xây</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dựng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kỹ</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năng</a:t>
            </a:r>
            <a:r>
              <a:rPr lang="en-US" sz="2800" dirty="0">
                <a:latin typeface="Roboto" panose="02000000000000000000" pitchFamily="2" charset="0"/>
                <a:ea typeface="Roboto" panose="02000000000000000000" pitchFamily="2" charset="0"/>
                <a:cs typeface="Roboto" panose="02000000000000000000" pitchFamily="2" charset="0"/>
              </a:rPr>
              <a:t> Nghe </a:t>
            </a:r>
            <a:r>
              <a:rPr lang="en-US" sz="2800" dirty="0" err="1">
                <a:latin typeface="Roboto" panose="02000000000000000000" pitchFamily="2" charset="0"/>
                <a:ea typeface="Roboto" panose="02000000000000000000" pitchFamily="2" charset="0"/>
                <a:cs typeface="Roboto" panose="02000000000000000000" pitchFamily="2" charset="0"/>
              </a:rPr>
              <a:t>với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dạng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bài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nghe</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đa</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dạng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từ</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dễ</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đến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khó</a:t>
            </a:r>
            <a:r>
              <a:rPr lang="en-US" sz="2800" dirty="0">
                <a:latin typeface="Roboto" panose="02000000000000000000" pitchFamily="2" charset="0"/>
                <a:ea typeface="Roboto" panose="02000000000000000000" pitchFamily="2" charset="0"/>
                <a:cs typeface="Roboto" panose="02000000000000000000" pitchFamily="2" charset="0"/>
              </a:rPr>
              <a:t>.</a:t>
            </a:r>
          </a:p>
          <a:p>
            <a:pPr algn="just" fontAlgn="base">
              <a:spcBef>
                <a:spcPct val="0"/>
              </a:spcBef>
              <a:spcAft>
                <a:spcPct val="0"/>
              </a:spcAft>
            </a:pPr>
            <a:r>
              <a:rPr lang="en-US" altLang="en-US" sz="2800" dirty="0">
                <a:latin typeface="Roboto" panose="02000000000000000000" pitchFamily="2" charset="0"/>
                <a:ea typeface="Roboto" panose="02000000000000000000" pitchFamily="2" charset="0"/>
                <a:cs typeface="Roboto" panose="02000000000000000000" pitchFamily="2" charset="0"/>
              </a:rPr>
              <a:t> - </a:t>
            </a:r>
            <a:r>
              <a:rPr lang="en-US" sz="2800" dirty="0" err="1">
                <a:latin typeface="Roboto" panose="02000000000000000000" pitchFamily="2" charset="0"/>
                <a:ea typeface="Roboto" panose="02000000000000000000" pitchFamily="2" charset="0"/>
                <a:cs typeface="Roboto" panose="02000000000000000000" pitchFamily="2" charset="0"/>
              </a:rPr>
              <a:t>Làm</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quen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với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tình</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huống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giao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tiếp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trong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cuộc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sống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hàng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ngày</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Mục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tiêu</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tập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phản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xạ</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giao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tiếp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ngữ</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điệu</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nói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trong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câu</a:t>
            </a:r>
            <a:r>
              <a:rPr lang="en-US" sz="2800" dirty="0">
                <a:latin typeface="Roboto" panose="02000000000000000000" pitchFamily="2" charset="0"/>
                <a:ea typeface="Roboto" panose="02000000000000000000" pitchFamily="2" charset="0"/>
                <a:cs typeface="Roboto" panose="02000000000000000000" pitchFamily="2" charset="0"/>
              </a:rPr>
              <a:t>.</a:t>
            </a:r>
          </a:p>
        </p:txBody>
      </p:sp>
      <p:sp>
        <p:nvSpPr>
          <p:cNvPr id="68617" name="Text Box 9">
            <a:extLst>
              <a:ext uri="{FF2B5EF4-FFF2-40B4-BE49-F238E27FC236}">
                <a16:creationId xmlns:a16="http://schemas.microsoft.com/office/drawing/2014/main" id="{7F5CC6BE-B709-4034-A883-F2B90AF426DE}"/>
              </a:ext>
            </a:extLst>
          </p:cNvPr>
          <p:cNvSpPr txBox="1">
            <a:spLocks noChangeArrowheads="1"/>
          </p:cNvSpPr>
          <p:nvPr/>
        </p:nvSpPr>
        <p:spPr bwMode="gray">
          <a:xfrm>
            <a:off x="6919092" y="3963217"/>
            <a:ext cx="10432580" cy="2246769"/>
          </a:xfrm>
          <a:prstGeom prst="rect">
            <a:avLst/>
          </a:prstGeom>
          <a:solidFill>
            <a:schemeClr val="accent5">
              <a:lumMod val="60000"/>
              <a:lumOff val="40000"/>
            </a:schemeClr>
          </a:solidFill>
          <a:ln>
            <a:noFill/>
          </a:ln>
          <a:effectLst/>
        </p:spPr>
        <p:txBody>
          <a:bodyPr wrap="square">
            <a:spAutoFit/>
          </a:bodyPr>
          <a:lstStyle/>
          <a:p>
            <a:pPr algn="ctr" fontAlgn="base">
              <a:spcBef>
                <a:spcPct val="0"/>
              </a:spcBef>
              <a:spcAft>
                <a:spcPct val="0"/>
              </a:spcAft>
            </a:pP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Lớp</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Nghe –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Nói</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trung</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cấp</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thời</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lượng</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30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tiết</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Hoàn </a:t>
            </a:r>
            <a:r>
              <a:rPr lang="en-US" sz="2800" dirty="0" err="1">
                <a:latin typeface="Roboto" panose="02000000000000000000" pitchFamily="2" charset="0"/>
                <a:ea typeface="Roboto" panose="02000000000000000000" pitchFamily="2" charset="0"/>
                <a:cs typeface="Roboto" panose="02000000000000000000" pitchFamily="2" charset="0"/>
              </a:rPr>
              <a:t>thiện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kỹ</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năng</a:t>
            </a:r>
            <a:r>
              <a:rPr lang="en-US" sz="2800" dirty="0">
                <a:latin typeface="Roboto" panose="02000000000000000000" pitchFamily="2" charset="0"/>
                <a:ea typeface="Roboto" panose="02000000000000000000" pitchFamily="2" charset="0"/>
                <a:cs typeface="Roboto" panose="02000000000000000000" pitchFamily="2" charset="0"/>
              </a:rPr>
              <a:t> Nghe </a:t>
            </a:r>
            <a:r>
              <a:rPr lang="en-US" sz="2800" dirty="0" err="1">
                <a:latin typeface="Roboto" panose="02000000000000000000" pitchFamily="2" charset="0"/>
                <a:ea typeface="Roboto" panose="02000000000000000000" pitchFamily="2" charset="0"/>
                <a:cs typeface="Roboto" panose="02000000000000000000" pitchFamily="2" charset="0"/>
              </a:rPr>
              <a:t>với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dạng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bài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nghe</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thường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gặp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trong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những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kì</a:t>
            </a:r>
            <a:r>
              <a:rPr lang="en-US" sz="2800" dirty="0">
                <a:latin typeface="Roboto" panose="02000000000000000000" pitchFamily="2" charset="0"/>
                <a:ea typeface="Roboto" panose="02000000000000000000" pitchFamily="2" charset="0"/>
                <a:cs typeface="Roboto" panose="02000000000000000000" pitchFamily="2" charset="0"/>
              </a:rPr>
              <a:t> thi.</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a:t>
            </a:r>
            <a:r>
              <a:rPr lang="en-US" sz="2800" dirty="0" err="1">
                <a:latin typeface="Roboto" panose="02000000000000000000" pitchFamily="2" charset="0"/>
                <a:ea typeface="Roboto" panose="02000000000000000000" pitchFamily="2" charset="0"/>
                <a:cs typeface="Roboto" panose="02000000000000000000" pitchFamily="2" charset="0"/>
              </a:rPr>
              <a:t>Tăng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cường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khả</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năng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phát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âm</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và</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khả</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năng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giao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tiếp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tiếng</a:t>
            </a:r>
            <a:r>
              <a:rPr lang="en-US" sz="2800" dirty="0">
                <a:latin typeface="Roboto" panose="02000000000000000000" pitchFamily="2" charset="0"/>
                <a:ea typeface="Roboto" panose="02000000000000000000" pitchFamily="2" charset="0"/>
                <a:cs typeface="Roboto" panose="02000000000000000000" pitchFamily="2" charset="0"/>
              </a:rPr>
              <a:t> Anh </a:t>
            </a:r>
            <a:r>
              <a:rPr lang="en-US" sz="2800" dirty="0" err="1">
                <a:latin typeface="Roboto" panose="02000000000000000000" pitchFamily="2" charset="0"/>
                <a:ea typeface="Roboto" panose="02000000000000000000" pitchFamily="2" charset="0"/>
                <a:cs typeface="Roboto" panose="02000000000000000000" pitchFamily="2" charset="0"/>
              </a:rPr>
              <a:t>một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cách</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thuần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thục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và</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tự</a:t>
            </a:r>
            <a:r>
              <a:rPr lang="en-US" sz="2800" dirty="0">
                <a:latin typeface="Roboto" panose="02000000000000000000" pitchFamily="2" charset="0"/>
                <a:ea typeface="Roboto" panose="02000000000000000000" pitchFamily="2" charset="0"/>
                <a:cs typeface="Roboto" panose="02000000000000000000" pitchFamily="2" charset="0"/>
              </a:rPr>
              <a:t> tin.</a:t>
            </a:r>
          </a:p>
        </p:txBody>
      </p:sp>
      <p:sp>
        <p:nvSpPr>
          <p:cNvPr id="68619" name="Text Box 11">
            <a:extLst>
              <a:ext uri="{FF2B5EF4-FFF2-40B4-BE49-F238E27FC236}">
                <a16:creationId xmlns:a16="http://schemas.microsoft.com/office/drawing/2014/main" id="{0FEBE54F-593D-4F04-B70F-EFF9322E1643}"/>
              </a:ext>
            </a:extLst>
          </p:cNvPr>
          <p:cNvSpPr txBox="1">
            <a:spLocks noChangeArrowheads="1"/>
          </p:cNvSpPr>
          <p:nvPr/>
        </p:nvSpPr>
        <p:spPr bwMode="gray">
          <a:xfrm>
            <a:off x="6919092" y="6444075"/>
            <a:ext cx="9908056" cy="1384995"/>
          </a:xfrm>
          <a:prstGeom prst="rect">
            <a:avLst/>
          </a:prstGeom>
          <a:solidFill>
            <a:srgbClr val="92D050"/>
          </a:solidFill>
          <a:ln>
            <a:noFill/>
          </a:ln>
          <a:effectLst/>
        </p:spPr>
        <p:txBody>
          <a:bodyPr wrap="square">
            <a:spAutoFit/>
          </a:bodyPr>
          <a:lstStyle/>
          <a:p>
            <a:pPr algn="ctr" fontAlgn="base">
              <a:spcBef>
                <a:spcPct val="0"/>
              </a:spcBef>
              <a:spcAft>
                <a:spcPct val="0"/>
              </a:spcAft>
            </a:pPr>
            <a:r>
              <a:rPr lang="en-US" altLang="en-US" sz="2800" dirty="0" err="1">
                <a:latin typeface="Roboto" panose="02000000000000000000" pitchFamily="2" charset="0"/>
                <a:ea typeface="Roboto" panose="02000000000000000000" pitchFamily="2" charset="0"/>
                <a:cs typeface="Roboto" panose="02000000000000000000" pitchFamily="2" charset="0"/>
              </a:rPr>
              <a:t>Lớp</a:t>
            </a:r>
            <a:r>
              <a:rPr lang="en-US" altLang="en-US" sz="2800" dirty="0">
                <a:latin typeface="Roboto" panose="02000000000000000000" pitchFamily="2" charset="0"/>
                <a:ea typeface="Roboto" panose="02000000000000000000" pitchFamily="2" charset="0"/>
                <a:cs typeface="Roboto" panose="02000000000000000000" pitchFamily="2" charset="0"/>
              </a:rPr>
              <a:t> Writing (</a:t>
            </a:r>
            <a:r>
              <a:rPr lang="en-US" altLang="en-US" sz="2800" dirty="0" err="1">
                <a:latin typeface="Roboto" panose="02000000000000000000" pitchFamily="2" charset="0"/>
                <a:ea typeface="Roboto" panose="02000000000000000000" pitchFamily="2" charset="0"/>
                <a:cs typeface="Roboto" panose="02000000000000000000" pitchFamily="2" charset="0"/>
              </a:rPr>
              <a:t>thời</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lượng</a:t>
            </a:r>
            <a:r>
              <a:rPr lang="en-US" altLang="en-US" sz="2800" dirty="0">
                <a:latin typeface="Roboto" panose="02000000000000000000" pitchFamily="2" charset="0"/>
                <a:ea typeface="Roboto" panose="02000000000000000000" pitchFamily="2" charset="0"/>
                <a:cs typeface="Roboto" panose="02000000000000000000" pitchFamily="2" charset="0"/>
              </a:rPr>
              <a:t> 15 </a:t>
            </a:r>
            <a:r>
              <a:rPr lang="en-US" altLang="en-US" sz="2800" dirty="0" err="1">
                <a:latin typeface="Roboto" panose="02000000000000000000" pitchFamily="2" charset="0"/>
                <a:ea typeface="Roboto" panose="02000000000000000000" pitchFamily="2" charset="0"/>
                <a:cs typeface="Roboto" panose="02000000000000000000" pitchFamily="2" charset="0"/>
              </a:rPr>
              <a:t>tiết</a:t>
            </a:r>
            <a:r>
              <a:rPr lang="en-US" altLang="en-US" sz="2800" dirty="0">
                <a:latin typeface="Roboto" panose="02000000000000000000" pitchFamily="2" charset="0"/>
                <a:ea typeface="Roboto" panose="02000000000000000000" pitchFamily="2" charset="0"/>
                <a:cs typeface="Roboto" panose="02000000000000000000" pitchFamily="2" charset="0"/>
              </a:rPr>
              <a:t>)</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a:t>
            </a:r>
            <a:r>
              <a:rPr lang="en-US" sz="2800" dirty="0" err="1">
                <a:latin typeface="Roboto" panose="02000000000000000000" pitchFamily="2" charset="0"/>
                <a:ea typeface="Roboto" panose="02000000000000000000" pitchFamily="2" charset="0"/>
                <a:cs typeface="Roboto" panose="02000000000000000000" pitchFamily="2" charset="0"/>
              </a:rPr>
              <a:t>Chuyên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sâu</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vào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kĩ</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năng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viết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đoạn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văn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theo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đa</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dạng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chủ</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đề</a:t>
            </a:r>
            <a:endParaRPr lang="en-US" sz="2800" dirty="0">
              <a:latin typeface="Roboto" panose="02000000000000000000" pitchFamily="2" charset="0"/>
              <a:ea typeface="Roboto" panose="02000000000000000000" pitchFamily="2" charset="0"/>
              <a:cs typeface="Roboto" panose="02000000000000000000" pitchFamily="2" charset="0"/>
            </a:endParaRPr>
          </a:p>
        </p:txBody>
      </p:sp>
      <p:sp>
        <p:nvSpPr>
          <p:cNvPr id="68621" name="Text Box 13">
            <a:extLst>
              <a:ext uri="{FF2B5EF4-FFF2-40B4-BE49-F238E27FC236}">
                <a16:creationId xmlns:a16="http://schemas.microsoft.com/office/drawing/2014/main" id="{D612B8A0-F9A0-49F8-961F-3808F842090B}"/>
              </a:ext>
            </a:extLst>
          </p:cNvPr>
          <p:cNvSpPr txBox="1">
            <a:spLocks noChangeArrowheads="1"/>
          </p:cNvSpPr>
          <p:nvPr/>
        </p:nvSpPr>
        <p:spPr bwMode="gray">
          <a:xfrm>
            <a:off x="6431672" y="8036364"/>
            <a:ext cx="10891926" cy="1815882"/>
          </a:xfrm>
          <a:prstGeom prst="rect">
            <a:avLst/>
          </a:prstGeom>
          <a:solidFill>
            <a:srgbClr val="FFC000"/>
          </a:solidFill>
          <a:ln>
            <a:noFill/>
          </a:ln>
          <a:effectLst/>
        </p:spPr>
        <p:txBody>
          <a:bodyPr wrap="square">
            <a:spAutoFit/>
          </a:bodyPr>
          <a:lstStyle/>
          <a:p>
            <a:pPr algn="ctr"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Lớp</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Ngữ</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pháp</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Cơ</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bản</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và</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Nâng</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cao</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thời</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lượng</a:t>
            </a:r>
            <a:r>
              <a:rPr lang="en-US" altLang="en-US" sz="2800" dirty="0">
                <a:latin typeface="Roboto" panose="02000000000000000000" pitchFamily="2" charset="0"/>
                <a:ea typeface="Roboto" panose="02000000000000000000" pitchFamily="2" charset="0"/>
                <a:cs typeface="Roboto" panose="02000000000000000000" pitchFamily="2" charset="0"/>
              </a:rPr>
              <a:t> 30 </a:t>
            </a:r>
            <a:r>
              <a:rPr lang="en-US" altLang="en-US" sz="2800" dirty="0" err="1">
                <a:latin typeface="Roboto" panose="02000000000000000000" pitchFamily="2" charset="0"/>
                <a:ea typeface="Roboto" panose="02000000000000000000" pitchFamily="2" charset="0"/>
                <a:cs typeface="Roboto" panose="02000000000000000000" pitchFamily="2" charset="0"/>
              </a:rPr>
              <a:t>tiết</a:t>
            </a:r>
            <a:r>
              <a:rPr lang="en-US" altLang="en-US" sz="2800" dirty="0">
                <a:latin typeface="Roboto" panose="02000000000000000000" pitchFamily="2" charset="0"/>
                <a:ea typeface="Roboto" panose="02000000000000000000" pitchFamily="2" charset="0"/>
                <a:cs typeface="Roboto" panose="02000000000000000000" pitchFamily="2" charset="0"/>
              </a:rPr>
              <a:t>)</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G</a:t>
            </a:r>
            <a:r>
              <a:rPr lang="vi-VN" sz="2800" dirty="0">
                <a:latin typeface="Roboto" panose="02000000000000000000" pitchFamily="2" charset="0"/>
                <a:ea typeface="Roboto" panose="02000000000000000000" pitchFamily="2" charset="0"/>
                <a:cs typeface="Roboto" panose="02000000000000000000" pitchFamily="2" charset="0"/>
              </a:rPr>
              <a:t>iúp học viên nắm bắt, vận dụng những thì ngữ pháp cơ bản</a:t>
            </a:r>
            <a:r>
              <a:rPr lang="en-US" sz="2800" dirty="0">
                <a:latin typeface="Roboto" panose="02000000000000000000" pitchFamily="2" charset="0"/>
                <a:ea typeface="Roboto" panose="02000000000000000000" pitchFamily="2" charset="0"/>
                <a:cs typeface="Roboto" panose="02000000000000000000" pitchFamily="2" charset="0"/>
              </a:rPr>
              <a:t>.                           </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a:t>
            </a:r>
            <a:r>
              <a:rPr lang="en-US" sz="2800" dirty="0" err="1">
                <a:latin typeface="Roboto" panose="02000000000000000000" pitchFamily="2" charset="0"/>
                <a:ea typeface="Roboto" panose="02000000000000000000" pitchFamily="2" charset="0"/>
                <a:cs typeface="Roboto" panose="02000000000000000000" pitchFamily="2" charset="0"/>
              </a:rPr>
              <a:t>Sử</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dụng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thuần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thục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những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chuyên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đề</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ngữ</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pháp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nâng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cao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ứng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dụng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vào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kì</a:t>
            </a:r>
            <a:r>
              <a:rPr lang="en-US" sz="2800" dirty="0">
                <a:latin typeface="Roboto" panose="02000000000000000000" pitchFamily="2" charset="0"/>
                <a:ea typeface="Roboto" panose="02000000000000000000" pitchFamily="2" charset="0"/>
                <a:cs typeface="Roboto" panose="02000000000000000000" pitchFamily="2" charset="0"/>
              </a:rPr>
              <a:t> thi.</a:t>
            </a:r>
          </a:p>
        </p:txBody>
      </p:sp>
      <p:grpSp>
        <p:nvGrpSpPr>
          <p:cNvPr id="68622" name="Group 14">
            <a:extLst>
              <a:ext uri="{FF2B5EF4-FFF2-40B4-BE49-F238E27FC236}">
                <a16:creationId xmlns:a16="http://schemas.microsoft.com/office/drawing/2014/main" id="{FA5DEEAB-787B-450C-92D1-5E0E6B358C69}"/>
              </a:ext>
            </a:extLst>
          </p:cNvPr>
          <p:cNvGrpSpPr>
            <a:grpSpLocks/>
          </p:cNvGrpSpPr>
          <p:nvPr/>
        </p:nvGrpSpPr>
        <p:grpSpPr bwMode="auto">
          <a:xfrm>
            <a:off x="645441" y="1710507"/>
            <a:ext cx="5602959" cy="6108537"/>
            <a:chOff x="358" y="1306"/>
            <a:chExt cx="2118" cy="2118"/>
          </a:xfrm>
        </p:grpSpPr>
        <p:sp>
          <p:nvSpPr>
            <p:cNvPr id="68623" name="AutoShape 15">
              <a:extLst>
                <a:ext uri="{FF2B5EF4-FFF2-40B4-BE49-F238E27FC236}">
                  <a16:creationId xmlns:a16="http://schemas.microsoft.com/office/drawing/2014/main" id="{C20CC8DB-3448-4080-8E78-8EDBC7B4A42A}"/>
                </a:ext>
              </a:extLst>
            </p:cNvPr>
            <p:cNvSpPr>
              <a:spLocks noChangeArrowheads="1"/>
            </p:cNvSpPr>
            <p:nvPr/>
          </p:nvSpPr>
          <p:spPr bwMode="gray">
            <a:xfrm rot="279351">
              <a:off x="358" y="1306"/>
              <a:ext cx="2118" cy="2118"/>
            </a:xfrm>
            <a:custGeom>
              <a:avLst/>
              <a:gdLst>
                <a:gd name="G0" fmla="+- -293823 0 0"/>
                <a:gd name="G1" fmla="+- -4327765 0 0"/>
                <a:gd name="G2" fmla="+- -293823 0 -4327765"/>
                <a:gd name="G3" fmla="+- 10800 0 0"/>
                <a:gd name="G4" fmla="+- 0 0 -293823"/>
                <a:gd name="T0" fmla="*/ 360 256 1"/>
                <a:gd name="T1" fmla="*/ 0 256 1"/>
                <a:gd name="G5" fmla="+- G2 T0 T1"/>
                <a:gd name="G6" fmla="?: G2 G2 G5"/>
                <a:gd name="G7" fmla="+- 0 0 G6"/>
                <a:gd name="G8" fmla="+- 7317 0 0"/>
                <a:gd name="G9" fmla="+- 0 0 -4327765"/>
                <a:gd name="G10" fmla="+- 7317 0 2700"/>
                <a:gd name="G11" fmla="cos G10 -293823"/>
                <a:gd name="G12" fmla="sin G10 -293823"/>
                <a:gd name="G13" fmla="cos 13500 -293823"/>
                <a:gd name="G14" fmla="sin 13500 -293823"/>
                <a:gd name="G15" fmla="+- G11 10800 0"/>
                <a:gd name="G16" fmla="+- G12 10800 0"/>
                <a:gd name="G17" fmla="+- G13 10800 0"/>
                <a:gd name="G18" fmla="+- G14 10800 0"/>
                <a:gd name="G19" fmla="*/ 7317 1 2"/>
                <a:gd name="G20" fmla="+- G19 5400 0"/>
                <a:gd name="G21" fmla="cos G20 -293823"/>
                <a:gd name="G22" fmla="sin G20 -293823"/>
                <a:gd name="G23" fmla="+- G21 10800 0"/>
                <a:gd name="G24" fmla="+- G12 G23 G22"/>
                <a:gd name="G25" fmla="+- G22 G23 G11"/>
                <a:gd name="G26" fmla="cos 10800 -293823"/>
                <a:gd name="G27" fmla="sin 10800 -293823"/>
                <a:gd name="G28" fmla="cos 7317 -293823"/>
                <a:gd name="G29" fmla="sin 7317 -293823"/>
                <a:gd name="G30" fmla="+- G26 10800 0"/>
                <a:gd name="G31" fmla="+- G27 10800 0"/>
                <a:gd name="G32" fmla="+- G28 10800 0"/>
                <a:gd name="G33" fmla="+- G29 10800 0"/>
                <a:gd name="G34" fmla="+- G19 5400 0"/>
                <a:gd name="G35" fmla="cos G34 -4327765"/>
                <a:gd name="G36" fmla="sin G34 -4327765"/>
                <a:gd name="G37" fmla="+/ -4327765 -293823 2"/>
                <a:gd name="T2" fmla="*/ 180 256 1"/>
                <a:gd name="T3" fmla="*/ 0 256 1"/>
                <a:gd name="G38" fmla="+- G37 T2 T3"/>
                <a:gd name="G39" fmla="?: G2 G37 G38"/>
                <a:gd name="G40" fmla="cos 10800 G39"/>
                <a:gd name="G41" fmla="sin 10800 G39"/>
                <a:gd name="G42" fmla="cos 7317 G39"/>
                <a:gd name="G43" fmla="sin 7317 G39"/>
                <a:gd name="G44" fmla="+- G40 10800 0"/>
                <a:gd name="G45" fmla="+- G41 10800 0"/>
                <a:gd name="G46" fmla="+- G42 10800 0"/>
                <a:gd name="G47" fmla="+- G43 10800 0"/>
                <a:gd name="G48" fmla="+- G35 10800 0"/>
                <a:gd name="G49" fmla="+- G36 10800 0"/>
                <a:gd name="T4" fmla="*/ 19618 w 21600"/>
                <a:gd name="T5" fmla="*/ 4565 h 21600"/>
                <a:gd name="T6" fmla="*/ 14479 w 21600"/>
                <a:gd name="T7" fmla="*/ 2521 h 21600"/>
                <a:gd name="T8" fmla="*/ 16774 w 21600"/>
                <a:gd name="T9" fmla="*/ 6575 h 21600"/>
                <a:gd name="T10" fmla="*/ 24258 w 21600"/>
                <a:gd name="T11" fmla="*/ 9744 h 21600"/>
                <a:gd name="T12" fmla="*/ 20179 w 21600"/>
                <a:gd name="T13" fmla="*/ 14520 h 21600"/>
                <a:gd name="T14" fmla="*/ 15402 w 21600"/>
                <a:gd name="T15" fmla="*/ 10439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4" y="10228"/>
                  </a:moveTo>
                  <a:cubicBezTo>
                    <a:pt x="17884" y="7551"/>
                    <a:pt x="16225" y="5204"/>
                    <a:pt x="13771" y="4113"/>
                  </a:cubicBezTo>
                  <a:lnTo>
                    <a:pt x="15186" y="930"/>
                  </a:lnTo>
                  <a:cubicBezTo>
                    <a:pt x="18808" y="2540"/>
                    <a:pt x="21257" y="6004"/>
                    <a:pt x="21566" y="9955"/>
                  </a:cubicBezTo>
                  <a:lnTo>
                    <a:pt x="24258" y="9744"/>
                  </a:lnTo>
                  <a:lnTo>
                    <a:pt x="20179" y="14520"/>
                  </a:lnTo>
                  <a:lnTo>
                    <a:pt x="15402" y="10439"/>
                  </a:lnTo>
                  <a:lnTo>
                    <a:pt x="18094" y="10228"/>
                  </a:lnTo>
                  <a:close/>
                </a:path>
              </a:pathLst>
            </a:custGeom>
            <a:solidFill>
              <a:schemeClr val="hlink"/>
            </a:solidFill>
            <a:ln>
              <a:noFill/>
            </a:ln>
            <a:effectLst/>
            <a:scene3d>
              <a:camera prst="legacyPerspectiveBottom">
                <a:rot lat="20699999" lon="19499999" rev="0"/>
              </a:camera>
              <a:lightRig rig="legacyHarsh1" dir="t"/>
            </a:scene3d>
            <a:sp3d extrusionH="227000" prstMaterial="legacyPlastic">
              <a:bevelT w="13500" h="13500" prst="angle"/>
              <a:bevelB w="13500" h="13500" prst="angle"/>
              <a:extrusionClr>
                <a:schemeClr val="hlink"/>
              </a:extrusionClr>
              <a:contourClr>
                <a:schemeClr val="hlink"/>
              </a:contour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sp>
          <p:nvSpPr>
            <p:cNvPr id="68624" name="AutoShape 16">
              <a:extLst>
                <a:ext uri="{FF2B5EF4-FFF2-40B4-BE49-F238E27FC236}">
                  <a16:creationId xmlns:a16="http://schemas.microsoft.com/office/drawing/2014/main" id="{EC39326C-D0CD-4402-9C1F-F7EE5DEA0144}"/>
                </a:ext>
              </a:extLst>
            </p:cNvPr>
            <p:cNvSpPr>
              <a:spLocks noChangeArrowheads="1"/>
            </p:cNvSpPr>
            <p:nvPr/>
          </p:nvSpPr>
          <p:spPr bwMode="gray">
            <a:xfrm rot="15973147">
              <a:off x="358" y="1306"/>
              <a:ext cx="2118" cy="2118"/>
            </a:xfrm>
            <a:custGeom>
              <a:avLst/>
              <a:gdLst>
                <a:gd name="G0" fmla="+- 597979 0 0"/>
                <a:gd name="G1" fmla="+- -3169399 0 0"/>
                <a:gd name="G2" fmla="+- 597979 0 -3169399"/>
                <a:gd name="G3" fmla="+- 10800 0 0"/>
                <a:gd name="G4" fmla="+- 0 0 597979"/>
                <a:gd name="T0" fmla="*/ 360 256 1"/>
                <a:gd name="T1" fmla="*/ 0 256 1"/>
                <a:gd name="G5" fmla="+- G2 T0 T1"/>
                <a:gd name="G6" fmla="?: G2 G2 G5"/>
                <a:gd name="G7" fmla="+- 0 0 G6"/>
                <a:gd name="G8" fmla="+- 7220 0 0"/>
                <a:gd name="G9" fmla="+- 0 0 -3169399"/>
                <a:gd name="G10" fmla="+- 7220 0 2700"/>
                <a:gd name="G11" fmla="cos G10 597979"/>
                <a:gd name="G12" fmla="sin G10 597979"/>
                <a:gd name="G13" fmla="cos 13500 597979"/>
                <a:gd name="G14" fmla="sin 13500 597979"/>
                <a:gd name="G15" fmla="+- G11 10800 0"/>
                <a:gd name="G16" fmla="+- G12 10800 0"/>
                <a:gd name="G17" fmla="+- G13 10800 0"/>
                <a:gd name="G18" fmla="+- G14 10800 0"/>
                <a:gd name="G19" fmla="*/ 7220 1 2"/>
                <a:gd name="G20" fmla="+- G19 5400 0"/>
                <a:gd name="G21" fmla="cos G20 597979"/>
                <a:gd name="G22" fmla="sin G20 597979"/>
                <a:gd name="G23" fmla="+- G21 10800 0"/>
                <a:gd name="G24" fmla="+- G12 G23 G22"/>
                <a:gd name="G25" fmla="+- G22 G23 G11"/>
                <a:gd name="G26" fmla="cos 10800 597979"/>
                <a:gd name="G27" fmla="sin 10800 597979"/>
                <a:gd name="G28" fmla="cos 7220 597979"/>
                <a:gd name="G29" fmla="sin 7220 597979"/>
                <a:gd name="G30" fmla="+- G26 10800 0"/>
                <a:gd name="G31" fmla="+- G27 10800 0"/>
                <a:gd name="G32" fmla="+- G28 10800 0"/>
                <a:gd name="G33" fmla="+- G29 10800 0"/>
                <a:gd name="G34" fmla="+- G19 5400 0"/>
                <a:gd name="G35" fmla="cos G34 -3169399"/>
                <a:gd name="G36" fmla="sin G34 -3169399"/>
                <a:gd name="G37" fmla="+/ -3169399 597979 2"/>
                <a:gd name="T2" fmla="*/ 180 256 1"/>
                <a:gd name="T3" fmla="*/ 0 256 1"/>
                <a:gd name="G38" fmla="+- G37 T2 T3"/>
                <a:gd name="G39" fmla="?: G2 G37 G38"/>
                <a:gd name="G40" fmla="cos 10800 G39"/>
                <a:gd name="G41" fmla="sin 10800 G39"/>
                <a:gd name="G42" fmla="cos 7220 G39"/>
                <a:gd name="G43" fmla="sin 7220 G39"/>
                <a:gd name="G44" fmla="+- G40 10800 0"/>
                <a:gd name="G45" fmla="+- G41 10800 0"/>
                <a:gd name="G46" fmla="+- G42 10800 0"/>
                <a:gd name="G47" fmla="+- G43 10800 0"/>
                <a:gd name="G48" fmla="+- G35 10800 0"/>
                <a:gd name="G49" fmla="+- G36 10800 0"/>
                <a:gd name="T4" fmla="*/ 20973 w 21600"/>
                <a:gd name="T5" fmla="*/ 7173 h 21600"/>
                <a:gd name="T6" fmla="*/ 16786 w 21600"/>
                <a:gd name="T7" fmla="*/ 4066 h 21600"/>
                <a:gd name="T8" fmla="*/ 17600 w 21600"/>
                <a:gd name="T9" fmla="*/ 8375 h 21600"/>
                <a:gd name="T10" fmla="*/ 24129 w 21600"/>
                <a:gd name="T11" fmla="*/ 12940 h 21600"/>
                <a:gd name="T12" fmla="*/ 18983 w 21600"/>
                <a:gd name="T13" fmla="*/ 16661 h 21600"/>
                <a:gd name="T14" fmla="*/ 15262 w 21600"/>
                <a:gd name="T15" fmla="*/ 11516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928" y="11944"/>
                  </a:moveTo>
                  <a:cubicBezTo>
                    <a:pt x="17989" y="11566"/>
                    <a:pt x="18020" y="11183"/>
                    <a:pt x="18020" y="10800"/>
                  </a:cubicBezTo>
                  <a:cubicBezTo>
                    <a:pt x="18020" y="8737"/>
                    <a:pt x="17138" y="6774"/>
                    <a:pt x="15597" y="5404"/>
                  </a:cubicBezTo>
                  <a:lnTo>
                    <a:pt x="17975" y="2728"/>
                  </a:lnTo>
                  <a:cubicBezTo>
                    <a:pt x="20281" y="4778"/>
                    <a:pt x="21600" y="7715"/>
                    <a:pt x="21600" y="10800"/>
                  </a:cubicBezTo>
                  <a:cubicBezTo>
                    <a:pt x="21600" y="11373"/>
                    <a:pt x="21554" y="11946"/>
                    <a:pt x="21463" y="12512"/>
                  </a:cubicBezTo>
                  <a:lnTo>
                    <a:pt x="24129" y="12940"/>
                  </a:lnTo>
                  <a:lnTo>
                    <a:pt x="18983" y="16661"/>
                  </a:lnTo>
                  <a:lnTo>
                    <a:pt x="15262" y="11516"/>
                  </a:lnTo>
                  <a:lnTo>
                    <a:pt x="17928" y="11944"/>
                  </a:lnTo>
                  <a:close/>
                </a:path>
              </a:pathLst>
            </a:custGeom>
            <a:solidFill>
              <a:schemeClr val="accent2"/>
            </a:solidFill>
            <a:ln>
              <a:noFill/>
            </a:ln>
            <a:effectLst/>
            <a:scene3d>
              <a:camera prst="legacyPerspectiveBottom">
                <a:rot lat="20699999" lon="19499999" rev="0"/>
              </a:camera>
              <a:lightRig rig="legacyHarsh1" dir="t"/>
            </a:scene3d>
            <a:sp3d extrusionH="227000" prstMaterial="legacyPlastic">
              <a:bevelT w="13500" h="13500" prst="angle"/>
              <a:bevelB w="13500" h="13500" prst="angle"/>
              <a:extrusionClr>
                <a:schemeClr val="accent2"/>
              </a:extrusionClr>
              <a:contourClr>
                <a:schemeClr val="accent2"/>
              </a:contour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sp>
          <p:nvSpPr>
            <p:cNvPr id="68625" name="AutoShape 17">
              <a:extLst>
                <a:ext uri="{FF2B5EF4-FFF2-40B4-BE49-F238E27FC236}">
                  <a16:creationId xmlns:a16="http://schemas.microsoft.com/office/drawing/2014/main" id="{B82D137B-F092-4FCB-9588-2BFF524E974E}"/>
                </a:ext>
              </a:extLst>
            </p:cNvPr>
            <p:cNvSpPr>
              <a:spLocks noChangeArrowheads="1"/>
            </p:cNvSpPr>
            <p:nvPr/>
          </p:nvSpPr>
          <p:spPr bwMode="gray">
            <a:xfrm rot="10800000">
              <a:off x="358" y="1306"/>
              <a:ext cx="2118" cy="2118"/>
            </a:xfrm>
            <a:custGeom>
              <a:avLst/>
              <a:gdLst>
                <a:gd name="G0" fmla="+- 180296 0 0"/>
                <a:gd name="G1" fmla="+- -3798410 0 0"/>
                <a:gd name="G2" fmla="+- 180296 0 -3798410"/>
                <a:gd name="G3" fmla="+- 10800 0 0"/>
                <a:gd name="G4" fmla="+- 0 0 180296"/>
                <a:gd name="T0" fmla="*/ 360 256 1"/>
                <a:gd name="T1" fmla="*/ 0 256 1"/>
                <a:gd name="G5" fmla="+- G2 T0 T1"/>
                <a:gd name="G6" fmla="?: G2 G2 G5"/>
                <a:gd name="G7" fmla="+- 0 0 G6"/>
                <a:gd name="G8" fmla="+- 7146 0 0"/>
                <a:gd name="G9" fmla="+- 0 0 -3798410"/>
                <a:gd name="G10" fmla="+- 7146 0 2700"/>
                <a:gd name="G11" fmla="cos G10 180296"/>
                <a:gd name="G12" fmla="sin G10 180296"/>
                <a:gd name="G13" fmla="cos 13500 180296"/>
                <a:gd name="G14" fmla="sin 13500 180296"/>
                <a:gd name="G15" fmla="+- G11 10800 0"/>
                <a:gd name="G16" fmla="+- G12 10800 0"/>
                <a:gd name="G17" fmla="+- G13 10800 0"/>
                <a:gd name="G18" fmla="+- G14 10800 0"/>
                <a:gd name="G19" fmla="*/ 7146 1 2"/>
                <a:gd name="G20" fmla="+- G19 5400 0"/>
                <a:gd name="G21" fmla="cos G20 180296"/>
                <a:gd name="G22" fmla="sin G20 180296"/>
                <a:gd name="G23" fmla="+- G21 10800 0"/>
                <a:gd name="G24" fmla="+- G12 G23 G22"/>
                <a:gd name="G25" fmla="+- G22 G23 G11"/>
                <a:gd name="G26" fmla="cos 10800 180296"/>
                <a:gd name="G27" fmla="sin 10800 180296"/>
                <a:gd name="G28" fmla="cos 7146 180296"/>
                <a:gd name="G29" fmla="sin 7146 180296"/>
                <a:gd name="G30" fmla="+- G26 10800 0"/>
                <a:gd name="G31" fmla="+- G27 10800 0"/>
                <a:gd name="G32" fmla="+- G28 10800 0"/>
                <a:gd name="G33" fmla="+- G29 10800 0"/>
                <a:gd name="G34" fmla="+- G19 5400 0"/>
                <a:gd name="G35" fmla="cos G34 -3798410"/>
                <a:gd name="G36" fmla="sin G34 -3798410"/>
                <a:gd name="G37" fmla="+/ -3798410 180296 2"/>
                <a:gd name="T2" fmla="*/ 180 256 1"/>
                <a:gd name="T3" fmla="*/ 0 256 1"/>
                <a:gd name="G38" fmla="+- G37 T2 T3"/>
                <a:gd name="G39" fmla="?: G2 G37 G38"/>
                <a:gd name="G40" fmla="cos 10800 G39"/>
                <a:gd name="G41" fmla="sin 10800 G39"/>
                <a:gd name="G42" fmla="cos 7146 G39"/>
                <a:gd name="G43" fmla="sin 7146 G39"/>
                <a:gd name="G44" fmla="+- G40 10800 0"/>
                <a:gd name="G45" fmla="+- G41 10800 0"/>
                <a:gd name="G46" fmla="+- G42 10800 0"/>
                <a:gd name="G47" fmla="+- G43 10800 0"/>
                <a:gd name="G48" fmla="+- G35 10800 0"/>
                <a:gd name="G49" fmla="+- G36 10800 0"/>
                <a:gd name="T4" fmla="*/ 20370 w 21600"/>
                <a:gd name="T5" fmla="*/ 5795 h 21600"/>
                <a:gd name="T6" fmla="*/ 15560 w 21600"/>
                <a:gd name="T7" fmla="*/ 3193 h 21600"/>
                <a:gd name="T8" fmla="*/ 17132 w 21600"/>
                <a:gd name="T9" fmla="*/ 7488 h 21600"/>
                <a:gd name="T10" fmla="*/ 24284 w 21600"/>
                <a:gd name="T11" fmla="*/ 11447 h 21600"/>
                <a:gd name="T12" fmla="*/ 19545 w 21600"/>
                <a:gd name="T13" fmla="*/ 15752 h 21600"/>
                <a:gd name="T14" fmla="*/ 15240 w 21600"/>
                <a:gd name="T15" fmla="*/ 110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937" y="11142"/>
                  </a:moveTo>
                  <a:cubicBezTo>
                    <a:pt x="17943" y="11028"/>
                    <a:pt x="17946" y="10914"/>
                    <a:pt x="17946" y="10800"/>
                  </a:cubicBezTo>
                  <a:cubicBezTo>
                    <a:pt x="17946" y="8337"/>
                    <a:pt x="16678" y="6048"/>
                    <a:pt x="14591" y="4742"/>
                  </a:cubicBezTo>
                  <a:lnTo>
                    <a:pt x="16529" y="1645"/>
                  </a:lnTo>
                  <a:cubicBezTo>
                    <a:pt x="19684" y="3619"/>
                    <a:pt x="21600" y="7078"/>
                    <a:pt x="21600" y="10800"/>
                  </a:cubicBezTo>
                  <a:cubicBezTo>
                    <a:pt x="21600" y="10972"/>
                    <a:pt x="21595" y="11145"/>
                    <a:pt x="21587" y="11318"/>
                  </a:cubicBezTo>
                  <a:lnTo>
                    <a:pt x="24284" y="11447"/>
                  </a:lnTo>
                  <a:lnTo>
                    <a:pt x="19545" y="15752"/>
                  </a:lnTo>
                  <a:lnTo>
                    <a:pt x="15240" y="11013"/>
                  </a:lnTo>
                  <a:lnTo>
                    <a:pt x="17937" y="11142"/>
                  </a:lnTo>
                  <a:close/>
                </a:path>
              </a:pathLst>
            </a:custGeom>
            <a:solidFill>
              <a:schemeClr val="accent1"/>
            </a:solidFill>
            <a:ln>
              <a:noFill/>
            </a:ln>
            <a:effectLst/>
            <a:scene3d>
              <a:camera prst="legacyPerspectiveBottom">
                <a:rot lat="20699999" lon="19499999" rev="0"/>
              </a:camera>
              <a:lightRig rig="legacyHarsh1" dir="t"/>
            </a:scene3d>
            <a:sp3d extrusionH="227000" prstMaterial="legacyPlastic">
              <a:bevelT w="13500" h="13500" prst="angle"/>
              <a:bevelB w="13500" h="13500" prst="angle"/>
              <a:extrusionClr>
                <a:schemeClr val="accent1"/>
              </a:extrusionClr>
              <a:contourClr>
                <a:schemeClr val="accent1"/>
              </a:contour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sp>
          <p:nvSpPr>
            <p:cNvPr id="68626" name="AutoShape 18">
              <a:extLst>
                <a:ext uri="{FF2B5EF4-FFF2-40B4-BE49-F238E27FC236}">
                  <a16:creationId xmlns:a16="http://schemas.microsoft.com/office/drawing/2014/main" id="{51159EFE-3778-4844-80CF-9C4AB49C89DC}"/>
                </a:ext>
              </a:extLst>
            </p:cNvPr>
            <p:cNvSpPr>
              <a:spLocks noChangeArrowheads="1"/>
            </p:cNvSpPr>
            <p:nvPr/>
          </p:nvSpPr>
          <p:spPr bwMode="gray">
            <a:xfrm rot="5400000">
              <a:off x="358" y="1306"/>
              <a:ext cx="2118" cy="2118"/>
            </a:xfrm>
            <a:custGeom>
              <a:avLst/>
              <a:gdLst>
                <a:gd name="G0" fmla="+- -81284 0 0"/>
                <a:gd name="G1" fmla="+- -4233733 0 0"/>
                <a:gd name="G2" fmla="+- -81284 0 -4233733"/>
                <a:gd name="G3" fmla="+- 10800 0 0"/>
                <a:gd name="G4" fmla="+- 0 0 -81284"/>
                <a:gd name="T0" fmla="*/ 360 256 1"/>
                <a:gd name="T1" fmla="*/ 0 256 1"/>
                <a:gd name="G5" fmla="+- G2 T0 T1"/>
                <a:gd name="G6" fmla="?: G2 G2 G5"/>
                <a:gd name="G7" fmla="+- 0 0 G6"/>
                <a:gd name="G8" fmla="+- 7114 0 0"/>
                <a:gd name="G9" fmla="+- 0 0 -4233733"/>
                <a:gd name="G10" fmla="+- 7114 0 2700"/>
                <a:gd name="G11" fmla="cos G10 -81284"/>
                <a:gd name="G12" fmla="sin G10 -81284"/>
                <a:gd name="G13" fmla="cos 13500 -81284"/>
                <a:gd name="G14" fmla="sin 13500 -81284"/>
                <a:gd name="G15" fmla="+- G11 10800 0"/>
                <a:gd name="G16" fmla="+- G12 10800 0"/>
                <a:gd name="G17" fmla="+- G13 10800 0"/>
                <a:gd name="G18" fmla="+- G14 10800 0"/>
                <a:gd name="G19" fmla="*/ 7114 1 2"/>
                <a:gd name="G20" fmla="+- G19 5400 0"/>
                <a:gd name="G21" fmla="cos G20 -81284"/>
                <a:gd name="G22" fmla="sin G20 -81284"/>
                <a:gd name="G23" fmla="+- G21 10800 0"/>
                <a:gd name="G24" fmla="+- G12 G23 G22"/>
                <a:gd name="G25" fmla="+- G22 G23 G11"/>
                <a:gd name="G26" fmla="cos 10800 -81284"/>
                <a:gd name="G27" fmla="sin 10800 -81284"/>
                <a:gd name="G28" fmla="cos 7114 -81284"/>
                <a:gd name="G29" fmla="sin 7114 -81284"/>
                <a:gd name="G30" fmla="+- G26 10800 0"/>
                <a:gd name="G31" fmla="+- G27 10800 0"/>
                <a:gd name="G32" fmla="+- G28 10800 0"/>
                <a:gd name="G33" fmla="+- G29 10800 0"/>
                <a:gd name="G34" fmla="+- G19 5400 0"/>
                <a:gd name="G35" fmla="cos G34 -4233733"/>
                <a:gd name="G36" fmla="sin G34 -4233733"/>
                <a:gd name="G37" fmla="+/ -4233733 -81284 2"/>
                <a:gd name="T2" fmla="*/ 180 256 1"/>
                <a:gd name="T3" fmla="*/ 0 256 1"/>
                <a:gd name="G38" fmla="+- G37 T2 T3"/>
                <a:gd name="G39" fmla="?: G2 G37 G38"/>
                <a:gd name="G40" fmla="cos 10800 G39"/>
                <a:gd name="G41" fmla="sin 10800 G39"/>
                <a:gd name="G42" fmla="cos 7114 G39"/>
                <a:gd name="G43" fmla="sin 7114 G39"/>
                <a:gd name="G44" fmla="+- G40 10800 0"/>
                <a:gd name="G45" fmla="+- G41 10800 0"/>
                <a:gd name="G46" fmla="+- G42 10800 0"/>
                <a:gd name="G47" fmla="+- G43 10800 0"/>
                <a:gd name="G48" fmla="+- G35 10800 0"/>
                <a:gd name="G49" fmla="+- G36 10800 0"/>
                <a:gd name="T4" fmla="*/ 19865 w 21600"/>
                <a:gd name="T5" fmla="*/ 4930 h 21600"/>
                <a:gd name="T6" fmla="*/ 14641 w 21600"/>
                <a:gd name="T7" fmla="*/ 2708 h 21600"/>
                <a:gd name="T8" fmla="*/ 16771 w 21600"/>
                <a:gd name="T9" fmla="*/ 6933 h 21600"/>
                <a:gd name="T10" fmla="*/ 24296 w 21600"/>
                <a:gd name="T11" fmla="*/ 10507 h 21600"/>
                <a:gd name="T12" fmla="*/ 19852 w 21600"/>
                <a:gd name="T13" fmla="*/ 15148 h 21600"/>
                <a:gd name="T14" fmla="*/ 15212 w 21600"/>
                <a:gd name="T15" fmla="*/ 1070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912" y="10646"/>
                  </a:moveTo>
                  <a:cubicBezTo>
                    <a:pt x="17854" y="7955"/>
                    <a:pt x="16282" y="5527"/>
                    <a:pt x="13851" y="4373"/>
                  </a:cubicBezTo>
                  <a:lnTo>
                    <a:pt x="15432" y="1043"/>
                  </a:lnTo>
                  <a:cubicBezTo>
                    <a:pt x="19123" y="2796"/>
                    <a:pt x="21509" y="6481"/>
                    <a:pt x="21597" y="10566"/>
                  </a:cubicBezTo>
                  <a:lnTo>
                    <a:pt x="24296" y="10507"/>
                  </a:lnTo>
                  <a:lnTo>
                    <a:pt x="19852" y="15148"/>
                  </a:lnTo>
                  <a:lnTo>
                    <a:pt x="15212" y="10704"/>
                  </a:lnTo>
                  <a:lnTo>
                    <a:pt x="17912" y="10646"/>
                  </a:lnTo>
                  <a:close/>
                </a:path>
              </a:pathLst>
            </a:custGeom>
            <a:solidFill>
              <a:schemeClr val="folHlink"/>
            </a:solidFill>
            <a:ln>
              <a:noFill/>
            </a:ln>
            <a:effectLst/>
            <a:scene3d>
              <a:camera prst="legacyPerspectiveBottom">
                <a:rot lat="20699999" lon="19499999" rev="0"/>
              </a:camera>
              <a:lightRig rig="legacyHarsh1" dir="t"/>
            </a:scene3d>
            <a:sp3d extrusionH="227000" prstMaterial="legacyPlastic">
              <a:bevelT w="13500" h="13500" prst="angle"/>
              <a:bevelB w="13500" h="13500" prst="angle"/>
              <a:extrusionClr>
                <a:schemeClr val="folHlink"/>
              </a:extrusionClr>
              <a:contourClr>
                <a:schemeClr val="folHlink"/>
              </a:contour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grpSp>
      <p:sp>
        <p:nvSpPr>
          <p:cNvPr id="19" name="TextBox 4"/>
          <p:cNvSpPr txBox="1">
            <a:spLocks noChangeArrowheads="1"/>
          </p:cNvSpPr>
          <p:nvPr/>
        </p:nvSpPr>
        <p:spPr bwMode="auto">
          <a:xfrm>
            <a:off x="1881051" y="637099"/>
            <a:ext cx="1483406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lgn="ctr">
              <a:spcBef>
                <a:spcPct val="50000"/>
              </a:spcBef>
              <a:defRPr sz="4200" b="1">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defRPr>
            </a:lvl1pPr>
            <a:lvl2pPr marL="742950" indent="-285750" eaLnBrk="0" hangingPunct="0">
              <a:defRPr>
                <a:latin typeface="Arial" panose="020B0604020202020204" pitchFamily="34" charset="0"/>
              </a:defRPr>
            </a:lvl2pPr>
            <a:lvl3pPr marL="1143000" indent="-228600" eaLnBrk="0" hangingPunct="0">
              <a:defRPr>
                <a:latin typeface="Arial" panose="020B0604020202020204" pitchFamily="34" charset="0"/>
              </a:defRPr>
            </a:lvl3pPr>
            <a:lvl4pPr marL="1600200" indent="-228600" eaLnBrk="0" hangingPunct="0">
              <a:defRPr>
                <a:latin typeface="Arial" panose="020B0604020202020204" pitchFamily="34" charset="0"/>
              </a:defRPr>
            </a:lvl4pPr>
            <a:lvl5pPr marL="2057400" indent="-228600" eaLnBrk="0" hangingPunct="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r>
              <a:rPr lang="en-US" sz="3600" dirty="0"/>
              <a:t>CÁC LỚP BỒI DƯỠNG NGẮN HẠN VỀ TIẾNG ANH</a:t>
            </a:r>
          </a:p>
        </p:txBody>
      </p:sp>
      <p:sp>
        <p:nvSpPr>
          <p:cNvPr id="20" name="Text Box 19">
            <a:extLst>
              <a:ext uri="{FF2B5EF4-FFF2-40B4-BE49-F238E27FC236}">
                <a16:creationId xmlns:a16="http://schemas.microsoft.com/office/drawing/2014/main" id="{57FAE525-904B-4B44-95D2-141ED79C0867}"/>
              </a:ext>
            </a:extLst>
          </p:cNvPr>
          <p:cNvSpPr txBox="1">
            <a:spLocks noChangeArrowheads="1"/>
          </p:cNvSpPr>
          <p:nvPr/>
        </p:nvSpPr>
        <p:spPr bwMode="gray">
          <a:xfrm>
            <a:off x="1690646" y="3910691"/>
            <a:ext cx="2895499" cy="1754326"/>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3600" b="1" dirty="0">
                <a:ln w="3175" cmpd="sng">
                  <a:noFill/>
                </a:ln>
                <a:solidFill>
                  <a:srgbClr val="0070C0"/>
                </a:solidFill>
                <a:latin typeface="Roboto" panose="02000000000000000000" pitchFamily="2" charset="0"/>
                <a:ea typeface="Roboto" panose="02000000000000000000" pitchFamily="2" charset="0"/>
                <a:cs typeface="Roboto" panose="02000000000000000000" pitchFamily="2" charset="0"/>
              </a:rPr>
              <a:t> LỚP BỒI DƯỠNG TIẾNG ANH</a:t>
            </a:r>
          </a:p>
        </p:txBody>
      </p:sp>
      <p:sp>
        <p:nvSpPr>
          <p:cNvPr id="2" name="Freeform 3">
            <a:extLst>
              <a:ext uri="{FF2B5EF4-FFF2-40B4-BE49-F238E27FC236}">
                <a16:creationId xmlns:a16="http://schemas.microsoft.com/office/drawing/2014/main" id="{2B60D93C-5FF5-CEF8-12D0-55546279BF48}"/>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FC610262-0100-E974-DC6B-9DF943F41CD7}"/>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17333301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81"/>
          <p:cNvSpPr/>
          <p:nvPr/>
        </p:nvSpPr>
        <p:spPr>
          <a:xfrm>
            <a:off x="5001620" y="6962764"/>
            <a:ext cx="13101347" cy="2429693"/>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FF0000"/>
                </a:solidFill>
              </a:rPr>
              <a:t>Đối</a:t>
            </a:r>
            <a:r>
              <a:rPr lang="en-US" sz="3600" b="1" dirty="0">
                <a:solidFill>
                  <a:srgbClr val="FF0000"/>
                </a:solidFill>
              </a:rPr>
              <a:t> </a:t>
            </a:r>
            <a:r>
              <a:rPr lang="en-US" sz="3600" b="1" dirty="0" err="1">
                <a:solidFill>
                  <a:srgbClr val="FF0000"/>
                </a:solidFill>
              </a:rPr>
              <a:t>tượng</a:t>
            </a:r>
            <a:r>
              <a:rPr lang="en-US" sz="3600" b="1" dirty="0">
                <a:solidFill>
                  <a:srgbClr val="FF0000"/>
                </a:solidFill>
              </a:rPr>
              <a:t> </a:t>
            </a:r>
            <a:r>
              <a:rPr lang="en-US" sz="3600" b="1" dirty="0" err="1">
                <a:solidFill>
                  <a:srgbClr val="FF0000"/>
                </a:solidFill>
              </a:rPr>
              <a:t>học</a:t>
            </a:r>
            <a:r>
              <a:rPr lang="en-US" sz="3600" b="1" dirty="0">
                <a:solidFill>
                  <a:srgbClr val="FF0000"/>
                </a:solidFill>
              </a:rPr>
              <a:t>: </a:t>
            </a:r>
          </a:p>
          <a:p>
            <a:pPr algn="just"/>
            <a:r>
              <a:rPr lang="en-US" sz="3000" b="1" dirty="0">
                <a:ln w="0"/>
                <a:solidFill>
                  <a:schemeClr val="bg2">
                    <a:lumMod val="10000"/>
                  </a:schemeClr>
                </a:solidFill>
              </a:rPr>
              <a:t>- </a:t>
            </a:r>
            <a:r>
              <a:rPr lang="en-US" sz="3000" b="1" dirty="0" err="1">
                <a:ln w="0"/>
                <a:solidFill>
                  <a:schemeClr val="bg2">
                    <a:lumMod val="10000"/>
                  </a:schemeClr>
                </a:solidFill>
              </a:rPr>
              <a:t>Sinh</a:t>
            </a:r>
            <a:r>
              <a:rPr lang="en-US" sz="3000" b="1" dirty="0">
                <a:ln w="0"/>
                <a:solidFill>
                  <a:schemeClr val="bg2">
                    <a:lumMod val="10000"/>
                  </a:schemeClr>
                </a:solidFill>
              </a:rPr>
              <a:t> </a:t>
            </a:r>
            <a:r>
              <a:rPr lang="en-US" sz="3000" b="1" dirty="0" err="1">
                <a:ln w="0"/>
                <a:solidFill>
                  <a:schemeClr val="bg2">
                    <a:lumMod val="10000"/>
                  </a:schemeClr>
                </a:solidFill>
              </a:rPr>
              <a:t>viên</a:t>
            </a:r>
            <a:r>
              <a:rPr lang="en-US" sz="3000" b="1" dirty="0">
                <a:ln w="0"/>
                <a:solidFill>
                  <a:schemeClr val="bg2">
                    <a:lumMod val="10000"/>
                  </a:schemeClr>
                </a:solidFill>
              </a:rPr>
              <a:t> </a:t>
            </a:r>
            <a:r>
              <a:rPr lang="en-US" sz="3000" b="1" dirty="0" err="1">
                <a:ln w="0"/>
                <a:solidFill>
                  <a:schemeClr val="bg2">
                    <a:lumMod val="10000"/>
                  </a:schemeClr>
                </a:solidFill>
              </a:rPr>
              <a:t>muốn</a:t>
            </a:r>
            <a:r>
              <a:rPr lang="en-US" sz="3000" b="1" dirty="0">
                <a:ln w="0"/>
                <a:solidFill>
                  <a:schemeClr val="bg2">
                    <a:lumMod val="10000"/>
                  </a:schemeClr>
                </a:solidFill>
              </a:rPr>
              <a:t> </a:t>
            </a:r>
            <a:r>
              <a:rPr lang="en-US" sz="3000" b="1" dirty="0" err="1">
                <a:ln w="0"/>
                <a:solidFill>
                  <a:schemeClr val="bg2">
                    <a:lumMod val="10000"/>
                  </a:schemeClr>
                </a:solidFill>
              </a:rPr>
              <a:t>luyện</a:t>
            </a:r>
            <a:r>
              <a:rPr lang="en-US" sz="3000" b="1" dirty="0">
                <a:ln w="0"/>
                <a:solidFill>
                  <a:schemeClr val="bg2">
                    <a:lumMod val="10000"/>
                  </a:schemeClr>
                </a:solidFill>
              </a:rPr>
              <a:t> </a:t>
            </a:r>
            <a:r>
              <a:rPr lang="en-US" sz="3000" b="1" dirty="0" err="1">
                <a:ln w="0"/>
                <a:solidFill>
                  <a:schemeClr val="bg2">
                    <a:lumMod val="10000"/>
                  </a:schemeClr>
                </a:solidFill>
              </a:rPr>
              <a:t>thi</a:t>
            </a:r>
            <a:r>
              <a:rPr lang="en-US" sz="3000" b="1" dirty="0">
                <a:ln w="0"/>
                <a:solidFill>
                  <a:schemeClr val="bg2">
                    <a:lumMod val="10000"/>
                  </a:schemeClr>
                </a:solidFill>
              </a:rPr>
              <a:t> </a:t>
            </a:r>
            <a:r>
              <a:rPr lang="en-US" sz="3000" b="1" dirty="0" err="1">
                <a:ln w="0"/>
                <a:solidFill>
                  <a:schemeClr val="bg2">
                    <a:lumMod val="10000"/>
                  </a:schemeClr>
                </a:solidFill>
              </a:rPr>
              <a:t>tiếng</a:t>
            </a:r>
            <a:r>
              <a:rPr lang="en-US" sz="3000" b="1" dirty="0">
                <a:ln w="0"/>
                <a:solidFill>
                  <a:schemeClr val="bg2">
                    <a:lumMod val="10000"/>
                  </a:schemeClr>
                </a:solidFill>
              </a:rPr>
              <a:t> </a:t>
            </a:r>
            <a:r>
              <a:rPr lang="en-US" sz="3000" b="1" dirty="0" err="1">
                <a:ln w="0"/>
                <a:solidFill>
                  <a:schemeClr val="bg2">
                    <a:lumMod val="10000"/>
                  </a:schemeClr>
                </a:solidFill>
              </a:rPr>
              <a:t>Anh</a:t>
            </a:r>
            <a:r>
              <a:rPr lang="en-US" sz="3000" b="1" dirty="0">
                <a:ln w="0"/>
                <a:solidFill>
                  <a:schemeClr val="bg2">
                    <a:lumMod val="10000"/>
                  </a:schemeClr>
                </a:solidFill>
              </a:rPr>
              <a:t> </a:t>
            </a:r>
            <a:r>
              <a:rPr lang="en-US" sz="3000" b="1" dirty="0" err="1">
                <a:ln w="0"/>
                <a:solidFill>
                  <a:schemeClr val="bg2">
                    <a:lumMod val="10000"/>
                  </a:schemeClr>
                </a:solidFill>
              </a:rPr>
              <a:t>đầu</a:t>
            </a:r>
            <a:r>
              <a:rPr lang="en-US" sz="3000" b="1" dirty="0">
                <a:ln w="0"/>
                <a:solidFill>
                  <a:schemeClr val="bg2">
                    <a:lumMod val="10000"/>
                  </a:schemeClr>
                </a:solidFill>
              </a:rPr>
              <a:t> </a:t>
            </a:r>
            <a:r>
              <a:rPr lang="en-US" sz="3000" b="1" dirty="0" err="1">
                <a:ln w="0"/>
                <a:solidFill>
                  <a:schemeClr val="bg2">
                    <a:lumMod val="10000"/>
                  </a:schemeClr>
                </a:solidFill>
              </a:rPr>
              <a:t>vào</a:t>
            </a:r>
            <a:r>
              <a:rPr lang="en-US" sz="3000" b="1" dirty="0">
                <a:ln w="0"/>
                <a:solidFill>
                  <a:schemeClr val="bg2">
                    <a:lumMod val="10000"/>
                  </a:schemeClr>
                </a:solidFill>
              </a:rPr>
              <a:t>;</a:t>
            </a:r>
          </a:p>
          <a:p>
            <a:pPr algn="just"/>
            <a:r>
              <a:rPr lang="en-US" sz="3000" b="1" dirty="0">
                <a:solidFill>
                  <a:schemeClr val="bg2">
                    <a:lumMod val="10000"/>
                  </a:schemeClr>
                </a:solidFill>
              </a:rPr>
              <a:t>- </a:t>
            </a:r>
            <a:r>
              <a:rPr lang="en-US" sz="3000" b="1" dirty="0" err="1">
                <a:solidFill>
                  <a:schemeClr val="bg2">
                    <a:lumMod val="10000"/>
                  </a:schemeClr>
                </a:solidFill>
              </a:rPr>
              <a:t>Sinh</a:t>
            </a:r>
            <a:r>
              <a:rPr lang="en-US" sz="3000" b="1" dirty="0">
                <a:solidFill>
                  <a:schemeClr val="bg2">
                    <a:lumMod val="10000"/>
                  </a:schemeClr>
                </a:solidFill>
              </a:rPr>
              <a:t> </a:t>
            </a:r>
            <a:r>
              <a:rPr lang="en-US" sz="3000" b="1" dirty="0" err="1">
                <a:solidFill>
                  <a:schemeClr val="bg2">
                    <a:lumMod val="10000"/>
                  </a:schemeClr>
                </a:solidFill>
              </a:rPr>
              <a:t>viên</a:t>
            </a:r>
            <a:r>
              <a:rPr lang="en-US" sz="3000" b="1" dirty="0">
                <a:solidFill>
                  <a:schemeClr val="bg2">
                    <a:lumMod val="10000"/>
                  </a:schemeClr>
                </a:solidFill>
              </a:rPr>
              <a:t> </a:t>
            </a:r>
            <a:r>
              <a:rPr lang="en-US" sz="3000" b="1" dirty="0" err="1">
                <a:solidFill>
                  <a:schemeClr val="bg2">
                    <a:lumMod val="10000"/>
                  </a:schemeClr>
                </a:solidFill>
              </a:rPr>
              <a:t>không</a:t>
            </a:r>
            <a:r>
              <a:rPr lang="en-US" sz="3000" b="1" dirty="0">
                <a:solidFill>
                  <a:schemeClr val="bg2">
                    <a:lumMod val="10000"/>
                  </a:schemeClr>
                </a:solidFill>
              </a:rPr>
              <a:t> </a:t>
            </a:r>
            <a:r>
              <a:rPr lang="en-US" sz="3000" b="1" dirty="0" err="1">
                <a:solidFill>
                  <a:schemeClr val="bg2">
                    <a:lumMod val="10000"/>
                  </a:schemeClr>
                </a:solidFill>
              </a:rPr>
              <a:t>chuyên</a:t>
            </a:r>
            <a:r>
              <a:rPr lang="en-US" sz="3000" b="1" dirty="0">
                <a:solidFill>
                  <a:schemeClr val="bg2">
                    <a:lumMod val="10000"/>
                  </a:schemeClr>
                </a:solidFill>
              </a:rPr>
              <a:t> </a:t>
            </a:r>
            <a:r>
              <a:rPr lang="en-US" sz="3000" b="1" dirty="0" err="1">
                <a:solidFill>
                  <a:schemeClr val="bg2">
                    <a:lumMod val="10000"/>
                  </a:schemeClr>
                </a:solidFill>
              </a:rPr>
              <a:t>tiếng</a:t>
            </a:r>
            <a:r>
              <a:rPr lang="en-US" sz="3000" b="1" dirty="0">
                <a:solidFill>
                  <a:schemeClr val="bg2">
                    <a:lumMod val="10000"/>
                  </a:schemeClr>
                </a:solidFill>
              </a:rPr>
              <a:t> </a:t>
            </a:r>
            <a:r>
              <a:rPr lang="en-US" sz="3000" b="1" dirty="0" err="1">
                <a:solidFill>
                  <a:schemeClr val="bg2">
                    <a:lumMod val="10000"/>
                  </a:schemeClr>
                </a:solidFill>
              </a:rPr>
              <a:t>Anh</a:t>
            </a:r>
            <a:r>
              <a:rPr lang="en-US" sz="3000" b="1" dirty="0">
                <a:solidFill>
                  <a:schemeClr val="bg2">
                    <a:lumMod val="10000"/>
                  </a:schemeClr>
                </a:solidFill>
              </a:rPr>
              <a:t> </a:t>
            </a:r>
            <a:r>
              <a:rPr lang="en-US" sz="3000" b="1" dirty="0" err="1">
                <a:solidFill>
                  <a:schemeClr val="bg2">
                    <a:lumMod val="10000"/>
                  </a:schemeClr>
                </a:solidFill>
              </a:rPr>
              <a:t>cần</a:t>
            </a:r>
            <a:r>
              <a:rPr lang="en-US" sz="3000" b="1" dirty="0">
                <a:solidFill>
                  <a:schemeClr val="bg2">
                    <a:lumMod val="10000"/>
                  </a:schemeClr>
                </a:solidFill>
              </a:rPr>
              <a:t> </a:t>
            </a:r>
            <a:r>
              <a:rPr lang="en-US" sz="3000" b="1" dirty="0" err="1">
                <a:solidFill>
                  <a:schemeClr val="bg2">
                    <a:lumMod val="10000"/>
                  </a:schemeClr>
                </a:solidFill>
              </a:rPr>
              <a:t>chứng</a:t>
            </a:r>
            <a:r>
              <a:rPr lang="en-US" sz="3000" b="1" dirty="0">
                <a:solidFill>
                  <a:schemeClr val="bg2">
                    <a:lumMod val="10000"/>
                  </a:schemeClr>
                </a:solidFill>
              </a:rPr>
              <a:t> </a:t>
            </a:r>
            <a:r>
              <a:rPr lang="en-US" sz="3000" b="1" dirty="0" err="1">
                <a:solidFill>
                  <a:schemeClr val="bg2">
                    <a:lumMod val="10000"/>
                  </a:schemeClr>
                </a:solidFill>
              </a:rPr>
              <a:t>chỉ</a:t>
            </a:r>
            <a:r>
              <a:rPr lang="en-US" sz="3000" b="1" dirty="0">
                <a:solidFill>
                  <a:schemeClr val="bg2">
                    <a:lumMod val="10000"/>
                  </a:schemeClr>
                </a:solidFill>
              </a:rPr>
              <a:t> </a:t>
            </a:r>
            <a:r>
              <a:rPr lang="en-US" sz="3000" b="1" dirty="0" err="1">
                <a:solidFill>
                  <a:schemeClr val="bg2">
                    <a:lumMod val="10000"/>
                  </a:schemeClr>
                </a:solidFill>
              </a:rPr>
              <a:t>để</a:t>
            </a:r>
            <a:r>
              <a:rPr lang="en-US" sz="3000" b="1" dirty="0">
                <a:solidFill>
                  <a:schemeClr val="bg2">
                    <a:lumMod val="10000"/>
                  </a:schemeClr>
                </a:solidFill>
              </a:rPr>
              <a:t> </a:t>
            </a:r>
            <a:r>
              <a:rPr lang="en-US" sz="3000" b="1" dirty="0" err="1">
                <a:solidFill>
                  <a:schemeClr val="bg2">
                    <a:lumMod val="10000"/>
                  </a:schemeClr>
                </a:solidFill>
              </a:rPr>
              <a:t>được</a:t>
            </a:r>
            <a:r>
              <a:rPr lang="en-US" sz="3000" b="1" dirty="0">
                <a:solidFill>
                  <a:schemeClr val="bg2">
                    <a:lumMod val="10000"/>
                  </a:schemeClr>
                </a:solidFill>
              </a:rPr>
              <a:t> </a:t>
            </a:r>
            <a:r>
              <a:rPr lang="en-US" sz="3000" b="1" dirty="0" err="1">
                <a:solidFill>
                  <a:schemeClr val="bg2">
                    <a:lumMod val="10000"/>
                  </a:schemeClr>
                </a:solidFill>
              </a:rPr>
              <a:t>xét</a:t>
            </a:r>
            <a:r>
              <a:rPr lang="en-US" sz="3000" b="1" dirty="0">
                <a:solidFill>
                  <a:schemeClr val="bg2">
                    <a:lumMod val="10000"/>
                  </a:schemeClr>
                </a:solidFill>
              </a:rPr>
              <a:t> </a:t>
            </a:r>
            <a:r>
              <a:rPr lang="en-US" sz="3000" b="1" dirty="0" err="1">
                <a:solidFill>
                  <a:schemeClr val="bg2">
                    <a:lumMod val="10000"/>
                  </a:schemeClr>
                </a:solidFill>
              </a:rPr>
              <a:t>tốt</a:t>
            </a:r>
            <a:r>
              <a:rPr lang="en-US" sz="3000" b="1" dirty="0">
                <a:solidFill>
                  <a:schemeClr val="bg2">
                    <a:lumMod val="10000"/>
                  </a:schemeClr>
                </a:solidFill>
              </a:rPr>
              <a:t> </a:t>
            </a:r>
            <a:r>
              <a:rPr lang="en-US" sz="3000" b="1" dirty="0" err="1">
                <a:solidFill>
                  <a:schemeClr val="bg2">
                    <a:lumMod val="10000"/>
                  </a:schemeClr>
                </a:solidFill>
              </a:rPr>
              <a:t>nghiệp</a:t>
            </a:r>
            <a:r>
              <a:rPr lang="en-US" sz="3000" b="1" dirty="0">
                <a:solidFill>
                  <a:schemeClr val="bg2">
                    <a:lumMod val="10000"/>
                  </a:schemeClr>
                </a:solidFill>
              </a:rPr>
              <a:t> </a:t>
            </a:r>
            <a:r>
              <a:rPr lang="en-US" sz="3000" b="1" dirty="0" err="1">
                <a:solidFill>
                  <a:schemeClr val="bg2">
                    <a:lumMod val="10000"/>
                  </a:schemeClr>
                </a:solidFill>
              </a:rPr>
              <a:t>Đại</a:t>
            </a:r>
            <a:r>
              <a:rPr lang="en-US" sz="3000" b="1" dirty="0">
                <a:solidFill>
                  <a:schemeClr val="bg2">
                    <a:lumMod val="10000"/>
                  </a:schemeClr>
                </a:solidFill>
              </a:rPr>
              <a:t> </a:t>
            </a:r>
            <a:r>
              <a:rPr lang="en-US" sz="3000" b="1" dirty="0" err="1">
                <a:solidFill>
                  <a:schemeClr val="bg2">
                    <a:lumMod val="10000"/>
                  </a:schemeClr>
                </a:solidFill>
              </a:rPr>
              <a:t>học</a:t>
            </a:r>
            <a:r>
              <a:rPr lang="en-US" sz="3000" b="1" dirty="0">
                <a:solidFill>
                  <a:schemeClr val="bg2">
                    <a:lumMod val="10000"/>
                  </a:schemeClr>
                </a:solidFill>
              </a:rPr>
              <a:t>, </a:t>
            </a:r>
            <a:r>
              <a:rPr lang="en-US" sz="3000" b="1" dirty="0" err="1">
                <a:solidFill>
                  <a:schemeClr val="bg2">
                    <a:lumMod val="10000"/>
                  </a:schemeClr>
                </a:solidFill>
              </a:rPr>
              <a:t>cao</a:t>
            </a:r>
            <a:r>
              <a:rPr lang="en-US" sz="3000" b="1" dirty="0">
                <a:solidFill>
                  <a:schemeClr val="bg2">
                    <a:lumMod val="10000"/>
                  </a:schemeClr>
                </a:solidFill>
              </a:rPr>
              <a:t> </a:t>
            </a:r>
            <a:r>
              <a:rPr lang="en-US" sz="3000" b="1" dirty="0" err="1">
                <a:solidFill>
                  <a:schemeClr val="bg2">
                    <a:lumMod val="10000"/>
                  </a:schemeClr>
                </a:solidFill>
              </a:rPr>
              <a:t>đẳng</a:t>
            </a:r>
            <a:endParaRPr lang="en-US" sz="3000" b="1" dirty="0">
              <a:solidFill>
                <a:schemeClr val="bg2">
                  <a:lumMod val="10000"/>
                </a:schemeClr>
              </a:solidFill>
            </a:endParaRPr>
          </a:p>
        </p:txBody>
      </p:sp>
      <p:grpSp>
        <p:nvGrpSpPr>
          <p:cNvPr id="38" name="Group 37"/>
          <p:cNvGrpSpPr/>
          <p:nvPr/>
        </p:nvGrpSpPr>
        <p:grpSpPr>
          <a:xfrm>
            <a:off x="-59020" y="1360171"/>
            <a:ext cx="18336134" cy="6813911"/>
            <a:chOff x="-32089" y="888375"/>
            <a:chExt cx="12224089" cy="4542607"/>
          </a:xfrm>
        </p:grpSpPr>
        <p:grpSp>
          <p:nvGrpSpPr>
            <p:cNvPr id="4" name="Group 3"/>
            <p:cNvGrpSpPr/>
            <p:nvPr/>
          </p:nvGrpSpPr>
          <p:grpSpPr bwMode="auto">
            <a:xfrm>
              <a:off x="6034850" y="1445996"/>
              <a:ext cx="3143843" cy="2930537"/>
              <a:chOff x="457200" y="1266462"/>
              <a:chExt cx="2177144" cy="2804886"/>
            </a:xfrm>
          </p:grpSpPr>
          <p:sp>
            <p:nvSpPr>
              <p:cNvPr id="29" name="Rectangle 28"/>
              <p:cNvSpPr/>
              <p:nvPr/>
            </p:nvSpPr>
            <p:spPr>
              <a:xfrm>
                <a:off x="457200" y="1266462"/>
                <a:ext cx="2177144" cy="2804886"/>
              </a:xfrm>
              <a:prstGeom prst="rect">
                <a:avLst/>
              </a:prstGeom>
              <a:solidFill>
                <a:srgbClr val="FFFFFF"/>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30" name="Rectangle 29"/>
              <p:cNvSpPr/>
              <p:nvPr/>
            </p:nvSpPr>
            <p:spPr>
              <a:xfrm>
                <a:off x="536316" y="1341073"/>
                <a:ext cx="2018913" cy="2600927"/>
              </a:xfrm>
              <a:prstGeom prst="rect">
                <a:avLst/>
              </a:prstGeom>
              <a:no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grpSp>
        <p:grpSp>
          <p:nvGrpSpPr>
            <p:cNvPr id="6" name="Group 5"/>
            <p:cNvGrpSpPr/>
            <p:nvPr/>
          </p:nvGrpSpPr>
          <p:grpSpPr bwMode="auto">
            <a:xfrm>
              <a:off x="2958607" y="2192891"/>
              <a:ext cx="3071073" cy="2567499"/>
              <a:chOff x="376428" y="1259213"/>
              <a:chExt cx="2178747" cy="2804886"/>
            </a:xfrm>
          </p:grpSpPr>
          <p:sp>
            <p:nvSpPr>
              <p:cNvPr id="25" name="Rectangle 24"/>
              <p:cNvSpPr/>
              <p:nvPr/>
            </p:nvSpPr>
            <p:spPr>
              <a:xfrm>
                <a:off x="376428" y="1259213"/>
                <a:ext cx="2177144" cy="2804886"/>
              </a:xfrm>
              <a:prstGeom prst="rect">
                <a:avLst/>
              </a:prstGeom>
              <a:solidFill>
                <a:srgbClr val="FFFFFF"/>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26" name="Rectangle 25"/>
              <p:cNvSpPr/>
              <p:nvPr/>
            </p:nvSpPr>
            <p:spPr>
              <a:xfrm>
                <a:off x="536369" y="1341073"/>
                <a:ext cx="2018806" cy="2600927"/>
              </a:xfrm>
              <a:prstGeom prst="rect">
                <a:avLst/>
              </a:prstGeom>
              <a:no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grpSp>
        <p:grpSp>
          <p:nvGrpSpPr>
            <p:cNvPr id="9" name="Group 8"/>
            <p:cNvGrpSpPr/>
            <p:nvPr/>
          </p:nvGrpSpPr>
          <p:grpSpPr bwMode="auto">
            <a:xfrm>
              <a:off x="81681" y="2755738"/>
              <a:ext cx="2987342" cy="2675244"/>
              <a:chOff x="457200" y="1225153"/>
              <a:chExt cx="2177144" cy="2804886"/>
            </a:xfrm>
          </p:grpSpPr>
          <p:sp>
            <p:nvSpPr>
              <p:cNvPr id="21" name="Rectangle 20"/>
              <p:cNvSpPr/>
              <p:nvPr/>
            </p:nvSpPr>
            <p:spPr>
              <a:xfrm>
                <a:off x="457200" y="1225153"/>
                <a:ext cx="2177144" cy="2804886"/>
              </a:xfrm>
              <a:prstGeom prst="rect">
                <a:avLst/>
              </a:prstGeom>
              <a:solidFill>
                <a:srgbClr val="FFFFFF"/>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22" name="Rectangle 21"/>
              <p:cNvSpPr/>
              <p:nvPr/>
            </p:nvSpPr>
            <p:spPr>
              <a:xfrm>
                <a:off x="536316" y="1341008"/>
                <a:ext cx="2018913" cy="2601059"/>
              </a:xfrm>
              <a:prstGeom prst="rect">
                <a:avLst/>
              </a:prstGeom>
              <a:no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grpSp>
        <p:grpSp>
          <p:nvGrpSpPr>
            <p:cNvPr id="7" name="Group 6"/>
            <p:cNvGrpSpPr/>
            <p:nvPr/>
          </p:nvGrpSpPr>
          <p:grpSpPr bwMode="auto">
            <a:xfrm flipV="1">
              <a:off x="2939337" y="2177333"/>
              <a:ext cx="2871191" cy="991234"/>
              <a:chOff x="4763053" y="2429435"/>
              <a:chExt cx="3064492" cy="833718"/>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p:grpSpPr>
          <p:sp>
            <p:nvSpPr>
              <p:cNvPr id="24" name="Pie 23"/>
              <p:cNvSpPr/>
              <p:nvPr/>
            </p:nvSpPr>
            <p:spPr bwMode="gray">
              <a:xfrm>
                <a:off x="4763053" y="3084244"/>
                <a:ext cx="304685" cy="178909"/>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3" name="Freeform 22"/>
              <p:cNvSpPr/>
              <p:nvPr/>
            </p:nvSpPr>
            <p:spPr bwMode="gray">
              <a:xfrm>
                <a:off x="4770793" y="2429435"/>
                <a:ext cx="3056752"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grpSp>
        <p:grpSp>
          <p:nvGrpSpPr>
            <p:cNvPr id="10" name="Group 9"/>
            <p:cNvGrpSpPr/>
            <p:nvPr/>
          </p:nvGrpSpPr>
          <p:grpSpPr bwMode="auto">
            <a:xfrm flipV="1">
              <a:off x="-32089" y="2754635"/>
              <a:ext cx="2540384" cy="993410"/>
              <a:chOff x="4763053" y="2429435"/>
              <a:chExt cx="2840865" cy="833718"/>
            </a:xfrm>
            <a:solidFill>
              <a:schemeClr val="accent2">
                <a:lumMod val="40000"/>
                <a:lumOff val="60000"/>
              </a:schemeClr>
            </a:solidFill>
          </p:grpSpPr>
          <p:sp>
            <p:nvSpPr>
              <p:cNvPr id="19" name="Freeform 18"/>
              <p:cNvSpPr/>
              <p:nvPr/>
            </p:nvSpPr>
            <p:spPr bwMode="gray">
              <a:xfrm>
                <a:off x="4770794" y="2429435"/>
                <a:ext cx="2833124"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20" name="Pie 19"/>
              <p:cNvSpPr/>
              <p:nvPr/>
            </p:nvSpPr>
            <p:spPr bwMode="gray">
              <a:xfrm>
                <a:off x="4763053" y="3083859"/>
                <a:ext cx="304685" cy="179294"/>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grpSp>
        <p:sp>
          <p:nvSpPr>
            <p:cNvPr id="11" name="TextBox 28"/>
            <p:cNvSpPr txBox="1"/>
            <p:nvPr/>
          </p:nvSpPr>
          <p:spPr>
            <a:xfrm>
              <a:off x="298370" y="3125404"/>
              <a:ext cx="1979967" cy="348813"/>
            </a:xfrm>
            <a:prstGeom prst="rect">
              <a:avLst/>
            </a:prstGeom>
            <a:noFill/>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rPr>
                <a:t>TOEIC Beginning </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12" name="TextBox 29"/>
            <p:cNvSpPr txBox="1"/>
            <p:nvPr/>
          </p:nvSpPr>
          <p:spPr>
            <a:xfrm>
              <a:off x="2993399" y="2579571"/>
              <a:ext cx="2734444" cy="348813"/>
            </a:xfrm>
            <a:prstGeom prst="rect">
              <a:avLst/>
            </a:prstGeom>
            <a:noFill/>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rPr>
                <a:t>Luyện</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rPr>
                <a:t> thi TOEIC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rPr>
                <a:t>đầu</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rPr>
                <a:t>vào</a:t>
              </a:r>
              <a:endParaRPr lang="en-US" sz="2800"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15" name="Rectangle 14"/>
            <p:cNvSpPr>
              <a:spLocks noChangeArrowheads="1"/>
            </p:cNvSpPr>
            <p:nvPr/>
          </p:nvSpPr>
          <p:spPr bwMode="auto">
            <a:xfrm>
              <a:off x="116770" y="4392177"/>
              <a:ext cx="2926203" cy="348813"/>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30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tiết</a:t>
              </a:r>
              <a:endPar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6" name="Rectangle 15"/>
            <p:cNvSpPr>
              <a:spLocks noChangeArrowheads="1"/>
            </p:cNvSpPr>
            <p:nvPr/>
          </p:nvSpPr>
          <p:spPr bwMode="auto">
            <a:xfrm>
              <a:off x="3174666" y="3711895"/>
              <a:ext cx="2921335" cy="348813"/>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15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tiết</a:t>
              </a:r>
              <a:endPar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cxnSp>
          <p:nvCxnSpPr>
            <p:cNvPr id="50" name="Straight Connector 49"/>
            <p:cNvCxnSpPr/>
            <p:nvPr/>
          </p:nvCxnSpPr>
          <p:spPr>
            <a:xfrm flipV="1">
              <a:off x="879555" y="2583944"/>
              <a:ext cx="1721606" cy="81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flipH="1" flipV="1">
              <a:off x="2258956" y="2246830"/>
              <a:ext cx="693268" cy="13962"/>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2607219" y="1899212"/>
              <a:ext cx="2816241" cy="84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16200000" flipH="1">
              <a:off x="5105794" y="1552700"/>
              <a:ext cx="672146" cy="106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5429464" y="1221971"/>
              <a:ext cx="2897677"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Donut 60"/>
            <p:cNvSpPr/>
            <p:nvPr/>
          </p:nvSpPr>
          <p:spPr>
            <a:xfrm>
              <a:off x="754931" y="2506651"/>
              <a:ext cx="153690" cy="17121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64" name="Donut 63"/>
            <p:cNvSpPr/>
            <p:nvPr/>
          </p:nvSpPr>
          <p:spPr>
            <a:xfrm>
              <a:off x="8336410" y="1123003"/>
              <a:ext cx="153690" cy="17121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grpSp>
          <p:nvGrpSpPr>
            <p:cNvPr id="2" name="Group 1"/>
            <p:cNvGrpSpPr/>
            <p:nvPr/>
          </p:nvGrpSpPr>
          <p:grpSpPr bwMode="auto">
            <a:xfrm>
              <a:off x="9178669" y="888375"/>
              <a:ext cx="3013331" cy="2939041"/>
              <a:chOff x="457200" y="1239996"/>
              <a:chExt cx="2177144" cy="2804886"/>
            </a:xfrm>
          </p:grpSpPr>
          <p:sp>
            <p:nvSpPr>
              <p:cNvPr id="33" name="Rectangle 32"/>
              <p:cNvSpPr/>
              <p:nvPr/>
            </p:nvSpPr>
            <p:spPr>
              <a:xfrm>
                <a:off x="457200" y="1239996"/>
                <a:ext cx="2177144" cy="2804886"/>
              </a:xfrm>
              <a:prstGeom prst="rect">
                <a:avLst/>
              </a:prstGeom>
              <a:solidFill>
                <a:srgbClr val="FFFFFF"/>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34" name="Rectangle 33"/>
              <p:cNvSpPr/>
              <p:nvPr/>
            </p:nvSpPr>
            <p:spPr>
              <a:xfrm>
                <a:off x="536316" y="1341008"/>
                <a:ext cx="2018913" cy="2601058"/>
              </a:xfrm>
              <a:prstGeom prst="rect">
                <a:avLst/>
              </a:prstGeom>
              <a:no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grpSp>
        <p:grpSp>
          <p:nvGrpSpPr>
            <p:cNvPr id="3" name="Group 2"/>
            <p:cNvGrpSpPr/>
            <p:nvPr/>
          </p:nvGrpSpPr>
          <p:grpSpPr bwMode="auto">
            <a:xfrm flipV="1">
              <a:off x="9022261" y="890135"/>
              <a:ext cx="3020206" cy="1373461"/>
              <a:chOff x="4763053" y="2429435"/>
              <a:chExt cx="2840865" cy="833718"/>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8100000" scaled="1"/>
              <a:tileRect/>
            </a:gradFill>
          </p:grpSpPr>
          <p:sp>
            <p:nvSpPr>
              <p:cNvPr id="31" name="Freeform 30"/>
              <p:cNvSpPr/>
              <p:nvPr/>
            </p:nvSpPr>
            <p:spPr bwMode="gray">
              <a:xfrm>
                <a:off x="4770794" y="2429435"/>
                <a:ext cx="2833124"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32" name="Pie 31"/>
              <p:cNvSpPr/>
              <p:nvPr/>
            </p:nvSpPr>
            <p:spPr bwMode="gray">
              <a:xfrm>
                <a:off x="4763053" y="3083859"/>
                <a:ext cx="304685" cy="179294"/>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grpSp>
        <p:sp>
          <p:nvSpPr>
            <p:cNvPr id="14" name="TextBox 31"/>
            <p:cNvSpPr txBox="1"/>
            <p:nvPr/>
          </p:nvSpPr>
          <p:spPr>
            <a:xfrm>
              <a:off x="9136916" y="1519732"/>
              <a:ext cx="2734907" cy="348813"/>
            </a:xfrm>
            <a:prstGeom prst="rect">
              <a:avLst/>
            </a:prstGeom>
            <a:noFill/>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rPr>
                <a:t>TOEIC High Intermediate </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18" name="Rectangle 17"/>
            <p:cNvSpPr>
              <a:spLocks noChangeArrowheads="1"/>
            </p:cNvSpPr>
            <p:nvPr/>
          </p:nvSpPr>
          <p:spPr bwMode="auto">
            <a:xfrm>
              <a:off x="9321104" y="2853414"/>
              <a:ext cx="2721363" cy="348813"/>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30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tiết</a:t>
              </a:r>
              <a:endPar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7" name="Rectangle 16"/>
            <p:cNvSpPr>
              <a:spLocks noChangeArrowheads="1"/>
            </p:cNvSpPr>
            <p:nvPr/>
          </p:nvSpPr>
          <p:spPr bwMode="auto">
            <a:xfrm>
              <a:off x="6207239" y="3442243"/>
              <a:ext cx="2966688" cy="348813"/>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30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tiết</a:t>
              </a:r>
              <a:endPar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grpSp>
          <p:nvGrpSpPr>
            <p:cNvPr id="5" name="Group 4"/>
            <p:cNvGrpSpPr/>
            <p:nvPr/>
          </p:nvGrpSpPr>
          <p:grpSpPr bwMode="auto">
            <a:xfrm flipV="1">
              <a:off x="5875527" y="1452540"/>
              <a:ext cx="2971062" cy="1407456"/>
              <a:chOff x="4763053" y="2429435"/>
              <a:chExt cx="2840865" cy="833718"/>
            </a:xfrm>
            <a:solidFill>
              <a:schemeClr val="accent1">
                <a:lumMod val="40000"/>
                <a:lumOff val="60000"/>
              </a:schemeClr>
            </a:solidFill>
          </p:grpSpPr>
          <p:sp>
            <p:nvSpPr>
              <p:cNvPr id="27" name="Freeform 26"/>
              <p:cNvSpPr/>
              <p:nvPr/>
            </p:nvSpPr>
            <p:spPr bwMode="gray">
              <a:xfrm>
                <a:off x="4770794" y="2429435"/>
                <a:ext cx="2833124"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28" name="Pie 27"/>
              <p:cNvSpPr/>
              <p:nvPr/>
            </p:nvSpPr>
            <p:spPr bwMode="gray">
              <a:xfrm>
                <a:off x="4763053" y="3084244"/>
                <a:ext cx="304685" cy="178909"/>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grpSp>
        <p:sp>
          <p:nvSpPr>
            <p:cNvPr id="13" name="TextBox 30"/>
            <p:cNvSpPr txBox="1"/>
            <p:nvPr/>
          </p:nvSpPr>
          <p:spPr>
            <a:xfrm>
              <a:off x="5987603" y="2130591"/>
              <a:ext cx="2785892" cy="348813"/>
            </a:xfrm>
            <a:prstGeom prst="rect">
              <a:avLst/>
            </a:prstGeom>
            <a:noFill/>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rPr>
                <a:t>TOEIC Low Intermediate </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grpSp>
          <p:nvGrpSpPr>
            <p:cNvPr id="37" name="Group 36"/>
            <p:cNvGrpSpPr/>
            <p:nvPr/>
          </p:nvGrpSpPr>
          <p:grpSpPr>
            <a:xfrm>
              <a:off x="3328981" y="4007324"/>
              <a:ext cx="8300559" cy="940135"/>
              <a:chOff x="3328981" y="3752992"/>
              <a:chExt cx="8300559" cy="1194467"/>
            </a:xfrm>
          </p:grpSpPr>
          <p:cxnSp>
            <p:nvCxnSpPr>
              <p:cNvPr id="75" name="Straight Connector 74"/>
              <p:cNvCxnSpPr/>
              <p:nvPr/>
            </p:nvCxnSpPr>
            <p:spPr>
              <a:xfrm flipV="1">
                <a:off x="3461646" y="4885509"/>
                <a:ext cx="2965280" cy="1331"/>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5400000" flipH="1" flipV="1">
                <a:off x="6230065" y="4685230"/>
                <a:ext cx="362342" cy="5254"/>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417219" y="4494366"/>
                <a:ext cx="3014164" cy="38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rot="16200000" flipH="1">
                <a:off x="9085611" y="4187043"/>
                <a:ext cx="672146" cy="106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9409281" y="3840480"/>
                <a:ext cx="2125222" cy="2771"/>
              </a:xfrm>
              <a:prstGeom prst="line">
                <a:avLst/>
              </a:prstGeom>
            </p:spPr>
            <p:style>
              <a:lnRef idx="1">
                <a:schemeClr val="accent1"/>
              </a:lnRef>
              <a:fillRef idx="0">
                <a:schemeClr val="accent1"/>
              </a:fillRef>
              <a:effectRef idx="0">
                <a:schemeClr val="accent1"/>
              </a:effectRef>
              <a:fontRef idx="minor">
                <a:schemeClr val="tx1"/>
              </a:fontRef>
            </p:style>
          </p:cxnSp>
          <p:sp>
            <p:nvSpPr>
              <p:cNvPr id="94" name="Donut 93"/>
              <p:cNvSpPr/>
              <p:nvPr/>
            </p:nvSpPr>
            <p:spPr>
              <a:xfrm>
                <a:off x="3328981" y="4776249"/>
                <a:ext cx="153690" cy="17121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95" name="Donut 94"/>
              <p:cNvSpPr/>
              <p:nvPr/>
            </p:nvSpPr>
            <p:spPr>
              <a:xfrm>
                <a:off x="11475850" y="3752992"/>
                <a:ext cx="153690" cy="17121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grpSp>
      </p:grpSp>
      <p:sp>
        <p:nvSpPr>
          <p:cNvPr id="51" name="TextBox 50"/>
          <p:cNvSpPr txBox="1"/>
          <p:nvPr/>
        </p:nvSpPr>
        <p:spPr>
          <a:xfrm>
            <a:off x="-718881" y="792104"/>
            <a:ext cx="1811183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lgn="ctr">
              <a:spcBef>
                <a:spcPct val="50000"/>
              </a:spcBef>
              <a:defRPr sz="4200" b="1">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defRPr>
            </a:lvl1pPr>
            <a:lvl2pPr marL="742950" indent="-285750" eaLnBrk="0" hangingPunct="0">
              <a:defRPr>
                <a:latin typeface="Arial" panose="020B0604020202020204" pitchFamily="34" charset="0"/>
              </a:defRPr>
            </a:lvl2pPr>
            <a:lvl3pPr marL="1143000" indent="-228600" eaLnBrk="0" hangingPunct="0">
              <a:defRPr>
                <a:latin typeface="Arial" panose="020B0604020202020204" pitchFamily="34" charset="0"/>
              </a:defRPr>
            </a:lvl3pPr>
            <a:lvl4pPr marL="1600200" indent="-228600" eaLnBrk="0" hangingPunct="0">
              <a:defRPr>
                <a:latin typeface="Arial" panose="020B0604020202020204" pitchFamily="34" charset="0"/>
              </a:defRPr>
            </a:lvl4pPr>
            <a:lvl5pPr marL="2057400" indent="-228600" eaLnBrk="0" hangingPunct="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r>
              <a:rPr lang="en-US" sz="3600" dirty="0"/>
              <a:t>CÁC LỚP BỒI DƯỠNG, LUYỆN THI TOEIC QUỐC TẾ  </a:t>
            </a:r>
          </a:p>
        </p:txBody>
      </p:sp>
      <p:sp>
        <p:nvSpPr>
          <p:cNvPr id="8" name="Freeform 3">
            <a:extLst>
              <a:ext uri="{FF2B5EF4-FFF2-40B4-BE49-F238E27FC236}">
                <a16:creationId xmlns:a16="http://schemas.microsoft.com/office/drawing/2014/main" id="{5941BED4-82FD-70B9-F60F-4D254DD636F5}"/>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5" name="Freeform 3">
            <a:extLst>
              <a:ext uri="{FF2B5EF4-FFF2-40B4-BE49-F238E27FC236}">
                <a16:creationId xmlns:a16="http://schemas.microsoft.com/office/drawing/2014/main" id="{7CA661A2-62FA-EB6E-C2F4-F71515BE8A9F}"/>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11446066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500" fill="hold">
                                          <p:stCondLst>
                                            <p:cond delay="0"/>
                                          </p:stCondLst>
                                        </p:cTn>
                                        <p:tgtEl>
                                          <p:spTgt spid="51"/>
                                        </p:tgtEl>
                                        <p:attrNameLst>
                                          <p:attrName>style.visibility</p:attrName>
                                        </p:attrNameLst>
                                      </p:cBhvr>
                                      <p:to>
                                        <p:strVal val="visible"/>
                                      </p:to>
                                    </p:set>
                                    <p:animEffect transition="in" filter="diamond(in)">
                                      <p:cBhvr>
                                        <p:cTn id="7" dur="500"/>
                                        <p:tgtEl>
                                          <p:spTgt spid="51"/>
                                        </p:tgtEl>
                                      </p:cBhvr>
                                    </p:animEffect>
                                  </p:childTnLst>
                                </p:cTn>
                              </p:par>
                              <p:par>
                                <p:cTn id="8" presetID="7" presetClass="entr" presetSubtype="4" fill="hold" nodeType="withEffect">
                                  <p:stCondLst>
                                    <p:cond delay="0"/>
                                  </p:stCondLst>
                                  <p:childTnLst>
                                    <p:set>
                                      <p:cBhvr>
                                        <p:cTn id="9" dur="500" fill="hold">
                                          <p:stCondLst>
                                            <p:cond delay="0"/>
                                          </p:stCondLst>
                                        </p:cTn>
                                        <p:tgtEl>
                                          <p:spTgt spid="38"/>
                                        </p:tgtEl>
                                        <p:attrNameLst>
                                          <p:attrName>style.visibility</p:attrName>
                                        </p:attrNameLst>
                                      </p:cBhvr>
                                      <p:to>
                                        <p:strVal val="visible"/>
                                      </p:to>
                                    </p:set>
                                    <p:anim calcmode="lin" valueType="num">
                                      <p:cBhvr additive="base">
                                        <p:cTn id="10" dur="500" fill="hold"/>
                                        <p:tgtEl>
                                          <p:spTgt spid="38"/>
                                        </p:tgtEl>
                                        <p:attrNameLst>
                                          <p:attrName>ppt_x</p:attrName>
                                        </p:attrNameLst>
                                      </p:cBhvr>
                                      <p:tavLst>
                                        <p:tav tm="0">
                                          <p:val>
                                            <p:strVal val="#ppt_x"/>
                                          </p:val>
                                        </p:tav>
                                        <p:tav tm="100000">
                                          <p:val>
                                            <p:strVal val="#ppt_x"/>
                                          </p:val>
                                        </p:tav>
                                      </p:tavLst>
                                    </p:anim>
                                    <p:anim calcmode="lin" valueType="num">
                                      <p:cBhvr additive="base">
                                        <p:cTn id="11" dur="500" fill="hold"/>
                                        <p:tgtEl>
                                          <p:spTgt spid="38"/>
                                        </p:tgtEl>
                                        <p:attrNameLst>
                                          <p:attrName>ppt_y</p:attrName>
                                        </p:attrNameLst>
                                      </p:cBhvr>
                                      <p:tavLst>
                                        <p:tav tm="0">
                                          <p:val>
                                            <p:strVal val="1+#ppt_h/2"/>
                                          </p:val>
                                        </p:tav>
                                        <p:tav tm="100000">
                                          <p:val>
                                            <p:strVal val="#ppt_y"/>
                                          </p:val>
                                        </p:tav>
                                      </p:tavLst>
                                    </p:anim>
                                  </p:childTnLst>
                                </p:cTn>
                              </p:par>
                              <p:par>
                                <p:cTn id="12" presetID="22" presetClass="entr" presetSubtype="4" fill="hold" grpId="0" nodeType="withEffect">
                                  <p:stCondLst>
                                    <p:cond delay="0"/>
                                  </p:stCondLst>
                                  <p:childTnLst>
                                    <p:set>
                                      <p:cBhvr>
                                        <p:cTn id="13" dur="1" fill="hold">
                                          <p:stCondLst>
                                            <p:cond delay="0"/>
                                          </p:stCondLst>
                                        </p:cTn>
                                        <p:tgtEl>
                                          <p:spTgt spid="82"/>
                                        </p:tgtEl>
                                        <p:attrNameLst>
                                          <p:attrName>style.visibility</p:attrName>
                                        </p:attrNameLst>
                                      </p:cBhvr>
                                      <p:to>
                                        <p:strVal val="visible"/>
                                      </p:to>
                                    </p:set>
                                    <p:animEffect transition="in" filter="wipe(down)">
                                      <p:cBhvr>
                                        <p:cTn id="14" dur="1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bldLvl="0" animBg="1"/>
      <p:bldP spid="5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p:cNvSpPr/>
          <p:nvPr/>
        </p:nvSpPr>
        <p:spPr>
          <a:xfrm>
            <a:off x="450668" y="457205"/>
            <a:ext cx="17517293" cy="9434946"/>
          </a:xfrm>
          <a:prstGeom prst="roundRect">
            <a:avLst>
              <a:gd name="adj" fmla="val 10760"/>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00"/>
          </a:p>
        </p:txBody>
      </p:sp>
      <p:sp>
        <p:nvSpPr>
          <p:cNvPr id="8" name="Rectangle 7"/>
          <p:cNvSpPr/>
          <p:nvPr/>
        </p:nvSpPr>
        <p:spPr>
          <a:xfrm>
            <a:off x="4572000" y="1085468"/>
            <a:ext cx="9144000" cy="8026428"/>
          </a:xfrm>
          <a:prstGeom prst="rect">
            <a:avLst/>
          </a:prstGeom>
        </p:spPr>
        <p:txBody>
          <a:bodyPr>
            <a:spAutoFit/>
          </a:bodyPr>
          <a:lstStyle/>
          <a:p>
            <a:pPr>
              <a:lnSpc>
                <a:spcPct val="120000"/>
              </a:lnSpc>
              <a:buFont typeface="Wingdings" panose="05000000000000000000" pitchFamily="2" charset="2"/>
              <a:buChar char="v"/>
            </a:pPr>
            <a:r>
              <a:rPr lang="en-US" sz="2700" b="1" u="sng" dirty="0" err="1">
                <a:solidFill>
                  <a:schemeClr val="accent4">
                    <a:lumMod val="75000"/>
                  </a:schemeClr>
                </a:solidFill>
                <a:latin typeface="Times New Roman" panose="02020603050405020304" charset="0"/>
                <a:cs typeface="Times New Roman" panose="02020603050405020304" charset="0"/>
              </a:rPr>
              <a:t>Chuẩn</a:t>
            </a:r>
            <a:r>
              <a:rPr lang="en-US" sz="2700" b="1" u="sng" dirty="0">
                <a:solidFill>
                  <a:schemeClr val="accent4">
                    <a:lumMod val="75000"/>
                  </a:schemeClr>
                </a:solidFill>
                <a:latin typeface="Times New Roman" panose="02020603050405020304" charset="0"/>
                <a:cs typeface="Times New Roman" panose="02020603050405020304" charset="0"/>
              </a:rPr>
              <a:t> </a:t>
            </a:r>
            <a:r>
              <a:rPr lang="en-US" sz="2700" b="1" u="sng" dirty="0" err="1">
                <a:solidFill>
                  <a:schemeClr val="accent4">
                    <a:lumMod val="75000"/>
                  </a:schemeClr>
                </a:solidFill>
                <a:latin typeface="Times New Roman" panose="02020603050405020304" charset="0"/>
                <a:cs typeface="Times New Roman" panose="02020603050405020304" charset="0"/>
              </a:rPr>
              <a:t>đầu</a:t>
            </a:r>
            <a:r>
              <a:rPr lang="en-US" sz="2700" b="1" u="sng" dirty="0">
                <a:solidFill>
                  <a:schemeClr val="accent4">
                    <a:lumMod val="75000"/>
                  </a:schemeClr>
                </a:solidFill>
                <a:latin typeface="Times New Roman" panose="02020603050405020304" charset="0"/>
                <a:cs typeface="Times New Roman" panose="02020603050405020304" charset="0"/>
              </a:rPr>
              <a:t> </a:t>
            </a:r>
            <a:r>
              <a:rPr lang="en-US" sz="2700" b="1" u="sng" dirty="0" err="1">
                <a:solidFill>
                  <a:schemeClr val="accent4">
                    <a:lumMod val="75000"/>
                  </a:schemeClr>
                </a:solidFill>
                <a:latin typeface="Times New Roman" panose="02020603050405020304" charset="0"/>
                <a:cs typeface="Times New Roman" panose="02020603050405020304" charset="0"/>
              </a:rPr>
              <a:t>ra</a:t>
            </a:r>
            <a:r>
              <a:rPr lang="en-US" sz="2700" b="1" u="sng" dirty="0">
                <a:solidFill>
                  <a:schemeClr val="accent4">
                    <a:lumMod val="75000"/>
                  </a:schemeClr>
                </a:solidFill>
                <a:latin typeface="Times New Roman" panose="02020603050405020304" charset="0"/>
                <a:cs typeface="Times New Roman" panose="02020603050405020304" charset="0"/>
              </a:rPr>
              <a:t> Tin </a:t>
            </a:r>
            <a:r>
              <a:rPr lang="en-US" sz="2700" b="1" u="sng" dirty="0" err="1">
                <a:solidFill>
                  <a:schemeClr val="accent4">
                    <a:lumMod val="75000"/>
                  </a:schemeClr>
                </a:solidFill>
                <a:latin typeface="Times New Roman" panose="02020603050405020304" charset="0"/>
                <a:cs typeface="Times New Roman" panose="02020603050405020304" charset="0"/>
              </a:rPr>
              <a:t>học</a:t>
            </a:r>
            <a:endParaRPr lang="en-US" sz="2700" b="1" u="sng" dirty="0">
              <a:solidFill>
                <a:schemeClr val="accent4">
                  <a:lumMod val="75000"/>
                </a:schemeClr>
              </a:solidFill>
              <a:latin typeface="Times New Roman" panose="02020603050405020304" charset="0"/>
              <a:cs typeface="Times New Roman" panose="02020603050405020304" charset="0"/>
            </a:endParaRPr>
          </a:p>
          <a:p>
            <a:pPr algn="just">
              <a:lnSpc>
                <a:spcPct val="120000"/>
              </a:lnSpc>
              <a:buFont typeface="Wingdings" panose="05000000000000000000" pitchFamily="2" charset="2"/>
              <a:buChar char="Ø"/>
            </a:pPr>
            <a:r>
              <a:rPr lang="en-US" sz="2700" dirty="0" err="1">
                <a:solidFill>
                  <a:schemeClr val="bg2">
                    <a:lumMod val="25000"/>
                  </a:schemeClr>
                </a:solidFill>
                <a:latin typeface="Times New Roman" panose="02020603050405020304" charset="0"/>
                <a:cs typeface="Times New Roman" panose="02020603050405020304" charset="0"/>
              </a:rPr>
              <a:t>Đối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với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lớp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chất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lượng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2/3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tin </a:t>
            </a:r>
            <a:r>
              <a:rPr lang="en-US" sz="2700" dirty="0" err="1">
                <a:solidFill>
                  <a:schemeClr val="bg2">
                    <a:lumMod val="25000"/>
                  </a:schemeClr>
                </a:solidFill>
                <a:latin typeface="Times New Roman" panose="02020603050405020304" charset="0"/>
                <a:cs typeface="Times New Roman" panose="02020603050405020304" charset="0"/>
              </a:rPr>
              <a:t>học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quốc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tế</a:t>
            </a:r>
            <a:r>
              <a:rPr lang="en-US" sz="2700" dirty="0">
                <a:solidFill>
                  <a:schemeClr val="bg2">
                    <a:lumMod val="25000"/>
                  </a:schemeClr>
                </a:solidFill>
                <a:latin typeface="Times New Roman" panose="02020603050405020304" charset="0"/>
                <a:cs typeface="Times New Roman" panose="02020603050405020304" charset="0"/>
              </a:rPr>
              <a:t> MOS </a:t>
            </a:r>
            <a:r>
              <a:rPr lang="en-US" sz="2700" dirty="0" err="1">
                <a:solidFill>
                  <a:schemeClr val="bg2">
                    <a:lumMod val="25000"/>
                  </a:schemeClr>
                </a:solidFill>
                <a:latin typeface="Times New Roman" panose="02020603050405020304" charset="0"/>
                <a:cs typeface="Times New Roman" panose="02020603050405020304" charset="0"/>
              </a:rPr>
              <a:t>của</a:t>
            </a:r>
            <a:r>
              <a:rPr lang="en-US" sz="2700" dirty="0">
                <a:solidFill>
                  <a:schemeClr val="bg2">
                    <a:lumMod val="25000"/>
                  </a:schemeClr>
                </a:solidFill>
                <a:latin typeface="Times New Roman" panose="02020603050405020304" charset="0"/>
                <a:cs typeface="Times New Roman" panose="02020603050405020304" charset="0"/>
              </a:rPr>
              <a:t> IIG </a:t>
            </a:r>
            <a:r>
              <a:rPr lang="en-US" sz="2700" dirty="0" err="1">
                <a:solidFill>
                  <a:schemeClr val="bg2">
                    <a:lumMod val="25000"/>
                  </a:schemeClr>
                </a:solidFill>
                <a:latin typeface="Times New Roman" panose="02020603050405020304" charset="0"/>
                <a:cs typeface="Times New Roman" panose="02020603050405020304" charset="0"/>
              </a:rPr>
              <a:t>Việt</a:t>
            </a:r>
            <a:r>
              <a:rPr lang="en-US" sz="2700" dirty="0">
                <a:solidFill>
                  <a:schemeClr val="bg2">
                    <a:lumMod val="25000"/>
                  </a:schemeClr>
                </a:solidFill>
                <a:latin typeface="Times New Roman" panose="02020603050405020304" charset="0"/>
                <a:cs typeface="Times New Roman" panose="02020603050405020304" charset="0"/>
              </a:rPr>
              <a:t> Nam.</a:t>
            </a:r>
          </a:p>
          <a:p>
            <a:pPr algn="just">
              <a:lnSpc>
                <a:spcPct val="120000"/>
              </a:lnSpc>
              <a:buFont typeface="Wingdings" panose="05000000000000000000" pitchFamily="2" charset="2"/>
              <a:buChar char="Ø"/>
            </a:pP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có</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thể</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chọn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2 </a:t>
            </a:r>
            <a:r>
              <a:rPr lang="en-US" sz="2700" dirty="0" err="1">
                <a:solidFill>
                  <a:schemeClr val="bg2">
                    <a:lumMod val="25000"/>
                  </a:schemeClr>
                </a:solidFill>
                <a:latin typeface="Times New Roman" panose="02020603050405020304" charset="0"/>
                <a:cs typeface="Times New Roman" panose="02020603050405020304" charset="0"/>
              </a:rPr>
              <a:t>trong</a:t>
            </a:r>
            <a:r>
              <a:rPr lang="en-US" sz="2700" dirty="0">
                <a:solidFill>
                  <a:schemeClr val="bg2">
                    <a:lumMod val="25000"/>
                  </a:schemeClr>
                </a:solidFill>
                <a:latin typeface="Times New Roman" panose="02020603050405020304" charset="0"/>
                <a:cs typeface="Times New Roman" panose="02020603050405020304" charset="0"/>
              </a:rPr>
              <a:t> 3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MOS Word, Excel </a:t>
            </a:r>
            <a:r>
              <a:rPr lang="en-US" sz="2700" dirty="0" err="1">
                <a:solidFill>
                  <a:schemeClr val="bg2">
                    <a:lumMod val="25000"/>
                  </a:schemeClr>
                </a:solidFill>
                <a:latin typeface="Times New Roman" panose="02020603050405020304" charset="0"/>
                <a:cs typeface="Times New Roman" panose="02020603050405020304" charset="0"/>
              </a:rPr>
              <a:t>hoặc</a:t>
            </a:r>
            <a:r>
              <a:rPr lang="en-US" sz="2700" dirty="0">
                <a:solidFill>
                  <a:schemeClr val="bg2">
                    <a:lumMod val="25000"/>
                  </a:schemeClr>
                </a:solidFill>
                <a:latin typeface="Times New Roman" panose="02020603050405020304" charset="0"/>
                <a:cs typeface="Times New Roman" panose="02020603050405020304" charset="0"/>
              </a:rPr>
              <a:t> Power Point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phiên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bản</a:t>
            </a:r>
            <a:r>
              <a:rPr lang="en-US" sz="2700" dirty="0">
                <a:solidFill>
                  <a:schemeClr val="bg2">
                    <a:lumMod val="25000"/>
                  </a:schemeClr>
                </a:solidFill>
                <a:latin typeface="Times New Roman" panose="02020603050405020304" charset="0"/>
                <a:cs typeface="Times New Roman" panose="02020603050405020304" charset="0"/>
              </a:rPr>
              <a:t> Microsoft Office 2016, </a:t>
            </a:r>
            <a:r>
              <a:rPr lang="en-US" sz="2700" dirty="0" err="1">
                <a:solidFill>
                  <a:schemeClr val="bg2">
                    <a:lumMod val="25000"/>
                  </a:schemeClr>
                </a:solidFill>
                <a:latin typeface="Times New Roman" panose="02020603050405020304" charset="0"/>
                <a:cs typeface="Times New Roman" panose="02020603050405020304" charset="0"/>
              </a:rPr>
              <a:t>bài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có</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ngôn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ngữ</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tiếng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Anh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và</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tiếng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Việt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IIG </a:t>
            </a:r>
            <a:r>
              <a:rPr lang="en-US" sz="2700" dirty="0" err="1">
                <a:solidFill>
                  <a:schemeClr val="bg2">
                    <a:lumMod val="25000"/>
                  </a:schemeClr>
                </a:solidFill>
                <a:latin typeface="Times New Roman" panose="02020603050405020304" charset="0"/>
                <a:cs typeface="Times New Roman" panose="02020603050405020304" charset="0"/>
              </a:rPr>
              <a:t>mã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hóa</a:t>
            </a:r>
            <a:r>
              <a:rPr lang="en-US" sz="2700" dirty="0">
                <a:solidFill>
                  <a:schemeClr val="bg2">
                    <a:lumMod val="25000"/>
                  </a:schemeClr>
                </a:solidFill>
                <a:latin typeface="Times New Roman" panose="02020603050405020304" charset="0"/>
                <a:cs typeface="Times New Roman" panose="02020603050405020304" charset="0"/>
              </a:rPr>
              <a:t>)</a:t>
            </a:r>
          </a:p>
          <a:p>
            <a:pPr algn="just">
              <a:lnSpc>
                <a:spcPct val="120000"/>
              </a:lnSpc>
              <a:buFont typeface="Wingdings" panose="05000000000000000000" pitchFamily="2" charset="2"/>
              <a:buChar char="§"/>
            </a:pPr>
            <a:r>
              <a:rPr lang="en-US" sz="2700" dirty="0" err="1">
                <a:solidFill>
                  <a:schemeClr val="bg2">
                    <a:lumMod val="25000"/>
                  </a:schemeClr>
                </a:solidFill>
                <a:latin typeface="Times New Roman" panose="02020603050405020304" charset="0"/>
                <a:cs typeface="Times New Roman" panose="02020603050405020304" charset="0"/>
              </a:rPr>
              <a:t>Hình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thức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máy</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tính</a:t>
            </a: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buFont typeface="Wingdings" panose="05000000000000000000" pitchFamily="2" charset="2"/>
              <a:buChar char="§"/>
            </a:pP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bài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MOS </a:t>
            </a:r>
            <a:r>
              <a:rPr lang="en-US" sz="2700" dirty="0" err="1">
                <a:solidFill>
                  <a:schemeClr val="bg2">
                    <a:lumMod val="25000"/>
                  </a:schemeClr>
                </a:solidFill>
                <a:latin typeface="Times New Roman" panose="02020603050405020304" charset="0"/>
                <a:cs typeface="Times New Roman" panose="02020603050405020304" charset="0"/>
              </a:rPr>
              <a:t>đều</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thực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hiện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trong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thời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gian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đa</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50 </a:t>
            </a:r>
            <a:r>
              <a:rPr lang="en-US" sz="2700" dirty="0" err="1">
                <a:solidFill>
                  <a:schemeClr val="bg2">
                    <a:lumMod val="25000"/>
                  </a:schemeClr>
                </a:solidFill>
                <a:latin typeface="Times New Roman" panose="02020603050405020304" charset="0"/>
                <a:cs typeface="Times New Roman" panose="02020603050405020304" charset="0"/>
              </a:rPr>
              <a:t>phút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đa</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1000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vi-VN" sz="2700" dirty="0">
                <a:solidFill>
                  <a:schemeClr val="bg2">
                    <a:lumMod val="25000"/>
                  </a:schemeClr>
                </a:solidFill>
              </a:rPr>
              <a:t>để đạt kết quả bạn phải đạt số điểm tối thiểu là 700/1000 điểm.</a:t>
            </a:r>
            <a:r>
              <a:rPr lang="en-US" sz="2700" dirty="0">
                <a:solidFill>
                  <a:schemeClr val="bg2">
                    <a:lumMod val="25000"/>
                  </a:schemeClr>
                </a:solidFill>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sẽ</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thí</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không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mức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nói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độc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lập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thí</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nào</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sẽ</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cấp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đó</a:t>
            </a:r>
            <a:r>
              <a:rPr lang="en-US" sz="2700" dirty="0">
                <a:solidFill>
                  <a:schemeClr val="bg2">
                    <a:lumMod val="25000"/>
                  </a:schemeClr>
                </a:solidFill>
                <a:latin typeface="Times New Roman" panose="02020603050405020304" charset="0"/>
                <a:cs typeface="Times New Roman" panose="02020603050405020304" charset="0"/>
              </a:rPr>
              <a:t>.</a:t>
            </a:r>
          </a:p>
          <a:p>
            <a:pPr algn="just">
              <a:lnSpc>
                <a:spcPct val="120000"/>
              </a:lnSpc>
              <a:buFont typeface="Wingdings" panose="05000000000000000000" pitchFamily="2" charset="2"/>
              <a:buChar char="§"/>
            </a:pP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pP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pPr>
            <a:endParaRPr lang="en-US" sz="2700" dirty="0">
              <a:solidFill>
                <a:schemeClr val="bg2">
                  <a:lumMod val="25000"/>
                </a:schemeClr>
              </a:solidFill>
              <a:latin typeface="Times New Roman" panose="02020603050405020304" charset="0"/>
              <a:cs typeface="Times New Roman" panose="02020603050405020304" charset="0"/>
            </a:endParaRPr>
          </a:p>
        </p:txBody>
      </p:sp>
      <p:sp>
        <p:nvSpPr>
          <p:cNvPr id="9" name="Rectangle: Rounded Corners 5"/>
          <p:cNvSpPr/>
          <p:nvPr/>
        </p:nvSpPr>
        <p:spPr>
          <a:xfrm>
            <a:off x="313508" y="267216"/>
            <a:ext cx="17693640" cy="9601200"/>
          </a:xfrm>
          <a:prstGeom prst="roundRect">
            <a:avLst>
              <a:gd name="adj" fmla="val 10760"/>
            </a:avLst>
          </a:prstGeom>
          <a:solidFill>
            <a:srgbClr val="FFFFFF"/>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00"/>
          </a:p>
        </p:txBody>
      </p:sp>
      <p:sp>
        <p:nvSpPr>
          <p:cNvPr id="10" name="TextBox 9"/>
          <p:cNvSpPr txBox="1"/>
          <p:nvPr/>
        </p:nvSpPr>
        <p:spPr>
          <a:xfrm>
            <a:off x="627017" y="1781444"/>
            <a:ext cx="17060093" cy="6774675"/>
          </a:xfrm>
          <a:prstGeom prst="rect">
            <a:avLst/>
          </a:prstGeom>
          <a:noFill/>
          <a:ln>
            <a:solidFill>
              <a:schemeClr val="bg1"/>
            </a:solidFill>
            <a:prstDash val="sysDash"/>
          </a:ln>
        </p:spPr>
        <p:txBody>
          <a:bodyPr wrap="square" rtlCol="0">
            <a:spAutoFit/>
          </a:bodyPr>
          <a:lstStyle/>
          <a:p>
            <a:pPr algn="just">
              <a:lnSpc>
                <a:spcPct val="120000"/>
              </a:lnSpc>
              <a:buFont typeface="Wingdings" panose="05000000000000000000" pitchFamily="2" charset="2"/>
              <a:buChar char="Ø"/>
            </a:pP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Sinh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viên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có</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thể</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đăng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kí</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t</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MOS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UDCNTTCB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bất</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cứ</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thời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gian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nào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của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khóa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p>
          <a:p>
            <a:pPr algn="just">
              <a:lnSpc>
                <a:spcPct val="120000"/>
              </a:lnSpc>
            </a:pPr>
            <a:r>
              <a:rPr lang="en-US" sz="2800" dirty="0" err="1">
                <a:solidFill>
                  <a:srgbClr val="C00000"/>
                </a:solidFill>
                <a:latin typeface="Roboto" panose="02000000000000000000" pitchFamily="2" charset="0"/>
                <a:ea typeface="Roboto" panose="02000000000000000000" pitchFamily="2" charset="0"/>
                <a:cs typeface="Roboto" panose="02000000000000000000" pitchFamily="2" charset="0"/>
                <a:sym typeface="+mn-ea"/>
              </a:rPr>
              <a:t>Chú</a:t>
            </a:r>
            <a:r>
              <a:rPr lang="en-US" sz="2800" dirty="0">
                <a:solidFill>
                  <a:srgbClr val="C00000"/>
                </a:solidFill>
                <a:latin typeface="Roboto" panose="02000000000000000000" pitchFamily="2" charset="0"/>
                <a:ea typeface="Roboto" panose="02000000000000000000" pitchFamily="2" charset="0"/>
                <a:cs typeface="Roboto" panose="02000000000000000000" pitchFamily="2" charset="0"/>
                <a:sym typeface="+mn-ea"/>
              </a:rPr>
              <a:t> ý:</a:t>
            </a:r>
          </a:p>
          <a:p>
            <a:pPr algn="just">
              <a:lnSpc>
                <a:spcPct val="120000"/>
              </a:lnSpc>
              <a:buFont typeface="Wingdings" panose="05000000000000000000" pitchFamily="2" charset="2"/>
              <a:buChar char="Ø"/>
            </a:pP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Sinh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viên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ký</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các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phần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Anh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theo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độ</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của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Nhà</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tránh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hợp</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sinh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viên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không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ký</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các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phần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Anh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để</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Anh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quốc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tế</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nhưng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mãi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không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đỗ</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dẫn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đến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việc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chậm</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độ</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theo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kế</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hoạch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đào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tạo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chung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của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p>
          <a:p>
            <a:pPr algn="just">
              <a:lnSpc>
                <a:spcPct val="120000"/>
              </a:lnSpc>
              <a:buFont typeface="Wingdings" panose="05000000000000000000" pitchFamily="2" charset="2"/>
              <a:buChar char="Ø"/>
            </a:pP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kí</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sẽ</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được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ưu</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đãi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giảm</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giá</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lệ</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phí</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IIG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Việt</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Nam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sẽ</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phối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hợp</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với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trung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tâm</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Ngoại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ngữ</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Tin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để</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tổ</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Nếu</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bên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ngoài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thì</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mang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về</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phải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làm</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hồ</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sơ</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xác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minh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tính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xác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thực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của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rất</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mất</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thời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gian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p>
          <a:p>
            <a:pPr algn="just">
              <a:lnSpc>
                <a:spcPct val="120000"/>
              </a:lnSpc>
              <a:buFont typeface="Wingdings" panose="05000000000000000000" pitchFamily="2" charset="2"/>
              <a:buChar char="Ø"/>
            </a:pP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Các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em</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kí</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vì</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hiện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nay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nhiều</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đơn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vị</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chưa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cấp</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phép</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tổ</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này</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nhưng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vẫn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tổ</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Như</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vậy</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đó</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không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được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công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nhận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t>
            </a:r>
            <a:endPar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a:lnSpc>
                <a:spcPct val="120000"/>
              </a:lnSpc>
              <a:buFont typeface="Wingdings" panose="05000000000000000000" pitchFamily="2" charset="2"/>
              <a:buChar char="Ø"/>
            </a:pPr>
            <a:endPar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a:lnSpc>
                <a:spcPct val="120000"/>
              </a:lnSpc>
            </a:pP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p>
        </p:txBody>
      </p:sp>
      <p:sp>
        <p:nvSpPr>
          <p:cNvPr id="11" name="Title 1"/>
          <p:cNvSpPr txBox="1"/>
          <p:nvPr/>
        </p:nvSpPr>
        <p:spPr>
          <a:xfrm>
            <a:off x="1117758" y="818392"/>
            <a:ext cx="16052483" cy="713423"/>
          </a:xfrm>
          <a:prstGeom prst="rect">
            <a:avLst/>
          </a:prstGeom>
        </p:spPr>
        <p:txBody>
          <a:bodyPr>
            <a:noAutofit/>
          </a:bodyPr>
          <a:lstStyle/>
          <a:p>
            <a:pPr algn="ctr">
              <a:spcBef>
                <a:spcPts val="600"/>
              </a:spcBef>
              <a:defRPr/>
            </a:pPr>
            <a:r>
              <a:rPr lang="en-US" sz="36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LƯU Ý NHỮNG NỘI DUNG QUAN TRỌNG TRONG KHÓA HỌC</a:t>
            </a:r>
          </a:p>
        </p:txBody>
      </p:sp>
      <p:sp>
        <p:nvSpPr>
          <p:cNvPr id="2" name="Freeform 3">
            <a:extLst>
              <a:ext uri="{FF2B5EF4-FFF2-40B4-BE49-F238E27FC236}">
                <a16:creationId xmlns:a16="http://schemas.microsoft.com/office/drawing/2014/main" id="{3024A4A6-60B2-01E7-746A-C9E6F4941217}"/>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A04CA2FB-A9C7-BC99-3558-3B94D8E9813E}"/>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190532099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heckerboard(across)">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33CAA59F-D8A7-FD5D-2C0E-B1381EBA0F4C}"/>
              </a:ext>
            </a:extLst>
          </p:cNvPr>
          <p:cNvGrpSpPr/>
          <p:nvPr/>
        </p:nvGrpSpPr>
        <p:grpSpPr>
          <a:xfrm>
            <a:off x="4272854" y="3753122"/>
            <a:ext cx="2639622" cy="1581132"/>
            <a:chOff x="4272854" y="3753122"/>
            <a:chExt cx="2639622" cy="1581132"/>
          </a:xfrm>
        </p:grpSpPr>
        <p:sp>
          <p:nvSpPr>
            <p:cNvPr id="2" name="Freeform 2"/>
            <p:cNvSpPr/>
            <p:nvPr/>
          </p:nvSpPr>
          <p:spPr>
            <a:xfrm>
              <a:off x="4272854" y="3841313"/>
              <a:ext cx="1915570" cy="1404752"/>
            </a:xfrm>
            <a:custGeom>
              <a:avLst/>
              <a:gdLst/>
              <a:ahLst/>
              <a:cxnLst/>
              <a:rect l="l" t="t" r="r" b="b"/>
              <a:pathLst>
                <a:path w="1915570" h="1404752">
                  <a:moveTo>
                    <a:pt x="0" y="0"/>
                  </a:moveTo>
                  <a:lnTo>
                    <a:pt x="1915570" y="0"/>
                  </a:lnTo>
                  <a:lnTo>
                    <a:pt x="1915570" y="1404751"/>
                  </a:lnTo>
                  <a:lnTo>
                    <a:pt x="0" y="14047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996906" y="3841313"/>
              <a:ext cx="1915570" cy="1404752"/>
            </a:xfrm>
            <a:custGeom>
              <a:avLst/>
              <a:gdLst/>
              <a:ahLst/>
              <a:cxnLst/>
              <a:rect l="l" t="t" r="r" b="b"/>
              <a:pathLst>
                <a:path w="1915570" h="1404752">
                  <a:moveTo>
                    <a:pt x="0" y="0"/>
                  </a:moveTo>
                  <a:lnTo>
                    <a:pt x="1915570" y="0"/>
                  </a:lnTo>
                  <a:lnTo>
                    <a:pt x="1915570" y="1404751"/>
                  </a:lnTo>
                  <a:lnTo>
                    <a:pt x="0" y="14047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4514620" y="3753122"/>
              <a:ext cx="2156089" cy="1581132"/>
            </a:xfrm>
            <a:custGeom>
              <a:avLst/>
              <a:gdLst/>
              <a:ahLst/>
              <a:cxnLst/>
              <a:rect l="l" t="t" r="r" b="b"/>
              <a:pathLst>
                <a:path w="2156089" h="1581132">
                  <a:moveTo>
                    <a:pt x="0" y="0"/>
                  </a:moveTo>
                  <a:lnTo>
                    <a:pt x="2156090" y="0"/>
                  </a:lnTo>
                  <a:lnTo>
                    <a:pt x="2156090" y="1581133"/>
                  </a:lnTo>
                  <a:lnTo>
                    <a:pt x="0" y="1581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a:hlinkClick r:id="rId6"/>
            </p:cNvPr>
            <p:cNvSpPr/>
            <p:nvPr/>
          </p:nvSpPr>
          <p:spPr>
            <a:xfrm>
              <a:off x="5223871" y="4174894"/>
              <a:ext cx="737589" cy="737589"/>
            </a:xfrm>
            <a:custGeom>
              <a:avLst/>
              <a:gdLst/>
              <a:ahLst/>
              <a:cxnLst/>
              <a:rect l="l" t="t" r="r" b="b"/>
              <a:pathLst>
                <a:path w="737589" h="737589">
                  <a:moveTo>
                    <a:pt x="0" y="0"/>
                  </a:moveTo>
                  <a:lnTo>
                    <a:pt x="737588" y="0"/>
                  </a:lnTo>
                  <a:lnTo>
                    <a:pt x="737588" y="737589"/>
                  </a:lnTo>
                  <a:lnTo>
                    <a:pt x="0" y="73758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dirty="0"/>
            </a:p>
          </p:txBody>
        </p:sp>
      </p:grpSp>
      <p:sp>
        <p:nvSpPr>
          <p:cNvPr id="10" name="TextBox 10"/>
          <p:cNvSpPr txBox="1"/>
          <p:nvPr/>
        </p:nvSpPr>
        <p:spPr>
          <a:xfrm>
            <a:off x="2651030" y="1122155"/>
            <a:ext cx="12985941" cy="641201"/>
          </a:xfrm>
          <a:prstGeom prst="rect">
            <a:avLst/>
          </a:prstGeom>
        </p:spPr>
        <p:txBody>
          <a:bodyPr lIns="0" tIns="0" rIns="0" bIns="0" rtlCol="0" anchor="t">
            <a:spAutoFit/>
          </a:bodyPr>
          <a:lstStyle/>
          <a:p>
            <a:pPr algn="ctr">
              <a:lnSpc>
                <a:spcPts val="5040"/>
              </a:lnSpc>
            </a:pPr>
            <a:r>
              <a:rPr lang="en-US" sz="4200" dirty="0">
                <a:solidFill>
                  <a:srgbClr val="5800FF"/>
                </a:solidFill>
                <a:latin typeface="Oswald"/>
                <a:ea typeface="Oswald"/>
                <a:cs typeface="Oswald"/>
                <a:sym typeface="Oswald"/>
              </a:rPr>
              <a:t>DANH MỤC CÁC QUYẾT ĐỊNH NGOẠI NGỮ - TIN HỌC</a:t>
            </a:r>
          </a:p>
        </p:txBody>
      </p:sp>
      <p:sp>
        <p:nvSpPr>
          <p:cNvPr id="11" name="TextBox 11"/>
          <p:cNvSpPr txBox="1"/>
          <p:nvPr/>
        </p:nvSpPr>
        <p:spPr>
          <a:xfrm>
            <a:off x="1028700" y="1993293"/>
            <a:ext cx="16230600" cy="873894"/>
          </a:xfrm>
          <a:prstGeom prst="rect">
            <a:avLst/>
          </a:prstGeom>
        </p:spPr>
        <p:txBody>
          <a:bodyPr lIns="0" tIns="0" rIns="0" bIns="0" rtlCol="0" anchor="t">
            <a:spAutoFit/>
          </a:bodyPr>
          <a:lstStyle/>
          <a:p>
            <a:pPr algn="ctr">
              <a:lnSpc>
                <a:spcPts val="3599"/>
              </a:lnSpc>
            </a:pPr>
            <a:r>
              <a:rPr lang="en-US" sz="2399" dirty="0">
                <a:solidFill>
                  <a:srgbClr val="000000"/>
                </a:solidFill>
                <a:latin typeface="Maven Pro"/>
                <a:ea typeface="Maven Pro"/>
                <a:cs typeface="Maven Pro"/>
                <a:sym typeface="Maven Pro"/>
                <a:hlinkClick r:id="rId6"/>
              </a:rPr>
              <a:t>https://drive.google.com/drive/u/0/mobile/folders/1BSa_Kd3Y-mCvgBWpJWErkSj7Q0a49dLk?usp=sharing</a:t>
            </a:r>
            <a:endParaRPr lang="en-US" sz="2399" dirty="0">
              <a:solidFill>
                <a:srgbClr val="000000"/>
              </a:solidFill>
              <a:latin typeface="Maven Pro"/>
              <a:ea typeface="Maven Pro"/>
              <a:cs typeface="Maven Pro"/>
              <a:sym typeface="Maven Pro"/>
            </a:endParaRPr>
          </a:p>
          <a:p>
            <a:pPr algn="ctr">
              <a:lnSpc>
                <a:spcPts val="3599"/>
              </a:lnSpc>
            </a:pPr>
            <a:endParaRPr lang="en-US" sz="2399" dirty="0">
              <a:solidFill>
                <a:srgbClr val="000000"/>
              </a:solidFill>
              <a:latin typeface="Maven Pro"/>
              <a:ea typeface="Maven Pro"/>
              <a:cs typeface="Maven Pro"/>
              <a:sym typeface="Maven Pro"/>
            </a:endParaRPr>
          </a:p>
        </p:txBody>
      </p:sp>
      <p:sp>
        <p:nvSpPr>
          <p:cNvPr id="14" name="Freeform 3">
            <a:extLst>
              <a:ext uri="{FF2B5EF4-FFF2-40B4-BE49-F238E27FC236}">
                <a16:creationId xmlns:a16="http://schemas.microsoft.com/office/drawing/2014/main" id="{BCCAC4E1-D1D6-325D-0A7A-523CEA4B8418}"/>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5" name="Freeform 3">
            <a:extLst>
              <a:ext uri="{FF2B5EF4-FFF2-40B4-BE49-F238E27FC236}">
                <a16:creationId xmlns:a16="http://schemas.microsoft.com/office/drawing/2014/main" id="{403E19B8-176C-013C-8C61-2B5A7CD8217D}"/>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pic>
        <p:nvPicPr>
          <p:cNvPr id="6" name="Picture 5">
            <a:extLst>
              <a:ext uri="{FF2B5EF4-FFF2-40B4-BE49-F238E27FC236}">
                <a16:creationId xmlns:a16="http://schemas.microsoft.com/office/drawing/2014/main" id="{6171AFA1-50DE-93E4-6E11-A9A6E5A5A91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14815" y="2867187"/>
            <a:ext cx="5334001" cy="5334001"/>
          </a:xfrm>
          <a:prstGeom prst="rect">
            <a:avLst/>
          </a:prstGeom>
        </p:spPr>
      </p:pic>
    </p:spTree>
    <p:extLst>
      <p:ext uri="{BB962C8B-B14F-4D97-AF65-F5344CB8AC3E}">
        <p14:creationId xmlns:p14="http://schemas.microsoft.com/office/powerpoint/2010/main" val="22596725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33CAA59F-D8A7-FD5D-2C0E-B1381EBA0F4C}"/>
              </a:ext>
            </a:extLst>
          </p:cNvPr>
          <p:cNvGrpSpPr/>
          <p:nvPr/>
        </p:nvGrpSpPr>
        <p:grpSpPr>
          <a:xfrm>
            <a:off x="4272854" y="3753122"/>
            <a:ext cx="2639622" cy="1581132"/>
            <a:chOff x="4272854" y="3753122"/>
            <a:chExt cx="2639622" cy="1581132"/>
          </a:xfrm>
        </p:grpSpPr>
        <p:sp>
          <p:nvSpPr>
            <p:cNvPr id="2" name="Freeform 2"/>
            <p:cNvSpPr/>
            <p:nvPr/>
          </p:nvSpPr>
          <p:spPr>
            <a:xfrm>
              <a:off x="4272854" y="3841313"/>
              <a:ext cx="1915570" cy="1404752"/>
            </a:xfrm>
            <a:custGeom>
              <a:avLst/>
              <a:gdLst/>
              <a:ahLst/>
              <a:cxnLst/>
              <a:rect l="l" t="t" r="r" b="b"/>
              <a:pathLst>
                <a:path w="1915570" h="1404752">
                  <a:moveTo>
                    <a:pt x="0" y="0"/>
                  </a:moveTo>
                  <a:lnTo>
                    <a:pt x="1915570" y="0"/>
                  </a:lnTo>
                  <a:lnTo>
                    <a:pt x="1915570" y="1404751"/>
                  </a:lnTo>
                  <a:lnTo>
                    <a:pt x="0" y="14047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996906" y="3841313"/>
              <a:ext cx="1915570" cy="1404752"/>
            </a:xfrm>
            <a:custGeom>
              <a:avLst/>
              <a:gdLst/>
              <a:ahLst/>
              <a:cxnLst/>
              <a:rect l="l" t="t" r="r" b="b"/>
              <a:pathLst>
                <a:path w="1915570" h="1404752">
                  <a:moveTo>
                    <a:pt x="0" y="0"/>
                  </a:moveTo>
                  <a:lnTo>
                    <a:pt x="1915570" y="0"/>
                  </a:lnTo>
                  <a:lnTo>
                    <a:pt x="1915570" y="1404751"/>
                  </a:lnTo>
                  <a:lnTo>
                    <a:pt x="0" y="14047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4514620" y="3753122"/>
              <a:ext cx="2156089" cy="1581132"/>
            </a:xfrm>
            <a:custGeom>
              <a:avLst/>
              <a:gdLst/>
              <a:ahLst/>
              <a:cxnLst/>
              <a:rect l="l" t="t" r="r" b="b"/>
              <a:pathLst>
                <a:path w="2156089" h="1581132">
                  <a:moveTo>
                    <a:pt x="0" y="0"/>
                  </a:moveTo>
                  <a:lnTo>
                    <a:pt x="2156090" y="0"/>
                  </a:lnTo>
                  <a:lnTo>
                    <a:pt x="2156090" y="1581133"/>
                  </a:lnTo>
                  <a:lnTo>
                    <a:pt x="0" y="1581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5223871" y="4174894"/>
              <a:ext cx="737589" cy="737589"/>
            </a:xfrm>
            <a:custGeom>
              <a:avLst/>
              <a:gdLst/>
              <a:ahLst/>
              <a:cxnLst/>
              <a:rect l="l" t="t" r="r" b="b"/>
              <a:pathLst>
                <a:path w="737589" h="737589">
                  <a:moveTo>
                    <a:pt x="0" y="0"/>
                  </a:moveTo>
                  <a:lnTo>
                    <a:pt x="737588" y="0"/>
                  </a:lnTo>
                  <a:lnTo>
                    <a:pt x="737588" y="737589"/>
                  </a:lnTo>
                  <a:lnTo>
                    <a:pt x="0" y="7375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grpSp>
      <p:sp>
        <p:nvSpPr>
          <p:cNvPr id="10" name="TextBox 10"/>
          <p:cNvSpPr txBox="1"/>
          <p:nvPr/>
        </p:nvSpPr>
        <p:spPr>
          <a:xfrm>
            <a:off x="2651030" y="1122155"/>
            <a:ext cx="12985941" cy="641201"/>
          </a:xfrm>
          <a:prstGeom prst="rect">
            <a:avLst/>
          </a:prstGeom>
        </p:spPr>
        <p:txBody>
          <a:bodyPr lIns="0" tIns="0" rIns="0" bIns="0" rtlCol="0" anchor="t">
            <a:spAutoFit/>
          </a:bodyPr>
          <a:lstStyle/>
          <a:p>
            <a:pPr algn="ctr">
              <a:lnSpc>
                <a:spcPts val="5040"/>
              </a:lnSpc>
            </a:pPr>
            <a:r>
              <a:rPr lang="en-US" sz="4200" dirty="0">
                <a:solidFill>
                  <a:srgbClr val="5800FF"/>
                </a:solidFill>
                <a:latin typeface="Oswald"/>
                <a:ea typeface="Oswald"/>
                <a:cs typeface="Oswald"/>
                <a:sym typeface="Oswald"/>
              </a:rPr>
              <a:t>LINK KHẢO SÁT VỀ NHU CẦU HỌC TẬP BỒI DƯỠNG NN-TH </a:t>
            </a:r>
          </a:p>
        </p:txBody>
      </p:sp>
      <p:sp>
        <p:nvSpPr>
          <p:cNvPr id="11" name="TextBox 11"/>
          <p:cNvSpPr txBox="1"/>
          <p:nvPr/>
        </p:nvSpPr>
        <p:spPr>
          <a:xfrm>
            <a:off x="1028700" y="1993293"/>
            <a:ext cx="16230600" cy="412229"/>
          </a:xfrm>
          <a:prstGeom prst="rect">
            <a:avLst/>
          </a:prstGeom>
        </p:spPr>
        <p:txBody>
          <a:bodyPr lIns="0" tIns="0" rIns="0" bIns="0" rtlCol="0" anchor="t">
            <a:spAutoFit/>
          </a:bodyPr>
          <a:lstStyle/>
          <a:p>
            <a:pPr algn="ctr">
              <a:lnSpc>
                <a:spcPts val="3599"/>
              </a:lnSpc>
            </a:pPr>
            <a:r>
              <a:rPr lang="en-US" sz="2399" dirty="0">
                <a:solidFill>
                  <a:srgbClr val="000000"/>
                </a:solidFill>
                <a:latin typeface="Maven Pro"/>
                <a:ea typeface="Maven Pro"/>
                <a:cs typeface="Maven Pro"/>
                <a:sym typeface="Maven Pro"/>
                <a:hlinkClick r:id="rId8"/>
              </a:rPr>
              <a:t>https://forms.gle/yZ5gfjYqQgWQT1jU6</a:t>
            </a:r>
            <a:endParaRPr lang="en-US" sz="2399" dirty="0">
              <a:solidFill>
                <a:srgbClr val="000000"/>
              </a:solidFill>
              <a:latin typeface="Maven Pro"/>
              <a:ea typeface="Maven Pro"/>
              <a:cs typeface="Maven Pro"/>
              <a:sym typeface="Maven Pro"/>
            </a:endParaRPr>
          </a:p>
        </p:txBody>
      </p:sp>
      <p:sp>
        <p:nvSpPr>
          <p:cNvPr id="14" name="Freeform 3">
            <a:extLst>
              <a:ext uri="{FF2B5EF4-FFF2-40B4-BE49-F238E27FC236}">
                <a16:creationId xmlns:a16="http://schemas.microsoft.com/office/drawing/2014/main" id="{BCCAC4E1-D1D6-325D-0A7A-523CEA4B8418}"/>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5" name="Freeform 3">
            <a:extLst>
              <a:ext uri="{FF2B5EF4-FFF2-40B4-BE49-F238E27FC236}">
                <a16:creationId xmlns:a16="http://schemas.microsoft.com/office/drawing/2014/main" id="{403E19B8-176C-013C-8C61-2B5A7CD8217D}"/>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pic>
        <p:nvPicPr>
          <p:cNvPr id="7" name="Picture 6">
            <a:extLst>
              <a:ext uri="{FF2B5EF4-FFF2-40B4-BE49-F238E27FC236}">
                <a16:creationId xmlns:a16="http://schemas.microsoft.com/office/drawing/2014/main" id="{D5A02AE4-02D5-86D6-647B-D71376C72FFC}"/>
              </a:ext>
            </a:extLst>
          </p:cNvPr>
          <p:cNvPicPr>
            <a:picLocks noChangeAspect="1"/>
          </p:cNvPicPr>
          <p:nvPr/>
        </p:nvPicPr>
        <p:blipFill>
          <a:blip r:embed="rId11"/>
          <a:stretch>
            <a:fillRect/>
          </a:stretch>
        </p:blipFill>
        <p:spPr>
          <a:xfrm>
            <a:off x="7394762" y="3071063"/>
            <a:ext cx="3556990" cy="3587654"/>
          </a:xfrm>
          <a:prstGeom prst="rect">
            <a:avLst/>
          </a:prstGeom>
        </p:spPr>
      </p:pic>
    </p:spTree>
    <p:extLst>
      <p:ext uri="{BB962C8B-B14F-4D97-AF65-F5344CB8AC3E}">
        <p14:creationId xmlns:p14="http://schemas.microsoft.com/office/powerpoint/2010/main" val="29105468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flipV="1">
            <a:off x="489285" y="2168215"/>
            <a:ext cx="7892715" cy="3127684"/>
          </a:xfrm>
          <a:custGeom>
            <a:avLst/>
            <a:gdLst/>
            <a:ahLst/>
            <a:cxnLst/>
            <a:rect l="l" t="t" r="r" b="b"/>
            <a:pathLst>
              <a:path w="2701771" h="1365623">
                <a:moveTo>
                  <a:pt x="0" y="1365623"/>
                </a:moveTo>
                <a:lnTo>
                  <a:pt x="2701771" y="1365623"/>
                </a:lnTo>
                <a:lnTo>
                  <a:pt x="2701771" y="0"/>
                </a:lnTo>
                <a:lnTo>
                  <a:pt x="0" y="0"/>
                </a:lnTo>
                <a:lnTo>
                  <a:pt x="0" y="1365623"/>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flipV="1">
            <a:off x="9753602" y="5600699"/>
            <a:ext cx="8077198" cy="3276600"/>
          </a:xfrm>
          <a:custGeom>
            <a:avLst/>
            <a:gdLst/>
            <a:ahLst/>
            <a:cxnLst/>
            <a:rect l="l" t="t" r="r" b="b"/>
            <a:pathLst>
              <a:path w="2701771" h="1365623">
                <a:moveTo>
                  <a:pt x="0" y="1365623"/>
                </a:moveTo>
                <a:lnTo>
                  <a:pt x="2701772" y="1365623"/>
                </a:lnTo>
                <a:lnTo>
                  <a:pt x="2701772" y="0"/>
                </a:lnTo>
                <a:lnTo>
                  <a:pt x="0" y="0"/>
                </a:lnTo>
                <a:lnTo>
                  <a:pt x="0" y="1365623"/>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0"/>
          <p:cNvSpPr txBox="1"/>
          <p:nvPr/>
        </p:nvSpPr>
        <p:spPr>
          <a:xfrm>
            <a:off x="9139989" y="2973029"/>
            <a:ext cx="8327774" cy="1235979"/>
          </a:xfrm>
          <a:prstGeom prst="rect">
            <a:avLst/>
          </a:prstGeom>
        </p:spPr>
        <p:txBody>
          <a:bodyPr wrap="square" lIns="0" tIns="0" rIns="0" bIns="0" rtlCol="0" anchor="t">
            <a:spAutoFit/>
          </a:bodyPr>
          <a:lstStyle/>
          <a:p>
            <a:pPr algn="l">
              <a:lnSpc>
                <a:spcPts val="5040"/>
              </a:lnSpc>
            </a:pP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rPr>
              <a:t>Website Trung </a:t>
            </a:r>
            <a:r>
              <a:rPr lang="en-US" altLang="en-US" sz="3600" b="1" i="1" dirty="0" err="1">
                <a:solidFill>
                  <a:srgbClr val="002060"/>
                </a:solidFill>
                <a:latin typeface="Roboto" panose="02000000000000000000" pitchFamily="2" charset="0"/>
                <a:ea typeface="Roboto" panose="02000000000000000000" pitchFamily="2" charset="0"/>
                <a:cs typeface="Roboto" panose="02000000000000000000" pitchFamily="2" charset="0"/>
              </a:rPr>
              <a:t>tâm</a:t>
            </a: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hlinkClick r:id="rId4"/>
              </a:rPr>
              <a:t>http://trungtamnnth.uneti.edu.vn/</a:t>
            </a: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rPr>
              <a:t>	</a:t>
            </a:r>
            <a:endParaRPr lang="en-US" sz="3600" dirty="0">
              <a:solidFill>
                <a:srgbClr val="5800FF"/>
              </a:solidFill>
              <a:latin typeface="Oswald"/>
              <a:ea typeface="Oswald"/>
              <a:cs typeface="Oswald"/>
              <a:sym typeface="Oswald"/>
            </a:endParaRPr>
          </a:p>
        </p:txBody>
      </p:sp>
      <p:sp>
        <p:nvSpPr>
          <p:cNvPr id="12" name="TextBox 12"/>
          <p:cNvSpPr txBox="1"/>
          <p:nvPr/>
        </p:nvSpPr>
        <p:spPr>
          <a:xfrm>
            <a:off x="1028700" y="6526202"/>
            <a:ext cx="7505700" cy="1923604"/>
          </a:xfrm>
          <a:prstGeom prst="rect">
            <a:avLst/>
          </a:prstGeom>
        </p:spPr>
        <p:txBody>
          <a:bodyPr wrap="square" lIns="0" tIns="0" rIns="0" bIns="0" rtlCol="0" anchor="t">
            <a:spAutoFit/>
          </a:bodyPr>
          <a:lstStyle/>
          <a:p>
            <a:pPr algn="l">
              <a:lnSpc>
                <a:spcPts val="5040"/>
              </a:lnSpc>
            </a:pPr>
            <a:r>
              <a:rPr lang="en-US" altLang="en-US" sz="3600" b="1" i="1" dirty="0" err="1">
                <a:solidFill>
                  <a:srgbClr val="002060"/>
                </a:solidFill>
                <a:latin typeface="Roboto" panose="02000000000000000000" pitchFamily="2" charset="0"/>
                <a:ea typeface="Roboto" panose="02000000000000000000" pitchFamily="2" charset="0"/>
                <a:cs typeface="Roboto" panose="02000000000000000000" pitchFamily="2" charset="0"/>
              </a:rPr>
              <a:t>Fanpage</a:t>
            </a: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hlinkClick r:id="rId5"/>
              </a:rPr>
              <a:t>https://www.facebook.com/trungtamngoainguvatinhocUNETI</a:t>
            </a:r>
            <a:endParaRPr lang="en-US" sz="3600" dirty="0">
              <a:solidFill>
                <a:srgbClr val="5800FF"/>
              </a:solidFill>
              <a:latin typeface="Oswald"/>
              <a:ea typeface="Oswald"/>
              <a:cs typeface="Oswald"/>
              <a:sym typeface="Oswald"/>
            </a:endParaRPr>
          </a:p>
        </p:txBody>
      </p:sp>
      <p:pic>
        <p:nvPicPr>
          <p:cNvPr id="14" name="Picture 13" descr="qrweb">
            <a:extLst>
              <a:ext uri="{FF2B5EF4-FFF2-40B4-BE49-F238E27FC236}">
                <a16:creationId xmlns:a16="http://schemas.microsoft.com/office/drawing/2014/main" id="{D6286620-F014-81C9-2A02-47AE68E2DE34}"/>
              </a:ext>
            </a:extLst>
          </p:cNvPr>
          <p:cNvPicPr>
            <a:picLocks noChangeAspect="1"/>
          </p:cNvPicPr>
          <p:nvPr/>
        </p:nvPicPr>
        <p:blipFill>
          <a:blip r:embed="rId6"/>
          <a:stretch>
            <a:fillRect/>
          </a:stretch>
        </p:blipFill>
        <p:spPr>
          <a:xfrm>
            <a:off x="2804339" y="2118637"/>
            <a:ext cx="3302720" cy="3302720"/>
          </a:xfrm>
          <a:prstGeom prst="rect">
            <a:avLst/>
          </a:prstGeom>
        </p:spPr>
      </p:pic>
      <p:pic>
        <p:nvPicPr>
          <p:cNvPr id="15" name="Content Placeholder 12" descr="websiteplanet-qr">
            <a:extLst>
              <a:ext uri="{FF2B5EF4-FFF2-40B4-BE49-F238E27FC236}">
                <a16:creationId xmlns:a16="http://schemas.microsoft.com/office/drawing/2014/main" id="{44294DFA-B7B2-3553-AC34-9A0B367E220B}"/>
              </a:ext>
            </a:extLst>
          </p:cNvPr>
          <p:cNvPicPr>
            <a:picLocks noChangeAspect="1"/>
          </p:cNvPicPr>
          <p:nvPr/>
        </p:nvPicPr>
        <p:blipFill>
          <a:blip r:embed="rId7"/>
          <a:stretch>
            <a:fillRect/>
          </a:stretch>
        </p:blipFill>
        <p:spPr>
          <a:xfrm>
            <a:off x="12115800" y="5595257"/>
            <a:ext cx="3438377" cy="3438377"/>
          </a:xfrm>
          <a:prstGeom prst="rect">
            <a:avLst/>
          </a:prstGeom>
        </p:spPr>
      </p:pic>
      <p:sp>
        <p:nvSpPr>
          <p:cNvPr id="17" name="Title 1">
            <a:extLst>
              <a:ext uri="{FF2B5EF4-FFF2-40B4-BE49-F238E27FC236}">
                <a16:creationId xmlns:a16="http://schemas.microsoft.com/office/drawing/2014/main" id="{5AEDB431-60B3-90A7-1400-7A93CAB3B62F}"/>
              </a:ext>
            </a:extLst>
          </p:cNvPr>
          <p:cNvSpPr txBox="1">
            <a:spLocks/>
          </p:cNvSpPr>
          <p:nvPr/>
        </p:nvSpPr>
        <p:spPr>
          <a:xfrm>
            <a:off x="489284" y="1025219"/>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vi-VN" sz="4800" b="1" dirty="0">
                <a:solidFill>
                  <a:srgbClr val="932313"/>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a:t>
            </a:r>
            <a:r>
              <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Trung tâm Ngoại ngữ </a:t>
            </a:r>
            <a:r>
              <a:rPr lang="en-US" sz="4200" b="1" dirty="0" err="1">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và</a:t>
            </a:r>
            <a:r>
              <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 Tin học</a:t>
            </a:r>
            <a:r>
              <a:rPr lang="en-US"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 </a:t>
            </a:r>
            <a:endPar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endParaRPr>
          </a:p>
        </p:txBody>
      </p:sp>
      <p:sp>
        <p:nvSpPr>
          <p:cNvPr id="18" name="Freeform 3">
            <a:extLst>
              <a:ext uri="{FF2B5EF4-FFF2-40B4-BE49-F238E27FC236}">
                <a16:creationId xmlns:a16="http://schemas.microsoft.com/office/drawing/2014/main" id="{B2DD042E-9051-A76C-F9B1-58AB695F9C84}"/>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9" name="Freeform 3">
            <a:extLst>
              <a:ext uri="{FF2B5EF4-FFF2-40B4-BE49-F238E27FC236}">
                <a16:creationId xmlns:a16="http://schemas.microsoft.com/office/drawing/2014/main" id="{F16FEC88-290F-D5B4-8E4C-057F18C91F75}"/>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156851" y="1149489"/>
            <a:ext cx="8229600" cy="1143000"/>
          </a:xfrm>
        </p:spPr>
        <p:txBody>
          <a:bodyPr>
            <a:noAutofit/>
          </a:bodyPr>
          <a:lstStyle/>
          <a:p>
            <a:pPr>
              <a:defRPr/>
            </a:pPr>
            <a:r>
              <a:rPr lang="vi-VN" sz="4800" b="1" dirty="0">
                <a:solidFill>
                  <a:srgbClr val="932313"/>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a:t>
            </a:r>
            <a:r>
              <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Trung tâm Ngoại ngữ </a:t>
            </a:r>
            <a:r>
              <a:rPr lang="en-US" sz="4200" b="1" dirty="0" err="1">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và</a:t>
            </a:r>
            <a:r>
              <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 Tin học</a:t>
            </a:r>
            <a:r>
              <a:rPr lang="en-US"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 </a:t>
            </a:r>
            <a:endPar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endParaRPr>
          </a:p>
        </p:txBody>
      </p:sp>
      <p:sp>
        <p:nvSpPr>
          <p:cNvPr id="5" name="TextBox 4"/>
          <p:cNvSpPr txBox="1"/>
          <p:nvPr/>
        </p:nvSpPr>
        <p:spPr>
          <a:xfrm>
            <a:off x="1552576" y="5900738"/>
            <a:ext cx="14958908" cy="646331"/>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a:spAutoFit/>
          </a:bodyPr>
          <a:lstStyle/>
          <a:p>
            <a:pPr marL="428625" indent="-428625">
              <a:defRPr/>
            </a:pPr>
            <a:endParaRPr lang="en-US" sz="3600">
              <a:solidFill>
                <a:srgbClr val="000000"/>
              </a:solidFill>
              <a:latin typeface="Times New Roman" panose="02020603050405020304" charset="0"/>
              <a:cs typeface="Times New Roman" panose="02020603050405020304" charset="0"/>
            </a:endParaRPr>
          </a:p>
        </p:txBody>
      </p:sp>
      <p:sp>
        <p:nvSpPr>
          <p:cNvPr id="6" name="Text Box 5"/>
          <p:cNvSpPr txBox="1">
            <a:spLocks noChangeArrowheads="1"/>
          </p:cNvSpPr>
          <p:nvPr/>
        </p:nvSpPr>
        <p:spPr bwMode="auto">
          <a:xfrm>
            <a:off x="2667000" y="2933700"/>
            <a:ext cx="13438903"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charset="0"/>
                <a:cs typeface="Arial" panose="020B0604020202020204" pitchFamily="34" charset="0"/>
              </a:defRPr>
            </a:lvl1pPr>
            <a:lvl2pPr marL="742950" indent="-285750">
              <a:defRPr>
                <a:solidFill>
                  <a:schemeClr val="tx1"/>
                </a:solidFill>
                <a:latin typeface="Times New Roman" panose="02020603050405020304" charset="0"/>
                <a:cs typeface="Arial" panose="020B0604020202020204" pitchFamily="34" charset="0"/>
              </a:defRPr>
            </a:lvl2pPr>
            <a:lvl3pPr marL="1143000" indent="-228600">
              <a:defRPr>
                <a:solidFill>
                  <a:schemeClr val="tx1"/>
                </a:solidFill>
                <a:latin typeface="Times New Roman" panose="02020603050405020304" charset="0"/>
                <a:cs typeface="Arial" panose="020B0604020202020204" pitchFamily="34" charset="0"/>
              </a:defRPr>
            </a:lvl3pPr>
            <a:lvl4pPr marL="1600200" indent="-228600">
              <a:defRPr>
                <a:solidFill>
                  <a:schemeClr val="tx1"/>
                </a:solidFill>
                <a:latin typeface="Times New Roman" panose="02020603050405020304" charset="0"/>
                <a:cs typeface="Arial" panose="020B0604020202020204" pitchFamily="34" charset="0"/>
              </a:defRPr>
            </a:lvl4pPr>
            <a:lvl5pPr marL="2057400" indent="-228600">
              <a:defRPr>
                <a:solidFill>
                  <a:schemeClr val="tx1"/>
                </a:solidFill>
                <a:latin typeface="Times New Roman" panose="0202060305040502030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9pPr>
          </a:lstStyle>
          <a:p>
            <a:pPr>
              <a:spcBef>
                <a:spcPct val="50000"/>
              </a:spcBef>
            </a:pP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Mọi</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thắc</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mắc</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cần</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giải</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đáp</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xin</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liên</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hệ</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theo</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địa</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chỉ</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p>
          <a:p>
            <a:pPr>
              <a:spcBef>
                <a:spcPct val="50000"/>
              </a:spcBef>
              <a:buFontTx/>
              <a:buChar char="-"/>
            </a:pP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Cơ</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sở</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HN: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Phòng</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108 HA8 Trường ĐH Kinh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tế</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Kỹ</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thuật</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Công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Nghiệp</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ngõ</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218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Lĩnh</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Nam,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phường</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Hoàng Mai, HN. </a:t>
            </a:r>
          </a:p>
          <a:p>
            <a:pPr>
              <a:spcBef>
                <a:spcPct val="50000"/>
              </a:spcBef>
            </a:pP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DĐ: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Thầy</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Cường: 0915.658.858 –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Thầy</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Đạt: 0389.601.139</a:t>
            </a:r>
          </a:p>
          <a:p>
            <a:pPr>
              <a:spcBef>
                <a:spcPct val="50000"/>
              </a:spcBef>
            </a:pP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Cơ</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sở</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NĐ: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Phòng</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105 NA2 Trường ĐH Kinh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tế</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Kỹ</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thuật</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Công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Nghiệp</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số</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353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Trần</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Hưng</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Đạo</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phường</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Nam Định,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tỉnh</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Ninh Bình</a:t>
            </a:r>
          </a:p>
          <a:p>
            <a:pPr>
              <a:spcBef>
                <a:spcPct val="50000"/>
              </a:spcBef>
            </a:pP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DĐ: Thầy Khiêm 0915.182.835 –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Cô</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Gấm</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0917.369.569</a:t>
            </a:r>
          </a:p>
          <a:p>
            <a:pPr>
              <a:spcBef>
                <a:spcPct val="50000"/>
              </a:spcBef>
            </a:pPr>
            <a:endPar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endParaRPr>
          </a:p>
          <a:p>
            <a:pPr>
              <a:spcBef>
                <a:spcPct val="50000"/>
              </a:spcBef>
            </a:pPr>
            <a:endPar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8" name="Freeform 3">
            <a:extLst>
              <a:ext uri="{FF2B5EF4-FFF2-40B4-BE49-F238E27FC236}">
                <a16:creationId xmlns:a16="http://schemas.microsoft.com/office/drawing/2014/main" id="{D90046FE-7A85-99D2-516B-DD9ACAD50EE6}"/>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3">
            <a:extLst>
              <a:ext uri="{FF2B5EF4-FFF2-40B4-BE49-F238E27FC236}">
                <a16:creationId xmlns:a16="http://schemas.microsoft.com/office/drawing/2014/main" id="{BFBE5630-A212-4E40-01E4-42670FAAC1F5}"/>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223301385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a:off x="-3096977" y="3770114"/>
            <a:ext cx="11056785" cy="5488186"/>
          </a:xfrm>
          <a:custGeom>
            <a:avLst/>
            <a:gdLst/>
            <a:ahLst/>
            <a:cxnLst/>
            <a:rect l="l" t="t" r="r" b="b"/>
            <a:pathLst>
              <a:path w="11056785" h="5488186">
                <a:moveTo>
                  <a:pt x="11056784" y="0"/>
                </a:moveTo>
                <a:lnTo>
                  <a:pt x="0" y="0"/>
                </a:lnTo>
                <a:lnTo>
                  <a:pt x="0" y="5488186"/>
                </a:lnTo>
                <a:lnTo>
                  <a:pt x="11056784" y="5488186"/>
                </a:lnTo>
                <a:lnTo>
                  <a:pt x="11056784"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10800000" flipH="1">
            <a:off x="-604405" y="-327718"/>
            <a:ext cx="13784099" cy="6841926"/>
          </a:xfrm>
          <a:custGeom>
            <a:avLst/>
            <a:gdLst/>
            <a:ahLst/>
            <a:cxnLst/>
            <a:rect l="l" t="t" r="r" b="b"/>
            <a:pathLst>
              <a:path w="13784099" h="6841926">
                <a:moveTo>
                  <a:pt x="13784099" y="0"/>
                </a:moveTo>
                <a:lnTo>
                  <a:pt x="0" y="0"/>
                </a:lnTo>
                <a:lnTo>
                  <a:pt x="0" y="6841925"/>
                </a:lnTo>
                <a:lnTo>
                  <a:pt x="13784099" y="6841925"/>
                </a:lnTo>
                <a:lnTo>
                  <a:pt x="13784099"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rot="-10800000" flipV="1">
            <a:off x="16081389" y="-327718"/>
            <a:ext cx="8255707" cy="4097833"/>
          </a:xfrm>
          <a:custGeom>
            <a:avLst/>
            <a:gdLst/>
            <a:ahLst/>
            <a:cxnLst/>
            <a:rect l="l" t="t" r="r" b="b"/>
            <a:pathLst>
              <a:path w="8255707" h="4097833">
                <a:moveTo>
                  <a:pt x="0" y="4097832"/>
                </a:moveTo>
                <a:lnTo>
                  <a:pt x="8255707" y="4097832"/>
                </a:lnTo>
                <a:lnTo>
                  <a:pt x="8255707" y="0"/>
                </a:lnTo>
                <a:lnTo>
                  <a:pt x="0" y="0"/>
                </a:lnTo>
                <a:lnTo>
                  <a:pt x="0" y="409783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rot="-10800000">
            <a:off x="6676161" y="4653902"/>
            <a:ext cx="10178222" cy="3720611"/>
          </a:xfrm>
          <a:custGeom>
            <a:avLst/>
            <a:gdLst/>
            <a:ahLst/>
            <a:cxnLst/>
            <a:rect l="l" t="t" r="r" b="b"/>
            <a:pathLst>
              <a:path w="10178222" h="3720611">
                <a:moveTo>
                  <a:pt x="0" y="0"/>
                </a:moveTo>
                <a:lnTo>
                  <a:pt x="10178222" y="0"/>
                </a:lnTo>
                <a:lnTo>
                  <a:pt x="10178222" y="3720610"/>
                </a:lnTo>
                <a:lnTo>
                  <a:pt x="0" y="37206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6" name="Group 6"/>
          <p:cNvGrpSpPr>
            <a:grpSpLocks noChangeAspect="1"/>
          </p:cNvGrpSpPr>
          <p:nvPr/>
        </p:nvGrpSpPr>
        <p:grpSpPr>
          <a:xfrm>
            <a:off x="8883694" y="3770114"/>
            <a:ext cx="7197695" cy="5488186"/>
            <a:chOff x="0" y="0"/>
            <a:chExt cx="6425184" cy="4899152"/>
          </a:xfrm>
        </p:grpSpPr>
        <p:sp>
          <p:nvSpPr>
            <p:cNvPr id="7" name="Freeform 7"/>
            <p:cNvSpPr/>
            <p:nvPr/>
          </p:nvSpPr>
          <p:spPr>
            <a:xfrm>
              <a:off x="0" y="0"/>
              <a:ext cx="6425184" cy="4899152"/>
            </a:xfrm>
            <a:custGeom>
              <a:avLst/>
              <a:gdLst/>
              <a:ahLst/>
              <a:cxnLst/>
              <a:rect l="l" t="t" r="r" b="b"/>
              <a:pathLst>
                <a:path w="6425184" h="4899152">
                  <a:moveTo>
                    <a:pt x="2841625" y="0"/>
                  </a:moveTo>
                  <a:lnTo>
                    <a:pt x="0" y="4899152"/>
                  </a:lnTo>
                  <a:lnTo>
                    <a:pt x="3583559" y="4899152"/>
                  </a:lnTo>
                  <a:lnTo>
                    <a:pt x="6425184" y="0"/>
                  </a:lnTo>
                  <a:close/>
                </a:path>
              </a:pathLst>
            </a:custGeom>
            <a:blipFill>
              <a:blip r:embed="rId8"/>
              <a:stretch>
                <a:fillRect l="-11702" r="-2671"/>
              </a:stretch>
            </a:blipFill>
          </p:spPr>
          <p:txBody>
            <a:bodyPr/>
            <a:lstStyle/>
            <a:p>
              <a:endParaRPr lang="en-US"/>
            </a:p>
          </p:txBody>
        </p:sp>
      </p:grpSp>
      <p:sp>
        <p:nvSpPr>
          <p:cNvPr id="8" name="TextBox 8"/>
          <p:cNvSpPr txBox="1"/>
          <p:nvPr/>
        </p:nvSpPr>
        <p:spPr>
          <a:xfrm>
            <a:off x="2959831" y="1874045"/>
            <a:ext cx="6655625" cy="2438400"/>
          </a:xfrm>
          <a:prstGeom prst="rect">
            <a:avLst/>
          </a:prstGeom>
        </p:spPr>
        <p:txBody>
          <a:bodyPr lIns="0" tIns="0" rIns="0" bIns="0" rtlCol="0" anchor="t">
            <a:spAutoFit/>
          </a:bodyPr>
          <a:lstStyle/>
          <a:p>
            <a:pPr algn="l">
              <a:lnSpc>
                <a:spcPts val="9600"/>
              </a:lnSpc>
            </a:pPr>
            <a:r>
              <a:rPr lang="en-US" sz="8000" dirty="0">
                <a:solidFill>
                  <a:srgbClr val="FFFFFF"/>
                </a:solidFill>
                <a:latin typeface="Oswald"/>
                <a:ea typeface="Oswald"/>
                <a:cs typeface="Oswald"/>
                <a:sym typeface="Oswald"/>
              </a:rPr>
              <a:t>THANK</a:t>
            </a:r>
          </a:p>
          <a:p>
            <a:pPr algn="l">
              <a:lnSpc>
                <a:spcPts val="9600"/>
              </a:lnSpc>
            </a:pPr>
            <a:r>
              <a:rPr lang="en-US" sz="8000" dirty="0">
                <a:solidFill>
                  <a:srgbClr val="FFFFFF"/>
                </a:solidFill>
                <a:latin typeface="Oswald"/>
                <a:ea typeface="Oswald"/>
                <a:cs typeface="Oswald"/>
                <a:sym typeface="Oswald"/>
              </a:rPr>
              <a:t>YOU</a:t>
            </a:r>
          </a:p>
        </p:txBody>
      </p:sp>
      <p:sp>
        <p:nvSpPr>
          <p:cNvPr id="10" name="Title 1">
            <a:extLst>
              <a:ext uri="{FF2B5EF4-FFF2-40B4-BE49-F238E27FC236}">
                <a16:creationId xmlns:a16="http://schemas.microsoft.com/office/drawing/2014/main" id="{A3CBC285-CBD5-F748-9DDD-1E0EA2CFE313}"/>
              </a:ext>
            </a:extLst>
          </p:cNvPr>
          <p:cNvSpPr txBox="1">
            <a:spLocks/>
          </p:cNvSpPr>
          <p:nvPr/>
        </p:nvSpPr>
        <p:spPr>
          <a:xfrm>
            <a:off x="-1939360" y="578199"/>
            <a:ext cx="16454005"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vi-VN" sz="3200" b="1" dirty="0">
                <a:solidFill>
                  <a:schemeClr val="bg1"/>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a:t>
            </a:r>
            <a:r>
              <a:rPr lang="en-US" sz="3200" b="1" dirty="0">
                <a:ln w="3175" cmpd="sng">
                  <a:noFill/>
                </a:ln>
                <a:solidFill>
                  <a:schemeClr val="bg1"/>
                </a:solidFill>
                <a:latin typeface="Roboto" panose="02000000000000000000" pitchFamily="2" charset="0"/>
                <a:ea typeface="Roboto" panose="02000000000000000000" pitchFamily="2" charset="0"/>
                <a:cs typeface="Roboto" panose="02000000000000000000" pitchFamily="2" charset="0"/>
              </a:rPr>
              <a:t>Centre for Foreign Languages and Information Technology</a:t>
            </a:r>
            <a:endParaRPr lang="vi-VN" sz="3200" b="1" dirty="0">
              <a:ln w="3175" cmpd="sng">
                <a:noFill/>
              </a:ln>
              <a:solidFill>
                <a:schemeClr val="bg1"/>
              </a:solidFill>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1864</TotalTime>
  <Words>3470</Words>
  <Application>Microsoft Office PowerPoint</Application>
  <PresentationFormat>Custom</PresentationFormat>
  <Paragraphs>285</Paragraphs>
  <Slides>35</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Oswald</vt:lpstr>
      <vt:lpstr>Calibri</vt:lpstr>
      <vt:lpstr>Times New Roman</vt:lpstr>
      <vt:lpstr>Arial</vt:lpstr>
      <vt:lpstr>Maven Pro</vt:lpstr>
      <vt:lpstr>Wingdings</vt:lpstr>
      <vt:lpstr>Segoe UI bold</vt:lpstr>
      <vt:lpstr>Aptos</vt:lpstr>
      <vt:lpstr>Roboto</vt:lpstr>
      <vt:lpstr>Office Theme</vt:lpstr>
      <vt:lpstr>PowerPoint Presentation</vt:lpstr>
      <vt:lpstr>PowerPoint Presentation</vt:lpstr>
      <vt:lpstr>PowerPoint Presentation</vt:lpstr>
      <vt:lpstr>PowerPoint Presentation</vt:lpstr>
      <vt:lpstr> CÔNG NHẬN ĐẠT CHUẨN ĐẦU RA ĐỐI VỚI SINH VIÊN KHÔNG CHUYÊN NGỮ</vt:lpstr>
      <vt:lpstr>PowerPoint Presentation</vt:lpstr>
      <vt:lpstr>PowerPoint Presentation</vt:lpstr>
      <vt:lpstr>CHUẨN ĐẦU RA TIẾNG ANH DÀNH CHO SINH VIÊN KHÔNG CHUYÊN NGỮ</vt:lpstr>
      <vt:lpstr>PowerPoint Presentation</vt:lpstr>
      <vt:lpstr>PowerPoint Presentation</vt:lpstr>
      <vt:lpstr> ĐĂNG KÝ THI CHỨNG CHỈ TOEIC QUỐC TẾ</vt:lpstr>
      <vt:lpstr> NHỮNG LƯU Ý KHI ĐĂNG KÝ THI CHỨNG CHỈ TOEIC QUỐC TẾ</vt:lpstr>
      <vt:lpstr>PowerPoint Presentation</vt:lpstr>
      <vt:lpstr>PowerPoint Presentation</vt:lpstr>
      <vt:lpstr>PowerPoint Presentation</vt:lpstr>
      <vt:lpstr>PowerPoint Presentation</vt:lpstr>
      <vt:lpstr>PowerPoint Presentation</vt:lpstr>
      <vt:lpstr>QUY ĐỊNH VỀ CHUẨN ĐẦU RA TIN HỌC</vt:lpstr>
      <vt:lpstr>PowerPoint Presentation</vt:lpstr>
      <vt:lpstr>PowerPoint Presentation</vt:lpstr>
      <vt:lpstr>CÁC CẤP ĐỘ CỦA BÀI THI MOS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Trung tâm Ngoại ngữ và Tin học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Modern Work Summary Report Presentation Template</dc:title>
  <dc:creator>X1 GEN 5</dc:creator>
  <cp:lastModifiedBy>Lý Hoàng</cp:lastModifiedBy>
  <cp:revision>29</cp:revision>
  <dcterms:created xsi:type="dcterms:W3CDTF">2006-08-16T00:00:00Z</dcterms:created>
  <dcterms:modified xsi:type="dcterms:W3CDTF">2025-08-28T10:30:22Z</dcterms:modified>
  <dc:identifier>DAGOYfISBt8</dc:identifier>
</cp:coreProperties>
</file>