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24.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21" r:id="rId2"/>
    <p:sldId id="259" r:id="rId3"/>
    <p:sldId id="262" r:id="rId4"/>
    <p:sldId id="322" r:id="rId5"/>
    <p:sldId id="264" r:id="rId6"/>
    <p:sldId id="327" r:id="rId7"/>
    <p:sldId id="328" r:id="rId8"/>
    <p:sldId id="329" r:id="rId9"/>
    <p:sldId id="323" r:id="rId10"/>
    <p:sldId id="324" r:id="rId11"/>
    <p:sldId id="326" r:id="rId12"/>
    <p:sldId id="330" r:id="rId13"/>
    <p:sldId id="331" r:id="rId14"/>
    <p:sldId id="332" r:id="rId15"/>
    <p:sldId id="308" r:id="rId16"/>
    <p:sldId id="263" r:id="rId17"/>
    <p:sldId id="309" r:id="rId18"/>
    <p:sldId id="318" r:id="rId19"/>
    <p:sldId id="319"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38" autoAdjust="0"/>
    <p:restoredTop sz="94664" autoAdjust="0"/>
  </p:normalViewPr>
  <p:slideViewPr>
    <p:cSldViewPr snapToGrid="0">
      <p:cViewPr varScale="1">
        <p:scale>
          <a:sx n="104" d="100"/>
          <a:sy n="104" d="100"/>
        </p:scale>
        <p:origin x="144" y="4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B7250-FBDE-476F-AEB3-ACAE0E36C542}" type="datetimeFigureOut">
              <a:rPr lang="en-US" smtClean="0"/>
              <a:t>28/08/2025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B0F2C-9B48-473D-9FF8-04774DE3431E}" type="slidenum">
              <a:rPr lang="en-US" smtClean="0"/>
              <a:t>‹#›</a:t>
            </a:fld>
            <a:endParaRPr lang="en-US"/>
          </a:p>
        </p:txBody>
      </p:sp>
    </p:spTree>
    <p:extLst>
      <p:ext uri="{BB962C8B-B14F-4D97-AF65-F5344CB8AC3E}">
        <p14:creationId xmlns:p14="http://schemas.microsoft.com/office/powerpoint/2010/main" val="388462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390639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A960FA-87E4-4FBA-9C17-DBDE989CAD84}" type="datetimeFigureOut">
              <a:rPr lang="en-US" smtClean="0"/>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814321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934039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A960FA-87E4-4FBA-9C17-DBDE989CAD84}" type="datetimeFigureOut">
              <a:rPr lang="en-US" smtClean="0"/>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2001744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A960FA-87E4-4FBA-9C17-DBDE989CAD84}" type="datetimeFigureOut">
              <a:rPr lang="en-US" smtClean="0"/>
              <a:t>28/08/2025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841376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A960FA-87E4-4FBA-9C17-DBDE989CAD84}" type="datetimeFigureOut">
              <a:rPr lang="en-US" smtClean="0"/>
              <a:t>28/08/2025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331491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A960FA-87E4-4FBA-9C17-DBDE989CAD84}" type="datetimeFigureOut">
              <a:rPr lang="en-US" smtClean="0"/>
              <a:t>28/08/2025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976665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960FA-87E4-4FBA-9C17-DBDE989CAD84}" type="datetimeFigureOut">
              <a:rPr lang="en-US" smtClean="0"/>
              <a:t>28/08/2025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568745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A960FA-87E4-4FBA-9C17-DBDE989CAD84}" type="datetimeFigureOut">
              <a:rPr lang="en-US" smtClean="0"/>
              <a:t>28/08/2025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2430602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A960FA-87E4-4FBA-9C17-DBDE989CAD84}" type="datetimeFigureOut">
              <a:rPr lang="en-US" smtClean="0"/>
              <a:t>28/08/2025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41154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364176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58582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3" name="Group 2"/>
          <p:cNvGrpSpPr/>
          <p:nvPr userDrawn="1"/>
        </p:nvGrpSpPr>
        <p:grpSpPr>
          <a:xfrm>
            <a:off x="58723" y="182598"/>
            <a:ext cx="11950909" cy="6570540"/>
            <a:chOff x="58723" y="182598"/>
            <a:chExt cx="11950909" cy="657054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367" y="182598"/>
              <a:ext cx="11827265" cy="6492803"/>
            </a:xfrm>
            <a:prstGeom prst="rect">
              <a:avLst/>
            </a:prstGeom>
          </p:spPr>
        </p:pic>
        <p:sp>
          <p:nvSpPr>
            <p:cNvPr id="5" name="Rounded Rectangle 4"/>
            <p:cNvSpPr/>
            <p:nvPr/>
          </p:nvSpPr>
          <p:spPr>
            <a:xfrm>
              <a:off x="58723" y="5629013"/>
              <a:ext cx="1778466" cy="1124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500308" y="4892116"/>
              <a:ext cx="895295" cy="1473794"/>
            </a:xfrm>
            <a:prstGeom prst="rect">
              <a:avLst/>
            </a:prstGeom>
          </p:spPr>
        </p:pic>
        <p:sp>
          <p:nvSpPr>
            <p:cNvPr id="8" name="TextBox 7"/>
            <p:cNvSpPr txBox="1"/>
            <p:nvPr/>
          </p:nvSpPr>
          <p:spPr>
            <a:xfrm>
              <a:off x="500308" y="6306069"/>
              <a:ext cx="895295" cy="369332"/>
            </a:xfrm>
            <a:prstGeom prst="rect">
              <a:avLst/>
            </a:prstGeom>
            <a:noFill/>
          </p:spPr>
          <p:txBody>
            <a:bodyPr wrap="square" rtlCol="0">
              <a:spAutoFit/>
            </a:bodyPr>
            <a:lstStyle/>
            <a:p>
              <a:pPr algn="ctr"/>
              <a:r>
                <a:rPr lang="en-US" b="1" dirty="0">
                  <a:solidFill>
                    <a:schemeClr val="accent4">
                      <a:lumMod val="75000"/>
                    </a:schemeClr>
                  </a:solidFill>
                </a:rPr>
                <a:t>2022</a:t>
              </a:r>
            </a:p>
          </p:txBody>
        </p:sp>
      </p:grpSp>
    </p:spTree>
    <p:extLst>
      <p:ext uri="{BB962C8B-B14F-4D97-AF65-F5344CB8AC3E}">
        <p14:creationId xmlns:p14="http://schemas.microsoft.com/office/powerpoint/2010/main" val="1118122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0059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8000">
              <a:schemeClr val="accent1">
                <a:lumMod val="5000"/>
                <a:lumOff val="95000"/>
              </a:schemeClr>
            </a:gs>
            <a:gs pos="92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960FA-87E4-4FBA-9C17-DBDE989CAD84}" type="datetimeFigureOut">
              <a:rPr lang="en-US" smtClean="0"/>
              <a:t>28/08/2025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3F5EF-26EC-4F68-B702-A2D4F9C93323}" type="slidenum">
              <a:rPr lang="en-US" smtClean="0"/>
              <a:t>‹#›</a:t>
            </a:fld>
            <a:endParaRPr lang="en-US"/>
          </a:p>
        </p:txBody>
      </p:sp>
    </p:spTree>
    <p:extLst>
      <p:ext uri="{BB962C8B-B14F-4D97-AF65-F5344CB8AC3E}">
        <p14:creationId xmlns:p14="http://schemas.microsoft.com/office/powerpoint/2010/main" val="3839278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hyperlink" Target="https://tracuuvanban.uneti.edu.vn/chi-tiet-van-ban-1/750-qd-dhktktcn.html" TargetMode="External"/><Relationship Id="rId3" Type="http://schemas.openxmlformats.org/officeDocument/2006/relationships/image" Target="../media/image5.png"/><Relationship Id="rId7" Type="http://schemas.openxmlformats.org/officeDocument/2006/relationships/hyperlink" Target="https://tracuuvanban.uneti.edu.vn/chi-tiet-van-ban-1/quyet-dinh-678-2022-qd-dhktktcn-ngay-05-09-2022.html"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tracuuvanban.uneti.edu.vn/chi-tiet-van-ban-1/quyet-dinh-848-2023-qd-dhktktcn-ngay-25-09-2023.html" TargetMode="External"/><Relationship Id="rId5" Type="http://schemas.openxmlformats.org/officeDocument/2006/relationships/hyperlink" Target="https://tracuuvanban.uneti.edu.vn/chi-tiet-van-ban-1/quyet-dinh-849-2023-qd-dhktktcn-ngay-25-09-2023.html" TargetMode="External"/><Relationship Id="rId4" Type="http://schemas.openxmlformats.org/officeDocument/2006/relationships/hyperlink" Target="https://tracuuvanban.uneti.edu.vn/chi-tiet-van-ban-1/quyet-dinh-850-2023-qd-dhktktcn-ngay-25-09-2023.html" TargetMode="External"/><Relationship Id="rId9" Type="http://schemas.openxmlformats.org/officeDocument/2006/relationships/hyperlink" Target="https://tracuuvanban.uneti.edu.vn/chi-tiet-van-ban-1/748-qd-dhktktcn.html"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tracuuvanban.uneti.edu.vn/chi-tiet-van-ban-1/751-qd-dhktktcn.html" TargetMode="External"/><Relationship Id="rId3" Type="http://schemas.openxmlformats.org/officeDocument/2006/relationships/image" Target="../media/image5.png"/><Relationship Id="rId7" Type="http://schemas.openxmlformats.org/officeDocument/2006/relationships/hyperlink" Target="https://tracuuvanban.uneti.edu.vn/chi-tiet-van-ban-1/quyet-dinh-672-2022-qd-dhktktcn-ngay-05-09-2022.html"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tracuuvanban.uneti.edu.vn/chi-tiet-van-ban-1/quyet-dinh-673-2022-qd-dhktktcn-ngay-05-09-2022.html" TargetMode="External"/><Relationship Id="rId5" Type="http://schemas.openxmlformats.org/officeDocument/2006/relationships/hyperlink" Target="https://tracuuvanban.uneti.edu.vn/chi-tiet-van-ban-1/474-qd-dhktktcn.html" TargetMode="External"/><Relationship Id="rId4" Type="http://schemas.openxmlformats.org/officeDocument/2006/relationships/hyperlink" Target="https://tracuuvanban.uneti.edu.vn/chi-tiet-van-ban-1/746-qd-dhktktcn.html" TargetMode="External"/><Relationship Id="rId9" Type="http://schemas.openxmlformats.org/officeDocument/2006/relationships/hyperlink" Target="https://tracuuvanban.uneti.edu.vn/chi-tiet-van-ban-1/749-qd-dhktktcn.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1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ó thể là hình ảnh về văn bản cho biết 'บพรัญ Pes BỘ CÔNG THƯƠNG TRƯỜNG ĐẠI HỌC KINH TẾ KỸ THUẬT CÔNG NGHIỆP TUẦN SINH HOẠT CÔNG DÂN -SINH VIÊN ĐẦU NĂM HỌC 2025 2026 ĐỐI VỚI SINH VIÊN HỆ ĐẠI HỌC CHÍNH QUY KHÓA 16, KHÓA 17 VÀ KHÓA 18 Hà Nội, ngày 08 14/09 năm 2025 ூடபி'"/>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598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15" name="TextBox 14"/>
          <p:cNvSpPr txBox="1"/>
          <p:nvPr/>
        </p:nvSpPr>
        <p:spPr>
          <a:xfrm>
            <a:off x="744902" y="1532816"/>
            <a:ext cx="10439399" cy="1246495"/>
          </a:xfrm>
          <a:prstGeom prst="rect">
            <a:avLst/>
          </a:prstGeom>
          <a:noFill/>
        </p:spPr>
        <p:txBody>
          <a:bodyPr wrap="square" rtlCol="0">
            <a:spAutoFit/>
          </a:bodyPr>
          <a:lstStyle/>
          <a:p>
            <a:pPr algn="ctr"/>
            <a:r>
              <a:rPr lang="en-US" sz="2500" b="1" dirty="0" smtClean="0">
                <a:solidFill>
                  <a:srgbClr val="0070C0"/>
                </a:solidFill>
                <a:cs typeface="Arial" panose="020B0604020202020204" pitchFamily="34" charset="0"/>
              </a:rPr>
              <a:t>QUY ĐỊNH CỦA PHÁP LUẬT VỀ QUYỀN CON NGƯỜI, QUYỀN, </a:t>
            </a:r>
            <a:r>
              <a:rPr lang="en-US" sz="2500" b="1" dirty="0" smtClean="0">
                <a:solidFill>
                  <a:srgbClr val="0070C0"/>
                </a:solidFill>
                <a:cs typeface="Arial" panose="020B0604020202020204" pitchFamily="34" charset="0"/>
              </a:rPr>
              <a:t>NGHĨA VỤ CỦA CÔNG </a:t>
            </a:r>
            <a:r>
              <a:rPr lang="en-US" sz="2500" b="1" dirty="0" smtClean="0">
                <a:solidFill>
                  <a:srgbClr val="0070C0"/>
                </a:solidFill>
                <a:cs typeface="Arial" panose="020B0604020202020204" pitchFamily="34" charset="0"/>
              </a:rPr>
              <a:t>DÂN TẠI HIẾN PHÁP VÀ MỘT SỐ QUY ĐỊNH CƠ BẢN CỦA PHÁP LUẬT LIÊN QUAN ĐẾN NGƯỜI HỌC</a:t>
            </a:r>
            <a:endParaRPr lang="en-US" sz="2500" b="1" dirty="0">
              <a:solidFill>
                <a:srgbClr val="0070C0"/>
              </a:solidFill>
              <a:latin typeface="Arial" panose="020B0604020202020204" pitchFamily="34" charset="0"/>
              <a:cs typeface="Arial" panose="020B0604020202020204" pitchFamily="34" charset="0"/>
            </a:endParaRPr>
          </a:p>
        </p:txBody>
      </p:sp>
      <p:sp>
        <p:nvSpPr>
          <p:cNvPr id="24" name="TextBox 23"/>
          <p:cNvSpPr txBox="1"/>
          <p:nvPr/>
        </p:nvSpPr>
        <p:spPr>
          <a:xfrm>
            <a:off x="2655250" y="3328916"/>
            <a:ext cx="6581774" cy="400110"/>
          </a:xfrm>
          <a:prstGeom prst="rect">
            <a:avLst/>
          </a:prstGeom>
          <a:noFill/>
        </p:spPr>
        <p:txBody>
          <a:bodyPr wrap="square" rtlCol="0">
            <a:spAutoFit/>
          </a:bodyPr>
          <a:lstStyle/>
          <a:p>
            <a:r>
              <a:rPr lang="en-US" sz="2000" b="1" dirty="0" err="1" smtClean="0">
                <a:solidFill>
                  <a:srgbClr val="0070C0"/>
                </a:solidFill>
                <a:latin typeface="Arial" panose="020B0604020202020204" pitchFamily="34" charset="0"/>
                <a:cs typeface="Arial" panose="020B0604020202020204" pitchFamily="34" charset="0"/>
              </a:rPr>
              <a:t>Giảng</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viên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ThS</a:t>
            </a:r>
            <a:r>
              <a:rPr lang="en-US" sz="2000" b="1" dirty="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Nguyễn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Thị</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Diệu</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Hiền</a:t>
            </a:r>
            <a:endParaRPr lang="en-US" sz="2000" b="1" dirty="0">
              <a:solidFill>
                <a:srgbClr val="0070C0"/>
              </a:solidFill>
              <a:latin typeface="Arial" panose="020B0604020202020204" pitchFamily="34" charset="0"/>
              <a:cs typeface="Arial" panose="020B0604020202020204" pitchFamily="34" charset="0"/>
            </a:endParaRPr>
          </a:p>
        </p:txBody>
      </p:sp>
      <p:sp>
        <p:nvSpPr>
          <p:cNvPr id="25" name="TextBox 24"/>
          <p:cNvSpPr txBox="1"/>
          <p:nvPr/>
        </p:nvSpPr>
        <p:spPr>
          <a:xfrm>
            <a:off x="2655250" y="3907754"/>
            <a:ext cx="6581774" cy="400110"/>
          </a:xfrm>
          <a:prstGeom prst="rect">
            <a:avLst/>
          </a:prstGeom>
          <a:noFill/>
        </p:spPr>
        <p:txBody>
          <a:bodyPr wrap="square" rtlCol="0">
            <a:spAutoFit/>
          </a:bodyPr>
          <a:lstStyle/>
          <a:p>
            <a:r>
              <a:rPr lang="en-US" sz="2000" b="1" dirty="0" err="1">
                <a:solidFill>
                  <a:srgbClr val="0070C0"/>
                </a:solidFill>
                <a:latin typeface="Arial" panose="020B0604020202020204" pitchFamily="34" charset="0"/>
                <a:cs typeface="Arial" panose="020B0604020202020204" pitchFamily="34" charset="0"/>
              </a:rPr>
              <a:t>Đơn</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vị</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Phòng</a:t>
            </a:r>
            <a:r>
              <a:rPr lang="en-US" sz="2000" b="1" dirty="0">
                <a:solidFill>
                  <a:srgbClr val="0070C0"/>
                </a:solidFill>
                <a:latin typeface="Arial" panose="020B0604020202020204" pitchFamily="34" charset="0"/>
                <a:cs typeface="Arial" panose="020B0604020202020204" pitchFamily="34" charset="0"/>
              </a:rPr>
              <a:t> Thanh </a:t>
            </a:r>
            <a:r>
              <a:rPr lang="en-US" sz="2000" b="1" dirty="0" err="1">
                <a:solidFill>
                  <a:srgbClr val="0070C0"/>
                </a:solidFill>
                <a:latin typeface="Arial" panose="020B0604020202020204" pitchFamily="34" charset="0"/>
                <a:cs typeface="Arial" panose="020B0604020202020204" pitchFamily="34" charset="0"/>
              </a:rPr>
              <a:t>tra</a:t>
            </a:r>
            <a:r>
              <a:rPr lang="en-US" sz="2000" b="1" dirty="0">
                <a:solidFill>
                  <a:srgbClr val="0070C0"/>
                </a:solidFill>
                <a:latin typeface="Arial" panose="020B0604020202020204" pitchFamily="34" charset="0"/>
                <a:cs typeface="Arial" panose="020B0604020202020204" pitchFamily="34" charset="0"/>
              </a:rPr>
              <a:t> – </a:t>
            </a:r>
            <a:r>
              <a:rPr lang="en-US" sz="2000" b="1" dirty="0" err="1">
                <a:solidFill>
                  <a:srgbClr val="0070C0"/>
                </a:solidFill>
                <a:latin typeface="Arial" panose="020B0604020202020204" pitchFamily="34" charset="0"/>
                <a:cs typeface="Arial" panose="020B0604020202020204" pitchFamily="34" charset="0"/>
              </a:rPr>
              <a:t>Pháp</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chế</a:t>
            </a:r>
            <a:endParaRPr lang="en-US" sz="2000" b="1" dirty="0">
              <a:solidFill>
                <a:srgbClr val="0070C0"/>
              </a:solidFill>
              <a:latin typeface="Arial" panose="020B0604020202020204" pitchFamily="34" charset="0"/>
              <a:cs typeface="Arial" panose="020B0604020202020204" pitchFamily="34" charset="0"/>
            </a:endParaRPr>
          </a:p>
        </p:txBody>
      </p:sp>
      <p:grpSp>
        <p:nvGrpSpPr>
          <p:cNvPr id="21" name="Group 20"/>
          <p:cNvGrpSpPr/>
          <p:nvPr/>
        </p:nvGrpSpPr>
        <p:grpSpPr>
          <a:xfrm>
            <a:off x="147781" y="5037478"/>
            <a:ext cx="932873" cy="1923908"/>
            <a:chOff x="10157" y="5118758"/>
            <a:chExt cx="932873" cy="1923908"/>
          </a:xfrm>
        </p:grpSpPr>
        <p:sp>
          <p:nvSpPr>
            <p:cNvPr id="22" name="TextBox 21"/>
            <p:cNvSpPr txBox="1"/>
            <p:nvPr/>
          </p:nvSpPr>
          <p:spPr>
            <a:xfrm>
              <a:off x="10157" y="6396335"/>
              <a:ext cx="932873"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26" name="TextBox 25"/>
          <p:cNvSpPr txBox="1"/>
          <p:nvPr/>
        </p:nvSpPr>
        <p:spPr>
          <a:xfrm>
            <a:off x="414209" y="220963"/>
            <a:ext cx="10629707" cy="430887"/>
          </a:xfrm>
          <a:prstGeom prst="rect">
            <a:avLst/>
          </a:prstGeom>
          <a:noFill/>
        </p:spPr>
        <p:txBody>
          <a:bodyPr wrap="square" rtlCol="0">
            <a:spAutoFit/>
          </a:bodyPr>
          <a:lstStyle/>
          <a:p>
            <a:r>
              <a:rPr lang="en-US" sz="2200" b="1" dirty="0" smtClean="0">
                <a:solidFill>
                  <a:srgbClr val="FF0000"/>
                </a:solidFill>
                <a:latin typeface="Arial" panose="020B0604020202020204" pitchFamily="34" charset="0"/>
                <a:cs typeface="Arial" panose="020B0604020202020204" pitchFamily="34" charset="0"/>
              </a:rPr>
              <a:t>TUẦN SINH HOẠT CÔNG DÂN - SINH VIÊN ĐẦU NĂM </a:t>
            </a:r>
            <a:r>
              <a:rPr lang="en-US" sz="2200" b="1" dirty="0">
                <a:solidFill>
                  <a:srgbClr val="FF0000"/>
                </a:solidFill>
                <a:latin typeface="Arial" panose="020B0604020202020204" pitchFamily="34" charset="0"/>
                <a:cs typeface="Arial" panose="020B0604020202020204" pitchFamily="34" charset="0"/>
              </a:rPr>
              <a:t>HỌC </a:t>
            </a:r>
            <a:r>
              <a:rPr lang="en-US" sz="2200" b="1" dirty="0" smtClean="0">
                <a:solidFill>
                  <a:srgbClr val="FF0000"/>
                </a:solidFill>
                <a:latin typeface="Arial" panose="020B0604020202020204" pitchFamily="34" charset="0"/>
                <a:cs typeface="Arial" panose="020B0604020202020204" pitchFamily="34" charset="0"/>
              </a:rPr>
              <a:t>2025-2026</a:t>
            </a:r>
            <a:endParaRPr lang="en-US" sz="22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891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21" name="TextBox 20"/>
          <p:cNvSpPr txBox="1"/>
          <p:nvPr/>
        </p:nvSpPr>
        <p:spPr>
          <a:xfrm>
            <a:off x="1026302" y="29583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PHỔ BIẾN, GIÁO DỤC PHÁP LUẬT</a:t>
            </a:r>
            <a:endParaRPr lang="en-US" sz="2000" b="1" dirty="0">
              <a:solidFill>
                <a:srgbClr val="0070C0"/>
              </a:solidFill>
              <a:latin typeface="Arial" panose="020B0604020202020204" pitchFamily="34" charset="0"/>
              <a:cs typeface="Arial" panose="020B0604020202020204" pitchFamily="34" charset="0"/>
            </a:endParaRPr>
          </a:p>
        </p:txBody>
      </p:sp>
      <p:grpSp>
        <p:nvGrpSpPr>
          <p:cNvPr id="14" name="Group 13"/>
          <p:cNvGrpSpPr/>
          <p:nvPr/>
        </p:nvGrpSpPr>
        <p:grpSpPr>
          <a:xfrm>
            <a:off x="79436" y="5037478"/>
            <a:ext cx="909944" cy="1877741"/>
            <a:chOff x="-58188" y="5118758"/>
            <a:chExt cx="909944" cy="1877741"/>
          </a:xfrm>
        </p:grpSpPr>
        <p:sp>
          <p:nvSpPr>
            <p:cNvPr id="15" name="TextBox 14"/>
            <p:cNvSpPr txBox="1"/>
            <p:nvPr/>
          </p:nvSpPr>
          <p:spPr>
            <a:xfrm>
              <a:off x="-58188" y="6396335"/>
              <a:ext cx="909944" cy="600164"/>
            </a:xfrm>
            <a:prstGeom prst="rect">
              <a:avLst/>
            </a:prstGeom>
            <a:noFill/>
          </p:spPr>
          <p:txBody>
            <a:bodyPr wrap="square" rtlCol="0">
              <a:spAutoFit/>
            </a:bodyPr>
            <a:lstStyle/>
            <a:p>
              <a:pPr algn="ctr"/>
              <a:r>
                <a:rPr lang="en-US" sz="1100" b="1" dirty="0" err="1" smtClean="0">
                  <a:solidFill>
                    <a:srgbClr val="0070C0"/>
                  </a:solidFill>
                </a:rPr>
                <a:t>Tuần</a:t>
              </a:r>
              <a:r>
                <a:rPr lang="en-US" sz="1100" b="1" dirty="0" smtClean="0">
                  <a:solidFill>
                    <a:srgbClr val="0070C0"/>
                  </a:solidFill>
                </a:rPr>
                <a:t> SH </a:t>
              </a:r>
              <a:r>
                <a:rPr lang="en-US" sz="1100" b="1" dirty="0" err="1" smtClean="0">
                  <a:solidFill>
                    <a:srgbClr val="0070C0"/>
                  </a:solidFill>
                </a:rPr>
                <a:t>công</a:t>
              </a:r>
              <a:r>
                <a:rPr lang="en-US" sz="1100" b="1" dirty="0" smtClean="0">
                  <a:solidFill>
                    <a:srgbClr val="0070C0"/>
                  </a:solidFill>
                </a:rPr>
                <a:t> </a:t>
              </a:r>
              <a:r>
                <a:rPr lang="en-US" sz="1100" b="1" dirty="0" err="1" smtClean="0">
                  <a:solidFill>
                    <a:srgbClr val="0070C0"/>
                  </a:solidFill>
                </a:rPr>
                <a:t>dân</a:t>
              </a:r>
              <a:r>
                <a:rPr lang="en-US" sz="1100" b="1" dirty="0" smtClean="0">
                  <a:solidFill>
                    <a:srgbClr val="0070C0"/>
                  </a:solidFill>
                </a:rPr>
                <a:t> – </a:t>
              </a:r>
              <a:r>
                <a:rPr lang="en-US" sz="1100" b="1" dirty="0" err="1" smtClean="0">
                  <a:solidFill>
                    <a:srgbClr val="0070C0"/>
                  </a:solidFill>
                </a:rPr>
                <a:t>sinh</a:t>
              </a:r>
              <a:r>
                <a:rPr lang="en-US" sz="1100" b="1" dirty="0" smtClean="0">
                  <a:solidFill>
                    <a:srgbClr val="0070C0"/>
                  </a:solidFill>
                </a:rPr>
                <a:t> </a:t>
              </a:r>
              <a:r>
                <a:rPr lang="en-US" sz="1100" b="1" dirty="0" err="1" smtClean="0">
                  <a:solidFill>
                    <a:srgbClr val="0070C0"/>
                  </a:solidFill>
                </a:rPr>
                <a:t>viên</a:t>
              </a:r>
              <a:endParaRPr lang="en-US" sz="11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37" name="Group 60">
            <a:extLst>
              <a:ext uri="{FF2B5EF4-FFF2-40B4-BE49-F238E27FC236}">
                <a16:creationId xmlns:a16="http://schemas.microsoft.com/office/drawing/2014/main" id="{09A1818C-BA97-0302-6CEE-9C4D9933E87E}"/>
              </a:ext>
            </a:extLst>
          </p:cNvPr>
          <p:cNvGrpSpPr>
            <a:grpSpLocks/>
          </p:cNvGrpSpPr>
          <p:nvPr/>
        </p:nvGrpSpPr>
        <p:grpSpPr bwMode="auto">
          <a:xfrm>
            <a:off x="216892" y="2399770"/>
            <a:ext cx="2373313" cy="2371725"/>
            <a:chOff x="192" y="1631"/>
            <a:chExt cx="1684" cy="1683"/>
          </a:xfrm>
        </p:grpSpPr>
        <p:sp>
          <p:nvSpPr>
            <p:cNvPr id="38" name="Oval 61">
              <a:extLst>
                <a:ext uri="{FF2B5EF4-FFF2-40B4-BE49-F238E27FC236}">
                  <a16:creationId xmlns:a16="http://schemas.microsoft.com/office/drawing/2014/main" id="{174A5F56-EFA4-9CF2-5BCA-AF0B17964DAE}"/>
                </a:ext>
              </a:extLst>
            </p:cNvPr>
            <p:cNvSpPr>
              <a:spLocks noChangeArrowheads="1"/>
            </p:cNvSpPr>
            <p:nvPr/>
          </p:nvSpPr>
          <p:spPr bwMode="gray">
            <a:xfrm>
              <a:off x="192" y="1631"/>
              <a:ext cx="1684" cy="168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en-US"/>
            </a:p>
          </p:txBody>
        </p:sp>
        <p:sp>
          <p:nvSpPr>
            <p:cNvPr id="39" name="Oval 62">
              <a:extLst>
                <a:ext uri="{FF2B5EF4-FFF2-40B4-BE49-F238E27FC236}">
                  <a16:creationId xmlns:a16="http://schemas.microsoft.com/office/drawing/2014/main" id="{6E61C009-C114-1838-C30D-67D9F75CE604}"/>
                </a:ext>
              </a:extLst>
            </p:cNvPr>
            <p:cNvSpPr>
              <a:spLocks noChangeArrowheads="1"/>
            </p:cNvSpPr>
            <p:nvPr/>
          </p:nvSpPr>
          <p:spPr bwMode="gray">
            <a:xfrm>
              <a:off x="303" y="1740"/>
              <a:ext cx="1461" cy="146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en-US"/>
            </a:p>
          </p:txBody>
        </p:sp>
        <p:sp>
          <p:nvSpPr>
            <p:cNvPr id="40" name="Oval 63">
              <a:extLst>
                <a:ext uri="{FF2B5EF4-FFF2-40B4-BE49-F238E27FC236}">
                  <a16:creationId xmlns:a16="http://schemas.microsoft.com/office/drawing/2014/main" id="{827084F2-161E-9CBC-B3CD-D41618D2CE3C}"/>
                </a:ext>
              </a:extLst>
            </p:cNvPr>
            <p:cNvSpPr>
              <a:spLocks noChangeArrowheads="1"/>
            </p:cNvSpPr>
            <p:nvPr/>
          </p:nvSpPr>
          <p:spPr bwMode="gray">
            <a:xfrm>
              <a:off x="288" y="1754"/>
              <a:ext cx="1461" cy="1462"/>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headEnd/>
              <a:tailEnd/>
            </a:ln>
            <a:effectLst/>
          </p:spPr>
          <p:txBody>
            <a:bodyPr anchor="ctr">
              <a:spAutoFit/>
            </a:bodyPr>
            <a:lstStyle/>
            <a:p>
              <a:endParaRPr lang="en-US"/>
            </a:p>
          </p:txBody>
        </p:sp>
        <p:sp>
          <p:nvSpPr>
            <p:cNvPr id="41" name="Oval 64">
              <a:extLst>
                <a:ext uri="{FF2B5EF4-FFF2-40B4-BE49-F238E27FC236}">
                  <a16:creationId xmlns:a16="http://schemas.microsoft.com/office/drawing/2014/main" id="{583CC2C4-3D16-4812-D33A-89B8E998064F}"/>
                </a:ext>
              </a:extLst>
            </p:cNvPr>
            <p:cNvSpPr>
              <a:spLocks noChangeArrowheads="1"/>
            </p:cNvSpPr>
            <p:nvPr/>
          </p:nvSpPr>
          <p:spPr bwMode="gray">
            <a:xfrm>
              <a:off x="375" y="1814"/>
              <a:ext cx="1317" cy="1316"/>
            </a:xfrm>
            <a:prstGeom prst="ellipse">
              <a:avLst/>
            </a:prstGeom>
            <a:solidFill>
              <a:srgbClr val="000000"/>
            </a:solidFill>
            <a:ln w="38100" algn="ctr">
              <a:noFill/>
              <a:round/>
              <a:headEnd/>
              <a:tailEnd/>
            </a:ln>
            <a:effectLst/>
          </p:spPr>
          <p:txBody>
            <a:bodyPr anchor="ctr">
              <a:spAutoFit/>
            </a:bodyPr>
            <a:lstStyle/>
            <a:p>
              <a:endParaRPr lang="en-US"/>
            </a:p>
          </p:txBody>
        </p:sp>
        <p:sp>
          <p:nvSpPr>
            <p:cNvPr id="42" name="Oval 65">
              <a:extLst>
                <a:ext uri="{FF2B5EF4-FFF2-40B4-BE49-F238E27FC236}">
                  <a16:creationId xmlns:a16="http://schemas.microsoft.com/office/drawing/2014/main" id="{A48D7B38-DF9D-54BF-624C-CC6E0AF976A0}"/>
                </a:ext>
              </a:extLst>
            </p:cNvPr>
            <p:cNvSpPr>
              <a:spLocks noChangeArrowheads="1"/>
            </p:cNvSpPr>
            <p:nvPr/>
          </p:nvSpPr>
          <p:spPr bwMode="gray">
            <a:xfrm>
              <a:off x="396" y="1835"/>
              <a:ext cx="1276" cy="127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a:p>
          </p:txBody>
        </p:sp>
        <p:sp>
          <p:nvSpPr>
            <p:cNvPr id="43" name="Oval 66">
              <a:extLst>
                <a:ext uri="{FF2B5EF4-FFF2-40B4-BE49-F238E27FC236}">
                  <a16:creationId xmlns:a16="http://schemas.microsoft.com/office/drawing/2014/main" id="{68B6DF12-A2C3-1F0B-7FDB-43307F6FE23A}"/>
                </a:ext>
              </a:extLst>
            </p:cNvPr>
            <p:cNvSpPr>
              <a:spLocks noChangeArrowheads="1"/>
            </p:cNvSpPr>
            <p:nvPr/>
          </p:nvSpPr>
          <p:spPr bwMode="gray">
            <a:xfrm>
              <a:off x="412" y="1842"/>
              <a:ext cx="1246" cy="1246"/>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a:p>
          </p:txBody>
        </p:sp>
        <p:sp>
          <p:nvSpPr>
            <p:cNvPr id="44" name="Oval 67">
              <a:extLst>
                <a:ext uri="{FF2B5EF4-FFF2-40B4-BE49-F238E27FC236}">
                  <a16:creationId xmlns:a16="http://schemas.microsoft.com/office/drawing/2014/main" id="{3EFC4EDB-CC2E-55F1-4379-A0657501811A}"/>
                </a:ext>
              </a:extLst>
            </p:cNvPr>
            <p:cNvSpPr>
              <a:spLocks noChangeArrowheads="1"/>
            </p:cNvSpPr>
            <p:nvPr/>
          </p:nvSpPr>
          <p:spPr bwMode="gray">
            <a:xfrm>
              <a:off x="426" y="1854"/>
              <a:ext cx="1184" cy="1164"/>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a:p>
          </p:txBody>
        </p:sp>
        <p:sp>
          <p:nvSpPr>
            <p:cNvPr id="45" name="Oval 68">
              <a:extLst>
                <a:ext uri="{FF2B5EF4-FFF2-40B4-BE49-F238E27FC236}">
                  <a16:creationId xmlns:a16="http://schemas.microsoft.com/office/drawing/2014/main" id="{9922DB37-2CC3-E5FB-0CB3-51A88A9C3256}"/>
                </a:ext>
              </a:extLst>
            </p:cNvPr>
            <p:cNvSpPr>
              <a:spLocks noChangeArrowheads="1"/>
            </p:cNvSpPr>
            <p:nvPr/>
          </p:nvSpPr>
          <p:spPr bwMode="gray">
            <a:xfrm>
              <a:off x="480" y="1872"/>
              <a:ext cx="1053" cy="945"/>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a:p>
          </p:txBody>
        </p:sp>
        <p:sp>
          <p:nvSpPr>
            <p:cNvPr id="46" name="Text Box 69">
              <a:extLst>
                <a:ext uri="{FF2B5EF4-FFF2-40B4-BE49-F238E27FC236}">
                  <a16:creationId xmlns:a16="http://schemas.microsoft.com/office/drawing/2014/main" id="{BDF52DAE-177E-E9ED-B24A-3A43D46D7976}"/>
                </a:ext>
              </a:extLst>
            </p:cNvPr>
            <p:cNvSpPr txBox="1">
              <a:spLocks noChangeArrowheads="1"/>
            </p:cNvSpPr>
            <p:nvPr/>
          </p:nvSpPr>
          <p:spPr bwMode="gray">
            <a:xfrm>
              <a:off x="383" y="2160"/>
              <a:ext cx="1297" cy="415"/>
            </a:xfrm>
            <a:prstGeom prst="rect">
              <a:avLst/>
            </a:prstGeom>
            <a:noFill/>
            <a:ln w="9525">
              <a:noFill/>
              <a:miter lim="800000"/>
              <a:headEnd/>
              <a:tailEnd/>
            </a:ln>
            <a:effectLst/>
          </p:spPr>
          <p:txBody>
            <a:bodyPr>
              <a:spAutoFit/>
            </a:bodyPr>
            <a:lstStyle/>
            <a:p>
              <a:pPr algn="ctr"/>
              <a:r>
                <a:rPr lang="en-US" sz="3200" b="1" dirty="0" err="1" smtClean="0">
                  <a:solidFill>
                    <a:srgbClr val="1205BB"/>
                  </a:solidFill>
                  <a:latin typeface="+mn-lt"/>
                  <a:cs typeface="Times New Roman" panose="02020603050405020304" pitchFamily="18" charset="0"/>
                </a:rPr>
                <a:t>Nội</a:t>
              </a:r>
              <a:r>
                <a:rPr lang="en-US" sz="3200" b="1" dirty="0" smtClean="0">
                  <a:solidFill>
                    <a:srgbClr val="1205BB"/>
                  </a:solidFill>
                  <a:latin typeface="+mn-lt"/>
                  <a:cs typeface="Times New Roman" panose="02020603050405020304" pitchFamily="18" charset="0"/>
                </a:rPr>
                <a:t> dung</a:t>
              </a:r>
              <a:endParaRPr lang="en-US" sz="3200" b="1" dirty="0">
                <a:solidFill>
                  <a:srgbClr val="1205BB"/>
                </a:solidFill>
                <a:latin typeface="+mn-lt"/>
                <a:cs typeface="Times New Roman" panose="02020603050405020304" pitchFamily="18" charset="0"/>
              </a:endParaRPr>
            </a:p>
          </p:txBody>
        </p:sp>
      </p:grpSp>
      <p:grpSp>
        <p:nvGrpSpPr>
          <p:cNvPr id="2" name="Group 1">
            <a:extLst>
              <a:ext uri="{FF2B5EF4-FFF2-40B4-BE49-F238E27FC236}">
                <a16:creationId xmlns:a16="http://schemas.microsoft.com/office/drawing/2014/main" id="{F35EDCCC-5889-55AA-BC7E-2B08A770B557}"/>
              </a:ext>
            </a:extLst>
          </p:cNvPr>
          <p:cNvGrpSpPr/>
          <p:nvPr/>
        </p:nvGrpSpPr>
        <p:grpSpPr>
          <a:xfrm>
            <a:off x="2687530" y="1887995"/>
            <a:ext cx="9000421" cy="1141931"/>
            <a:chOff x="3430876" y="4236400"/>
            <a:chExt cx="9000421" cy="1141931"/>
          </a:xfrm>
        </p:grpSpPr>
        <p:sp>
          <p:nvSpPr>
            <p:cNvPr id="5" name="Rectangle: Rounded Corners 4">
              <a:extLst>
                <a:ext uri="{FF2B5EF4-FFF2-40B4-BE49-F238E27FC236}">
                  <a16:creationId xmlns:a16="http://schemas.microsoft.com/office/drawing/2014/main" id="{B397CF10-AE1C-C1DA-8662-500C33A8519E}"/>
                </a:ext>
              </a:extLst>
            </p:cNvPr>
            <p:cNvSpPr/>
            <p:nvPr/>
          </p:nvSpPr>
          <p:spPr>
            <a:xfrm>
              <a:off x="3997310" y="4293105"/>
              <a:ext cx="8433987" cy="1006456"/>
            </a:xfrm>
            <a:prstGeom prst="roundRect">
              <a:avLst/>
            </a:prstGeom>
            <a:solidFill>
              <a:schemeClr val="accent4"/>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QUY ĐỊNH CỦA PHÁP LUẬT VỀ QUYỀN CON NGƯỜI, QUYỀN, </a:t>
              </a:r>
              <a:endParaRPr lang="en-US" dirty="0" smtClean="0">
                <a:solidFill>
                  <a:schemeClr val="accent2">
                    <a:lumMod val="75000"/>
                  </a:schemeClr>
                </a:solidFill>
                <a:latin typeface="Times New Roman" panose="02020603050405020304" pitchFamily="18" charset="0"/>
                <a:cs typeface="Times New Roman" panose="02020603050405020304" pitchFamily="18" charset="0"/>
              </a:endParaRPr>
            </a:p>
            <a:p>
              <a:pPr algn="ctr"/>
              <a:r>
                <a:rPr lang="en-US" dirty="0" smtClean="0">
                  <a:solidFill>
                    <a:schemeClr val="accent2">
                      <a:lumMod val="75000"/>
                    </a:schemeClr>
                  </a:solidFill>
                  <a:latin typeface="Times New Roman" panose="02020603050405020304" pitchFamily="18" charset="0"/>
                  <a:cs typeface="Times New Roman" panose="02020603050405020304" pitchFamily="18" charset="0"/>
                </a:rPr>
                <a:t>NGHĨA VỤ </a:t>
              </a:r>
              <a:r>
                <a:rPr lang="en-US" dirty="0" smtClean="0">
                  <a:solidFill>
                    <a:schemeClr val="accent2">
                      <a:lumMod val="75000"/>
                    </a:schemeClr>
                  </a:solidFill>
                  <a:latin typeface="Times New Roman" panose="02020603050405020304" pitchFamily="18" charset="0"/>
                  <a:cs typeface="Times New Roman" panose="02020603050405020304" pitchFamily="18" charset="0"/>
                </a:rPr>
                <a:t>CỦA </a:t>
              </a:r>
              <a:r>
                <a:rPr lang="en-US" dirty="0" smtClean="0">
                  <a:solidFill>
                    <a:schemeClr val="accent2">
                      <a:lumMod val="75000"/>
                    </a:schemeClr>
                  </a:solidFill>
                  <a:latin typeface="Times New Roman" panose="02020603050405020304" pitchFamily="18" charset="0"/>
                  <a:cs typeface="Times New Roman" panose="02020603050405020304" pitchFamily="18" charset="0"/>
                </a:rPr>
                <a:t>CÔNG DÂN TẠI HIẾN PHÁP</a:t>
              </a:r>
              <a:endParaRPr lang="en-US" sz="1400" dirty="0" smtClean="0">
                <a:solidFill>
                  <a:schemeClr val="accent2">
                    <a:lumMod val="75000"/>
                  </a:schemeClr>
                </a:solidFill>
                <a:latin typeface="Times New Roman" panose="02020603050405020304" pitchFamily="18" charset="0"/>
                <a:cs typeface="Times New Roman" panose="02020603050405020304" pitchFamily="18" charset="0"/>
              </a:endParaRPr>
            </a:p>
            <a:p>
              <a:pPr algn="ctr"/>
              <a:endParaRPr lang="en-US" sz="1400" dirty="0"/>
            </a:p>
          </p:txBody>
        </p:sp>
        <p:sp>
          <p:nvSpPr>
            <p:cNvPr id="7" name="Flowchart: Connector 6">
              <a:extLst>
                <a:ext uri="{FF2B5EF4-FFF2-40B4-BE49-F238E27FC236}">
                  <a16:creationId xmlns:a16="http://schemas.microsoft.com/office/drawing/2014/main" id="{6382954B-FE4F-A8CB-9749-B82EB5DDBF8C}"/>
                </a:ext>
              </a:extLst>
            </p:cNvPr>
            <p:cNvSpPr/>
            <p:nvPr/>
          </p:nvSpPr>
          <p:spPr>
            <a:xfrm>
              <a:off x="3430876" y="4236400"/>
              <a:ext cx="988989" cy="1141931"/>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r>
                <a:rPr lang="en-US" sz="5400" b="1" dirty="0">
                  <a:ln w="6600">
                    <a:solidFill>
                      <a:schemeClr val="accent2"/>
                    </a:solidFill>
                    <a:prstDash val="solid"/>
                  </a:ln>
                  <a:solidFill>
                    <a:schemeClr val="accent4"/>
                  </a:solidFill>
                  <a:effectLst>
                    <a:outerShdw dist="38100" dir="2700000" algn="tl" rotWithShape="0">
                      <a:schemeClr val="accent2"/>
                    </a:outerShdw>
                  </a:effectLst>
                </a:rPr>
                <a:t>1</a:t>
              </a:r>
            </a:p>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endParaRPr lang="en-US" sz="5400" dirty="0">
                <a:solidFill>
                  <a:schemeClr val="accent4"/>
                </a:solidFill>
                <a:latin typeface="Arial" panose="020B060402020202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CC33DD68-25A1-4CEB-34DD-DD28B8ACCD8A}"/>
              </a:ext>
            </a:extLst>
          </p:cNvPr>
          <p:cNvGrpSpPr/>
          <p:nvPr/>
        </p:nvGrpSpPr>
        <p:grpSpPr>
          <a:xfrm>
            <a:off x="2666390" y="4197730"/>
            <a:ext cx="8917827" cy="1126953"/>
            <a:chOff x="3078646" y="3281832"/>
            <a:chExt cx="9032074" cy="888619"/>
          </a:xfrm>
        </p:grpSpPr>
        <p:sp>
          <p:nvSpPr>
            <p:cNvPr id="9" name="Rectangle: Rounded Corners 8">
              <a:extLst>
                <a:ext uri="{FF2B5EF4-FFF2-40B4-BE49-F238E27FC236}">
                  <a16:creationId xmlns:a16="http://schemas.microsoft.com/office/drawing/2014/main" id="{EB2FAFC6-E4C3-D885-6164-6B3B30D19852}"/>
                </a:ext>
              </a:extLst>
            </p:cNvPr>
            <p:cNvSpPr/>
            <p:nvPr/>
          </p:nvSpPr>
          <p:spPr>
            <a:xfrm>
              <a:off x="3618079" y="3323540"/>
              <a:ext cx="8492641" cy="783175"/>
            </a:xfrm>
            <a:prstGeom prst="roundRect">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latin typeface="Times New Roman" panose="02020603050405020304" pitchFamily="18" charset="0"/>
                  <a:cs typeface="Times New Roman" panose="02020603050405020304" pitchFamily="18" charset="0"/>
                </a:rPr>
                <a:t>MỘT SỐ QUY ĐỊNH CƠ BẢN CỦA PHÁP LUẬT </a:t>
              </a:r>
              <a:endParaRPr lang="en-US" dirty="0" smtClean="0">
                <a:latin typeface="Times New Roman" panose="02020603050405020304" pitchFamily="18" charset="0"/>
                <a:cs typeface="Times New Roman" panose="02020603050405020304" pitchFamily="18" charset="0"/>
              </a:endParaRPr>
            </a:p>
            <a:p>
              <a:pPr algn="ctr"/>
              <a:r>
                <a:rPr lang="en-US" dirty="0" smtClean="0">
                  <a:latin typeface="Times New Roman" panose="02020603050405020304" pitchFamily="18" charset="0"/>
                  <a:cs typeface="Times New Roman" panose="02020603050405020304" pitchFamily="18" charset="0"/>
                </a:rPr>
                <a:t>LIÊN </a:t>
              </a:r>
              <a:r>
                <a:rPr lang="en-US" dirty="0" smtClean="0">
                  <a:latin typeface="Times New Roman" panose="02020603050405020304" pitchFamily="18" charset="0"/>
                  <a:cs typeface="Times New Roman" panose="02020603050405020304" pitchFamily="18" charset="0"/>
                </a:rPr>
                <a:t>QUAN ĐẾN </a:t>
              </a:r>
              <a:r>
                <a:rPr lang="en-US" dirty="0" smtClean="0">
                  <a:latin typeface="Times New Roman" panose="02020603050405020304" pitchFamily="18" charset="0"/>
                  <a:cs typeface="Times New Roman" panose="02020603050405020304" pitchFamily="18" charset="0"/>
                </a:rPr>
                <a:t>NGƯỜI </a:t>
              </a:r>
              <a:r>
                <a:rPr lang="en-US" dirty="0" smtClean="0">
                  <a:latin typeface="Times New Roman" panose="02020603050405020304" pitchFamily="18" charset="0"/>
                  <a:cs typeface="Times New Roman" panose="02020603050405020304" pitchFamily="18" charset="0"/>
                </a:rPr>
                <a:t>HỌC</a:t>
              </a:r>
              <a:endParaRPr lang="en-US" sz="1400" dirty="0" smtClean="0">
                <a:latin typeface="Times New Roman" panose="02020603050405020304" pitchFamily="18" charset="0"/>
                <a:cs typeface="Times New Roman" panose="02020603050405020304" pitchFamily="18" charset="0"/>
              </a:endParaRPr>
            </a:p>
            <a:p>
              <a:pPr algn="ctr"/>
              <a:endParaRPr lang="en-US" sz="1400" dirty="0"/>
            </a:p>
          </p:txBody>
        </p:sp>
        <p:sp>
          <p:nvSpPr>
            <p:cNvPr id="10" name="Flowchart: Connector 9">
              <a:extLst>
                <a:ext uri="{FF2B5EF4-FFF2-40B4-BE49-F238E27FC236}">
                  <a16:creationId xmlns:a16="http://schemas.microsoft.com/office/drawing/2014/main" id="{51DED51D-553B-6B15-322C-01839C96A7D7}"/>
                </a:ext>
              </a:extLst>
            </p:cNvPr>
            <p:cNvSpPr/>
            <p:nvPr/>
          </p:nvSpPr>
          <p:spPr>
            <a:xfrm>
              <a:off x="3078646" y="3281832"/>
              <a:ext cx="1001659" cy="888619"/>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r>
                <a:rPr lang="en-US" sz="5400" b="1" dirty="0">
                  <a:ln w="6600">
                    <a:solidFill>
                      <a:schemeClr val="accent2"/>
                    </a:solidFill>
                    <a:prstDash val="solid"/>
                  </a:ln>
                  <a:solidFill>
                    <a:schemeClr val="accent6">
                      <a:lumMod val="75000"/>
                    </a:schemeClr>
                  </a:solidFill>
                  <a:effectLst>
                    <a:outerShdw dist="38100" dir="2700000" algn="tl" rotWithShape="0">
                      <a:schemeClr val="accent2"/>
                    </a:outerShdw>
                  </a:effectLst>
                </a:rPr>
                <a:t>2</a:t>
              </a:r>
            </a:p>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endParaRPr lang="en-US" sz="5400" dirty="0">
                <a:solidFill>
                  <a:schemeClr val="accent4"/>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62821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350981" y="43335"/>
            <a:ext cx="11321769" cy="369332"/>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QUY ĐỊNH CỦA PHÁP LUẬT VỀ QUYỀN CON NGƯỜI, QUYỀN, </a:t>
            </a:r>
            <a:r>
              <a:rPr lang="en-US" dirty="0" smtClean="0">
                <a:solidFill>
                  <a:srgbClr val="FF0000"/>
                </a:solidFill>
                <a:latin typeface="Times New Roman" panose="02020603050405020304" pitchFamily="18" charset="0"/>
                <a:cs typeface="Times New Roman" panose="02020603050405020304" pitchFamily="18" charset="0"/>
              </a:rPr>
              <a:t>NGHĨA VỤ CỦA </a:t>
            </a:r>
            <a:r>
              <a:rPr lang="en-US" dirty="0">
                <a:solidFill>
                  <a:srgbClr val="FF0000"/>
                </a:solidFill>
                <a:latin typeface="Times New Roman" panose="02020603050405020304" pitchFamily="18" charset="0"/>
                <a:cs typeface="Times New Roman" panose="02020603050405020304" pitchFamily="18" charset="0"/>
              </a:rPr>
              <a:t>CÔNG DÂN TẠI HIẾN PHÁP</a:t>
            </a:r>
          </a:p>
        </p:txBody>
      </p:sp>
      <p:pic>
        <p:nvPicPr>
          <p:cNvPr id="2" name="Picture 1"/>
          <p:cNvPicPr>
            <a:picLocks noChangeAspect="1"/>
          </p:cNvPicPr>
          <p:nvPr/>
        </p:nvPicPr>
        <p:blipFill>
          <a:blip r:embed="rId4"/>
          <a:stretch>
            <a:fillRect/>
          </a:stretch>
        </p:blipFill>
        <p:spPr>
          <a:xfrm>
            <a:off x="6714837" y="889642"/>
            <a:ext cx="4487098" cy="2573994"/>
          </a:xfrm>
          <a:prstGeom prst="rect">
            <a:avLst/>
          </a:prstGeom>
        </p:spPr>
      </p:pic>
      <p:pic>
        <p:nvPicPr>
          <p:cNvPr id="5" name="Picture 4"/>
          <p:cNvPicPr>
            <a:picLocks noChangeAspect="1"/>
          </p:cNvPicPr>
          <p:nvPr/>
        </p:nvPicPr>
        <p:blipFill>
          <a:blip r:embed="rId5"/>
          <a:stretch>
            <a:fillRect/>
          </a:stretch>
        </p:blipFill>
        <p:spPr>
          <a:xfrm>
            <a:off x="6714836" y="3553732"/>
            <a:ext cx="4553527" cy="2590443"/>
          </a:xfrm>
          <a:prstGeom prst="rect">
            <a:avLst/>
          </a:prstGeom>
        </p:spPr>
      </p:pic>
      <p:sp>
        <p:nvSpPr>
          <p:cNvPr id="6" name="TextBox 5"/>
          <p:cNvSpPr txBox="1"/>
          <p:nvPr/>
        </p:nvSpPr>
        <p:spPr>
          <a:xfrm>
            <a:off x="1218108" y="2124364"/>
            <a:ext cx="5090328" cy="1446550"/>
          </a:xfrm>
          <a:prstGeom prst="rect">
            <a:avLst/>
          </a:prstGeom>
          <a:noFill/>
        </p:spPr>
        <p:txBody>
          <a:bodyPr wrap="square" rtlCol="0">
            <a:spAutoFit/>
          </a:bodyPr>
          <a:lstStyle/>
          <a:p>
            <a:pPr algn="ctr"/>
            <a:r>
              <a:rPr lang="en-US" sz="4400" b="1" dirty="0" smtClean="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a:t>
            </a:r>
            <a:r>
              <a:rPr lang="en-US" sz="4400" b="1" dirty="0" err="1">
                <a:solidFill>
                  <a:schemeClr val="accent4">
                    <a:lumMod val="75000"/>
                  </a:schemeClr>
                </a:solidFill>
                <a:latin typeface="MiSans" pitchFamily="34" charset="0"/>
                <a:ea typeface="MiSans" pitchFamily="34" charset="-122"/>
                <a:cs typeface="MiSans" pitchFamily="34" charset="-120"/>
              </a:rPr>
              <a:t>Khái</a:t>
            </a:r>
            <a:r>
              <a:rPr lang="en-US" sz="4400" b="1" dirty="0">
                <a:solidFill>
                  <a:schemeClr val="accent4">
                    <a:lumMod val="75000"/>
                  </a:schemeClr>
                </a:solidFill>
                <a:latin typeface="MiSans" pitchFamily="34" charset="0"/>
                <a:ea typeface="MiSans" pitchFamily="34" charset="-122"/>
                <a:cs typeface="MiSans" pitchFamily="34" charset="-120"/>
              </a:rPr>
              <a:t> </a:t>
            </a:r>
            <a:r>
              <a:rPr lang="en-US" sz="4400" b="1" dirty="0" err="1">
                <a:solidFill>
                  <a:schemeClr val="accent4">
                    <a:lumMod val="75000"/>
                  </a:schemeClr>
                </a:solidFill>
                <a:latin typeface="MiSans" pitchFamily="34" charset="0"/>
                <a:ea typeface="MiSans" pitchFamily="34" charset="-122"/>
                <a:cs typeface="MiSans" pitchFamily="34" charset="-120"/>
              </a:rPr>
              <a:t>Quát</a:t>
            </a:r>
            <a:r>
              <a:rPr lang="en-US" sz="4400" b="1" dirty="0">
                <a:solidFill>
                  <a:schemeClr val="accent4">
                    <a:lumMod val="75000"/>
                  </a:schemeClr>
                </a:solidFill>
                <a:latin typeface="MiSans" pitchFamily="34" charset="0"/>
                <a:ea typeface="MiSans" pitchFamily="34" charset="-122"/>
                <a:cs typeface="MiSans" pitchFamily="34" charset="-120"/>
              </a:rPr>
              <a:t> </a:t>
            </a:r>
            <a:r>
              <a:rPr lang="en-US" sz="4400" b="1" dirty="0" err="1">
                <a:solidFill>
                  <a:schemeClr val="accent4">
                    <a:lumMod val="75000"/>
                  </a:schemeClr>
                </a:solidFill>
                <a:latin typeface="MiSans" pitchFamily="34" charset="0"/>
                <a:ea typeface="MiSans" pitchFamily="34" charset="-122"/>
                <a:cs typeface="MiSans" pitchFamily="34" charset="-120"/>
              </a:rPr>
              <a:t>Về</a:t>
            </a:r>
            <a:r>
              <a:rPr lang="en-US" sz="4400" b="1" dirty="0">
                <a:solidFill>
                  <a:schemeClr val="accent4">
                    <a:lumMod val="75000"/>
                  </a:schemeClr>
                </a:solidFill>
                <a:latin typeface="MiSans" pitchFamily="34" charset="0"/>
                <a:ea typeface="MiSans" pitchFamily="34" charset="-122"/>
                <a:cs typeface="MiSans" pitchFamily="34" charset="-120"/>
              </a:rPr>
              <a:t> </a:t>
            </a:r>
            <a:r>
              <a:rPr lang="en-US" sz="4400" b="1" dirty="0" err="1">
                <a:solidFill>
                  <a:schemeClr val="accent4">
                    <a:lumMod val="75000"/>
                  </a:schemeClr>
                </a:solidFill>
                <a:latin typeface="MiSans" pitchFamily="34" charset="0"/>
                <a:ea typeface="MiSans" pitchFamily="34" charset="-122"/>
                <a:cs typeface="MiSans" pitchFamily="34" charset="-120"/>
              </a:rPr>
              <a:t>Quyền</a:t>
            </a:r>
            <a:r>
              <a:rPr lang="en-US" sz="4400" b="1" dirty="0">
                <a:solidFill>
                  <a:schemeClr val="accent4">
                    <a:lumMod val="75000"/>
                  </a:schemeClr>
                </a:solidFill>
                <a:latin typeface="MiSans" pitchFamily="34" charset="0"/>
                <a:ea typeface="MiSans" pitchFamily="34" charset="-122"/>
                <a:cs typeface="MiSans" pitchFamily="34" charset="-120"/>
              </a:rPr>
              <a:t> Con </a:t>
            </a:r>
            <a:r>
              <a:rPr lang="en-US" sz="4400" b="1" dirty="0" err="1">
                <a:solidFill>
                  <a:schemeClr val="accent4">
                    <a:lumMod val="75000"/>
                  </a:schemeClr>
                </a:solidFill>
                <a:latin typeface="MiSans" pitchFamily="34" charset="0"/>
                <a:ea typeface="MiSans" pitchFamily="34" charset="-122"/>
                <a:cs typeface="MiSans" pitchFamily="34" charset="-120"/>
              </a:rPr>
              <a:t>Người</a:t>
            </a:r>
            <a:endParaRPr lang="en-US" sz="4400" dirty="0">
              <a:solidFill>
                <a:schemeClr val="accent4">
                  <a:lumMod val="75000"/>
                </a:schemeClr>
              </a:solidFill>
            </a:endParaRPr>
          </a:p>
        </p:txBody>
      </p:sp>
    </p:spTree>
    <p:extLst>
      <p:ext uri="{BB962C8B-B14F-4D97-AF65-F5344CB8AC3E}">
        <p14:creationId xmlns:p14="http://schemas.microsoft.com/office/powerpoint/2010/main" val="2476122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433388"/>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989380" y="6529340"/>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4" y="81280"/>
            <a:ext cx="10263447" cy="338554"/>
          </a:xfrm>
          <a:prstGeom prst="rect">
            <a:avLst/>
          </a:prstGeom>
          <a:noFill/>
        </p:spPr>
        <p:txBody>
          <a:bodyPr wrap="square" rtlCol="0">
            <a:spAutoFit/>
          </a:bodyPr>
          <a:lstStyle/>
          <a:p>
            <a:r>
              <a:rPr lang="en-US" sz="1600" dirty="0">
                <a:solidFill>
                  <a:srgbClr val="FF0000"/>
                </a:solidFill>
                <a:latin typeface="Times New Roman" panose="02020603050405020304" pitchFamily="18" charset="0"/>
                <a:cs typeface="Times New Roman" panose="02020603050405020304" pitchFamily="18" charset="0"/>
              </a:rPr>
              <a:t>QUY ĐỊNH CỦA PHÁP LUẬT VỀ QUYỀN CON NGƯỜI, QUYỀN, NGHĨA VỤ CỦA CÔNG DÂN TẠI HIẾN PHÁP</a:t>
            </a:r>
            <a:endParaRPr lang="en-US" sz="1600" dirty="0">
              <a:solidFill>
                <a:srgbClr val="FF000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4"/>
          <a:stretch>
            <a:fillRect/>
          </a:stretch>
        </p:blipFill>
        <p:spPr>
          <a:xfrm>
            <a:off x="868219" y="477720"/>
            <a:ext cx="10242746" cy="5985122"/>
          </a:xfrm>
          <a:prstGeom prst="rect">
            <a:avLst/>
          </a:prstGeom>
        </p:spPr>
      </p:pic>
    </p:spTree>
    <p:extLst>
      <p:ext uri="{BB962C8B-B14F-4D97-AF65-F5344CB8AC3E}">
        <p14:creationId xmlns:p14="http://schemas.microsoft.com/office/powerpoint/2010/main" val="1996033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81467" y="923188"/>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715438" y="241205"/>
            <a:ext cx="10798059" cy="707886"/>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QUY ĐỊNH CỦA PHÁP LUẬT VỀ QUYỀN CON NGƯỜI, QUYỀN, NGHĨA VỤ CỦA CÔNG DÂN TẠI HIẾN PHÁP</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922381" y="1051752"/>
            <a:ext cx="4553527" cy="369332"/>
          </a:xfrm>
          <a:prstGeom prst="rect">
            <a:avLst/>
          </a:prstGeom>
          <a:noFill/>
        </p:spPr>
        <p:txBody>
          <a:bodyPr wrap="square" rtlCol="0">
            <a:spAutoFit/>
          </a:bodyPr>
          <a:lstStyle/>
          <a:p>
            <a:r>
              <a:rPr lang="en-US" dirty="0" err="1">
                <a:solidFill>
                  <a:srgbClr val="333333"/>
                </a:solidFill>
                <a:latin typeface="MiSans" pitchFamily="34" charset="0"/>
                <a:ea typeface="MiSans" pitchFamily="34" charset="-122"/>
                <a:cs typeface="MiSans" pitchFamily="34" charset="-120"/>
              </a:rPr>
              <a:t>Khái</a:t>
            </a:r>
            <a:r>
              <a:rPr lang="en-US" dirty="0">
                <a:solidFill>
                  <a:srgbClr val="333333"/>
                </a:solidFill>
                <a:latin typeface="MiSans" pitchFamily="34" charset="0"/>
                <a:ea typeface="MiSans" pitchFamily="34" charset="-122"/>
                <a:cs typeface="MiSans" pitchFamily="34" charset="-120"/>
              </a:rPr>
              <a:t> </a:t>
            </a:r>
            <a:r>
              <a:rPr lang="en-US" dirty="0" err="1">
                <a:solidFill>
                  <a:srgbClr val="333333"/>
                </a:solidFill>
                <a:latin typeface="MiSans" pitchFamily="34" charset="0"/>
                <a:ea typeface="MiSans" pitchFamily="34" charset="-122"/>
                <a:cs typeface="MiSans" pitchFamily="34" charset="-120"/>
              </a:rPr>
              <a:t>Niệm</a:t>
            </a:r>
            <a:r>
              <a:rPr lang="en-US" dirty="0">
                <a:solidFill>
                  <a:srgbClr val="333333"/>
                </a:solidFill>
                <a:latin typeface="MiSans" pitchFamily="34" charset="0"/>
                <a:ea typeface="MiSans" pitchFamily="34" charset="-122"/>
                <a:cs typeface="MiSans" pitchFamily="34" charset="-120"/>
              </a:rPr>
              <a:t> </a:t>
            </a:r>
            <a:r>
              <a:rPr lang="en-US" dirty="0" err="1">
                <a:solidFill>
                  <a:srgbClr val="333333"/>
                </a:solidFill>
                <a:latin typeface="MiSans" pitchFamily="34" charset="0"/>
                <a:ea typeface="MiSans" pitchFamily="34" charset="-122"/>
                <a:cs typeface="MiSans" pitchFamily="34" charset="-120"/>
              </a:rPr>
              <a:t>Quyền</a:t>
            </a:r>
            <a:r>
              <a:rPr lang="en-US" dirty="0">
                <a:solidFill>
                  <a:srgbClr val="333333"/>
                </a:solidFill>
                <a:latin typeface="MiSans" pitchFamily="34" charset="0"/>
                <a:ea typeface="MiSans" pitchFamily="34" charset="-122"/>
                <a:cs typeface="MiSans" pitchFamily="34" charset="-120"/>
              </a:rPr>
              <a:t> Con </a:t>
            </a:r>
            <a:r>
              <a:rPr lang="en-US" dirty="0" err="1">
                <a:solidFill>
                  <a:srgbClr val="333333"/>
                </a:solidFill>
                <a:latin typeface="MiSans" pitchFamily="34" charset="0"/>
                <a:ea typeface="MiSans" pitchFamily="34" charset="-122"/>
                <a:cs typeface="MiSans" pitchFamily="34" charset="-120"/>
              </a:rPr>
              <a:t>Người</a:t>
            </a:r>
            <a:endParaRPr lang="en-US" sz="1100" dirty="0"/>
          </a:p>
        </p:txBody>
      </p:sp>
      <p:pic>
        <p:nvPicPr>
          <p:cNvPr id="24" name="Image 5" descr="https://kimi-img.moonshot.cn/pub/slides/25-08-27-13:10:12-d2n96d5s8fb3lh4jgocg.jpg"/>
          <p:cNvPicPr>
            <a:picLocks noChangeAspect="1"/>
          </p:cNvPicPr>
          <p:nvPr/>
        </p:nvPicPr>
        <p:blipFill>
          <a:blip r:embed="rId4"/>
          <a:stretch>
            <a:fillRect/>
          </a:stretch>
        </p:blipFill>
        <p:spPr>
          <a:xfrm>
            <a:off x="1218108" y="1680207"/>
            <a:ext cx="3135745" cy="3436965"/>
          </a:xfrm>
          <a:prstGeom prst="rect">
            <a:avLst/>
          </a:prstGeom>
        </p:spPr>
      </p:pic>
      <p:sp>
        <p:nvSpPr>
          <p:cNvPr id="9" name="TextBox 8"/>
          <p:cNvSpPr txBox="1"/>
          <p:nvPr/>
        </p:nvSpPr>
        <p:spPr>
          <a:xfrm>
            <a:off x="4582581" y="2058266"/>
            <a:ext cx="7379854" cy="2862322"/>
          </a:xfrm>
          <a:prstGeom prst="rect">
            <a:avLst/>
          </a:prstGeom>
          <a:noFill/>
        </p:spPr>
        <p:txBody>
          <a:bodyPr wrap="square" rtlCol="0">
            <a:spAutoFit/>
          </a:bodyPr>
          <a:lstStyle/>
          <a:p>
            <a:r>
              <a:rPr lang="en-US" sz="2400" dirty="0" err="1">
                <a:solidFill>
                  <a:srgbClr val="850102"/>
                </a:solidFill>
                <a:latin typeface="MiSans" pitchFamily="34" charset="0"/>
                <a:ea typeface="MiSans" pitchFamily="34" charset="-122"/>
                <a:cs typeface="MiSans" pitchFamily="34" charset="-120"/>
              </a:rPr>
              <a:t>Định</a:t>
            </a:r>
            <a:r>
              <a:rPr lang="en-US" sz="2400" dirty="0">
                <a:solidFill>
                  <a:srgbClr val="850102"/>
                </a:solidFill>
                <a:latin typeface="MiSans" pitchFamily="34" charset="0"/>
                <a:ea typeface="MiSans" pitchFamily="34" charset="-122"/>
                <a:cs typeface="MiSans" pitchFamily="34" charset="-120"/>
              </a:rPr>
              <a:t> </a:t>
            </a:r>
            <a:r>
              <a:rPr lang="en-US" sz="2400" dirty="0" err="1">
                <a:solidFill>
                  <a:srgbClr val="850102"/>
                </a:solidFill>
                <a:latin typeface="MiSans" pitchFamily="34" charset="0"/>
                <a:ea typeface="MiSans" pitchFamily="34" charset="-122"/>
                <a:cs typeface="MiSans" pitchFamily="34" charset="-120"/>
              </a:rPr>
              <a:t>nghĩa</a:t>
            </a:r>
            <a:r>
              <a:rPr lang="en-US" sz="2400" dirty="0">
                <a:solidFill>
                  <a:srgbClr val="850102"/>
                </a:solidFill>
                <a:latin typeface="MiSans" pitchFamily="34" charset="0"/>
                <a:ea typeface="MiSans" pitchFamily="34" charset="-122"/>
                <a:cs typeface="MiSans" pitchFamily="34" charset="-120"/>
              </a:rPr>
              <a:t> </a:t>
            </a:r>
            <a:r>
              <a:rPr lang="en-US" sz="2400" dirty="0" err="1">
                <a:solidFill>
                  <a:srgbClr val="850102"/>
                </a:solidFill>
                <a:latin typeface="MiSans" pitchFamily="34" charset="0"/>
                <a:ea typeface="MiSans" pitchFamily="34" charset="-122"/>
                <a:cs typeface="MiSans" pitchFamily="34" charset="-120"/>
              </a:rPr>
              <a:t>của</a:t>
            </a:r>
            <a:r>
              <a:rPr lang="en-US" sz="2400" dirty="0">
                <a:solidFill>
                  <a:srgbClr val="850102"/>
                </a:solidFill>
                <a:latin typeface="MiSans" pitchFamily="34" charset="0"/>
                <a:ea typeface="MiSans" pitchFamily="34" charset="-122"/>
                <a:cs typeface="MiSans" pitchFamily="34" charset="-120"/>
              </a:rPr>
              <a:t> </a:t>
            </a:r>
            <a:r>
              <a:rPr lang="en-US" sz="2400" dirty="0" err="1">
                <a:solidFill>
                  <a:srgbClr val="850102"/>
                </a:solidFill>
                <a:latin typeface="MiSans" pitchFamily="34" charset="0"/>
                <a:ea typeface="MiSans" pitchFamily="34" charset="-122"/>
                <a:cs typeface="MiSans" pitchFamily="34" charset="-120"/>
              </a:rPr>
              <a:t>Liên</a:t>
            </a:r>
            <a:r>
              <a:rPr lang="en-US" sz="2400" dirty="0">
                <a:solidFill>
                  <a:srgbClr val="850102"/>
                </a:solidFill>
                <a:latin typeface="MiSans" pitchFamily="34" charset="0"/>
                <a:ea typeface="MiSans" pitchFamily="34" charset="-122"/>
                <a:cs typeface="MiSans" pitchFamily="34" charset="-120"/>
              </a:rPr>
              <a:t> </a:t>
            </a:r>
            <a:r>
              <a:rPr lang="en-US" sz="2400" dirty="0" err="1">
                <a:solidFill>
                  <a:srgbClr val="850102"/>
                </a:solidFill>
                <a:latin typeface="MiSans" pitchFamily="34" charset="0"/>
                <a:ea typeface="MiSans" pitchFamily="34" charset="-122"/>
                <a:cs typeface="MiSans" pitchFamily="34" charset="-120"/>
              </a:rPr>
              <a:t>Hợp</a:t>
            </a:r>
            <a:r>
              <a:rPr lang="en-US" sz="2400" dirty="0">
                <a:solidFill>
                  <a:srgbClr val="850102"/>
                </a:solidFill>
                <a:latin typeface="MiSans" pitchFamily="34" charset="0"/>
                <a:ea typeface="MiSans" pitchFamily="34" charset="-122"/>
                <a:cs typeface="MiSans" pitchFamily="34" charset="-120"/>
              </a:rPr>
              <a:t> </a:t>
            </a:r>
            <a:r>
              <a:rPr lang="en-US" sz="2400" dirty="0" err="1" smtClean="0">
                <a:solidFill>
                  <a:srgbClr val="850102"/>
                </a:solidFill>
                <a:latin typeface="MiSans" pitchFamily="34" charset="0"/>
                <a:ea typeface="MiSans" pitchFamily="34" charset="-122"/>
                <a:cs typeface="MiSans" pitchFamily="34" charset="-120"/>
              </a:rPr>
              <a:t>Quốc</a:t>
            </a:r>
            <a:r>
              <a:rPr lang="en-US" sz="2400" dirty="0" smtClean="0">
                <a:solidFill>
                  <a:srgbClr val="850102"/>
                </a:solidFill>
                <a:latin typeface="MiSans" pitchFamily="34" charset="0"/>
                <a:ea typeface="MiSans" pitchFamily="34" charset="-122"/>
                <a:cs typeface="MiSans" pitchFamily="34" charset="-120"/>
              </a:rPr>
              <a:t>:</a:t>
            </a:r>
          </a:p>
          <a:p>
            <a:r>
              <a:rPr lang="en-US" sz="2400" dirty="0">
                <a:solidFill>
                  <a:srgbClr val="262626"/>
                </a:solidFill>
                <a:latin typeface="MiSans" pitchFamily="34" charset="0"/>
                <a:ea typeface="MiSans" pitchFamily="34" charset="-122"/>
                <a:cs typeface="MiSans" pitchFamily="34" charset="-120"/>
              </a:rPr>
              <a:t>Theo </a:t>
            </a:r>
            <a:r>
              <a:rPr lang="en-US" sz="2400" dirty="0" err="1">
                <a:solidFill>
                  <a:srgbClr val="262626"/>
                </a:solidFill>
                <a:latin typeface="MiSans" pitchFamily="34" charset="0"/>
                <a:ea typeface="MiSans" pitchFamily="34" charset="-122"/>
                <a:cs typeface="MiSans" pitchFamily="34" charset="-120"/>
              </a:rPr>
              <a:t>Văn</a:t>
            </a:r>
            <a:r>
              <a:rPr lang="en-US" sz="2400" dirty="0">
                <a:solidFill>
                  <a:srgbClr val="262626"/>
                </a:solidFill>
                <a:latin typeface="MiSans" pitchFamily="34" charset="0"/>
                <a:ea typeface="MiSans" pitchFamily="34" charset="-122"/>
                <a:cs typeface="MiSans" pitchFamily="34" charset="-120"/>
              </a:rPr>
              <a:t> </a:t>
            </a:r>
            <a:r>
              <a:rPr lang="en-US" sz="2400" dirty="0" err="1">
                <a:solidFill>
                  <a:srgbClr val="262626"/>
                </a:solidFill>
                <a:latin typeface="MiSans" pitchFamily="34" charset="0"/>
                <a:ea typeface="MiSans" pitchFamily="34" charset="-122"/>
                <a:cs typeface="MiSans" pitchFamily="34" charset="-120"/>
              </a:rPr>
              <a:t>phòng</a:t>
            </a:r>
            <a:r>
              <a:rPr lang="en-US" sz="2400" dirty="0">
                <a:solidFill>
                  <a:srgbClr val="262626"/>
                </a:solidFill>
                <a:latin typeface="MiSans" pitchFamily="34" charset="0"/>
                <a:ea typeface="MiSans" pitchFamily="34" charset="-122"/>
                <a:cs typeface="MiSans" pitchFamily="34" charset="-120"/>
              </a:rPr>
              <a:t> Cao </a:t>
            </a:r>
            <a:r>
              <a:rPr lang="en-US" sz="2400" dirty="0" err="1">
                <a:solidFill>
                  <a:srgbClr val="262626"/>
                </a:solidFill>
                <a:latin typeface="MiSans" pitchFamily="34" charset="0"/>
                <a:ea typeface="MiSans" pitchFamily="34" charset="-122"/>
                <a:cs typeface="MiSans" pitchFamily="34" charset="-120"/>
              </a:rPr>
              <a:t>ủy</a:t>
            </a:r>
            <a:r>
              <a:rPr lang="en-US" sz="2400" dirty="0">
                <a:solidFill>
                  <a:srgbClr val="262626"/>
                </a:solidFill>
                <a:latin typeface="MiSans" pitchFamily="34" charset="0"/>
                <a:ea typeface="MiSans" pitchFamily="34" charset="-122"/>
                <a:cs typeface="MiSans" pitchFamily="34" charset="-120"/>
              </a:rPr>
              <a:t> </a:t>
            </a:r>
            <a:r>
              <a:rPr lang="en-US" sz="2400" dirty="0" err="1">
                <a:solidFill>
                  <a:srgbClr val="262626"/>
                </a:solidFill>
                <a:latin typeface="MiSans" pitchFamily="34" charset="0"/>
                <a:ea typeface="MiSans" pitchFamily="34" charset="-122"/>
                <a:cs typeface="MiSans" pitchFamily="34" charset="-120"/>
              </a:rPr>
              <a:t>Liên</a:t>
            </a:r>
            <a:r>
              <a:rPr lang="en-US" sz="2400" dirty="0">
                <a:solidFill>
                  <a:srgbClr val="262626"/>
                </a:solidFill>
                <a:latin typeface="MiSans" pitchFamily="34" charset="0"/>
                <a:ea typeface="MiSans" pitchFamily="34" charset="-122"/>
                <a:cs typeface="MiSans" pitchFamily="34" charset="-120"/>
              </a:rPr>
              <a:t> </a:t>
            </a:r>
            <a:r>
              <a:rPr lang="en-US" sz="2400" dirty="0" err="1">
                <a:solidFill>
                  <a:srgbClr val="262626"/>
                </a:solidFill>
                <a:latin typeface="MiSans" pitchFamily="34" charset="0"/>
                <a:ea typeface="MiSans" pitchFamily="34" charset="-122"/>
                <a:cs typeface="MiSans" pitchFamily="34" charset="-120"/>
              </a:rPr>
              <a:t>Hợp</a:t>
            </a:r>
            <a:r>
              <a:rPr lang="en-US" sz="2400" dirty="0">
                <a:solidFill>
                  <a:srgbClr val="262626"/>
                </a:solidFill>
                <a:latin typeface="MiSans" pitchFamily="34" charset="0"/>
                <a:ea typeface="MiSans" pitchFamily="34" charset="-122"/>
                <a:cs typeface="MiSans" pitchFamily="34" charset="-120"/>
              </a:rPr>
              <a:t> </a:t>
            </a:r>
            <a:r>
              <a:rPr lang="en-US" sz="2400" dirty="0" err="1">
                <a:solidFill>
                  <a:srgbClr val="262626"/>
                </a:solidFill>
                <a:latin typeface="MiSans" pitchFamily="34" charset="0"/>
                <a:ea typeface="MiSans" pitchFamily="34" charset="-122"/>
                <a:cs typeface="MiSans" pitchFamily="34" charset="-120"/>
              </a:rPr>
              <a:t>Quốc</a:t>
            </a:r>
            <a:r>
              <a:rPr lang="en-US" sz="2400"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Quyền</a:t>
            </a:r>
            <a:r>
              <a:rPr lang="en-US" sz="2400" b="1" i="1" dirty="0">
                <a:solidFill>
                  <a:srgbClr val="262626"/>
                </a:solidFill>
                <a:latin typeface="MiSans" pitchFamily="34" charset="0"/>
                <a:ea typeface="MiSans" pitchFamily="34" charset="-122"/>
                <a:cs typeface="MiSans" pitchFamily="34" charset="-120"/>
              </a:rPr>
              <a:t> con </a:t>
            </a:r>
            <a:r>
              <a:rPr lang="en-US" sz="2400" b="1" i="1" dirty="0" err="1">
                <a:solidFill>
                  <a:srgbClr val="262626"/>
                </a:solidFill>
                <a:latin typeface="MiSans" pitchFamily="34" charset="0"/>
                <a:ea typeface="MiSans" pitchFamily="34" charset="-122"/>
                <a:cs typeface="MiSans" pitchFamily="34" charset="-120"/>
              </a:rPr>
              <a:t>người</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là</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những</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bảo</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đảm</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pháp</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lý</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toàn</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cầu</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có</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tác</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dụng</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bảo</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vệ</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các</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cá</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nhân</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và</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các</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nhóm</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chống</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lại</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những</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hành</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động</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hoặc</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sự</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bỏ</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mặc</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mà</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làm</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tổn</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hại</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đến</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nhân</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phẩm</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những</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sự</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được</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phép</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và</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tự</a:t>
            </a:r>
            <a:r>
              <a:rPr lang="en-US" sz="2400" b="1" i="1" dirty="0">
                <a:solidFill>
                  <a:srgbClr val="262626"/>
                </a:solidFill>
                <a:latin typeface="MiSans" pitchFamily="34" charset="0"/>
                <a:ea typeface="MiSans" pitchFamily="34" charset="-122"/>
                <a:cs typeface="MiSans" pitchFamily="34" charset="-120"/>
              </a:rPr>
              <a:t> do </a:t>
            </a:r>
            <a:r>
              <a:rPr lang="en-US" sz="2400" b="1" i="1" dirty="0" err="1">
                <a:solidFill>
                  <a:srgbClr val="262626"/>
                </a:solidFill>
                <a:latin typeface="MiSans" pitchFamily="34" charset="0"/>
                <a:ea typeface="MiSans" pitchFamily="34" charset="-122"/>
                <a:cs typeface="MiSans" pitchFamily="34" charset="-120"/>
              </a:rPr>
              <a:t>cơ</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bản</a:t>
            </a:r>
            <a:r>
              <a:rPr lang="en-US" sz="2400" b="1" i="1" dirty="0">
                <a:solidFill>
                  <a:srgbClr val="262626"/>
                </a:solidFill>
                <a:latin typeface="MiSans" pitchFamily="34" charset="0"/>
                <a:ea typeface="MiSans" pitchFamily="34" charset="-122"/>
                <a:cs typeface="MiSans" pitchFamily="34" charset="-120"/>
              </a:rPr>
              <a:t> </a:t>
            </a:r>
            <a:r>
              <a:rPr lang="en-US" sz="2400" b="1" i="1" dirty="0" err="1">
                <a:solidFill>
                  <a:srgbClr val="262626"/>
                </a:solidFill>
                <a:latin typeface="MiSans" pitchFamily="34" charset="0"/>
                <a:ea typeface="MiSans" pitchFamily="34" charset="-122"/>
                <a:cs typeface="MiSans" pitchFamily="34" charset="-120"/>
              </a:rPr>
              <a:t>của</a:t>
            </a:r>
            <a:r>
              <a:rPr lang="en-US" sz="2400" b="1" i="1" dirty="0">
                <a:solidFill>
                  <a:srgbClr val="262626"/>
                </a:solidFill>
                <a:latin typeface="MiSans" pitchFamily="34" charset="0"/>
                <a:ea typeface="MiSans" pitchFamily="34" charset="-122"/>
                <a:cs typeface="MiSans" pitchFamily="34" charset="-120"/>
              </a:rPr>
              <a:t> con </a:t>
            </a:r>
            <a:r>
              <a:rPr lang="en-US" sz="2400" b="1" i="1" dirty="0" err="1">
                <a:solidFill>
                  <a:srgbClr val="262626"/>
                </a:solidFill>
                <a:latin typeface="MiSans" pitchFamily="34" charset="0"/>
                <a:ea typeface="MiSans" pitchFamily="34" charset="-122"/>
                <a:cs typeface="MiSans" pitchFamily="34" charset="-120"/>
              </a:rPr>
              <a:t>người</a:t>
            </a:r>
            <a:r>
              <a:rPr lang="en-US" sz="2400" i="1" dirty="0">
                <a:solidFill>
                  <a:srgbClr val="262626"/>
                </a:solidFill>
                <a:latin typeface="MiSans" pitchFamily="34" charset="0"/>
                <a:ea typeface="MiSans" pitchFamily="34" charset="-122"/>
                <a:cs typeface="MiSans" pitchFamily="34" charset="-120"/>
              </a:rPr>
              <a:t>.</a:t>
            </a:r>
            <a:r>
              <a:rPr lang="en-US" sz="2400" dirty="0">
                <a:solidFill>
                  <a:srgbClr val="262626"/>
                </a:solidFill>
                <a:latin typeface="MiSans" pitchFamily="34" charset="0"/>
                <a:ea typeface="MiSans" pitchFamily="34" charset="-122"/>
                <a:cs typeface="MiSans" pitchFamily="34" charset="-120"/>
              </a:rPr>
              <a:t>”</a:t>
            </a:r>
            <a:endParaRPr lang="en-US" sz="2400" dirty="0"/>
          </a:p>
          <a:p>
            <a:endParaRPr lang="en-US" sz="1200" dirty="0"/>
          </a:p>
        </p:txBody>
      </p:sp>
    </p:spTree>
    <p:extLst>
      <p:ext uri="{BB962C8B-B14F-4D97-AF65-F5344CB8AC3E}">
        <p14:creationId xmlns:p14="http://schemas.microsoft.com/office/powerpoint/2010/main" val="18224036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test-kimi-img.moonshot.cn/pub/slides/slides_tmpl/image/25-05-30-10:51:22-d0shqak75iks832je5ig.png"/>
          <p:cNvPicPr>
            <a:picLocks noChangeAspect="1"/>
          </p:cNvPicPr>
          <p:nvPr/>
        </p:nvPicPr>
        <p:blipFill>
          <a:blip r:embed="rId3"/>
          <a:stretch>
            <a:fillRect/>
          </a:stretch>
        </p:blipFill>
        <p:spPr>
          <a:xfrm>
            <a:off x="0" y="5834380"/>
            <a:ext cx="12192000" cy="1023620"/>
          </a:xfrm>
          <a:prstGeom prst="rect">
            <a:avLst/>
          </a:prstGeom>
        </p:spPr>
      </p:pic>
      <p:pic>
        <p:nvPicPr>
          <p:cNvPr id="3" name="Image 1" descr="https://test-kimi-img.moonshot.cn/pub/slides/slides_tmpl/image/25-05-30-10:51:28-d0shqc475iks832je5k0.png"/>
          <p:cNvPicPr>
            <a:picLocks noChangeAspect="1"/>
          </p:cNvPicPr>
          <p:nvPr/>
        </p:nvPicPr>
        <p:blipFill>
          <a:blip r:embed="rId4"/>
          <a:srcRect r="12662" b="12662"/>
          <a:stretch/>
        </p:blipFill>
        <p:spPr>
          <a:xfrm>
            <a:off x="0" y="0"/>
            <a:ext cx="12192000" cy="6858000"/>
          </a:xfrm>
          <a:prstGeom prst="rect">
            <a:avLst/>
          </a:prstGeom>
        </p:spPr>
      </p:pic>
      <p:sp>
        <p:nvSpPr>
          <p:cNvPr id="4" name="Shape 0"/>
          <p:cNvSpPr/>
          <p:nvPr/>
        </p:nvSpPr>
        <p:spPr>
          <a:xfrm>
            <a:off x="0" y="0"/>
            <a:ext cx="12192000" cy="6858000"/>
          </a:xfrm>
          <a:prstGeom prst="rect">
            <a:avLst/>
          </a:prstGeom>
          <a:solidFill>
            <a:srgbClr val="FFFFFF">
              <a:alpha val="92157"/>
            </a:srgbClr>
          </a:solidFill>
          <a:ln/>
        </p:spPr>
      </p:sp>
      <p:sp>
        <p:nvSpPr>
          <p:cNvPr id="5" name="Text 1"/>
          <p:cNvSpPr/>
          <p:nvPr/>
        </p:nvSpPr>
        <p:spPr>
          <a:xfrm>
            <a:off x="0" y="0"/>
            <a:ext cx="12192000" cy="6858000"/>
          </a:xfrm>
          <a:prstGeom prst="rect">
            <a:avLst/>
          </a:prstGeom>
          <a:noFill/>
          <a:ln/>
        </p:spPr>
        <p:txBody>
          <a:bodyPr wrap="square" lIns="45720" tIns="91440" rIns="91440" bIns="45720" rtlCol="0" anchor="ctr"/>
          <a:lstStyle/>
          <a:p>
            <a:pPr marL="0" indent="0">
              <a:lnSpc>
                <a:spcPct val="100000"/>
              </a:lnSpc>
              <a:buNone/>
            </a:pPr>
            <a:endParaRPr lang="en-US" sz="1600" dirty="0"/>
          </a:p>
        </p:txBody>
      </p:sp>
      <p:pic>
        <p:nvPicPr>
          <p:cNvPr id="6" name="Image 2" descr="https://test-kimi-img.moonshot.cn/pub/slides/slides_tmpl/image/25-05-30-10:51:18-d0shq9k75iks832je5h0.png"/>
          <p:cNvPicPr>
            <a:picLocks noChangeAspect="1"/>
          </p:cNvPicPr>
          <p:nvPr/>
        </p:nvPicPr>
        <p:blipFill>
          <a:blip r:embed="rId5"/>
          <a:srcRect r="9476" b="15694"/>
          <a:stretch/>
        </p:blipFill>
        <p:spPr>
          <a:xfrm>
            <a:off x="1845310" y="2176145"/>
            <a:ext cx="10346690" cy="4681855"/>
          </a:xfrm>
          <a:prstGeom prst="rect">
            <a:avLst/>
          </a:prstGeom>
        </p:spPr>
      </p:pic>
      <p:sp>
        <p:nvSpPr>
          <p:cNvPr id="7" name="Shape 2"/>
          <p:cNvSpPr/>
          <p:nvPr/>
        </p:nvSpPr>
        <p:spPr>
          <a:xfrm>
            <a:off x="0" y="5837555"/>
            <a:ext cx="12192000" cy="1020445"/>
          </a:xfrm>
          <a:custGeom>
            <a:avLst/>
            <a:gdLst/>
            <a:ahLst/>
            <a:cxnLst/>
            <a:rect l="l" t="t" r="r" b="b"/>
            <a:pathLst>
              <a:path w="12192000" h="1020445">
                <a:moveTo>
                  <a:pt x="0" y="0"/>
                </a:moveTo>
                <a:lnTo>
                  <a:pt x="634163" y="120917"/>
                </a:lnTo>
                <a:cubicBezTo>
                  <a:pt x="2257766" y="397737"/>
                  <a:pt x="4118377" y="554977"/>
                  <a:pt x="6096001" y="554977"/>
                </a:cubicBezTo>
                <a:cubicBezTo>
                  <a:pt x="8073625" y="554977"/>
                  <a:pt x="9934235" y="397737"/>
                  <a:pt x="11557838" y="120917"/>
                </a:cubicBezTo>
                <a:lnTo>
                  <a:pt x="12192000" y="0"/>
                </a:lnTo>
                <a:lnTo>
                  <a:pt x="12192000" y="1020445"/>
                </a:lnTo>
                <a:lnTo>
                  <a:pt x="0" y="1020445"/>
                </a:lnTo>
                <a:close/>
              </a:path>
            </a:pathLst>
          </a:custGeom>
          <a:gradFill flip="none" rotWithShape="0">
            <a:gsLst>
              <a:gs pos="0">
                <a:srgbClr val="C51620"/>
              </a:gs>
              <a:gs pos="92000">
                <a:srgbClr val="A21E24"/>
              </a:gs>
              <a:gs pos="100000">
                <a:srgbClr val="A21E24"/>
              </a:gs>
            </a:gsLst>
            <a:lin ang="2700000" scaled="1"/>
          </a:gradFill>
          <a:ln/>
        </p:spPr>
      </p:sp>
      <p:sp>
        <p:nvSpPr>
          <p:cNvPr id="8" name="Text 3"/>
          <p:cNvSpPr/>
          <p:nvPr/>
        </p:nvSpPr>
        <p:spPr>
          <a:xfrm>
            <a:off x="0" y="5837555"/>
            <a:ext cx="12192000" cy="1020445"/>
          </a:xfrm>
          <a:prstGeom prst="rect">
            <a:avLst/>
          </a:prstGeom>
          <a:noFill/>
          <a:ln/>
        </p:spPr>
        <p:txBody>
          <a:bodyPr wrap="square" lIns="45720" tIns="91440" rIns="91440" bIns="45720" rtlCol="0" anchor="ctr"/>
          <a:lstStyle/>
          <a:p>
            <a:pPr marL="0" indent="0">
              <a:lnSpc>
                <a:spcPct val="100000"/>
              </a:lnSpc>
              <a:buNone/>
            </a:pPr>
            <a:endParaRPr lang="en-US" sz="1600" dirty="0"/>
          </a:p>
        </p:txBody>
      </p:sp>
      <p:pic>
        <p:nvPicPr>
          <p:cNvPr id="9" name="Image 3" descr="https://test-kimi-img.moonshot.cn/pub/slides/slides_tmpl/image/25-05-30-10:51:28-d0shqc475iks832je5jg.png"/>
          <p:cNvPicPr>
            <a:picLocks noChangeAspect="1"/>
          </p:cNvPicPr>
          <p:nvPr/>
        </p:nvPicPr>
        <p:blipFill>
          <a:blip r:embed="rId6"/>
          <a:srcRect l="18105" t="340"/>
          <a:stretch/>
        </p:blipFill>
        <p:spPr>
          <a:xfrm>
            <a:off x="-6350" y="550545"/>
            <a:ext cx="494030" cy="372110"/>
          </a:xfrm>
          <a:prstGeom prst="rect">
            <a:avLst/>
          </a:prstGeom>
        </p:spPr>
      </p:pic>
      <p:sp>
        <p:nvSpPr>
          <p:cNvPr id="10" name="Text 4"/>
          <p:cNvSpPr/>
          <p:nvPr/>
        </p:nvSpPr>
        <p:spPr>
          <a:xfrm>
            <a:off x="496570" y="465455"/>
            <a:ext cx="11405870" cy="438150"/>
          </a:xfrm>
          <a:prstGeom prst="rect">
            <a:avLst/>
          </a:prstGeom>
          <a:noFill/>
          <a:ln/>
        </p:spPr>
        <p:txBody>
          <a:bodyPr wrap="square" lIns="91440" tIns="45720" rIns="91440" bIns="45720" rtlCol="0" anchor="t">
            <a:spAutoFit/>
          </a:bodyPr>
          <a:lstStyle/>
          <a:p>
            <a:pPr marL="0" indent="0" algn="l">
              <a:lnSpc>
                <a:spcPct val="100000"/>
              </a:lnSpc>
              <a:buNone/>
            </a:pPr>
            <a:r>
              <a:rPr lang="en-US" sz="2800" dirty="0">
                <a:solidFill>
                  <a:srgbClr val="333333"/>
                </a:solidFill>
                <a:latin typeface="MiSans" pitchFamily="34" charset="0"/>
                <a:ea typeface="MiSans" pitchFamily="34" charset="-122"/>
                <a:cs typeface="MiSans" pitchFamily="34" charset="-120"/>
              </a:rPr>
              <a:t>Đặc Điểm Quyền Con Người</a:t>
            </a:r>
            <a:endParaRPr lang="en-US" sz="1600" dirty="0"/>
          </a:p>
        </p:txBody>
      </p:sp>
      <p:sp>
        <p:nvSpPr>
          <p:cNvPr id="11" name="Shape 5"/>
          <p:cNvSpPr/>
          <p:nvPr/>
        </p:nvSpPr>
        <p:spPr>
          <a:xfrm>
            <a:off x="1231900" y="1676400"/>
            <a:ext cx="4686935" cy="2058035"/>
          </a:xfrm>
          <a:prstGeom prst="roundRect">
            <a:avLst>
              <a:gd name="adj" fmla="val 2997"/>
            </a:avLst>
          </a:prstGeom>
          <a:solidFill>
            <a:srgbClr val="FFFFFF"/>
          </a:solidFill>
          <a:ln w="12700">
            <a:solidFill>
              <a:srgbClr val="C51620"/>
            </a:solidFill>
            <a:prstDash val="solid"/>
          </a:ln>
        </p:spPr>
      </p:sp>
      <p:sp>
        <p:nvSpPr>
          <p:cNvPr id="12" name="Text 6"/>
          <p:cNvSpPr/>
          <p:nvPr/>
        </p:nvSpPr>
        <p:spPr>
          <a:xfrm>
            <a:off x="1231900" y="1676400"/>
            <a:ext cx="4686935" cy="2058035"/>
          </a:xfrm>
          <a:prstGeom prst="rect">
            <a:avLst/>
          </a:prstGeom>
          <a:noFill/>
          <a:ln/>
        </p:spPr>
        <p:txBody>
          <a:bodyPr wrap="square" lIns="45720" tIns="91440" rIns="91440" bIns="45720" rtlCol="0" anchor="ctr"/>
          <a:lstStyle/>
          <a:p>
            <a:pPr marL="0" indent="0">
              <a:lnSpc>
                <a:spcPct val="100000"/>
              </a:lnSpc>
              <a:buNone/>
            </a:pPr>
            <a:endParaRPr lang="en-US" sz="1600" dirty="0"/>
          </a:p>
        </p:txBody>
      </p:sp>
      <p:sp>
        <p:nvSpPr>
          <p:cNvPr id="13" name="Shape 7"/>
          <p:cNvSpPr/>
          <p:nvPr/>
        </p:nvSpPr>
        <p:spPr>
          <a:xfrm>
            <a:off x="1498600" y="1471930"/>
            <a:ext cx="4153535" cy="476250"/>
          </a:xfrm>
          <a:prstGeom prst="roundRect">
            <a:avLst>
              <a:gd name="adj" fmla="val 50000"/>
            </a:avLst>
          </a:prstGeom>
          <a:solidFill>
            <a:srgbClr val="C51620"/>
          </a:solidFill>
          <a:ln/>
        </p:spPr>
      </p:sp>
      <p:sp>
        <p:nvSpPr>
          <p:cNvPr id="14" name="Text 8"/>
          <p:cNvSpPr/>
          <p:nvPr/>
        </p:nvSpPr>
        <p:spPr>
          <a:xfrm>
            <a:off x="1498600" y="1471930"/>
            <a:ext cx="4153535" cy="476250"/>
          </a:xfrm>
          <a:prstGeom prst="rect">
            <a:avLst/>
          </a:prstGeom>
          <a:noFill/>
          <a:ln/>
        </p:spPr>
        <p:txBody>
          <a:bodyPr wrap="square" lIns="45720" tIns="91440" rIns="91440" bIns="45720" rtlCol="0" anchor="ctr"/>
          <a:lstStyle/>
          <a:p>
            <a:pPr marL="0" indent="0">
              <a:lnSpc>
                <a:spcPct val="100000"/>
              </a:lnSpc>
              <a:buNone/>
            </a:pPr>
            <a:endParaRPr lang="en-US" sz="1600" dirty="0"/>
          </a:p>
        </p:txBody>
      </p:sp>
      <p:sp>
        <p:nvSpPr>
          <p:cNvPr id="15" name="Text 9"/>
          <p:cNvSpPr/>
          <p:nvPr/>
        </p:nvSpPr>
        <p:spPr>
          <a:xfrm>
            <a:off x="1654954" y="1507796"/>
            <a:ext cx="3840826" cy="404519"/>
          </a:xfrm>
          <a:prstGeom prst="rect">
            <a:avLst/>
          </a:prstGeom>
          <a:noFill/>
          <a:ln/>
        </p:spPr>
        <p:txBody>
          <a:bodyPr wrap="square" lIns="91440" tIns="45720" rIns="91440" bIns="45720" rtlCol="0" anchor="t"/>
          <a:lstStyle/>
          <a:p>
            <a:pPr marL="0" indent="0" algn="ctr">
              <a:lnSpc>
                <a:spcPct val="100000"/>
              </a:lnSpc>
              <a:buNone/>
            </a:pPr>
            <a:r>
              <a:rPr lang="en-US" sz="2000" b="1" dirty="0">
                <a:solidFill>
                  <a:srgbClr val="FFFFFF"/>
                </a:solidFill>
                <a:latin typeface="MiSans" pitchFamily="34" charset="0"/>
                <a:ea typeface="MiSans" pitchFamily="34" charset="-122"/>
                <a:cs typeface="MiSans" pitchFamily="34" charset="-120"/>
              </a:rPr>
              <a:t>Tính phổ quát</a:t>
            </a:r>
            <a:endParaRPr lang="en-US" sz="1600" dirty="0"/>
          </a:p>
        </p:txBody>
      </p:sp>
      <p:sp>
        <p:nvSpPr>
          <p:cNvPr id="16" name="Text 10"/>
          <p:cNvSpPr/>
          <p:nvPr/>
        </p:nvSpPr>
        <p:spPr>
          <a:xfrm>
            <a:off x="1619250" y="2021205"/>
            <a:ext cx="3972560" cy="1406922"/>
          </a:xfrm>
          <a:prstGeom prst="rect">
            <a:avLst/>
          </a:prstGeom>
          <a:noFill/>
          <a:ln/>
        </p:spPr>
        <p:txBody>
          <a:bodyPr wrap="square" lIns="91440" tIns="45720" rIns="91440" bIns="45720" rtlCol="0" anchor="t">
            <a:spAutoFit/>
          </a:bodyPr>
          <a:lstStyle/>
          <a:p>
            <a:pPr marL="0" indent="0" algn="just">
              <a:lnSpc>
                <a:spcPct val="120000"/>
              </a:lnSpc>
              <a:buNone/>
            </a:pPr>
            <a:r>
              <a:rPr lang="en-US" sz="1400" dirty="0">
                <a:solidFill>
                  <a:srgbClr val="000000"/>
                </a:solidFill>
                <a:latin typeface="MiSans" pitchFamily="34" charset="0"/>
                <a:ea typeface="MiSans" pitchFamily="34" charset="-122"/>
                <a:cs typeface="MiSans" pitchFamily="34" charset="-120"/>
              </a:rPr>
              <a:t>Quyền con người có tính phổ quát, nghĩa là được áp dụng bình đẳng cho tất cả mọi người mà không phân biệt bất kỳ lý do nào như: chủng tộc, màu da, giới tính, độ tuổi, ngôn ngữ, tôn giáo, quốc tịch, địa vị xã hội,…</a:t>
            </a:r>
            <a:endParaRPr lang="en-US" sz="1600" dirty="0"/>
          </a:p>
        </p:txBody>
      </p:sp>
      <p:sp>
        <p:nvSpPr>
          <p:cNvPr id="17" name="Shape 11"/>
          <p:cNvSpPr/>
          <p:nvPr/>
        </p:nvSpPr>
        <p:spPr>
          <a:xfrm>
            <a:off x="6422497" y="1676400"/>
            <a:ext cx="4538238" cy="2058035"/>
          </a:xfrm>
          <a:prstGeom prst="roundRect">
            <a:avLst>
              <a:gd name="adj" fmla="val 2997"/>
            </a:avLst>
          </a:prstGeom>
          <a:solidFill>
            <a:srgbClr val="FFFFFF"/>
          </a:solidFill>
          <a:ln w="12700">
            <a:solidFill>
              <a:srgbClr val="C51620"/>
            </a:solidFill>
            <a:prstDash val="solid"/>
          </a:ln>
        </p:spPr>
      </p:sp>
      <p:sp>
        <p:nvSpPr>
          <p:cNvPr id="18" name="Text 12"/>
          <p:cNvSpPr/>
          <p:nvPr/>
        </p:nvSpPr>
        <p:spPr>
          <a:xfrm>
            <a:off x="6422497" y="1676400"/>
            <a:ext cx="4538238" cy="2058035"/>
          </a:xfrm>
          <a:prstGeom prst="rect">
            <a:avLst/>
          </a:prstGeom>
          <a:noFill/>
          <a:ln/>
        </p:spPr>
        <p:txBody>
          <a:bodyPr wrap="square" lIns="45720" tIns="91440" rIns="91440" bIns="45720" rtlCol="0" anchor="ctr"/>
          <a:lstStyle/>
          <a:p>
            <a:pPr marL="0" indent="0">
              <a:lnSpc>
                <a:spcPct val="100000"/>
              </a:lnSpc>
              <a:buNone/>
            </a:pPr>
            <a:endParaRPr lang="en-US" sz="1600" dirty="0"/>
          </a:p>
        </p:txBody>
      </p:sp>
      <p:sp>
        <p:nvSpPr>
          <p:cNvPr id="19" name="Shape 13"/>
          <p:cNvSpPr/>
          <p:nvPr/>
        </p:nvSpPr>
        <p:spPr>
          <a:xfrm>
            <a:off x="6540500" y="1471930"/>
            <a:ext cx="4153535" cy="476250"/>
          </a:xfrm>
          <a:prstGeom prst="roundRect">
            <a:avLst>
              <a:gd name="adj" fmla="val 50000"/>
            </a:avLst>
          </a:prstGeom>
          <a:solidFill>
            <a:srgbClr val="C51620"/>
          </a:solidFill>
          <a:ln/>
        </p:spPr>
      </p:sp>
      <p:sp>
        <p:nvSpPr>
          <p:cNvPr id="20" name="Text 14"/>
          <p:cNvSpPr/>
          <p:nvPr/>
        </p:nvSpPr>
        <p:spPr>
          <a:xfrm>
            <a:off x="6540500" y="1471930"/>
            <a:ext cx="4153535" cy="476250"/>
          </a:xfrm>
          <a:prstGeom prst="rect">
            <a:avLst/>
          </a:prstGeom>
          <a:noFill/>
          <a:ln/>
        </p:spPr>
        <p:txBody>
          <a:bodyPr wrap="square" lIns="45720" tIns="91440" rIns="91440" bIns="45720" rtlCol="0" anchor="ctr"/>
          <a:lstStyle/>
          <a:p>
            <a:pPr marL="0" indent="0">
              <a:lnSpc>
                <a:spcPct val="100000"/>
              </a:lnSpc>
              <a:buNone/>
            </a:pPr>
            <a:endParaRPr lang="en-US" sz="1600" dirty="0"/>
          </a:p>
        </p:txBody>
      </p:sp>
      <p:sp>
        <p:nvSpPr>
          <p:cNvPr id="21" name="Text 15"/>
          <p:cNvSpPr/>
          <p:nvPr/>
        </p:nvSpPr>
        <p:spPr>
          <a:xfrm>
            <a:off x="6540500" y="1507796"/>
            <a:ext cx="4153535" cy="404519"/>
          </a:xfrm>
          <a:prstGeom prst="rect">
            <a:avLst/>
          </a:prstGeom>
          <a:noFill/>
          <a:ln/>
        </p:spPr>
        <p:txBody>
          <a:bodyPr wrap="square" lIns="91440" tIns="45720" rIns="91440" bIns="45720" rtlCol="0" anchor="t"/>
          <a:lstStyle/>
          <a:p>
            <a:pPr marL="0" indent="0" algn="ctr">
              <a:lnSpc>
                <a:spcPct val="100000"/>
              </a:lnSpc>
              <a:buNone/>
            </a:pPr>
            <a:r>
              <a:rPr lang="en-US" sz="1600" b="1" dirty="0">
                <a:solidFill>
                  <a:srgbClr val="FFFFFF"/>
                </a:solidFill>
                <a:latin typeface="MiSans" pitchFamily="34" charset="0"/>
                <a:ea typeface="MiSans" pitchFamily="34" charset="-122"/>
                <a:cs typeface="MiSans" pitchFamily="34" charset="-120"/>
              </a:rPr>
              <a:t>Tính không thể bị tước bỏ, chuyển nhượng</a:t>
            </a:r>
            <a:endParaRPr lang="en-US" sz="1600" dirty="0"/>
          </a:p>
        </p:txBody>
      </p:sp>
      <p:sp>
        <p:nvSpPr>
          <p:cNvPr id="22" name="Text 16"/>
          <p:cNvSpPr/>
          <p:nvPr/>
        </p:nvSpPr>
        <p:spPr>
          <a:xfrm>
            <a:off x="6422497" y="2021205"/>
            <a:ext cx="4431873" cy="1713230"/>
          </a:xfrm>
          <a:prstGeom prst="rect">
            <a:avLst/>
          </a:prstGeom>
          <a:noFill/>
          <a:ln/>
        </p:spPr>
        <p:txBody>
          <a:bodyPr wrap="square" lIns="91440" tIns="45720" rIns="91440" bIns="45720" rtlCol="0" anchor="t"/>
          <a:lstStyle/>
          <a:p>
            <a:pPr marL="190500" indent="-190500" algn="just">
              <a:lnSpc>
                <a:spcPct val="120000"/>
              </a:lnSpc>
              <a:spcBef>
                <a:spcPts val="10"/>
              </a:spcBef>
              <a:buSzPct val="100000"/>
              <a:buChar char="•"/>
            </a:pPr>
            <a:r>
              <a:rPr lang="en-US" sz="1200" dirty="0">
                <a:solidFill>
                  <a:srgbClr val="333333"/>
                </a:solidFill>
                <a:latin typeface="MiSans" pitchFamily="34" charset="0"/>
                <a:ea typeface="MiSans" pitchFamily="34" charset="-122"/>
                <a:cs typeface="MiSans" pitchFamily="34" charset="-120"/>
              </a:rPr>
              <a:t>Các quyền con người không thể bị tước đoạt hay hạn chế một cách </a:t>
            </a:r>
            <a:r>
              <a:rPr lang="en-US" sz="1200" b="1" i="1" dirty="0">
                <a:solidFill>
                  <a:srgbClr val="333333"/>
                </a:solidFill>
                <a:latin typeface="MiSans" pitchFamily="34" charset="0"/>
                <a:ea typeface="MiSans" pitchFamily="34" charset="-122"/>
                <a:cs typeface="MiSans" pitchFamily="34" charset="-120"/>
              </a:rPr>
              <a:t>tuỳ tiện</a:t>
            </a:r>
            <a:r>
              <a:rPr lang="en-US" sz="1200" dirty="0">
                <a:solidFill>
                  <a:srgbClr val="333333"/>
                </a:solidFill>
                <a:latin typeface="MiSans" pitchFamily="34" charset="0"/>
                <a:ea typeface="MiSans" pitchFamily="34" charset="-122"/>
                <a:cs typeface="MiSans" pitchFamily="34" charset="-120"/>
              </a:rPr>
              <a:t> bởi bất kỳ chủ thể nào, kể cả các cơ quan và quan chức nhà nước.</a:t>
            </a:r>
            <a:endParaRPr lang="en-US" sz="1600" dirty="0"/>
          </a:p>
          <a:p>
            <a:pPr marL="190500" indent="-190500" algn="just">
              <a:lnSpc>
                <a:spcPct val="120000"/>
              </a:lnSpc>
              <a:spcBef>
                <a:spcPts val="10"/>
              </a:spcBef>
              <a:buSzPct val="100000"/>
              <a:buChar char="•"/>
            </a:pPr>
            <a:r>
              <a:rPr lang="en-US" sz="1200" dirty="0">
                <a:solidFill>
                  <a:srgbClr val="333333"/>
                </a:solidFill>
                <a:latin typeface="MiSans" pitchFamily="34" charset="0"/>
                <a:ea typeface="MiSans" pitchFamily="34" charset="-122"/>
                <a:cs typeface="MiSans" pitchFamily="34" charset="-120"/>
              </a:rPr>
              <a:t>Quyền con người cũng không thể chuyển từ người này sang người khác được.  Mỗi cá nhân đều có những giá trị  và phẩm giá vốn có, không thể bị mua bán hay đánh đổi. </a:t>
            </a:r>
            <a:endParaRPr lang="en-US" sz="1600" dirty="0"/>
          </a:p>
        </p:txBody>
      </p:sp>
      <p:sp>
        <p:nvSpPr>
          <p:cNvPr id="23" name="Shape 17"/>
          <p:cNvSpPr/>
          <p:nvPr/>
        </p:nvSpPr>
        <p:spPr>
          <a:xfrm>
            <a:off x="1231900" y="4070350"/>
            <a:ext cx="4686935" cy="2218900"/>
          </a:xfrm>
          <a:prstGeom prst="roundRect">
            <a:avLst>
              <a:gd name="adj" fmla="val 2997"/>
            </a:avLst>
          </a:prstGeom>
          <a:solidFill>
            <a:srgbClr val="FFFFFF"/>
          </a:solidFill>
          <a:ln w="12700">
            <a:solidFill>
              <a:srgbClr val="C51620"/>
            </a:solidFill>
            <a:prstDash val="solid"/>
          </a:ln>
        </p:spPr>
      </p:sp>
      <p:sp>
        <p:nvSpPr>
          <p:cNvPr id="24" name="Text 18"/>
          <p:cNvSpPr/>
          <p:nvPr/>
        </p:nvSpPr>
        <p:spPr>
          <a:xfrm>
            <a:off x="1231900" y="4070350"/>
            <a:ext cx="4686935" cy="2218900"/>
          </a:xfrm>
          <a:prstGeom prst="rect">
            <a:avLst/>
          </a:prstGeom>
          <a:noFill/>
          <a:ln/>
        </p:spPr>
        <p:txBody>
          <a:bodyPr wrap="square" lIns="45720" tIns="91440" rIns="91440" bIns="45720" rtlCol="0" anchor="ctr"/>
          <a:lstStyle/>
          <a:p>
            <a:pPr marL="0" indent="0">
              <a:lnSpc>
                <a:spcPct val="100000"/>
              </a:lnSpc>
              <a:buNone/>
            </a:pPr>
            <a:endParaRPr lang="en-US" sz="1600" dirty="0"/>
          </a:p>
        </p:txBody>
      </p:sp>
      <p:sp>
        <p:nvSpPr>
          <p:cNvPr id="25" name="Shape 19"/>
          <p:cNvSpPr/>
          <p:nvPr/>
        </p:nvSpPr>
        <p:spPr>
          <a:xfrm>
            <a:off x="1498600" y="3865880"/>
            <a:ext cx="4153535" cy="476250"/>
          </a:xfrm>
          <a:prstGeom prst="roundRect">
            <a:avLst>
              <a:gd name="adj" fmla="val 50000"/>
            </a:avLst>
          </a:prstGeom>
          <a:solidFill>
            <a:srgbClr val="C51620"/>
          </a:solidFill>
          <a:ln/>
        </p:spPr>
      </p:sp>
      <p:sp>
        <p:nvSpPr>
          <p:cNvPr id="26" name="Text 20"/>
          <p:cNvSpPr/>
          <p:nvPr/>
        </p:nvSpPr>
        <p:spPr>
          <a:xfrm>
            <a:off x="1498600" y="3865880"/>
            <a:ext cx="4153535" cy="476250"/>
          </a:xfrm>
          <a:prstGeom prst="rect">
            <a:avLst/>
          </a:prstGeom>
          <a:noFill/>
          <a:ln/>
        </p:spPr>
        <p:txBody>
          <a:bodyPr wrap="square" lIns="45720" tIns="91440" rIns="91440" bIns="45720" rtlCol="0" anchor="ctr"/>
          <a:lstStyle/>
          <a:p>
            <a:pPr marL="0" indent="0">
              <a:lnSpc>
                <a:spcPct val="100000"/>
              </a:lnSpc>
              <a:buNone/>
            </a:pPr>
            <a:endParaRPr lang="en-US" sz="1600" dirty="0"/>
          </a:p>
        </p:txBody>
      </p:sp>
      <p:sp>
        <p:nvSpPr>
          <p:cNvPr id="27" name="Text 21"/>
          <p:cNvSpPr/>
          <p:nvPr/>
        </p:nvSpPr>
        <p:spPr>
          <a:xfrm>
            <a:off x="1654954" y="3901746"/>
            <a:ext cx="3840826" cy="404519"/>
          </a:xfrm>
          <a:prstGeom prst="rect">
            <a:avLst/>
          </a:prstGeom>
          <a:noFill/>
          <a:ln/>
        </p:spPr>
        <p:txBody>
          <a:bodyPr wrap="square" lIns="91440" tIns="45720" rIns="91440" bIns="45720" rtlCol="0" anchor="t"/>
          <a:lstStyle/>
          <a:p>
            <a:pPr marL="0" indent="0" algn="ctr">
              <a:lnSpc>
                <a:spcPct val="100000"/>
              </a:lnSpc>
              <a:buNone/>
            </a:pPr>
            <a:r>
              <a:rPr lang="en-US" sz="2000" b="1" dirty="0">
                <a:solidFill>
                  <a:srgbClr val="FFFFFF"/>
                </a:solidFill>
                <a:latin typeface="MiSans" pitchFamily="34" charset="0"/>
                <a:ea typeface="MiSans" pitchFamily="34" charset="-122"/>
                <a:cs typeface="MiSans" pitchFamily="34" charset="-120"/>
              </a:rPr>
              <a:t>Tính không thể phân chia</a:t>
            </a:r>
            <a:endParaRPr lang="en-US" sz="1600" dirty="0"/>
          </a:p>
        </p:txBody>
      </p:sp>
      <p:sp>
        <p:nvSpPr>
          <p:cNvPr id="28" name="Text 22"/>
          <p:cNvSpPr/>
          <p:nvPr/>
        </p:nvSpPr>
        <p:spPr>
          <a:xfrm>
            <a:off x="1498600" y="4415155"/>
            <a:ext cx="4254075" cy="1874095"/>
          </a:xfrm>
          <a:prstGeom prst="rect">
            <a:avLst/>
          </a:prstGeom>
          <a:noFill/>
          <a:ln/>
        </p:spPr>
        <p:txBody>
          <a:bodyPr wrap="square" lIns="91440" tIns="45720" rIns="91440" bIns="45720" rtlCol="0" anchor="t"/>
          <a:lstStyle/>
          <a:p>
            <a:pPr marL="190500" indent="-190500" algn="just">
              <a:lnSpc>
                <a:spcPct val="120000"/>
              </a:lnSpc>
              <a:spcBef>
                <a:spcPts val="10"/>
              </a:spcBef>
              <a:buSzPct val="100000"/>
              <a:buChar char="•"/>
            </a:pPr>
            <a:r>
              <a:rPr lang="en-US" sz="1200" dirty="0">
                <a:solidFill>
                  <a:srgbClr val="333333"/>
                </a:solidFill>
                <a:latin typeface="MiSans" pitchFamily="34" charset="0"/>
                <a:ea typeface="MiSans" pitchFamily="34" charset="-122"/>
                <a:cs typeface="MiSans" pitchFamily="34" charset="-120"/>
              </a:rPr>
              <a:t>Các quyền con người đều có tầm quan trọng như nhau nên về nguyên tắc không có quyền nào được coi là có giá trị cao hơn quyền nào. </a:t>
            </a:r>
            <a:endParaRPr lang="en-US" sz="1600" dirty="0"/>
          </a:p>
          <a:p>
            <a:pPr marL="190500" indent="-190500" algn="just">
              <a:lnSpc>
                <a:spcPct val="120000"/>
              </a:lnSpc>
              <a:spcBef>
                <a:spcPts val="10"/>
              </a:spcBef>
              <a:buSzPct val="100000"/>
              <a:buChar char="•"/>
            </a:pPr>
            <a:r>
              <a:rPr lang="en-US" sz="1200" dirty="0">
                <a:solidFill>
                  <a:srgbClr val="333333"/>
                </a:solidFill>
                <a:latin typeface="MiSans" pitchFamily="34" charset="0"/>
                <a:ea typeface="MiSans" pitchFamily="34" charset="-122"/>
                <a:cs typeface="MiSans" pitchFamily="34" charset="-120"/>
              </a:rPr>
              <a:t>Việc tước bỏ hay hạn chế bất kỳ quyền nào của con người đều tác động tiêu cực đến nhân phẩm, giá trị và sự phát triển của con người</a:t>
            </a:r>
            <a:endParaRPr lang="en-US" sz="1600" dirty="0"/>
          </a:p>
        </p:txBody>
      </p:sp>
      <p:sp>
        <p:nvSpPr>
          <p:cNvPr id="29" name="Shape 23"/>
          <p:cNvSpPr/>
          <p:nvPr/>
        </p:nvSpPr>
        <p:spPr>
          <a:xfrm>
            <a:off x="6273800" y="4070350"/>
            <a:ext cx="4686935" cy="2218900"/>
          </a:xfrm>
          <a:prstGeom prst="roundRect">
            <a:avLst>
              <a:gd name="adj" fmla="val 2997"/>
            </a:avLst>
          </a:prstGeom>
          <a:solidFill>
            <a:srgbClr val="FFFFFF"/>
          </a:solidFill>
          <a:ln w="12700">
            <a:solidFill>
              <a:srgbClr val="C51620"/>
            </a:solidFill>
            <a:prstDash val="solid"/>
          </a:ln>
        </p:spPr>
      </p:sp>
      <p:sp>
        <p:nvSpPr>
          <p:cNvPr id="30" name="Text 24"/>
          <p:cNvSpPr/>
          <p:nvPr/>
        </p:nvSpPr>
        <p:spPr>
          <a:xfrm>
            <a:off x="6273800" y="4070350"/>
            <a:ext cx="4686935" cy="2218900"/>
          </a:xfrm>
          <a:prstGeom prst="rect">
            <a:avLst/>
          </a:prstGeom>
          <a:noFill/>
          <a:ln/>
        </p:spPr>
        <p:txBody>
          <a:bodyPr wrap="square" lIns="45720" tIns="91440" rIns="91440" bIns="45720" rtlCol="0" anchor="ctr"/>
          <a:lstStyle/>
          <a:p>
            <a:pPr marL="0" indent="0">
              <a:lnSpc>
                <a:spcPct val="100000"/>
              </a:lnSpc>
              <a:buNone/>
            </a:pPr>
            <a:endParaRPr lang="en-US" sz="1600" dirty="0"/>
          </a:p>
        </p:txBody>
      </p:sp>
      <p:sp>
        <p:nvSpPr>
          <p:cNvPr id="31" name="Shape 25"/>
          <p:cNvSpPr/>
          <p:nvPr/>
        </p:nvSpPr>
        <p:spPr>
          <a:xfrm>
            <a:off x="6540500" y="3865880"/>
            <a:ext cx="4153535" cy="476250"/>
          </a:xfrm>
          <a:prstGeom prst="roundRect">
            <a:avLst>
              <a:gd name="adj" fmla="val 50000"/>
            </a:avLst>
          </a:prstGeom>
          <a:solidFill>
            <a:srgbClr val="C51620"/>
          </a:solidFill>
          <a:ln/>
        </p:spPr>
      </p:sp>
      <p:sp>
        <p:nvSpPr>
          <p:cNvPr id="32" name="Text 26"/>
          <p:cNvSpPr/>
          <p:nvPr/>
        </p:nvSpPr>
        <p:spPr>
          <a:xfrm>
            <a:off x="6540500" y="3865880"/>
            <a:ext cx="4153535" cy="476250"/>
          </a:xfrm>
          <a:prstGeom prst="rect">
            <a:avLst/>
          </a:prstGeom>
          <a:noFill/>
          <a:ln/>
        </p:spPr>
        <p:txBody>
          <a:bodyPr wrap="square" lIns="45720" tIns="91440" rIns="91440" bIns="45720" rtlCol="0" anchor="ctr"/>
          <a:lstStyle/>
          <a:p>
            <a:pPr marL="0" indent="0">
              <a:lnSpc>
                <a:spcPct val="100000"/>
              </a:lnSpc>
              <a:buNone/>
            </a:pPr>
            <a:endParaRPr lang="en-US" sz="1600" dirty="0"/>
          </a:p>
        </p:txBody>
      </p:sp>
      <p:sp>
        <p:nvSpPr>
          <p:cNvPr id="33" name="Text 27"/>
          <p:cNvSpPr/>
          <p:nvPr/>
        </p:nvSpPr>
        <p:spPr>
          <a:xfrm>
            <a:off x="6540500" y="3901746"/>
            <a:ext cx="4153535" cy="404519"/>
          </a:xfrm>
          <a:prstGeom prst="rect">
            <a:avLst/>
          </a:prstGeom>
          <a:noFill/>
          <a:ln/>
        </p:spPr>
        <p:txBody>
          <a:bodyPr wrap="square" lIns="91440" tIns="45720" rIns="91440" bIns="45720" rtlCol="0" anchor="t"/>
          <a:lstStyle/>
          <a:p>
            <a:pPr marL="0" indent="0" algn="ctr">
              <a:lnSpc>
                <a:spcPct val="100000"/>
              </a:lnSpc>
              <a:buNone/>
            </a:pPr>
            <a:r>
              <a:rPr lang="en-US" sz="1800" b="1" dirty="0">
                <a:solidFill>
                  <a:srgbClr val="FFFFFF"/>
                </a:solidFill>
                <a:latin typeface="MiSans" pitchFamily="34" charset="0"/>
                <a:ea typeface="MiSans" pitchFamily="34" charset="-122"/>
                <a:cs typeface="MiSans" pitchFamily="34" charset="-120"/>
              </a:rPr>
              <a:t>Tính liên hệ và phụ thuộc lẫn nhau</a:t>
            </a:r>
            <a:endParaRPr lang="en-US" sz="1600" dirty="0"/>
          </a:p>
        </p:txBody>
      </p:sp>
      <p:sp>
        <p:nvSpPr>
          <p:cNvPr id="34" name="Text 28"/>
          <p:cNvSpPr/>
          <p:nvPr/>
        </p:nvSpPr>
        <p:spPr>
          <a:xfrm>
            <a:off x="6661150" y="4415155"/>
            <a:ext cx="3972560" cy="1640011"/>
          </a:xfrm>
          <a:prstGeom prst="rect">
            <a:avLst/>
          </a:prstGeom>
          <a:noFill/>
          <a:ln/>
        </p:spPr>
        <p:txBody>
          <a:bodyPr wrap="square" lIns="91440" tIns="45720" rIns="91440" bIns="45720" rtlCol="0" anchor="t"/>
          <a:lstStyle/>
          <a:p>
            <a:pPr marL="0" indent="0" algn="just">
              <a:lnSpc>
                <a:spcPct val="120000"/>
              </a:lnSpc>
              <a:buNone/>
            </a:pPr>
            <a:r>
              <a:rPr lang="en-US" sz="1400" dirty="0">
                <a:solidFill>
                  <a:srgbClr val="333333"/>
                </a:solidFill>
                <a:latin typeface="MiSans" pitchFamily="34" charset="0"/>
                <a:ea typeface="MiSans" pitchFamily="34" charset="-122"/>
                <a:cs typeface="MiSans" pitchFamily="34" charset="-120"/>
              </a:rPr>
              <a:t>Bất kỳ quyền con người nào được bảo đảm hay bị vi phạm đều tác động tích cực hay tiêu cực đến các quyền khác</a:t>
            </a:r>
            <a:endParaRPr lang="en-US" sz="1600" dirty="0"/>
          </a:p>
          <a:p>
            <a:pPr marL="0" indent="0">
              <a:lnSpc>
                <a:spcPct val="120000"/>
              </a:lnSpc>
              <a:buNone/>
            </a:pPr>
            <a:r>
              <a:rPr lang="en-US" sz="1400" dirty="0">
                <a:solidFill>
                  <a:srgbClr val="333333"/>
                </a:solidFill>
                <a:latin typeface="MiSans" pitchFamily="34" charset="0"/>
                <a:ea typeface="MiSans" pitchFamily="34" charset="-122"/>
                <a:cs typeface="MiSans" pitchFamily="34" charset="-120"/>
              </a:rPr>
              <a:t>Ví dụ: Quyền bầu cử sẽ rất ít có ý nghĩa nếu quyền được giáo dục, quyền được chăm sóc ý tế không được đảm bảo.  </a:t>
            </a:r>
            <a:endParaRPr lang="en-US" sz="1600" dirty="0"/>
          </a:p>
        </p:txBody>
      </p:sp>
    </p:spTree>
    <p:extLst>
      <p:ext uri="{BB962C8B-B14F-4D97-AF65-F5344CB8AC3E}">
        <p14:creationId xmlns:p14="http://schemas.microsoft.com/office/powerpoint/2010/main" val="4002066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157151" y="63789"/>
            <a:ext cx="9789918" cy="400110"/>
          </a:xfrm>
          <a:prstGeom prst="rect">
            <a:avLst/>
          </a:prstGeom>
          <a:noFill/>
        </p:spPr>
        <p:txBody>
          <a:bodyPr wrap="square" rtlCol="0">
            <a:spAutoFit/>
          </a:bodyPr>
          <a:lstStyle/>
          <a:p>
            <a:r>
              <a:rPr lang="en-US" sz="2000" dirty="0" err="1">
                <a:solidFill>
                  <a:srgbClr val="333333"/>
                </a:solidFill>
                <a:latin typeface="MiSans" pitchFamily="34" charset="0"/>
                <a:ea typeface="MiSans" pitchFamily="34" charset="-122"/>
                <a:cs typeface="MiSans" pitchFamily="34" charset="-120"/>
              </a:rPr>
              <a:t>Quyền</a:t>
            </a:r>
            <a:r>
              <a:rPr lang="en-US" sz="2000" dirty="0">
                <a:solidFill>
                  <a:srgbClr val="333333"/>
                </a:solidFill>
                <a:latin typeface="MiSans" pitchFamily="34" charset="0"/>
                <a:ea typeface="MiSans" pitchFamily="34" charset="-122"/>
                <a:cs typeface="MiSans" pitchFamily="34" charset="-120"/>
              </a:rPr>
              <a:t> Con </a:t>
            </a:r>
            <a:r>
              <a:rPr lang="en-US" sz="2000" dirty="0" err="1" smtClean="0">
                <a:solidFill>
                  <a:srgbClr val="333333"/>
                </a:solidFill>
                <a:latin typeface="MiSans" pitchFamily="34" charset="0"/>
                <a:ea typeface="MiSans" pitchFamily="34" charset="-122"/>
                <a:cs typeface="MiSans" pitchFamily="34" charset="-120"/>
              </a:rPr>
              <a:t>Người</a:t>
            </a:r>
            <a:r>
              <a:rPr lang="en-US" sz="2000" dirty="0" smtClean="0">
                <a:solidFill>
                  <a:srgbClr val="333333"/>
                </a:solidFill>
                <a:latin typeface="MiSans" pitchFamily="34" charset="0"/>
                <a:ea typeface="MiSans" pitchFamily="34" charset="-122"/>
                <a:cs typeface="MiSans" pitchFamily="34" charset="-120"/>
              </a:rPr>
              <a:t> </a:t>
            </a:r>
            <a:r>
              <a:rPr lang="en-US" sz="2000" dirty="0" err="1" smtClean="0">
                <a:solidFill>
                  <a:srgbClr val="333333"/>
                </a:solidFill>
                <a:latin typeface="MiSans" pitchFamily="34" charset="0"/>
                <a:ea typeface="MiSans" pitchFamily="34" charset="-122"/>
                <a:cs typeface="MiSans" pitchFamily="34" charset="-120"/>
              </a:rPr>
              <a:t>được</a:t>
            </a:r>
            <a:r>
              <a:rPr lang="en-US" sz="2000" dirty="0" smtClean="0">
                <a:solidFill>
                  <a:srgbClr val="333333"/>
                </a:solidFill>
                <a:latin typeface="MiSans" pitchFamily="34" charset="0"/>
                <a:ea typeface="MiSans" pitchFamily="34" charset="-122"/>
                <a:cs typeface="MiSans" pitchFamily="34" charset="-120"/>
              </a:rPr>
              <a:t> </a:t>
            </a:r>
            <a:r>
              <a:rPr lang="en-US" sz="2000" dirty="0" err="1" smtClean="0">
                <a:solidFill>
                  <a:srgbClr val="333333"/>
                </a:solidFill>
                <a:latin typeface="MiSans" pitchFamily="34" charset="0"/>
                <a:ea typeface="MiSans" pitchFamily="34" charset="-122"/>
                <a:cs typeface="MiSans" pitchFamily="34" charset="-120"/>
              </a:rPr>
              <a:t>quy</a:t>
            </a:r>
            <a:r>
              <a:rPr lang="en-US" sz="2000" dirty="0" smtClean="0">
                <a:solidFill>
                  <a:srgbClr val="333333"/>
                </a:solidFill>
                <a:latin typeface="MiSans" pitchFamily="34" charset="0"/>
                <a:ea typeface="MiSans" pitchFamily="34" charset="-122"/>
                <a:cs typeface="MiSans" pitchFamily="34" charset="-120"/>
              </a:rPr>
              <a:t> </a:t>
            </a:r>
            <a:r>
              <a:rPr lang="en-US" sz="2000" dirty="0" err="1" smtClean="0">
                <a:solidFill>
                  <a:srgbClr val="333333"/>
                </a:solidFill>
                <a:latin typeface="MiSans" pitchFamily="34" charset="0"/>
                <a:ea typeface="MiSans" pitchFamily="34" charset="-122"/>
                <a:cs typeface="MiSans" pitchFamily="34" charset="-120"/>
              </a:rPr>
              <a:t>định</a:t>
            </a:r>
            <a:r>
              <a:rPr lang="en-US" sz="2000" dirty="0" smtClean="0">
                <a:solidFill>
                  <a:srgbClr val="333333"/>
                </a:solidFill>
                <a:latin typeface="MiSans" pitchFamily="34" charset="0"/>
                <a:ea typeface="MiSans" pitchFamily="34" charset="-122"/>
                <a:cs typeface="MiSans" pitchFamily="34" charset="-120"/>
              </a:rPr>
              <a:t> </a:t>
            </a:r>
            <a:r>
              <a:rPr lang="en-US" sz="2000" dirty="0" err="1" smtClean="0">
                <a:solidFill>
                  <a:srgbClr val="333333"/>
                </a:solidFill>
                <a:latin typeface="MiSans" pitchFamily="34" charset="0"/>
                <a:ea typeface="MiSans" pitchFamily="34" charset="-122"/>
                <a:cs typeface="MiSans" pitchFamily="34" charset="-120"/>
              </a:rPr>
              <a:t>trong</a:t>
            </a:r>
            <a:r>
              <a:rPr lang="en-US" sz="2000" dirty="0" smtClean="0">
                <a:solidFill>
                  <a:srgbClr val="333333"/>
                </a:solidFill>
                <a:latin typeface="MiSans" pitchFamily="34" charset="0"/>
                <a:ea typeface="MiSans" pitchFamily="34" charset="-122"/>
                <a:cs typeface="MiSans" pitchFamily="34" charset="-120"/>
              </a:rPr>
              <a:t> </a:t>
            </a:r>
            <a:r>
              <a:rPr lang="en-US" sz="2000" dirty="0" err="1" smtClean="0">
                <a:solidFill>
                  <a:srgbClr val="333333"/>
                </a:solidFill>
                <a:latin typeface="MiSans" pitchFamily="34" charset="0"/>
                <a:ea typeface="MiSans" pitchFamily="34" charset="-122"/>
                <a:cs typeface="MiSans" pitchFamily="34" charset="-120"/>
              </a:rPr>
              <a:t>Hiến</a:t>
            </a:r>
            <a:r>
              <a:rPr lang="en-US" sz="2000" dirty="0" smtClean="0">
                <a:solidFill>
                  <a:srgbClr val="333333"/>
                </a:solidFill>
                <a:latin typeface="MiSans" pitchFamily="34" charset="0"/>
                <a:ea typeface="MiSans" pitchFamily="34" charset="-122"/>
                <a:cs typeface="MiSans" pitchFamily="34" charset="-120"/>
              </a:rPr>
              <a:t> </a:t>
            </a:r>
            <a:r>
              <a:rPr lang="en-US" sz="2000" dirty="0" err="1" smtClean="0">
                <a:solidFill>
                  <a:srgbClr val="333333"/>
                </a:solidFill>
                <a:latin typeface="MiSans" pitchFamily="34" charset="0"/>
                <a:ea typeface="MiSans" pitchFamily="34" charset="-122"/>
                <a:cs typeface="MiSans" pitchFamily="34" charset="-120"/>
              </a:rPr>
              <a:t>pháp</a:t>
            </a:r>
            <a:endParaRPr lang="en-US" sz="1200" dirty="0"/>
          </a:p>
        </p:txBody>
      </p:sp>
      <p:pic>
        <p:nvPicPr>
          <p:cNvPr id="1026" name="Picture 2" descr="https://bnctu.lamdong.dcs.vn/Portals/16/media/newsimage/h/p/1/hp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526" y="1450108"/>
            <a:ext cx="3020290" cy="43641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026293" y="1278236"/>
            <a:ext cx="8031755" cy="4893647"/>
          </a:xfrm>
          <a:prstGeom prst="rect">
            <a:avLst/>
          </a:prstGeom>
          <a:noFill/>
        </p:spPr>
        <p:txBody>
          <a:bodyPr wrap="square" rtlCol="0">
            <a:spAutoFit/>
          </a:bodyPr>
          <a:lstStyle/>
          <a:p>
            <a:r>
              <a:rPr lang="vi-VN" sz="2400" dirty="0"/>
              <a:t>Hiến pháp năm 2013 quy định quyền con người và quyền công dân tại Chương II, bao gồm các quyền như </a:t>
            </a:r>
            <a:r>
              <a:rPr lang="vi-VN" sz="2400" dirty="0" smtClean="0"/>
              <a:t>quyền </a:t>
            </a:r>
            <a:r>
              <a:rPr lang="vi-VN" sz="2400" dirty="0"/>
              <a:t>được sống</a:t>
            </a:r>
            <a:r>
              <a:rPr lang="vi-VN" sz="2400" dirty="0" smtClean="0"/>
              <a:t>,</a:t>
            </a:r>
            <a:r>
              <a:rPr lang="en-US" sz="2400" dirty="0"/>
              <a:t> </a:t>
            </a:r>
            <a:r>
              <a:rPr lang="en-US" sz="2400" dirty="0" err="1"/>
              <a:t>quyền</a:t>
            </a:r>
            <a:r>
              <a:rPr lang="en-US" sz="2400" dirty="0"/>
              <a:t> </a:t>
            </a:r>
            <a:r>
              <a:rPr lang="en-US" sz="2400" dirty="0" err="1"/>
              <a:t>bình</a:t>
            </a:r>
            <a:r>
              <a:rPr lang="en-US" sz="2400" dirty="0"/>
              <a:t> </a:t>
            </a:r>
            <a:r>
              <a:rPr lang="en-US" sz="2400" dirty="0" err="1"/>
              <a:t>đẳng</a:t>
            </a:r>
            <a:r>
              <a:rPr lang="en-US" sz="2400" dirty="0"/>
              <a:t> </a:t>
            </a:r>
            <a:r>
              <a:rPr lang="en-US" sz="2400" dirty="0" err="1"/>
              <a:t>trước</a:t>
            </a:r>
            <a:r>
              <a:rPr lang="en-US" sz="2400" dirty="0"/>
              <a:t> </a:t>
            </a:r>
            <a:r>
              <a:rPr lang="en-US" sz="2400" dirty="0" err="1"/>
              <a:t>pháp</a:t>
            </a:r>
            <a:r>
              <a:rPr lang="en-US" sz="2400" dirty="0"/>
              <a:t> </a:t>
            </a:r>
            <a:r>
              <a:rPr lang="en-US" sz="2400" dirty="0" err="1"/>
              <a:t>luật</a:t>
            </a:r>
            <a:r>
              <a:rPr lang="en-US" sz="2400" dirty="0"/>
              <a:t>,</a:t>
            </a:r>
            <a:r>
              <a:rPr lang="vi-VN" sz="2400" dirty="0" smtClean="0"/>
              <a:t> </a:t>
            </a:r>
            <a:r>
              <a:rPr lang="vi-VN" sz="2400" dirty="0"/>
              <a:t>quyền bất khả xâm phạm về thân thể và chỗ ở, quyền tự do đi lại, cư trú, quyền tự do tín ngưỡng, tôn giáo, quyền được bảo vệ sức khỏe, quyền sở hữu tài sản, quyền tự do ngôn luận, báo chí, tiếp cận thông tin, hội họp, lập hội, biểu tình, quyền bình đẳng giới và các quyền về văn hóa, giáo dục, khoa học công </a:t>
            </a:r>
            <a:r>
              <a:rPr lang="vi-VN" sz="2400" dirty="0" smtClean="0"/>
              <a:t>nghệ</a:t>
            </a:r>
            <a:r>
              <a:rPr lang="en-US" sz="2400" dirty="0" smtClean="0"/>
              <a:t>, </a:t>
            </a:r>
            <a:r>
              <a:rPr lang="en-US" sz="2400" dirty="0" err="1" smtClean="0"/>
              <a:t>quyền</a:t>
            </a:r>
            <a:r>
              <a:rPr lang="en-US" sz="2400" dirty="0" smtClean="0"/>
              <a:t> </a:t>
            </a:r>
            <a:r>
              <a:rPr lang="en-US" sz="2400" dirty="0" err="1" smtClean="0"/>
              <a:t>khiếu</a:t>
            </a:r>
            <a:r>
              <a:rPr lang="en-US" sz="2400" dirty="0" smtClean="0"/>
              <a:t> </a:t>
            </a:r>
            <a:r>
              <a:rPr lang="en-US" sz="2400" dirty="0" err="1" smtClean="0"/>
              <a:t>nại</a:t>
            </a:r>
            <a:r>
              <a:rPr lang="en-US" sz="2400" dirty="0" smtClean="0"/>
              <a:t>, </a:t>
            </a:r>
            <a:r>
              <a:rPr lang="en-US" sz="2400" dirty="0" err="1" smtClean="0"/>
              <a:t>tố</a:t>
            </a:r>
            <a:r>
              <a:rPr lang="en-US" sz="2400" dirty="0" smtClean="0"/>
              <a:t> </a:t>
            </a:r>
            <a:r>
              <a:rPr lang="en-US" sz="2400" dirty="0" err="1" smtClean="0"/>
              <a:t>cáo</a:t>
            </a:r>
            <a:r>
              <a:rPr lang="en-US" sz="2400" dirty="0" smtClean="0"/>
              <a:t>, </a:t>
            </a:r>
            <a:r>
              <a:rPr lang="en-US" sz="2400" dirty="0" err="1" smtClean="0"/>
              <a:t>quyền</a:t>
            </a:r>
            <a:r>
              <a:rPr lang="en-US" sz="2400" dirty="0" smtClean="0"/>
              <a:t> </a:t>
            </a:r>
            <a:r>
              <a:rPr lang="en-US" sz="2400" dirty="0" err="1" smtClean="0"/>
              <a:t>tự</a:t>
            </a:r>
            <a:r>
              <a:rPr lang="en-US" sz="2400" dirty="0" smtClean="0"/>
              <a:t> do </a:t>
            </a:r>
            <a:r>
              <a:rPr lang="en-US" sz="2400" dirty="0" err="1" smtClean="0"/>
              <a:t>kinh</a:t>
            </a:r>
            <a:r>
              <a:rPr lang="en-US" sz="2400" dirty="0" smtClean="0"/>
              <a:t> </a:t>
            </a:r>
            <a:r>
              <a:rPr lang="en-US" sz="2400" dirty="0" err="1" smtClean="0"/>
              <a:t>doanh</a:t>
            </a:r>
            <a:r>
              <a:rPr lang="vi-VN" sz="2400" dirty="0" smtClean="0"/>
              <a:t>.</a:t>
            </a:r>
            <a:r>
              <a:rPr lang="vi-VN" sz="2400" dirty="0"/>
              <a:t> Hiến pháp 2013 cũng phân biệt rõ ràng giữa quyền con người (quyền tự nhiên, phổ quát) và quyền công dân (quyền đặc thù) nhưng nhấn mạnh cả hai đều được nhà nước tôn trọng và bảo vệ theo pháp luật.</a:t>
            </a:r>
            <a:r>
              <a:rPr lang="vi-VN" dirty="0"/>
              <a:t> </a:t>
            </a:r>
            <a:endParaRPr lang="en-US" dirty="0"/>
          </a:p>
        </p:txBody>
      </p:sp>
    </p:spTree>
    <p:extLst>
      <p:ext uri="{BB962C8B-B14F-4D97-AF65-F5344CB8AC3E}">
        <p14:creationId xmlns:p14="http://schemas.microsoft.com/office/powerpoint/2010/main" val="103200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2" name="TextBox 1"/>
          <p:cNvSpPr txBox="1"/>
          <p:nvPr/>
        </p:nvSpPr>
        <p:spPr>
          <a:xfrm>
            <a:off x="1157151" y="116714"/>
            <a:ext cx="8172908" cy="461665"/>
          </a:xfrm>
          <a:prstGeom prst="rect">
            <a:avLst/>
          </a:prstGeom>
          <a:noFill/>
        </p:spPr>
        <p:txBody>
          <a:bodyPr wrap="square" rtlCol="0">
            <a:spAutoFit/>
          </a:bodyPr>
          <a:lstStyle/>
          <a:p>
            <a:r>
              <a:rPr lang="en-US" sz="2400" b="1" dirty="0" err="1">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Quyền</a:t>
            </a:r>
            <a:r>
              <a:rPr lang="en-US" sz="2400" b="1" dirty="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Con </a:t>
            </a:r>
            <a:r>
              <a:rPr lang="en-US" sz="2400" b="1" dirty="0" err="1">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Người</a:t>
            </a:r>
            <a:r>
              <a:rPr lang="en-US" sz="2400" b="1" dirty="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a:t>
            </a:r>
            <a:r>
              <a:rPr lang="en-US" sz="2400" b="1" dirty="0" err="1">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Quyền</a:t>
            </a:r>
            <a:r>
              <a:rPr lang="en-US" sz="2400" b="1" dirty="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a:t>
            </a:r>
            <a:r>
              <a:rPr lang="en-US" sz="2400" b="1" dirty="0" err="1">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và</a:t>
            </a:r>
            <a:r>
              <a:rPr lang="en-US" sz="2400" b="1" dirty="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a:t>
            </a:r>
            <a:r>
              <a:rPr lang="en-US" sz="2400" b="1" dirty="0" err="1">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Nghĩa</a:t>
            </a:r>
            <a:r>
              <a:rPr lang="en-US" sz="2400" b="1" dirty="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a:t>
            </a:r>
            <a:r>
              <a:rPr lang="en-US" sz="2400" b="1" dirty="0" err="1">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Vụ</a:t>
            </a:r>
            <a:r>
              <a:rPr lang="en-US" sz="2400" b="1" dirty="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a:t>
            </a:r>
            <a:r>
              <a:rPr lang="en-US" sz="2400" b="1" dirty="0" err="1">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của</a:t>
            </a:r>
            <a:r>
              <a:rPr lang="en-US" sz="2400" b="1" dirty="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a:t>
            </a:r>
            <a:r>
              <a:rPr lang="en-US" sz="2400" b="1" dirty="0" err="1">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Công</a:t>
            </a:r>
            <a:r>
              <a:rPr lang="en-US" sz="2400" b="1" dirty="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 </a:t>
            </a:r>
            <a:r>
              <a:rPr lang="en-US" sz="2400" b="1" dirty="0" err="1" smtClean="0">
                <a:gradFill flip="none" rotWithShape="0">
                  <a:gsLst>
                    <a:gs pos="0">
                      <a:srgbClr val="EAB27A"/>
                    </a:gs>
                    <a:gs pos="21000">
                      <a:srgbClr val="EAB27A"/>
                    </a:gs>
                    <a:gs pos="45000">
                      <a:srgbClr val="FFEDC2"/>
                    </a:gs>
                    <a:gs pos="83000">
                      <a:srgbClr val="EAB27A"/>
                    </a:gs>
                    <a:gs pos="100000">
                      <a:srgbClr val="EAB27A"/>
                    </a:gs>
                  </a:gsLst>
                  <a:lin ang="2700000" scaled="1"/>
                </a:gradFill>
                <a:latin typeface="MiSans" pitchFamily="34" charset="0"/>
                <a:ea typeface="MiSans" pitchFamily="34" charset="-122"/>
                <a:cs typeface="MiSans" pitchFamily="34" charset="-120"/>
              </a:rPr>
              <a:t>Dân</a:t>
            </a:r>
            <a:endParaRPr lang="en-US" sz="2400" dirty="0"/>
          </a:p>
        </p:txBody>
      </p:sp>
      <p:pic>
        <p:nvPicPr>
          <p:cNvPr id="4" name="Picture 3"/>
          <p:cNvPicPr>
            <a:picLocks noChangeAspect="1"/>
          </p:cNvPicPr>
          <p:nvPr/>
        </p:nvPicPr>
        <p:blipFill>
          <a:blip r:embed="rId4"/>
          <a:stretch>
            <a:fillRect/>
          </a:stretch>
        </p:blipFill>
        <p:spPr>
          <a:xfrm>
            <a:off x="1218108" y="720436"/>
            <a:ext cx="9831900" cy="5509647"/>
          </a:xfrm>
          <a:prstGeom prst="rect">
            <a:avLst/>
          </a:prstGeom>
        </p:spPr>
      </p:pic>
    </p:spTree>
    <p:extLst>
      <p:ext uri="{BB962C8B-B14F-4D97-AF65-F5344CB8AC3E}">
        <p14:creationId xmlns:p14="http://schemas.microsoft.com/office/powerpoint/2010/main" val="29096879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pic>
        <p:nvPicPr>
          <p:cNvPr id="2" name="Picture 1"/>
          <p:cNvPicPr>
            <a:picLocks noChangeAspect="1"/>
          </p:cNvPicPr>
          <p:nvPr/>
        </p:nvPicPr>
        <p:blipFill>
          <a:blip r:embed="rId4"/>
          <a:stretch>
            <a:fillRect/>
          </a:stretch>
        </p:blipFill>
        <p:spPr>
          <a:xfrm>
            <a:off x="1297151" y="653203"/>
            <a:ext cx="9813814" cy="5513139"/>
          </a:xfrm>
          <a:prstGeom prst="rect">
            <a:avLst/>
          </a:prstGeom>
        </p:spPr>
      </p:pic>
    </p:spTree>
    <p:extLst>
      <p:ext uri="{BB962C8B-B14F-4D97-AF65-F5344CB8AC3E}">
        <p14:creationId xmlns:p14="http://schemas.microsoft.com/office/powerpoint/2010/main" val="4463171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err="1" smtClean="0">
                <a:solidFill>
                  <a:srgbClr val="0070C0"/>
                </a:solidFill>
                <a:latin typeface="Arial" panose="020B0604020202020204" pitchFamily="34" charset="0"/>
                <a:cs typeface="Arial" panose="020B0604020202020204" pitchFamily="34" charset="0"/>
              </a:rPr>
              <a:t>Quyền</a:t>
            </a:r>
            <a:r>
              <a:rPr lang="en-US" sz="2000" b="1" dirty="0" smtClean="0">
                <a:solidFill>
                  <a:srgbClr val="0070C0"/>
                </a:solidFill>
                <a:latin typeface="Arial" panose="020B0604020202020204" pitchFamily="34" charset="0"/>
                <a:cs typeface="Arial" panose="020B0604020202020204" pitchFamily="34" charset="0"/>
              </a:rPr>
              <a:t> con </a:t>
            </a:r>
            <a:r>
              <a:rPr lang="en-US" sz="2000" b="1" dirty="0" err="1" smtClean="0">
                <a:solidFill>
                  <a:srgbClr val="0070C0"/>
                </a:solidFill>
                <a:latin typeface="Arial" panose="020B0604020202020204" pitchFamily="34" charset="0"/>
                <a:cs typeface="Arial" panose="020B0604020202020204" pitchFamily="34" charset="0"/>
              </a:rPr>
              <a:t>người</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quyền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công</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dân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theo</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quy</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định</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của</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Hiến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pháp</a:t>
            </a:r>
            <a:endParaRPr lang="en-US" sz="2000" b="1" dirty="0">
              <a:solidFill>
                <a:srgbClr val="0070C0"/>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a:stretch>
            <a:fillRect/>
          </a:stretch>
        </p:blipFill>
        <p:spPr>
          <a:xfrm>
            <a:off x="989380" y="620728"/>
            <a:ext cx="10373528" cy="5599046"/>
          </a:xfrm>
          <a:prstGeom prst="rect">
            <a:avLst/>
          </a:prstGeom>
        </p:spPr>
      </p:pic>
    </p:spTree>
    <p:extLst>
      <p:ext uri="{BB962C8B-B14F-4D97-AF65-F5344CB8AC3E}">
        <p14:creationId xmlns:p14="http://schemas.microsoft.com/office/powerpoint/2010/main" val="2517097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pic>
        <p:nvPicPr>
          <p:cNvPr id="2" name="Picture 1"/>
          <p:cNvPicPr>
            <a:picLocks noChangeAspect="1"/>
          </p:cNvPicPr>
          <p:nvPr/>
        </p:nvPicPr>
        <p:blipFill>
          <a:blip r:embed="rId4"/>
          <a:stretch>
            <a:fillRect/>
          </a:stretch>
        </p:blipFill>
        <p:spPr>
          <a:xfrm>
            <a:off x="886690" y="611628"/>
            <a:ext cx="10163317" cy="5554713"/>
          </a:xfrm>
          <a:prstGeom prst="rect">
            <a:avLst/>
          </a:prstGeom>
        </p:spPr>
      </p:pic>
    </p:spTree>
    <p:extLst>
      <p:ext uri="{BB962C8B-B14F-4D97-AF65-F5344CB8AC3E}">
        <p14:creationId xmlns:p14="http://schemas.microsoft.com/office/powerpoint/2010/main" val="21549238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pic>
        <p:nvPicPr>
          <p:cNvPr id="2" name="Picture 1"/>
          <p:cNvPicPr>
            <a:picLocks noChangeAspect="1"/>
          </p:cNvPicPr>
          <p:nvPr/>
        </p:nvPicPr>
        <p:blipFill>
          <a:blip r:embed="rId4"/>
          <a:stretch>
            <a:fillRect/>
          </a:stretch>
        </p:blipFill>
        <p:spPr>
          <a:xfrm>
            <a:off x="989381" y="653202"/>
            <a:ext cx="10060628" cy="5513139"/>
          </a:xfrm>
          <a:prstGeom prst="rect">
            <a:avLst/>
          </a:prstGeom>
        </p:spPr>
      </p:pic>
    </p:spTree>
    <p:extLst>
      <p:ext uri="{BB962C8B-B14F-4D97-AF65-F5344CB8AC3E}">
        <p14:creationId xmlns:p14="http://schemas.microsoft.com/office/powerpoint/2010/main" val="3532029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pic>
        <p:nvPicPr>
          <p:cNvPr id="2" name="Picture 1"/>
          <p:cNvPicPr>
            <a:picLocks noChangeAspect="1"/>
          </p:cNvPicPr>
          <p:nvPr/>
        </p:nvPicPr>
        <p:blipFill>
          <a:blip r:embed="rId4"/>
          <a:stretch>
            <a:fillRect/>
          </a:stretch>
        </p:blipFill>
        <p:spPr>
          <a:xfrm>
            <a:off x="1097396" y="611627"/>
            <a:ext cx="10152495" cy="5618455"/>
          </a:xfrm>
          <a:prstGeom prst="rect">
            <a:avLst/>
          </a:prstGeom>
        </p:spPr>
      </p:pic>
    </p:spTree>
    <p:extLst>
      <p:ext uri="{BB962C8B-B14F-4D97-AF65-F5344CB8AC3E}">
        <p14:creationId xmlns:p14="http://schemas.microsoft.com/office/powerpoint/2010/main" val="1354456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299262"/>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NGHĨA VỤ CỦA SINH VIÊN  </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1042525" y="1028137"/>
            <a:ext cx="5932437" cy="4801314"/>
          </a:xfrm>
          <a:prstGeom prst="rect">
            <a:avLst/>
          </a:prstGeom>
          <a:solidFill>
            <a:srgbClr val="92D050"/>
          </a:solidFill>
        </p:spPr>
        <p:txBody>
          <a:bodyPr wrap="square" rtlCol="0">
            <a:spAutoFit/>
          </a:bodyPr>
          <a:lstStyle/>
          <a:p>
            <a:r>
              <a:rPr lang="vi-VN" sz="1600" b="1" dirty="0"/>
              <a:t>Học tập và nâng cao nhận thức:</a:t>
            </a:r>
            <a:r>
              <a:rPr lang="vi-VN" sz="1600" dirty="0"/>
              <a:t> </a:t>
            </a:r>
            <a:r>
              <a:rPr lang="vi-VN" sz="1600" dirty="0" smtClean="0"/>
              <a:t>chủ </a:t>
            </a:r>
            <a:r>
              <a:rPr lang="vi-VN" sz="1600" dirty="0"/>
              <a:t>động tìm hiểu, học tập các quy định của pháp luật về quyền con người, quyền và nghĩa vụ của công dân. </a:t>
            </a:r>
            <a:endParaRPr lang="en-US" sz="1600" dirty="0" smtClean="0"/>
          </a:p>
          <a:p>
            <a:r>
              <a:rPr lang="vi-VN" sz="1600" b="1" dirty="0" smtClean="0"/>
              <a:t>Tuân </a:t>
            </a:r>
            <a:r>
              <a:rPr lang="vi-VN" sz="1600" b="1" dirty="0"/>
              <a:t>thủ pháp luật và nội quy nhà trường:</a:t>
            </a:r>
            <a:r>
              <a:rPr lang="vi-VN" sz="1600" dirty="0"/>
              <a:t> Chấp hành nghiêm túc pháp luật của Nhà nước và các quy chế, nội quy của nhà trường </a:t>
            </a:r>
            <a:endParaRPr lang="en-US" sz="1600" dirty="0" smtClean="0"/>
          </a:p>
          <a:p>
            <a:r>
              <a:rPr lang="vi-VN" sz="1600" b="1" dirty="0" smtClean="0"/>
              <a:t>Tôn </a:t>
            </a:r>
            <a:r>
              <a:rPr lang="vi-VN" sz="1600" b="1" dirty="0"/>
              <a:t>trọng quyền của người khác:</a:t>
            </a:r>
            <a:r>
              <a:rPr lang="vi-VN" sz="1600" dirty="0"/>
              <a:t> </a:t>
            </a:r>
            <a:r>
              <a:rPr lang="vi-VN" sz="1600" dirty="0" smtClean="0"/>
              <a:t>tôn </a:t>
            </a:r>
            <a:r>
              <a:rPr lang="vi-VN" sz="1600" dirty="0"/>
              <a:t>trọng đối với danh dự, nhân phẩm, và sự riêng tư của bạn bè, thầy cô và mọi người xung quanh. Tránh các hành vi bắt nạt, quấy rối, phân biệt đối xử dưới mọi hình thức.</a:t>
            </a:r>
          </a:p>
          <a:p>
            <a:r>
              <a:rPr lang="vi-VN" sz="1600" b="1" dirty="0"/>
              <a:t>Tích cực tham gia các hoạt động xã hội:</a:t>
            </a:r>
            <a:r>
              <a:rPr lang="vi-VN" sz="1600" dirty="0"/>
              <a:t> Tham gia các hoạt động tình nguyện, các phong trào vì cộng đồng, các diễn đàn, câu lạc bộ về pháp luật... </a:t>
            </a:r>
            <a:endParaRPr lang="en-US" sz="1600" dirty="0" smtClean="0"/>
          </a:p>
          <a:p>
            <a:r>
              <a:rPr lang="vi-VN" sz="1600" b="1" dirty="0" smtClean="0"/>
              <a:t>Phê </a:t>
            </a:r>
            <a:r>
              <a:rPr lang="vi-VN" sz="1600" b="1" dirty="0"/>
              <a:t>phán các hành vi vi phạm:</a:t>
            </a:r>
            <a:r>
              <a:rPr lang="vi-VN" sz="1600" dirty="0"/>
              <a:t> Khi nhận thấy các hành vi xâm phạm đến quyền con người, sinh viên cần có thái độ phê phán, không đồng tình và có thể thông báo cho các cơ quan chức năng hoặc ban giám hiệu nhà trường để có biện pháp can thiệp phù hợp.</a:t>
            </a:r>
          </a:p>
          <a:p>
            <a:pPr algn="just"/>
            <a:endParaRPr lang="en-US" sz="1800" dirty="0">
              <a:solidFill>
                <a:schemeClr val="tx1">
                  <a:lumMod val="95000"/>
                </a:schemeClr>
              </a:solidFill>
              <a:latin typeface="Cambria" pitchFamily="18" charset="0"/>
              <a:ea typeface="Cambria" pitchFamily="18" charset="0"/>
            </a:endParaRPr>
          </a:p>
        </p:txBody>
      </p:sp>
      <p:pic>
        <p:nvPicPr>
          <p:cNvPr id="2" name="Picture 1"/>
          <p:cNvPicPr>
            <a:picLocks noChangeAspect="1"/>
          </p:cNvPicPr>
          <p:nvPr/>
        </p:nvPicPr>
        <p:blipFill>
          <a:blip r:embed="rId4"/>
          <a:stretch>
            <a:fillRect/>
          </a:stretch>
        </p:blipFill>
        <p:spPr>
          <a:xfrm>
            <a:off x="7028107" y="1028137"/>
            <a:ext cx="4221784" cy="4801313"/>
          </a:xfrm>
          <a:prstGeom prst="rect">
            <a:avLst/>
          </a:prstGeom>
        </p:spPr>
      </p:pic>
    </p:spTree>
    <p:extLst>
      <p:ext uri="{BB962C8B-B14F-4D97-AF65-F5344CB8AC3E}">
        <p14:creationId xmlns:p14="http://schemas.microsoft.com/office/powerpoint/2010/main" val="39574979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99227" y="570218"/>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09945" cy="1923908"/>
            <a:chOff x="-58189" y="5118758"/>
            <a:chExt cx="909945" cy="1923908"/>
          </a:xfrm>
        </p:grpSpPr>
        <p:sp>
          <p:nvSpPr>
            <p:cNvPr id="15" name="TextBox 14"/>
            <p:cNvSpPr txBox="1"/>
            <p:nvPr/>
          </p:nvSpPr>
          <p:spPr>
            <a:xfrm>
              <a:off x="-58189" y="6396335"/>
              <a:ext cx="909945"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MỘT SỐ QUY ĐỊNH CỦA PHÁP LUẬT LIÊN QUAN ĐẾN NGƯỜI HỌC</a:t>
            </a:r>
            <a:endParaRPr lang="en-US" sz="2000" b="1" dirty="0">
              <a:solidFill>
                <a:srgbClr val="0070C0"/>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a:stretch>
            <a:fillRect/>
          </a:stretch>
        </p:blipFill>
        <p:spPr>
          <a:xfrm>
            <a:off x="1955948" y="609326"/>
            <a:ext cx="7998691" cy="5581650"/>
          </a:xfrm>
          <a:prstGeom prst="rect">
            <a:avLst/>
          </a:prstGeom>
        </p:spPr>
      </p:pic>
    </p:spTree>
    <p:extLst>
      <p:ext uri="{BB962C8B-B14F-4D97-AF65-F5344CB8AC3E}">
        <p14:creationId xmlns:p14="http://schemas.microsoft.com/office/powerpoint/2010/main" val="32302177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27581" y="517085"/>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220587" y="6418503"/>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09945" cy="1923908"/>
            <a:chOff x="-58189" y="5118758"/>
            <a:chExt cx="909945" cy="1923908"/>
          </a:xfrm>
        </p:grpSpPr>
        <p:sp>
          <p:nvSpPr>
            <p:cNvPr id="15" name="TextBox 14"/>
            <p:cNvSpPr txBox="1"/>
            <p:nvPr/>
          </p:nvSpPr>
          <p:spPr>
            <a:xfrm>
              <a:off x="-58189" y="6396335"/>
              <a:ext cx="909945"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MỘT SỐ QUY ĐỊNH CỦA PHÁP LUẬT LIÊN QUAN ĐẾN NGƯỜI HỌC</a:t>
            </a:r>
          </a:p>
        </p:txBody>
      </p:sp>
      <p:sp>
        <p:nvSpPr>
          <p:cNvPr id="12" name="TextBox 11"/>
          <p:cNvSpPr txBox="1"/>
          <p:nvPr/>
        </p:nvSpPr>
        <p:spPr>
          <a:xfrm>
            <a:off x="6508866" y="1296131"/>
            <a:ext cx="3892500" cy="2152997"/>
          </a:xfrm>
          <a:prstGeom prst="rect">
            <a:avLst/>
          </a:prstGeom>
          <a:noFill/>
        </p:spPr>
        <p:txBody>
          <a:bodyPr wrap="square" rtlCol="0">
            <a:spAutoFit/>
          </a:bodyPr>
          <a:lstStyle/>
          <a:p>
            <a:endParaRPr lang="en-US" dirty="0"/>
          </a:p>
        </p:txBody>
      </p:sp>
      <p:pic>
        <p:nvPicPr>
          <p:cNvPr id="5" name="Picture 4"/>
          <p:cNvPicPr>
            <a:picLocks noChangeAspect="1"/>
          </p:cNvPicPr>
          <p:nvPr/>
        </p:nvPicPr>
        <p:blipFill>
          <a:blip r:embed="rId4"/>
          <a:stretch>
            <a:fillRect/>
          </a:stretch>
        </p:blipFill>
        <p:spPr>
          <a:xfrm>
            <a:off x="1897608" y="552781"/>
            <a:ext cx="8571345" cy="5843555"/>
          </a:xfrm>
          <a:prstGeom prst="rect">
            <a:avLst/>
          </a:prstGeom>
        </p:spPr>
      </p:pic>
    </p:spTree>
    <p:extLst>
      <p:ext uri="{BB962C8B-B14F-4D97-AF65-F5344CB8AC3E}">
        <p14:creationId xmlns:p14="http://schemas.microsoft.com/office/powerpoint/2010/main" val="9292182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69886" y="56827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223003" y="6616054"/>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145885"/>
            <a:ext cx="9789918" cy="338554"/>
          </a:xfrm>
          <a:prstGeom prst="rect">
            <a:avLst/>
          </a:prstGeom>
          <a:noFill/>
        </p:spPr>
        <p:txBody>
          <a:bodyPr wrap="square" rtlCol="0">
            <a:spAutoFit/>
          </a:bodyPr>
          <a:lstStyle/>
          <a:p>
            <a:pPr algn="ctr"/>
            <a:r>
              <a:rPr lang="en-US" sz="1600" b="1" dirty="0" smtClean="0">
                <a:solidFill>
                  <a:srgbClr val="0070C0"/>
                </a:solidFill>
                <a:latin typeface="Arial" panose="020B0604020202020204" pitchFamily="34" charset="0"/>
                <a:cs typeface="Arial" panose="020B0604020202020204" pitchFamily="34" charset="0"/>
              </a:rPr>
              <a:t>HỆ THỐNG VĂN BẢN QUẢN LÝ CỦA NHÀ TRƯỜNG LIÊN QUAN TRỰC TIẾP ĐẾN NGƯỜI HỌC</a:t>
            </a:r>
            <a:endParaRPr lang="en-US" sz="1600" b="1" dirty="0">
              <a:solidFill>
                <a:srgbClr val="0070C0"/>
              </a:solidFill>
              <a:latin typeface="Arial" panose="020B0604020202020204" pitchFamily="34" charset="0"/>
              <a:cs typeface="Arial" panose="020B0604020202020204" pitchFamily="34" charset="0"/>
            </a:endParaRPr>
          </a:p>
        </p:txBody>
      </p:sp>
      <p:graphicFrame>
        <p:nvGraphicFramePr>
          <p:cNvPr id="21" name="Table 20">
            <a:extLst>
              <a:ext uri="{FF2B5EF4-FFF2-40B4-BE49-F238E27FC236}">
                <a16:creationId xmlns:a16="http://schemas.microsoft.com/office/drawing/2014/main" id="{8131A59D-A392-8C60-7845-4CC3849EF027}"/>
              </a:ext>
            </a:extLst>
          </p:cNvPr>
          <p:cNvGraphicFramePr>
            <a:graphicFrameLocks noGrp="1"/>
          </p:cNvGraphicFramePr>
          <p:nvPr>
            <p:extLst>
              <p:ext uri="{D42A27DB-BD31-4B8C-83A1-F6EECF244321}">
                <p14:modId xmlns:p14="http://schemas.microsoft.com/office/powerpoint/2010/main" val="3162278899"/>
              </p:ext>
            </p:extLst>
          </p:nvPr>
        </p:nvGraphicFramePr>
        <p:xfrm>
          <a:off x="974577" y="980702"/>
          <a:ext cx="10824983" cy="5109509"/>
        </p:xfrm>
        <a:graphic>
          <a:graphicData uri="http://schemas.openxmlformats.org/drawingml/2006/table">
            <a:tbl>
              <a:tblPr firstRow="1" firstCol="1" bandRow="1">
                <a:tableStyleId>{5C22544A-7EE6-4342-B048-85BDC9FD1C3A}</a:tableStyleId>
              </a:tblPr>
              <a:tblGrid>
                <a:gridCol w="723673">
                  <a:extLst>
                    <a:ext uri="{9D8B030D-6E8A-4147-A177-3AD203B41FA5}">
                      <a16:colId xmlns:a16="http://schemas.microsoft.com/office/drawing/2014/main" val="448004267"/>
                    </a:ext>
                  </a:extLst>
                </a:gridCol>
                <a:gridCol w="6469594">
                  <a:extLst>
                    <a:ext uri="{9D8B030D-6E8A-4147-A177-3AD203B41FA5}">
                      <a16:colId xmlns:a16="http://schemas.microsoft.com/office/drawing/2014/main" val="1534920381"/>
                    </a:ext>
                  </a:extLst>
                </a:gridCol>
                <a:gridCol w="1693108">
                  <a:extLst>
                    <a:ext uri="{9D8B030D-6E8A-4147-A177-3AD203B41FA5}">
                      <a16:colId xmlns:a16="http://schemas.microsoft.com/office/drawing/2014/main" val="3659155728"/>
                    </a:ext>
                  </a:extLst>
                </a:gridCol>
                <a:gridCol w="1938608">
                  <a:extLst>
                    <a:ext uri="{9D8B030D-6E8A-4147-A177-3AD203B41FA5}">
                      <a16:colId xmlns:a16="http://schemas.microsoft.com/office/drawing/2014/main" val="3141980780"/>
                    </a:ext>
                  </a:extLst>
                </a:gridCol>
              </a:tblGrid>
              <a:tr h="353716">
                <a:tc>
                  <a:txBody>
                    <a:bodyPr/>
                    <a:lstStyle/>
                    <a:p>
                      <a:pPr algn="ctr">
                        <a:lnSpc>
                          <a:spcPts val="1300"/>
                        </a:lnSpc>
                        <a:spcAft>
                          <a:spcPts val="800"/>
                        </a:spcAft>
                      </a:pPr>
                      <a:r>
                        <a:rPr lang="en-US" sz="1100" kern="100" dirty="0">
                          <a:effectLst/>
                          <a:latin typeface="Times New Roman" panose="02020603050405020304" pitchFamily="18" charset="0"/>
                          <a:cs typeface="Times New Roman" panose="02020603050405020304" pitchFamily="18" charset="0"/>
                        </a:rPr>
                        <a:t>TT</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err="1">
                          <a:effectLst/>
                          <a:latin typeface="Times New Roman" panose="02020603050405020304" pitchFamily="18" charset="0"/>
                          <a:cs typeface="Times New Roman" panose="02020603050405020304" pitchFamily="18" charset="0"/>
                        </a:rPr>
                        <a:t>Trích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yếu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bản</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a:effectLst/>
                          <a:latin typeface="Times New Roman" panose="02020603050405020304" pitchFamily="18" charset="0"/>
                          <a:cs typeface="Times New Roman" panose="02020603050405020304" pitchFamily="18" charset="0"/>
                        </a:rPr>
                        <a:t>Số, ngày tháng năm ban hành</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smtClean="0">
                          <a:effectLst/>
                          <a:latin typeface="Times New Roman" panose="02020603050405020304" pitchFamily="18" charset="0"/>
                          <a:cs typeface="Times New Roman" panose="02020603050405020304" pitchFamily="18" charset="0"/>
                        </a:rPr>
                        <a:t>Link</a:t>
                      </a:r>
                      <a:r>
                        <a:rPr lang="en-US" sz="1400" kern="100" baseline="0" dirty="0" smtClean="0">
                          <a:effectLst/>
                          <a:latin typeface="Times New Roman" panose="02020603050405020304" pitchFamily="18" charset="0"/>
                          <a:cs typeface="Times New Roman" panose="02020603050405020304" pitchFamily="18" charset="0"/>
                        </a:rPr>
                        <a:t> </a:t>
                      </a:r>
                      <a:r>
                        <a:rPr lang="en-US" sz="1400" kern="100" baseline="0" dirty="0" err="1" smtClean="0">
                          <a:effectLst/>
                          <a:latin typeface="Times New Roman" panose="02020603050405020304" pitchFamily="18" charset="0"/>
                          <a:cs typeface="Times New Roman" panose="02020603050405020304" pitchFamily="18" charset="0"/>
                        </a:rPr>
                        <a:t>tra</a:t>
                      </a:r>
                      <a:r>
                        <a:rPr lang="en-US" sz="1400" kern="100" baseline="0" dirty="0" smtClean="0">
                          <a:effectLst/>
                          <a:latin typeface="Times New Roman" panose="02020603050405020304" pitchFamily="18" charset="0"/>
                          <a:cs typeface="Times New Roman" panose="02020603050405020304" pitchFamily="18" charset="0"/>
                        </a:rPr>
                        <a:t> </a:t>
                      </a:r>
                      <a:r>
                        <a:rPr lang="en-US" sz="1400" kern="100" baseline="0" dirty="0" err="1" smtClean="0">
                          <a:effectLst/>
                          <a:latin typeface="Times New Roman" panose="02020603050405020304" pitchFamily="18" charset="0"/>
                          <a:cs typeface="Times New Roman" panose="02020603050405020304" pitchFamily="18" charset="0"/>
                        </a:rPr>
                        <a:t>cứu</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tc>
                <a:extLst>
                  <a:ext uri="{0D108BD9-81ED-4DB2-BD59-A6C34878D82A}">
                    <a16:rowId xmlns:a16="http://schemas.microsoft.com/office/drawing/2014/main" val="3918965058"/>
                  </a:ext>
                </a:extLst>
              </a:tr>
              <a:tr h="968410">
                <a:tc>
                  <a:txBody>
                    <a:bodyPr/>
                    <a:lstStyle/>
                    <a:p>
                      <a:pPr algn="ctr">
                        <a:lnSpc>
                          <a:spcPts val="1300"/>
                        </a:lnSpc>
                        <a:spcAft>
                          <a:spcPts val="800"/>
                        </a:spcAft>
                      </a:pPr>
                      <a:r>
                        <a:rPr lang="en-US" sz="1100" kern="100" dirty="0">
                          <a:effectLst/>
                          <a:latin typeface="Times New Roman" panose="02020603050405020304" pitchFamily="18" charset="0"/>
                          <a:cs typeface="Times New Roman" panose="02020603050405020304" pitchFamily="18" charset="0"/>
                        </a:rPr>
                        <a:t>1</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tư</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vấn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việc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làm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hỗ</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khởi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850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886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17/12/2018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850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4"/>
                        </a:rPr>
                        <a:t>https://tracuuvanban.uneti.edu.vn/chi-tiet-van-ban-1/quyet-dinh-850-2023-qd-dhktktcn-ngay-25-09-2023.html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3335413874"/>
                  </a:ext>
                </a:extLst>
              </a:tr>
              <a:tr h="52383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2</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chương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đào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hệ</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chính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849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745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849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5"/>
                        </a:rPr>
                        <a:t>https://tracuuvanban.uneti.edu.vn/chi-tiet-van-ban-1/quyet-dinh-849-2023-qd-dhktktcn-ngay-25-09-2023.html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811479514"/>
                  </a:ext>
                </a:extLst>
              </a:tr>
              <a:tr h="787922">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3</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đánh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rèn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luyện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người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747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QĐ 644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01/12/2020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việc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một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nội</a:t>
                      </a:r>
                      <a:r>
                        <a:rPr lang="en-US" sz="1400" kern="100" dirty="0">
                          <a:effectLst/>
                          <a:latin typeface="Times New Roman" panose="02020603050405020304" pitchFamily="18" charset="0"/>
                          <a:cs typeface="Times New Roman" panose="02020603050405020304" pitchFamily="18" charset="0"/>
                        </a:rPr>
                        <a:t> dung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đánh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rèn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luyện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747</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6"/>
                        </a:rPr>
                        <a:t>https://tracuuvanban.uneti.edu.vn/chi-tiet-van-ban-1/quyet-dinh-848-2023-qd-dhktktcn-ngay-25-09-2023.html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3080006525"/>
                  </a:ext>
                </a:extLst>
              </a:tr>
              <a:tr h="920288">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4</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chương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đào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từ</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xa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độ</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7"/>
                        </a:rPr>
                        <a:t>https://tracuuvanban.uneti.edu.vn/chi-tiet-van-ban-1/quyet-dinh-678-2022-qd-dhktktcn-ngay-05-09-2022.html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742615926"/>
                  </a:ext>
                </a:extLst>
              </a:tr>
              <a:tr h="52383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5</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ngoại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trú</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750/QĐ-ĐHKTKTCN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677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a:t>
                      </a:r>
                      <a:r>
                        <a:rPr lang="en-US" sz="1400" kern="100" dirty="0" smtClean="0">
                          <a:effectLst/>
                          <a:latin typeface="Times New Roman" panose="02020603050405020304" pitchFamily="18" charset="0"/>
                          <a:cs typeface="Times New Roman" panose="02020603050405020304" pitchFamily="18" charset="0"/>
                        </a:rPr>
                        <a:t>863 </a:t>
                      </a:r>
                      <a:r>
                        <a:rPr lang="en-US" sz="1400" kern="100" dirty="0" err="1" smtClean="0">
                          <a:effectLst/>
                          <a:latin typeface="Times New Roman" panose="02020603050405020304" pitchFamily="18" charset="0"/>
                          <a:cs typeface="Times New Roman" panose="02020603050405020304" pitchFamily="18" charset="0"/>
                        </a:rPr>
                        <a:t>ngày</a:t>
                      </a:r>
                      <a:r>
                        <a:rPr lang="en-US" sz="1400" kern="100" dirty="0" smtClean="0">
                          <a:effectLst/>
                          <a:latin typeface="Times New Roman" panose="02020603050405020304" pitchFamily="18" charset="0"/>
                          <a:cs typeface="Times New Roman" panose="02020603050405020304" pitchFamily="18" charset="0"/>
                        </a:rPr>
                        <a:t> 20/8/2025</a:t>
                      </a:r>
                      <a:endParaRPr lang="en-US" sz="1400" kern="100" dirty="0">
                        <a:effectLst/>
                        <a:latin typeface="Times New Roman" panose="02020603050405020304" pitchFamily="18" charset="0"/>
                        <a:cs typeface="Times New Roman" panose="02020603050405020304" pitchFamily="18" charset="0"/>
                      </a:endParaRP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8"/>
                        </a:rPr>
                        <a:t>https://tracuuvanban.uneti.edu.vn</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258480140"/>
                  </a:ext>
                </a:extLst>
              </a:tr>
              <a:tr h="61186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6</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Quy</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định</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về</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xét</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cấp</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học</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bổng</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khuyến</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khích</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học</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tập</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đối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với</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sinh</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viên</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đào</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tạo</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đại</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học</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chính</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quy</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của</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Trường</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Đại</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học</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Kinh</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tế</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Kỹ</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thuật</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Công</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400" b="0" kern="1200" dirty="0" err="1" smtClean="0">
                          <a:solidFill>
                            <a:schemeClr val="dk1"/>
                          </a:solidFill>
                          <a:effectLst/>
                          <a:latin typeface="Times New Roman" panose="02020603050405020304" pitchFamily="18" charset="0"/>
                          <a:ea typeface="+mn-ea"/>
                          <a:cs typeface="Times New Roman" panose="02020603050405020304" pitchFamily="18" charset="0"/>
                        </a:rPr>
                        <a:t>nghiệp</a:t>
                      </a:r>
                      <a:endParaRPr lang="en-US" sz="1400" b="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9"/>
                        </a:rPr>
                        <a:t>https://tracuuvanban.uneti.edu.vn/chi-tiet-van-ban-1/748-qd-dhktktcn.html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582588979"/>
                  </a:ext>
                </a:extLst>
              </a:tr>
            </a:tbl>
          </a:graphicData>
        </a:graphic>
      </p:graphicFrame>
    </p:spTree>
    <p:extLst>
      <p:ext uri="{BB962C8B-B14F-4D97-AF65-F5344CB8AC3E}">
        <p14:creationId xmlns:p14="http://schemas.microsoft.com/office/powerpoint/2010/main" val="22962316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69886" y="56827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223003" y="6616054"/>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145885"/>
            <a:ext cx="9789918" cy="338554"/>
          </a:xfrm>
          <a:prstGeom prst="rect">
            <a:avLst/>
          </a:prstGeom>
          <a:noFill/>
        </p:spPr>
        <p:txBody>
          <a:bodyPr wrap="square" rtlCol="0">
            <a:spAutoFit/>
          </a:bodyPr>
          <a:lstStyle/>
          <a:p>
            <a:pPr algn="ctr"/>
            <a:r>
              <a:rPr lang="en-US" sz="1600" b="1" dirty="0" smtClean="0">
                <a:solidFill>
                  <a:srgbClr val="0070C0"/>
                </a:solidFill>
                <a:latin typeface="Arial" panose="020B0604020202020204" pitchFamily="34" charset="0"/>
                <a:cs typeface="Arial" panose="020B0604020202020204" pitchFamily="34" charset="0"/>
              </a:rPr>
              <a:t>HỆ THỐNG VĂN BẢN QUẢN LÝ CỦA NHÀ TRƯỜNG LIÊN QUAN TRỰC TIẾP ĐẾN NGƯỜI HỌC</a:t>
            </a:r>
            <a:endParaRPr lang="en-US" sz="1600" b="1" dirty="0">
              <a:solidFill>
                <a:srgbClr val="0070C0"/>
              </a:solidFill>
              <a:latin typeface="Arial" panose="020B0604020202020204" pitchFamily="34" charset="0"/>
              <a:cs typeface="Arial" panose="020B0604020202020204" pitchFamily="34" charset="0"/>
            </a:endParaRPr>
          </a:p>
        </p:txBody>
      </p:sp>
      <p:graphicFrame>
        <p:nvGraphicFramePr>
          <p:cNvPr id="23" name="Table 22">
            <a:extLst>
              <a:ext uri="{FF2B5EF4-FFF2-40B4-BE49-F238E27FC236}">
                <a16:creationId xmlns:a16="http://schemas.microsoft.com/office/drawing/2014/main" id="{0DB5EE1B-9048-CC7B-7C33-B0ED2DCE8596}"/>
              </a:ext>
            </a:extLst>
          </p:cNvPr>
          <p:cNvGraphicFramePr>
            <a:graphicFrameLocks noGrp="1"/>
          </p:cNvGraphicFramePr>
          <p:nvPr>
            <p:extLst>
              <p:ext uri="{D42A27DB-BD31-4B8C-83A1-F6EECF244321}">
                <p14:modId xmlns:p14="http://schemas.microsoft.com/office/powerpoint/2010/main" val="1715008074"/>
              </p:ext>
            </p:extLst>
          </p:nvPr>
        </p:nvGraphicFramePr>
        <p:xfrm>
          <a:off x="1126836" y="860268"/>
          <a:ext cx="10233891" cy="5397215"/>
        </p:xfrm>
        <a:graphic>
          <a:graphicData uri="http://schemas.openxmlformats.org/drawingml/2006/table">
            <a:tbl>
              <a:tblPr firstRow="1" firstCol="1" bandRow="1">
                <a:tableStyleId>{5C22544A-7EE6-4342-B048-85BDC9FD1C3A}</a:tableStyleId>
              </a:tblPr>
              <a:tblGrid>
                <a:gridCol w="721762">
                  <a:extLst>
                    <a:ext uri="{9D8B030D-6E8A-4147-A177-3AD203B41FA5}">
                      <a16:colId xmlns:a16="http://schemas.microsoft.com/office/drawing/2014/main" val="1784557303"/>
                    </a:ext>
                  </a:extLst>
                </a:gridCol>
                <a:gridCol w="5101495">
                  <a:extLst>
                    <a:ext uri="{9D8B030D-6E8A-4147-A177-3AD203B41FA5}">
                      <a16:colId xmlns:a16="http://schemas.microsoft.com/office/drawing/2014/main" val="1212373272"/>
                    </a:ext>
                  </a:extLst>
                </a:gridCol>
                <a:gridCol w="2054710">
                  <a:extLst>
                    <a:ext uri="{9D8B030D-6E8A-4147-A177-3AD203B41FA5}">
                      <a16:colId xmlns:a16="http://schemas.microsoft.com/office/drawing/2014/main" val="3920842047"/>
                    </a:ext>
                  </a:extLst>
                </a:gridCol>
                <a:gridCol w="2355924">
                  <a:extLst>
                    <a:ext uri="{9D8B030D-6E8A-4147-A177-3AD203B41FA5}">
                      <a16:colId xmlns:a16="http://schemas.microsoft.com/office/drawing/2014/main" val="1393177028"/>
                    </a:ext>
                  </a:extLst>
                </a:gridCol>
              </a:tblGrid>
              <a:tr h="694973">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TT</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err="1">
                          <a:effectLst/>
                          <a:latin typeface="Times New Roman" panose="02020603050405020304" pitchFamily="18" charset="0"/>
                          <a:cs typeface="Times New Roman" panose="02020603050405020304" pitchFamily="18" charset="0"/>
                        </a:rPr>
                        <a:t>Trích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yếu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bản</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Số, ngày tháng năm ban hành</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smtClean="0">
                          <a:effectLst/>
                          <a:latin typeface="Times New Roman" panose="02020603050405020304" pitchFamily="18" charset="0"/>
                          <a:ea typeface="+mn-ea"/>
                          <a:cs typeface="Times New Roman" panose="02020603050405020304" pitchFamily="18" charset="0"/>
                        </a:rPr>
                        <a:t>Link</a:t>
                      </a:r>
                      <a:r>
                        <a:rPr lang="en-US" sz="1400" kern="100" baseline="0" dirty="0" smtClean="0">
                          <a:effectLst/>
                          <a:latin typeface="Times New Roman" panose="02020603050405020304" pitchFamily="18" charset="0"/>
                          <a:ea typeface="+mn-ea"/>
                          <a:cs typeface="Times New Roman" panose="02020603050405020304" pitchFamily="18" charset="0"/>
                        </a:rPr>
                        <a:t> </a:t>
                      </a:r>
                      <a:r>
                        <a:rPr lang="en-US" sz="1400" kern="100" baseline="0" dirty="0" err="1" smtClean="0">
                          <a:effectLst/>
                          <a:latin typeface="Times New Roman" panose="02020603050405020304" pitchFamily="18" charset="0"/>
                          <a:ea typeface="+mn-ea"/>
                          <a:cs typeface="Times New Roman" panose="02020603050405020304" pitchFamily="18" charset="0"/>
                        </a:rPr>
                        <a:t>tra</a:t>
                      </a:r>
                      <a:r>
                        <a:rPr lang="en-US" sz="1400" kern="100" baseline="0" dirty="0" smtClean="0">
                          <a:effectLst/>
                          <a:latin typeface="Times New Roman" panose="02020603050405020304" pitchFamily="18" charset="0"/>
                          <a:ea typeface="+mn-ea"/>
                          <a:cs typeface="Times New Roman" panose="02020603050405020304" pitchFamily="18" charset="0"/>
                        </a:rPr>
                        <a:t> </a:t>
                      </a:r>
                      <a:r>
                        <a:rPr lang="en-US" sz="1400" kern="100" baseline="0" dirty="0" err="1" smtClean="0">
                          <a:effectLst/>
                          <a:latin typeface="Times New Roman" panose="02020603050405020304" pitchFamily="18" charset="0"/>
                          <a:ea typeface="+mn-ea"/>
                          <a:cs typeface="Times New Roman" panose="02020603050405020304" pitchFamily="18" charset="0"/>
                        </a:rPr>
                        <a:t>cứu</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4071579901"/>
                  </a:ext>
                </a:extLst>
              </a:tr>
              <a:tr h="868717">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7</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cố</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vấn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tập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smtClean="0">
                          <a:effectLst/>
                          <a:latin typeface="Times New Roman" panose="02020603050405020304" pitchFamily="18" charset="0"/>
                          <a:cs typeface="Times New Roman" panose="02020603050405020304" pitchFamily="18" charset="0"/>
                        </a:rPr>
                        <a:t>hành</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a:t>
                      </a:r>
                      <a:r>
                        <a:rPr lang="en-US" sz="1400" kern="100" dirty="0" smtClean="0">
                          <a:effectLst/>
                          <a:latin typeface="Times New Roman" panose="02020603050405020304" pitchFamily="18" charset="0"/>
                          <a:cs typeface="Times New Roman" panose="02020603050405020304" pitchFamily="18" charset="0"/>
                        </a:rPr>
                        <a:t>862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a:t>
                      </a:r>
                      <a:r>
                        <a:rPr lang="en-US" sz="1400" kern="100" dirty="0" smtClean="0">
                          <a:effectLst/>
                          <a:latin typeface="Times New Roman" panose="02020603050405020304" pitchFamily="18" charset="0"/>
                          <a:cs typeface="Times New Roman" panose="02020603050405020304" pitchFamily="18" charset="0"/>
                        </a:rPr>
                        <a:t>20/8/2025</a:t>
                      </a:r>
                      <a:endParaRPr lang="en-US" sz="1400" kern="100" dirty="0">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4"/>
                        </a:rPr>
                        <a:t>https://tracuuvanban.uneti.edu.vn</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88338306"/>
                  </a:ext>
                </a:extLst>
              </a:tr>
              <a:tr h="694973">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giải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thủ</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tục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chính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ĐHKTKTCN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674/QĐ-ĐHKTKTCN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474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27/8/2019</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5"/>
                        </a:rPr>
                        <a:t>https://tracuuvanban.uneti.edu.vn/chi-tiet-van-ban-1/474-qd-dhktktcn.html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637860982"/>
                  </a:ext>
                </a:extLst>
              </a:tr>
              <a:tr h="719407">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9</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thực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hiện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nếp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hóa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môi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thực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hiện</a:t>
                      </a:r>
                      <a:r>
                        <a:rPr lang="en-US" sz="1400" kern="100" dirty="0">
                          <a:effectLst/>
                          <a:latin typeface="Times New Roman" panose="02020603050405020304" pitchFamily="18" charset="0"/>
                          <a:cs typeface="Times New Roman" panose="02020603050405020304" pitchFamily="18" charset="0"/>
                        </a:rPr>
                        <a:t> 5S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người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741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673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6"/>
                        </a:rPr>
                        <a:t>https://tracuuvanban.uneti.edu.vn/chi-tiet-van-ban-1/quyet-dinh-673-2022-qd-dhktktcn-ngay-05-09-2022.html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3518958839"/>
                  </a:ext>
                </a:extLst>
              </a:tr>
              <a:tr h="694973">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miễn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giảm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phí</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hỗ</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trợ</a:t>
                      </a:r>
                      <a:r>
                        <a:rPr lang="en-US" sz="1400" kern="100" dirty="0">
                          <a:effectLst/>
                          <a:latin typeface="Times New Roman" panose="02020603050405020304" pitchFamily="18" charset="0"/>
                          <a:cs typeface="Times New Roman" panose="02020603050405020304" pitchFamily="18" charset="0"/>
                        </a:rPr>
                        <a:t> chi </a:t>
                      </a:r>
                      <a:r>
                        <a:rPr lang="en-US" sz="1400" kern="100" dirty="0" err="1">
                          <a:effectLst/>
                          <a:latin typeface="Times New Roman" panose="02020603050405020304" pitchFamily="18" charset="0"/>
                          <a:cs typeface="Times New Roman" panose="02020603050405020304" pitchFamily="18" charset="0"/>
                        </a:rPr>
                        <a:t>phí</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tập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754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672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7"/>
                        </a:rPr>
                        <a:t>https://tracuuvanban.uneti.edu.vn/chi-tiet-van-ban-1/quyet-dinh-672-2022-qd-dhktktcn-ngay-05-09-2022.html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688318773"/>
                  </a:ext>
                </a:extLst>
              </a:tr>
              <a:tr h="619634">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hoạt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động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câu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bộ</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QĐ số 751 ngày 20/10/2018</a:t>
                      </a:r>
                    </a:p>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 </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8"/>
                        </a:rPr>
                        <a:t>https://tracuuvanban.uneti.edu.vn/chi-tiet-van-ban-1/751-qd-dhktktcn.html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379748652"/>
                  </a:ext>
                </a:extLst>
              </a:tr>
              <a:tr h="619634">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hồ</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ứng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dụng</a:t>
                      </a:r>
                      <a:r>
                        <a:rPr lang="en-US" sz="1400" kern="100" dirty="0">
                          <a:effectLst/>
                          <a:latin typeface="Times New Roman" panose="02020603050405020304" pitchFamily="18" charset="0"/>
                          <a:cs typeface="Times New Roman" panose="02020603050405020304" pitchFamily="18" charset="0"/>
                        </a:rPr>
                        <a:t> CNTT </a:t>
                      </a:r>
                      <a:r>
                        <a:rPr lang="en-US" sz="1400" kern="100" dirty="0" err="1">
                          <a:effectLst/>
                          <a:latin typeface="Times New Roman" panose="02020603050405020304" pitchFamily="18" charset="0"/>
                          <a:cs typeface="Times New Roman" panose="02020603050405020304" pitchFamily="18" charset="0"/>
                        </a:rPr>
                        <a:t>trong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hồ</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QĐ số 749 ngày 20/10/2018</a:t>
                      </a:r>
                    </a:p>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 </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9"/>
                        </a:rPr>
                        <a:t>https://tracuuvanban.uneti.edu.vn/chi-tiet-van-ban-1/749-qd-dhktktcn.html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571873929"/>
                  </a:ext>
                </a:extLst>
              </a:tr>
            </a:tbl>
          </a:graphicData>
        </a:graphic>
      </p:graphicFrame>
    </p:spTree>
    <p:extLst>
      <p:ext uri="{BB962C8B-B14F-4D97-AF65-F5344CB8AC3E}">
        <p14:creationId xmlns:p14="http://schemas.microsoft.com/office/powerpoint/2010/main" val="30605649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sp>
        <p:nvSpPr>
          <p:cNvPr id="6" name="TextBox 5"/>
          <p:cNvSpPr txBox="1"/>
          <p:nvPr/>
        </p:nvSpPr>
        <p:spPr>
          <a:xfrm>
            <a:off x="1456435" y="1838629"/>
            <a:ext cx="9782947" cy="1323439"/>
          </a:xfrm>
          <a:prstGeom prst="rect">
            <a:avLst/>
          </a:prstGeom>
          <a:noFill/>
        </p:spPr>
        <p:txBody>
          <a:bodyPr wrap="square" rtlCol="0">
            <a:spAutoFit/>
          </a:bodyPr>
          <a:lstStyle/>
          <a:p>
            <a:pPr algn="ctr"/>
            <a:r>
              <a:rPr lang="en-US" sz="4000" b="1" dirty="0" smtClean="0">
                <a:solidFill>
                  <a:srgbClr val="FF0000"/>
                </a:solidFill>
                <a:latin typeface="Arial" panose="020B0604020202020204" pitchFamily="34" charset="0"/>
                <a:cs typeface="Arial" panose="020B0604020202020204" pitchFamily="34" charset="0"/>
              </a:rPr>
              <a:t>CHÚC CÁC BẠN NĂM HỌC MỚI </a:t>
            </a:r>
          </a:p>
          <a:p>
            <a:pPr algn="ctr"/>
            <a:r>
              <a:rPr lang="en-US" sz="4000" b="1" dirty="0" smtClean="0">
                <a:solidFill>
                  <a:srgbClr val="FF0000"/>
                </a:solidFill>
                <a:latin typeface="Arial" panose="020B0604020202020204" pitchFamily="34" charset="0"/>
                <a:cs typeface="Arial" panose="020B0604020202020204" pitchFamily="34" charset="0"/>
              </a:rPr>
              <a:t>THÀNH CÔNG </a:t>
            </a:r>
            <a:r>
              <a:rPr lang="en-US" sz="4000" b="1" dirty="0">
                <a:solidFill>
                  <a:srgbClr val="FF0000"/>
                </a:solidFill>
                <a:latin typeface="Arial" panose="020B0604020202020204" pitchFamily="34" charset="0"/>
                <a:cs typeface="Arial" panose="020B0604020202020204" pitchFamily="34" charset="0"/>
              </a:rPr>
              <a:t>!</a:t>
            </a:r>
          </a:p>
        </p:txBody>
      </p:sp>
      <p:sp>
        <p:nvSpPr>
          <p:cNvPr id="7" name="TextBox 6"/>
          <p:cNvSpPr txBox="1"/>
          <p:nvPr/>
        </p:nvSpPr>
        <p:spPr>
          <a:xfrm>
            <a:off x="2389821" y="3526874"/>
            <a:ext cx="7446429"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TRÂN TRỌNG CÁM ƠN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sp>
        <p:nvSpPr>
          <p:cNvPr id="11" name="TextBox 10"/>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38116619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1385</TotalTime>
  <Words>1678</Words>
  <Application>Microsoft Office PowerPoint</Application>
  <PresentationFormat>Widescreen</PresentationFormat>
  <Paragraphs>139</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Cambria</vt:lpstr>
      <vt:lpstr>MiSans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UNETI-I3</cp:lastModifiedBy>
  <cp:revision>139</cp:revision>
  <dcterms:created xsi:type="dcterms:W3CDTF">2022-08-09T10:22:15Z</dcterms:created>
  <dcterms:modified xsi:type="dcterms:W3CDTF">2025-08-28T01:02:40Z</dcterms:modified>
</cp:coreProperties>
</file>