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26"/>
  </p:notesMasterIdLst>
  <p:handoutMasterIdLst>
    <p:handoutMasterId r:id="rId27"/>
  </p:handoutMasterIdLst>
  <p:sldIdLst>
    <p:sldId id="1188" r:id="rId2"/>
    <p:sldId id="1186" r:id="rId3"/>
    <p:sldId id="1202" r:id="rId4"/>
    <p:sldId id="1250" r:id="rId5"/>
    <p:sldId id="1251" r:id="rId6"/>
    <p:sldId id="1274" r:id="rId7"/>
    <p:sldId id="1256" r:id="rId8"/>
    <p:sldId id="1277" r:id="rId9"/>
    <p:sldId id="1257" r:id="rId10"/>
    <p:sldId id="1258" r:id="rId11"/>
    <p:sldId id="1262" r:id="rId12"/>
    <p:sldId id="1264" r:id="rId13"/>
    <p:sldId id="1265" r:id="rId14"/>
    <p:sldId id="1272" r:id="rId15"/>
    <p:sldId id="1266" r:id="rId16"/>
    <p:sldId id="1271" r:id="rId17"/>
    <p:sldId id="1267" r:id="rId18"/>
    <p:sldId id="1268" r:id="rId19"/>
    <p:sldId id="1269" r:id="rId20"/>
    <p:sldId id="1273" r:id="rId21"/>
    <p:sldId id="1275" r:id="rId22"/>
    <p:sldId id="1278" r:id="rId23"/>
    <p:sldId id="1270" r:id="rId24"/>
    <p:sldId id="1187" r:id="rId25"/>
  </p:sldIdLst>
  <p:sldSz cx="9906000" cy="6858000" type="A4"/>
  <p:notesSz cx="6881813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buClr>
        <a:schemeClr val="accent1"/>
      </a:buClr>
      <a:buSzPct val="70000"/>
      <a:buFont typeface="Wingdings" pitchFamily="2" charset="2"/>
      <a:defRPr sz="1400" kern="1200">
        <a:solidFill>
          <a:srgbClr val="0000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28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 anh Tuan" initials="NaT" lastIdx="1" clrIdx="0">
    <p:extLst>
      <p:ext uri="{19B8F6BF-5375-455C-9EA6-DF929625EA0E}">
        <p15:presenceInfo xmlns:p15="http://schemas.microsoft.com/office/powerpoint/2012/main" userId="c411f40a04e336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00"/>
    <a:srgbClr val="3333FF"/>
    <a:srgbClr val="CCFF99"/>
    <a:srgbClr val="99FF99"/>
    <a:srgbClr val="008A00"/>
    <a:srgbClr val="CCFFCC"/>
    <a:srgbClr val="41EF11"/>
    <a:srgbClr val="000066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16" autoAdjust="0"/>
    <p:restoredTop sz="98566" autoAdjust="0"/>
  </p:normalViewPr>
  <p:slideViewPr>
    <p:cSldViewPr>
      <p:cViewPr varScale="1">
        <p:scale>
          <a:sx n="111" d="100"/>
          <a:sy n="111" d="100"/>
        </p:scale>
        <p:origin x="1518" y="108"/>
      </p:cViewPr>
      <p:guideLst>
        <p:guide orient="horz" pos="1728"/>
        <p:guide pos="3120"/>
      </p:guideLst>
    </p:cSldViewPr>
  </p:slideViewPr>
  <p:outlineViewPr>
    <p:cViewPr>
      <p:scale>
        <a:sx n="33" d="100"/>
        <a:sy n="33" d="100"/>
      </p:scale>
      <p:origin x="0" y="66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506"/>
    </p:cViewPr>
  </p:sorterViewPr>
  <p:notesViewPr>
    <p:cSldViewPr>
      <p:cViewPr varScale="1">
        <p:scale>
          <a:sx n="46" d="100"/>
          <a:sy n="46" d="100"/>
        </p:scale>
        <p:origin x="-2826" y="-102"/>
      </p:cViewPr>
      <p:guideLst>
        <p:guide orient="horz" pos="2928"/>
        <p:guide pos="216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1A1C9E-106E-4A57-B777-B9D852C4EB22}" type="doc">
      <dgm:prSet loTypeId="urn:microsoft.com/office/officeart/2005/8/layout/chevron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D82E27-4B28-434F-85D4-5DE85AB550FF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1</a:t>
          </a:r>
        </a:p>
      </dgm:t>
    </dgm:pt>
    <dgm:pt modelId="{D9541F62-A23F-460A-B122-98C7D6FB606E}" type="parTrans" cxnId="{23F2A51D-900A-4A50-AAEB-5484808A1A29}">
      <dgm:prSet/>
      <dgm:spPr/>
      <dgm:t>
        <a:bodyPr/>
        <a:lstStyle/>
        <a:p>
          <a:endParaRPr lang="en-US"/>
        </a:p>
      </dgm:t>
    </dgm:pt>
    <dgm:pt modelId="{5711F49E-01C8-40E9-9CCB-392EEE5DAED2}" type="sibTrans" cxnId="{23F2A51D-900A-4A50-AAEB-5484808A1A29}">
      <dgm:prSet/>
      <dgm:spPr/>
      <dgm:t>
        <a:bodyPr/>
        <a:lstStyle/>
        <a:p>
          <a:endParaRPr lang="en-US"/>
        </a:p>
      </dgm:t>
    </dgm:pt>
    <dgm:pt modelId="{28F96F7F-CECA-49C9-A616-5762C4900F25}">
      <dgm:prSet phldrT="[Text]" custT="1"/>
      <dgm:spPr/>
      <dgm:t>
        <a:bodyPr/>
        <a:lstStyle/>
        <a:p>
          <a:endParaRPr lang="en-US" sz="1100" dirty="0"/>
        </a:p>
        <a:p>
          <a:r>
            <a:rPr lang="en-US" sz="3600" b="1" dirty="0"/>
            <a:t>2</a:t>
          </a:r>
        </a:p>
      </dgm:t>
    </dgm:pt>
    <dgm:pt modelId="{3D8C291F-541A-4ABD-B4D0-EB2E0EAB5F93}" type="parTrans" cxnId="{1009F960-C5BC-46FC-AD09-4CA5E7B845B5}">
      <dgm:prSet/>
      <dgm:spPr/>
      <dgm:t>
        <a:bodyPr/>
        <a:lstStyle/>
        <a:p>
          <a:endParaRPr lang="en-US"/>
        </a:p>
      </dgm:t>
    </dgm:pt>
    <dgm:pt modelId="{1A7E67F8-6157-42FF-98BC-A8791377CD2B}" type="sibTrans" cxnId="{1009F960-C5BC-46FC-AD09-4CA5E7B845B5}">
      <dgm:prSet/>
      <dgm:spPr/>
      <dgm:t>
        <a:bodyPr/>
        <a:lstStyle/>
        <a:p>
          <a:endParaRPr lang="en-US"/>
        </a:p>
      </dgm:t>
    </dgm:pt>
    <dgm:pt modelId="{AFD5C72D-CBD0-4F23-9B9A-6E5D7837AD8A}">
      <dgm:prSet phldrT="[Text]" custT="1"/>
      <dgm:spPr/>
      <dgm:t>
        <a:bodyPr/>
        <a:lstStyle/>
        <a:p>
          <a:pPr algn="just">
            <a:lnSpc>
              <a:spcPct val="120000"/>
            </a:lnSpc>
          </a:pP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2.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Công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tác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Đảm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bảo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chất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lượng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endParaRPr lang="en-US" sz="2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D5C163-3E0B-41FE-B7DA-BF5128957053}" type="sibTrans" cxnId="{C087F188-8819-4754-9118-90A9EB8512AE}">
      <dgm:prSet/>
      <dgm:spPr/>
      <dgm:t>
        <a:bodyPr/>
        <a:lstStyle/>
        <a:p>
          <a:endParaRPr lang="en-US"/>
        </a:p>
      </dgm:t>
    </dgm:pt>
    <dgm:pt modelId="{D1308328-A791-4041-9FC7-6077FBB6EC74}" type="parTrans" cxnId="{C087F188-8819-4754-9118-90A9EB8512AE}">
      <dgm:prSet/>
      <dgm:spPr/>
      <dgm:t>
        <a:bodyPr/>
        <a:lstStyle/>
        <a:p>
          <a:endParaRPr lang="en-US"/>
        </a:p>
      </dgm:t>
    </dgm:pt>
    <dgm:pt modelId="{5ACDBC8E-00FC-41A3-A0CA-D3E567356E82}">
      <dgm:prSet phldrT="[Text]" custT="1"/>
      <dgm:spPr/>
      <dgm:t>
        <a:bodyPr/>
        <a:lstStyle/>
        <a:p>
          <a:pPr algn="l">
            <a:lnSpc>
              <a:spcPct val="120000"/>
            </a:lnSpc>
            <a:spcBef>
              <a:spcPts val="500"/>
            </a:spcBef>
            <a:spcAft>
              <a:spcPts val="500"/>
            </a:spcAft>
          </a:pPr>
          <a:r>
            <a:rPr lang="en-US" sz="2200" b="1" dirty="0">
              <a:solidFill>
                <a:srgbClr val="C0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1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.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Chức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năng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nhiệm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vụ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của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phòng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Khảo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thí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và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Đảm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bảo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chất</a:t>
          </a:r>
          <a:r>
            <a:rPr lang="en-US" sz="2200" b="1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lượng</a:t>
          </a:r>
          <a:endParaRPr lang="en-US" sz="2200" b="1" dirty="0">
            <a:solidFill>
              <a:srgbClr val="FF0000"/>
            </a:solidFill>
            <a:latin typeface="Times New Roman" panose="02020603050405020304" pitchFamily="18" charset="0"/>
            <a:ea typeface="Arial Unicode MS" pitchFamily="34" charset="-128"/>
            <a:cs typeface="Times New Roman" panose="02020603050405020304" pitchFamily="18" charset="0"/>
          </a:endParaRPr>
        </a:p>
      </dgm:t>
    </dgm:pt>
    <dgm:pt modelId="{8CB7E04B-8382-4CB1-AA65-DCEECB4887A3}" type="sibTrans" cxnId="{4C748345-D3A1-4F6C-9A24-5FC63741DABC}">
      <dgm:prSet/>
      <dgm:spPr/>
      <dgm:t>
        <a:bodyPr/>
        <a:lstStyle/>
        <a:p>
          <a:endParaRPr lang="en-US"/>
        </a:p>
      </dgm:t>
    </dgm:pt>
    <dgm:pt modelId="{DEA630CD-2750-4B9B-A3E3-DE0F7E659DCD}" type="parTrans" cxnId="{4C748345-D3A1-4F6C-9A24-5FC63741DABC}">
      <dgm:prSet/>
      <dgm:spPr/>
      <dgm:t>
        <a:bodyPr/>
        <a:lstStyle/>
        <a:p>
          <a:endParaRPr lang="en-US"/>
        </a:p>
      </dgm:t>
    </dgm:pt>
    <dgm:pt modelId="{4C3A0FB0-0460-4BEB-AFCD-E5EB06F6E2DE}" type="pres">
      <dgm:prSet presAssocID="{2D1A1C9E-106E-4A57-B777-B9D852C4EB2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D722550-8E26-4E57-95F8-61DB9EFE8C7F}" type="pres">
      <dgm:prSet presAssocID="{59D82E27-4B28-434F-85D4-5DE85AB550FF}" presName="composite" presStyleCnt="0"/>
      <dgm:spPr/>
    </dgm:pt>
    <dgm:pt modelId="{847DF6BA-C47E-4334-A066-C9478031B449}" type="pres">
      <dgm:prSet presAssocID="{59D82E27-4B28-434F-85D4-5DE85AB550FF}" presName="parentText" presStyleLbl="alignNode1" presStyleIdx="0" presStyleCnt="2" custScaleX="100000" custLinFactNeighborY="-122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E5A365-A25E-4EC3-9658-F2EE68F52612}" type="pres">
      <dgm:prSet presAssocID="{59D82E27-4B28-434F-85D4-5DE85AB550FF}" presName="descendantText" presStyleLbl="alignAcc1" presStyleIdx="0" presStyleCnt="2" custAng="0" custScaleX="100000" custScaleY="100000" custLinFactNeighborY="-11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D63B18-9F2D-4C44-9C8E-CC7BAF9821FB}" type="pres">
      <dgm:prSet presAssocID="{5711F49E-01C8-40E9-9CCB-392EEE5DAED2}" presName="sp" presStyleCnt="0"/>
      <dgm:spPr/>
    </dgm:pt>
    <dgm:pt modelId="{755FDEF2-EA57-4A96-9DA5-727F53AA96A7}" type="pres">
      <dgm:prSet presAssocID="{28F96F7F-CECA-49C9-A616-5762C4900F25}" presName="composite" presStyleCnt="0"/>
      <dgm:spPr/>
    </dgm:pt>
    <dgm:pt modelId="{77827822-2DDF-48A8-9B76-C71F03B20394}" type="pres">
      <dgm:prSet presAssocID="{28F96F7F-CECA-49C9-A616-5762C4900F25}" presName="parentText" presStyleLbl="alignNode1" presStyleIdx="1" presStyleCnt="2" custLinFactNeighborY="-1251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09CEAE-E8E8-4B9B-A9B6-E7F16595BB76}" type="pres">
      <dgm:prSet presAssocID="{28F96F7F-CECA-49C9-A616-5762C4900F25}" presName="descendantText" presStyleLbl="alignAcc1" presStyleIdx="1" presStyleCnt="2" custScaleY="72921" custLinFactNeighborY="-23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F2A51D-900A-4A50-AAEB-5484808A1A29}" srcId="{2D1A1C9E-106E-4A57-B777-B9D852C4EB22}" destId="{59D82E27-4B28-434F-85D4-5DE85AB550FF}" srcOrd="0" destOrd="0" parTransId="{D9541F62-A23F-460A-B122-98C7D6FB606E}" sibTransId="{5711F49E-01C8-40E9-9CCB-392EEE5DAED2}"/>
    <dgm:cxn modelId="{B96645B3-D726-409B-808A-148C897459AB}" type="presOf" srcId="{2D1A1C9E-106E-4A57-B777-B9D852C4EB22}" destId="{4C3A0FB0-0460-4BEB-AFCD-E5EB06F6E2DE}" srcOrd="0" destOrd="0" presId="urn:microsoft.com/office/officeart/2005/8/layout/chevron2"/>
    <dgm:cxn modelId="{E1A5A638-B4F5-4D9F-A7C9-DC9EFBD11FD3}" type="presOf" srcId="{5ACDBC8E-00FC-41A3-A0CA-D3E567356E82}" destId="{60E5A365-A25E-4EC3-9658-F2EE68F52612}" srcOrd="0" destOrd="0" presId="urn:microsoft.com/office/officeart/2005/8/layout/chevron2"/>
    <dgm:cxn modelId="{4C748345-D3A1-4F6C-9A24-5FC63741DABC}" srcId="{59D82E27-4B28-434F-85D4-5DE85AB550FF}" destId="{5ACDBC8E-00FC-41A3-A0CA-D3E567356E82}" srcOrd="0" destOrd="0" parTransId="{DEA630CD-2750-4B9B-A3E3-DE0F7E659DCD}" sibTransId="{8CB7E04B-8382-4CB1-AA65-DCEECB4887A3}"/>
    <dgm:cxn modelId="{02834EDC-7637-400A-8A0B-B3477569014B}" type="presOf" srcId="{28F96F7F-CECA-49C9-A616-5762C4900F25}" destId="{77827822-2DDF-48A8-9B76-C71F03B20394}" srcOrd="0" destOrd="0" presId="urn:microsoft.com/office/officeart/2005/8/layout/chevron2"/>
    <dgm:cxn modelId="{F65607E8-3D20-4E6E-A75A-E9869D2C919F}" type="presOf" srcId="{AFD5C72D-CBD0-4F23-9B9A-6E5D7837AD8A}" destId="{9709CEAE-E8E8-4B9B-A9B6-E7F16595BB76}" srcOrd="0" destOrd="0" presId="urn:microsoft.com/office/officeart/2005/8/layout/chevron2"/>
    <dgm:cxn modelId="{1009F960-C5BC-46FC-AD09-4CA5E7B845B5}" srcId="{2D1A1C9E-106E-4A57-B777-B9D852C4EB22}" destId="{28F96F7F-CECA-49C9-A616-5762C4900F25}" srcOrd="1" destOrd="0" parTransId="{3D8C291F-541A-4ABD-B4D0-EB2E0EAB5F93}" sibTransId="{1A7E67F8-6157-42FF-98BC-A8791377CD2B}"/>
    <dgm:cxn modelId="{C087FF45-CE22-4FEA-B876-A0BA258890C2}" type="presOf" srcId="{59D82E27-4B28-434F-85D4-5DE85AB550FF}" destId="{847DF6BA-C47E-4334-A066-C9478031B449}" srcOrd="0" destOrd="0" presId="urn:microsoft.com/office/officeart/2005/8/layout/chevron2"/>
    <dgm:cxn modelId="{C087F188-8819-4754-9118-90A9EB8512AE}" srcId="{28F96F7F-CECA-49C9-A616-5762C4900F25}" destId="{AFD5C72D-CBD0-4F23-9B9A-6E5D7837AD8A}" srcOrd="0" destOrd="0" parTransId="{D1308328-A791-4041-9FC7-6077FBB6EC74}" sibTransId="{88D5C163-3E0B-41FE-B7DA-BF5128957053}"/>
    <dgm:cxn modelId="{5EEC9E15-552F-4BA2-911C-B744E5590971}" type="presParOf" srcId="{4C3A0FB0-0460-4BEB-AFCD-E5EB06F6E2DE}" destId="{8D722550-8E26-4E57-95F8-61DB9EFE8C7F}" srcOrd="0" destOrd="0" presId="urn:microsoft.com/office/officeart/2005/8/layout/chevron2"/>
    <dgm:cxn modelId="{74CCF204-7195-4DEF-82FD-B06218D3F6C8}" type="presParOf" srcId="{8D722550-8E26-4E57-95F8-61DB9EFE8C7F}" destId="{847DF6BA-C47E-4334-A066-C9478031B449}" srcOrd="0" destOrd="0" presId="urn:microsoft.com/office/officeart/2005/8/layout/chevron2"/>
    <dgm:cxn modelId="{3B2A029E-6AC2-4294-9E02-C0FEAD7B1012}" type="presParOf" srcId="{8D722550-8E26-4E57-95F8-61DB9EFE8C7F}" destId="{60E5A365-A25E-4EC3-9658-F2EE68F52612}" srcOrd="1" destOrd="0" presId="urn:microsoft.com/office/officeart/2005/8/layout/chevron2"/>
    <dgm:cxn modelId="{7CFE63E2-76D2-400C-9CA9-68BC36EC6AFF}" type="presParOf" srcId="{4C3A0FB0-0460-4BEB-AFCD-E5EB06F6E2DE}" destId="{F1D63B18-9F2D-4C44-9C8E-CC7BAF9821FB}" srcOrd="1" destOrd="0" presId="urn:microsoft.com/office/officeart/2005/8/layout/chevron2"/>
    <dgm:cxn modelId="{C5D12899-FFC0-4A1C-8D2B-E068D0148105}" type="presParOf" srcId="{4C3A0FB0-0460-4BEB-AFCD-E5EB06F6E2DE}" destId="{755FDEF2-EA57-4A96-9DA5-727F53AA96A7}" srcOrd="2" destOrd="0" presId="urn:microsoft.com/office/officeart/2005/8/layout/chevron2"/>
    <dgm:cxn modelId="{07C6E919-7E86-4E7D-AC8F-D88EFE7CE3E8}" type="presParOf" srcId="{755FDEF2-EA57-4A96-9DA5-727F53AA96A7}" destId="{77827822-2DDF-48A8-9B76-C71F03B20394}" srcOrd="0" destOrd="0" presId="urn:microsoft.com/office/officeart/2005/8/layout/chevron2"/>
    <dgm:cxn modelId="{2B8FA6BB-1C1E-478E-822C-473105FB0B3A}" type="presParOf" srcId="{755FDEF2-EA57-4A96-9DA5-727F53AA96A7}" destId="{9709CEAE-E8E8-4B9B-A9B6-E7F16595BB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DF6BA-C47E-4334-A066-C9478031B449}">
      <dsp:nvSpPr>
        <dsp:cNvPr id="0" name=""/>
        <dsp:cNvSpPr/>
      </dsp:nvSpPr>
      <dsp:spPr>
        <a:xfrm rot="5400000">
          <a:off x="-217873" y="217873"/>
          <a:ext cx="1452490" cy="10167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1</a:t>
          </a:r>
        </a:p>
      </dsp:txBody>
      <dsp:txXfrm rot="-5400000">
        <a:off x="1" y="508372"/>
        <a:ext cx="1016743" cy="435747"/>
      </dsp:txXfrm>
    </dsp:sp>
    <dsp:sp modelId="{60E5A365-A25E-4EC3-9658-F2EE68F52612}">
      <dsp:nvSpPr>
        <dsp:cNvPr id="0" name=""/>
        <dsp:cNvSpPr/>
      </dsp:nvSpPr>
      <dsp:spPr>
        <a:xfrm rot="5400000">
          <a:off x="2868313" y="-1851569"/>
          <a:ext cx="944615" cy="46477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120000"/>
            </a:lnSpc>
            <a:spcBef>
              <a:spcPct val="0"/>
            </a:spcBef>
            <a:spcAft>
              <a:spcPts val="500"/>
            </a:spcAft>
            <a:buChar char="••"/>
          </a:pPr>
          <a:r>
            <a:rPr lang="en-US" sz="2200" b="1" kern="1200" dirty="0">
              <a:solidFill>
                <a:srgbClr val="C0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1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.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Chức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năng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nhiệm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vụ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của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phòng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Khảo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thí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và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Đảm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bảo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chất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lượng</a:t>
          </a:r>
          <a:endParaRPr lang="en-US" sz="2200" b="1" kern="1200" dirty="0">
            <a:solidFill>
              <a:srgbClr val="FF0000"/>
            </a:solidFill>
            <a:latin typeface="Times New Roman" panose="02020603050405020304" pitchFamily="18" charset="0"/>
            <a:ea typeface="Arial Unicode MS" pitchFamily="34" charset="-128"/>
            <a:cs typeface="Times New Roman" panose="02020603050405020304" pitchFamily="18" charset="0"/>
          </a:endParaRPr>
        </a:p>
      </dsp:txBody>
      <dsp:txXfrm rot="-5400000">
        <a:off x="1016744" y="46112"/>
        <a:ext cx="4601642" cy="852391"/>
      </dsp:txXfrm>
    </dsp:sp>
    <dsp:sp modelId="{77827822-2DDF-48A8-9B76-C71F03B20394}">
      <dsp:nvSpPr>
        <dsp:cNvPr id="0" name=""/>
        <dsp:cNvSpPr/>
      </dsp:nvSpPr>
      <dsp:spPr>
        <a:xfrm rot="5400000">
          <a:off x="-217873" y="1193103"/>
          <a:ext cx="1452490" cy="10167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/>
            <a:t>2</a:t>
          </a:r>
        </a:p>
      </dsp:txBody>
      <dsp:txXfrm rot="-5400000">
        <a:off x="1" y="1483602"/>
        <a:ext cx="1016743" cy="435747"/>
      </dsp:txXfrm>
    </dsp:sp>
    <dsp:sp modelId="{9709CEAE-E8E8-4B9B-A9B6-E7F16595BB76}">
      <dsp:nvSpPr>
        <dsp:cNvPr id="0" name=""/>
        <dsp:cNvSpPr/>
      </dsp:nvSpPr>
      <dsp:spPr>
        <a:xfrm rot="5400000">
          <a:off x="2996390" y="-912772"/>
          <a:ext cx="688460" cy="46477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just" defTabSz="977900">
            <a:lnSpc>
              <a:spcPct val="12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2.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Công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tác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Đảm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bảo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chất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r>
            <a:rPr lang="en-US" sz="2200" b="1" kern="1200" dirty="0" err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lượng</a:t>
          </a:r>
          <a:r>
            <a:rPr lang="en-US" sz="2200" b="1" kern="1200" dirty="0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rPr>
            <a:t> </a:t>
          </a:r>
          <a:endParaRPr lang="en-US" sz="2200" kern="1200" dirty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16743" y="1100483"/>
        <a:ext cx="4614146" cy="621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014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014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A5493548-C0D9-4429-B6CB-84DAAC49D9C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2990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014" y="0"/>
            <a:ext cx="2982800" cy="464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698500"/>
            <a:ext cx="503555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785" y="4418295"/>
            <a:ext cx="5123249" cy="4179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Klicken Sie, um die Textformatierung des Masters zu bearbeiten.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l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endParaRPr lang="en-GB" alt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014" y="8832170"/>
            <a:ext cx="2982800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95" tIns="46197" rIns="92395" bIns="46197" numCol="1" anchor="b" anchorCtr="0" compatLnSpc="1">
            <a:prstTxWarp prst="textNoShape">
              <a:avLst/>
            </a:prstTxWarp>
          </a:bodyPr>
          <a:lstStyle>
            <a:lvl1pPr algn="r" defTabSz="924860">
              <a:buClrTx/>
              <a:buSzTx/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fld id="{CC51B82C-B0F1-4001-912C-624EFDBFD7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66112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914400"/>
            <a:ext cx="4076700" cy="5105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1300"/>
            <a:ext cx="7974013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914400"/>
            <a:ext cx="8305800" cy="5105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48550" y="241300"/>
            <a:ext cx="2076450" cy="57785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41300"/>
            <a:ext cx="6076950" cy="57785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6" name="Rectangle 4"/>
          <p:cNvSpPr>
            <a:spLocks noChangeArrowheads="1"/>
          </p:cNvSpPr>
          <p:nvPr/>
        </p:nvSpPr>
        <p:spPr bwMode="auto">
          <a:xfrm>
            <a:off x="0" y="6172200"/>
            <a:ext cx="9921240" cy="228600"/>
          </a:xfrm>
          <a:prstGeom prst="rect">
            <a:avLst/>
          </a:prstGeom>
          <a:solidFill>
            <a:srgbClr val="CCFFCC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8" name="Rectangle 6"/>
          <p:cNvSpPr>
            <a:spLocks noChangeArrowheads="1"/>
          </p:cNvSpPr>
          <p:nvPr/>
        </p:nvSpPr>
        <p:spPr bwMode="auto">
          <a:xfrm>
            <a:off x="0" y="6400800"/>
            <a:ext cx="9906000" cy="457200"/>
          </a:xfrm>
          <a:prstGeom prst="rect">
            <a:avLst/>
          </a:prstGeom>
          <a:solidFill>
            <a:srgbClr val="969696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39" name="Line 7"/>
          <p:cNvSpPr>
            <a:spLocks noChangeShapeType="1"/>
          </p:cNvSpPr>
          <p:nvPr/>
        </p:nvSpPr>
        <p:spPr bwMode="auto">
          <a:xfrm>
            <a:off x="0" y="6172200"/>
            <a:ext cx="12954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0" name="Line 8"/>
          <p:cNvSpPr>
            <a:spLocks noChangeShapeType="1"/>
          </p:cNvSpPr>
          <p:nvPr/>
        </p:nvSpPr>
        <p:spPr bwMode="auto">
          <a:xfrm>
            <a:off x="838200" y="6172200"/>
            <a:ext cx="90678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44" name="Line 12"/>
          <p:cNvSpPr>
            <a:spLocks noChangeShapeType="1"/>
          </p:cNvSpPr>
          <p:nvPr/>
        </p:nvSpPr>
        <p:spPr bwMode="auto">
          <a:xfrm>
            <a:off x="0" y="6400800"/>
            <a:ext cx="99060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1016899" name="Line 67"/>
          <p:cNvSpPr>
            <a:spLocks noChangeShapeType="1"/>
          </p:cNvSpPr>
          <p:nvPr/>
        </p:nvSpPr>
        <p:spPr bwMode="auto">
          <a:xfrm flipV="1">
            <a:off x="1981200" y="5943600"/>
            <a:ext cx="0" cy="2286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6991" name="Line 159"/>
          <p:cNvSpPr>
            <a:spLocks noChangeShapeType="1"/>
          </p:cNvSpPr>
          <p:nvPr/>
        </p:nvSpPr>
        <p:spPr bwMode="auto">
          <a:xfrm>
            <a:off x="0" y="723900"/>
            <a:ext cx="9906000" cy="0"/>
          </a:xfrm>
          <a:prstGeom prst="line">
            <a:avLst/>
          </a:prstGeom>
          <a:noFill/>
          <a:ln w="12700">
            <a:solidFill>
              <a:srgbClr val="FF66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0" name="Line 228"/>
          <p:cNvSpPr>
            <a:spLocks noChangeShapeType="1"/>
          </p:cNvSpPr>
          <p:nvPr/>
        </p:nvSpPr>
        <p:spPr bwMode="auto">
          <a:xfrm>
            <a:off x="0" y="642938"/>
            <a:ext cx="9875520" cy="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lIns="36000" tIns="36000" rIns="0" bIns="0" anchor="ctr"/>
          <a:lstStyle/>
          <a:p>
            <a:endParaRPr lang="en-US"/>
          </a:p>
        </p:txBody>
      </p:sp>
      <p:sp>
        <p:nvSpPr>
          <p:cNvPr id="1017066" name="Text Box 234"/>
          <p:cNvSpPr txBox="1">
            <a:spLocks noChangeArrowheads="1"/>
          </p:cNvSpPr>
          <p:nvPr/>
        </p:nvSpPr>
        <p:spPr bwMode="auto">
          <a:xfrm>
            <a:off x="4495800" y="6553200"/>
            <a:ext cx="457200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pPr algn="l">
              <a:buClrTx/>
              <a:buSzTx/>
              <a:buFontTx/>
              <a:buNone/>
            </a:pP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S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lide</a:t>
            </a:r>
            <a:r>
              <a:rPr lang="de-DE" altLang="de-DE" sz="1300" b="1">
                <a:solidFill>
                  <a:srgbClr val="800000"/>
                </a:solidFill>
                <a:latin typeface="+mj-lt"/>
              </a:rPr>
              <a:t> </a:t>
            </a:r>
            <a:r>
              <a:rPr lang="en-GB" altLang="de-DE" sz="1300" b="1">
                <a:solidFill>
                  <a:srgbClr val="800000"/>
                </a:solidFill>
                <a:latin typeface="+mj-lt"/>
              </a:rPr>
              <a:t> </a:t>
            </a:r>
            <a:fld id="{3CAAEC09-A481-40BA-A124-5C9AFE1C62FF}" type="slidenum">
              <a:rPr lang="en-GB" altLang="de-DE" sz="1300" b="1">
                <a:solidFill>
                  <a:srgbClr val="800000"/>
                </a:solidFill>
                <a:latin typeface="+mj-lt"/>
              </a:rPr>
              <a:pPr algn="l">
                <a:buClrTx/>
                <a:buSzTx/>
                <a:buFontTx/>
                <a:buNone/>
              </a:pPr>
              <a:t>‹#›</a:t>
            </a:fld>
            <a:endParaRPr lang="en-GB" altLang="de-DE" sz="1300" b="1">
              <a:solidFill>
                <a:srgbClr val="800000"/>
              </a:solidFill>
              <a:latin typeface="+mj-lt"/>
            </a:endParaRPr>
          </a:p>
        </p:txBody>
      </p:sp>
      <p:sp>
        <p:nvSpPr>
          <p:cNvPr id="1017069" name="Text Box 237"/>
          <p:cNvSpPr txBox="1">
            <a:spLocks noChangeArrowheads="1"/>
          </p:cNvSpPr>
          <p:nvPr/>
        </p:nvSpPr>
        <p:spPr bwMode="auto">
          <a:xfrm>
            <a:off x="8801100" y="6211888"/>
            <a:ext cx="762000" cy="13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0" rIns="0" bIns="0"/>
          <a:lstStyle/>
          <a:p>
            <a:pPr algn="l">
              <a:buClrTx/>
              <a:buSzTx/>
              <a:buFontTx/>
              <a:buNone/>
            </a:pPr>
            <a:fld id="{7FA8422E-F20D-4A96-AD74-0158C2F29876}" type="datetime1">
              <a:rPr lang="en-GB" altLang="de-DE" sz="1200">
                <a:solidFill>
                  <a:srgbClr val="008A00"/>
                </a:solidFill>
              </a:rPr>
              <a:pPr algn="l">
                <a:buClrTx/>
                <a:buSzTx/>
                <a:buFontTx/>
                <a:buNone/>
              </a:pPr>
              <a:t>28/08/2025</a:t>
            </a:fld>
            <a:endParaRPr lang="en-GB" altLang="de-DE" sz="1200">
              <a:solidFill>
                <a:srgbClr val="008A00"/>
              </a:solidFill>
            </a:endParaRPr>
          </a:p>
        </p:txBody>
      </p:sp>
      <p:pic>
        <p:nvPicPr>
          <p:cNvPr id="76" name="Picture 75" descr="gearanm[1].g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20200" y="0"/>
            <a:ext cx="685800" cy="623455"/>
          </a:xfrm>
          <a:prstGeom prst="rect">
            <a:avLst/>
          </a:prstGeom>
        </p:spPr>
      </p:pic>
      <p:sp>
        <p:nvSpPr>
          <p:cNvPr id="85" name="Rectangle 21"/>
          <p:cNvSpPr>
            <a:spLocks noChangeArrowheads="1"/>
          </p:cNvSpPr>
          <p:nvPr/>
        </p:nvSpPr>
        <p:spPr bwMode="auto">
          <a:xfrm>
            <a:off x="9385300" y="6591300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86" name="Rectangle 22"/>
          <p:cNvSpPr>
            <a:spLocks noChangeArrowheads="1"/>
          </p:cNvSpPr>
          <p:nvPr/>
        </p:nvSpPr>
        <p:spPr bwMode="auto">
          <a:xfrm>
            <a:off x="8872537" y="6532563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T</a:t>
            </a:r>
            <a:endParaRPr lang="vi-VN" b="1">
              <a:latin typeface="+mj-lt"/>
            </a:endParaRPr>
          </a:p>
        </p:txBody>
      </p:sp>
      <p:sp>
        <p:nvSpPr>
          <p:cNvPr id="87" name="Rectangle 23"/>
          <p:cNvSpPr>
            <a:spLocks noChangeArrowheads="1"/>
          </p:cNvSpPr>
          <p:nvPr/>
        </p:nvSpPr>
        <p:spPr bwMode="auto">
          <a:xfrm>
            <a:off x="8591550" y="6532563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E</a:t>
            </a:r>
            <a:endParaRPr lang="vi-VN" b="1">
              <a:latin typeface="+mj-lt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8305800" y="6532563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N</a:t>
            </a:r>
            <a:endParaRPr lang="vi-VN" b="1">
              <a:latin typeface="+mj-lt"/>
            </a:endParaRPr>
          </a:p>
        </p:txBody>
      </p:sp>
      <p:sp>
        <p:nvSpPr>
          <p:cNvPr id="89" name="Rectangle 25"/>
          <p:cNvSpPr>
            <a:spLocks noChangeArrowheads="1"/>
          </p:cNvSpPr>
          <p:nvPr/>
        </p:nvSpPr>
        <p:spPr bwMode="auto">
          <a:xfrm>
            <a:off x="8001000" y="6532563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U</a:t>
            </a:r>
            <a:endParaRPr lang="vi-VN" b="1">
              <a:latin typeface="+mj-lt"/>
            </a:endParaRPr>
          </a:p>
        </p:txBody>
      </p:sp>
      <p:sp>
        <p:nvSpPr>
          <p:cNvPr id="90" name="Rectangle 26"/>
          <p:cNvSpPr>
            <a:spLocks noChangeArrowheads="1"/>
          </p:cNvSpPr>
          <p:nvPr/>
        </p:nvSpPr>
        <p:spPr bwMode="auto">
          <a:xfrm>
            <a:off x="7556500" y="6591300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1" name="Rectangle 25"/>
          <p:cNvSpPr>
            <a:spLocks noChangeArrowheads="1"/>
          </p:cNvSpPr>
          <p:nvPr/>
        </p:nvSpPr>
        <p:spPr bwMode="auto">
          <a:xfrm>
            <a:off x="9144000" y="6527800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I</a:t>
            </a:r>
            <a:endParaRPr lang="vi-VN" b="1">
              <a:latin typeface="+mj-lt"/>
            </a:endParaRPr>
          </a:p>
        </p:txBody>
      </p:sp>
      <p:pic>
        <p:nvPicPr>
          <p:cNvPr id="32" name="Picture 31" descr="Logo_TiengViet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1"/>
            <a:ext cx="533400" cy="609599"/>
          </a:xfrm>
          <a:prstGeom prst="rect">
            <a:avLst/>
          </a:prstGeom>
          <a:ln w="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1">
            <a:extLst>
              <a:ext uri="{FF2B5EF4-FFF2-40B4-BE49-F238E27FC236}">
                <a16:creationId xmlns:a16="http://schemas.microsoft.com/office/drawing/2014/main" id="{C79A3917-EEA0-4AC1-A7D2-3AB8B8912F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67694" y="6595268"/>
            <a:ext cx="304800" cy="88900"/>
          </a:xfrm>
          <a:prstGeom prst="rect">
            <a:avLst/>
          </a:prstGeom>
          <a:solidFill>
            <a:srgbClr val="FFFF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4" name="Rectangle 22">
            <a:extLst>
              <a:ext uri="{FF2B5EF4-FFF2-40B4-BE49-F238E27FC236}">
                <a16:creationId xmlns:a16="http://schemas.microsoft.com/office/drawing/2014/main" id="{09CB2BA6-54F7-4DFD-847F-D4CE83CFC8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54931" y="6536531"/>
            <a:ext cx="185738" cy="185737"/>
          </a:xfrm>
          <a:prstGeom prst="rect">
            <a:avLst/>
          </a:prstGeom>
          <a:solidFill>
            <a:srgbClr val="99CCFF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C</a:t>
            </a:r>
            <a:endParaRPr lang="vi-VN" b="1" dirty="0">
              <a:latin typeface="+mj-lt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A6664019-71F0-4D04-9CEE-614B6B5D7D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73944" y="6536531"/>
            <a:ext cx="185737" cy="185737"/>
          </a:xfrm>
          <a:prstGeom prst="rect">
            <a:avLst/>
          </a:prstGeom>
          <a:solidFill>
            <a:srgbClr val="CCFFCC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L</a:t>
            </a:r>
            <a:endParaRPr lang="vi-VN" b="1" dirty="0">
              <a:latin typeface="+mj-lt"/>
            </a:endParaRPr>
          </a:p>
        </p:txBody>
      </p:sp>
      <p:sp>
        <p:nvSpPr>
          <p:cNvPr id="6" name="Rectangle 24">
            <a:extLst>
              <a:ext uri="{FF2B5EF4-FFF2-40B4-BE49-F238E27FC236}">
                <a16:creationId xmlns:a16="http://schemas.microsoft.com/office/drawing/2014/main" id="{3909EB5C-C918-4B2C-9EBB-40726CD21A5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88194" y="6536531"/>
            <a:ext cx="185737" cy="185737"/>
          </a:xfrm>
          <a:prstGeom prst="rect">
            <a:avLst/>
          </a:prstGeom>
          <a:solidFill>
            <a:srgbClr val="FFFF99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Q</a:t>
            </a:r>
            <a:endParaRPr lang="vi-VN" b="1" dirty="0">
              <a:latin typeface="+mj-lt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D41B6C5-3FC1-4B7E-8CE1-18709C01BA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83394" y="6536531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 dirty="0">
                <a:latin typeface="+mj-lt"/>
              </a:rPr>
              <a:t>P</a:t>
            </a:r>
            <a:endParaRPr lang="vi-VN" b="1" dirty="0">
              <a:latin typeface="+mj-lt"/>
            </a:endParaRPr>
          </a:p>
        </p:txBody>
      </p:sp>
      <p:sp>
        <p:nvSpPr>
          <p:cNvPr id="8" name="Rectangle 26">
            <a:extLst>
              <a:ext uri="{FF2B5EF4-FFF2-40B4-BE49-F238E27FC236}">
                <a16:creationId xmlns:a16="http://schemas.microsoft.com/office/drawing/2014/main" id="{69AAA2B3-9A2B-422D-93AF-2F6581DE6C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8894" y="6595268"/>
            <a:ext cx="338137" cy="88900"/>
          </a:xfrm>
          <a:prstGeom prst="rect">
            <a:avLst/>
          </a:prstGeom>
          <a:solidFill>
            <a:srgbClr val="FF6600"/>
          </a:solidFill>
          <a:ln w="317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endParaRPr lang="en-US"/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5E43499D-681E-4A42-BBA3-7AA352494F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26394" y="6531768"/>
            <a:ext cx="185737" cy="185737"/>
          </a:xfrm>
          <a:prstGeom prst="rect">
            <a:avLst/>
          </a:prstGeom>
          <a:solidFill>
            <a:srgbClr val="FFFF00"/>
          </a:solidFill>
          <a:ln w="317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r>
              <a:rPr lang="en-US" b="1">
                <a:latin typeface="+mj-lt"/>
              </a:rPr>
              <a:t>I</a:t>
            </a:r>
            <a:endParaRPr lang="vi-VN" b="1"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/>
  <p:txStyles>
    <p:titleStyle>
      <a:lvl1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+mj-lt"/>
          <a:ea typeface="+mj-ea"/>
          <a:cs typeface="+mj-cs"/>
        </a:defRPr>
      </a:lvl1pPr>
      <a:lvl2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2pPr>
      <a:lvl3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3pPr>
      <a:lvl4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4pPr>
      <a:lvl5pPr marL="3841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5pPr>
      <a:lvl6pPr marL="8413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6pPr>
      <a:lvl7pPr marL="12985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7pPr>
      <a:lvl8pPr marL="17557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8pPr>
      <a:lvl9pPr marL="2212975" indent="-384175" algn="l" rtl="0" eaLnBrk="0" fontAlgn="base" hangingPunct="0">
        <a:lnSpc>
          <a:spcPts val="2200"/>
        </a:lnSpc>
        <a:spcBef>
          <a:spcPct val="0"/>
        </a:spcBef>
        <a:spcAft>
          <a:spcPct val="0"/>
        </a:spcAft>
        <a:buClr>
          <a:srgbClr val="00B0E0"/>
        </a:buClr>
        <a:buFont typeface="Symbol" pitchFamily="18" charset="2"/>
        <a:defRPr sz="2000" b="1">
          <a:solidFill>
            <a:srgbClr val="FF3300"/>
          </a:solidFill>
          <a:latin typeface="Arial" charset="0"/>
        </a:defRPr>
      </a:lvl9pPr>
    </p:titleStyle>
    <p:bodyStyle>
      <a:lvl1pPr marL="384175" indent="-384175" algn="just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65163" indent="-2794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SzPct val="70000"/>
        <a:buFont typeface="Wingdings" pitchFamily="2" charset="2"/>
        <a:defRPr sz="2000">
          <a:solidFill>
            <a:schemeClr val="tx1"/>
          </a:solidFill>
          <a:latin typeface="+mn-lt"/>
        </a:defRPr>
      </a:lvl2pPr>
      <a:lvl3pPr marL="958850" indent="-292100" algn="just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defRPr sz="2000">
          <a:solidFill>
            <a:schemeClr val="tx1"/>
          </a:solidFill>
          <a:latin typeface="+mn-lt"/>
        </a:defRPr>
      </a:lvl3pPr>
      <a:lvl4pPr marL="1243013" indent="-282575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400">
          <a:solidFill>
            <a:schemeClr val="tx1"/>
          </a:solidFill>
          <a:latin typeface="+mn-lt"/>
        </a:defRPr>
      </a:lvl4pPr>
      <a:lvl5pPr marL="15255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5pPr>
      <a:lvl6pPr marL="19827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6pPr>
      <a:lvl7pPr marL="24399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7pPr>
      <a:lvl8pPr marL="28971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8pPr>
      <a:lvl9pPr marL="3354388" indent="-280988" algn="l" rtl="0" eaLnBrk="0" fontAlgn="base" hangingPunct="0">
        <a:spcBef>
          <a:spcPct val="0"/>
        </a:spcBef>
        <a:spcAft>
          <a:spcPct val="20000"/>
        </a:spcAft>
        <a:buClr>
          <a:schemeClr val="accent1"/>
        </a:buClr>
        <a:buChar char="_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9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neti.ltd/Student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daotao.uneti.edu.vn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mailto:sv.phongqlcl@uneti.edu.vn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22" name="Rectangle 2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1144587" y="4724400"/>
            <a:ext cx="7999413" cy="609600"/>
          </a:xfrm>
          <a:ln>
            <a:noFill/>
          </a:ln>
        </p:spPr>
        <p:txBody>
          <a:bodyPr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 KHẢO THÍ VÀ ĐẢM BẢO CHẤT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6730" name="Rectangle 10"/>
          <p:cNvSpPr>
            <a:spLocks noChangeAspect="1" noChangeArrowheads="1"/>
          </p:cNvSpPr>
          <p:nvPr/>
        </p:nvSpPr>
        <p:spPr bwMode="auto">
          <a:xfrm>
            <a:off x="3810000" y="5715000"/>
            <a:ext cx="2667000" cy="38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384175" indent="-384175">
              <a:lnSpc>
                <a:spcPct val="120000"/>
              </a:lnSpc>
              <a:spcBef>
                <a:spcPct val="20000"/>
              </a:spcBef>
            </a:pPr>
            <a:r>
              <a:rPr lang="en-US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fld id="{C893AFEE-C6D8-43C1-9400-630C4213C558}" type="datetime1">
              <a:rPr lang="vi-VN" sz="1600" b="1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marL="384175" indent="-384175">
                <a:lnSpc>
                  <a:spcPct val="120000"/>
                </a:lnSpc>
                <a:spcBef>
                  <a:spcPct val="20000"/>
                </a:spcBef>
              </a:pPr>
              <a:t>28/08/2025</a:t>
            </a:fld>
            <a:endParaRPr lang="en-US" sz="16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72548" y="100496"/>
            <a:ext cx="845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ĐẠI HỌC KINH TẾ KỸ THUẬT CÔNG NGHIỆP</a:t>
            </a:r>
          </a:p>
        </p:txBody>
      </p:sp>
      <p:pic>
        <p:nvPicPr>
          <p:cNvPr id="13" name="Picture 12" descr="Logo_TiengVi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1259787"/>
            <a:ext cx="2743200" cy="3083613"/>
          </a:xfrm>
          <a:prstGeom prst="rect">
            <a:avLst/>
          </a:prstGeom>
          <a:ln>
            <a:solidFill>
              <a:srgbClr val="0000CC"/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66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66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22" grpId="0" build="p"/>
      <p:bldP spid="15667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/>
          </p:cNvSpPr>
          <p:nvPr/>
        </p:nvSpPr>
        <p:spPr bwMode="auto">
          <a:xfrm>
            <a:off x="914400" y="76200"/>
            <a:ext cx="585311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2800" b="1" dirty="0">
                <a:solidFill>
                  <a:srgbClr val="000099"/>
                </a:solidFill>
              </a:rPr>
              <a:t>PHÒNG QUẢN LÝ CHẤT LƯỢNG</a:t>
            </a:r>
          </a:p>
        </p:txBody>
      </p:sp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val="3024616130"/>
              </p:ext>
            </p:extLst>
          </p:nvPr>
        </p:nvGraphicFramePr>
        <p:xfrm>
          <a:off x="3918860" y="2036555"/>
          <a:ext cx="5664498" cy="2611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7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9982" y="2031446"/>
            <a:ext cx="3596218" cy="35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8" name="Straight Connector 37"/>
          <p:cNvCxnSpPr/>
          <p:nvPr/>
        </p:nvCxnSpPr>
        <p:spPr>
          <a:xfrm>
            <a:off x="12038" y="1935129"/>
            <a:ext cx="9893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419747" y="1447800"/>
            <a:ext cx="848359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rgbClr val="0000CC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TUẦN SINH HOẠT CHÍNH TRỊ ĐẦU KHÓA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7C2E8C-AE3F-47E0-A432-77294DEE38C9}"/>
              </a:ext>
            </a:extLst>
          </p:cNvPr>
          <p:cNvGrpSpPr/>
          <p:nvPr/>
        </p:nvGrpSpPr>
        <p:grpSpPr>
          <a:xfrm>
            <a:off x="3917328" y="3985551"/>
            <a:ext cx="1008513" cy="1348450"/>
            <a:chOff x="1" y="1071474"/>
            <a:chExt cx="967051" cy="1369101"/>
          </a:xfrm>
        </p:grpSpPr>
        <p:sp>
          <p:nvSpPr>
            <p:cNvPr id="15" name="Chevron 8">
              <a:extLst>
                <a:ext uri="{FF2B5EF4-FFF2-40B4-BE49-F238E27FC236}">
                  <a16:creationId xmlns:a16="http://schemas.microsoft.com/office/drawing/2014/main" id="{D4F0F0D3-00F5-4A49-A432-5AD5467B8F11}"/>
                </a:ext>
              </a:extLst>
            </p:cNvPr>
            <p:cNvSpPr/>
            <p:nvPr/>
          </p:nvSpPr>
          <p:spPr>
            <a:xfrm rot="5400000">
              <a:off x="-196684" y="1276839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hevron 4">
              <a:extLst>
                <a:ext uri="{FF2B5EF4-FFF2-40B4-BE49-F238E27FC236}">
                  <a16:creationId xmlns:a16="http://schemas.microsoft.com/office/drawing/2014/main" id="{3D96C1FE-11A3-4992-AC51-5E4AB543EA2A}"/>
                </a:ext>
              </a:extLst>
            </p:cNvPr>
            <p:cNvSpPr/>
            <p:nvPr/>
          </p:nvSpPr>
          <p:spPr>
            <a:xfrm>
              <a:off x="1" y="1557378"/>
              <a:ext cx="927489" cy="404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83F4905-07AD-4BBD-B210-9901E54F85B6}"/>
              </a:ext>
            </a:extLst>
          </p:cNvPr>
          <p:cNvGrpSpPr/>
          <p:nvPr/>
        </p:nvGrpSpPr>
        <p:grpSpPr>
          <a:xfrm>
            <a:off x="4934467" y="3907264"/>
            <a:ext cx="4651403" cy="777576"/>
            <a:chOff x="958371" y="1030735"/>
            <a:chExt cx="3892381" cy="885775"/>
          </a:xfrm>
        </p:grpSpPr>
        <p:sp>
          <p:nvSpPr>
            <p:cNvPr id="20" name="Round Same Side Corner Rectangle 11">
              <a:extLst>
                <a:ext uri="{FF2B5EF4-FFF2-40B4-BE49-F238E27FC236}">
                  <a16:creationId xmlns:a16="http://schemas.microsoft.com/office/drawing/2014/main" id="{E48A1EBB-DF47-49B2-A432-8B7876E63948}"/>
                </a:ext>
              </a:extLst>
            </p:cNvPr>
            <p:cNvSpPr/>
            <p:nvPr/>
          </p:nvSpPr>
          <p:spPr>
            <a:xfrm rot="5400000">
              <a:off x="2481325" y="-492219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 Same Side Corner Rectangle 6">
              <a:extLst>
                <a:ext uri="{FF2B5EF4-FFF2-40B4-BE49-F238E27FC236}">
                  <a16:creationId xmlns:a16="http://schemas.microsoft.com/office/drawing/2014/main" id="{610ECF75-9A5D-46A1-9CBD-446AD4CCFB97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algn="just">
                <a:buFont typeface="Arial" pitchFamily="34" charset="0"/>
                <a:buChar char="•"/>
              </a:pPr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smtClean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 </a:t>
              </a:r>
              <a:r>
                <a:rPr lang="en-US" sz="2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3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.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Công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tác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khảo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thí</a:t>
              </a:r>
              <a:endParaRPr lang="en-GB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just">
                <a:buFont typeface="Arial" pitchFamily="34" charset="0"/>
                <a:buChar char="•"/>
              </a:pPr>
              <a:endParaRPr lang="en-US" sz="19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09F0549-43D6-44DD-8898-C6482B52B2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" y="-18288"/>
            <a:ext cx="9906000" cy="10640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CD7C2E8C-AE3F-47E0-A432-77294DEE38C9}"/>
              </a:ext>
            </a:extLst>
          </p:cNvPr>
          <p:cNvGrpSpPr/>
          <p:nvPr/>
        </p:nvGrpSpPr>
        <p:grpSpPr>
          <a:xfrm>
            <a:off x="3926840" y="4746928"/>
            <a:ext cx="984901" cy="1321913"/>
            <a:chOff x="0" y="1071473"/>
            <a:chExt cx="958372" cy="1369101"/>
          </a:xfrm>
        </p:grpSpPr>
        <p:sp>
          <p:nvSpPr>
            <p:cNvPr id="23" name="Chevron 8">
              <a:extLst>
                <a:ext uri="{FF2B5EF4-FFF2-40B4-BE49-F238E27FC236}">
                  <a16:creationId xmlns:a16="http://schemas.microsoft.com/office/drawing/2014/main" id="{D4F0F0D3-00F5-4A49-A432-5AD5467B8F11}"/>
                </a:ext>
              </a:extLst>
            </p:cNvPr>
            <p:cNvSpPr/>
            <p:nvPr/>
          </p:nvSpPr>
          <p:spPr>
            <a:xfrm rot="5400000">
              <a:off x="-205365" y="1276838"/>
              <a:ext cx="1369101" cy="958371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 dirty="0"/>
            </a:p>
          </p:txBody>
        </p:sp>
        <p:sp>
          <p:nvSpPr>
            <p:cNvPr id="24" name="Chevron 4">
              <a:extLst>
                <a:ext uri="{FF2B5EF4-FFF2-40B4-BE49-F238E27FC236}">
                  <a16:creationId xmlns:a16="http://schemas.microsoft.com/office/drawing/2014/main" id="{3D96C1FE-11A3-4992-AC51-5E4AB543EA2A}"/>
                </a:ext>
              </a:extLst>
            </p:cNvPr>
            <p:cNvSpPr/>
            <p:nvPr/>
          </p:nvSpPr>
          <p:spPr>
            <a:xfrm>
              <a:off x="1" y="1550659"/>
              <a:ext cx="958371" cy="4107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100" kern="1200" dirty="0"/>
            </a:p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kern="1200" dirty="0"/>
                <a:t>4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83F4905-07AD-4BBD-B210-9901E54F85B6}"/>
              </a:ext>
            </a:extLst>
          </p:cNvPr>
          <p:cNvGrpSpPr/>
          <p:nvPr/>
        </p:nvGrpSpPr>
        <p:grpSpPr>
          <a:xfrm>
            <a:off x="4926268" y="4805087"/>
            <a:ext cx="4651404" cy="779394"/>
            <a:chOff x="958371" y="1045587"/>
            <a:chExt cx="3892381" cy="870923"/>
          </a:xfrm>
        </p:grpSpPr>
        <p:sp>
          <p:nvSpPr>
            <p:cNvPr id="26" name="Round Same Side Corner Rectangle 11">
              <a:extLst>
                <a:ext uri="{FF2B5EF4-FFF2-40B4-BE49-F238E27FC236}">
                  <a16:creationId xmlns:a16="http://schemas.microsoft.com/office/drawing/2014/main" id="{E48A1EBB-DF47-49B2-A432-8B7876E63948}"/>
                </a:ext>
              </a:extLst>
            </p:cNvPr>
            <p:cNvSpPr/>
            <p:nvPr/>
          </p:nvSpPr>
          <p:spPr>
            <a:xfrm rot="5400000">
              <a:off x="2481325" y="-477367"/>
              <a:ext cx="846474" cy="389238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Round Same Side Corner Rectangle 6">
              <a:extLst>
                <a:ext uri="{FF2B5EF4-FFF2-40B4-BE49-F238E27FC236}">
                  <a16:creationId xmlns:a16="http://schemas.microsoft.com/office/drawing/2014/main" id="{610ECF75-9A5D-46A1-9CBD-446AD4CCFB97}"/>
                </a:ext>
              </a:extLst>
            </p:cNvPr>
            <p:cNvSpPr/>
            <p:nvPr/>
          </p:nvSpPr>
          <p:spPr>
            <a:xfrm>
              <a:off x="958372" y="1113478"/>
              <a:ext cx="3847379" cy="8030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904" tIns="10795" rIns="10795" bIns="10795" numCol="1" spcCol="1270" anchor="ctr" anchorCtr="0">
              <a:noAutofit/>
            </a:bodyPr>
            <a:lstStyle/>
            <a:p>
              <a:pPr lvl="0" algn="just">
                <a:buFont typeface="Arial" pitchFamily="34" charset="0"/>
                <a:buChar char="•"/>
              </a:pPr>
              <a:r>
                <a:rPr lang="en-US" sz="1900" b="1" dirty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</a:t>
              </a:r>
              <a:r>
                <a:rPr lang="en-US" sz="1900" b="1" dirty="0" smtClean="0">
                  <a:solidFill>
                    <a:srgbClr val="C00000"/>
                  </a:solidFill>
                  <a:ea typeface="Arial Unicode MS" pitchFamily="34" charset="-128"/>
                  <a:cs typeface="Arial Unicode MS" pitchFamily="34" charset="-128"/>
                </a:rPr>
                <a:t>  </a:t>
              </a:r>
              <a:r>
                <a:rPr lang="en-US" sz="22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4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. Liên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hệ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với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Phòng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KT </a:t>
              </a:r>
              <a:r>
                <a:rPr lang="en-US" sz="2200" b="1" dirty="0" err="1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và</a:t>
              </a:r>
              <a:r>
                <a:rPr lang="en-US" sz="2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Arial Unicode MS" pitchFamily="34" charset="-128"/>
                  <a:cs typeface="Times New Roman" panose="02020603050405020304" pitchFamily="18" charset="0"/>
                </a:rPr>
                <a:t>  ĐBCL</a:t>
              </a:r>
              <a:endPara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143000" y="177800"/>
            <a:ext cx="7239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KHẢO THÍ VÀ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1.1.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0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AF39266-86E4-43C6-9BDD-CC2B537AFCAD}"/>
              </a:ext>
            </a:extLst>
          </p:cNvPr>
          <p:cNvSpPr txBox="1"/>
          <p:nvPr/>
        </p:nvSpPr>
        <p:spPr>
          <a:xfrm>
            <a:off x="152400" y="1922220"/>
            <a:ext cx="50292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Phòng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QLCL 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được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theo 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uyết định </a:t>
            </a:r>
            <a:r>
              <a:rPr lang="vi-VN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số </a:t>
            </a:r>
            <a:r>
              <a:rPr lang="vi-VN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666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/QĐ-ĐHKTKTCN</a:t>
            </a:r>
            <a:r>
              <a:rPr lang="vi-VN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ngày 02 tháng 12 năm 2019</a:t>
            </a:r>
            <a:r>
              <a:rPr lang="vi-VN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P.KT&amp;ĐBCL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000" b="0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2007: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Thanh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5/2014: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ĐBCL.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12/2019: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ĐBCL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QLCL.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+ 5/2022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057400"/>
            <a:ext cx="4419600" cy="350520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295400" y="177800"/>
            <a:ext cx="7315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KHẢO THÍ VÀ ĐẢM BẢO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6012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5250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2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endParaRPr lang="en-US" sz="2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76200" y="1402080"/>
            <a:ext cx="63101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1.2.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cấu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4648200" cy="426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304" y="2099096"/>
            <a:ext cx="4876800" cy="384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68827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538476" y="177800"/>
            <a:ext cx="8500296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7536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60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QLCL: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7F716D-3CE6-4CF0-B545-914AEB88D783}"/>
              </a:ext>
            </a:extLst>
          </p:cNvPr>
          <p:cNvSpPr txBox="1"/>
          <p:nvPr/>
        </p:nvSpPr>
        <p:spPr>
          <a:xfrm>
            <a:off x="15240" y="1736260"/>
            <a:ext cx="455676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17500" algn="just">
              <a:lnSpc>
                <a:spcPct val="150000"/>
              </a:lnSpc>
            </a:pPr>
            <a:r>
              <a:rPr lang="vi-VN" sz="24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endParaRPr lang="en-US" sz="2400" b="0" i="0" dirty="0">
              <a:solidFill>
                <a:srgbClr val="000000"/>
              </a:solidFill>
              <a:effectLst/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E69F20-AA4A-4242-8A44-495D6173F9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032" y="1676400"/>
            <a:ext cx="4620768" cy="2238745"/>
          </a:xfrm>
          <a:prstGeom prst="rect">
            <a:avLst/>
          </a:prstGeom>
        </p:spPr>
      </p:pic>
      <p:grpSp>
        <p:nvGrpSpPr>
          <p:cNvPr id="10" name="Group 73">
            <a:extLst>
              <a:ext uri="{FF2B5EF4-FFF2-40B4-BE49-F238E27FC236}">
                <a16:creationId xmlns:a16="http://schemas.microsoft.com/office/drawing/2014/main" id="{55C1C94D-CBEE-4197-8324-182DAC6004AC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2314110"/>
            <a:ext cx="4723906" cy="2410290"/>
            <a:chOff x="-54" y="1590"/>
            <a:chExt cx="3172" cy="1392"/>
          </a:xfrm>
        </p:grpSpPr>
        <p:grpSp>
          <p:nvGrpSpPr>
            <p:cNvPr id="11" name="Group 40">
              <a:extLst>
                <a:ext uri="{FF2B5EF4-FFF2-40B4-BE49-F238E27FC236}">
                  <a16:creationId xmlns:a16="http://schemas.microsoft.com/office/drawing/2014/main" id="{80C8B0F6-2792-465C-B6D9-CA332AFAE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54" y="2386"/>
              <a:ext cx="3172" cy="596"/>
              <a:chOff x="-74" y="2769"/>
              <a:chExt cx="4353" cy="817"/>
            </a:xfrm>
          </p:grpSpPr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DB5A110D-C60F-44C6-922A-46B1A93E2E9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9" y="2928"/>
                <a:ext cx="355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CC99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" name="Group 42">
                <a:extLst>
                  <a:ext uri="{FF2B5EF4-FFF2-40B4-BE49-F238E27FC236}">
                    <a16:creationId xmlns:a16="http://schemas.microsoft.com/office/drawing/2014/main" id="{33621E52-A2FA-494F-9444-A344C2F13B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57" y="2769"/>
                <a:ext cx="822" cy="817"/>
                <a:chOff x="424" y="1035"/>
                <a:chExt cx="1680" cy="1686"/>
              </a:xfrm>
            </p:grpSpPr>
            <p:sp>
              <p:nvSpPr>
                <p:cNvPr id="29" name="Oval 43">
                  <a:extLst>
                    <a:ext uri="{FF2B5EF4-FFF2-40B4-BE49-F238E27FC236}">
                      <a16:creationId xmlns:a16="http://schemas.microsoft.com/office/drawing/2014/main" id="{26A4403A-B00A-4415-9413-36E54046BF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424" y="1035"/>
                  <a:ext cx="1680" cy="1686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3225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4">
                  <a:extLst>
                    <a:ext uri="{FF2B5EF4-FFF2-40B4-BE49-F238E27FC236}">
                      <a16:creationId xmlns:a16="http://schemas.microsoft.com/office/drawing/2014/main" id="{C0C44999-5E19-49A5-A04C-FA39051FBD88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632" y="1108"/>
                  <a:ext cx="1297" cy="633"/>
                </a:xfrm>
                <a:custGeom>
                  <a:avLst/>
                  <a:gdLst>
                    <a:gd name="T0" fmla="*/ 995 w 1321"/>
                    <a:gd name="T1" fmla="*/ 79 h 712"/>
                    <a:gd name="T2" fmla="*/ 1008 w 1321"/>
                    <a:gd name="T3" fmla="*/ 87 h 712"/>
                    <a:gd name="T4" fmla="*/ 1011 w 1321"/>
                    <a:gd name="T5" fmla="*/ 94 h 712"/>
                    <a:gd name="T6" fmla="*/ 1006 w 1321"/>
                    <a:gd name="T7" fmla="*/ 102 h 712"/>
                    <a:gd name="T8" fmla="*/ 993 w 1321"/>
                    <a:gd name="T9" fmla="*/ 107 h 712"/>
                    <a:gd name="T10" fmla="*/ 973 w 1321"/>
                    <a:gd name="T11" fmla="*/ 114 h 712"/>
                    <a:gd name="T12" fmla="*/ 948 w 1321"/>
                    <a:gd name="T13" fmla="*/ 119 h 712"/>
                    <a:gd name="T14" fmla="*/ 915 w 1321"/>
                    <a:gd name="T15" fmla="*/ 124 h 712"/>
                    <a:gd name="T16" fmla="*/ 878 w 1321"/>
                    <a:gd name="T17" fmla="*/ 128 h 712"/>
                    <a:gd name="T18" fmla="*/ 836 w 1321"/>
                    <a:gd name="T19" fmla="*/ 132 h 712"/>
                    <a:gd name="T20" fmla="*/ 789 w 1321"/>
                    <a:gd name="T21" fmla="*/ 134 h 712"/>
                    <a:gd name="T22" fmla="*/ 740 w 1321"/>
                    <a:gd name="T23" fmla="*/ 135 h 712"/>
                    <a:gd name="T24" fmla="*/ 686 w 1321"/>
                    <a:gd name="T25" fmla="*/ 139 h 712"/>
                    <a:gd name="T26" fmla="*/ 631 w 1321"/>
                    <a:gd name="T27" fmla="*/ 140 h 712"/>
                    <a:gd name="T28" fmla="*/ 609 w 1321"/>
                    <a:gd name="T29" fmla="*/ 141 h 712"/>
                    <a:gd name="T30" fmla="*/ 365 w 1321"/>
                    <a:gd name="T31" fmla="*/ 141 h 712"/>
                    <a:gd name="T32" fmla="*/ 361 w 1321"/>
                    <a:gd name="T33" fmla="*/ 141 h 712"/>
                    <a:gd name="T34" fmla="*/ 313 w 1321"/>
                    <a:gd name="T35" fmla="*/ 140 h 712"/>
                    <a:gd name="T36" fmla="*/ 267 w 1321"/>
                    <a:gd name="T37" fmla="*/ 139 h 712"/>
                    <a:gd name="T38" fmla="*/ 223 w 1321"/>
                    <a:gd name="T39" fmla="*/ 137 h 712"/>
                    <a:gd name="T40" fmla="*/ 180 w 1321"/>
                    <a:gd name="T41" fmla="*/ 134 h 712"/>
                    <a:gd name="T42" fmla="*/ 143 w 1321"/>
                    <a:gd name="T43" fmla="*/ 134 h 712"/>
                    <a:gd name="T44" fmla="*/ 110 w 1321"/>
                    <a:gd name="T45" fmla="*/ 130 h 712"/>
                    <a:gd name="T46" fmla="*/ 76 w 1321"/>
                    <a:gd name="T47" fmla="*/ 127 h 712"/>
                    <a:gd name="T48" fmla="*/ 53 w 1321"/>
                    <a:gd name="T49" fmla="*/ 125 h 712"/>
                    <a:gd name="T50" fmla="*/ 26 w 1321"/>
                    <a:gd name="T51" fmla="*/ 119 h 712"/>
                    <a:gd name="T52" fmla="*/ 18 w 1321"/>
                    <a:gd name="T53" fmla="*/ 115 h 712"/>
                    <a:gd name="T54" fmla="*/ 6 w 1321"/>
                    <a:gd name="T55" fmla="*/ 110 h 712"/>
                    <a:gd name="T56" fmla="*/ 0 w 1321"/>
                    <a:gd name="T57" fmla="*/ 103 h 712"/>
                    <a:gd name="T58" fmla="*/ 0 w 1321"/>
                    <a:gd name="T59" fmla="*/ 102 h 712"/>
                    <a:gd name="T60" fmla="*/ 4 w 1321"/>
                    <a:gd name="T61" fmla="*/ 94 h 712"/>
                    <a:gd name="T62" fmla="*/ 16 w 1321"/>
                    <a:gd name="T63" fmla="*/ 88 h 712"/>
                    <a:gd name="T64" fmla="*/ 37 w 1321"/>
                    <a:gd name="T65" fmla="*/ 73 h 712"/>
                    <a:gd name="T66" fmla="*/ 72 w 1321"/>
                    <a:gd name="T67" fmla="*/ 59 h 712"/>
                    <a:gd name="T68" fmla="*/ 114 w 1321"/>
                    <a:gd name="T69" fmla="*/ 47 h 712"/>
                    <a:gd name="T70" fmla="*/ 157 w 1321"/>
                    <a:gd name="T71" fmla="*/ 34 h 712"/>
                    <a:gd name="T72" fmla="*/ 207 w 1321"/>
                    <a:gd name="T73" fmla="*/ 24 h 712"/>
                    <a:gd name="T74" fmla="*/ 262 w 1321"/>
                    <a:gd name="T75" fmla="*/ 16 h 712"/>
                    <a:gd name="T76" fmla="*/ 318 w 1321"/>
                    <a:gd name="T77" fmla="*/ 9 h 712"/>
                    <a:gd name="T78" fmla="*/ 381 w 1321"/>
                    <a:gd name="T79" fmla="*/ 4 h 712"/>
                    <a:gd name="T80" fmla="*/ 444 w 1321"/>
                    <a:gd name="T81" fmla="*/ 4 h 712"/>
                    <a:gd name="T82" fmla="*/ 511 w 1321"/>
                    <a:gd name="T83" fmla="*/ 0 h 712"/>
                    <a:gd name="T84" fmla="*/ 511 w 1321"/>
                    <a:gd name="T85" fmla="*/ 0 h 712"/>
                    <a:gd name="T86" fmla="*/ 581 w 1321"/>
                    <a:gd name="T87" fmla="*/ 4 h 712"/>
                    <a:gd name="T88" fmla="*/ 648 w 1321"/>
                    <a:gd name="T89" fmla="*/ 4 h 712"/>
                    <a:gd name="T90" fmla="*/ 713 w 1321"/>
                    <a:gd name="T91" fmla="*/ 10 h 712"/>
                    <a:gd name="T92" fmla="*/ 774 w 1321"/>
                    <a:gd name="T93" fmla="*/ 18 h 712"/>
                    <a:gd name="T94" fmla="*/ 828 w 1321"/>
                    <a:gd name="T95" fmla="*/ 27 h 712"/>
                    <a:gd name="T96" fmla="*/ 879 w 1321"/>
                    <a:gd name="T97" fmla="*/ 38 h 712"/>
                    <a:gd name="T98" fmla="*/ 924 w 1321"/>
                    <a:gd name="T99" fmla="*/ 50 h 712"/>
                    <a:gd name="T100" fmla="*/ 963 w 1321"/>
                    <a:gd name="T101" fmla="*/ 64 h 712"/>
                    <a:gd name="T102" fmla="*/ 995 w 1321"/>
                    <a:gd name="T103" fmla="*/ 79 h 712"/>
                    <a:gd name="T104" fmla="*/ 995 w 1321"/>
                    <a:gd name="T105" fmla="*/ 79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0BA2EB39-27D4-47F1-A4F1-813A583707FC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-74" y="2997"/>
                <a:ext cx="372" cy="39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4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</a:p>
            </p:txBody>
          </p:sp>
        </p:grpSp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id="{56A77778-07DD-40D4-8D88-282CB2F60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29" y="1590"/>
              <a:ext cx="3147" cy="591"/>
              <a:chOff x="-42" y="1666"/>
              <a:chExt cx="4322" cy="806"/>
            </a:xfrm>
          </p:grpSpPr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A1DE99EC-E69A-4159-B71C-2C80EC2AAB4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9" y="1797"/>
                <a:ext cx="3652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18AEB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EFFABEEE-2F36-43E1-A38A-414D278E78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-42" y="1666"/>
                <a:ext cx="4322" cy="806"/>
                <a:chOff x="2205" y="1968"/>
                <a:chExt cx="2285" cy="437"/>
              </a:xfrm>
            </p:grpSpPr>
            <p:grpSp>
              <p:nvGrpSpPr>
                <p:cNvPr id="18" name="Group 49">
                  <a:extLst>
                    <a:ext uri="{FF2B5EF4-FFF2-40B4-BE49-F238E27FC236}">
                      <a16:creationId xmlns:a16="http://schemas.microsoft.com/office/drawing/2014/main" id="{3F088D2C-E93C-4492-9F48-3C5AB23ABF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060" y="1968"/>
                  <a:ext cx="430" cy="437"/>
                  <a:chOff x="2499" y="1920"/>
                  <a:chExt cx="1680" cy="1680"/>
                </a:xfrm>
              </p:grpSpPr>
              <p:sp>
                <p:nvSpPr>
                  <p:cNvPr id="21" name="Oval 50">
                    <a:extLst>
                      <a:ext uri="{FF2B5EF4-FFF2-40B4-BE49-F238E27FC236}">
                        <a16:creationId xmlns:a16="http://schemas.microsoft.com/office/drawing/2014/main" id="{E69EACA1-0DB4-4D6E-8F56-FB16801111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2499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4996E3"/>
                      </a:gs>
                      <a:gs pos="100000">
                        <a:srgbClr val="162D45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51">
                    <a:extLst>
                      <a:ext uri="{FF2B5EF4-FFF2-40B4-BE49-F238E27FC236}">
                        <a16:creationId xmlns:a16="http://schemas.microsoft.com/office/drawing/2014/main" id="{2AAF8628-15A2-4C24-A7B3-B5EBB72CAA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711" y="1993"/>
                    <a:ext cx="1296" cy="634"/>
                  </a:xfrm>
                  <a:custGeom>
                    <a:avLst/>
                    <a:gdLst>
                      <a:gd name="T0" fmla="*/ 995 w 1321"/>
                      <a:gd name="T1" fmla="*/ 79 h 712"/>
                      <a:gd name="T2" fmla="*/ 1008 w 1321"/>
                      <a:gd name="T3" fmla="*/ 87 h 712"/>
                      <a:gd name="T4" fmla="*/ 1011 w 1321"/>
                      <a:gd name="T5" fmla="*/ 94 h 712"/>
                      <a:gd name="T6" fmla="*/ 1006 w 1321"/>
                      <a:gd name="T7" fmla="*/ 102 h 712"/>
                      <a:gd name="T8" fmla="*/ 993 w 1321"/>
                      <a:gd name="T9" fmla="*/ 107 h 712"/>
                      <a:gd name="T10" fmla="*/ 973 w 1321"/>
                      <a:gd name="T11" fmla="*/ 114 h 712"/>
                      <a:gd name="T12" fmla="*/ 948 w 1321"/>
                      <a:gd name="T13" fmla="*/ 119 h 712"/>
                      <a:gd name="T14" fmla="*/ 915 w 1321"/>
                      <a:gd name="T15" fmla="*/ 124 h 712"/>
                      <a:gd name="T16" fmla="*/ 878 w 1321"/>
                      <a:gd name="T17" fmla="*/ 128 h 712"/>
                      <a:gd name="T18" fmla="*/ 836 w 1321"/>
                      <a:gd name="T19" fmla="*/ 132 h 712"/>
                      <a:gd name="T20" fmla="*/ 789 w 1321"/>
                      <a:gd name="T21" fmla="*/ 134 h 712"/>
                      <a:gd name="T22" fmla="*/ 740 w 1321"/>
                      <a:gd name="T23" fmla="*/ 135 h 712"/>
                      <a:gd name="T24" fmla="*/ 686 w 1321"/>
                      <a:gd name="T25" fmla="*/ 139 h 712"/>
                      <a:gd name="T26" fmla="*/ 631 w 1321"/>
                      <a:gd name="T27" fmla="*/ 140 h 712"/>
                      <a:gd name="T28" fmla="*/ 609 w 1321"/>
                      <a:gd name="T29" fmla="*/ 141 h 712"/>
                      <a:gd name="T30" fmla="*/ 365 w 1321"/>
                      <a:gd name="T31" fmla="*/ 141 h 712"/>
                      <a:gd name="T32" fmla="*/ 361 w 1321"/>
                      <a:gd name="T33" fmla="*/ 141 h 712"/>
                      <a:gd name="T34" fmla="*/ 313 w 1321"/>
                      <a:gd name="T35" fmla="*/ 140 h 712"/>
                      <a:gd name="T36" fmla="*/ 267 w 1321"/>
                      <a:gd name="T37" fmla="*/ 139 h 712"/>
                      <a:gd name="T38" fmla="*/ 223 w 1321"/>
                      <a:gd name="T39" fmla="*/ 137 h 712"/>
                      <a:gd name="T40" fmla="*/ 180 w 1321"/>
                      <a:gd name="T41" fmla="*/ 134 h 712"/>
                      <a:gd name="T42" fmla="*/ 143 w 1321"/>
                      <a:gd name="T43" fmla="*/ 134 h 712"/>
                      <a:gd name="T44" fmla="*/ 110 w 1321"/>
                      <a:gd name="T45" fmla="*/ 130 h 712"/>
                      <a:gd name="T46" fmla="*/ 76 w 1321"/>
                      <a:gd name="T47" fmla="*/ 127 h 712"/>
                      <a:gd name="T48" fmla="*/ 53 w 1321"/>
                      <a:gd name="T49" fmla="*/ 125 h 712"/>
                      <a:gd name="T50" fmla="*/ 26 w 1321"/>
                      <a:gd name="T51" fmla="*/ 119 h 712"/>
                      <a:gd name="T52" fmla="*/ 18 w 1321"/>
                      <a:gd name="T53" fmla="*/ 115 h 712"/>
                      <a:gd name="T54" fmla="*/ 6 w 1321"/>
                      <a:gd name="T55" fmla="*/ 110 h 712"/>
                      <a:gd name="T56" fmla="*/ 0 w 1321"/>
                      <a:gd name="T57" fmla="*/ 103 h 712"/>
                      <a:gd name="T58" fmla="*/ 0 w 1321"/>
                      <a:gd name="T59" fmla="*/ 102 h 712"/>
                      <a:gd name="T60" fmla="*/ 4 w 1321"/>
                      <a:gd name="T61" fmla="*/ 94 h 712"/>
                      <a:gd name="T62" fmla="*/ 16 w 1321"/>
                      <a:gd name="T63" fmla="*/ 88 h 712"/>
                      <a:gd name="T64" fmla="*/ 37 w 1321"/>
                      <a:gd name="T65" fmla="*/ 73 h 712"/>
                      <a:gd name="T66" fmla="*/ 72 w 1321"/>
                      <a:gd name="T67" fmla="*/ 59 h 712"/>
                      <a:gd name="T68" fmla="*/ 114 w 1321"/>
                      <a:gd name="T69" fmla="*/ 47 h 712"/>
                      <a:gd name="T70" fmla="*/ 157 w 1321"/>
                      <a:gd name="T71" fmla="*/ 34 h 712"/>
                      <a:gd name="T72" fmla="*/ 207 w 1321"/>
                      <a:gd name="T73" fmla="*/ 24 h 712"/>
                      <a:gd name="T74" fmla="*/ 262 w 1321"/>
                      <a:gd name="T75" fmla="*/ 16 h 712"/>
                      <a:gd name="T76" fmla="*/ 318 w 1321"/>
                      <a:gd name="T77" fmla="*/ 9 h 712"/>
                      <a:gd name="T78" fmla="*/ 381 w 1321"/>
                      <a:gd name="T79" fmla="*/ 4 h 712"/>
                      <a:gd name="T80" fmla="*/ 444 w 1321"/>
                      <a:gd name="T81" fmla="*/ 4 h 712"/>
                      <a:gd name="T82" fmla="*/ 511 w 1321"/>
                      <a:gd name="T83" fmla="*/ 0 h 712"/>
                      <a:gd name="T84" fmla="*/ 511 w 1321"/>
                      <a:gd name="T85" fmla="*/ 0 h 712"/>
                      <a:gd name="T86" fmla="*/ 581 w 1321"/>
                      <a:gd name="T87" fmla="*/ 4 h 712"/>
                      <a:gd name="T88" fmla="*/ 648 w 1321"/>
                      <a:gd name="T89" fmla="*/ 4 h 712"/>
                      <a:gd name="T90" fmla="*/ 713 w 1321"/>
                      <a:gd name="T91" fmla="*/ 10 h 712"/>
                      <a:gd name="T92" fmla="*/ 774 w 1321"/>
                      <a:gd name="T93" fmla="*/ 18 h 712"/>
                      <a:gd name="T94" fmla="*/ 828 w 1321"/>
                      <a:gd name="T95" fmla="*/ 27 h 712"/>
                      <a:gd name="T96" fmla="*/ 879 w 1321"/>
                      <a:gd name="T97" fmla="*/ 38 h 712"/>
                      <a:gd name="T98" fmla="*/ 924 w 1321"/>
                      <a:gd name="T99" fmla="*/ 50 h 712"/>
                      <a:gd name="T100" fmla="*/ 963 w 1321"/>
                      <a:gd name="T101" fmla="*/ 64 h 712"/>
                      <a:gd name="T102" fmla="*/ 995 w 1321"/>
                      <a:gd name="T103" fmla="*/ 79 h 712"/>
                      <a:gd name="T104" fmla="*/ 995 w 1321"/>
                      <a:gd name="T105" fmla="*/ 79 h 71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321"/>
                      <a:gd name="T160" fmla="*/ 0 h 712"/>
                      <a:gd name="T161" fmla="*/ 1321 w 1321"/>
                      <a:gd name="T162" fmla="*/ 712 h 71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6A7E8"/>
                      </a:gs>
                    </a:gsLst>
                    <a:lin ang="5400000" scaled="1"/>
                  </a:gradFill>
                  <a:ln w="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" name="Text Box 52">
                  <a:extLst>
                    <a:ext uri="{FF2B5EF4-FFF2-40B4-BE49-F238E27FC236}">
                      <a16:creationId xmlns:a16="http://schemas.microsoft.com/office/drawing/2014/main" id="{AAF87DCF-46CC-48CD-AF19-017D0A9DD6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2205" y="2074"/>
                  <a:ext cx="197" cy="21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sz="2400" b="1" dirty="0">
                      <a:solidFill>
                        <a:srgbClr val="0070C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Verdana" pitchFamily="34" charset="0"/>
                    </a:rPr>
                    <a:t>1</a:t>
                  </a:r>
                </a:p>
              </p:txBody>
            </p:sp>
          </p:grpSp>
        </p:grpSp>
        <p:sp>
          <p:nvSpPr>
            <p:cNvPr id="14" name="Text Box 68">
              <a:extLst>
                <a:ext uri="{FF2B5EF4-FFF2-40B4-BE49-F238E27FC236}">
                  <a16:creationId xmlns:a16="http://schemas.microsoft.com/office/drawing/2014/main" id="{BCEE04B6-F255-49DB-BA7E-07D909B8556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1" y="1762"/>
              <a:ext cx="2477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 smtClean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Đảm</a:t>
              </a:r>
              <a:r>
                <a:rPr lang="en-US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bảo</a:t>
              </a:r>
              <a:r>
                <a:rPr lang="en-US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chất</a:t>
              </a:r>
              <a:r>
                <a:rPr lang="en-US" sz="2000" b="1" i="1" dirty="0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 smtClea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lượng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Text Box 70">
              <a:extLst>
                <a:ext uri="{FF2B5EF4-FFF2-40B4-BE49-F238E27FC236}">
                  <a16:creationId xmlns:a16="http://schemas.microsoft.com/office/drawing/2014/main" id="{2BC26C2F-4F87-4B13-8270-FC712659552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69" y="2588"/>
              <a:ext cx="2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0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khảo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thí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91792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990600" y="177800"/>
            <a:ext cx="73914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768096"/>
            <a:ext cx="97536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199" y="783812"/>
            <a:ext cx="9625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 thí và Đảm bảo chất lượng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Group 73">
            <a:extLst>
              <a:ext uri="{FF2B5EF4-FFF2-40B4-BE49-F238E27FC236}">
                <a16:creationId xmlns:a16="http://schemas.microsoft.com/office/drawing/2014/main" id="{903BDAB1-BB80-4B10-809F-73C99C7C86B6}"/>
              </a:ext>
            </a:extLst>
          </p:cNvPr>
          <p:cNvGrpSpPr>
            <a:grpSpLocks/>
          </p:cNvGrpSpPr>
          <p:nvPr/>
        </p:nvGrpSpPr>
        <p:grpSpPr bwMode="auto">
          <a:xfrm>
            <a:off x="21524" y="3252787"/>
            <a:ext cx="4169475" cy="938213"/>
            <a:chOff x="0" y="1590"/>
            <a:chExt cx="2950" cy="591"/>
          </a:xfrm>
        </p:grpSpPr>
        <p:grpSp>
          <p:nvGrpSpPr>
            <p:cNvPr id="12" name="Group 46">
              <a:extLst>
                <a:ext uri="{FF2B5EF4-FFF2-40B4-BE49-F238E27FC236}">
                  <a16:creationId xmlns:a16="http://schemas.microsoft.com/office/drawing/2014/main" id="{552A9111-EBB3-476C-9AD7-940E068B82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90"/>
              <a:ext cx="2950" cy="591"/>
              <a:chOff x="0" y="1666"/>
              <a:chExt cx="4049" cy="806"/>
            </a:xfrm>
          </p:grpSpPr>
          <p:sp>
            <p:nvSpPr>
              <p:cNvPr id="16" name="Rectangle 47">
                <a:extLst>
                  <a:ext uri="{FF2B5EF4-FFF2-40B4-BE49-F238E27FC236}">
                    <a16:creationId xmlns:a16="http://schemas.microsoft.com/office/drawing/2014/main" id="{885BC3C5-6C2D-4E9D-A828-C86BFEC8A48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0" y="1817"/>
                <a:ext cx="3478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418AEB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7" name="Group 48">
                <a:extLst>
                  <a:ext uri="{FF2B5EF4-FFF2-40B4-BE49-F238E27FC236}">
                    <a16:creationId xmlns:a16="http://schemas.microsoft.com/office/drawing/2014/main" id="{1E135E9E-CAB8-469B-A57F-5718B23FDA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0" y="1666"/>
                <a:ext cx="3959" cy="806"/>
                <a:chOff x="2275" y="1968"/>
                <a:chExt cx="2093" cy="437"/>
              </a:xfrm>
            </p:grpSpPr>
            <p:grpSp>
              <p:nvGrpSpPr>
                <p:cNvPr id="18" name="Group 49">
                  <a:extLst>
                    <a:ext uri="{FF2B5EF4-FFF2-40B4-BE49-F238E27FC236}">
                      <a16:creationId xmlns:a16="http://schemas.microsoft.com/office/drawing/2014/main" id="{F003680E-FCFA-41B8-B0F1-8277062A4D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38" y="1968"/>
                  <a:ext cx="430" cy="437"/>
                  <a:chOff x="2014" y="1920"/>
                  <a:chExt cx="1680" cy="1680"/>
                </a:xfrm>
              </p:grpSpPr>
              <p:sp>
                <p:nvSpPr>
                  <p:cNvPr id="21" name="Oval 50">
                    <a:extLst>
                      <a:ext uri="{FF2B5EF4-FFF2-40B4-BE49-F238E27FC236}">
                        <a16:creationId xmlns:a16="http://schemas.microsoft.com/office/drawing/2014/main" id="{4DC27550-B4A4-4AD6-A003-D19E31F0B5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>
                    <a:off x="2014" y="1920"/>
                    <a:ext cx="1680" cy="168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4996E3"/>
                      </a:gs>
                      <a:gs pos="100000">
                        <a:srgbClr val="162D45"/>
                      </a:gs>
                    </a:gsLst>
                    <a:lin ang="5400000" scaled="1"/>
                  </a:gradFill>
                  <a:ln w="9525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" name="Freeform 51">
                    <a:extLst>
                      <a:ext uri="{FF2B5EF4-FFF2-40B4-BE49-F238E27FC236}">
                        <a16:creationId xmlns:a16="http://schemas.microsoft.com/office/drawing/2014/main" id="{DCC63868-76FC-47C9-9CAC-4B79BB032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gray">
                  <a:xfrm>
                    <a:off x="2208" y="1948"/>
                    <a:ext cx="1296" cy="634"/>
                  </a:xfrm>
                  <a:custGeom>
                    <a:avLst/>
                    <a:gdLst>
                      <a:gd name="T0" fmla="*/ 995 w 1321"/>
                      <a:gd name="T1" fmla="*/ 79 h 712"/>
                      <a:gd name="T2" fmla="*/ 1008 w 1321"/>
                      <a:gd name="T3" fmla="*/ 87 h 712"/>
                      <a:gd name="T4" fmla="*/ 1011 w 1321"/>
                      <a:gd name="T5" fmla="*/ 94 h 712"/>
                      <a:gd name="T6" fmla="*/ 1006 w 1321"/>
                      <a:gd name="T7" fmla="*/ 102 h 712"/>
                      <a:gd name="T8" fmla="*/ 993 w 1321"/>
                      <a:gd name="T9" fmla="*/ 107 h 712"/>
                      <a:gd name="T10" fmla="*/ 973 w 1321"/>
                      <a:gd name="T11" fmla="*/ 114 h 712"/>
                      <a:gd name="T12" fmla="*/ 948 w 1321"/>
                      <a:gd name="T13" fmla="*/ 119 h 712"/>
                      <a:gd name="T14" fmla="*/ 915 w 1321"/>
                      <a:gd name="T15" fmla="*/ 124 h 712"/>
                      <a:gd name="T16" fmla="*/ 878 w 1321"/>
                      <a:gd name="T17" fmla="*/ 128 h 712"/>
                      <a:gd name="T18" fmla="*/ 836 w 1321"/>
                      <a:gd name="T19" fmla="*/ 132 h 712"/>
                      <a:gd name="T20" fmla="*/ 789 w 1321"/>
                      <a:gd name="T21" fmla="*/ 134 h 712"/>
                      <a:gd name="T22" fmla="*/ 740 w 1321"/>
                      <a:gd name="T23" fmla="*/ 135 h 712"/>
                      <a:gd name="T24" fmla="*/ 686 w 1321"/>
                      <a:gd name="T25" fmla="*/ 139 h 712"/>
                      <a:gd name="T26" fmla="*/ 631 w 1321"/>
                      <a:gd name="T27" fmla="*/ 140 h 712"/>
                      <a:gd name="T28" fmla="*/ 609 w 1321"/>
                      <a:gd name="T29" fmla="*/ 141 h 712"/>
                      <a:gd name="T30" fmla="*/ 365 w 1321"/>
                      <a:gd name="T31" fmla="*/ 141 h 712"/>
                      <a:gd name="T32" fmla="*/ 361 w 1321"/>
                      <a:gd name="T33" fmla="*/ 141 h 712"/>
                      <a:gd name="T34" fmla="*/ 313 w 1321"/>
                      <a:gd name="T35" fmla="*/ 140 h 712"/>
                      <a:gd name="T36" fmla="*/ 267 w 1321"/>
                      <a:gd name="T37" fmla="*/ 139 h 712"/>
                      <a:gd name="T38" fmla="*/ 223 w 1321"/>
                      <a:gd name="T39" fmla="*/ 137 h 712"/>
                      <a:gd name="T40" fmla="*/ 180 w 1321"/>
                      <a:gd name="T41" fmla="*/ 134 h 712"/>
                      <a:gd name="T42" fmla="*/ 143 w 1321"/>
                      <a:gd name="T43" fmla="*/ 134 h 712"/>
                      <a:gd name="T44" fmla="*/ 110 w 1321"/>
                      <a:gd name="T45" fmla="*/ 130 h 712"/>
                      <a:gd name="T46" fmla="*/ 76 w 1321"/>
                      <a:gd name="T47" fmla="*/ 127 h 712"/>
                      <a:gd name="T48" fmla="*/ 53 w 1321"/>
                      <a:gd name="T49" fmla="*/ 125 h 712"/>
                      <a:gd name="T50" fmla="*/ 26 w 1321"/>
                      <a:gd name="T51" fmla="*/ 119 h 712"/>
                      <a:gd name="T52" fmla="*/ 18 w 1321"/>
                      <a:gd name="T53" fmla="*/ 115 h 712"/>
                      <a:gd name="T54" fmla="*/ 6 w 1321"/>
                      <a:gd name="T55" fmla="*/ 110 h 712"/>
                      <a:gd name="T56" fmla="*/ 0 w 1321"/>
                      <a:gd name="T57" fmla="*/ 103 h 712"/>
                      <a:gd name="T58" fmla="*/ 0 w 1321"/>
                      <a:gd name="T59" fmla="*/ 102 h 712"/>
                      <a:gd name="T60" fmla="*/ 4 w 1321"/>
                      <a:gd name="T61" fmla="*/ 94 h 712"/>
                      <a:gd name="T62" fmla="*/ 16 w 1321"/>
                      <a:gd name="T63" fmla="*/ 88 h 712"/>
                      <a:gd name="T64" fmla="*/ 37 w 1321"/>
                      <a:gd name="T65" fmla="*/ 73 h 712"/>
                      <a:gd name="T66" fmla="*/ 72 w 1321"/>
                      <a:gd name="T67" fmla="*/ 59 h 712"/>
                      <a:gd name="T68" fmla="*/ 114 w 1321"/>
                      <a:gd name="T69" fmla="*/ 47 h 712"/>
                      <a:gd name="T70" fmla="*/ 157 w 1321"/>
                      <a:gd name="T71" fmla="*/ 34 h 712"/>
                      <a:gd name="T72" fmla="*/ 207 w 1321"/>
                      <a:gd name="T73" fmla="*/ 24 h 712"/>
                      <a:gd name="T74" fmla="*/ 262 w 1321"/>
                      <a:gd name="T75" fmla="*/ 16 h 712"/>
                      <a:gd name="T76" fmla="*/ 318 w 1321"/>
                      <a:gd name="T77" fmla="*/ 9 h 712"/>
                      <a:gd name="T78" fmla="*/ 381 w 1321"/>
                      <a:gd name="T79" fmla="*/ 4 h 712"/>
                      <a:gd name="T80" fmla="*/ 444 w 1321"/>
                      <a:gd name="T81" fmla="*/ 4 h 712"/>
                      <a:gd name="T82" fmla="*/ 511 w 1321"/>
                      <a:gd name="T83" fmla="*/ 0 h 712"/>
                      <a:gd name="T84" fmla="*/ 511 w 1321"/>
                      <a:gd name="T85" fmla="*/ 0 h 712"/>
                      <a:gd name="T86" fmla="*/ 581 w 1321"/>
                      <a:gd name="T87" fmla="*/ 4 h 712"/>
                      <a:gd name="T88" fmla="*/ 648 w 1321"/>
                      <a:gd name="T89" fmla="*/ 4 h 712"/>
                      <a:gd name="T90" fmla="*/ 713 w 1321"/>
                      <a:gd name="T91" fmla="*/ 10 h 712"/>
                      <a:gd name="T92" fmla="*/ 774 w 1321"/>
                      <a:gd name="T93" fmla="*/ 18 h 712"/>
                      <a:gd name="T94" fmla="*/ 828 w 1321"/>
                      <a:gd name="T95" fmla="*/ 27 h 712"/>
                      <a:gd name="T96" fmla="*/ 879 w 1321"/>
                      <a:gd name="T97" fmla="*/ 38 h 712"/>
                      <a:gd name="T98" fmla="*/ 924 w 1321"/>
                      <a:gd name="T99" fmla="*/ 50 h 712"/>
                      <a:gd name="T100" fmla="*/ 963 w 1321"/>
                      <a:gd name="T101" fmla="*/ 64 h 712"/>
                      <a:gd name="T102" fmla="*/ 995 w 1321"/>
                      <a:gd name="T103" fmla="*/ 79 h 712"/>
                      <a:gd name="T104" fmla="*/ 995 w 1321"/>
                      <a:gd name="T105" fmla="*/ 79 h 71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321"/>
                      <a:gd name="T160" fmla="*/ 0 h 712"/>
                      <a:gd name="T161" fmla="*/ 1321 w 1321"/>
                      <a:gd name="T162" fmla="*/ 712 h 71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321" h="712">
                        <a:moveTo>
                          <a:pt x="1301" y="401"/>
                        </a:moveTo>
                        <a:lnTo>
                          <a:pt x="1317" y="442"/>
                        </a:lnTo>
                        <a:lnTo>
                          <a:pt x="1321" y="481"/>
                        </a:lnTo>
                        <a:lnTo>
                          <a:pt x="1315" y="516"/>
                        </a:lnTo>
                        <a:lnTo>
                          <a:pt x="1298" y="550"/>
                        </a:lnTo>
                        <a:lnTo>
                          <a:pt x="1272" y="579"/>
                        </a:lnTo>
                        <a:lnTo>
                          <a:pt x="1239" y="604"/>
                        </a:lnTo>
                        <a:lnTo>
                          <a:pt x="1196" y="628"/>
                        </a:lnTo>
                        <a:lnTo>
                          <a:pt x="1147" y="649"/>
                        </a:lnTo>
                        <a:lnTo>
                          <a:pt x="1092" y="667"/>
                        </a:lnTo>
                        <a:lnTo>
                          <a:pt x="1031" y="683"/>
                        </a:lnTo>
                        <a:lnTo>
                          <a:pt x="967" y="694"/>
                        </a:lnTo>
                        <a:lnTo>
                          <a:pt x="896" y="704"/>
                        </a:lnTo>
                        <a:lnTo>
                          <a:pt x="824" y="710"/>
                        </a:lnTo>
                        <a:lnTo>
                          <a:pt x="795" y="712"/>
                        </a:lnTo>
                        <a:lnTo>
                          <a:pt x="476" y="712"/>
                        </a:lnTo>
                        <a:lnTo>
                          <a:pt x="472" y="712"/>
                        </a:lnTo>
                        <a:lnTo>
                          <a:pt x="409" y="708"/>
                        </a:lnTo>
                        <a:lnTo>
                          <a:pt x="348" y="704"/>
                        </a:lnTo>
                        <a:lnTo>
                          <a:pt x="290" y="696"/>
                        </a:lnTo>
                        <a:lnTo>
                          <a:pt x="235" y="689"/>
                        </a:lnTo>
                        <a:lnTo>
                          <a:pt x="186" y="677"/>
                        </a:lnTo>
                        <a:lnTo>
                          <a:pt x="141" y="663"/>
                        </a:lnTo>
                        <a:lnTo>
                          <a:pt x="102" y="648"/>
                        </a:lnTo>
                        <a:lnTo>
                          <a:pt x="67" y="630"/>
                        </a:lnTo>
                        <a:lnTo>
                          <a:pt x="39" y="608"/>
                        </a:lnTo>
                        <a:lnTo>
                          <a:pt x="18" y="583"/>
                        </a:lnTo>
                        <a:lnTo>
                          <a:pt x="6" y="554"/>
                        </a:lnTo>
                        <a:lnTo>
                          <a:pt x="0" y="524"/>
                        </a:lnTo>
                        <a:lnTo>
                          <a:pt x="0" y="520"/>
                        </a:lnTo>
                        <a:lnTo>
                          <a:pt x="4" y="487"/>
                        </a:lnTo>
                        <a:lnTo>
                          <a:pt x="16" y="446"/>
                        </a:lnTo>
                        <a:lnTo>
                          <a:pt x="51" y="370"/>
                        </a:lnTo>
                        <a:lnTo>
                          <a:pt x="94" y="299"/>
                        </a:lnTo>
                        <a:lnTo>
                          <a:pt x="147" y="235"/>
                        </a:lnTo>
                        <a:lnTo>
                          <a:pt x="204" y="176"/>
                        </a:lnTo>
                        <a:lnTo>
                          <a:pt x="270" y="125"/>
                        </a:lnTo>
                        <a:lnTo>
                          <a:pt x="341" y="82"/>
                        </a:lnTo>
                        <a:lnTo>
                          <a:pt x="415" y="47"/>
                        </a:lnTo>
                        <a:lnTo>
                          <a:pt x="497" y="21"/>
                        </a:lnTo>
                        <a:lnTo>
                          <a:pt x="581" y="6"/>
                        </a:lnTo>
                        <a:lnTo>
                          <a:pt x="667" y="0"/>
                        </a:lnTo>
                        <a:lnTo>
                          <a:pt x="759" y="6"/>
                        </a:lnTo>
                        <a:lnTo>
                          <a:pt x="847" y="23"/>
                        </a:lnTo>
                        <a:lnTo>
                          <a:pt x="932" y="53"/>
                        </a:lnTo>
                        <a:lnTo>
                          <a:pt x="1010" y="90"/>
                        </a:lnTo>
                        <a:lnTo>
                          <a:pt x="1082" y="137"/>
                        </a:lnTo>
                        <a:lnTo>
                          <a:pt x="1149" y="194"/>
                        </a:lnTo>
                        <a:lnTo>
                          <a:pt x="1208" y="256"/>
                        </a:lnTo>
                        <a:lnTo>
                          <a:pt x="1258" y="325"/>
                        </a:lnTo>
                        <a:lnTo>
                          <a:pt x="1301" y="401"/>
                        </a:lnTo>
                        <a:close/>
                      </a:path>
                    </a:pathLst>
                  </a:cu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66A7E8"/>
                      </a:gs>
                    </a:gsLst>
                    <a:lin ang="5400000" scaled="1"/>
                  </a:gradFill>
                  <a:ln w="0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" name="Text Box 52">
                  <a:extLst>
                    <a:ext uri="{FF2B5EF4-FFF2-40B4-BE49-F238E27FC236}">
                      <a16:creationId xmlns:a16="http://schemas.microsoft.com/office/drawing/2014/main" id="{FF5733A3-57AA-40C5-A61B-616C6C29163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2275" y="2084"/>
                  <a:ext cx="197" cy="215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wrap="none">
                  <a:spAutoFit/>
                </a:bodyPr>
                <a:lstStyle/>
                <a:p>
                  <a:pPr algn="ctr" eaLnBrk="0" hangingPunct="0">
                    <a:defRPr/>
                  </a:pPr>
                  <a:r>
                    <a:rPr lang="en-US" sz="2400" b="1" dirty="0">
                      <a:solidFill>
                        <a:srgbClr val="0070C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Verdana" pitchFamily="34" charset="0"/>
                    </a:rPr>
                    <a:t>1</a:t>
                  </a:r>
                </a:p>
              </p:txBody>
            </p:sp>
          </p:grpSp>
        </p:grpSp>
        <p:sp>
          <p:nvSpPr>
            <p:cNvPr id="14" name="Text Box 68">
              <a:extLst>
                <a:ext uri="{FF2B5EF4-FFF2-40B4-BE49-F238E27FC236}">
                  <a16:creationId xmlns:a16="http://schemas.microsoft.com/office/drawing/2014/main" id="{ECCF2DE4-6844-4C02-AC8B-3E2615654CA9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04" y="1775"/>
              <a:ext cx="2121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200" b="1" dirty="0">
                  <a:solidFill>
                    <a:srgbClr val="FF33CC"/>
                  </a:solidFill>
                  <a:sym typeface="Wingdings" pitchFamily="2" charset="2"/>
                </a:rPr>
                <a:t></a:t>
              </a:r>
              <a:r>
                <a:rPr lang="en-US" sz="2200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ĐBCL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CF10F3FB-3450-430A-B094-2A95E2789E3B}"/>
              </a:ext>
            </a:extLst>
          </p:cNvPr>
          <p:cNvGrpSpPr/>
          <p:nvPr/>
        </p:nvGrpSpPr>
        <p:grpSpPr>
          <a:xfrm>
            <a:off x="4876800" y="1748313"/>
            <a:ext cx="4824753" cy="3966687"/>
            <a:chOff x="524379" y="1367159"/>
            <a:chExt cx="3436016" cy="3881695"/>
          </a:xfrm>
        </p:grpSpPr>
        <p:sp>
          <p:nvSpPr>
            <p:cNvPr id="32" name="Rounded Rectangle 38">
              <a:extLst>
                <a:ext uri="{FF2B5EF4-FFF2-40B4-BE49-F238E27FC236}">
                  <a16:creationId xmlns:a16="http://schemas.microsoft.com/office/drawing/2014/main" id="{234BAF20-AAC3-4C08-BA22-12CC5DA8F716}"/>
                </a:ext>
              </a:extLst>
            </p:cNvPr>
            <p:cNvSpPr/>
            <p:nvPr/>
          </p:nvSpPr>
          <p:spPr>
            <a:xfrm>
              <a:off x="524379" y="1367159"/>
              <a:ext cx="3436016" cy="3594461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5">
              <a:extLst>
                <a:ext uri="{FF2B5EF4-FFF2-40B4-BE49-F238E27FC236}">
                  <a16:creationId xmlns:a16="http://schemas.microsoft.com/office/drawing/2014/main" id="{03FC7012-6E29-4E27-8E07-5AA0170515D2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32F97E4-12B0-448D-9DB9-57C4E2C33893}"/>
              </a:ext>
            </a:extLst>
          </p:cNvPr>
          <p:cNvSpPr txBox="1"/>
          <p:nvPr/>
        </p:nvSpPr>
        <p:spPr>
          <a:xfrm>
            <a:off x="4938294" y="1683371"/>
            <a:ext cx="470376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endParaRPr lang="en-US" sz="2000" b="1" dirty="0" smtClean="0">
              <a:solidFill>
                <a:schemeClr val="bg1"/>
              </a:solidFill>
              <a:latin typeface="Arial"/>
              <a:ea typeface="Arial Unicode MS" pitchFamily="34" charset="-128"/>
              <a:cs typeface="Arial Unicode MS" pitchFamily="34" charset="-128"/>
            </a:endParaRPr>
          </a:p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Hoạt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động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ĐBCL: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Đổi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mới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PP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giảng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dạy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PP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PP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kiểm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tra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...</a:t>
            </a:r>
          </a:p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Hoạt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động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chất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lượng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bao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gồm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Tự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ngoài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;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Đối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tượng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: (CSGD/ CTĐT)</a:t>
            </a:r>
          </a:p>
          <a:p>
            <a:pPr lvl="0" algn="just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+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Hoạt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động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khảo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sát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các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bên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liên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quan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: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SV,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cựu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SV,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nhà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tuyển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dụng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,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…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35" name="Right Arrow 42">
            <a:extLst>
              <a:ext uri="{FF2B5EF4-FFF2-40B4-BE49-F238E27FC236}">
                <a16:creationId xmlns:a16="http://schemas.microsoft.com/office/drawing/2014/main" id="{FA43E4E4-542B-41E3-B624-9066972E35A6}"/>
              </a:ext>
            </a:extLst>
          </p:cNvPr>
          <p:cNvSpPr/>
          <p:nvPr/>
        </p:nvSpPr>
        <p:spPr>
          <a:xfrm>
            <a:off x="4183646" y="3581400"/>
            <a:ext cx="667276" cy="304800"/>
          </a:xfrm>
          <a:prstGeom prst="rightArrow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77839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066800" y="165212"/>
            <a:ext cx="7543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768096"/>
            <a:ext cx="9741408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783812"/>
            <a:ext cx="9829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vi-V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hức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vi-V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Khảo thí và Đảm bảo chất lượng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88E2-60C8-4337-8215-FC3045BF7B54}"/>
              </a:ext>
            </a:extLst>
          </p:cNvPr>
          <p:cNvSpPr txBox="1"/>
          <p:nvPr/>
        </p:nvSpPr>
        <p:spPr>
          <a:xfrm>
            <a:off x="48768" y="1353312"/>
            <a:ext cx="63101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1.3.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endParaRPr lang="en-US" sz="2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5D9DF2-4B7A-4C89-9068-5DFAED0E8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326736"/>
            <a:ext cx="3296481" cy="2311068"/>
          </a:xfrm>
          <a:prstGeom prst="rect">
            <a:avLst/>
          </a:prstGeom>
        </p:spPr>
      </p:pic>
      <p:grpSp>
        <p:nvGrpSpPr>
          <p:cNvPr id="10" name="Group 73">
            <a:extLst>
              <a:ext uri="{FF2B5EF4-FFF2-40B4-BE49-F238E27FC236}">
                <a16:creationId xmlns:a16="http://schemas.microsoft.com/office/drawing/2014/main" id="{903BDAB1-BB80-4B10-809F-73C99C7C86B6}"/>
              </a:ext>
            </a:extLst>
          </p:cNvPr>
          <p:cNvGrpSpPr>
            <a:grpSpLocks/>
          </p:cNvGrpSpPr>
          <p:nvPr/>
        </p:nvGrpSpPr>
        <p:grpSpPr bwMode="auto">
          <a:xfrm>
            <a:off x="0" y="4175195"/>
            <a:ext cx="4343399" cy="962074"/>
            <a:chOff x="-69" y="2531"/>
            <a:chExt cx="3070" cy="444"/>
          </a:xfrm>
        </p:grpSpPr>
        <p:grpSp>
          <p:nvGrpSpPr>
            <p:cNvPr id="11" name="Group 40">
              <a:extLst>
                <a:ext uri="{FF2B5EF4-FFF2-40B4-BE49-F238E27FC236}">
                  <a16:creationId xmlns:a16="http://schemas.microsoft.com/office/drawing/2014/main" id="{4EEEFCA8-9CA9-4C53-8816-785E6E4FB2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-69" y="2531"/>
              <a:ext cx="3070" cy="444"/>
              <a:chOff x="-94" y="2962"/>
              <a:chExt cx="4212" cy="607"/>
            </a:xfrm>
          </p:grpSpPr>
          <p:sp>
            <p:nvSpPr>
              <p:cNvPr id="25" name="Rectangle 41">
                <a:extLst>
                  <a:ext uri="{FF2B5EF4-FFF2-40B4-BE49-F238E27FC236}">
                    <a16:creationId xmlns:a16="http://schemas.microsoft.com/office/drawing/2014/main" id="{4DB91D40-0CB3-4F0C-A078-17CB3E3A6AA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-94" y="2980"/>
                <a:ext cx="3791" cy="576"/>
              </a:xfrm>
              <a:prstGeom prst="rect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CC99"/>
                  </a:gs>
                </a:gsLst>
                <a:lin ang="0" scaled="1"/>
              </a:gradFill>
              <a:ln w="9525" algn="ctr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6" name="Group 42">
                <a:extLst>
                  <a:ext uri="{FF2B5EF4-FFF2-40B4-BE49-F238E27FC236}">
                    <a16:creationId xmlns:a16="http://schemas.microsoft.com/office/drawing/2014/main" id="{09C0A015-F4C9-4668-8199-932E7B51EF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6" y="2962"/>
                <a:ext cx="822" cy="607"/>
                <a:chOff x="94" y="1430"/>
                <a:chExt cx="1680" cy="1251"/>
              </a:xfrm>
            </p:grpSpPr>
            <p:sp>
              <p:nvSpPr>
                <p:cNvPr id="29" name="Oval 43">
                  <a:extLst>
                    <a:ext uri="{FF2B5EF4-FFF2-40B4-BE49-F238E27FC236}">
                      <a16:creationId xmlns:a16="http://schemas.microsoft.com/office/drawing/2014/main" id="{C6ED8D71-FF73-4C06-89F9-8FAF83405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>
                  <a:off x="94" y="1430"/>
                  <a:ext cx="1680" cy="12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99"/>
                    </a:gs>
                    <a:gs pos="100000">
                      <a:srgbClr val="003225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Freeform 44">
                  <a:extLst>
                    <a:ext uri="{FF2B5EF4-FFF2-40B4-BE49-F238E27FC236}">
                      <a16:creationId xmlns:a16="http://schemas.microsoft.com/office/drawing/2014/main" id="{37E39FED-C7FC-4105-8F5F-BEA3440FC96E}"/>
                    </a:ext>
                  </a:extLst>
                </p:cNvPr>
                <p:cNvSpPr>
                  <a:spLocks/>
                </p:cNvSpPr>
                <p:nvPr/>
              </p:nvSpPr>
              <p:spPr bwMode="gray">
                <a:xfrm>
                  <a:off x="317" y="1489"/>
                  <a:ext cx="1297" cy="633"/>
                </a:xfrm>
                <a:custGeom>
                  <a:avLst/>
                  <a:gdLst>
                    <a:gd name="T0" fmla="*/ 995 w 1321"/>
                    <a:gd name="T1" fmla="*/ 79 h 712"/>
                    <a:gd name="T2" fmla="*/ 1008 w 1321"/>
                    <a:gd name="T3" fmla="*/ 87 h 712"/>
                    <a:gd name="T4" fmla="*/ 1011 w 1321"/>
                    <a:gd name="T5" fmla="*/ 94 h 712"/>
                    <a:gd name="T6" fmla="*/ 1006 w 1321"/>
                    <a:gd name="T7" fmla="*/ 102 h 712"/>
                    <a:gd name="T8" fmla="*/ 993 w 1321"/>
                    <a:gd name="T9" fmla="*/ 107 h 712"/>
                    <a:gd name="T10" fmla="*/ 973 w 1321"/>
                    <a:gd name="T11" fmla="*/ 114 h 712"/>
                    <a:gd name="T12" fmla="*/ 948 w 1321"/>
                    <a:gd name="T13" fmla="*/ 119 h 712"/>
                    <a:gd name="T14" fmla="*/ 915 w 1321"/>
                    <a:gd name="T15" fmla="*/ 124 h 712"/>
                    <a:gd name="T16" fmla="*/ 878 w 1321"/>
                    <a:gd name="T17" fmla="*/ 128 h 712"/>
                    <a:gd name="T18" fmla="*/ 836 w 1321"/>
                    <a:gd name="T19" fmla="*/ 132 h 712"/>
                    <a:gd name="T20" fmla="*/ 789 w 1321"/>
                    <a:gd name="T21" fmla="*/ 134 h 712"/>
                    <a:gd name="T22" fmla="*/ 740 w 1321"/>
                    <a:gd name="T23" fmla="*/ 135 h 712"/>
                    <a:gd name="T24" fmla="*/ 686 w 1321"/>
                    <a:gd name="T25" fmla="*/ 139 h 712"/>
                    <a:gd name="T26" fmla="*/ 631 w 1321"/>
                    <a:gd name="T27" fmla="*/ 140 h 712"/>
                    <a:gd name="T28" fmla="*/ 609 w 1321"/>
                    <a:gd name="T29" fmla="*/ 141 h 712"/>
                    <a:gd name="T30" fmla="*/ 365 w 1321"/>
                    <a:gd name="T31" fmla="*/ 141 h 712"/>
                    <a:gd name="T32" fmla="*/ 361 w 1321"/>
                    <a:gd name="T33" fmla="*/ 141 h 712"/>
                    <a:gd name="T34" fmla="*/ 313 w 1321"/>
                    <a:gd name="T35" fmla="*/ 140 h 712"/>
                    <a:gd name="T36" fmla="*/ 267 w 1321"/>
                    <a:gd name="T37" fmla="*/ 139 h 712"/>
                    <a:gd name="T38" fmla="*/ 223 w 1321"/>
                    <a:gd name="T39" fmla="*/ 137 h 712"/>
                    <a:gd name="T40" fmla="*/ 180 w 1321"/>
                    <a:gd name="T41" fmla="*/ 134 h 712"/>
                    <a:gd name="T42" fmla="*/ 143 w 1321"/>
                    <a:gd name="T43" fmla="*/ 134 h 712"/>
                    <a:gd name="T44" fmla="*/ 110 w 1321"/>
                    <a:gd name="T45" fmla="*/ 130 h 712"/>
                    <a:gd name="T46" fmla="*/ 76 w 1321"/>
                    <a:gd name="T47" fmla="*/ 127 h 712"/>
                    <a:gd name="T48" fmla="*/ 53 w 1321"/>
                    <a:gd name="T49" fmla="*/ 125 h 712"/>
                    <a:gd name="T50" fmla="*/ 26 w 1321"/>
                    <a:gd name="T51" fmla="*/ 119 h 712"/>
                    <a:gd name="T52" fmla="*/ 18 w 1321"/>
                    <a:gd name="T53" fmla="*/ 115 h 712"/>
                    <a:gd name="T54" fmla="*/ 6 w 1321"/>
                    <a:gd name="T55" fmla="*/ 110 h 712"/>
                    <a:gd name="T56" fmla="*/ 0 w 1321"/>
                    <a:gd name="T57" fmla="*/ 103 h 712"/>
                    <a:gd name="T58" fmla="*/ 0 w 1321"/>
                    <a:gd name="T59" fmla="*/ 102 h 712"/>
                    <a:gd name="T60" fmla="*/ 4 w 1321"/>
                    <a:gd name="T61" fmla="*/ 94 h 712"/>
                    <a:gd name="T62" fmla="*/ 16 w 1321"/>
                    <a:gd name="T63" fmla="*/ 88 h 712"/>
                    <a:gd name="T64" fmla="*/ 37 w 1321"/>
                    <a:gd name="T65" fmla="*/ 73 h 712"/>
                    <a:gd name="T66" fmla="*/ 72 w 1321"/>
                    <a:gd name="T67" fmla="*/ 59 h 712"/>
                    <a:gd name="T68" fmla="*/ 114 w 1321"/>
                    <a:gd name="T69" fmla="*/ 47 h 712"/>
                    <a:gd name="T70" fmla="*/ 157 w 1321"/>
                    <a:gd name="T71" fmla="*/ 34 h 712"/>
                    <a:gd name="T72" fmla="*/ 207 w 1321"/>
                    <a:gd name="T73" fmla="*/ 24 h 712"/>
                    <a:gd name="T74" fmla="*/ 262 w 1321"/>
                    <a:gd name="T75" fmla="*/ 16 h 712"/>
                    <a:gd name="T76" fmla="*/ 318 w 1321"/>
                    <a:gd name="T77" fmla="*/ 9 h 712"/>
                    <a:gd name="T78" fmla="*/ 381 w 1321"/>
                    <a:gd name="T79" fmla="*/ 4 h 712"/>
                    <a:gd name="T80" fmla="*/ 444 w 1321"/>
                    <a:gd name="T81" fmla="*/ 4 h 712"/>
                    <a:gd name="T82" fmla="*/ 511 w 1321"/>
                    <a:gd name="T83" fmla="*/ 0 h 712"/>
                    <a:gd name="T84" fmla="*/ 511 w 1321"/>
                    <a:gd name="T85" fmla="*/ 0 h 712"/>
                    <a:gd name="T86" fmla="*/ 581 w 1321"/>
                    <a:gd name="T87" fmla="*/ 4 h 712"/>
                    <a:gd name="T88" fmla="*/ 648 w 1321"/>
                    <a:gd name="T89" fmla="*/ 4 h 712"/>
                    <a:gd name="T90" fmla="*/ 713 w 1321"/>
                    <a:gd name="T91" fmla="*/ 10 h 712"/>
                    <a:gd name="T92" fmla="*/ 774 w 1321"/>
                    <a:gd name="T93" fmla="*/ 18 h 712"/>
                    <a:gd name="T94" fmla="*/ 828 w 1321"/>
                    <a:gd name="T95" fmla="*/ 27 h 712"/>
                    <a:gd name="T96" fmla="*/ 879 w 1321"/>
                    <a:gd name="T97" fmla="*/ 38 h 712"/>
                    <a:gd name="T98" fmla="*/ 924 w 1321"/>
                    <a:gd name="T99" fmla="*/ 50 h 712"/>
                    <a:gd name="T100" fmla="*/ 963 w 1321"/>
                    <a:gd name="T101" fmla="*/ 64 h 712"/>
                    <a:gd name="T102" fmla="*/ 995 w 1321"/>
                    <a:gd name="T103" fmla="*/ 79 h 712"/>
                    <a:gd name="T104" fmla="*/ 995 w 1321"/>
                    <a:gd name="T105" fmla="*/ 79 h 712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w 1321"/>
                    <a:gd name="T160" fmla="*/ 0 h 712"/>
                    <a:gd name="T161" fmla="*/ 1321 w 1321"/>
                    <a:gd name="T162" fmla="*/ 712 h 712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T159" t="T160" r="T161" b="T162"/>
                  <a:pathLst>
                    <a:path w="1321" h="712">
                      <a:moveTo>
                        <a:pt x="1301" y="401"/>
                      </a:moveTo>
                      <a:lnTo>
                        <a:pt x="1317" y="442"/>
                      </a:lnTo>
                      <a:lnTo>
                        <a:pt x="1321" y="481"/>
                      </a:lnTo>
                      <a:lnTo>
                        <a:pt x="1315" y="516"/>
                      </a:lnTo>
                      <a:lnTo>
                        <a:pt x="1298" y="550"/>
                      </a:lnTo>
                      <a:lnTo>
                        <a:pt x="1272" y="579"/>
                      </a:lnTo>
                      <a:lnTo>
                        <a:pt x="1239" y="604"/>
                      </a:lnTo>
                      <a:lnTo>
                        <a:pt x="1196" y="628"/>
                      </a:lnTo>
                      <a:lnTo>
                        <a:pt x="1147" y="649"/>
                      </a:lnTo>
                      <a:lnTo>
                        <a:pt x="1092" y="667"/>
                      </a:lnTo>
                      <a:lnTo>
                        <a:pt x="1031" y="683"/>
                      </a:lnTo>
                      <a:lnTo>
                        <a:pt x="967" y="694"/>
                      </a:lnTo>
                      <a:lnTo>
                        <a:pt x="896" y="704"/>
                      </a:lnTo>
                      <a:lnTo>
                        <a:pt x="824" y="710"/>
                      </a:lnTo>
                      <a:lnTo>
                        <a:pt x="795" y="712"/>
                      </a:lnTo>
                      <a:lnTo>
                        <a:pt x="476" y="712"/>
                      </a:lnTo>
                      <a:lnTo>
                        <a:pt x="472" y="712"/>
                      </a:lnTo>
                      <a:lnTo>
                        <a:pt x="409" y="708"/>
                      </a:lnTo>
                      <a:lnTo>
                        <a:pt x="348" y="704"/>
                      </a:lnTo>
                      <a:lnTo>
                        <a:pt x="290" y="696"/>
                      </a:lnTo>
                      <a:lnTo>
                        <a:pt x="235" y="689"/>
                      </a:lnTo>
                      <a:lnTo>
                        <a:pt x="186" y="677"/>
                      </a:lnTo>
                      <a:lnTo>
                        <a:pt x="141" y="663"/>
                      </a:lnTo>
                      <a:lnTo>
                        <a:pt x="102" y="648"/>
                      </a:lnTo>
                      <a:lnTo>
                        <a:pt x="67" y="630"/>
                      </a:lnTo>
                      <a:lnTo>
                        <a:pt x="39" y="608"/>
                      </a:lnTo>
                      <a:lnTo>
                        <a:pt x="18" y="583"/>
                      </a:lnTo>
                      <a:lnTo>
                        <a:pt x="6" y="554"/>
                      </a:lnTo>
                      <a:lnTo>
                        <a:pt x="0" y="524"/>
                      </a:lnTo>
                      <a:lnTo>
                        <a:pt x="0" y="520"/>
                      </a:lnTo>
                      <a:lnTo>
                        <a:pt x="4" y="487"/>
                      </a:lnTo>
                      <a:lnTo>
                        <a:pt x="16" y="446"/>
                      </a:lnTo>
                      <a:lnTo>
                        <a:pt x="51" y="370"/>
                      </a:lnTo>
                      <a:lnTo>
                        <a:pt x="94" y="299"/>
                      </a:lnTo>
                      <a:lnTo>
                        <a:pt x="147" y="235"/>
                      </a:lnTo>
                      <a:lnTo>
                        <a:pt x="204" y="176"/>
                      </a:lnTo>
                      <a:lnTo>
                        <a:pt x="270" y="125"/>
                      </a:lnTo>
                      <a:lnTo>
                        <a:pt x="341" y="82"/>
                      </a:lnTo>
                      <a:lnTo>
                        <a:pt x="415" y="47"/>
                      </a:lnTo>
                      <a:lnTo>
                        <a:pt x="497" y="21"/>
                      </a:lnTo>
                      <a:lnTo>
                        <a:pt x="581" y="6"/>
                      </a:lnTo>
                      <a:lnTo>
                        <a:pt x="667" y="0"/>
                      </a:lnTo>
                      <a:lnTo>
                        <a:pt x="759" y="6"/>
                      </a:lnTo>
                      <a:lnTo>
                        <a:pt x="847" y="23"/>
                      </a:lnTo>
                      <a:lnTo>
                        <a:pt x="932" y="53"/>
                      </a:lnTo>
                      <a:lnTo>
                        <a:pt x="1010" y="90"/>
                      </a:lnTo>
                      <a:lnTo>
                        <a:pt x="1082" y="137"/>
                      </a:lnTo>
                      <a:lnTo>
                        <a:pt x="1149" y="194"/>
                      </a:lnTo>
                      <a:lnTo>
                        <a:pt x="1208" y="256"/>
                      </a:lnTo>
                      <a:lnTo>
                        <a:pt x="1258" y="325"/>
                      </a:lnTo>
                      <a:lnTo>
                        <a:pt x="1301" y="401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00CC99"/>
                    </a:gs>
                  </a:gsLst>
                  <a:lin ang="5400000" scaled="1"/>
                </a:gradFill>
                <a:ln w="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" name="Text Box 45">
                <a:extLst>
                  <a:ext uri="{FF2B5EF4-FFF2-40B4-BE49-F238E27FC236}">
                    <a16:creationId xmlns:a16="http://schemas.microsoft.com/office/drawing/2014/main" id="{866DFA91-4439-43E0-872F-F174D6557EA7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21" y="3102"/>
                <a:ext cx="391" cy="29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2400" b="1" dirty="0">
                    <a:solidFill>
                      <a:srgbClr val="00CC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Verdana" pitchFamily="34" charset="0"/>
                  </a:rPr>
                  <a:t>2</a:t>
                </a:r>
              </a:p>
            </p:txBody>
          </p:sp>
        </p:grpSp>
        <p:sp>
          <p:nvSpPr>
            <p:cNvPr id="15" name="Text Box 70">
              <a:extLst>
                <a:ext uri="{FF2B5EF4-FFF2-40B4-BE49-F238E27FC236}">
                  <a16:creationId xmlns:a16="http://schemas.microsoft.com/office/drawing/2014/main" id="{107218FB-4C31-425F-835A-CB01B3F4411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340" y="2646"/>
              <a:ext cx="2035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en-US" sz="2000" b="1" dirty="0">
                  <a:solidFill>
                    <a:srgbClr val="FF33CC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Wingdings" pitchFamily="2" charset="2"/>
                </a:rPr>
                <a:t></a:t>
              </a:r>
              <a:r>
                <a: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Công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tác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khảo</a:t>
              </a:r>
              <a:r>
                <a:rPr lang="en-US" sz="2000" b="1" i="1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i="1" dirty="0" err="1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thí</a:t>
              </a:r>
              <a:endPara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Group 4">
            <a:extLst>
              <a:ext uri="{FF2B5EF4-FFF2-40B4-BE49-F238E27FC236}">
                <a16:creationId xmlns:a16="http://schemas.microsoft.com/office/drawing/2014/main" id="{CF10F3FB-3450-430A-B094-2A95E2789E3B}"/>
              </a:ext>
            </a:extLst>
          </p:cNvPr>
          <p:cNvGrpSpPr/>
          <p:nvPr/>
        </p:nvGrpSpPr>
        <p:grpSpPr>
          <a:xfrm>
            <a:off x="5116118" y="3857580"/>
            <a:ext cx="4701490" cy="1572801"/>
            <a:chOff x="459926" y="1447528"/>
            <a:chExt cx="3436016" cy="3975391"/>
          </a:xfrm>
        </p:grpSpPr>
        <p:sp>
          <p:nvSpPr>
            <p:cNvPr id="32" name="Rounded Rectangle 38">
              <a:extLst>
                <a:ext uri="{FF2B5EF4-FFF2-40B4-BE49-F238E27FC236}">
                  <a16:creationId xmlns:a16="http://schemas.microsoft.com/office/drawing/2014/main" id="{234BAF20-AAC3-4C08-BA22-12CC5DA8F716}"/>
                </a:ext>
              </a:extLst>
            </p:cNvPr>
            <p:cNvSpPr/>
            <p:nvPr/>
          </p:nvSpPr>
          <p:spPr>
            <a:xfrm>
              <a:off x="459926" y="1447528"/>
              <a:ext cx="3436016" cy="3975391"/>
            </a:xfrm>
            <a:prstGeom prst="roundRect">
              <a:avLst>
                <a:gd name="adj" fmla="val 10000"/>
              </a:avLst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5">
              <a:extLst>
                <a:ext uri="{FF2B5EF4-FFF2-40B4-BE49-F238E27FC236}">
                  <a16:creationId xmlns:a16="http://schemas.microsoft.com/office/drawing/2014/main" id="{03FC7012-6E29-4E27-8E07-5AA0170515D2}"/>
                </a:ext>
              </a:extLst>
            </p:cNvPr>
            <p:cNvSpPr/>
            <p:nvPr/>
          </p:nvSpPr>
          <p:spPr>
            <a:xfrm>
              <a:off x="618078" y="2134011"/>
              <a:ext cx="3011704" cy="31148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spcBef>
                  <a:spcPct val="0"/>
                </a:spcBef>
                <a:spcAft>
                  <a:spcPts val="0"/>
                </a:spcAft>
              </a:pPr>
              <a:endParaRPr lang="en-US" sz="4000" b="1" kern="12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32F97E4-12B0-448D-9DB9-57C4E2C33893}"/>
              </a:ext>
            </a:extLst>
          </p:cNvPr>
          <p:cNvSpPr txBox="1"/>
          <p:nvPr/>
        </p:nvSpPr>
        <p:spPr>
          <a:xfrm>
            <a:off x="5181600" y="4180082"/>
            <a:ext cx="4636008" cy="926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l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vi-VN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- Tổ chức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thi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kết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thúc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HP </a:t>
            </a:r>
            <a:endParaRPr lang="vi-VN" sz="2000" b="1" dirty="0">
              <a:solidFill>
                <a:schemeClr val="bg1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  <a:buFontTx/>
              <a:buChar char="-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-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Xét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MHMT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CĐR </a:t>
            </a:r>
            <a:endParaRPr lang="en-US" sz="2000" b="1" dirty="0">
              <a:solidFill>
                <a:schemeClr val="bg1"/>
              </a:solidFill>
              <a:latin typeface="Times New Roman" panose="02020603050405020304" pitchFamily="18" charset="0"/>
              <a:ea typeface="Arial Unicode MS" pitchFamily="34" charset="-128"/>
              <a:cs typeface="Times New Roman" panose="02020603050405020304" pitchFamily="18" charset="0"/>
            </a:endParaRPr>
          </a:p>
        </p:txBody>
      </p:sp>
      <p:sp>
        <p:nvSpPr>
          <p:cNvPr id="35" name="Right Arrow 42">
            <a:extLst>
              <a:ext uri="{FF2B5EF4-FFF2-40B4-BE49-F238E27FC236}">
                <a16:creationId xmlns:a16="http://schemas.microsoft.com/office/drawing/2014/main" id="{FA43E4E4-542B-41E3-B624-9066972E35A6}"/>
              </a:ext>
            </a:extLst>
          </p:cNvPr>
          <p:cNvSpPr/>
          <p:nvPr/>
        </p:nvSpPr>
        <p:spPr>
          <a:xfrm>
            <a:off x="4267200" y="4495043"/>
            <a:ext cx="848918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97620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">
            <a:extLst>
              <a:ext uri="{FF2B5EF4-FFF2-40B4-BE49-F238E27FC236}">
                <a16:creationId xmlns:a16="http://schemas.microsoft.com/office/drawing/2014/main" id="{DA7F1921-5F9F-4F03-BA90-A9CAB4A75E93}"/>
              </a:ext>
            </a:extLst>
          </p:cNvPr>
          <p:cNvGrpSpPr>
            <a:grpSpLocks/>
          </p:cNvGrpSpPr>
          <p:nvPr/>
        </p:nvGrpSpPr>
        <p:grpSpPr bwMode="auto">
          <a:xfrm>
            <a:off x="2446339" y="1851025"/>
            <a:ext cx="4905375" cy="2425700"/>
            <a:chOff x="995" y="1472"/>
            <a:chExt cx="3785" cy="1872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id="{AAD7896A-71FD-401C-91DF-E80EF6EB284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588"/>
              <a:ext cx="3785" cy="175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2 w 21600"/>
                <a:gd name="T25" fmla="*/ 3161 h 21600"/>
                <a:gd name="T26" fmla="*/ 18438 w 21600"/>
                <a:gd name="T27" fmla="*/ 18439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3B3B3B"/>
                </a:gs>
                <a:gs pos="50000">
                  <a:srgbClr val="808080"/>
                </a:gs>
                <a:gs pos="100000">
                  <a:srgbClr val="3B3B3B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4">
              <a:extLst>
                <a:ext uri="{FF2B5EF4-FFF2-40B4-BE49-F238E27FC236}">
                  <a16:creationId xmlns:a16="http://schemas.microsoft.com/office/drawing/2014/main" id="{550BF613-0DB5-43E4-9A0F-F7B6484385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995" y="1478"/>
              <a:ext cx="3785" cy="1756"/>
            </a:xfrm>
            <a:custGeom>
              <a:avLst/>
              <a:gdLst>
                <a:gd name="G0" fmla="+- 3013 0 0"/>
                <a:gd name="G1" fmla="+- 21600 0 3013"/>
                <a:gd name="G2" fmla="+- 21600 0 3013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13" y="10800"/>
                  </a:moveTo>
                  <a:cubicBezTo>
                    <a:pt x="3013" y="15101"/>
                    <a:pt x="6499" y="18587"/>
                    <a:pt x="10800" y="18587"/>
                  </a:cubicBezTo>
                  <a:cubicBezTo>
                    <a:pt x="15101" y="18587"/>
                    <a:pt x="18587" y="15101"/>
                    <a:pt x="18587" y="10800"/>
                  </a:cubicBezTo>
                  <a:cubicBezTo>
                    <a:pt x="18587" y="6499"/>
                    <a:pt x="15101" y="3013"/>
                    <a:pt x="10800" y="3013"/>
                  </a:cubicBezTo>
                  <a:cubicBezTo>
                    <a:pt x="6499" y="3013"/>
                    <a:pt x="3013" y="6499"/>
                    <a:pt x="3013" y="1080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189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23" name="Line 5">
              <a:extLst>
                <a:ext uri="{FF2B5EF4-FFF2-40B4-BE49-F238E27FC236}">
                  <a16:creationId xmlns:a16="http://schemas.microsoft.com/office/drawing/2014/main" id="{BFE3416F-8ED0-4D83-B351-1E7C02DAA265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2872" y="1472"/>
              <a:ext cx="0" cy="35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6">
              <a:extLst>
                <a:ext uri="{FF2B5EF4-FFF2-40B4-BE49-F238E27FC236}">
                  <a16:creationId xmlns:a16="http://schemas.microsoft.com/office/drawing/2014/main" id="{14889107-DC81-4599-866B-AE0AF6722BCE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1793" y="1974"/>
              <a:ext cx="0" cy="11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Line 7">
              <a:extLst>
                <a:ext uri="{FF2B5EF4-FFF2-40B4-BE49-F238E27FC236}">
                  <a16:creationId xmlns:a16="http://schemas.microsoft.com/office/drawing/2014/main" id="{2C410B36-4A34-4480-98C0-687B62781667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951" y="1959"/>
              <a:ext cx="0" cy="12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B9121EAB-AACD-4837-8CAE-B84750B76BC4}"/>
                </a:ext>
              </a:extLst>
            </p:cNvPr>
            <p:cNvSpPr>
              <a:spLocks noChangeShapeType="1"/>
            </p:cNvSpPr>
            <p:nvPr/>
          </p:nvSpPr>
          <p:spPr bwMode="gray">
            <a:xfrm flipV="1">
              <a:off x="3951" y="1794"/>
              <a:ext cx="384" cy="16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9">
              <a:extLst>
                <a:ext uri="{FF2B5EF4-FFF2-40B4-BE49-F238E27FC236}">
                  <a16:creationId xmlns:a16="http://schemas.microsoft.com/office/drawing/2014/main" id="{1A9F5040-6647-4C3A-B419-B6AD5E6A4020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 flipV="1">
              <a:off x="1413" y="1801"/>
              <a:ext cx="378" cy="17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Line 10">
              <a:extLst>
                <a:ext uri="{FF2B5EF4-FFF2-40B4-BE49-F238E27FC236}">
                  <a16:creationId xmlns:a16="http://schemas.microsoft.com/office/drawing/2014/main" id="{3B4A8603-2C99-4376-8EA1-666D2D44F709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6" y="2884"/>
              <a:ext cx="291" cy="209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Line 11">
              <a:extLst>
                <a:ext uri="{FF2B5EF4-FFF2-40B4-BE49-F238E27FC236}">
                  <a16:creationId xmlns:a16="http://schemas.microsoft.com/office/drawing/2014/main" id="{1A6A0E64-5BBA-4345-A63F-3C8E734920BF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3752" y="2843"/>
              <a:ext cx="365" cy="18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12">
              <a:extLst>
                <a:ext uri="{FF2B5EF4-FFF2-40B4-BE49-F238E27FC236}">
                  <a16:creationId xmlns:a16="http://schemas.microsoft.com/office/drawing/2014/main" id="{C49929CC-8967-420E-9BB6-2D324A5EF501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1850" y="3090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Line 13">
              <a:extLst>
                <a:ext uri="{FF2B5EF4-FFF2-40B4-BE49-F238E27FC236}">
                  <a16:creationId xmlns:a16="http://schemas.microsoft.com/office/drawing/2014/main" id="{68AF3076-A412-43F9-BF4D-D4575F718387}"/>
                </a:ext>
              </a:extLst>
            </p:cNvPr>
            <p:cNvSpPr>
              <a:spLocks noChangeShapeType="1"/>
            </p:cNvSpPr>
            <p:nvPr/>
          </p:nvSpPr>
          <p:spPr bwMode="gray">
            <a:xfrm flipH="1">
              <a:off x="4112" y="3022"/>
              <a:ext cx="7" cy="11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65FCA45-C24C-4069-951D-C0E8E44B33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510306"/>
            <a:ext cx="2444829" cy="1591264"/>
          </a:xfrm>
          <a:prstGeom prst="rect">
            <a:avLst/>
          </a:prstGeom>
        </p:spPr>
      </p:pic>
      <p:sp>
        <p:nvSpPr>
          <p:cNvPr id="34" name="Line 14">
            <a:extLst>
              <a:ext uri="{FF2B5EF4-FFF2-40B4-BE49-F238E27FC236}">
                <a16:creationId xmlns:a16="http://schemas.microsoft.com/office/drawing/2014/main" id="{4EEA1555-96AB-4FC2-81CB-4A207D4E9899}"/>
              </a:ext>
            </a:extLst>
          </p:cNvPr>
          <p:cNvSpPr>
            <a:spLocks noChangeShapeType="1"/>
          </p:cNvSpPr>
          <p:nvPr/>
        </p:nvSpPr>
        <p:spPr bwMode="black">
          <a:xfrm>
            <a:off x="3668713" y="1677988"/>
            <a:ext cx="0" cy="4365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21">
            <a:extLst>
              <a:ext uri="{FF2B5EF4-FFF2-40B4-BE49-F238E27FC236}">
                <a16:creationId xmlns:a16="http://schemas.microsoft.com/office/drawing/2014/main" id="{396BCFBB-374A-4F6B-A7DE-6E3FAEE250D6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57200" y="821450"/>
            <a:ext cx="3810000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mưu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ây dựng và ban hành các văn bản liên quan đến công tác khảo thí</a:t>
            </a:r>
            <a:endParaRPr lang="en-US" altLang="en-US" sz="2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Line 15">
            <a:extLst>
              <a:ext uri="{FF2B5EF4-FFF2-40B4-BE49-F238E27FC236}">
                <a16:creationId xmlns:a16="http://schemas.microsoft.com/office/drawing/2014/main" id="{A92A7D3F-0EEC-4C96-BCC4-12274B1C7160}"/>
              </a:ext>
            </a:extLst>
          </p:cNvPr>
          <p:cNvSpPr>
            <a:spLocks noChangeShapeType="1"/>
          </p:cNvSpPr>
          <p:nvPr/>
        </p:nvSpPr>
        <p:spPr bwMode="black">
          <a:xfrm>
            <a:off x="6019800" y="1547814"/>
            <a:ext cx="0" cy="566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Text Box 20">
            <a:extLst>
              <a:ext uri="{FF2B5EF4-FFF2-40B4-BE49-F238E27FC236}">
                <a16:creationId xmlns:a16="http://schemas.microsoft.com/office/drawing/2014/main" id="{9C965514-634D-40FE-8069-29F5A19BF36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5486401" y="838200"/>
            <a:ext cx="4038600" cy="70788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ây dựng, quản lý và khai thác sử dụng ngân hàng đề thi</a:t>
            </a:r>
            <a:endParaRPr lang="en-US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Line 17">
            <a:extLst>
              <a:ext uri="{FF2B5EF4-FFF2-40B4-BE49-F238E27FC236}">
                <a16:creationId xmlns:a16="http://schemas.microsoft.com/office/drawing/2014/main" id="{A8241FAD-D71A-4153-A3B4-52AE9A00821F}"/>
              </a:ext>
            </a:extLst>
          </p:cNvPr>
          <p:cNvSpPr>
            <a:spLocks noChangeShapeType="1"/>
          </p:cNvSpPr>
          <p:nvPr/>
        </p:nvSpPr>
        <p:spPr bwMode="gray">
          <a:xfrm flipH="1" flipV="1">
            <a:off x="6956426" y="29400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22">
            <a:extLst>
              <a:ext uri="{FF2B5EF4-FFF2-40B4-BE49-F238E27FC236}">
                <a16:creationId xmlns:a16="http://schemas.microsoft.com/office/drawing/2014/main" id="{0FF5C8C5-4D02-4FCA-9328-1F06E55D447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7391400" y="1929444"/>
            <a:ext cx="2444829" cy="20313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hực hiện công tác tổ chức thi,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ổ chức tiếp nhận giải quyết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thắc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phúc khảo của người học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2687EE39-43A3-4265-A69F-9DB09BD827BF}"/>
              </a:ext>
            </a:extLst>
          </p:cNvPr>
          <p:cNvSpPr>
            <a:spLocks noChangeShapeType="1"/>
          </p:cNvSpPr>
          <p:nvPr/>
        </p:nvSpPr>
        <p:spPr bwMode="black">
          <a:xfrm flipV="1">
            <a:off x="4878938" y="4009231"/>
            <a:ext cx="0" cy="534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Text Box 23">
            <a:extLst>
              <a:ext uri="{FF2B5EF4-FFF2-40B4-BE49-F238E27FC236}">
                <a16:creationId xmlns:a16="http://schemas.microsoft.com/office/drawing/2014/main" id="{2FFBCA84-AEB5-4224-8043-9C8AD688BC5F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3096889" y="4542681"/>
            <a:ext cx="3574592" cy="13234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hẩm định kết quả chấm thi  </a:t>
            </a:r>
            <a:r>
              <a:rPr lang="en-GB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hực hiện thống kê, phân tích dữ liệu điểm thi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vụ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 nghiệp.</a:t>
            </a:r>
            <a:endParaRPr lang="en-US" alt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Line 18">
            <a:extLst>
              <a:ext uri="{FF2B5EF4-FFF2-40B4-BE49-F238E27FC236}">
                <a16:creationId xmlns:a16="http://schemas.microsoft.com/office/drawing/2014/main" id="{1B5FF11F-EAFA-447E-86EA-7501A1DF3FF1}"/>
              </a:ext>
            </a:extLst>
          </p:cNvPr>
          <p:cNvSpPr>
            <a:spLocks noChangeShapeType="1"/>
          </p:cNvSpPr>
          <p:nvPr/>
        </p:nvSpPr>
        <p:spPr bwMode="gray">
          <a:xfrm flipV="1">
            <a:off x="2238978" y="32004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Text Box 20">
            <a:extLst>
              <a:ext uri="{FF2B5EF4-FFF2-40B4-BE49-F238E27FC236}">
                <a16:creationId xmlns:a16="http://schemas.microsoft.com/office/drawing/2014/main" id="{9A453A12-616B-4720-8775-AC675F9ED15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152400" y="2698173"/>
            <a:ext cx="2238978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endParaRPr lang="en-US" altLang="en-US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C521226A-DE90-E22A-3ABE-F68CE7BCEE8C}"/>
              </a:ext>
            </a:extLst>
          </p:cNvPr>
          <p:cNvSpPr txBox="1">
            <a:spLocks noChangeArrowheads="1"/>
          </p:cNvSpPr>
          <p:nvPr/>
        </p:nvSpPr>
        <p:spPr>
          <a:xfrm>
            <a:off x="685801" y="165212"/>
            <a:ext cx="7148285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l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NHIỆM VỤ CÔNG TÁC KHẢO THÍ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5393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4" grpId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295400" y="177800"/>
            <a:ext cx="7239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76200" y="1377910"/>
            <a:ext cx="97536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thuyết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tiểu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000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 : 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(QĐ 832/QĐ-ĐHKTKTCN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20/9/2023 </a:t>
            </a:r>
            <a:r>
              <a:rPr lang="en-US" sz="2000" b="1" i="1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đào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Đại</a:t>
            </a:r>
            <a:r>
              <a:rPr lang="en-US" sz="2000" b="1" i="1" u="none" strike="noStrik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1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1" u="none" strike="noStrike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b="1" i="1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207264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76200" y="5238690"/>
            <a:ext cx="441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u="sng" strike="noStrike" baseline="0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b="1" i="0" u="sng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sng" strike="noStrike" baseline="0" dirty="0" err="1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b="1" i="0" u="sng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l"/>
            <a:r>
              <a:rPr lang="en-US" sz="2000" b="0" i="0" u="none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vi-VN" sz="2000" b="0" i="0" u="none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 học phần </a:t>
            </a:r>
            <a:r>
              <a:rPr lang="vi-VN" sz="2000" b="0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 xác </a:t>
            </a:r>
            <a:r>
              <a:rPr lang="vi-VN" sz="2000" b="0" i="0" u="none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0" i="0" u="none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0" i="0" u="none" strike="noStrike" baseline="0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strike="noStrike" baseline="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0F6C4-FEBE-4F06-B0DD-E49102D71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584" y="2515014"/>
            <a:ext cx="5390832" cy="253401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4343400" y="5569368"/>
            <a:ext cx="365760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iểm 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QT*0,4 +</a:t>
            </a:r>
            <a:r>
              <a:rPr lang="en-US" sz="2000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iểm </a:t>
            </a:r>
            <a:r>
              <a:rPr lang="vi-VN" sz="2000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 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000" b="0" i="0" u="none" strike="noStrike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61458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219200" y="177800"/>
            <a:ext cx="7239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0" y="1447800"/>
            <a:ext cx="9752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defRPr sz="2400" b="1" i="0" u="none" strike="noStrike" baseline="0">
                <a:latin typeface="+mj-lt"/>
              </a:defRPr>
            </a:lvl1pPr>
          </a:lstStyle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Trong đó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qúa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các điểm đánh giá bộ phận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64671"/>
            <a:ext cx="5692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0" name="Oval 3">
            <a:extLst>
              <a:ext uri="{FF2B5EF4-FFF2-40B4-BE49-F238E27FC236}">
                <a16:creationId xmlns:a16="http://schemas.microsoft.com/office/drawing/2014/main" id="{D0B96D4E-F6D0-4484-AFBE-5B87FE375F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976121"/>
            <a:ext cx="4155034" cy="1339281"/>
          </a:xfrm>
          <a:prstGeom prst="ellipse">
            <a:avLst/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>
            <a:flatTx/>
          </a:bodyPr>
          <a:lstStyle/>
          <a:p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endParaRPr lang="en-US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8C24FC1F-8100-4F99-81E0-490FCD90B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33800"/>
            <a:ext cx="2743200" cy="123074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THƯỜNG XUYÊN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97281C95-02C6-4369-9817-C281A8DAC1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30151" y="2895600"/>
            <a:ext cx="1282558" cy="820590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D6832E45-6E04-44D5-BB74-7E7559B3D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2070" y="3733800"/>
            <a:ext cx="2743200" cy="119180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ĐỊNH KỲ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2)</a:t>
            </a:r>
            <a:endParaRPr lang="en-US" altLang="ko-K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Line 9">
            <a:extLst>
              <a:ext uri="{FF2B5EF4-FFF2-40B4-BE49-F238E27FC236}">
                <a16:creationId xmlns:a16="http://schemas.microsoft.com/office/drawing/2014/main" id="{F068CEA4-3D1F-4BA7-B2C4-53FB84CF954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3813" y="2798444"/>
            <a:ext cx="1275226" cy="935356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AutoShape 8">
            <a:extLst>
              <a:ext uri="{FF2B5EF4-FFF2-40B4-BE49-F238E27FC236}">
                <a16:creationId xmlns:a16="http://schemas.microsoft.com/office/drawing/2014/main" id="{5FB813E7-063A-4B4A-8EA7-F0BD106E6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8026" y="3733800"/>
            <a:ext cx="2819399" cy="125800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CC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(HS=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TC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HP)</a:t>
            </a:r>
          </a:p>
        </p:txBody>
      </p:sp>
      <p:sp>
        <p:nvSpPr>
          <p:cNvPr id="21" name="Line 6">
            <a:extLst>
              <a:ext uri="{FF2B5EF4-FFF2-40B4-BE49-F238E27FC236}">
                <a16:creationId xmlns:a16="http://schemas.microsoft.com/office/drawing/2014/main" id="{90044FA2-0CB8-4A94-8ADA-4D0BBDFB34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3354348"/>
            <a:ext cx="17252" cy="361842"/>
          </a:xfrm>
          <a:prstGeom prst="line">
            <a:avLst/>
          </a:prstGeom>
          <a:noFill/>
          <a:ln w="57150">
            <a:solidFill>
              <a:srgbClr val="CC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 12">
            <a:extLst>
              <a:ext uri="{FF2B5EF4-FFF2-40B4-BE49-F238E27FC236}">
                <a16:creationId xmlns:a16="http://schemas.microsoft.com/office/drawing/2014/main" id="{3D3562EE-F93B-40E7-90CE-748E1F7599A9}"/>
              </a:ext>
            </a:extLst>
          </p:cNvPr>
          <p:cNvSpPr>
            <a:spLocks/>
          </p:cNvSpPr>
          <p:nvPr/>
        </p:nvSpPr>
        <p:spPr bwMode="gray">
          <a:xfrm rot="2700000" flipV="1">
            <a:off x="599844" y="5132257"/>
            <a:ext cx="768162" cy="721638"/>
          </a:xfrm>
          <a:custGeom>
            <a:avLst/>
            <a:gdLst>
              <a:gd name="T0" fmla="*/ 0 w 982"/>
              <a:gd name="T1" fmla="*/ 2147483647 h 774"/>
              <a:gd name="T2" fmla="*/ 2147483647 w 982"/>
              <a:gd name="T3" fmla="*/ 2147483647 h 774"/>
              <a:gd name="T4" fmla="*/ 2147483647 w 982"/>
              <a:gd name="T5" fmla="*/ 2147483647 h 774"/>
              <a:gd name="T6" fmla="*/ 2147483647 w 982"/>
              <a:gd name="T7" fmla="*/ 2147483647 h 774"/>
              <a:gd name="T8" fmla="*/ 2147483647 w 982"/>
              <a:gd name="T9" fmla="*/ 2147483647 h 774"/>
              <a:gd name="T10" fmla="*/ 2147483647 w 982"/>
              <a:gd name="T11" fmla="*/ 2147483647 h 774"/>
              <a:gd name="T12" fmla="*/ 2147483647 w 982"/>
              <a:gd name="T13" fmla="*/ 2147483647 h 774"/>
              <a:gd name="T14" fmla="*/ 2147483647 w 982"/>
              <a:gd name="T15" fmla="*/ 2147483647 h 774"/>
              <a:gd name="T16" fmla="*/ 2147483647 w 982"/>
              <a:gd name="T17" fmla="*/ 2147483647 h 774"/>
              <a:gd name="T18" fmla="*/ 2147483647 w 982"/>
              <a:gd name="T19" fmla="*/ 2147483647 h 774"/>
              <a:gd name="T20" fmla="*/ 2147483647 w 982"/>
              <a:gd name="T21" fmla="*/ 2147483647 h 774"/>
              <a:gd name="T22" fmla="*/ 2147483647 w 982"/>
              <a:gd name="T23" fmla="*/ 2147483647 h 774"/>
              <a:gd name="T24" fmla="*/ 2147483647 w 982"/>
              <a:gd name="T25" fmla="*/ 2147483647 h 774"/>
              <a:gd name="T26" fmla="*/ 2147483647 w 982"/>
              <a:gd name="T27" fmla="*/ 2147483647 h 774"/>
              <a:gd name="T28" fmla="*/ 2147483647 w 982"/>
              <a:gd name="T29" fmla="*/ 2147483647 h 774"/>
              <a:gd name="T30" fmla="*/ 2147483647 w 982"/>
              <a:gd name="T31" fmla="*/ 2147483647 h 774"/>
              <a:gd name="T32" fmla="*/ 2147483647 w 982"/>
              <a:gd name="T33" fmla="*/ 2147483647 h 774"/>
              <a:gd name="T34" fmla="*/ 2147483647 w 982"/>
              <a:gd name="T35" fmla="*/ 2147483647 h 774"/>
              <a:gd name="T36" fmla="*/ 2147483647 w 982"/>
              <a:gd name="T37" fmla="*/ 2147483647 h 774"/>
              <a:gd name="T38" fmla="*/ 2147483647 w 982"/>
              <a:gd name="T39" fmla="*/ 2147483647 h 774"/>
              <a:gd name="T40" fmla="*/ 2147483647 w 982"/>
              <a:gd name="T41" fmla="*/ 2147483647 h 774"/>
              <a:gd name="T42" fmla="*/ 2147483647 w 982"/>
              <a:gd name="T43" fmla="*/ 2147483647 h 774"/>
              <a:gd name="T44" fmla="*/ 2147483647 w 982"/>
              <a:gd name="T45" fmla="*/ 2147483647 h 774"/>
              <a:gd name="T46" fmla="*/ 2147483647 w 982"/>
              <a:gd name="T47" fmla="*/ 2147483647 h 774"/>
              <a:gd name="T48" fmla="*/ 2147483647 w 982"/>
              <a:gd name="T49" fmla="*/ 2147483647 h 774"/>
              <a:gd name="T50" fmla="*/ 2147483647 w 982"/>
              <a:gd name="T51" fmla="*/ 2147483647 h 774"/>
              <a:gd name="T52" fmla="*/ 2147483647 w 982"/>
              <a:gd name="T53" fmla="*/ 0 h 774"/>
              <a:gd name="T54" fmla="*/ 2147483647 w 982"/>
              <a:gd name="T55" fmla="*/ 2147483647 h 774"/>
              <a:gd name="T56" fmla="*/ 2147483647 w 982"/>
              <a:gd name="T57" fmla="*/ 2147483647 h 774"/>
              <a:gd name="T58" fmla="*/ 2147483647 w 982"/>
              <a:gd name="T59" fmla="*/ 2147483647 h 774"/>
              <a:gd name="T60" fmla="*/ 2147483647 w 982"/>
              <a:gd name="T61" fmla="*/ 2147483647 h 774"/>
              <a:gd name="T62" fmla="*/ 2147483647 w 982"/>
              <a:gd name="T63" fmla="*/ 2147483647 h 774"/>
              <a:gd name="T64" fmla="*/ 2147483647 w 982"/>
              <a:gd name="T65" fmla="*/ 2147483647 h 774"/>
              <a:gd name="T66" fmla="*/ 2147483647 w 982"/>
              <a:gd name="T67" fmla="*/ 2147483647 h 774"/>
              <a:gd name="T68" fmla="*/ 2147483647 w 982"/>
              <a:gd name="T69" fmla="*/ 2147483647 h 774"/>
              <a:gd name="T70" fmla="*/ 2147483647 w 982"/>
              <a:gd name="T71" fmla="*/ 2147483647 h 774"/>
              <a:gd name="T72" fmla="*/ 2147483647 w 982"/>
              <a:gd name="T73" fmla="*/ 2147483647 h 774"/>
              <a:gd name="T74" fmla="*/ 2147483647 w 982"/>
              <a:gd name="T75" fmla="*/ 2147483647 h 774"/>
              <a:gd name="T76" fmla="*/ 2147483647 w 982"/>
              <a:gd name="T77" fmla="*/ 2147483647 h 774"/>
              <a:gd name="T78" fmla="*/ 2147483647 w 982"/>
              <a:gd name="T79" fmla="*/ 2147483647 h 774"/>
              <a:gd name="T80" fmla="*/ 2147483647 w 982"/>
              <a:gd name="T81" fmla="*/ 2147483647 h 774"/>
              <a:gd name="T82" fmla="*/ 2147483647 w 982"/>
              <a:gd name="T83" fmla="*/ 2147483647 h 774"/>
              <a:gd name="T84" fmla="*/ 2147483647 w 982"/>
              <a:gd name="T85" fmla="*/ 2147483647 h 774"/>
              <a:gd name="T86" fmla="*/ 2147483647 w 982"/>
              <a:gd name="T87" fmla="*/ 2147483647 h 774"/>
              <a:gd name="T88" fmla="*/ 2147483647 w 982"/>
              <a:gd name="T89" fmla="*/ 2147483647 h 774"/>
              <a:gd name="T90" fmla="*/ 2147483647 w 982"/>
              <a:gd name="T91" fmla="*/ 2147483647 h 774"/>
              <a:gd name="T92" fmla="*/ 2147483647 w 982"/>
              <a:gd name="T93" fmla="*/ 2147483647 h 774"/>
              <a:gd name="T94" fmla="*/ 2147483647 w 982"/>
              <a:gd name="T95" fmla="*/ 2147483647 h 774"/>
              <a:gd name="T96" fmla="*/ 2147483647 w 982"/>
              <a:gd name="T97" fmla="*/ 2147483647 h 774"/>
              <a:gd name="T98" fmla="*/ 2147483647 w 982"/>
              <a:gd name="T99" fmla="*/ 2147483647 h 774"/>
              <a:gd name="T100" fmla="*/ 2147483647 w 982"/>
              <a:gd name="T101" fmla="*/ 2147483647 h 774"/>
              <a:gd name="T102" fmla="*/ 2147483647 w 982"/>
              <a:gd name="T103" fmla="*/ 2147483647 h 774"/>
              <a:gd name="T104" fmla="*/ 0 w 982"/>
              <a:gd name="T105" fmla="*/ 2147483647 h 774"/>
              <a:gd name="T106" fmla="*/ 0 w 982"/>
              <a:gd name="T107" fmla="*/ 2147483647 h 77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82"/>
              <a:gd name="T163" fmla="*/ 0 h 774"/>
              <a:gd name="T164" fmla="*/ 982 w 982"/>
              <a:gd name="T165" fmla="*/ 774 h 77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82" h="774">
                <a:moveTo>
                  <a:pt x="0" y="774"/>
                </a:moveTo>
                <a:lnTo>
                  <a:pt x="2" y="770"/>
                </a:lnTo>
                <a:lnTo>
                  <a:pt x="8" y="754"/>
                </a:lnTo>
                <a:lnTo>
                  <a:pt x="16" y="730"/>
                </a:lnTo>
                <a:lnTo>
                  <a:pt x="32" y="698"/>
                </a:lnTo>
                <a:lnTo>
                  <a:pt x="50" y="660"/>
                </a:lnTo>
                <a:lnTo>
                  <a:pt x="76" y="618"/>
                </a:lnTo>
                <a:lnTo>
                  <a:pt x="106" y="574"/>
                </a:lnTo>
                <a:lnTo>
                  <a:pt x="142" y="528"/>
                </a:lnTo>
                <a:lnTo>
                  <a:pt x="186" y="482"/>
                </a:lnTo>
                <a:lnTo>
                  <a:pt x="236" y="438"/>
                </a:lnTo>
                <a:lnTo>
                  <a:pt x="294" y="398"/>
                </a:lnTo>
                <a:lnTo>
                  <a:pt x="360" y="360"/>
                </a:lnTo>
                <a:lnTo>
                  <a:pt x="426" y="332"/>
                </a:lnTo>
                <a:lnTo>
                  <a:pt x="488" y="314"/>
                </a:lnTo>
                <a:lnTo>
                  <a:pt x="544" y="304"/>
                </a:lnTo>
                <a:lnTo>
                  <a:pt x="594" y="300"/>
                </a:lnTo>
                <a:lnTo>
                  <a:pt x="638" y="300"/>
                </a:lnTo>
                <a:lnTo>
                  <a:pt x="678" y="304"/>
                </a:lnTo>
                <a:lnTo>
                  <a:pt x="710" y="312"/>
                </a:lnTo>
                <a:lnTo>
                  <a:pt x="736" y="320"/>
                </a:lnTo>
                <a:lnTo>
                  <a:pt x="754" y="326"/>
                </a:lnTo>
                <a:lnTo>
                  <a:pt x="766" y="332"/>
                </a:lnTo>
                <a:lnTo>
                  <a:pt x="770" y="334"/>
                </a:lnTo>
                <a:lnTo>
                  <a:pt x="680" y="476"/>
                </a:lnTo>
                <a:lnTo>
                  <a:pt x="982" y="370"/>
                </a:lnTo>
                <a:lnTo>
                  <a:pt x="912" y="0"/>
                </a:lnTo>
                <a:lnTo>
                  <a:pt x="854" y="150"/>
                </a:lnTo>
                <a:lnTo>
                  <a:pt x="850" y="148"/>
                </a:lnTo>
                <a:lnTo>
                  <a:pt x="838" y="142"/>
                </a:lnTo>
                <a:lnTo>
                  <a:pt x="822" y="134"/>
                </a:lnTo>
                <a:lnTo>
                  <a:pt x="798" y="126"/>
                </a:lnTo>
                <a:lnTo>
                  <a:pt x="768" y="120"/>
                </a:lnTo>
                <a:lnTo>
                  <a:pt x="732" y="114"/>
                </a:lnTo>
                <a:lnTo>
                  <a:pt x="692" y="110"/>
                </a:lnTo>
                <a:lnTo>
                  <a:pt x="646" y="110"/>
                </a:lnTo>
                <a:lnTo>
                  <a:pt x="596" y="116"/>
                </a:lnTo>
                <a:lnTo>
                  <a:pt x="540" y="126"/>
                </a:lnTo>
                <a:lnTo>
                  <a:pt x="482" y="146"/>
                </a:lnTo>
                <a:lnTo>
                  <a:pt x="422" y="172"/>
                </a:lnTo>
                <a:lnTo>
                  <a:pt x="356" y="210"/>
                </a:lnTo>
                <a:lnTo>
                  <a:pt x="290" y="258"/>
                </a:lnTo>
                <a:lnTo>
                  <a:pt x="230" y="310"/>
                </a:lnTo>
                <a:lnTo>
                  <a:pt x="178" y="364"/>
                </a:lnTo>
                <a:lnTo>
                  <a:pt x="136" y="422"/>
                </a:lnTo>
                <a:lnTo>
                  <a:pt x="100" y="480"/>
                </a:lnTo>
                <a:lnTo>
                  <a:pt x="72" y="536"/>
                </a:lnTo>
                <a:lnTo>
                  <a:pt x="48" y="590"/>
                </a:lnTo>
                <a:lnTo>
                  <a:pt x="30" y="640"/>
                </a:lnTo>
                <a:lnTo>
                  <a:pt x="18" y="684"/>
                </a:lnTo>
                <a:lnTo>
                  <a:pt x="8" y="722"/>
                </a:lnTo>
                <a:lnTo>
                  <a:pt x="4" y="750"/>
                </a:lnTo>
                <a:lnTo>
                  <a:pt x="0" y="768"/>
                </a:lnTo>
                <a:lnTo>
                  <a:pt x="0" y="774"/>
                </a:lnTo>
              </a:path>
            </a:pathLst>
          </a:custGeom>
          <a:gradFill rotWithShape="1">
            <a:gsLst>
              <a:gs pos="0">
                <a:srgbClr val="EE8D4C">
                  <a:alpha val="32001"/>
                </a:srgbClr>
              </a:gs>
              <a:gs pos="100000">
                <a:srgbClr val="EC823A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A4A95C28-0B4A-4287-A420-95AB15F71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23654"/>
            <a:ext cx="8217545" cy="4946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" name="Text Box 12">
            <a:extLst>
              <a:ext uri="{FF2B5EF4-FFF2-40B4-BE49-F238E27FC236}">
                <a16:creationId xmlns:a16="http://schemas.microsoft.com/office/drawing/2014/main" id="{E030AE67-A144-4646-8A8F-365D1B61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562600"/>
            <a:ext cx="8162025" cy="400110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nghỉ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trở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cấm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01376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143000" y="177800"/>
            <a:ext cx="73914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BAO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</a:rPr>
              <a:t>2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00"/>
                </a:solidFill>
                <a:latin typeface="+mj-lt"/>
              </a:rPr>
              <a:t>      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010DD-A7F8-48ED-9943-BC6B9D7D944C}"/>
              </a:ext>
            </a:extLst>
          </p:cNvPr>
          <p:cNvSpPr txBox="1"/>
          <p:nvPr/>
        </p:nvSpPr>
        <p:spPr>
          <a:xfrm>
            <a:off x="69258" y="3937337"/>
            <a:ext cx="57981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 kiểm tra định kỳ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ược tính hệ số 1. Số điểm kiểm tra định kỳ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bằng số tín chỉ của học phần đó.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endParaRPr lang="en-US" sz="20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F76121-2E9F-41BC-A046-09D070A785F2}"/>
              </a:ext>
            </a:extLst>
          </p:cNvPr>
          <p:cNvSpPr txBox="1"/>
          <p:nvPr/>
        </p:nvSpPr>
        <p:spPr>
          <a:xfrm>
            <a:off x="76200" y="2266344"/>
            <a:ext cx="5791200" cy="392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n-US" sz="195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195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iểm </a:t>
            </a:r>
            <a:r>
              <a:rPr lang="en-US" sz="195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 = </a:t>
            </a:r>
            <a:r>
              <a:rPr lang="en-US" sz="195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cộng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195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đánh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195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95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endParaRPr lang="en-US" sz="195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B51C8C-9C57-442A-9AB1-E0674B8964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296824"/>
            <a:ext cx="3886200" cy="3494376"/>
          </a:xfrm>
          <a:prstGeom prst="rect">
            <a:avLst/>
          </a:prstGeom>
        </p:spPr>
      </p:pic>
      <p:sp>
        <p:nvSpPr>
          <p:cNvPr id="2" name="Arrow: Up 1">
            <a:extLst>
              <a:ext uri="{FF2B5EF4-FFF2-40B4-BE49-F238E27FC236}">
                <a16:creationId xmlns:a16="http://schemas.microsoft.com/office/drawing/2014/main" id="{9CA5A4E0-B216-4E4A-BD35-BCC3449B8E67}"/>
              </a:ext>
            </a:extLst>
          </p:cNvPr>
          <p:cNvSpPr/>
          <p:nvPr/>
        </p:nvSpPr>
        <p:spPr bwMode="auto">
          <a:xfrm flipV="1">
            <a:off x="2743200" y="2792541"/>
            <a:ext cx="228600" cy="1017459"/>
          </a:xfrm>
          <a:prstGeom prst="upArrow">
            <a:avLst/>
          </a:prstGeom>
          <a:solidFill>
            <a:srgbClr val="0000CC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500" b="1" i="0" u="none" strike="noStrike" cap="none" normalizeH="0" baseline="0" err="1">
              <a:ln>
                <a:noFill/>
              </a:ln>
              <a:solidFill>
                <a:srgbClr val="FF33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834636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1066800" y="177800"/>
            <a:ext cx="76962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indent="-384175">
              <a:lnSpc>
                <a:spcPts val="2200"/>
              </a:lnSpc>
              <a:buClr>
                <a:srgbClr val="00B0E0"/>
              </a:buClr>
              <a:buSzTx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vi-VN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 học phần được chuyển thành điểm chữ như sau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1864493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3965444"/>
            <a:ext cx="2971800" cy="22416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83FF9-E5FE-12E5-1E0C-79F31C2C4F70}"/>
              </a:ext>
            </a:extLst>
          </p:cNvPr>
          <p:cNvSpPr txBox="1"/>
          <p:nvPr/>
        </p:nvSpPr>
        <p:spPr>
          <a:xfrm>
            <a:off x="0" y="1851337"/>
            <a:ext cx="3962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CC"/>
                </a:solidFill>
                <a:latin typeface="+mj-lt"/>
              </a:rPr>
              <a:t>     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 </a:t>
            </a:r>
            <a:r>
              <a:rPr lang="en-GB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5AC0D21D-B4D2-75BE-BC98-6E0FE7440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09" y="2231081"/>
            <a:ext cx="4859191" cy="24171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B096CE-1FB7-878E-350A-0F0227D9E9D3}"/>
              </a:ext>
            </a:extLst>
          </p:cNvPr>
          <p:cNvSpPr txBox="1"/>
          <p:nvPr/>
        </p:nvSpPr>
        <p:spPr>
          <a:xfrm>
            <a:off x="0" y="4674927"/>
            <a:ext cx="487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đạt</a:t>
            </a:r>
            <a:r>
              <a:rPr lang="en-US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GB" sz="20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 close up of black text&#10;&#10;Description automatically generated">
            <a:extLst>
              <a:ext uri="{FF2B5EF4-FFF2-40B4-BE49-F238E27FC236}">
                <a16:creationId xmlns:a16="http://schemas.microsoft.com/office/drawing/2014/main" id="{E0CB4A17-B7AC-14C2-4C04-8C29DB038F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75" y="5083691"/>
            <a:ext cx="4958025" cy="78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16774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838200" y="177800"/>
            <a:ext cx="73914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66126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de-DE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 điểm trung bình chung HK và TBC tích lũy</a:t>
            </a:r>
            <a:r>
              <a:rPr lang="en-US" sz="24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4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35ECF4-633F-42F5-9F2F-EF8B60B314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" y="2084102"/>
            <a:ext cx="4101100" cy="3615443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56D16E0-DAB9-4C20-84CC-6A14158B05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0116"/>
              </p:ext>
            </p:extLst>
          </p:nvPr>
        </p:nvGraphicFramePr>
        <p:xfrm>
          <a:off x="4495800" y="2845443"/>
          <a:ext cx="1801091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6" imgW="761669" imgH="837836" progId="Equation.DSMT4">
                  <p:embed/>
                </p:oleObj>
              </mc:Choice>
              <mc:Fallback>
                <p:oleObj name="Equation" r:id="rId6" imgW="761669" imgH="837836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845443"/>
                        <a:ext cx="1801091" cy="19812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8359296"/>
      </p:ext>
    </p:extLst>
  </p:cSld>
  <p:clrMapOvr>
    <a:masterClrMapping/>
  </p:clrMapOvr>
  <p:transition>
    <p:split orient="vert" dir="in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838200" y="177800"/>
            <a:ext cx="7620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BAO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1440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9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191677" y="1600200"/>
            <a:ext cx="2237290" cy="2438400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5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HP</a:t>
            </a:r>
            <a:endParaRPr lang="en-US" sz="25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29978" y="3124200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5405" y="3745073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406" y="3048000"/>
            <a:ext cx="665749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CSVC,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Lập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>
              <a:defRPr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76742" y="3258591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187039" y="5042746"/>
            <a:ext cx="825500" cy="782134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76452" y="5794976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26534" y="5207922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277220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4665" y="2904189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787" y="2343906"/>
            <a:ext cx="668201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soát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kiện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SV</a:t>
            </a:r>
            <a:endParaRPr lang="en-US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76715" y="2380209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10928" y="143256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3411" y="1516429"/>
            <a:ext cx="67694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Cập nhật điểm đánh giá bộ phận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GV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54521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42" y="2069753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2986532" y="4800600"/>
            <a:ext cx="69365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QLĐT,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https://uneti.ltd/Student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https://daotao.uneti.edu.vn/</a:t>
            </a:r>
            <a:endParaRPr lang="vi-VN" sz="20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48761" y="3976408"/>
            <a:ext cx="825500" cy="717564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29" y="2736"/>
              <a:ext cx="1385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070" y="4139876"/>
            <a:ext cx="662126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000" dirty="0"/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rọc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phách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chấm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68971" y="4116183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529" y="4659473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E0E8179-AB02-426B-8C4E-CBEF50964FDC}"/>
              </a:ext>
            </a:extLst>
          </p:cNvPr>
          <p:cNvSpPr txBox="1"/>
          <p:nvPr/>
        </p:nvSpPr>
        <p:spPr>
          <a:xfrm>
            <a:off x="54625" y="4191000"/>
            <a:ext cx="21822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QĐ 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31/ QĐ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0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b="1" i="0" u="none" strike="noStrike" baseline="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QĐ 711/QĐ  (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tuyến</a:t>
            </a:r>
            <a:r>
              <a:rPr lang="en-US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8163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914400" y="233363"/>
            <a:ext cx="74676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</a:t>
            </a:r>
            <a:r>
              <a:rPr lang="en-US" sz="2400" b="1" dirty="0" smtClean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BẢO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CHẤT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63183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181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nhiệm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83231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109728" y="1983328"/>
            <a:ext cx="6477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 viên có mặt tại phòng thi theo đúng thời gian quy định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</a:t>
            </a:r>
            <a:r>
              <a:rPr lang="vi-V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ến </a:t>
            </a:r>
            <a:r>
              <a:rPr lang="vi-VN" sz="2000" b="0" i="0" u="sng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chậm quá 15 phút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tự</a:t>
            </a:r>
            <a:r>
              <a:rPr lang="en-US" sz="20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vi-VN" sz="20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b="1" i="0" u="none" strike="noStrike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vi-V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 chậm quá </a:t>
            </a:r>
            <a:r>
              <a:rPr lang="vi-VN" sz="2000" b="0" i="0" u="sng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phút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đối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trắc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nghiệm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9728" y="4419600"/>
            <a:ext cx="64434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+SV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thẻ sinh viên,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CCCD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vi-VN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tờ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GB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vi-VN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0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884849"/>
      </p:ext>
    </p:extLst>
  </p:cSld>
  <p:clrMapOvr>
    <a:masterClrMapping/>
  </p:clrMapOvr>
  <p:transition>
    <p:split orient="vert"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914400" y="177800"/>
            <a:ext cx="7620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418100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phạm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12192" y="1894886"/>
            <a:ext cx="647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SV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khiển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trách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-18288" y="3048000"/>
            <a:ext cx="64434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kỷ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luật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cảnh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trừ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50%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FB5B0D-B039-41A6-8A44-5DEA79E48EAA}"/>
              </a:ext>
            </a:extLst>
          </p:cNvPr>
          <p:cNvSpPr txBox="1"/>
          <p:nvPr/>
        </p:nvSpPr>
        <p:spPr>
          <a:xfrm>
            <a:off x="-18288" y="4343400"/>
            <a:ext cx="6507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(0)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445CE1-2E76-4EFB-B69F-449EA1FE3AF6}"/>
              </a:ext>
            </a:extLst>
          </p:cNvPr>
          <p:cNvSpPr txBox="1"/>
          <p:nvPr/>
        </p:nvSpPr>
        <p:spPr>
          <a:xfrm>
            <a:off x="0" y="5422756"/>
            <a:ext cx="64891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Đi thi hộ hoặc nhờ người thi hộ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690823"/>
      </p:ext>
    </p:extLst>
  </p:cSld>
  <p:clrMapOvr>
    <a:masterClrMapping/>
  </p:clrMapOvr>
  <p:transition>
    <p:split orient="vert" dir="in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762000" y="157163"/>
            <a:ext cx="7620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579581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bố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76200" y="159573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1584135"/>
            <a:ext cx="2971800" cy="20834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2CD37B-34C9-4E83-93C4-960EFA3891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232" y="3811707"/>
            <a:ext cx="2971800" cy="2241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76200" y="2257287"/>
            <a:ext cx="6477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Kể từ khi kết thúc thi học phần, chậm nhất là </a:t>
            </a:r>
            <a:r>
              <a:rPr lang="vi-V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</a:t>
            </a:r>
            <a:r>
              <a:rPr lang="vi-V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ngày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điểm của học phần trong học kỳ đó được công khai cho S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biết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website http://daotao.uneti.edu.vn</a:t>
            </a:r>
            <a:r>
              <a:rPr lang="vi-VN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6832" y="4267200"/>
            <a:ext cx="6629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Đối với các trường hợp vi phạm quy chế thi, Phòng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GB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 trách nhiệm rà soát, tổng hợp và công bố trên website </a:t>
            </a:r>
            <a:r>
              <a:rPr lang="vi-VN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http://daotao.uneti.edu.vn </a:t>
            </a:r>
            <a:endParaRPr lang="en-US" sz="2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0660"/>
      </p:ext>
    </p:extLst>
  </p:cSld>
  <p:clrMapOvr>
    <a:masterClrMapping/>
  </p:clrMapOvr>
  <p:transition>
    <p:split orient="vert" dir="in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762000" y="177800"/>
            <a:ext cx="7543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73114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30480" y="1392936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BF5C10-BC43-4BB2-B4DD-5DE15FEC08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84135"/>
            <a:ext cx="2971800" cy="20834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8207AB-0C1E-4523-943E-7EA95A64B6AF}"/>
              </a:ext>
            </a:extLst>
          </p:cNvPr>
          <p:cNvSpPr txBox="1"/>
          <p:nvPr/>
        </p:nvSpPr>
        <p:spPr>
          <a:xfrm>
            <a:off x="30480" y="1798431"/>
            <a:ext cx="6858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dirty="0">
                <a:solidFill>
                  <a:srgbClr val="FF0000"/>
                </a:solidFill>
                <a:latin typeface="+mj-lt"/>
              </a:rPr>
              <a:t>    </a:t>
            </a:r>
            <a:r>
              <a:rPr lang="vi-V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 vòng 3 ngày kể từ khi điểm thi kết thúc học phần được công bố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nếu có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thắc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hoặc phúc khảo điểm bài thi sinh viên thực hiện như sau: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30480" y="3124200"/>
            <a:ext cx="6724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viên đến </a:t>
            </a:r>
            <a:r>
              <a:rPr lang="vi-V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bộ phận 1 cửa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(hoặc website Nhà trường) để lấy mẫu 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7758F-1586-43AB-80F8-BC1692C4CCF0}"/>
              </a:ext>
            </a:extLst>
          </p:cNvPr>
          <p:cNvSpPr txBox="1"/>
          <p:nvPr/>
        </p:nvSpPr>
        <p:spPr>
          <a:xfrm>
            <a:off x="30480" y="4971871"/>
            <a:ext cx="672404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FF0000"/>
                </a:solidFill>
                <a:latin typeface="+mj-lt"/>
              </a:rPr>
              <a:t>  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Bộ phận </a:t>
            </a:r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-VN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cửa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chuyển đơn xin phúc khảo của sinh viên đến Phòng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vi-VN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qua phần mềm quản lý UnetiOnline;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5ACAF1-61FA-4817-B637-AFF67518782C}"/>
              </a:ext>
            </a:extLst>
          </p:cNvPr>
          <p:cNvSpPr txBox="1"/>
          <p:nvPr/>
        </p:nvSpPr>
        <p:spPr>
          <a:xfrm>
            <a:off x="30480" y="4038600"/>
            <a:ext cx="67240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2400" b="1" i="0" u="none" strike="noStrike" baseline="0" dirty="0">
                <a:solidFill>
                  <a:srgbClr val="FF0000"/>
                </a:solidFill>
                <a:latin typeface="+mj-lt"/>
              </a:rPr>
              <a:t>   </a:t>
            </a:r>
            <a:r>
              <a:rPr lang="vi-VN" sz="22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 </a:t>
            </a:r>
            <a:r>
              <a:rPr lang="vi-VN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 nộp </a:t>
            </a:r>
            <a:r>
              <a:rPr lang="en-US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</a:t>
            </a:r>
            <a:r>
              <a:rPr lang="vi-VN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ơn tại </a:t>
            </a:r>
            <a:r>
              <a:rPr lang="vi-VN" sz="22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 phận 1 cửa </a:t>
            </a:r>
            <a:r>
              <a:rPr lang="vi-VN" sz="2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được xem xét giải quyết;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C30D3-B53B-45A0-8D8D-7271972B7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81891"/>
            <a:ext cx="3017520" cy="22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72338"/>
      </p:ext>
    </p:extLst>
  </p:cSld>
  <p:clrMapOvr>
    <a:masterClrMapping/>
  </p:clrMapOvr>
  <p:transition>
    <p:split orient="vert" dir="in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685800" y="177800"/>
            <a:ext cx="7620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45682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30480" y="13716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A0BA16-D149-4A76-B96B-E99E70299CED}"/>
              </a:ext>
            </a:extLst>
          </p:cNvPr>
          <p:cNvSpPr txBox="1"/>
          <p:nvPr/>
        </p:nvSpPr>
        <p:spPr>
          <a:xfrm>
            <a:off x="100433" y="1981200"/>
            <a:ext cx="672404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Phòng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xây dựng lịch chấm phúc khảo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khoa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chuyên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môn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chấm phúc khảo;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627758F-1586-43AB-80F8-BC1692C4CCF0}"/>
              </a:ext>
            </a:extLst>
          </p:cNvPr>
          <p:cNvSpPr txBox="1"/>
          <p:nvPr/>
        </p:nvSpPr>
        <p:spPr>
          <a:xfrm>
            <a:off x="100433" y="3886200"/>
            <a:ext cx="67240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Phòng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công bố rộng rãi kết quả phúc khảo bài thi trên website </a:t>
            </a:r>
            <a:r>
              <a:rPr lang="vi-VN" sz="2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http://daotao.uneti.edu.vn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tịch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duyệt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đồng thời được cập nhật lên hệ thống quản lý đào tạo.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DBA2E-6E04-49EA-AD17-426B02109A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584135"/>
            <a:ext cx="2971800" cy="20834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21E563-1FC9-48FC-A4B0-52C2C3073D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781891"/>
            <a:ext cx="3017520" cy="225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545736"/>
      </p:ext>
    </p:extLst>
  </p:cSld>
  <p:clrMapOvr>
    <a:masterClrMapping/>
  </p:clrMapOvr>
  <p:transition>
    <p:split orient="vert" dir="in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762000" y="177800"/>
            <a:ext cx="77724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8962572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8962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143613-1FB6-4725-8117-674E7A6BC716}"/>
              </a:ext>
            </a:extLst>
          </p:cNvPr>
          <p:cNvSpPr txBox="1"/>
          <p:nvPr/>
        </p:nvSpPr>
        <p:spPr>
          <a:xfrm>
            <a:off x="-152400" y="1340427"/>
            <a:ext cx="9601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i="0" u="none" strike="noStrike" baseline="0" dirty="0">
                <a:solidFill>
                  <a:srgbClr val="0000CC"/>
                </a:solidFill>
                <a:latin typeface="+mj-lt"/>
              </a:rPr>
              <a:t>      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2200" b="1" i="0" u="none" strike="noStrike" baseline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798D2D-1573-4DBA-A500-97CB69E4B86C}"/>
              </a:ext>
            </a:extLst>
          </p:cNvPr>
          <p:cNvSpPr/>
          <p:nvPr/>
        </p:nvSpPr>
        <p:spPr>
          <a:xfrm>
            <a:off x="6096" y="1447800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33CC"/>
                </a:solidFill>
                <a:sym typeface="Wingdings" pitchFamily="2" charset="2"/>
              </a:rPr>
              <a:t></a:t>
            </a:r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BDBA2E-6E04-49EA-AD17-426B02109A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452" y="1603947"/>
            <a:ext cx="2971800" cy="2083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4B110-4A30-46E7-A453-E60884F7F488}"/>
              </a:ext>
            </a:extLst>
          </p:cNvPr>
          <p:cNvSpPr txBox="1"/>
          <p:nvPr/>
        </p:nvSpPr>
        <p:spPr>
          <a:xfrm>
            <a:off x="33604" y="1776845"/>
            <a:ext cx="672404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Sinh viên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thì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để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dẫn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Lệ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nợ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phí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kỳ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FA42F4-07C7-4118-A0C3-B48E28495D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103" y="3838197"/>
            <a:ext cx="2919845" cy="220243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82BF9B9-C177-4370-81C4-3789642A7890}"/>
              </a:ext>
            </a:extLst>
          </p:cNvPr>
          <p:cNvSpPr txBox="1"/>
          <p:nvPr/>
        </p:nvSpPr>
        <p:spPr>
          <a:xfrm>
            <a:off x="76200" y="3657600"/>
            <a:ext cx="67240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Bộ phận một cửa chuyển đơn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đến Phòng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thông qua phần mềm quản lý; 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F612CE-774E-41A2-ABDD-A3C76BBBB93C}"/>
              </a:ext>
            </a:extLst>
          </p:cNvPr>
          <p:cNvSpPr txBox="1"/>
          <p:nvPr/>
        </p:nvSpPr>
        <p:spPr>
          <a:xfrm>
            <a:off x="59474" y="4495800"/>
            <a:ext cx="67787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Phòng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 </a:t>
            </a:r>
            <a:r>
              <a:rPr lang="en-GB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ĐBCL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tổ chức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chế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B70A9-8481-4057-9C55-BF3EE03A2BF6}"/>
              </a:ext>
            </a:extLst>
          </p:cNvPr>
          <p:cNvSpPr txBox="1"/>
          <p:nvPr/>
        </p:nvSpPr>
        <p:spPr>
          <a:xfrm>
            <a:off x="63932" y="5326559"/>
            <a:ext cx="67787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trùng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lịch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1013382"/>
      </p:ext>
    </p:extLst>
  </p:cSld>
  <p:clrMapOvr>
    <a:masterClrMapping/>
  </p:clrMapOvr>
  <p:transition>
    <p:split orient="vert"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451A14E-EEAB-42F6-9FC3-5EBF93443E0E}"/>
              </a:ext>
            </a:extLst>
          </p:cNvPr>
          <p:cNvSpPr/>
          <p:nvPr/>
        </p:nvSpPr>
        <p:spPr>
          <a:xfrm>
            <a:off x="1027112" y="49214"/>
            <a:ext cx="7772400" cy="54927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16" name="Rectangle 28">
            <a:extLst>
              <a:ext uri="{FF2B5EF4-FFF2-40B4-BE49-F238E27FC236}">
                <a16:creationId xmlns:a16="http://schemas.microsoft.com/office/drawing/2014/main" id="{A4BBAF92-092D-4EE2-B274-7779886DB3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49214"/>
            <a:ext cx="81534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 CHỨC XÉT MIỄN HỌC, MIỄN THI NGOẠI NGỮ, TIN HỌC VÀ </a:t>
            </a:r>
          </a:p>
          <a:p>
            <a:pPr eaLnBrk="1" hangingPunct="1"/>
            <a:r>
              <a:rPr lang="en-US" altLang="en-US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 CÔNG NHẬN CHUẨN ĐẦU RA NGOẠI NGỮ, TIN HỌC</a:t>
            </a:r>
          </a:p>
          <a:p>
            <a:pPr algn="ctr" eaLnBrk="1" hangingPunct="1"/>
            <a:endParaRPr lang="en-US" altLang="en-US" sz="16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 eaLnBrk="1" hangingPunct="1"/>
            <a:endParaRPr lang="en-US" altLang="en-US" sz="20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 Box 68">
            <a:extLst>
              <a:ext uri="{FF2B5EF4-FFF2-40B4-BE49-F238E27FC236}">
                <a16:creationId xmlns:a16="http://schemas.microsoft.com/office/drawing/2014/main" id="{04EC8442-6950-4035-AF95-4F4F6018449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105400" y="5420447"/>
            <a:ext cx="20573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endParaRPr lang="en-US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29A7555-EE30-4841-A0E0-953851D6F5B0}"/>
              </a:ext>
            </a:extLst>
          </p:cNvPr>
          <p:cNvSpPr txBox="1"/>
          <p:nvPr/>
        </p:nvSpPr>
        <p:spPr>
          <a:xfrm>
            <a:off x="381000" y="889956"/>
            <a:ext cx="9372600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căn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cứ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thực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u="sng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alt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altLang="en-US" sz="2000" b="1" u="sng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670/QĐ-ĐHKTKTCN,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05/09/2022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vi-VN" altLang="en-US" sz="2000" b="1" dirty="0">
                <a:latin typeface="Times New Roman" pitchFamily="18" charset="0"/>
                <a:cs typeface="Times New Roman" pitchFamily="18" charset="0"/>
              </a:rPr>
              <a:t> về việc 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đổi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điểm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phần</a:t>
            </a:r>
            <a:r>
              <a:rPr lang="vi-VN" altLang="en-US" sz="2000" b="1" dirty="0">
                <a:latin typeface="Times New Roman" pitchFamily="18" charset="0"/>
                <a:cs typeface="Times New Roman" pitchFamily="18" charset="0"/>
              </a:rPr>
              <a:t> NN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CĐR Tin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endParaRPr lang="en-US" alt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02/QĐ-ĐHKTKTCN,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03/01/2023 Quy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tổ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đánh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giá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CĐR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SV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ĐH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Ngôn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Anh</a:t>
            </a:r>
          </a:p>
          <a:p>
            <a:pPr algn="just"/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 +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Quyết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số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853/QĐ-ĐHKTKTCN,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ngày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25/09/2023 Quy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ngoại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cho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SV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đại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chính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không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chuyên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 err="1">
                <a:latin typeface="Times New Roman" pitchFamily="18" charset="0"/>
                <a:cs typeface="Times New Roman" pitchFamily="18" charset="0"/>
              </a:rPr>
              <a:t>ngữ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Quy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0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đơn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hồ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sơ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MHMT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CĐR qua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dữ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mềm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unetiOnline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KT&amp;ĐBCL; 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tính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lý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cứ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thẩm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hội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đồng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Thông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cổng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tử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6.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KT&amp;ĐBCL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nhập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CĐR</a:t>
            </a:r>
          </a:p>
          <a:p>
            <a:pPr algn="just"/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08543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29AEAFB-398B-F1C3-AB71-70A0680585C7}"/>
              </a:ext>
            </a:extLst>
          </p:cNvPr>
          <p:cNvSpPr txBox="1"/>
          <p:nvPr/>
        </p:nvSpPr>
        <p:spPr>
          <a:xfrm>
            <a:off x="152400" y="838201"/>
            <a:ext cx="9220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Tiếp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kiến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thắc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SV (qua email)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sv.phongqlcl@uneti.edu.vn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Email: -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Hà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Lan 0934596179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Nam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Phượng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0975799097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Box 29">
            <a:extLst>
              <a:ext uri="{FF2B5EF4-FFF2-40B4-BE49-F238E27FC236}">
                <a16:creationId xmlns:a16="http://schemas.microsoft.com/office/drawing/2014/main" id="{10CCA60D-B062-97AC-4478-C8D8449B5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133600"/>
            <a:ext cx="9525000" cy="35086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en-US" sz="2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nội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dung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1.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2.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hủy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đăng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ký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3.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hoãn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4.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phúc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5.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cung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cấp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chỉnh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bổ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sung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6. Tiếp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miễn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đầu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Ngoại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ngữ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Tin </a:t>
            </a:r>
            <a:r>
              <a:rPr lang="en-US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defRPr/>
            </a:pPr>
            <a:endParaRPr lang="en-US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2CCE7327-1D22-D0E5-DE50-718AC799A8B5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152400"/>
            <a:ext cx="79248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6576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6"/>
          <p:cNvSpPr txBox="1">
            <a:spLocks noChangeArrowheads="1"/>
          </p:cNvSpPr>
          <p:nvPr/>
        </p:nvSpPr>
        <p:spPr>
          <a:xfrm>
            <a:off x="685800" y="157163"/>
            <a:ext cx="8001000" cy="376237"/>
          </a:xfrm>
          <a:prstGeom prst="rect">
            <a:avLst/>
          </a:prstGeom>
          <a:noFill/>
          <a:ln/>
        </p:spPr>
        <p:txBody>
          <a:bodyPr/>
          <a:lstStyle/>
          <a:p>
            <a:pPr marL="384175" marR="0" lvl="0" indent="-384175" algn="ctr" defTabSz="914400" rtl="0" eaLnBrk="0" fontAlgn="base" latinLnBrk="0" hangingPunct="0">
              <a:lnSpc>
                <a:spcPts val="2200"/>
              </a:lnSpc>
              <a:spcBef>
                <a:spcPct val="0"/>
              </a:spcBef>
              <a:spcAft>
                <a:spcPct val="0"/>
              </a:spcAft>
              <a:buClr>
                <a:srgbClr val="00B0E0"/>
              </a:buClr>
              <a:buSzTx/>
              <a:buFont typeface="Symbol" pitchFamily="18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PHÒNG </a:t>
            </a:r>
            <a:r>
              <a:rPr lang="en-US" sz="2400" b="1" dirty="0">
                <a:solidFill>
                  <a:srgbClr val="8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KHẢO THÍ VÀ ĐẢM BẢO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CHẤT LƯỢNG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200" y="804672"/>
            <a:ext cx="9372600" cy="5486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76200" y="817372"/>
            <a:ext cx="94713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Một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số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hình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thức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SV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liên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hệ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với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Phòng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KT </a:t>
            </a:r>
            <a:r>
              <a:rPr lang="en-US" sz="2400" b="1" dirty="0" err="1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và</a:t>
            </a:r>
            <a:r>
              <a:rPr lang="en-US" sz="2400" b="1" dirty="0">
                <a:solidFill>
                  <a:schemeClr val="accent3"/>
                </a:solidFill>
                <a:latin typeface="Times New Roman" panose="02020603050405020304" pitchFamily="18" charset="0"/>
                <a:ea typeface="Arial Unicode MS" pitchFamily="34" charset="-128"/>
                <a:cs typeface="Times New Roman" panose="02020603050405020304" pitchFamily="18" charset="0"/>
              </a:rPr>
              <a:t> ĐBCL </a:t>
            </a:r>
            <a:endParaRPr lang="en-US" sz="24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A7FFF70D-F4A0-421A-8A29-770347C92DB6}"/>
              </a:ext>
            </a:extLst>
          </p:cNvPr>
          <p:cNvSpPr/>
          <p:nvPr/>
        </p:nvSpPr>
        <p:spPr>
          <a:xfrm>
            <a:off x="94344" y="2656116"/>
            <a:ext cx="2349433" cy="2438400"/>
          </a:xfrm>
          <a:prstGeom prst="flowChartAlternateProcess">
            <a:avLst/>
          </a:prstGeom>
          <a:solidFill>
            <a:srgbClr val="99FF99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3500"/>
              </a:lnSpc>
            </a:pP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kênh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SV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KT </a:t>
            </a:r>
            <a:r>
              <a:rPr lang="en-US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ĐBCL </a:t>
            </a:r>
          </a:p>
        </p:txBody>
      </p:sp>
      <p:grpSp>
        <p:nvGrpSpPr>
          <p:cNvPr id="11" name="Group 7">
            <a:extLst>
              <a:ext uri="{FF2B5EF4-FFF2-40B4-BE49-F238E27FC236}">
                <a16:creationId xmlns:a16="http://schemas.microsoft.com/office/drawing/2014/main" id="{9AE0CE1A-E3B6-421A-8E57-17DB63B5E171}"/>
              </a:ext>
            </a:extLst>
          </p:cNvPr>
          <p:cNvGrpSpPr>
            <a:grpSpLocks/>
          </p:cNvGrpSpPr>
          <p:nvPr/>
        </p:nvGrpSpPr>
        <p:grpSpPr bwMode="auto">
          <a:xfrm>
            <a:off x="2230813" y="3068638"/>
            <a:ext cx="825500" cy="665162"/>
            <a:chOff x="3174" y="2656"/>
            <a:chExt cx="1549" cy="1351"/>
          </a:xfrm>
          <a:solidFill>
            <a:srgbClr val="FFC000"/>
          </a:solidFill>
        </p:grpSpPr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8E1BDA54-A813-4276-933B-343391AD5C0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AutoShape 9">
              <a:extLst>
                <a:ext uri="{FF2B5EF4-FFF2-40B4-BE49-F238E27FC236}">
                  <a16:creationId xmlns:a16="http://schemas.microsoft.com/office/drawing/2014/main" id="{310C632A-49D2-40B1-BBB1-0DAD0D7E2D0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AutoShape 10">
              <a:extLst>
                <a:ext uri="{FF2B5EF4-FFF2-40B4-BE49-F238E27FC236}">
                  <a16:creationId xmlns:a16="http://schemas.microsoft.com/office/drawing/2014/main" id="{9E2AC2F5-E233-4E5E-8A49-9080C6B409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" name="Line 14">
            <a:extLst>
              <a:ext uri="{FF2B5EF4-FFF2-40B4-BE49-F238E27FC236}">
                <a16:creationId xmlns:a16="http://schemas.microsoft.com/office/drawing/2014/main" id="{A2097D66-2F5C-4B95-82FC-1D965AE29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3476" y="3690852"/>
            <a:ext cx="6814122" cy="21971"/>
          </a:xfrm>
          <a:prstGeom prst="line">
            <a:avLst/>
          </a:prstGeom>
          <a:ln>
            <a:solidFill>
              <a:srgbClr val="FFCC99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03C1CF20-7AFB-4C86-9949-C4B3C3BB1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198" y="3176391"/>
            <a:ext cx="715166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qua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fanpage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KHẢO THÍ UNETI</a:t>
            </a: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80A8F7CB-71C4-4D8B-A98C-6620A74EE0F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68429" y="3200400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2DB1A771-2A2E-4998-BB8A-423591D2403D}"/>
              </a:ext>
            </a:extLst>
          </p:cNvPr>
          <p:cNvGrpSpPr>
            <a:grpSpLocks/>
          </p:cNvGrpSpPr>
          <p:nvPr/>
        </p:nvGrpSpPr>
        <p:grpSpPr bwMode="auto">
          <a:xfrm>
            <a:off x="2212145" y="5370456"/>
            <a:ext cx="825500" cy="665162"/>
            <a:chOff x="3174" y="2656"/>
            <a:chExt cx="1549" cy="1351"/>
          </a:xfrm>
          <a:solidFill>
            <a:srgbClr val="C00000"/>
          </a:solidFill>
        </p:grpSpPr>
        <p:sp>
          <p:nvSpPr>
            <p:cNvPr id="26" name="AutoShape 22">
              <a:extLst>
                <a:ext uri="{FF2B5EF4-FFF2-40B4-BE49-F238E27FC236}">
                  <a16:creationId xmlns:a16="http://schemas.microsoft.com/office/drawing/2014/main" id="{EEBFC29C-930C-433C-A218-7591BD55A1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7" name="AutoShape 23">
              <a:extLst>
                <a:ext uri="{FF2B5EF4-FFF2-40B4-BE49-F238E27FC236}">
                  <a16:creationId xmlns:a16="http://schemas.microsoft.com/office/drawing/2014/main" id="{E194FE82-DC77-4992-8387-5FE39A332C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8" name="AutoShape 24">
              <a:extLst>
                <a:ext uri="{FF2B5EF4-FFF2-40B4-BE49-F238E27FC236}">
                  <a16:creationId xmlns:a16="http://schemas.microsoft.com/office/drawing/2014/main" id="{F0ABB64B-E9A6-45E9-A2F5-ACAB0A6A29F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9" name="Line 28">
            <a:extLst>
              <a:ext uri="{FF2B5EF4-FFF2-40B4-BE49-F238E27FC236}">
                <a16:creationId xmlns:a16="http://schemas.microsoft.com/office/drawing/2014/main" id="{4ECE4BC0-4356-4D97-821A-65CA5778C5B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6897" y="6019800"/>
            <a:ext cx="6893953" cy="0"/>
          </a:xfrm>
          <a:prstGeom prst="line">
            <a:avLst/>
          </a:prstGeom>
          <a:ln>
            <a:solidFill>
              <a:srgbClr val="FF000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1" name="Text Box 30">
            <a:extLst>
              <a:ext uri="{FF2B5EF4-FFF2-40B4-BE49-F238E27FC236}">
                <a16:creationId xmlns:a16="http://schemas.microsoft.com/office/drawing/2014/main" id="{5FA45176-57F5-4736-B6A9-8671CFD3C40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18846" y="5493168"/>
            <a:ext cx="40441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</a:rPr>
              <a:t>5</a:t>
            </a:r>
            <a:endParaRPr lang="en-US" sz="2000" b="1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32" name="Group 21">
            <a:extLst>
              <a:ext uri="{FF2B5EF4-FFF2-40B4-BE49-F238E27FC236}">
                <a16:creationId xmlns:a16="http://schemas.microsoft.com/office/drawing/2014/main" id="{51DAD01E-D3B1-4D93-A162-EFBDA2159E07}"/>
              </a:ext>
            </a:extLst>
          </p:cNvPr>
          <p:cNvGrpSpPr>
            <a:grpSpLocks/>
          </p:cNvGrpSpPr>
          <p:nvPr/>
        </p:nvGrpSpPr>
        <p:grpSpPr bwMode="auto">
          <a:xfrm>
            <a:off x="2236326" y="2238751"/>
            <a:ext cx="825500" cy="665162"/>
            <a:chOff x="3174" y="2656"/>
            <a:chExt cx="1549" cy="1351"/>
          </a:xfrm>
          <a:solidFill>
            <a:srgbClr val="92D050"/>
          </a:solidFill>
        </p:grpSpPr>
        <p:sp>
          <p:nvSpPr>
            <p:cNvPr id="33" name="AutoShape 22">
              <a:extLst>
                <a:ext uri="{FF2B5EF4-FFF2-40B4-BE49-F238E27FC236}">
                  <a16:creationId xmlns:a16="http://schemas.microsoft.com/office/drawing/2014/main" id="{2ED93EB9-2B7D-4916-A577-C00C7F816D6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AutoShape 23">
              <a:extLst>
                <a:ext uri="{FF2B5EF4-FFF2-40B4-BE49-F238E27FC236}">
                  <a16:creationId xmlns:a16="http://schemas.microsoft.com/office/drawing/2014/main" id="{D8011CE0-24CA-40F7-8020-1CD4E2B4835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AutoShape 24">
              <a:extLst>
                <a:ext uri="{FF2B5EF4-FFF2-40B4-BE49-F238E27FC236}">
                  <a16:creationId xmlns:a16="http://schemas.microsoft.com/office/drawing/2014/main" id="{24025E96-4039-4D9E-83A2-A638608E87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6" name="Line 28">
            <a:extLst>
              <a:ext uri="{FF2B5EF4-FFF2-40B4-BE49-F238E27FC236}">
                <a16:creationId xmlns:a16="http://schemas.microsoft.com/office/drawing/2014/main" id="{D8B93A17-9934-4BCD-B8E5-0B1A1F943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6026" y="2870661"/>
            <a:ext cx="6814122" cy="0"/>
          </a:xfrm>
          <a:prstGeom prst="line">
            <a:avLst/>
          </a:prstGeom>
          <a:ln>
            <a:solidFill>
              <a:srgbClr val="92D050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063338AF-3A87-4202-A3E1-EFBE72F8A5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1588" y="2329565"/>
            <a:ext cx="6682012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Thông qua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địa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sv.phongqlcl@uneti.edu.vn</a:t>
            </a:r>
          </a:p>
        </p:txBody>
      </p:sp>
      <p:sp>
        <p:nvSpPr>
          <p:cNvPr id="38" name="Text Box 30">
            <a:extLst>
              <a:ext uri="{FF2B5EF4-FFF2-40B4-BE49-F238E27FC236}">
                <a16:creationId xmlns:a16="http://schemas.microsoft.com/office/drawing/2014/main" id="{ED3048DB-2E41-49DE-9234-5547355442C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85028" y="2362200"/>
            <a:ext cx="32733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grpSp>
        <p:nvGrpSpPr>
          <p:cNvPr id="39" name="Group 21">
            <a:extLst>
              <a:ext uri="{FF2B5EF4-FFF2-40B4-BE49-F238E27FC236}">
                <a16:creationId xmlns:a16="http://schemas.microsoft.com/office/drawing/2014/main" id="{DB918CEA-CCB1-4548-8831-D993097DB309}"/>
              </a:ext>
            </a:extLst>
          </p:cNvPr>
          <p:cNvGrpSpPr>
            <a:grpSpLocks/>
          </p:cNvGrpSpPr>
          <p:nvPr/>
        </p:nvGrpSpPr>
        <p:grpSpPr bwMode="auto">
          <a:xfrm>
            <a:off x="2200768" y="1385227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0" name="AutoShape 22">
              <a:extLst>
                <a:ext uri="{FF2B5EF4-FFF2-40B4-BE49-F238E27FC236}">
                  <a16:creationId xmlns:a16="http://schemas.microsoft.com/office/drawing/2014/main" id="{B1049680-1278-422D-8008-00F2D6FA9013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AutoShape 23">
              <a:extLst>
                <a:ext uri="{FF2B5EF4-FFF2-40B4-BE49-F238E27FC236}">
                  <a16:creationId xmlns:a16="http://schemas.microsoft.com/office/drawing/2014/main" id="{6B4F0FCC-6EE9-46B7-B6D9-2C6CCFFB08F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AutoShape 24">
              <a:extLst>
                <a:ext uri="{FF2B5EF4-FFF2-40B4-BE49-F238E27FC236}">
                  <a16:creationId xmlns:a16="http://schemas.microsoft.com/office/drawing/2014/main" id="{F761DBD3-CF54-4656-8B3C-1E5940C079E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3" name="Text Box 29">
            <a:extLst>
              <a:ext uri="{FF2B5EF4-FFF2-40B4-BE49-F238E27FC236}">
                <a16:creationId xmlns:a16="http://schemas.microsoft.com/office/drawing/2014/main" id="{BF4639FE-8BC3-42BC-AAFE-2BB9369C4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1672" y="1456523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phân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 phận 1 </a:t>
            </a:r>
            <a:r>
              <a:rPr lang="vi-V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cửa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CTCTSV</a:t>
            </a:r>
          </a:p>
        </p:txBody>
      </p:sp>
      <p:sp>
        <p:nvSpPr>
          <p:cNvPr id="44" name="Text Box 30">
            <a:extLst>
              <a:ext uri="{FF2B5EF4-FFF2-40B4-BE49-F238E27FC236}">
                <a16:creationId xmlns:a16="http://schemas.microsoft.com/office/drawing/2014/main" id="{9E842E52-3136-402B-B30D-BED576BC708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43777" y="1484252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45" name="Line 28">
            <a:extLst>
              <a:ext uri="{FF2B5EF4-FFF2-40B4-BE49-F238E27FC236}">
                <a16:creationId xmlns:a16="http://schemas.microsoft.com/office/drawing/2014/main" id="{B6C8C684-3EBF-4CD8-9CC6-22EA493D40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9132" y="2014452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AC63D18-DB90-472F-85E0-AF686ABD5040}"/>
              </a:ext>
            </a:extLst>
          </p:cNvPr>
          <p:cNvSpPr txBox="1"/>
          <p:nvPr/>
        </p:nvSpPr>
        <p:spPr>
          <a:xfrm>
            <a:off x="3047901" y="4572000"/>
            <a:ext cx="670569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Văn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KT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ĐBCL: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Cơ sở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Minh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Khai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Phòng 20</a:t>
            </a:r>
            <a:r>
              <a:rPr lang="en-GB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454 Minh Khai HN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sở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Nam: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401- H11 , 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Lĩnh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Nam HN</a:t>
            </a:r>
            <a:endParaRPr lang="vi-VN" sz="2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Cơ sở 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NĐ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22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GB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08 NA2-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353 Trần Hưng Đạ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vi-VN" sz="22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6" name="Group 21">
            <a:extLst>
              <a:ext uri="{FF2B5EF4-FFF2-40B4-BE49-F238E27FC236}">
                <a16:creationId xmlns:a16="http://schemas.microsoft.com/office/drawing/2014/main" id="{34ED5887-CE7C-4D7C-B4A0-037D86812DD5}"/>
              </a:ext>
            </a:extLst>
          </p:cNvPr>
          <p:cNvGrpSpPr>
            <a:grpSpLocks/>
          </p:cNvGrpSpPr>
          <p:nvPr/>
        </p:nvGrpSpPr>
        <p:grpSpPr bwMode="auto">
          <a:xfrm>
            <a:off x="2226426" y="3886200"/>
            <a:ext cx="825500" cy="665162"/>
            <a:chOff x="3174" y="2656"/>
            <a:chExt cx="1549" cy="1351"/>
          </a:xfrm>
          <a:solidFill>
            <a:srgbClr val="9966FF"/>
          </a:solidFill>
        </p:grpSpPr>
        <p:sp>
          <p:nvSpPr>
            <p:cNvPr id="47" name="AutoShape 22">
              <a:extLst>
                <a:ext uri="{FF2B5EF4-FFF2-40B4-BE49-F238E27FC236}">
                  <a16:creationId xmlns:a16="http://schemas.microsoft.com/office/drawing/2014/main" id="{BEF0C10C-B972-4DA7-B66A-6FCC6C86368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" name="AutoShape 23">
              <a:extLst>
                <a:ext uri="{FF2B5EF4-FFF2-40B4-BE49-F238E27FC236}">
                  <a16:creationId xmlns:a16="http://schemas.microsoft.com/office/drawing/2014/main" id="{95A78B3B-2953-4BAF-A9BD-E237C6F4251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pFill/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9" name="AutoShape 24">
              <a:extLst>
                <a:ext uri="{FF2B5EF4-FFF2-40B4-BE49-F238E27FC236}">
                  <a16:creationId xmlns:a16="http://schemas.microsoft.com/office/drawing/2014/main" id="{D0247ED1-DFD0-4929-9E69-A6AF0E71D64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51" name="Text Box 29">
            <a:extLst>
              <a:ext uri="{FF2B5EF4-FFF2-40B4-BE49-F238E27FC236}">
                <a16:creationId xmlns:a16="http://schemas.microsoft.com/office/drawing/2014/main" id="{AED158B1-ECBB-4931-AE20-853490301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8996" y="3996904"/>
            <a:ext cx="6769426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điện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SĐT: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0912.842.302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0912.443.507</a:t>
            </a:r>
          </a:p>
        </p:txBody>
      </p:sp>
      <p:sp>
        <p:nvSpPr>
          <p:cNvPr id="52" name="Text Box 30">
            <a:extLst>
              <a:ext uri="{FF2B5EF4-FFF2-40B4-BE49-F238E27FC236}">
                <a16:creationId xmlns:a16="http://schemas.microsoft.com/office/drawing/2014/main" id="{5426C9FB-8C81-43B8-9974-57326801BCF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2452345" y="4021974"/>
            <a:ext cx="362237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000" b="1" dirty="0">
                <a:solidFill>
                  <a:schemeClr val="bg1"/>
                </a:solidFill>
                <a:latin typeface="Arial" charset="0"/>
              </a:rPr>
              <a:t>4</a:t>
            </a:r>
          </a:p>
        </p:txBody>
      </p:sp>
      <p:sp>
        <p:nvSpPr>
          <p:cNvPr id="53" name="Line 28">
            <a:extLst>
              <a:ext uri="{FF2B5EF4-FFF2-40B4-BE49-F238E27FC236}">
                <a16:creationId xmlns:a16="http://schemas.microsoft.com/office/drawing/2014/main" id="{90F5E196-0820-4E15-B478-DD1C8CE679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9916" y="4520739"/>
            <a:ext cx="6814122" cy="21971"/>
          </a:xfrm>
          <a:prstGeom prst="line">
            <a:avLst/>
          </a:prstGeom>
          <a:ln>
            <a:solidFill>
              <a:srgbClr val="9966FF"/>
            </a:solidFill>
            <a:headEnd/>
            <a:tailEnd type="oval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0812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  <p:bldP spid="22" grpId="0"/>
      <p:bldP spid="29" grpId="0" animBg="1"/>
      <p:bldP spid="31" grpId="0"/>
      <p:bldP spid="36" grpId="0" animBg="1"/>
      <p:bldP spid="37" grpId="0"/>
      <p:bldP spid="38" grpId="0"/>
      <p:bldP spid="43" grpId="0"/>
      <p:bldP spid="44" grpId="0"/>
      <p:bldP spid="45" grpId="0" animBg="1"/>
      <p:bldP spid="50" grpId="0"/>
      <p:bldP spid="51" grpId="0"/>
      <p:bldP spid="52" grpId="0"/>
      <p:bldP spid="5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931" name="Rectangle 27"/>
          <p:cNvSpPr>
            <a:spLocks noChangeArrowheads="1"/>
          </p:cNvSpPr>
          <p:nvPr/>
        </p:nvSpPr>
        <p:spPr bwMode="auto">
          <a:xfrm>
            <a:off x="0" y="914400"/>
            <a:ext cx="9906000" cy="5943600"/>
          </a:xfrm>
          <a:prstGeom prst="rect">
            <a:avLst/>
          </a:prstGeom>
          <a:solidFill>
            <a:srgbClr val="CAD5DC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5932" name="Rectangle 28" descr="Narrow horizontal"/>
          <p:cNvSpPr>
            <a:spLocks noChangeArrowheads="1"/>
          </p:cNvSpPr>
          <p:nvPr/>
        </p:nvSpPr>
        <p:spPr bwMode="auto">
          <a:xfrm>
            <a:off x="0" y="0"/>
            <a:ext cx="9906000" cy="9906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3" name="Rectangle 29" descr="Narrow horizontal"/>
          <p:cNvSpPr>
            <a:spLocks noChangeArrowheads="1"/>
          </p:cNvSpPr>
          <p:nvPr/>
        </p:nvSpPr>
        <p:spPr bwMode="auto">
          <a:xfrm>
            <a:off x="0" y="0"/>
            <a:ext cx="1143000" cy="6858000"/>
          </a:xfrm>
          <a:prstGeom prst="rect">
            <a:avLst/>
          </a:prstGeom>
          <a:pattFill prst="narHorz">
            <a:fgClr>
              <a:schemeClr val="accent1"/>
            </a:fgClr>
            <a:bgClr>
              <a:schemeClr val="bg1"/>
            </a:bgClr>
          </a:pattFill>
          <a:ln w="9525" algn="ctr">
            <a:pattFill prst="narHorz">
              <a:fgClr>
                <a:srgbClr val="FFCC99"/>
              </a:fgClr>
              <a:bgClr>
                <a:srgbClr val="FFFFFF"/>
              </a:bgClr>
            </a:patt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ClrTx/>
              <a:buSzTx/>
              <a:buFontTx/>
              <a:buNone/>
            </a:pPr>
            <a:endParaRPr lang="vi-VN" sz="1800" i="1">
              <a:solidFill>
                <a:schemeClr val="tx1"/>
              </a:solidFill>
            </a:endParaRPr>
          </a:p>
        </p:txBody>
      </p:sp>
      <p:sp>
        <p:nvSpPr>
          <p:cNvPr id="1915938" name="Line 9"/>
          <p:cNvSpPr>
            <a:spLocks noChangeShapeType="1"/>
          </p:cNvSpPr>
          <p:nvPr/>
        </p:nvSpPr>
        <p:spPr bwMode="auto">
          <a:xfrm flipV="1">
            <a:off x="3779838" y="5959475"/>
            <a:ext cx="0" cy="1524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15975" name="Picture 71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43000" y="990600"/>
            <a:ext cx="8763000" cy="586740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  <p:sp>
        <p:nvSpPr>
          <p:cNvPr id="7292" name="Rectangle 124"/>
          <p:cNvSpPr>
            <a:spLocks noChangeArrowheads="1"/>
          </p:cNvSpPr>
          <p:nvPr/>
        </p:nvSpPr>
        <p:spPr bwMode="auto">
          <a:xfrm>
            <a:off x="1371600" y="2667000"/>
            <a:ext cx="8001000" cy="1190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8100000" algn="ctr" rotWithShape="0">
              <a:schemeClr val="tx2">
                <a:alpha val="50000"/>
              </a:schemeClr>
            </a:outerShdw>
          </a:effectLst>
        </p:spPr>
        <p:txBody>
          <a:bodyPr anchor="ctr"/>
          <a:lstStyle/>
          <a:p>
            <a:pPr eaLnBrk="1" hangingPunct="1">
              <a:lnSpc>
                <a:spcPct val="125000"/>
              </a:lnSpc>
              <a:buClrTx/>
              <a:buSzTx/>
              <a:buFontTx/>
              <a:buNone/>
            </a:pPr>
            <a:r>
              <a:rPr lang="en-US" sz="3200" b="1">
                <a:solidFill>
                  <a:srgbClr val="FF3300"/>
                </a:solidFill>
                <a:cs typeface="Arial" charset="0"/>
              </a:rPr>
              <a:t>PLEASE THANK YOU AND WISH YOU HEALTH, HAPPINESS! </a:t>
            </a:r>
          </a:p>
        </p:txBody>
      </p:sp>
      <p:grpSp>
        <p:nvGrpSpPr>
          <p:cNvPr id="2" name="Group 76"/>
          <p:cNvGrpSpPr>
            <a:grpSpLocks/>
          </p:cNvGrpSpPr>
          <p:nvPr/>
        </p:nvGrpSpPr>
        <p:grpSpPr bwMode="auto">
          <a:xfrm>
            <a:off x="0" y="0"/>
            <a:ext cx="1981200" cy="2143818"/>
            <a:chOff x="719" y="665"/>
            <a:chExt cx="1451" cy="1390"/>
          </a:xfrm>
        </p:grpSpPr>
        <p:sp>
          <p:nvSpPr>
            <p:cNvPr id="1915981" name="Rectangle 77"/>
            <p:cNvSpPr>
              <a:spLocks noChangeArrowheads="1"/>
            </p:cNvSpPr>
            <p:nvPr/>
          </p:nvSpPr>
          <p:spPr bwMode="auto">
            <a:xfrm>
              <a:off x="1439" y="665"/>
              <a:ext cx="369" cy="400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2" name="Rectangle 78"/>
            <p:cNvSpPr>
              <a:spLocks noChangeArrowheads="1"/>
            </p:cNvSpPr>
            <p:nvPr/>
          </p:nvSpPr>
          <p:spPr bwMode="auto">
            <a:xfrm>
              <a:off x="1441" y="1058"/>
              <a:ext cx="369" cy="405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3" name="Rectangle 79"/>
            <p:cNvSpPr>
              <a:spLocks noChangeArrowheads="1"/>
            </p:cNvSpPr>
            <p:nvPr/>
          </p:nvSpPr>
          <p:spPr bwMode="auto">
            <a:xfrm>
              <a:off x="719" y="1258"/>
              <a:ext cx="368" cy="39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4" name="Rectangle 80"/>
            <p:cNvSpPr>
              <a:spLocks noChangeArrowheads="1"/>
            </p:cNvSpPr>
            <p:nvPr/>
          </p:nvSpPr>
          <p:spPr bwMode="auto">
            <a:xfrm>
              <a:off x="1081" y="1258"/>
              <a:ext cx="362" cy="399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r>
                <a:rPr lang="en-US"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rPr>
                <a:t>            </a:t>
              </a:r>
            </a:p>
          </p:txBody>
        </p:sp>
        <p:sp>
          <p:nvSpPr>
            <p:cNvPr id="1915985" name="Rectangle 81"/>
            <p:cNvSpPr>
              <a:spLocks noChangeArrowheads="1"/>
            </p:cNvSpPr>
            <p:nvPr/>
          </p:nvSpPr>
          <p:spPr bwMode="auto">
            <a:xfrm>
              <a:off x="719" y="1649"/>
              <a:ext cx="368" cy="40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915986" name="Rectangle 82"/>
            <p:cNvSpPr>
              <a:spLocks noChangeArrowheads="1"/>
            </p:cNvSpPr>
            <p:nvPr/>
          </p:nvSpPr>
          <p:spPr bwMode="auto">
            <a:xfrm>
              <a:off x="1801" y="665"/>
              <a:ext cx="369" cy="396"/>
            </a:xfrm>
            <a:prstGeom prst="rect">
              <a:avLst/>
            </a:prstGeom>
            <a:solidFill>
              <a:srgbClr val="FF66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 eaLnBrk="1" hangingPunct="1">
                <a:buClrTx/>
                <a:buSzTx/>
                <a:buFontTx/>
                <a:buNone/>
              </a:pPr>
              <a:endParaRPr lang="vi-VN" sz="2400">
                <a:solidFill>
                  <a:schemeClr val="tx1"/>
                </a:solidFill>
                <a:latin typeface="Times New Roman" pitchFamily="18" charset="0"/>
                <a:cs typeface="Arial" charset="0"/>
              </a:endParaRPr>
            </a:p>
          </p:txBody>
        </p:sp>
      </p:grpSp>
      <p:pic>
        <p:nvPicPr>
          <p:cNvPr id="22" name="Picture 2" descr="UNET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" y="0"/>
            <a:ext cx="9890760" cy="914400"/>
          </a:xfrm>
          <a:prstGeom prst="rect">
            <a:avLst/>
          </a:prstGeom>
          <a:noFill/>
        </p:spPr>
      </p:pic>
      <p:pic>
        <p:nvPicPr>
          <p:cNvPr id="18" name="Picture 17" descr="gearanm[1]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15000"/>
            <a:ext cx="1143000" cy="1143000"/>
          </a:xfrm>
          <a:prstGeom prst="rect">
            <a:avLst/>
          </a:prstGeom>
        </p:spPr>
      </p:pic>
      <p:pic>
        <p:nvPicPr>
          <p:cNvPr id="19" name="Picture 74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1143000" y="959860"/>
            <a:ext cx="8763000" cy="592354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7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0"/>
                                        <p:tgtEl>
                                          <p:spTgt spid="191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2" grpId="0"/>
    </p:bldLst>
  </p:timing>
</p:sld>
</file>

<file path=ppt/theme/theme1.xml><?xml version="1.0" encoding="utf-8"?>
<a:theme xmlns:a="http://schemas.openxmlformats.org/drawingml/2006/main" name="ppc_blanko">
  <a:themeElements>
    <a:clrScheme name="ppc_blanko 2">
      <a:dk1>
        <a:srgbClr val="000000"/>
      </a:dk1>
      <a:lt1>
        <a:srgbClr val="FFFFFF"/>
      </a:lt1>
      <a:dk2>
        <a:srgbClr val="75CCEB"/>
      </a:dk2>
      <a:lt2>
        <a:srgbClr val="B5E3F3"/>
      </a:lt2>
      <a:accent1>
        <a:srgbClr val="00A8D6"/>
      </a:accent1>
      <a:accent2>
        <a:srgbClr val="0086AA"/>
      </a:accent2>
      <a:accent3>
        <a:srgbClr val="FFFFFF"/>
      </a:accent3>
      <a:accent4>
        <a:srgbClr val="000000"/>
      </a:accent4>
      <a:accent5>
        <a:srgbClr val="AAD1E8"/>
      </a:accent5>
      <a:accent6>
        <a:srgbClr val="00799A"/>
      </a:accent6>
      <a:hlink>
        <a:srgbClr val="005E78"/>
      </a:hlink>
      <a:folHlink>
        <a:srgbClr val="870A50"/>
      </a:folHlink>
    </a:clrScheme>
    <a:fontScheme name="ppc_blank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500" b="1" i="0" u="none" strike="noStrike" cap="none" normalizeH="0" baseline="0" err="1" smtClean="0">
            <a:ln>
              <a:noFill/>
            </a:ln>
            <a:solidFill>
              <a:srgbClr val="FF3300"/>
            </a:solidFill>
            <a:effectLst/>
            <a:latin typeface="Times New Roman" pitchFamily="18" charset="0"/>
            <a:ea typeface="Calibri" pitchFamily="34" charset="0"/>
            <a:cs typeface="Times New Roman" pitchFamily="18" charset="0"/>
          </a:defRPr>
        </a:defPPr>
      </a:lstStyle>
      <a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accent1"/>
            </a:gs>
            <a:gs pos="100000">
              <a:srgbClr val="FFFFFF"/>
            </a:gs>
          </a:gsLst>
          <a:lin ang="0" scaled="1"/>
        </a:gra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36000" tIns="36000" rIns="0" bIns="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chemeClr val="accent1"/>
          </a:buClr>
          <a:buSzPct val="70000"/>
          <a:buFont typeface="Wingdings" pitchFamily="2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c_blanko 1">
        <a:dk1>
          <a:srgbClr val="000000"/>
        </a:dk1>
        <a:lt1>
          <a:srgbClr val="FFFFFF"/>
        </a:lt1>
        <a:dk2>
          <a:srgbClr val="A2D4E6"/>
        </a:dk2>
        <a:lt2>
          <a:srgbClr val="DBEEF5"/>
        </a:lt2>
        <a:accent1>
          <a:srgbClr val="00B0E0"/>
        </a:accent1>
        <a:accent2>
          <a:srgbClr val="008DB4"/>
        </a:accent2>
        <a:accent3>
          <a:srgbClr val="FFFFFF"/>
        </a:accent3>
        <a:accent4>
          <a:srgbClr val="000000"/>
        </a:accent4>
        <a:accent5>
          <a:srgbClr val="AAD4ED"/>
        </a:accent5>
        <a:accent6>
          <a:srgbClr val="007FA3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c_blanko 2">
        <a:dk1>
          <a:srgbClr val="000000"/>
        </a:dk1>
        <a:lt1>
          <a:srgbClr val="FFFFFF"/>
        </a:lt1>
        <a:dk2>
          <a:srgbClr val="75CCEB"/>
        </a:dk2>
        <a:lt2>
          <a:srgbClr val="B5E3F3"/>
        </a:lt2>
        <a:accent1>
          <a:srgbClr val="00A8D6"/>
        </a:accent1>
        <a:accent2>
          <a:srgbClr val="0086AA"/>
        </a:accent2>
        <a:accent3>
          <a:srgbClr val="FFFFFF"/>
        </a:accent3>
        <a:accent4>
          <a:srgbClr val="000000"/>
        </a:accent4>
        <a:accent5>
          <a:srgbClr val="AAD1E8"/>
        </a:accent5>
        <a:accent6>
          <a:srgbClr val="00799A"/>
        </a:accent6>
        <a:hlink>
          <a:srgbClr val="005E78"/>
        </a:hlink>
        <a:folHlink>
          <a:srgbClr val="870A5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C:\WINNT\Profiles\anette.martin\Desktop\PPT_Standard\Last Version\Vorlagen\ppc_blanko.pot</Template>
  <TotalTime>2449125</TotalTime>
  <Words>2302</Words>
  <Application>Microsoft Office PowerPoint</Application>
  <PresentationFormat>A4 Paper (210x297 mm)</PresentationFormat>
  <Paragraphs>202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</vt:lpstr>
      <vt:lpstr>Arial Unicode MS</vt:lpstr>
      <vt:lpstr>Calibri</vt:lpstr>
      <vt:lpstr>Symbol</vt:lpstr>
      <vt:lpstr>Times New Roman</vt:lpstr>
      <vt:lpstr>Verdana</vt:lpstr>
      <vt:lpstr>Wingdings</vt:lpstr>
      <vt:lpstr>ppc_blanko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pixelpark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Kunde Titel der Präsentation</dc:title>
  <dc:subject>PowerPoint-Vorlage für PP Consult</dc:subject>
  <dc:creator>anette.martin</dc:creator>
  <dc:description>Headline und Subheadline sind anders als bei der pp_blanko-Vorlage</dc:description>
  <cp:lastModifiedBy>HP</cp:lastModifiedBy>
  <cp:revision>2275</cp:revision>
  <cp:lastPrinted>2020-10-12T03:42:43Z</cp:lastPrinted>
  <dcterms:created xsi:type="dcterms:W3CDTF">2000-05-29T13:32:46Z</dcterms:created>
  <dcterms:modified xsi:type="dcterms:W3CDTF">2025-08-29T09:06:12Z</dcterms:modified>
</cp:coreProperties>
</file>