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84" r:id="rId15"/>
    <p:sldId id="285" r:id="rId16"/>
    <p:sldId id="270" r:id="rId17"/>
    <p:sldId id="271" r:id="rId18"/>
    <p:sldId id="281" r:id="rId19"/>
    <p:sldId id="272" r:id="rId20"/>
    <p:sldId id="273" r:id="rId21"/>
    <p:sldId id="274" r:id="rId22"/>
    <p:sldId id="275" r:id="rId23"/>
    <p:sldId id="277" r:id="rId24"/>
    <p:sldId id="278" r:id="rId25"/>
    <p:sldId id="279" r:id="rId26"/>
    <p:sldId id="276" r:id="rId27"/>
    <p:sldId id="282" r:id="rId28"/>
    <p:sldId id="280" r:id="rId29"/>
    <p:sldId id="283" r:id="rId30"/>
  </p:sldIdLst>
  <p:sldSz cx="18288000" cy="10287000"/>
  <p:notesSz cx="6858000" cy="9144000"/>
  <p:embeddedFontLst>
    <p:embeddedFont>
      <p:font typeface="Source Han Sans JP" panose="020B0604020202020204" charset="-128"/>
      <p:regular r:id="rId32"/>
    </p:embeddedFont>
    <p:embeddedFont>
      <p:font typeface="Calibri" panose="020F0502020204030204" pitchFamily="34" charset="0"/>
      <p:regular r:id="rId33"/>
      <p:bold r:id="rId34"/>
      <p:italic r:id="rId35"/>
      <p:boldItalic r:id="rId36"/>
    </p:embeddedFont>
    <p:embeddedFont>
      <p:font typeface="Maven Pro Heavy" panose="020B0604020202020204" charset="0"/>
      <p:regular r:id="rId37"/>
    </p:embeddedFont>
    <p:embeddedFont>
      <p:font typeface="Museo Moderno Medium" panose="020B0604020202020204" charset="0"/>
      <p:regular r:id="rId38"/>
    </p:embeddedFont>
    <p:embeddedFont>
      <p:font typeface="Roboto Bold"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818"/>
    <a:srgbClr val="F4C551"/>
    <a:srgbClr val="FFFFD9"/>
    <a:srgbClr val="FFFFC5"/>
    <a:srgbClr val="FFFF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5200E2-EA47-407A-9F36-A21946E2ACE0}" v="260" dt="2025-09-03T06:43:54.1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5097" autoAdjust="0"/>
  </p:normalViewPr>
  <p:slideViewPr>
    <p:cSldViewPr>
      <p:cViewPr varScale="1">
        <p:scale>
          <a:sx n="73" d="100"/>
          <a:sy n="73" d="100"/>
        </p:scale>
        <p:origin x="594" y="6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an Phuc" userId="8d034be6-b904-438f-8370-f140997d8daa" providerId="ADAL" clId="{C6454167-80F5-4C59-AA85-CF1AA9D5F257}"/>
    <pc:docChg chg="undo custSel addSld modSld">
      <pc:chgData name="Phan Phuc" userId="8d034be6-b904-438f-8370-f140997d8daa" providerId="ADAL" clId="{C6454167-80F5-4C59-AA85-CF1AA9D5F257}" dt="2025-09-03T06:43:54.143" v="1344"/>
      <pc:docMkLst>
        <pc:docMk/>
      </pc:docMkLst>
      <pc:sldChg chg="delSp modSp mod">
        <pc:chgData name="Phan Phuc" userId="8d034be6-b904-438f-8370-f140997d8daa" providerId="ADAL" clId="{C6454167-80F5-4C59-AA85-CF1AA9D5F257}" dt="2025-09-03T02:40:14.861" v="57" actId="34135"/>
        <pc:sldMkLst>
          <pc:docMk/>
          <pc:sldMk cId="0" sldId="256"/>
        </pc:sldMkLst>
        <pc:spChg chg="mod">
          <ac:chgData name="Phan Phuc" userId="8d034be6-b904-438f-8370-f140997d8daa" providerId="ADAL" clId="{C6454167-80F5-4C59-AA85-CF1AA9D5F257}" dt="2025-09-03T02:40:14.861" v="57" actId="34135"/>
          <ac:spMkLst>
            <pc:docMk/>
            <pc:sldMk cId="0" sldId="256"/>
            <ac:spMk id="2" creationId="{00000000-0000-0000-0000-000000000000}"/>
          </ac:spMkLst>
        </pc:spChg>
        <pc:spChg chg="mod">
          <ac:chgData name="Phan Phuc" userId="8d034be6-b904-438f-8370-f140997d8daa" providerId="ADAL" clId="{C6454167-80F5-4C59-AA85-CF1AA9D5F257}" dt="2025-09-03T02:38:53.085" v="45" actId="255"/>
          <ac:spMkLst>
            <pc:docMk/>
            <pc:sldMk cId="0" sldId="256"/>
            <ac:spMk id="11" creationId="{00000000-0000-0000-0000-000000000000}"/>
          </ac:spMkLst>
        </pc:spChg>
        <pc:spChg chg="mod">
          <ac:chgData name="Phan Phuc" userId="8d034be6-b904-438f-8370-f140997d8daa" providerId="ADAL" clId="{C6454167-80F5-4C59-AA85-CF1AA9D5F257}" dt="2025-09-03T02:38:40.002" v="38" actId="1036"/>
          <ac:spMkLst>
            <pc:docMk/>
            <pc:sldMk cId="0" sldId="256"/>
            <ac:spMk id="12" creationId="{00000000-0000-0000-0000-000000000000}"/>
          </ac:spMkLst>
        </pc:spChg>
        <pc:spChg chg="del">
          <ac:chgData name="Phan Phuc" userId="8d034be6-b904-438f-8370-f140997d8daa" providerId="ADAL" clId="{C6454167-80F5-4C59-AA85-CF1AA9D5F257}" dt="2025-09-03T02:37:39.076" v="0" actId="478"/>
          <ac:spMkLst>
            <pc:docMk/>
            <pc:sldMk cId="0" sldId="256"/>
            <ac:spMk id="13" creationId="{00000000-0000-0000-0000-000000000000}"/>
          </ac:spMkLst>
        </pc:spChg>
        <pc:spChg chg="mod">
          <ac:chgData name="Phan Phuc" userId="8d034be6-b904-438f-8370-f140997d8daa" providerId="ADAL" clId="{C6454167-80F5-4C59-AA85-CF1AA9D5F257}" dt="2025-09-03T02:39:30.067" v="55" actId="1035"/>
          <ac:spMkLst>
            <pc:docMk/>
            <pc:sldMk cId="0" sldId="256"/>
            <ac:spMk id="14" creationId="{00000000-0000-0000-0000-000000000000}"/>
          </ac:spMkLst>
        </pc:spChg>
        <pc:grpChg chg="mod">
          <ac:chgData name="Phan Phuc" userId="8d034be6-b904-438f-8370-f140997d8daa" providerId="ADAL" clId="{C6454167-80F5-4C59-AA85-CF1AA9D5F257}" dt="2025-09-03T02:38:44.958" v="44" actId="1035"/>
          <ac:grpSpMkLst>
            <pc:docMk/>
            <pc:sldMk cId="0" sldId="256"/>
            <ac:grpSpMk id="3" creationId="{00000000-0000-0000-0000-000000000000}"/>
          </ac:grpSpMkLst>
        </pc:grpChg>
        <pc:grpChg chg="mod">
          <ac:chgData name="Phan Phuc" userId="8d034be6-b904-438f-8370-f140997d8daa" providerId="ADAL" clId="{C6454167-80F5-4C59-AA85-CF1AA9D5F257}" dt="2025-09-03T02:39:10.197" v="50" actId="1076"/>
          <ac:grpSpMkLst>
            <pc:docMk/>
            <pc:sldMk cId="0" sldId="256"/>
            <ac:grpSpMk id="6" creationId="{00000000-0000-0000-0000-000000000000}"/>
          </ac:grpSpMkLst>
        </pc:grpChg>
      </pc:sldChg>
      <pc:sldChg chg="addSp delSp mod addAnim delAnim">
        <pc:chgData name="Phan Phuc" userId="8d034be6-b904-438f-8370-f140997d8daa" providerId="ADAL" clId="{C6454167-80F5-4C59-AA85-CF1AA9D5F257}" dt="2025-09-03T06:05:13.319" v="917" actId="21"/>
        <pc:sldMkLst>
          <pc:docMk/>
          <pc:sldMk cId="0" sldId="273"/>
        </pc:sldMkLst>
        <pc:grpChg chg="add del">
          <ac:chgData name="Phan Phuc" userId="8d034be6-b904-438f-8370-f140997d8daa" providerId="ADAL" clId="{C6454167-80F5-4C59-AA85-CF1AA9D5F257}" dt="2025-09-03T06:05:13.319" v="917" actId="21"/>
          <ac:grpSpMkLst>
            <pc:docMk/>
            <pc:sldMk cId="0" sldId="273"/>
            <ac:grpSpMk id="2" creationId="{20C6EA89-891F-2A98-9C15-C4997FBB0F7D}"/>
          </ac:grpSpMkLst>
        </pc:grpChg>
      </pc:sldChg>
      <pc:sldChg chg="addSp delSp modSp add mod delAnim modAnim">
        <pc:chgData name="Phan Phuc" userId="8d034be6-b904-438f-8370-f140997d8daa" providerId="ADAL" clId="{C6454167-80F5-4C59-AA85-CF1AA9D5F257}" dt="2025-09-03T06:39:04.449" v="1264"/>
        <pc:sldMkLst>
          <pc:docMk/>
          <pc:sldMk cId="1535489418" sldId="284"/>
        </pc:sldMkLst>
        <pc:spChg chg="add del mod">
          <ac:chgData name="Phan Phuc" userId="8d034be6-b904-438f-8370-f140997d8daa" providerId="ADAL" clId="{C6454167-80F5-4C59-AA85-CF1AA9D5F257}" dt="2025-09-03T05:16:59.234" v="97" actId="12084"/>
          <ac:spMkLst>
            <pc:docMk/>
            <pc:sldMk cId="1535489418" sldId="284"/>
            <ac:spMk id="3" creationId="{BE9368BD-1D6C-6E78-93BE-6816019FFE42}"/>
          </ac:spMkLst>
        </pc:spChg>
        <pc:spChg chg="mod">
          <ac:chgData name="Phan Phuc" userId="8d034be6-b904-438f-8370-f140997d8daa" providerId="ADAL" clId="{C6454167-80F5-4C59-AA85-CF1AA9D5F257}" dt="2025-09-03T05:10:48.385" v="76" actId="1076"/>
          <ac:spMkLst>
            <pc:docMk/>
            <pc:sldMk cId="1535489418" sldId="284"/>
            <ac:spMk id="6" creationId="{D54557B4-E5B2-6A5C-90A0-92A320739689}"/>
          </ac:spMkLst>
        </pc:spChg>
        <pc:spChg chg="del">
          <ac:chgData name="Phan Phuc" userId="8d034be6-b904-438f-8370-f140997d8daa" providerId="ADAL" clId="{C6454167-80F5-4C59-AA85-CF1AA9D5F257}" dt="2025-09-03T05:09:05.680" v="59" actId="478"/>
          <ac:spMkLst>
            <pc:docMk/>
            <pc:sldMk cId="1535489418" sldId="284"/>
            <ac:spMk id="7" creationId="{38B57420-4158-7081-BFE3-38E9228117AD}"/>
          </ac:spMkLst>
        </pc:spChg>
        <pc:spChg chg="del">
          <ac:chgData name="Phan Phuc" userId="8d034be6-b904-438f-8370-f140997d8daa" providerId="ADAL" clId="{C6454167-80F5-4C59-AA85-CF1AA9D5F257}" dt="2025-09-03T05:09:08.157" v="60" actId="478"/>
          <ac:spMkLst>
            <pc:docMk/>
            <pc:sldMk cId="1535489418" sldId="284"/>
            <ac:spMk id="9" creationId="{569B6654-5FC1-5B23-FB6B-E6EA01959A42}"/>
          </ac:spMkLst>
        </pc:spChg>
        <pc:spChg chg="add del mod">
          <ac:chgData name="Phan Phuc" userId="8d034be6-b904-438f-8370-f140997d8daa" providerId="ADAL" clId="{C6454167-80F5-4C59-AA85-CF1AA9D5F257}" dt="2025-09-03T05:39:31.357" v="275" actId="478"/>
          <ac:spMkLst>
            <pc:docMk/>
            <pc:sldMk cId="1535489418" sldId="284"/>
            <ac:spMk id="10" creationId="{1FE24F18-C392-77D6-E91D-EB557FEF455A}"/>
          </ac:spMkLst>
        </pc:spChg>
        <pc:spChg chg="add del mod">
          <ac:chgData name="Phan Phuc" userId="8d034be6-b904-438f-8370-f140997d8daa" providerId="ADAL" clId="{C6454167-80F5-4C59-AA85-CF1AA9D5F257}" dt="2025-09-03T06:10:36.707" v="982" actId="1076"/>
          <ac:spMkLst>
            <pc:docMk/>
            <pc:sldMk cId="1535489418" sldId="284"/>
            <ac:spMk id="13" creationId="{B4907F78-FC01-586F-39EC-576057279DD2}"/>
          </ac:spMkLst>
        </pc:spChg>
        <pc:spChg chg="add mod ord">
          <ac:chgData name="Phan Phuc" userId="8d034be6-b904-438f-8370-f140997d8daa" providerId="ADAL" clId="{C6454167-80F5-4C59-AA85-CF1AA9D5F257}" dt="2025-09-03T05:54:02.332" v="481" actId="1076"/>
          <ac:spMkLst>
            <pc:docMk/>
            <pc:sldMk cId="1535489418" sldId="284"/>
            <ac:spMk id="15" creationId="{82626C95-FBFF-F5F8-E584-CFFC0140F458}"/>
          </ac:spMkLst>
        </pc:spChg>
        <pc:spChg chg="add mod">
          <ac:chgData name="Phan Phuc" userId="8d034be6-b904-438f-8370-f140997d8daa" providerId="ADAL" clId="{C6454167-80F5-4C59-AA85-CF1AA9D5F257}" dt="2025-09-03T06:10:14.277" v="979" actId="14100"/>
          <ac:spMkLst>
            <pc:docMk/>
            <pc:sldMk cId="1535489418" sldId="284"/>
            <ac:spMk id="17" creationId="{1200F1A9-00DF-EF86-8430-04858B6BE1F8}"/>
          </ac:spMkLst>
        </pc:spChg>
        <pc:spChg chg="add mod">
          <ac:chgData name="Phan Phuc" userId="8d034be6-b904-438f-8370-f140997d8daa" providerId="ADAL" clId="{C6454167-80F5-4C59-AA85-CF1AA9D5F257}" dt="2025-09-03T06:09:31.864" v="971" actId="14100"/>
          <ac:spMkLst>
            <pc:docMk/>
            <pc:sldMk cId="1535489418" sldId="284"/>
            <ac:spMk id="18" creationId="{390E3830-32D8-D998-0C1E-BD9A3A468FC9}"/>
          </ac:spMkLst>
        </pc:spChg>
        <pc:spChg chg="add del mod">
          <ac:chgData name="Phan Phuc" userId="8d034be6-b904-438f-8370-f140997d8daa" providerId="ADAL" clId="{C6454167-80F5-4C59-AA85-CF1AA9D5F257}" dt="2025-09-03T06:05:45.286" v="935" actId="478"/>
          <ac:spMkLst>
            <pc:docMk/>
            <pc:sldMk cId="1535489418" sldId="284"/>
            <ac:spMk id="24" creationId="{F7CCA82F-BAC5-2E3B-66B6-B54A090DBE45}"/>
          </ac:spMkLst>
        </pc:spChg>
        <pc:spChg chg="mod">
          <ac:chgData name="Phan Phuc" userId="8d034be6-b904-438f-8370-f140997d8daa" providerId="ADAL" clId="{C6454167-80F5-4C59-AA85-CF1AA9D5F257}" dt="2025-09-03T06:05:29.358" v="927" actId="20577"/>
          <ac:spMkLst>
            <pc:docMk/>
            <pc:sldMk cId="1535489418" sldId="284"/>
            <ac:spMk id="27" creationId="{00000000-0000-0000-0000-000000000000}"/>
          </ac:spMkLst>
        </pc:spChg>
        <pc:spChg chg="del mod">
          <ac:chgData name="Phan Phuc" userId="8d034be6-b904-438f-8370-f140997d8daa" providerId="ADAL" clId="{C6454167-80F5-4C59-AA85-CF1AA9D5F257}" dt="2025-09-03T06:05:38.009" v="932" actId="478"/>
          <ac:spMkLst>
            <pc:docMk/>
            <pc:sldMk cId="1535489418" sldId="284"/>
            <ac:spMk id="28" creationId="{00000000-0000-0000-0000-000000000000}"/>
          </ac:spMkLst>
        </pc:spChg>
        <pc:spChg chg="mod">
          <ac:chgData name="Phan Phuc" userId="8d034be6-b904-438f-8370-f140997d8daa" providerId="ADAL" clId="{C6454167-80F5-4C59-AA85-CF1AA9D5F257}" dt="2025-09-03T06:05:27.553" v="926" actId="20577"/>
          <ac:spMkLst>
            <pc:docMk/>
            <pc:sldMk cId="1535489418" sldId="284"/>
            <ac:spMk id="29" creationId="{00000000-0000-0000-0000-000000000000}"/>
          </ac:spMkLst>
        </pc:spChg>
        <pc:spChg chg="del mod">
          <ac:chgData name="Phan Phuc" userId="8d034be6-b904-438f-8370-f140997d8daa" providerId="ADAL" clId="{C6454167-80F5-4C59-AA85-CF1AA9D5F257}" dt="2025-09-03T06:05:36.235" v="931" actId="478"/>
          <ac:spMkLst>
            <pc:docMk/>
            <pc:sldMk cId="1535489418" sldId="284"/>
            <ac:spMk id="30" creationId="{00000000-0000-0000-0000-000000000000}"/>
          </ac:spMkLst>
        </pc:spChg>
        <pc:spChg chg="add del mod">
          <ac:chgData name="Phan Phuc" userId="8d034be6-b904-438f-8370-f140997d8daa" providerId="ADAL" clId="{C6454167-80F5-4C59-AA85-CF1AA9D5F257}" dt="2025-09-03T06:16:00.882" v="1022" actId="2711"/>
          <ac:spMkLst>
            <pc:docMk/>
            <pc:sldMk cId="1535489418" sldId="284"/>
            <ac:spMk id="31" creationId="{00000000-0000-0000-0000-000000000000}"/>
          </ac:spMkLst>
        </pc:spChg>
        <pc:spChg chg="mod">
          <ac:chgData name="Phan Phuc" userId="8d034be6-b904-438f-8370-f140997d8daa" providerId="ADAL" clId="{C6454167-80F5-4C59-AA85-CF1AA9D5F257}" dt="2025-09-03T06:05:32.368" v="929" actId="478"/>
          <ac:spMkLst>
            <pc:docMk/>
            <pc:sldMk cId="1535489418" sldId="284"/>
            <ac:spMk id="32" creationId="{00000000-0000-0000-0000-000000000000}"/>
          </ac:spMkLst>
        </pc:spChg>
        <pc:spChg chg="mod">
          <ac:chgData name="Phan Phuc" userId="8d034be6-b904-438f-8370-f140997d8daa" providerId="ADAL" clId="{C6454167-80F5-4C59-AA85-CF1AA9D5F257}" dt="2025-09-03T06:12:09.265" v="996" actId="20577"/>
          <ac:spMkLst>
            <pc:docMk/>
            <pc:sldMk cId="1535489418" sldId="284"/>
            <ac:spMk id="33" creationId="{48956B29-9632-4810-BC6A-E8F119658C62}"/>
          </ac:spMkLst>
        </pc:spChg>
        <pc:spChg chg="mod">
          <ac:chgData name="Phan Phuc" userId="8d034be6-b904-438f-8370-f140997d8daa" providerId="ADAL" clId="{C6454167-80F5-4C59-AA85-CF1AA9D5F257}" dt="2025-09-03T06:14:27.487" v="1014" actId="207"/>
          <ac:spMkLst>
            <pc:docMk/>
            <pc:sldMk cId="1535489418" sldId="284"/>
            <ac:spMk id="36" creationId="{5AAA4504-D336-F209-B18D-C7C551E42087}"/>
          </ac:spMkLst>
        </pc:spChg>
        <pc:spChg chg="mod">
          <ac:chgData name="Phan Phuc" userId="8d034be6-b904-438f-8370-f140997d8daa" providerId="ADAL" clId="{C6454167-80F5-4C59-AA85-CF1AA9D5F257}" dt="2025-09-03T06:12:25.086" v="998"/>
          <ac:spMkLst>
            <pc:docMk/>
            <pc:sldMk cId="1535489418" sldId="284"/>
            <ac:spMk id="37" creationId="{6E59960B-B974-C89E-042F-5B69E0866220}"/>
          </ac:spMkLst>
        </pc:spChg>
        <pc:spChg chg="mod">
          <ac:chgData name="Phan Phuc" userId="8d034be6-b904-438f-8370-f140997d8daa" providerId="ADAL" clId="{C6454167-80F5-4C59-AA85-CF1AA9D5F257}" dt="2025-09-03T06:12:25.086" v="998"/>
          <ac:spMkLst>
            <pc:docMk/>
            <pc:sldMk cId="1535489418" sldId="284"/>
            <ac:spMk id="38" creationId="{7F03E15D-9E47-DFD4-DEAA-20DFA54EEAA9}"/>
          </ac:spMkLst>
        </pc:spChg>
        <pc:spChg chg="mod">
          <ac:chgData name="Phan Phuc" userId="8d034be6-b904-438f-8370-f140997d8daa" providerId="ADAL" clId="{C6454167-80F5-4C59-AA85-CF1AA9D5F257}" dt="2025-09-03T06:15:51.445" v="1021" actId="255"/>
          <ac:spMkLst>
            <pc:docMk/>
            <pc:sldMk cId="1535489418" sldId="284"/>
            <ac:spMk id="39" creationId="{D2748C93-C802-6DC2-0080-0F28F0912753}"/>
          </ac:spMkLst>
        </pc:spChg>
        <pc:spChg chg="mod">
          <ac:chgData name="Phan Phuc" userId="8d034be6-b904-438f-8370-f140997d8daa" providerId="ADAL" clId="{C6454167-80F5-4C59-AA85-CF1AA9D5F257}" dt="2025-09-03T06:12:25.086" v="998"/>
          <ac:spMkLst>
            <pc:docMk/>
            <pc:sldMk cId="1535489418" sldId="284"/>
            <ac:spMk id="40" creationId="{7028E4E5-341F-0BE4-0C92-AFF4E249FAA1}"/>
          </ac:spMkLst>
        </pc:spChg>
        <pc:grpChg chg="add mod">
          <ac:chgData name="Phan Phuc" userId="8d034be6-b904-438f-8370-f140997d8daa" providerId="ADAL" clId="{C6454167-80F5-4C59-AA85-CF1AA9D5F257}" dt="2025-09-03T06:03:46.896" v="902" actId="1076"/>
          <ac:grpSpMkLst>
            <pc:docMk/>
            <pc:sldMk cId="1535489418" sldId="284"/>
            <ac:grpSpMk id="20" creationId="{FB68FAD4-213F-3368-420C-ABB9147AE08C}"/>
          </ac:grpSpMkLst>
        </pc:grpChg>
        <pc:grpChg chg="add mod">
          <ac:chgData name="Phan Phuc" userId="8d034be6-b904-438f-8370-f140997d8daa" providerId="ADAL" clId="{C6454167-80F5-4C59-AA85-CF1AA9D5F257}" dt="2025-09-03T06:10:47.127" v="985" actId="1035"/>
          <ac:grpSpMkLst>
            <pc:docMk/>
            <pc:sldMk cId="1535489418" sldId="284"/>
            <ac:grpSpMk id="21" creationId="{C6C460AE-70AF-2311-B7C4-E58745D5E57D}"/>
          </ac:grpSpMkLst>
        </pc:grpChg>
        <pc:grpChg chg="add mod">
          <ac:chgData name="Phan Phuc" userId="8d034be6-b904-438f-8370-f140997d8daa" providerId="ADAL" clId="{C6454167-80F5-4C59-AA85-CF1AA9D5F257}" dt="2025-09-03T06:12:38.593" v="1006" actId="1038"/>
          <ac:grpSpMkLst>
            <pc:docMk/>
            <pc:sldMk cId="1535489418" sldId="284"/>
            <ac:grpSpMk id="25" creationId="{20C6EA89-891F-2A98-9C15-C4997FBB0F7D}"/>
          </ac:grpSpMkLst>
        </pc:grpChg>
        <pc:grpChg chg="add del mod">
          <ac:chgData name="Phan Phuc" userId="8d034be6-b904-438f-8370-f140997d8daa" providerId="ADAL" clId="{C6454167-80F5-4C59-AA85-CF1AA9D5F257}" dt="2025-09-03T06:05:32.368" v="929" actId="478"/>
          <ac:grpSpMkLst>
            <pc:docMk/>
            <pc:sldMk cId="1535489418" sldId="284"/>
            <ac:grpSpMk id="26" creationId="{00000000-0000-0000-0000-000000000000}"/>
          </ac:grpSpMkLst>
        </pc:grpChg>
        <pc:grpChg chg="add mod">
          <ac:chgData name="Phan Phuc" userId="8d034be6-b904-438f-8370-f140997d8daa" providerId="ADAL" clId="{C6454167-80F5-4C59-AA85-CF1AA9D5F257}" dt="2025-09-03T06:12:38.593" v="1006" actId="1038"/>
          <ac:grpSpMkLst>
            <pc:docMk/>
            <pc:sldMk cId="1535489418" sldId="284"/>
            <ac:grpSpMk id="34" creationId="{63364D9B-2A3B-0CDA-67DC-423C27C80A03}"/>
          </ac:grpSpMkLst>
        </pc:grpChg>
        <pc:grpChg chg="mod">
          <ac:chgData name="Phan Phuc" userId="8d034be6-b904-438f-8370-f140997d8daa" providerId="ADAL" clId="{C6454167-80F5-4C59-AA85-CF1AA9D5F257}" dt="2025-09-03T06:12:25.086" v="998"/>
          <ac:grpSpMkLst>
            <pc:docMk/>
            <pc:sldMk cId="1535489418" sldId="284"/>
            <ac:grpSpMk id="35" creationId="{4F4E4CB0-EB75-51B8-6E0B-405DA4D22F5C}"/>
          </ac:grpSpMkLst>
        </pc:grpChg>
        <pc:graphicFrameChg chg="add mod modGraphic">
          <ac:chgData name="Phan Phuc" userId="8d034be6-b904-438f-8370-f140997d8daa" providerId="ADAL" clId="{C6454167-80F5-4C59-AA85-CF1AA9D5F257}" dt="2025-09-03T05:13:09.971" v="95" actId="20577"/>
          <ac:graphicFrameMkLst>
            <pc:docMk/>
            <pc:sldMk cId="1535489418" sldId="284"/>
            <ac:graphicFrameMk id="4" creationId="{15F9774C-A11B-951F-C013-E9BE10CD7793}"/>
          </ac:graphicFrameMkLst>
        </pc:graphicFrameChg>
        <pc:graphicFrameChg chg="add del mod modGraphic">
          <ac:chgData name="Phan Phuc" userId="8d034be6-b904-438f-8370-f140997d8daa" providerId="ADAL" clId="{C6454167-80F5-4C59-AA85-CF1AA9D5F257}" dt="2025-09-03T05:34:20.598" v="117" actId="478"/>
          <ac:graphicFrameMkLst>
            <pc:docMk/>
            <pc:sldMk cId="1535489418" sldId="284"/>
            <ac:graphicFrameMk id="5" creationId="{68811676-0E2E-A98E-2D48-8EAA2B628B1E}"/>
          </ac:graphicFrameMkLst>
        </pc:graphicFrameChg>
        <pc:graphicFrameChg chg="add del mod modGraphic">
          <ac:chgData name="Phan Phuc" userId="8d034be6-b904-438f-8370-f140997d8daa" providerId="ADAL" clId="{C6454167-80F5-4C59-AA85-CF1AA9D5F257}" dt="2025-09-03T05:36:23.016" v="160" actId="478"/>
          <ac:graphicFrameMkLst>
            <pc:docMk/>
            <pc:sldMk cId="1535489418" sldId="284"/>
            <ac:graphicFrameMk id="8" creationId="{3D97B274-259D-9F73-64FD-2AB9E0AABFE3}"/>
          </ac:graphicFrameMkLst>
        </pc:graphicFrameChg>
        <pc:graphicFrameChg chg="add del mod">
          <ac:chgData name="Phan Phuc" userId="8d034be6-b904-438f-8370-f140997d8daa" providerId="ADAL" clId="{C6454167-80F5-4C59-AA85-CF1AA9D5F257}" dt="2025-09-03T05:38:09.946" v="255"/>
          <ac:graphicFrameMkLst>
            <pc:docMk/>
            <pc:sldMk cId="1535489418" sldId="284"/>
            <ac:graphicFrameMk id="14" creationId="{B12734B1-93DB-1284-A346-623856FD4E51}"/>
          </ac:graphicFrameMkLst>
        </pc:graphicFrameChg>
        <pc:graphicFrameChg chg="add del mod">
          <ac:chgData name="Phan Phuc" userId="8d034be6-b904-438f-8370-f140997d8daa" providerId="ADAL" clId="{C6454167-80F5-4C59-AA85-CF1AA9D5F257}" dt="2025-09-03T05:39:56.219" v="283"/>
          <ac:graphicFrameMkLst>
            <pc:docMk/>
            <pc:sldMk cId="1535489418" sldId="284"/>
            <ac:graphicFrameMk id="16" creationId="{7F325DA3-3F24-5634-731E-8EEF24EC5E77}"/>
          </ac:graphicFrameMkLst>
        </pc:graphicFrameChg>
        <pc:graphicFrameChg chg="add del mod">
          <ac:chgData name="Phan Phuc" userId="8d034be6-b904-438f-8370-f140997d8daa" providerId="ADAL" clId="{C6454167-80F5-4C59-AA85-CF1AA9D5F257}" dt="2025-09-03T05:58:05.490" v="767"/>
          <ac:graphicFrameMkLst>
            <pc:docMk/>
            <pc:sldMk cId="1535489418" sldId="284"/>
            <ac:graphicFrameMk id="19" creationId="{289D0AD0-CE38-C4F3-1531-7E8E5270C1A3}"/>
          </ac:graphicFrameMkLst>
        </pc:graphicFrameChg>
        <pc:graphicFrameChg chg="add del mod">
          <ac:chgData name="Phan Phuc" userId="8d034be6-b904-438f-8370-f140997d8daa" providerId="ADAL" clId="{C6454167-80F5-4C59-AA85-CF1AA9D5F257}" dt="2025-09-03T06:04:18.934" v="909"/>
          <ac:graphicFrameMkLst>
            <pc:docMk/>
            <pc:sldMk cId="1535489418" sldId="284"/>
            <ac:graphicFrameMk id="22" creationId="{709CD920-53FD-BFD9-97FD-AC85E0C2B79A}"/>
          </ac:graphicFrameMkLst>
        </pc:graphicFrameChg>
        <pc:picChg chg="mod">
          <ac:chgData name="Phan Phuc" userId="8d034be6-b904-438f-8370-f140997d8daa" providerId="ADAL" clId="{C6454167-80F5-4C59-AA85-CF1AA9D5F257}" dt="2025-09-03T05:45:28.115" v="467" actId="34135"/>
          <ac:picMkLst>
            <pc:docMk/>
            <pc:sldMk cId="1535489418" sldId="284"/>
            <ac:picMk id="11" creationId="{B4E36AB1-19F6-56C4-1D8B-327F3EE2B9E1}"/>
          </ac:picMkLst>
        </pc:picChg>
      </pc:sldChg>
      <pc:sldChg chg="addSp delSp modSp add mod delAnim modAnim">
        <pc:chgData name="Phan Phuc" userId="8d034be6-b904-438f-8370-f140997d8daa" providerId="ADAL" clId="{C6454167-80F5-4C59-AA85-CF1AA9D5F257}" dt="2025-09-03T06:43:54.143" v="1344"/>
        <pc:sldMkLst>
          <pc:docMk/>
          <pc:sldMk cId="3041165539" sldId="285"/>
        </pc:sldMkLst>
        <pc:spChg chg="mod">
          <ac:chgData name="Phan Phuc" userId="8d034be6-b904-438f-8370-f140997d8daa" providerId="ADAL" clId="{C6454167-80F5-4C59-AA85-CF1AA9D5F257}" dt="2025-09-03T06:02:11.640" v="898" actId="207"/>
          <ac:spMkLst>
            <pc:docMk/>
            <pc:sldMk cId="3041165539" sldId="285"/>
            <ac:spMk id="8" creationId="{3DDE67E9-06DC-0BFB-40A1-F75A8B57FDC0}"/>
          </ac:spMkLst>
        </pc:spChg>
        <pc:spChg chg="del mod">
          <ac:chgData name="Phan Phuc" userId="8d034be6-b904-438f-8370-f140997d8daa" providerId="ADAL" clId="{C6454167-80F5-4C59-AA85-CF1AA9D5F257}" dt="2025-09-03T06:01:22.481" v="781" actId="478"/>
          <ac:spMkLst>
            <pc:docMk/>
            <pc:sldMk cId="3041165539" sldId="285"/>
            <ac:spMk id="9" creationId="{104F4810-80D9-2A30-E295-6DFBB33511B1}"/>
          </ac:spMkLst>
        </pc:spChg>
        <pc:spChg chg="mod">
          <ac:chgData name="Phan Phuc" userId="8d034be6-b904-438f-8370-f140997d8daa" providerId="ADAL" clId="{C6454167-80F5-4C59-AA85-CF1AA9D5F257}" dt="2025-09-03T06:01:11.480" v="778"/>
          <ac:spMkLst>
            <pc:docMk/>
            <pc:sldMk cId="3041165539" sldId="285"/>
            <ac:spMk id="10" creationId="{AB1F6A9B-F445-E40B-D39B-49F7990F5DBF}"/>
          </ac:spMkLst>
        </pc:spChg>
        <pc:spChg chg="mod">
          <ac:chgData name="Phan Phuc" userId="8d034be6-b904-438f-8370-f140997d8daa" providerId="ADAL" clId="{C6454167-80F5-4C59-AA85-CF1AA9D5F257}" dt="2025-09-03T06:01:11.480" v="778"/>
          <ac:spMkLst>
            <pc:docMk/>
            <pc:sldMk cId="3041165539" sldId="285"/>
            <ac:spMk id="19" creationId="{51F414BA-35FB-0457-F822-90A8E08E4E64}"/>
          </ac:spMkLst>
        </pc:spChg>
        <pc:spChg chg="mod">
          <ac:chgData name="Phan Phuc" userId="8d034be6-b904-438f-8370-f140997d8daa" providerId="ADAL" clId="{C6454167-80F5-4C59-AA85-CF1AA9D5F257}" dt="2025-09-03T06:01:11.480" v="778"/>
          <ac:spMkLst>
            <pc:docMk/>
            <pc:sldMk cId="3041165539" sldId="285"/>
            <ac:spMk id="24" creationId="{E9D78BEA-9304-5AEA-AFBD-DB10EF85448F}"/>
          </ac:spMkLst>
        </pc:spChg>
        <pc:spChg chg="mod">
          <ac:chgData name="Phan Phuc" userId="8d034be6-b904-438f-8370-f140997d8daa" providerId="ADAL" clId="{C6454167-80F5-4C59-AA85-CF1AA9D5F257}" dt="2025-09-03T06:01:11.480" v="778"/>
          <ac:spMkLst>
            <pc:docMk/>
            <pc:sldMk cId="3041165539" sldId="285"/>
            <ac:spMk id="25" creationId="{EE419A6A-3168-254C-0A63-DE242C54F8CA}"/>
          </ac:spMkLst>
        </pc:spChg>
        <pc:spChg chg="mod">
          <ac:chgData name="Phan Phuc" userId="8d034be6-b904-438f-8370-f140997d8daa" providerId="ADAL" clId="{C6454167-80F5-4C59-AA85-CF1AA9D5F257}" dt="2025-09-03T06:01:11.480" v="778"/>
          <ac:spMkLst>
            <pc:docMk/>
            <pc:sldMk cId="3041165539" sldId="285"/>
            <ac:spMk id="26" creationId="{FAD49112-59A5-CB9E-A863-226A704A8D48}"/>
          </ac:spMkLst>
        </pc:spChg>
        <pc:spChg chg="mod">
          <ac:chgData name="Phan Phuc" userId="8d034be6-b904-438f-8370-f140997d8daa" providerId="ADAL" clId="{C6454167-80F5-4C59-AA85-CF1AA9D5F257}" dt="2025-09-03T06:01:11.480" v="778"/>
          <ac:spMkLst>
            <pc:docMk/>
            <pc:sldMk cId="3041165539" sldId="285"/>
            <ac:spMk id="28" creationId="{59C48C13-9401-1733-9774-25BCF277EE62}"/>
          </ac:spMkLst>
        </pc:spChg>
        <pc:spChg chg="mod">
          <ac:chgData name="Phan Phuc" userId="8d034be6-b904-438f-8370-f140997d8daa" providerId="ADAL" clId="{C6454167-80F5-4C59-AA85-CF1AA9D5F257}" dt="2025-09-03T06:01:11.480" v="778"/>
          <ac:spMkLst>
            <pc:docMk/>
            <pc:sldMk cId="3041165539" sldId="285"/>
            <ac:spMk id="31" creationId="{309BFB2F-524E-B123-D7F7-E65D4C95AED6}"/>
          </ac:spMkLst>
        </pc:spChg>
        <pc:spChg chg="mod">
          <ac:chgData name="Phan Phuc" userId="8d034be6-b904-438f-8370-f140997d8daa" providerId="ADAL" clId="{C6454167-80F5-4C59-AA85-CF1AA9D5F257}" dt="2025-09-03T06:01:11.480" v="778"/>
          <ac:spMkLst>
            <pc:docMk/>
            <pc:sldMk cId="3041165539" sldId="285"/>
            <ac:spMk id="33" creationId="{27FA49A0-919E-F35D-1054-8F0941165BC3}"/>
          </ac:spMkLst>
        </pc:spChg>
        <pc:spChg chg="mod">
          <ac:chgData name="Phan Phuc" userId="8d034be6-b904-438f-8370-f140997d8daa" providerId="ADAL" clId="{C6454167-80F5-4C59-AA85-CF1AA9D5F257}" dt="2025-09-03T06:01:11.480" v="778"/>
          <ac:spMkLst>
            <pc:docMk/>
            <pc:sldMk cId="3041165539" sldId="285"/>
            <ac:spMk id="34" creationId="{BA89D942-8A65-FBF4-8AB6-391723C96E4C}"/>
          </ac:spMkLst>
        </pc:spChg>
        <pc:spChg chg="add mod">
          <ac:chgData name="Phan Phuc" userId="8d034be6-b904-438f-8370-f140997d8daa" providerId="ADAL" clId="{C6454167-80F5-4C59-AA85-CF1AA9D5F257}" dt="2025-09-03T06:20:22.148" v="1089" actId="207"/>
          <ac:spMkLst>
            <pc:docMk/>
            <pc:sldMk cId="3041165539" sldId="285"/>
            <ac:spMk id="37" creationId="{6C1BE10C-6B2F-C9FC-E6E5-EC7DA8A1E48D}"/>
          </ac:spMkLst>
        </pc:spChg>
        <pc:spChg chg="add mod">
          <ac:chgData name="Phan Phuc" userId="8d034be6-b904-438f-8370-f140997d8daa" providerId="ADAL" clId="{C6454167-80F5-4C59-AA85-CF1AA9D5F257}" dt="2025-09-03T06:20:29.261" v="1091" actId="207"/>
          <ac:spMkLst>
            <pc:docMk/>
            <pc:sldMk cId="3041165539" sldId="285"/>
            <ac:spMk id="39" creationId="{27A19F6B-E43D-1CB2-831C-16D63C8A1CB0}"/>
          </ac:spMkLst>
        </pc:spChg>
        <pc:spChg chg="add del mod topLvl">
          <ac:chgData name="Phan Phuc" userId="8d034be6-b904-438f-8370-f140997d8daa" providerId="ADAL" clId="{C6454167-80F5-4C59-AA85-CF1AA9D5F257}" dt="2025-09-03T06:28:53.115" v="1153" actId="478"/>
          <ac:spMkLst>
            <pc:docMk/>
            <pc:sldMk cId="3041165539" sldId="285"/>
            <ac:spMk id="41" creationId="{488244C7-C2DB-7CD4-3553-837541D20DCD}"/>
          </ac:spMkLst>
        </pc:spChg>
        <pc:spChg chg="add mod">
          <ac:chgData name="Phan Phuc" userId="8d034be6-b904-438f-8370-f140997d8daa" providerId="ADAL" clId="{C6454167-80F5-4C59-AA85-CF1AA9D5F257}" dt="2025-09-03T06:28:48.332" v="1151" actId="1076"/>
          <ac:spMkLst>
            <pc:docMk/>
            <pc:sldMk cId="3041165539" sldId="285"/>
            <ac:spMk id="43" creationId="{113650D5-F9BF-937F-2D97-005EDA139DE7}"/>
          </ac:spMkLst>
        </pc:spChg>
        <pc:spChg chg="add mod">
          <ac:chgData name="Phan Phuc" userId="8d034be6-b904-438f-8370-f140997d8daa" providerId="ADAL" clId="{C6454167-80F5-4C59-AA85-CF1AA9D5F257}" dt="2025-09-03T06:29:43.029" v="1170" actId="13926"/>
          <ac:spMkLst>
            <pc:docMk/>
            <pc:sldMk cId="3041165539" sldId="285"/>
            <ac:spMk id="47" creationId="{E7F99271-8E7E-6E1E-173B-403DB498436C}"/>
          </ac:spMkLst>
        </pc:spChg>
        <pc:spChg chg="add mod">
          <ac:chgData name="Phan Phuc" userId="8d034be6-b904-438f-8370-f140997d8daa" providerId="ADAL" clId="{C6454167-80F5-4C59-AA85-CF1AA9D5F257}" dt="2025-09-03T06:34:22.790" v="1206"/>
          <ac:spMkLst>
            <pc:docMk/>
            <pc:sldMk cId="3041165539" sldId="285"/>
            <ac:spMk id="50" creationId="{C4A8DB4D-299E-B5D6-51C4-AE5C4353AE00}"/>
          </ac:spMkLst>
        </pc:spChg>
        <pc:spChg chg="add mod">
          <ac:chgData name="Phan Phuc" userId="8d034be6-b904-438f-8370-f140997d8daa" providerId="ADAL" clId="{C6454167-80F5-4C59-AA85-CF1AA9D5F257}" dt="2025-09-03T06:32:21.352" v="1205" actId="1076"/>
          <ac:spMkLst>
            <pc:docMk/>
            <pc:sldMk cId="3041165539" sldId="285"/>
            <ac:spMk id="53" creationId="{C64888B2-5D89-FF66-E2C9-18D7F3CA4E71}"/>
          </ac:spMkLst>
        </pc:spChg>
        <pc:spChg chg="add mod ord">
          <ac:chgData name="Phan Phuc" userId="8d034be6-b904-438f-8370-f140997d8daa" providerId="ADAL" clId="{C6454167-80F5-4C59-AA85-CF1AA9D5F257}" dt="2025-09-03T06:36:52.076" v="1238" actId="1076"/>
          <ac:spMkLst>
            <pc:docMk/>
            <pc:sldMk cId="3041165539" sldId="285"/>
            <ac:spMk id="55" creationId="{2CDF90BE-2DD2-3334-0E51-E2763FAE211C}"/>
          </ac:spMkLst>
        </pc:spChg>
        <pc:spChg chg="add mod">
          <ac:chgData name="Phan Phuc" userId="8d034be6-b904-438f-8370-f140997d8daa" providerId="ADAL" clId="{C6454167-80F5-4C59-AA85-CF1AA9D5F257}" dt="2025-09-03T06:35:49.690" v="1223" actId="1035"/>
          <ac:spMkLst>
            <pc:docMk/>
            <pc:sldMk cId="3041165539" sldId="285"/>
            <ac:spMk id="56" creationId="{91178893-B513-057F-F65A-DDC78D2E3281}"/>
          </ac:spMkLst>
        </pc:spChg>
        <pc:grpChg chg="del mod">
          <ac:chgData name="Phan Phuc" userId="8d034be6-b904-438f-8370-f140997d8daa" providerId="ADAL" clId="{C6454167-80F5-4C59-AA85-CF1AA9D5F257}" dt="2025-09-03T06:02:18.382" v="899" actId="478"/>
          <ac:grpSpMkLst>
            <pc:docMk/>
            <pc:sldMk cId="3041165539" sldId="285"/>
            <ac:grpSpMk id="2" creationId="{8C418A34-9403-2CBF-1BB0-1860AB976260}"/>
          </ac:grpSpMkLst>
        </pc:grpChg>
        <pc:grpChg chg="del">
          <ac:chgData name="Phan Phuc" userId="8d034be6-b904-438f-8370-f140997d8daa" providerId="ADAL" clId="{C6454167-80F5-4C59-AA85-CF1AA9D5F257}" dt="2025-09-03T06:01:09.256" v="776" actId="478"/>
          <ac:grpSpMkLst>
            <pc:docMk/>
            <pc:sldMk cId="3041165539" sldId="285"/>
            <ac:grpSpMk id="20" creationId="{F0273231-D482-8A24-0C5C-A1A6262CBBBB}"/>
          </ac:grpSpMkLst>
        </pc:grpChg>
        <pc:grpChg chg="del">
          <ac:chgData name="Phan Phuc" userId="8d034be6-b904-438f-8370-f140997d8daa" providerId="ADAL" clId="{C6454167-80F5-4C59-AA85-CF1AA9D5F257}" dt="2025-09-03T06:01:10.353" v="777" actId="478"/>
          <ac:grpSpMkLst>
            <pc:docMk/>
            <pc:sldMk cId="3041165539" sldId="285"/>
            <ac:grpSpMk id="21" creationId="{B6E5F61E-C80A-8BDF-C776-3624B1400995}"/>
          </ac:grpSpMkLst>
        </pc:grpChg>
        <pc:grpChg chg="add del">
          <ac:chgData name="Phan Phuc" userId="8d034be6-b904-438f-8370-f140997d8daa" providerId="ADAL" clId="{C6454167-80F5-4C59-AA85-CF1AA9D5F257}" dt="2025-09-03T06:27:32.452" v="1132" actId="165"/>
          <ac:grpSpMkLst>
            <pc:docMk/>
            <pc:sldMk cId="3041165539" sldId="285"/>
            <ac:grpSpMk id="42" creationId="{EE135371-EBC1-DD44-3235-85552343FF2A}"/>
          </ac:grpSpMkLst>
        </pc:grpChg>
        <pc:grpChg chg="add mod">
          <ac:chgData name="Phan Phuc" userId="8d034be6-b904-438f-8370-f140997d8daa" providerId="ADAL" clId="{C6454167-80F5-4C59-AA85-CF1AA9D5F257}" dt="2025-09-03T06:32:21.352" v="1205" actId="1076"/>
          <ac:grpSpMkLst>
            <pc:docMk/>
            <pc:sldMk cId="3041165539" sldId="285"/>
            <ac:grpSpMk id="44" creationId="{F246F3C1-080C-0B1E-461A-88C86D21EB52}"/>
          </ac:grpSpMkLst>
        </pc:grpChg>
        <pc:grpChg chg="add">
          <ac:chgData name="Phan Phuc" userId="8d034be6-b904-438f-8370-f140997d8daa" providerId="ADAL" clId="{C6454167-80F5-4C59-AA85-CF1AA9D5F257}" dt="2025-09-03T06:37:01.679" v="1239" actId="164"/>
          <ac:grpSpMkLst>
            <pc:docMk/>
            <pc:sldMk cId="3041165539" sldId="285"/>
            <ac:grpSpMk id="57" creationId="{75B04895-82C9-E138-6DC6-DCB750685A41}"/>
          </ac:grpSpMkLst>
        </pc:grpChg>
        <pc:graphicFrameChg chg="add del mod">
          <ac:chgData name="Phan Phuc" userId="8d034be6-b904-438f-8370-f140997d8daa" providerId="ADAL" clId="{C6454167-80F5-4C59-AA85-CF1AA9D5F257}" dt="2025-09-03T06:29:15.145" v="1159"/>
          <ac:graphicFrameMkLst>
            <pc:docMk/>
            <pc:sldMk cId="3041165539" sldId="285"/>
            <ac:graphicFrameMk id="45" creationId="{8994ACE2-1891-4276-97A2-14C2CBFDF56B}"/>
          </ac:graphicFrameMkLst>
        </pc:graphicFrameChg>
        <pc:graphicFrameChg chg="add del mod">
          <ac:chgData name="Phan Phuc" userId="8d034be6-b904-438f-8370-f140997d8daa" providerId="ADAL" clId="{C6454167-80F5-4C59-AA85-CF1AA9D5F257}" dt="2025-09-03T06:30:17.173" v="1174"/>
          <ac:graphicFrameMkLst>
            <pc:docMk/>
            <pc:sldMk cId="3041165539" sldId="285"/>
            <ac:graphicFrameMk id="48" creationId="{23091007-EB49-B9CF-931F-1553A5E56827}"/>
          </ac:graphicFrameMkLst>
        </pc:graphicFrameChg>
        <pc:graphicFrameChg chg="add del mod">
          <ac:chgData name="Phan Phuc" userId="8d034be6-b904-438f-8370-f140997d8daa" providerId="ADAL" clId="{C6454167-80F5-4C59-AA85-CF1AA9D5F257}" dt="2025-09-03T06:31:33.942" v="1193"/>
          <ac:graphicFrameMkLst>
            <pc:docMk/>
            <pc:sldMk cId="3041165539" sldId="285"/>
            <ac:graphicFrameMk id="51" creationId="{B028963C-65A0-C85E-6124-23CED47263CB}"/>
          </ac:graphicFrameMkLst>
        </pc:graphicFrameChg>
        <pc:picChg chg="del mod topLvl">
          <ac:chgData name="Phan Phuc" userId="8d034be6-b904-438f-8370-f140997d8daa" providerId="ADAL" clId="{C6454167-80F5-4C59-AA85-CF1AA9D5F257}" dt="2025-09-03T06:28:50.572" v="1152" actId="478"/>
          <ac:picMkLst>
            <pc:docMk/>
            <pc:sldMk cId="3041165539" sldId="285"/>
            <ac:picMk id="40" creationId="{E7F30EEA-D666-63B5-DFD9-7A98BD5B0108}"/>
          </ac:picMkLst>
        </pc:picChg>
        <pc:picChg chg="add mod">
          <ac:chgData name="Phan Phuc" userId="8d034be6-b904-438f-8370-f140997d8daa" providerId="ADAL" clId="{C6454167-80F5-4C59-AA85-CF1AA9D5F257}" dt="2025-09-03T06:34:44.557" v="1212" actId="1076"/>
          <ac:picMkLst>
            <pc:docMk/>
            <pc:sldMk cId="3041165539" sldId="285"/>
            <ac:picMk id="54" creationId="{7B37E52A-11BD-758D-1383-1EF65CA1AAB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03.09.2025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5CFAD-7A7A-F7A0-E395-BD85D202D63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D27F7-1D05-B4DA-83A2-5EDBD331228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A4CEEC2-A1F5-93E6-6272-7FB1366815C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223BD1B-1EE8-71DA-8BA5-29C29C2E20E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91E2B95-162E-A14C-5220-CD9D6378E03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a:extLst>
              <a:ext uri="{FF2B5EF4-FFF2-40B4-BE49-F238E27FC236}">
                <a16:creationId xmlns:a16="http://schemas.microsoft.com/office/drawing/2014/main" id="{2C1F39EE-F91B-3F12-22DF-79E64F2B710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8A2D447-4141-8654-045D-40E54988104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82376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67C84-2DE4-8E4E-063A-83B0A2956AF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93B3C1-6AD7-3812-CD92-2F5D3F04830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1A65262-0DD0-239A-757C-9B54BB940BC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03BED76-2DF9-0908-4BB9-B304D41B780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5BC8576-9267-6968-B1F7-0255364E629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a:extLst>
              <a:ext uri="{FF2B5EF4-FFF2-40B4-BE49-F238E27FC236}">
                <a16:creationId xmlns:a16="http://schemas.microsoft.com/office/drawing/2014/main" id="{EE662E98-5B41-4AEC-3058-3388589E273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C3EE1A6-8942-8CE4-4540-6653AD68F23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01028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3132B-6265-EDFF-5B34-6BE8BC589E9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1DDB47-8E27-D91F-221E-D6FEA74C66C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B50876E-3A42-8669-F3BD-EC250866C99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D0C4274-3D4A-95F1-0201-EB2810B89C0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B00911F-55EC-2D59-8178-56319ED1060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a:extLst>
              <a:ext uri="{FF2B5EF4-FFF2-40B4-BE49-F238E27FC236}">
                <a16:creationId xmlns:a16="http://schemas.microsoft.com/office/drawing/2014/main" id="{0936FC8C-5CBD-3788-0E76-2B7C353B3E7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D34A7FB-861A-6F5B-628B-543A9F753C7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26932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4797D-2529-015B-638E-7E0B8C626CD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AE41C5-8CE7-C510-C875-E414B1F0B2E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247E247-0605-F108-C7C8-3187AA8F4C7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40FF1B6-0490-E6D8-1B3A-9C7DE81D4F2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9F6BF38-E64A-58CF-EE4A-2CC43999CF7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a:extLst>
              <a:ext uri="{FF2B5EF4-FFF2-40B4-BE49-F238E27FC236}">
                <a16:creationId xmlns:a16="http://schemas.microsoft.com/office/drawing/2014/main" id="{99A2DBE6-F8C9-D312-4EB7-B770F957A3D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C09F026-6E95-3D0B-8F11-3326EB52B00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80726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uneti.edu.vn/thong-bao-ve-viec-bao-cao-diem-danh-va-thuc-hien-khao-sat-dau-khoa-nam-hoc-2025-2026-doi-voi-sinh-vien-khoa-16-17-va-18/"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docs.google.com/forms/d/1egdz8U6X90iDH8WEJwYM91OJ1A0fUkiIXXsaqT_22qQ/preview" TargetMode="External"/><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uneti.edu.vn/thong-bao-ve-viec-lam-bai-thu-hoach-noi-dung-hoc-tap-tuan-sinh-hoat-cong-dan-sinh-vien-dau-nam-hoc-2025-2026-doi-voi-sinh-vien-khoa-16-17-va-18/" TargetMode="External"/><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6.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docs.google.com/spreadsheets/d/14TsIvgf3af07dQP9RHOr39PuicfhCYx8/edit?gid=1955378533#gid=1955378533"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jp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mailto:bttuan@uneti.edu.vn" TargetMode="External"/><Relationship Id="rId4" Type="http://schemas.openxmlformats.org/officeDocument/2006/relationships/hyperlink" Target="https://docs.google.com/forms/d/19FPzdWQFRBjIvRw8Z7KyMq-HhwBDg3sVZ-wlfCVWYCk/closedform" TargetMode="External"/></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jp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uneti.edu.vn/thong-bao-ve-viec-gioi-thieu-dv-sv-uu-tu-di-hoc-lop-doi-tuong-phat-trien-dang-dot-2-2025/"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uneti.edu.vn/thong-bao-thu-ho-so-xet-cap-hoc-bong-ho-tro-hoc-tap-hoc-ki-1-nam-hoc-2025-2026/"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4.jpg"/><Relationship Id="rId7" Type="http://schemas.openxmlformats.org/officeDocument/2006/relationships/image" Target="../media/image15.svg"/><Relationship Id="rId12" Type="http://schemas.openxmlformats.org/officeDocument/2006/relationships/image" Target="../media/image20.svg"/><Relationship Id="rId17" Type="http://schemas.openxmlformats.org/officeDocument/2006/relationships/hyperlink" Target="https://uneti.edu.vn/thong-bao-huong-dan-nop-ho-so-che-do-chinh-sach-nam-hoc-2025-2026-doi-voi-sinh-vien-dai-hoc-he-chinh-quy/" TargetMode="External"/><Relationship Id="rId2" Type="http://schemas.openxmlformats.org/officeDocument/2006/relationships/notesSlide" Target="../notesSlides/notesSlide9.xml"/><Relationship Id="rId16" Type="http://schemas.openxmlformats.org/officeDocument/2006/relationships/image" Target="../media/image24.sv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microsoft.com/office/2007/relationships/hdphoto" Target="../media/hdphoto1.wdp"/><Relationship Id="rId15" Type="http://schemas.openxmlformats.org/officeDocument/2006/relationships/image" Target="../media/image23.svg"/><Relationship Id="rId10" Type="http://schemas.openxmlformats.org/officeDocument/2006/relationships/image" Target="../media/image18.svg"/><Relationship Id="rId4" Type="http://schemas.openxmlformats.org/officeDocument/2006/relationships/image" Target="../media/image5.png"/><Relationship Id="rId9" Type="http://schemas.openxmlformats.org/officeDocument/2006/relationships/image" Target="../media/image17.svg"/><Relationship Id="rId1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uneti.edu.vn/thong-bao-ve-viec-lua-chon-sinh-vien-tieu-bieu-xuat-sac-de-nha-truong-khen-thuong-trong-dip-le-khai-giang-nam-hoc-2025-2026/"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uneti.edu.vn/thong-bao-thu-hoc-phi-hoc-ki-1-nam-hoc-2025-2026/"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5.png"/><Relationship Id="rId5" Type="http://schemas.microsoft.com/office/2007/relationships/hdphoto" Target="../media/hdphoto1.wdp"/><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28.jp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9.jpeg"/><Relationship Id="rId5" Type="http://schemas.microsoft.com/office/2007/relationships/hdphoto" Target="../media/hdphoto1.wdp"/><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0.jpg"/><Relationship Id="rId5" Type="http://schemas.microsoft.com/office/2007/relationships/hdphoto" Target="../media/hdphoto1.wdp"/><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4.jpg"/><Relationship Id="rId7" Type="http://schemas.openxmlformats.org/officeDocument/2006/relationships/hyperlink" Target="http://www.sinhvien.uneti.edu.vn/"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www.uneti.edu.vn/" TargetMode="External"/><Relationship Id="rId5" Type="http://schemas.microsoft.com/office/2007/relationships/hdphoto" Target="../media/hdphoto1.wdp"/><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3.png"/><Relationship Id="rId7" Type="http://schemas.microsoft.com/office/2007/relationships/hdphoto" Target="../media/hdphoto1.wdp"/><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www.facebook.com/CTSV.UNETI" TargetMode="External"/><Relationship Id="rId4" Type="http://schemas.openxmlformats.org/officeDocument/2006/relationships/image" Target="../media/image34.svg"/><Relationship Id="rId9"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vi-VN"/>
          </a:p>
        </p:txBody>
      </p:sp>
      <p:grpSp>
        <p:nvGrpSpPr>
          <p:cNvPr id="3" name="Group 3"/>
          <p:cNvGrpSpPr/>
          <p:nvPr/>
        </p:nvGrpSpPr>
        <p:grpSpPr>
          <a:xfrm>
            <a:off x="-1828800" y="3619500"/>
            <a:ext cx="3086100" cy="2171499"/>
            <a:chOff x="0" y="0"/>
            <a:chExt cx="812800" cy="571917"/>
          </a:xfrm>
        </p:grpSpPr>
        <p:sp>
          <p:nvSpPr>
            <p:cNvPr id="4" name="Freeform 4"/>
            <p:cNvSpPr/>
            <p:nvPr/>
          </p:nvSpPr>
          <p:spPr>
            <a:xfrm>
              <a:off x="0" y="0"/>
              <a:ext cx="812800" cy="571917"/>
            </a:xfrm>
            <a:custGeom>
              <a:avLst/>
              <a:gdLst/>
              <a:ahLst/>
              <a:cxnLst/>
              <a:rect l="l" t="t" r="r" b="b"/>
              <a:pathLst>
                <a:path w="812800" h="571917">
                  <a:moveTo>
                    <a:pt x="609600" y="0"/>
                  </a:moveTo>
                  <a:cubicBezTo>
                    <a:pt x="721824" y="0"/>
                    <a:pt x="812800" y="128028"/>
                    <a:pt x="812800" y="285959"/>
                  </a:cubicBezTo>
                  <a:cubicBezTo>
                    <a:pt x="812800" y="443889"/>
                    <a:pt x="721824" y="571917"/>
                    <a:pt x="609600" y="571917"/>
                  </a:cubicBezTo>
                  <a:lnTo>
                    <a:pt x="203200" y="571917"/>
                  </a:lnTo>
                  <a:cubicBezTo>
                    <a:pt x="90976" y="571917"/>
                    <a:pt x="0" y="443889"/>
                    <a:pt x="0" y="285959"/>
                  </a:cubicBezTo>
                  <a:cubicBezTo>
                    <a:pt x="0" y="128028"/>
                    <a:pt x="90976" y="0"/>
                    <a:pt x="203200" y="0"/>
                  </a:cubicBezTo>
                  <a:close/>
                </a:path>
              </a:pathLst>
            </a:custGeom>
            <a:solidFill>
              <a:srgbClr val="1E4CA0"/>
            </a:solidFill>
          </p:spPr>
          <p:txBody>
            <a:bodyPr/>
            <a:lstStyle/>
            <a:p>
              <a:endParaRPr lang="vi-VN"/>
            </a:p>
          </p:txBody>
        </p:sp>
        <p:sp>
          <p:nvSpPr>
            <p:cNvPr id="5" name="TextBox 5"/>
            <p:cNvSpPr txBox="1"/>
            <p:nvPr/>
          </p:nvSpPr>
          <p:spPr>
            <a:xfrm>
              <a:off x="0" y="-47625"/>
              <a:ext cx="812800" cy="619542"/>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7030700" y="3619499"/>
            <a:ext cx="3086100" cy="2171499"/>
            <a:chOff x="0" y="0"/>
            <a:chExt cx="812800" cy="571917"/>
          </a:xfrm>
        </p:grpSpPr>
        <p:sp>
          <p:nvSpPr>
            <p:cNvPr id="7" name="Freeform 7"/>
            <p:cNvSpPr/>
            <p:nvPr/>
          </p:nvSpPr>
          <p:spPr>
            <a:xfrm>
              <a:off x="0" y="0"/>
              <a:ext cx="812800" cy="571917"/>
            </a:xfrm>
            <a:custGeom>
              <a:avLst/>
              <a:gdLst/>
              <a:ahLst/>
              <a:cxnLst/>
              <a:rect l="l" t="t" r="r" b="b"/>
              <a:pathLst>
                <a:path w="812800" h="571917">
                  <a:moveTo>
                    <a:pt x="609600" y="0"/>
                  </a:moveTo>
                  <a:cubicBezTo>
                    <a:pt x="721824" y="0"/>
                    <a:pt x="812800" y="128028"/>
                    <a:pt x="812800" y="285959"/>
                  </a:cubicBezTo>
                  <a:cubicBezTo>
                    <a:pt x="812800" y="443889"/>
                    <a:pt x="721824" y="571917"/>
                    <a:pt x="609600" y="571917"/>
                  </a:cubicBezTo>
                  <a:lnTo>
                    <a:pt x="203200" y="571917"/>
                  </a:lnTo>
                  <a:cubicBezTo>
                    <a:pt x="90976" y="571917"/>
                    <a:pt x="0" y="443889"/>
                    <a:pt x="0" y="285959"/>
                  </a:cubicBezTo>
                  <a:cubicBezTo>
                    <a:pt x="0" y="128028"/>
                    <a:pt x="90976" y="0"/>
                    <a:pt x="203200" y="0"/>
                  </a:cubicBezTo>
                  <a:close/>
                </a:path>
              </a:pathLst>
            </a:custGeom>
            <a:solidFill>
              <a:srgbClr val="1E4CA0"/>
            </a:solidFill>
          </p:spPr>
          <p:txBody>
            <a:bodyPr/>
            <a:lstStyle/>
            <a:p>
              <a:endParaRPr lang="vi-VN"/>
            </a:p>
          </p:txBody>
        </p:sp>
        <p:sp>
          <p:nvSpPr>
            <p:cNvPr id="8" name="TextBox 8"/>
            <p:cNvSpPr txBox="1"/>
            <p:nvPr/>
          </p:nvSpPr>
          <p:spPr>
            <a:xfrm>
              <a:off x="0" y="-47625"/>
              <a:ext cx="812800" cy="619542"/>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3493371" y="962025"/>
            <a:ext cx="11301259" cy="1101873"/>
          </a:xfrm>
          <a:custGeom>
            <a:avLst/>
            <a:gdLst/>
            <a:ahLst/>
            <a:cxnLst/>
            <a:rect l="l" t="t" r="r" b="b"/>
            <a:pathLst>
              <a:path w="11301259" h="1101873">
                <a:moveTo>
                  <a:pt x="0" y="0"/>
                </a:moveTo>
                <a:lnTo>
                  <a:pt x="11301258" y="0"/>
                </a:lnTo>
                <a:lnTo>
                  <a:pt x="11301258" y="1101873"/>
                </a:lnTo>
                <a:lnTo>
                  <a:pt x="0" y="1101873"/>
                </a:lnTo>
                <a:lnTo>
                  <a:pt x="0" y="0"/>
                </a:lnTo>
                <a:close/>
              </a:path>
            </a:pathLst>
          </a:custGeom>
          <a:blipFill>
            <a:blip r:embed="rId3"/>
            <a:stretch>
              <a:fillRect/>
            </a:stretch>
          </a:blipFill>
        </p:spPr>
        <p:txBody>
          <a:bodyPr/>
          <a:lstStyle/>
          <a:p>
            <a:endParaRPr lang="vi-VN"/>
          </a:p>
        </p:txBody>
      </p:sp>
      <p:sp>
        <p:nvSpPr>
          <p:cNvPr id="10" name="Freeform 10"/>
          <p:cNvSpPr/>
          <p:nvPr/>
        </p:nvSpPr>
        <p:spPr>
          <a:xfrm>
            <a:off x="8656544" y="0"/>
            <a:ext cx="974912" cy="1028700"/>
          </a:xfrm>
          <a:custGeom>
            <a:avLst/>
            <a:gdLst/>
            <a:ahLst/>
            <a:cxnLst/>
            <a:rect l="l" t="t" r="r" b="b"/>
            <a:pathLst>
              <a:path w="974912" h="1028700">
                <a:moveTo>
                  <a:pt x="0" y="0"/>
                </a:moveTo>
                <a:lnTo>
                  <a:pt x="974912" y="0"/>
                </a:lnTo>
                <a:lnTo>
                  <a:pt x="974912" y="1028700"/>
                </a:lnTo>
                <a:lnTo>
                  <a:pt x="0" y="1028700"/>
                </a:lnTo>
                <a:lnTo>
                  <a:pt x="0" y="0"/>
                </a:lnTo>
                <a:close/>
              </a:path>
            </a:pathLst>
          </a:custGeom>
          <a:blipFill>
            <a:blip r:embed="rId4"/>
            <a:stretch>
              <a:fillRect/>
            </a:stretch>
          </a:blipFill>
        </p:spPr>
        <p:txBody>
          <a:bodyPr/>
          <a:lstStyle/>
          <a:p>
            <a:endParaRPr lang="vi-VN"/>
          </a:p>
        </p:txBody>
      </p:sp>
      <p:sp>
        <p:nvSpPr>
          <p:cNvPr id="11" name="TextBox 11"/>
          <p:cNvSpPr txBox="1"/>
          <p:nvPr/>
        </p:nvSpPr>
        <p:spPr>
          <a:xfrm>
            <a:off x="800100" y="4263233"/>
            <a:ext cx="16687800" cy="3163751"/>
          </a:xfrm>
          <a:prstGeom prst="rect">
            <a:avLst/>
          </a:prstGeom>
        </p:spPr>
        <p:txBody>
          <a:bodyPr wrap="square" lIns="0" tIns="0" rIns="0" bIns="0" rtlCol="0" anchor="t">
            <a:spAutoFit/>
          </a:bodyPr>
          <a:lstStyle/>
          <a:p>
            <a:pPr algn="ctr">
              <a:lnSpc>
                <a:spcPts val="8456"/>
              </a:lnSpc>
            </a:pPr>
            <a:r>
              <a:rPr lang="en-US" sz="6000" b="1" dirty="0">
                <a:solidFill>
                  <a:srgbClr val="004AAD"/>
                </a:solidFill>
                <a:latin typeface="Maven Pro Heavy"/>
                <a:ea typeface="Maven Pro Heavy"/>
                <a:cs typeface="Maven Pro Heavy"/>
                <a:sym typeface="Maven Pro Heavy"/>
              </a:rPr>
              <a:t>HƯỚNG DẪN TRIỂN KHAI </a:t>
            </a:r>
            <a:r>
              <a:rPr lang="en-US" sz="6000" b="1">
                <a:solidFill>
                  <a:srgbClr val="004AAD"/>
                </a:solidFill>
                <a:latin typeface="Maven Pro Heavy"/>
                <a:ea typeface="Maven Pro Heavy"/>
                <a:cs typeface="Maven Pro Heavy"/>
                <a:sym typeface="Maven Pro Heavy"/>
              </a:rPr>
              <a:t>THỰC HIỆN</a:t>
            </a:r>
          </a:p>
          <a:p>
            <a:pPr algn="ctr">
              <a:lnSpc>
                <a:spcPts val="8456"/>
              </a:lnSpc>
            </a:pPr>
            <a:r>
              <a:rPr lang="en-US" sz="6000" b="1">
                <a:solidFill>
                  <a:srgbClr val="004AAD"/>
                </a:solidFill>
                <a:latin typeface="Maven Pro Heavy"/>
                <a:ea typeface="Maven Pro Heavy"/>
                <a:cs typeface="Maven Pro Heavy"/>
                <a:sym typeface="Maven Pro Heavy"/>
              </a:rPr>
              <a:t>CÁC </a:t>
            </a:r>
            <a:r>
              <a:rPr lang="en-US" sz="6000" b="1" dirty="0">
                <a:solidFill>
                  <a:srgbClr val="004AAD"/>
                </a:solidFill>
                <a:latin typeface="Maven Pro Heavy"/>
                <a:ea typeface="Maven Pro Heavy"/>
                <a:cs typeface="Maven Pro Heavy"/>
                <a:sym typeface="Maven Pro Heavy"/>
              </a:rPr>
              <a:t>CÔNG VIỆC ĐẦU </a:t>
            </a:r>
            <a:r>
              <a:rPr lang="en-US" sz="6000" b="1">
                <a:solidFill>
                  <a:srgbClr val="004AAD"/>
                </a:solidFill>
                <a:latin typeface="Maven Pro Heavy"/>
                <a:ea typeface="Maven Pro Heavy"/>
                <a:cs typeface="Maven Pro Heavy"/>
                <a:sym typeface="Maven Pro Heavy"/>
              </a:rPr>
              <a:t>NĂM HỌC 2025-2026: </a:t>
            </a:r>
            <a:endParaRPr lang="en-US" sz="6000" b="1" dirty="0">
              <a:solidFill>
                <a:srgbClr val="004AAD"/>
              </a:solidFill>
              <a:latin typeface="Maven Pro Heavy"/>
              <a:ea typeface="Maven Pro Heavy"/>
              <a:cs typeface="Maven Pro Heavy"/>
              <a:sym typeface="Maven Pro Heavy"/>
            </a:endParaRPr>
          </a:p>
          <a:p>
            <a:pPr algn="ctr">
              <a:lnSpc>
                <a:spcPts val="8456"/>
              </a:lnSpc>
            </a:pPr>
            <a:endParaRPr lang="en-US" sz="6000" b="1" dirty="0">
              <a:solidFill>
                <a:srgbClr val="004AAD"/>
              </a:solidFill>
              <a:latin typeface="Maven Pro Heavy"/>
              <a:ea typeface="Maven Pro Heavy"/>
              <a:cs typeface="Maven Pro Heavy"/>
              <a:sym typeface="Maven Pro Heavy"/>
            </a:endParaRPr>
          </a:p>
        </p:txBody>
      </p:sp>
      <p:sp>
        <p:nvSpPr>
          <p:cNvPr id="12" name="TextBox 12"/>
          <p:cNvSpPr txBox="1"/>
          <p:nvPr/>
        </p:nvSpPr>
        <p:spPr>
          <a:xfrm>
            <a:off x="3879843" y="2614768"/>
            <a:ext cx="10528314" cy="1690532"/>
          </a:xfrm>
          <a:prstGeom prst="rect">
            <a:avLst/>
          </a:prstGeom>
        </p:spPr>
        <p:txBody>
          <a:bodyPr lIns="0" tIns="0" rIns="0" bIns="0" rtlCol="0" anchor="t">
            <a:spAutoFit/>
          </a:bodyPr>
          <a:lstStyle/>
          <a:p>
            <a:pPr algn="ctr">
              <a:lnSpc>
                <a:spcPts val="13855"/>
              </a:lnSpc>
            </a:pPr>
            <a:r>
              <a:rPr lang="en-US" sz="9896" b="1" dirty="0">
                <a:solidFill>
                  <a:srgbClr val="303642"/>
                </a:solidFill>
                <a:latin typeface="Roboto Bold"/>
                <a:ea typeface="Roboto Bold"/>
                <a:cs typeface="Roboto Bold"/>
                <a:sym typeface="Roboto Bold"/>
              </a:rPr>
              <a:t>BÁO CÁO</a:t>
            </a:r>
          </a:p>
        </p:txBody>
      </p:sp>
      <p:sp>
        <p:nvSpPr>
          <p:cNvPr id="14" name="TextBox 14"/>
          <p:cNvSpPr txBox="1"/>
          <p:nvPr/>
        </p:nvSpPr>
        <p:spPr>
          <a:xfrm>
            <a:off x="2367350" y="6896100"/>
            <a:ext cx="13553300" cy="903593"/>
          </a:xfrm>
          <a:prstGeom prst="rect">
            <a:avLst/>
          </a:prstGeom>
        </p:spPr>
        <p:txBody>
          <a:bodyPr lIns="0" tIns="0" rIns="0" bIns="0" rtlCol="0" anchor="t">
            <a:spAutoFit/>
          </a:bodyPr>
          <a:lstStyle/>
          <a:p>
            <a:pPr algn="ctr">
              <a:lnSpc>
                <a:spcPts val="3642"/>
              </a:lnSpc>
            </a:pP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Làm</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bài</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thu</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hoạch</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khám</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sức</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khỏe</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họp</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lớp</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các</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quy</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định</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trong</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năm</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học</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mới</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và</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hướng</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dẫn</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giải</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quyết</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các</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vấn</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đề</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sinh</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viên</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hay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gặp</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trong</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quá</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trình</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làm</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thủ</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tục</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tại</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bộ</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phận</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một</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 </a:t>
            </a:r>
            <a:r>
              <a:rPr lang="en-US" sz="2700" dirty="0" err="1">
                <a:solidFill>
                  <a:srgbClr val="303642"/>
                </a:solidFill>
                <a:latin typeface="Times New Roman" panose="02020603050405020304" pitchFamily="18" charset="0"/>
                <a:ea typeface="Roboto"/>
                <a:cs typeface="Times New Roman" panose="02020603050405020304" pitchFamily="18" charset="0"/>
                <a:sym typeface="Roboto"/>
              </a:rPr>
              <a:t>cửa</a:t>
            </a:r>
            <a:r>
              <a:rPr lang="en-US" sz="2700" dirty="0">
                <a:solidFill>
                  <a:srgbClr val="303642"/>
                </a:solidFill>
                <a:latin typeface="Times New Roman" panose="02020603050405020304" pitchFamily="18" charset="0"/>
                <a:ea typeface="Roboto"/>
                <a:cs typeface="Times New Roman" panose="02020603050405020304" pitchFamily="18" charset="0"/>
                <a:sym typeface="Roboto"/>
              </a:rPr>
              <a:t>.</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78B8FD8B-D8E8-4DF5-BC7E-A44379FCACA0}"/>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5241" y="0"/>
            <a:ext cx="18288001" cy="10287000"/>
          </a:xfrm>
          <a:prstGeom prst="rect">
            <a:avLst/>
          </a:prstGeom>
        </p:spPr>
      </p:pic>
      <p:sp>
        <p:nvSpPr>
          <p:cNvPr id="6" name="TextBox 6"/>
          <p:cNvSpPr txBox="1"/>
          <p:nvPr/>
        </p:nvSpPr>
        <p:spPr>
          <a:xfrm>
            <a:off x="885737" y="1131037"/>
            <a:ext cx="11914166" cy="830805"/>
          </a:xfrm>
          <a:prstGeom prst="rect">
            <a:avLst/>
          </a:prstGeom>
        </p:spPr>
        <p:txBody>
          <a:bodyPr lIns="0" tIns="0" rIns="0" bIns="0" rtlCol="0" anchor="t">
            <a:spAutoFit/>
          </a:bodyPr>
          <a:lstStyle/>
          <a:p>
            <a:pPr algn="l">
              <a:lnSpc>
                <a:spcPts val="6937"/>
              </a:lnSpc>
            </a:pP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I. Báo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cáo</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điểm</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danh</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&amp;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Khảo</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sát</a:t>
            </a:r>
            <a:endPar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7" name="TextBox 7"/>
          <p:cNvSpPr txBox="1"/>
          <p:nvPr/>
        </p:nvSpPr>
        <p:spPr>
          <a:xfrm>
            <a:off x="1017637" y="2868582"/>
            <a:ext cx="16820236" cy="892039"/>
          </a:xfrm>
          <a:prstGeom prst="rect">
            <a:avLst/>
          </a:prstGeom>
        </p:spPr>
        <p:txBody>
          <a:bodyPr wrap="square" lIns="0" tIns="0" rIns="0" bIns="0" rtlCol="0" anchor="t">
            <a:spAutoFit/>
          </a:bodyPr>
          <a:lstStyle/>
          <a:p>
            <a:pPr algn="l">
              <a:lnSpc>
                <a:spcPts val="3562"/>
              </a:lnSpc>
            </a:pP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Phòng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trị</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Công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tác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thông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báo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hướng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dẫn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báo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điểm</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danh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thực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hiện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khảo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sát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nội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dung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Tuần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Công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dân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đầu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2025 - 2026.</a:t>
            </a:r>
          </a:p>
        </p:txBody>
      </p:sp>
      <p:grpSp>
        <p:nvGrpSpPr>
          <p:cNvPr id="4" name="Group 3">
            <a:extLst>
              <a:ext uri="{FF2B5EF4-FFF2-40B4-BE49-F238E27FC236}">
                <a16:creationId xmlns:a16="http://schemas.microsoft.com/office/drawing/2014/main" id="{FE444BB8-0000-A3FC-B29F-D50A4D7AA882}"/>
              </a:ext>
            </a:extLst>
          </p:cNvPr>
          <p:cNvGrpSpPr/>
          <p:nvPr/>
        </p:nvGrpSpPr>
        <p:grpSpPr>
          <a:xfrm>
            <a:off x="864630" y="4015547"/>
            <a:ext cx="5283487" cy="3566353"/>
            <a:chOff x="864630" y="4015547"/>
            <a:chExt cx="5283487" cy="3566353"/>
          </a:xfrm>
        </p:grpSpPr>
        <p:grpSp>
          <p:nvGrpSpPr>
            <p:cNvPr id="8" name="Group 8"/>
            <p:cNvGrpSpPr/>
            <p:nvPr/>
          </p:nvGrpSpPr>
          <p:grpSpPr>
            <a:xfrm>
              <a:off x="864630" y="4361614"/>
              <a:ext cx="5245417" cy="3220286"/>
              <a:chOff x="18063" y="-330660"/>
              <a:chExt cx="6993890" cy="4013973"/>
            </a:xfrm>
            <a:solidFill>
              <a:schemeClr val="accent1">
                <a:lumMod val="20000"/>
                <a:lumOff val="80000"/>
              </a:schemeClr>
            </a:solidFill>
          </p:grpSpPr>
          <p:sp>
            <p:nvSpPr>
              <p:cNvPr id="9" name="Freeform 9"/>
              <p:cNvSpPr/>
              <p:nvPr/>
            </p:nvSpPr>
            <p:spPr>
              <a:xfrm>
                <a:off x="18063" y="-330660"/>
                <a:ext cx="6993890" cy="4013973"/>
              </a:xfrm>
              <a:custGeom>
                <a:avLst/>
                <a:gdLst/>
                <a:ahLst/>
                <a:cxnLst/>
                <a:rect l="l" t="t" r="r" b="b"/>
                <a:pathLst>
                  <a:path w="6993890" h="3400806">
                    <a:moveTo>
                      <a:pt x="0" y="243840"/>
                    </a:moveTo>
                    <a:cubicBezTo>
                      <a:pt x="0" y="109220"/>
                      <a:pt x="109220" y="0"/>
                      <a:pt x="243840" y="0"/>
                    </a:cubicBezTo>
                    <a:lnTo>
                      <a:pt x="6750050" y="0"/>
                    </a:lnTo>
                    <a:cubicBezTo>
                      <a:pt x="6884670" y="0"/>
                      <a:pt x="6993890" y="109220"/>
                      <a:pt x="6993890" y="243840"/>
                    </a:cubicBezTo>
                    <a:lnTo>
                      <a:pt x="6993890" y="3156966"/>
                    </a:lnTo>
                    <a:cubicBezTo>
                      <a:pt x="6993890" y="3291586"/>
                      <a:pt x="6884670" y="3400806"/>
                      <a:pt x="6750050" y="3400806"/>
                    </a:cubicBezTo>
                    <a:lnTo>
                      <a:pt x="243840" y="3400806"/>
                    </a:lnTo>
                    <a:cubicBezTo>
                      <a:pt x="109220" y="3400806"/>
                      <a:pt x="0" y="3291586"/>
                      <a:pt x="0" y="3156966"/>
                    </a:cubicBezTo>
                    <a:close/>
                  </a:path>
                </a:pathLst>
              </a:custGeom>
              <a:grpFill/>
            </p:spPr>
            <p:txBody>
              <a:bodyPr/>
              <a:lstStyle/>
              <a:p>
                <a:endParaRPr lang="vi-VN"/>
              </a:p>
            </p:txBody>
          </p:sp>
        </p:grpSp>
        <p:grpSp>
          <p:nvGrpSpPr>
            <p:cNvPr id="10" name="Group 10"/>
            <p:cNvGrpSpPr/>
            <p:nvPr/>
          </p:nvGrpSpPr>
          <p:grpSpPr>
            <a:xfrm>
              <a:off x="902670" y="4376116"/>
              <a:ext cx="5245447" cy="152400"/>
              <a:chOff x="0" y="0"/>
              <a:chExt cx="6993930" cy="203200"/>
            </a:xfrm>
          </p:grpSpPr>
          <p:sp>
            <p:nvSpPr>
              <p:cNvPr id="11" name="Freeform 11"/>
              <p:cNvSpPr/>
              <p:nvPr/>
            </p:nvSpPr>
            <p:spPr>
              <a:xfrm>
                <a:off x="0" y="0"/>
                <a:ext cx="6994017" cy="203327"/>
              </a:xfrm>
              <a:custGeom>
                <a:avLst/>
                <a:gdLst/>
                <a:ahLst/>
                <a:cxnLst/>
                <a:rect l="l" t="t" r="r" b="b"/>
                <a:pathLst>
                  <a:path w="6994017" h="203327">
                    <a:moveTo>
                      <a:pt x="0" y="56769"/>
                    </a:moveTo>
                    <a:cubicBezTo>
                      <a:pt x="0" y="25400"/>
                      <a:pt x="25400" y="0"/>
                      <a:pt x="56769" y="0"/>
                    </a:cubicBezTo>
                    <a:lnTo>
                      <a:pt x="6937248" y="0"/>
                    </a:lnTo>
                    <a:cubicBezTo>
                      <a:pt x="6968617" y="0"/>
                      <a:pt x="6994017" y="25400"/>
                      <a:pt x="6994017" y="56769"/>
                    </a:cubicBezTo>
                    <a:lnTo>
                      <a:pt x="6994017" y="146558"/>
                    </a:lnTo>
                    <a:cubicBezTo>
                      <a:pt x="6994017" y="177927"/>
                      <a:pt x="6968617" y="203327"/>
                      <a:pt x="6937248" y="203327"/>
                    </a:cubicBezTo>
                    <a:lnTo>
                      <a:pt x="56769" y="203327"/>
                    </a:lnTo>
                    <a:cubicBezTo>
                      <a:pt x="25400" y="203200"/>
                      <a:pt x="0" y="177800"/>
                      <a:pt x="0" y="146431"/>
                    </a:cubicBezTo>
                    <a:close/>
                  </a:path>
                </a:pathLst>
              </a:custGeom>
              <a:solidFill>
                <a:srgbClr val="458AE4"/>
              </a:solidFill>
            </p:spPr>
            <p:txBody>
              <a:bodyPr/>
              <a:lstStyle/>
              <a:p>
                <a:endParaRPr lang="vi-VN"/>
              </a:p>
            </p:txBody>
          </p:sp>
        </p:grpSp>
        <p:grpSp>
          <p:nvGrpSpPr>
            <p:cNvPr id="12" name="Group 12"/>
            <p:cNvGrpSpPr/>
            <p:nvPr/>
          </p:nvGrpSpPr>
          <p:grpSpPr>
            <a:xfrm>
              <a:off x="2996309" y="4015547"/>
              <a:ext cx="850552" cy="850552"/>
              <a:chOff x="0" y="0"/>
              <a:chExt cx="1134070" cy="1134070"/>
            </a:xfrm>
          </p:grpSpPr>
          <p:sp>
            <p:nvSpPr>
              <p:cNvPr id="13" name="Freeform 13"/>
              <p:cNvSpPr/>
              <p:nvPr/>
            </p:nvSpPr>
            <p:spPr>
              <a:xfrm>
                <a:off x="0" y="0"/>
                <a:ext cx="1134110" cy="1134110"/>
              </a:xfrm>
              <a:custGeom>
                <a:avLst/>
                <a:gdLst/>
                <a:ahLst/>
                <a:cxnLst/>
                <a:rect l="l" t="t" r="r" b="b"/>
                <a:pathLst>
                  <a:path w="1134110" h="1134110">
                    <a:moveTo>
                      <a:pt x="0" y="567055"/>
                    </a:moveTo>
                    <a:cubicBezTo>
                      <a:pt x="0" y="253873"/>
                      <a:pt x="253873" y="0"/>
                      <a:pt x="567055" y="0"/>
                    </a:cubicBezTo>
                    <a:cubicBezTo>
                      <a:pt x="880237" y="0"/>
                      <a:pt x="1134110" y="253873"/>
                      <a:pt x="1134110" y="567055"/>
                    </a:cubicBezTo>
                    <a:cubicBezTo>
                      <a:pt x="1134110" y="880237"/>
                      <a:pt x="880237" y="1134110"/>
                      <a:pt x="567055" y="1134110"/>
                    </a:cubicBezTo>
                    <a:cubicBezTo>
                      <a:pt x="253873" y="1134110"/>
                      <a:pt x="0" y="880237"/>
                      <a:pt x="0" y="567055"/>
                    </a:cubicBezTo>
                    <a:close/>
                  </a:path>
                </a:pathLst>
              </a:custGeom>
              <a:solidFill>
                <a:srgbClr val="458AE4"/>
              </a:solidFill>
            </p:spPr>
            <p:txBody>
              <a:bodyPr/>
              <a:lstStyle/>
              <a:p>
                <a:endParaRPr lang="vi-VN"/>
              </a:p>
            </p:txBody>
          </p:sp>
        </p:grpSp>
        <p:sp>
          <p:nvSpPr>
            <p:cNvPr id="14" name="TextBox 14"/>
            <p:cNvSpPr txBox="1"/>
            <p:nvPr/>
          </p:nvSpPr>
          <p:spPr>
            <a:xfrm>
              <a:off x="3345382" y="4123910"/>
              <a:ext cx="378667" cy="529977"/>
            </a:xfrm>
            <a:prstGeom prst="rect">
              <a:avLst/>
            </a:prstGeom>
          </p:spPr>
          <p:txBody>
            <a:bodyPr wrap="square" lIns="0" tIns="0" rIns="0" bIns="0" rtlCol="0" anchor="t">
              <a:spAutoFit/>
            </a:bodyPr>
            <a:lstStyle/>
            <a:p>
              <a:pPr algn="l">
                <a:lnSpc>
                  <a:spcPts val="4250"/>
                </a:lnSpc>
              </a:pPr>
              <a:r>
                <a:rPr lang="en-US" sz="2800" b="1" dirty="0">
                  <a:solidFill>
                    <a:srgbClr val="FFFFFF"/>
                  </a:solidFill>
                  <a:latin typeface="Museo Moderno Medium"/>
                  <a:ea typeface="Museo Moderno Medium"/>
                  <a:cs typeface="Museo Moderno Medium"/>
                  <a:sym typeface="Museo Moderno Medium"/>
                </a:rPr>
                <a:t>1</a:t>
              </a:r>
            </a:p>
          </p:txBody>
        </p:sp>
        <p:sp>
          <p:nvSpPr>
            <p:cNvPr id="15" name="TextBox 15"/>
            <p:cNvSpPr txBox="1"/>
            <p:nvPr/>
          </p:nvSpPr>
          <p:spPr>
            <a:xfrm>
              <a:off x="1224287" y="5113411"/>
              <a:ext cx="3544044" cy="452437"/>
            </a:xfrm>
            <a:prstGeom prst="rect">
              <a:avLst/>
            </a:prstGeom>
          </p:spPr>
          <p:txBody>
            <a:bodyPr lIns="0" tIns="0" rIns="0" bIns="0" rtlCol="0" anchor="t">
              <a:spAutoFit/>
            </a:bodyPr>
            <a:lstStyle/>
            <a:p>
              <a:pPr algn="l">
                <a:lnSpc>
                  <a:spcPts val="3437"/>
                </a:lnSpc>
              </a:pPr>
              <a:r>
                <a:rPr lang="en-US" sz="2750" b="1" dirty="0" err="1">
                  <a:solidFill>
                    <a:srgbClr val="2B4150"/>
                  </a:solidFill>
                  <a:latin typeface="Museo Moderno Medium"/>
                  <a:ea typeface="Museo Moderno Medium"/>
                  <a:cs typeface="Museo Moderno Medium"/>
                  <a:sym typeface="Museo Moderno Medium"/>
                </a:rPr>
                <a:t>Đối</a:t>
              </a:r>
              <a:r>
                <a:rPr lang="en-US" sz="2750" b="1" dirty="0">
                  <a:solidFill>
                    <a:srgbClr val="2B4150"/>
                  </a:solidFill>
                  <a:latin typeface="Museo Moderno Medium"/>
                  <a:ea typeface="Museo Moderno Medium"/>
                  <a:cs typeface="Museo Moderno Medium"/>
                  <a:sym typeface="Museo Moderno Medium"/>
                </a:rPr>
                <a:t> </a:t>
              </a:r>
              <a:r>
                <a:rPr lang="en-US" sz="2750" b="1" dirty="0" err="1">
                  <a:solidFill>
                    <a:srgbClr val="2B4150"/>
                  </a:solidFill>
                  <a:latin typeface="Museo Moderno Medium"/>
                  <a:ea typeface="Museo Moderno Medium"/>
                  <a:cs typeface="Museo Moderno Medium"/>
                  <a:sym typeface="Museo Moderno Medium"/>
                </a:rPr>
                <a:t>tượng</a:t>
              </a:r>
              <a:endParaRPr lang="en-US" sz="2750" b="1" dirty="0">
                <a:solidFill>
                  <a:srgbClr val="2B4150"/>
                </a:solidFill>
                <a:latin typeface="Museo Moderno Medium"/>
                <a:ea typeface="Museo Moderno Medium"/>
                <a:cs typeface="Museo Moderno Medium"/>
                <a:sym typeface="Museo Moderno Medium"/>
              </a:endParaRPr>
            </a:p>
          </p:txBody>
        </p:sp>
        <p:sp>
          <p:nvSpPr>
            <p:cNvPr id="16" name="TextBox 16"/>
            <p:cNvSpPr txBox="1"/>
            <p:nvPr/>
          </p:nvSpPr>
          <p:spPr>
            <a:xfrm>
              <a:off x="1224287" y="5640709"/>
              <a:ext cx="4602212" cy="1804020"/>
            </a:xfrm>
            <a:prstGeom prst="rect">
              <a:avLst/>
            </a:prstGeom>
          </p:spPr>
          <p:txBody>
            <a:bodyPr lIns="0" tIns="0" rIns="0" bIns="0" rtlCol="0" anchor="t">
              <a:spAutoFit/>
            </a:bodyPr>
            <a:lstStyle/>
            <a:p>
              <a:pPr algn="l">
                <a:lnSpc>
                  <a:spcPts val="3562"/>
                </a:lnSpc>
              </a:pP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100% Sinh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đại</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hệ</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quy</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16,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17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18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toàn</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Trường.</a:t>
              </a:r>
            </a:p>
            <a:p>
              <a:pPr algn="l">
                <a:lnSpc>
                  <a:spcPts val="3561"/>
                </a:lnSpc>
              </a:pPr>
              <a:endPar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grpSp>
      <p:grpSp>
        <p:nvGrpSpPr>
          <p:cNvPr id="2" name="Group 1">
            <a:extLst>
              <a:ext uri="{FF2B5EF4-FFF2-40B4-BE49-F238E27FC236}">
                <a16:creationId xmlns:a16="http://schemas.microsoft.com/office/drawing/2014/main" id="{3379B206-A180-B384-8DFC-9ED7310D905A}"/>
              </a:ext>
            </a:extLst>
          </p:cNvPr>
          <p:cNvGrpSpPr/>
          <p:nvPr/>
        </p:nvGrpSpPr>
        <p:grpSpPr>
          <a:xfrm>
            <a:off x="6431634" y="3978557"/>
            <a:ext cx="5245447" cy="3603343"/>
            <a:chOff x="6431634" y="3978557"/>
            <a:chExt cx="5245447" cy="3603343"/>
          </a:xfrm>
        </p:grpSpPr>
        <p:grpSp>
          <p:nvGrpSpPr>
            <p:cNvPr id="17" name="Group 17"/>
            <p:cNvGrpSpPr/>
            <p:nvPr/>
          </p:nvGrpSpPr>
          <p:grpSpPr>
            <a:xfrm>
              <a:off x="6431634" y="4414216"/>
              <a:ext cx="5245447" cy="3167684"/>
              <a:chOff x="0" y="0"/>
              <a:chExt cx="6993930" cy="3400822"/>
            </a:xfrm>
            <a:solidFill>
              <a:schemeClr val="accent1">
                <a:lumMod val="20000"/>
                <a:lumOff val="80000"/>
              </a:schemeClr>
            </a:solidFill>
          </p:grpSpPr>
          <p:sp>
            <p:nvSpPr>
              <p:cNvPr id="18" name="Freeform 18"/>
              <p:cNvSpPr/>
              <p:nvPr/>
            </p:nvSpPr>
            <p:spPr>
              <a:xfrm>
                <a:off x="0" y="0"/>
                <a:ext cx="6993890" cy="3400806"/>
              </a:xfrm>
              <a:custGeom>
                <a:avLst/>
                <a:gdLst/>
                <a:ahLst/>
                <a:cxnLst/>
                <a:rect l="l" t="t" r="r" b="b"/>
                <a:pathLst>
                  <a:path w="6993890" h="3400806">
                    <a:moveTo>
                      <a:pt x="0" y="243840"/>
                    </a:moveTo>
                    <a:cubicBezTo>
                      <a:pt x="0" y="109220"/>
                      <a:pt x="109220" y="0"/>
                      <a:pt x="243840" y="0"/>
                    </a:cubicBezTo>
                    <a:lnTo>
                      <a:pt x="6750050" y="0"/>
                    </a:lnTo>
                    <a:cubicBezTo>
                      <a:pt x="6884670" y="0"/>
                      <a:pt x="6993890" y="109220"/>
                      <a:pt x="6993890" y="243840"/>
                    </a:cubicBezTo>
                    <a:lnTo>
                      <a:pt x="6993890" y="3156966"/>
                    </a:lnTo>
                    <a:cubicBezTo>
                      <a:pt x="6993890" y="3291586"/>
                      <a:pt x="6884670" y="3400806"/>
                      <a:pt x="6750050" y="3400806"/>
                    </a:cubicBezTo>
                    <a:lnTo>
                      <a:pt x="243840" y="3400806"/>
                    </a:lnTo>
                    <a:cubicBezTo>
                      <a:pt x="109220" y="3400806"/>
                      <a:pt x="0" y="3291586"/>
                      <a:pt x="0" y="3156966"/>
                    </a:cubicBezTo>
                    <a:close/>
                  </a:path>
                </a:pathLst>
              </a:custGeom>
              <a:grpFill/>
            </p:spPr>
            <p:txBody>
              <a:bodyPr/>
              <a:lstStyle/>
              <a:p>
                <a:endParaRPr lang="vi-VN"/>
              </a:p>
            </p:txBody>
          </p:sp>
        </p:grpSp>
        <p:grpSp>
          <p:nvGrpSpPr>
            <p:cNvPr id="19" name="Group 19"/>
            <p:cNvGrpSpPr/>
            <p:nvPr/>
          </p:nvGrpSpPr>
          <p:grpSpPr>
            <a:xfrm>
              <a:off x="6431634" y="4376116"/>
              <a:ext cx="5245447" cy="152400"/>
              <a:chOff x="0" y="0"/>
              <a:chExt cx="6993930" cy="203200"/>
            </a:xfrm>
          </p:grpSpPr>
          <p:sp>
            <p:nvSpPr>
              <p:cNvPr id="20" name="Freeform 20"/>
              <p:cNvSpPr/>
              <p:nvPr/>
            </p:nvSpPr>
            <p:spPr>
              <a:xfrm>
                <a:off x="0" y="0"/>
                <a:ext cx="6994017" cy="203327"/>
              </a:xfrm>
              <a:custGeom>
                <a:avLst/>
                <a:gdLst/>
                <a:ahLst/>
                <a:cxnLst/>
                <a:rect l="l" t="t" r="r" b="b"/>
                <a:pathLst>
                  <a:path w="6994017" h="203327">
                    <a:moveTo>
                      <a:pt x="0" y="56769"/>
                    </a:moveTo>
                    <a:cubicBezTo>
                      <a:pt x="0" y="25400"/>
                      <a:pt x="25400" y="0"/>
                      <a:pt x="56769" y="0"/>
                    </a:cubicBezTo>
                    <a:lnTo>
                      <a:pt x="6937248" y="0"/>
                    </a:lnTo>
                    <a:cubicBezTo>
                      <a:pt x="6968617" y="0"/>
                      <a:pt x="6994017" y="25400"/>
                      <a:pt x="6994017" y="56769"/>
                    </a:cubicBezTo>
                    <a:lnTo>
                      <a:pt x="6994017" y="146558"/>
                    </a:lnTo>
                    <a:cubicBezTo>
                      <a:pt x="6994017" y="177927"/>
                      <a:pt x="6968617" y="203327"/>
                      <a:pt x="6937248" y="203327"/>
                    </a:cubicBezTo>
                    <a:lnTo>
                      <a:pt x="56769" y="203327"/>
                    </a:lnTo>
                    <a:cubicBezTo>
                      <a:pt x="25400" y="203200"/>
                      <a:pt x="0" y="177800"/>
                      <a:pt x="0" y="146431"/>
                    </a:cubicBezTo>
                    <a:close/>
                  </a:path>
                </a:pathLst>
              </a:custGeom>
              <a:solidFill>
                <a:srgbClr val="458AE4"/>
              </a:solidFill>
            </p:spPr>
            <p:txBody>
              <a:bodyPr/>
              <a:lstStyle/>
              <a:p>
                <a:endParaRPr lang="vi-VN"/>
              </a:p>
            </p:txBody>
          </p:sp>
        </p:grpSp>
        <p:grpSp>
          <p:nvGrpSpPr>
            <p:cNvPr id="21" name="Group 21"/>
            <p:cNvGrpSpPr/>
            <p:nvPr/>
          </p:nvGrpSpPr>
          <p:grpSpPr>
            <a:xfrm>
              <a:off x="8548722" y="3978557"/>
              <a:ext cx="850552" cy="850552"/>
              <a:chOff x="0" y="0"/>
              <a:chExt cx="1134070" cy="1134070"/>
            </a:xfrm>
          </p:grpSpPr>
          <p:sp>
            <p:nvSpPr>
              <p:cNvPr id="22" name="Freeform 22"/>
              <p:cNvSpPr/>
              <p:nvPr/>
            </p:nvSpPr>
            <p:spPr>
              <a:xfrm>
                <a:off x="0" y="0"/>
                <a:ext cx="1134110" cy="1134110"/>
              </a:xfrm>
              <a:custGeom>
                <a:avLst/>
                <a:gdLst/>
                <a:ahLst/>
                <a:cxnLst/>
                <a:rect l="l" t="t" r="r" b="b"/>
                <a:pathLst>
                  <a:path w="1134110" h="1134110">
                    <a:moveTo>
                      <a:pt x="0" y="567055"/>
                    </a:moveTo>
                    <a:cubicBezTo>
                      <a:pt x="0" y="253873"/>
                      <a:pt x="253873" y="0"/>
                      <a:pt x="567055" y="0"/>
                    </a:cubicBezTo>
                    <a:cubicBezTo>
                      <a:pt x="880237" y="0"/>
                      <a:pt x="1134110" y="253873"/>
                      <a:pt x="1134110" y="567055"/>
                    </a:cubicBezTo>
                    <a:cubicBezTo>
                      <a:pt x="1134110" y="880237"/>
                      <a:pt x="880237" y="1134110"/>
                      <a:pt x="567055" y="1134110"/>
                    </a:cubicBezTo>
                    <a:cubicBezTo>
                      <a:pt x="253873" y="1134110"/>
                      <a:pt x="0" y="880237"/>
                      <a:pt x="0" y="567055"/>
                    </a:cubicBezTo>
                    <a:close/>
                  </a:path>
                </a:pathLst>
              </a:custGeom>
              <a:solidFill>
                <a:srgbClr val="458AE4"/>
              </a:solidFill>
            </p:spPr>
            <p:txBody>
              <a:bodyPr/>
              <a:lstStyle/>
              <a:p>
                <a:endParaRPr lang="vi-VN"/>
              </a:p>
            </p:txBody>
          </p:sp>
        </p:grpSp>
        <p:sp>
          <p:nvSpPr>
            <p:cNvPr id="23" name="TextBox 23"/>
            <p:cNvSpPr txBox="1"/>
            <p:nvPr/>
          </p:nvSpPr>
          <p:spPr>
            <a:xfrm>
              <a:off x="8884098" y="4096915"/>
              <a:ext cx="340221" cy="529977"/>
            </a:xfrm>
            <a:prstGeom prst="rect">
              <a:avLst/>
            </a:prstGeom>
          </p:spPr>
          <p:txBody>
            <a:bodyPr lIns="0" tIns="0" rIns="0" bIns="0" rtlCol="0" anchor="t">
              <a:spAutoFit/>
            </a:bodyPr>
            <a:lstStyle/>
            <a:p>
              <a:pPr algn="l">
                <a:lnSpc>
                  <a:spcPts val="4250"/>
                </a:lnSpc>
              </a:pPr>
              <a:r>
                <a:rPr lang="en-US" sz="2800" b="1" dirty="0">
                  <a:solidFill>
                    <a:srgbClr val="FFFFFF"/>
                  </a:solidFill>
                  <a:latin typeface="Museo Moderno Medium"/>
                  <a:ea typeface="Museo Moderno Medium"/>
                  <a:cs typeface="Museo Moderno Medium"/>
                  <a:sym typeface="Museo Moderno Medium"/>
                </a:rPr>
                <a:t>2</a:t>
              </a:r>
            </a:p>
          </p:txBody>
        </p:sp>
        <p:sp>
          <p:nvSpPr>
            <p:cNvPr id="24" name="TextBox 24"/>
            <p:cNvSpPr txBox="1"/>
            <p:nvPr/>
          </p:nvSpPr>
          <p:spPr>
            <a:xfrm>
              <a:off x="6753252" y="5113411"/>
              <a:ext cx="3544044" cy="452437"/>
            </a:xfrm>
            <a:prstGeom prst="rect">
              <a:avLst/>
            </a:prstGeom>
          </p:spPr>
          <p:txBody>
            <a:bodyPr lIns="0" tIns="0" rIns="0" bIns="0" rtlCol="0" anchor="t">
              <a:spAutoFit/>
            </a:bodyPr>
            <a:lstStyle/>
            <a:p>
              <a:pPr algn="l">
                <a:lnSpc>
                  <a:spcPts val="3437"/>
                </a:lnSpc>
              </a:pPr>
              <a:r>
                <a:rPr lang="en-US" sz="2750" b="1" dirty="0" err="1">
                  <a:solidFill>
                    <a:srgbClr val="2B4150"/>
                  </a:solidFill>
                  <a:latin typeface="Museo Moderno Medium"/>
                  <a:ea typeface="Museo Moderno Medium"/>
                  <a:cs typeface="Museo Moderno Medium"/>
                  <a:sym typeface="Museo Moderno Medium"/>
                </a:rPr>
                <a:t>Đăng</a:t>
              </a:r>
              <a:r>
                <a:rPr lang="en-US" sz="2750" b="1" dirty="0">
                  <a:solidFill>
                    <a:srgbClr val="2B4150"/>
                  </a:solidFill>
                  <a:latin typeface="Museo Moderno Medium"/>
                  <a:ea typeface="Museo Moderno Medium"/>
                  <a:cs typeface="Museo Moderno Medium"/>
                  <a:sym typeface="Museo Moderno Medium"/>
                </a:rPr>
                <a:t> </a:t>
              </a:r>
              <a:r>
                <a:rPr lang="en-US" sz="2750" b="1" dirty="0" err="1">
                  <a:solidFill>
                    <a:srgbClr val="2B4150"/>
                  </a:solidFill>
                  <a:latin typeface="Museo Moderno Medium"/>
                  <a:ea typeface="Museo Moderno Medium"/>
                  <a:cs typeface="Museo Moderno Medium"/>
                  <a:sym typeface="Museo Moderno Medium"/>
                </a:rPr>
                <a:t>nhập</a:t>
              </a:r>
              <a:r>
                <a:rPr lang="en-US" sz="2750" b="1" dirty="0">
                  <a:solidFill>
                    <a:srgbClr val="2B4150"/>
                  </a:solidFill>
                  <a:latin typeface="Museo Moderno Medium"/>
                  <a:ea typeface="Museo Moderno Medium"/>
                  <a:cs typeface="Museo Moderno Medium"/>
                  <a:sym typeface="Museo Moderno Medium"/>
                </a:rPr>
                <a:t> Zoom</a:t>
              </a:r>
            </a:p>
          </p:txBody>
        </p:sp>
        <p:sp>
          <p:nvSpPr>
            <p:cNvPr id="25" name="TextBox 25"/>
            <p:cNvSpPr txBox="1"/>
            <p:nvPr/>
          </p:nvSpPr>
          <p:spPr>
            <a:xfrm>
              <a:off x="6753252" y="5640709"/>
              <a:ext cx="4602212" cy="873637"/>
            </a:xfrm>
            <a:prstGeom prst="rect">
              <a:avLst/>
            </a:prstGeom>
          </p:spPr>
          <p:txBody>
            <a:bodyPr lIns="0" tIns="0" rIns="0" bIns="0" rtlCol="0" anchor="t">
              <a:spAutoFit/>
            </a:bodyPr>
            <a:lstStyle/>
            <a:p>
              <a:pPr algn="l">
                <a:lnSpc>
                  <a:spcPts val="3562"/>
                </a:lnSpc>
              </a:pP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Đăng</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nhập</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link Zoom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ca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đổi</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tên</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cấu</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trúc</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SV-</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Mã</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SV-</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tên</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grpSp>
      <p:sp>
        <p:nvSpPr>
          <p:cNvPr id="36" name="TextBox 36"/>
          <p:cNvSpPr txBox="1"/>
          <p:nvPr/>
        </p:nvSpPr>
        <p:spPr>
          <a:xfrm>
            <a:off x="992237" y="2112132"/>
            <a:ext cx="15963522" cy="310150"/>
          </a:xfrm>
          <a:prstGeom prst="rect">
            <a:avLst/>
          </a:prstGeom>
        </p:spPr>
        <p:txBody>
          <a:bodyPr lIns="0" tIns="0" rIns="0" bIns="0" rtlCol="0" anchor="t">
            <a:spAutoFit/>
          </a:bodyPr>
          <a:lstStyle/>
          <a:p>
            <a:pPr algn="l">
              <a:lnSpc>
                <a:spcPts val="2585"/>
              </a:lnSpc>
            </a:pPr>
            <a:r>
              <a:rPr lang="en-US" sz="1587" u="sng" dirty="0">
                <a:solidFill>
                  <a:srgbClr val="3492CC"/>
                </a:solidFill>
                <a:latin typeface="Source Han Sans JP"/>
                <a:ea typeface="Source Han Sans JP"/>
                <a:cs typeface="Source Han Sans JP"/>
                <a:sym typeface="Source Han Sans JP"/>
                <a:hlinkClick r:id="rId4" tooltip="https://uneti.edu.vn/thong-bao-ve-viec-bao-cao-diem-danh-va-thuc-hien-khao-sat-dau-khoa-nam-hoc-2025-2026-doi-voi-sinh-vien-khoa-16-17-va-18/"/>
              </a:rPr>
              <a:t>https://uneti.edu.vn/</a:t>
            </a:r>
            <a:r>
              <a:rPr lang="en-US" sz="2000"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4" tooltip="https://uneti.edu.vn/thong-bao-ve-viec-bao-cao-diem-danh-va-thuc-hien-khao-sat-dau-khoa-nam-hoc-2025-2026-doi-voi-sinh-vien-khoa-16-17-va-18/"/>
              </a:rPr>
              <a:t>thong-bao-ve-viec-bao-cao-diem-danh-va-thuc-hien-khao-sat-dau-khoa-nam-hoc-2025-2026-doi-voi-sinh-vien-khoa-16-17-va-18</a:t>
            </a:r>
            <a:r>
              <a:rPr lang="en-US" sz="1587" u="sng" dirty="0">
                <a:solidFill>
                  <a:srgbClr val="3492CC"/>
                </a:solidFill>
                <a:latin typeface="Source Han Sans JP"/>
                <a:ea typeface="Source Han Sans JP"/>
                <a:cs typeface="Source Han Sans JP"/>
                <a:sym typeface="Source Han Sans JP"/>
                <a:hlinkClick r:id="rId4" tooltip="https://uneti.edu.vn/thong-bao-ve-viec-bao-cao-diem-danh-va-thuc-hien-khao-sat-dau-khoa-nam-hoc-2025-2026-doi-voi-sinh-vien-khoa-16-17-va-18/"/>
              </a:rPr>
              <a:t>/</a:t>
            </a:r>
          </a:p>
        </p:txBody>
      </p:sp>
      <p:grpSp>
        <p:nvGrpSpPr>
          <p:cNvPr id="3" name="Group 2">
            <a:extLst>
              <a:ext uri="{FF2B5EF4-FFF2-40B4-BE49-F238E27FC236}">
                <a16:creationId xmlns:a16="http://schemas.microsoft.com/office/drawing/2014/main" id="{107411C2-9EC3-234F-B536-40E0D9D07B17}"/>
              </a:ext>
            </a:extLst>
          </p:cNvPr>
          <p:cNvGrpSpPr/>
          <p:nvPr/>
        </p:nvGrpSpPr>
        <p:grpSpPr>
          <a:xfrm>
            <a:off x="11960598" y="3963622"/>
            <a:ext cx="5245447" cy="3618262"/>
            <a:chOff x="11960598" y="3963622"/>
            <a:chExt cx="5245447" cy="3618262"/>
          </a:xfrm>
        </p:grpSpPr>
        <p:grpSp>
          <p:nvGrpSpPr>
            <p:cNvPr id="26" name="Group 26"/>
            <p:cNvGrpSpPr/>
            <p:nvPr/>
          </p:nvGrpSpPr>
          <p:grpSpPr>
            <a:xfrm>
              <a:off x="11960598" y="4414215"/>
              <a:ext cx="5245447" cy="3167669"/>
              <a:chOff x="0" y="0"/>
              <a:chExt cx="6993930" cy="3400822"/>
            </a:xfrm>
            <a:solidFill>
              <a:schemeClr val="accent1">
                <a:lumMod val="20000"/>
                <a:lumOff val="80000"/>
              </a:schemeClr>
            </a:solidFill>
          </p:grpSpPr>
          <p:sp>
            <p:nvSpPr>
              <p:cNvPr id="27" name="Freeform 27"/>
              <p:cNvSpPr/>
              <p:nvPr/>
            </p:nvSpPr>
            <p:spPr>
              <a:xfrm>
                <a:off x="0" y="0"/>
                <a:ext cx="6993890" cy="3400806"/>
              </a:xfrm>
              <a:custGeom>
                <a:avLst/>
                <a:gdLst/>
                <a:ahLst/>
                <a:cxnLst/>
                <a:rect l="l" t="t" r="r" b="b"/>
                <a:pathLst>
                  <a:path w="6993890" h="3400806">
                    <a:moveTo>
                      <a:pt x="0" y="243840"/>
                    </a:moveTo>
                    <a:cubicBezTo>
                      <a:pt x="0" y="109220"/>
                      <a:pt x="109220" y="0"/>
                      <a:pt x="243840" y="0"/>
                    </a:cubicBezTo>
                    <a:lnTo>
                      <a:pt x="6750050" y="0"/>
                    </a:lnTo>
                    <a:cubicBezTo>
                      <a:pt x="6884670" y="0"/>
                      <a:pt x="6993890" y="109220"/>
                      <a:pt x="6993890" y="243840"/>
                    </a:cubicBezTo>
                    <a:lnTo>
                      <a:pt x="6993890" y="3156966"/>
                    </a:lnTo>
                    <a:cubicBezTo>
                      <a:pt x="6993890" y="3291586"/>
                      <a:pt x="6884670" y="3400806"/>
                      <a:pt x="6750050" y="3400806"/>
                    </a:cubicBezTo>
                    <a:lnTo>
                      <a:pt x="243840" y="3400806"/>
                    </a:lnTo>
                    <a:cubicBezTo>
                      <a:pt x="109220" y="3400806"/>
                      <a:pt x="0" y="3291586"/>
                      <a:pt x="0" y="3156966"/>
                    </a:cubicBezTo>
                    <a:close/>
                  </a:path>
                </a:pathLst>
              </a:custGeom>
              <a:grpFill/>
            </p:spPr>
            <p:txBody>
              <a:bodyPr/>
              <a:lstStyle/>
              <a:p>
                <a:endParaRPr lang="vi-VN"/>
              </a:p>
            </p:txBody>
          </p:sp>
        </p:grpSp>
        <p:grpSp>
          <p:nvGrpSpPr>
            <p:cNvPr id="28" name="Group 28"/>
            <p:cNvGrpSpPr/>
            <p:nvPr/>
          </p:nvGrpSpPr>
          <p:grpSpPr>
            <a:xfrm>
              <a:off x="11960598" y="4376116"/>
              <a:ext cx="5245447" cy="152400"/>
              <a:chOff x="0" y="0"/>
              <a:chExt cx="6993930" cy="203200"/>
            </a:xfrm>
          </p:grpSpPr>
          <p:sp>
            <p:nvSpPr>
              <p:cNvPr id="29" name="Freeform 29"/>
              <p:cNvSpPr/>
              <p:nvPr/>
            </p:nvSpPr>
            <p:spPr>
              <a:xfrm>
                <a:off x="0" y="0"/>
                <a:ext cx="6994017" cy="203327"/>
              </a:xfrm>
              <a:custGeom>
                <a:avLst/>
                <a:gdLst/>
                <a:ahLst/>
                <a:cxnLst/>
                <a:rect l="l" t="t" r="r" b="b"/>
                <a:pathLst>
                  <a:path w="6994017" h="203327">
                    <a:moveTo>
                      <a:pt x="0" y="56769"/>
                    </a:moveTo>
                    <a:cubicBezTo>
                      <a:pt x="0" y="25400"/>
                      <a:pt x="25400" y="0"/>
                      <a:pt x="56769" y="0"/>
                    </a:cubicBezTo>
                    <a:lnTo>
                      <a:pt x="6937248" y="0"/>
                    </a:lnTo>
                    <a:cubicBezTo>
                      <a:pt x="6968617" y="0"/>
                      <a:pt x="6994017" y="25400"/>
                      <a:pt x="6994017" y="56769"/>
                    </a:cubicBezTo>
                    <a:lnTo>
                      <a:pt x="6994017" y="146558"/>
                    </a:lnTo>
                    <a:cubicBezTo>
                      <a:pt x="6994017" y="177927"/>
                      <a:pt x="6968617" y="203327"/>
                      <a:pt x="6937248" y="203327"/>
                    </a:cubicBezTo>
                    <a:lnTo>
                      <a:pt x="56769" y="203327"/>
                    </a:lnTo>
                    <a:cubicBezTo>
                      <a:pt x="25400" y="203200"/>
                      <a:pt x="0" y="177800"/>
                      <a:pt x="0" y="146431"/>
                    </a:cubicBezTo>
                    <a:close/>
                  </a:path>
                </a:pathLst>
              </a:custGeom>
              <a:solidFill>
                <a:srgbClr val="458AE4"/>
              </a:solidFill>
            </p:spPr>
            <p:txBody>
              <a:bodyPr/>
              <a:lstStyle/>
              <a:p>
                <a:endParaRPr lang="vi-VN"/>
              </a:p>
            </p:txBody>
          </p:sp>
        </p:grpSp>
        <p:grpSp>
          <p:nvGrpSpPr>
            <p:cNvPr id="30" name="Group 30"/>
            <p:cNvGrpSpPr/>
            <p:nvPr/>
          </p:nvGrpSpPr>
          <p:grpSpPr>
            <a:xfrm>
              <a:off x="14088686" y="3963622"/>
              <a:ext cx="850553" cy="850552"/>
              <a:chOff x="0" y="0"/>
              <a:chExt cx="1134070" cy="1134070"/>
            </a:xfrm>
          </p:grpSpPr>
          <p:sp>
            <p:nvSpPr>
              <p:cNvPr id="31" name="Freeform 31"/>
              <p:cNvSpPr/>
              <p:nvPr/>
            </p:nvSpPr>
            <p:spPr>
              <a:xfrm>
                <a:off x="0" y="0"/>
                <a:ext cx="1134110" cy="1134110"/>
              </a:xfrm>
              <a:custGeom>
                <a:avLst/>
                <a:gdLst/>
                <a:ahLst/>
                <a:cxnLst/>
                <a:rect l="l" t="t" r="r" b="b"/>
                <a:pathLst>
                  <a:path w="1134110" h="1134110">
                    <a:moveTo>
                      <a:pt x="0" y="567055"/>
                    </a:moveTo>
                    <a:cubicBezTo>
                      <a:pt x="0" y="253873"/>
                      <a:pt x="253873" y="0"/>
                      <a:pt x="567055" y="0"/>
                    </a:cubicBezTo>
                    <a:cubicBezTo>
                      <a:pt x="880237" y="0"/>
                      <a:pt x="1134110" y="253873"/>
                      <a:pt x="1134110" y="567055"/>
                    </a:cubicBezTo>
                    <a:cubicBezTo>
                      <a:pt x="1134110" y="880237"/>
                      <a:pt x="880237" y="1134110"/>
                      <a:pt x="567055" y="1134110"/>
                    </a:cubicBezTo>
                    <a:cubicBezTo>
                      <a:pt x="253873" y="1134110"/>
                      <a:pt x="0" y="880237"/>
                      <a:pt x="0" y="567055"/>
                    </a:cubicBezTo>
                    <a:close/>
                  </a:path>
                </a:pathLst>
              </a:custGeom>
              <a:solidFill>
                <a:srgbClr val="458AE4"/>
              </a:solidFill>
            </p:spPr>
            <p:txBody>
              <a:bodyPr/>
              <a:lstStyle/>
              <a:p>
                <a:endParaRPr lang="vi-VN"/>
              </a:p>
            </p:txBody>
          </p:sp>
        </p:grpSp>
        <p:sp>
          <p:nvSpPr>
            <p:cNvPr id="32" name="TextBox 32"/>
            <p:cNvSpPr txBox="1"/>
            <p:nvPr/>
          </p:nvSpPr>
          <p:spPr>
            <a:xfrm>
              <a:off x="14413063" y="4096915"/>
              <a:ext cx="340221" cy="529977"/>
            </a:xfrm>
            <a:prstGeom prst="rect">
              <a:avLst/>
            </a:prstGeom>
          </p:spPr>
          <p:txBody>
            <a:bodyPr lIns="0" tIns="0" rIns="0" bIns="0" rtlCol="0" anchor="t">
              <a:spAutoFit/>
            </a:bodyPr>
            <a:lstStyle/>
            <a:p>
              <a:pPr algn="l">
                <a:lnSpc>
                  <a:spcPts val="4250"/>
                </a:lnSpc>
              </a:pPr>
              <a:r>
                <a:rPr lang="en-US" sz="2800" b="1" dirty="0">
                  <a:solidFill>
                    <a:srgbClr val="FFFFFF"/>
                  </a:solidFill>
                  <a:latin typeface="Museo Moderno Medium"/>
                  <a:ea typeface="Museo Moderno Medium"/>
                  <a:cs typeface="Museo Moderno Medium"/>
                  <a:sym typeface="Museo Moderno Medium"/>
                </a:rPr>
                <a:t>3</a:t>
              </a:r>
            </a:p>
          </p:txBody>
        </p:sp>
        <p:sp>
          <p:nvSpPr>
            <p:cNvPr id="33" name="TextBox 33"/>
            <p:cNvSpPr txBox="1"/>
            <p:nvPr/>
          </p:nvSpPr>
          <p:spPr>
            <a:xfrm>
              <a:off x="12282216" y="5113411"/>
              <a:ext cx="3544044" cy="452437"/>
            </a:xfrm>
            <a:prstGeom prst="rect">
              <a:avLst/>
            </a:prstGeom>
          </p:spPr>
          <p:txBody>
            <a:bodyPr lIns="0" tIns="0" rIns="0" bIns="0" rtlCol="0" anchor="t">
              <a:spAutoFit/>
            </a:bodyPr>
            <a:lstStyle/>
            <a:p>
              <a:pPr algn="l">
                <a:lnSpc>
                  <a:spcPts val="3437"/>
                </a:lnSpc>
              </a:pPr>
              <a:r>
                <a:rPr lang="en-US" sz="2750" b="1" dirty="0" err="1">
                  <a:solidFill>
                    <a:srgbClr val="2B4150"/>
                  </a:solidFill>
                  <a:latin typeface="Museo Moderno Medium"/>
                  <a:ea typeface="Museo Moderno Medium"/>
                  <a:cs typeface="Museo Moderno Medium"/>
                  <a:sym typeface="Museo Moderno Medium"/>
                </a:rPr>
                <a:t>Trả</a:t>
              </a:r>
              <a:r>
                <a:rPr lang="en-US" sz="2750" b="1" dirty="0">
                  <a:solidFill>
                    <a:srgbClr val="2B4150"/>
                  </a:solidFill>
                  <a:latin typeface="Museo Moderno Medium"/>
                  <a:ea typeface="Museo Moderno Medium"/>
                  <a:cs typeface="Museo Moderno Medium"/>
                  <a:sym typeface="Museo Moderno Medium"/>
                </a:rPr>
                <a:t> </a:t>
              </a:r>
              <a:r>
                <a:rPr lang="en-US" sz="2750" b="1" dirty="0" err="1">
                  <a:solidFill>
                    <a:srgbClr val="2B4150"/>
                  </a:solidFill>
                  <a:latin typeface="Museo Moderno Medium"/>
                  <a:ea typeface="Museo Moderno Medium"/>
                  <a:cs typeface="Museo Moderno Medium"/>
                  <a:sym typeface="Museo Moderno Medium"/>
                </a:rPr>
                <a:t>lời</a:t>
              </a:r>
              <a:r>
                <a:rPr lang="en-US" sz="2750" b="1" dirty="0">
                  <a:solidFill>
                    <a:srgbClr val="2B4150"/>
                  </a:solidFill>
                  <a:latin typeface="Museo Moderno Medium"/>
                  <a:ea typeface="Museo Moderno Medium"/>
                  <a:cs typeface="Museo Moderno Medium"/>
                  <a:sym typeface="Museo Moderno Medium"/>
                </a:rPr>
                <a:t> </a:t>
              </a:r>
              <a:r>
                <a:rPr lang="en-US" sz="2750" b="1" dirty="0" err="1">
                  <a:solidFill>
                    <a:srgbClr val="2B4150"/>
                  </a:solidFill>
                  <a:latin typeface="Museo Moderno Medium"/>
                  <a:ea typeface="Museo Moderno Medium"/>
                  <a:cs typeface="Museo Moderno Medium"/>
                  <a:sym typeface="Museo Moderno Medium"/>
                </a:rPr>
                <a:t>trắc</a:t>
              </a:r>
              <a:r>
                <a:rPr lang="en-US" sz="2750" b="1" dirty="0">
                  <a:solidFill>
                    <a:srgbClr val="2B4150"/>
                  </a:solidFill>
                  <a:latin typeface="Museo Moderno Medium"/>
                  <a:ea typeface="Museo Moderno Medium"/>
                  <a:cs typeface="Museo Moderno Medium"/>
                  <a:sym typeface="Museo Moderno Medium"/>
                </a:rPr>
                <a:t> </a:t>
              </a:r>
              <a:r>
                <a:rPr lang="en-US" sz="2750" b="1" dirty="0" err="1">
                  <a:solidFill>
                    <a:srgbClr val="2B4150"/>
                  </a:solidFill>
                  <a:latin typeface="Museo Moderno Medium"/>
                  <a:ea typeface="Museo Moderno Medium"/>
                  <a:cs typeface="Museo Moderno Medium"/>
                  <a:sym typeface="Museo Moderno Medium"/>
                </a:rPr>
                <a:t>nghiệm</a:t>
              </a:r>
              <a:endParaRPr lang="en-US" sz="2750" b="1" dirty="0">
                <a:solidFill>
                  <a:srgbClr val="2B4150"/>
                </a:solidFill>
                <a:latin typeface="Museo Moderno Medium"/>
                <a:ea typeface="Museo Moderno Medium"/>
                <a:cs typeface="Museo Moderno Medium"/>
                <a:sym typeface="Museo Moderno Medium"/>
              </a:endParaRPr>
            </a:p>
          </p:txBody>
        </p:sp>
        <p:sp>
          <p:nvSpPr>
            <p:cNvPr id="34" name="TextBox 34"/>
            <p:cNvSpPr txBox="1"/>
            <p:nvPr/>
          </p:nvSpPr>
          <p:spPr>
            <a:xfrm>
              <a:off x="12198234" y="5640709"/>
              <a:ext cx="4794366" cy="887773"/>
            </a:xfrm>
            <a:prstGeom prst="rect">
              <a:avLst/>
            </a:prstGeom>
          </p:spPr>
          <p:txBody>
            <a:bodyPr wrap="square" lIns="0" tIns="0" rIns="0" bIns="0" rtlCol="0" anchor="t">
              <a:spAutoFit/>
            </a:bodyPr>
            <a:lstStyle/>
            <a:p>
              <a:pPr algn="l">
                <a:lnSpc>
                  <a:spcPts val="3561"/>
                </a:lnSpc>
              </a:pP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Đăng</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nhập</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Google Forms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tham</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trả</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lời</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trắc</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nghiệm</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online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187"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đường</a:t>
              </a:r>
              <a:r>
                <a:rPr lang="en-US" sz="2187" dirty="0">
                  <a:solidFill>
                    <a:srgbClr val="2B4150"/>
                  </a:solidFill>
                  <a:latin typeface="Times New Roman" panose="02020603050405020304" pitchFamily="18" charset="0"/>
                  <a:ea typeface="Source Han Sans JP"/>
                  <a:cs typeface="Times New Roman" panose="02020603050405020304" pitchFamily="18" charset="0"/>
                  <a:sym typeface="Source Han Sans JP"/>
                </a:rPr>
                <a:t> link:</a:t>
              </a:r>
            </a:p>
          </p:txBody>
        </p:sp>
        <p:sp>
          <p:nvSpPr>
            <p:cNvPr id="37" name="TextBox 37"/>
            <p:cNvSpPr txBox="1"/>
            <p:nvPr/>
          </p:nvSpPr>
          <p:spPr>
            <a:xfrm>
              <a:off x="12201646" y="6677946"/>
              <a:ext cx="4887516" cy="635010"/>
            </a:xfrm>
            <a:prstGeom prst="rect">
              <a:avLst/>
            </a:prstGeom>
          </p:spPr>
          <p:txBody>
            <a:bodyPr lIns="0" tIns="0" rIns="0" bIns="0" rtlCol="0" anchor="t">
              <a:spAutoFit/>
            </a:bodyPr>
            <a:lstStyle/>
            <a:p>
              <a:pPr algn="l">
                <a:lnSpc>
                  <a:spcPts val="2617"/>
                </a:lnSpc>
              </a:pPr>
              <a:r>
                <a:rPr lang="en-US" sz="1607"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4" tooltip="https://uneti.edu.vn/thong-bao-ve-viec-bao-cao-diem-danh-va-thuc-hien-khao-sat-dau-khoa-nam-hoc-2025-2026-doi-voi-sinh-vien-khoa-16-17-va-18/"/>
                </a:rPr>
                <a:t>https://docs.google.com/forms/d/1hN66DzY2JxiXPp2hJx0Q\_UH-a2nLbmVIV4mB0cj7qec/preview</a:t>
              </a:r>
            </a:p>
          </p:txBody>
        </p:sp>
      </p:grpSp>
      <p:sp>
        <p:nvSpPr>
          <p:cNvPr id="38" name="TextBox 38"/>
          <p:cNvSpPr txBox="1"/>
          <p:nvPr/>
        </p:nvSpPr>
        <p:spPr>
          <a:xfrm>
            <a:off x="1378398" y="8117217"/>
            <a:ext cx="15011400" cy="1038746"/>
          </a:xfrm>
          <a:prstGeom prst="rect">
            <a:avLst/>
          </a:prstGeom>
        </p:spPr>
        <p:txBody>
          <a:bodyPr wrap="square" lIns="0" tIns="0" rIns="0" bIns="0" rtlCol="0" anchor="t">
            <a:spAutoFit/>
          </a:bodyPr>
          <a:lstStyle/>
          <a:p>
            <a:pPr algn="l">
              <a:lnSpc>
                <a:spcPts val="2747"/>
              </a:lnSpc>
            </a:pP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Lưu ý: Sinh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viên</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đăng</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nhập</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bằng</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email do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Nhà</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trường</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cấp</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để</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báo</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cáo</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điểm</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danh</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và</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thực</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hiện</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khảo</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sát</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ngay</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trong</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thời</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gian</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ca </a:t>
            </a:r>
            <a:r>
              <a:rPr lang="en-US" sz="2800"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học</a:t>
            </a:r>
            <a:r>
              <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2748"/>
              </a:lnSpc>
            </a:pPr>
            <a:endParaRPr lang="en-US" sz="2800" b="1" dirty="0">
              <a:solidFill>
                <a:srgbClr val="EE0000"/>
              </a:solidFill>
              <a:latin typeface="Times New Roman" panose="02020603050405020304" pitchFamily="18" charset="0"/>
              <a:ea typeface="Source Han Sans JP"/>
              <a:cs typeface="Times New Roman" panose="02020603050405020304" pitchFamily="18" charset="0"/>
              <a:sym typeface="Source Han Sans JP"/>
            </a:endParaRPr>
          </a:p>
        </p:txBody>
      </p:sp>
      <p:pic>
        <p:nvPicPr>
          <p:cNvPr id="47" name="Picture 46">
            <a:extLst>
              <a:ext uri="{FF2B5EF4-FFF2-40B4-BE49-F238E27FC236}">
                <a16:creationId xmlns:a16="http://schemas.microsoft.com/office/drawing/2014/main" id="{20062570-253B-4F0A-9064-C5C003AC3BE4}"/>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entr" presetSubtype="0" fill="hold" grpId="0" nodeType="withEffect">
                                  <p:stCondLst>
                                    <p:cond delay="25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1000"/>
                                        <p:tgtEl>
                                          <p:spTgt spid="36"/>
                                        </p:tgtEl>
                                      </p:cBhvr>
                                    </p:animEffect>
                                    <p:anim calcmode="lin" valueType="num">
                                      <p:cBhvr>
                                        <p:cTn id="11" dur="1000" fill="hold"/>
                                        <p:tgtEl>
                                          <p:spTgt spid="36"/>
                                        </p:tgtEl>
                                        <p:attrNameLst>
                                          <p:attrName>ppt_x</p:attrName>
                                        </p:attrNameLst>
                                      </p:cBhvr>
                                      <p:tavLst>
                                        <p:tav tm="0">
                                          <p:val>
                                            <p:strVal val="#ppt_x"/>
                                          </p:val>
                                        </p:tav>
                                        <p:tav tm="100000">
                                          <p:val>
                                            <p:strVal val="#ppt_x"/>
                                          </p:val>
                                        </p:tav>
                                      </p:tavLst>
                                    </p:anim>
                                    <p:anim calcmode="lin" valueType="num">
                                      <p:cBhvr>
                                        <p:cTn id="12" dur="1000" fill="hold"/>
                                        <p:tgtEl>
                                          <p:spTgt spid="3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5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00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25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50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1000"/>
                                        <p:tgtEl>
                                          <p:spTgt spid="38"/>
                                        </p:tgtEl>
                                      </p:cBhvr>
                                    </p:animEffect>
                                    <p:anim calcmode="lin" valueType="num">
                                      <p:cBhvr>
                                        <p:cTn id="36" dur="1000" fill="hold"/>
                                        <p:tgtEl>
                                          <p:spTgt spid="38"/>
                                        </p:tgtEl>
                                        <p:attrNameLst>
                                          <p:attrName>ppt_x</p:attrName>
                                        </p:attrNameLst>
                                      </p:cBhvr>
                                      <p:tavLst>
                                        <p:tav tm="0">
                                          <p:val>
                                            <p:strVal val="#ppt_x"/>
                                          </p:val>
                                        </p:tav>
                                        <p:tav tm="100000">
                                          <p:val>
                                            <p:strVal val="#ppt_x"/>
                                          </p:val>
                                        </p:tav>
                                      </p:tavLst>
                                    </p:anim>
                                    <p:anim calcmode="lin" valueType="num">
                                      <p:cBhvr>
                                        <p:cTn id="3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6"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877EDCD5-1E84-4664-AAF1-E652A2F1871D}"/>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5241" y="-22859"/>
            <a:ext cx="18288001" cy="10309860"/>
          </a:xfrm>
          <a:prstGeom prst="rect">
            <a:avLst/>
          </a:prstGeom>
        </p:spPr>
      </p:pic>
      <p:sp>
        <p:nvSpPr>
          <p:cNvPr id="6" name="TextBox 6"/>
          <p:cNvSpPr txBox="1"/>
          <p:nvPr/>
        </p:nvSpPr>
        <p:spPr>
          <a:xfrm>
            <a:off x="925041" y="1077549"/>
            <a:ext cx="10058251" cy="830805"/>
          </a:xfrm>
          <a:prstGeom prst="rect">
            <a:avLst/>
          </a:prstGeom>
        </p:spPr>
        <p:txBody>
          <a:bodyPr lIns="0" tIns="0" rIns="0" bIns="0" rtlCol="0" anchor="t">
            <a:spAutoFit/>
          </a:bodyPr>
          <a:lstStyle/>
          <a:p>
            <a:pPr algn="l">
              <a:lnSpc>
                <a:spcPts val="6937"/>
              </a:lnSpc>
            </a:pP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II. Hoàn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thành</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bài</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thu</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hoạch</a:t>
            </a:r>
            <a:endPar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7" name="TextBox 7"/>
          <p:cNvSpPr txBox="1"/>
          <p:nvPr/>
        </p:nvSpPr>
        <p:spPr>
          <a:xfrm>
            <a:off x="1064325" y="2088550"/>
            <a:ext cx="16266361" cy="892039"/>
          </a:xfrm>
          <a:prstGeom prst="rect">
            <a:avLst/>
          </a:prstGeom>
        </p:spPr>
        <p:txBody>
          <a:bodyPr wrap="square" lIns="0" tIns="0" rIns="0" bIns="0" rtlCol="0" anchor="t">
            <a:spAutoFit/>
          </a:bodyPr>
          <a:lstStyle/>
          <a:p>
            <a:pPr algn="l">
              <a:lnSpc>
                <a:spcPts val="3562"/>
              </a:lnSpc>
            </a:pP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đại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16, 17, 18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hoàn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thành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bài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hoạch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trực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tuyến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nội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dung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Tuần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Công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dân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grpSp>
        <p:nvGrpSpPr>
          <p:cNvPr id="4" name="Group 3">
            <a:extLst>
              <a:ext uri="{FF2B5EF4-FFF2-40B4-BE49-F238E27FC236}">
                <a16:creationId xmlns:a16="http://schemas.microsoft.com/office/drawing/2014/main" id="{9D4FCF1C-641F-0000-84A6-73371EE9468E}"/>
              </a:ext>
            </a:extLst>
          </p:cNvPr>
          <p:cNvGrpSpPr/>
          <p:nvPr/>
        </p:nvGrpSpPr>
        <p:grpSpPr>
          <a:xfrm>
            <a:off x="6541125" y="3936663"/>
            <a:ext cx="5245417" cy="4401114"/>
            <a:chOff x="6541125" y="3936663"/>
            <a:chExt cx="5245417" cy="4401114"/>
          </a:xfrm>
        </p:grpSpPr>
        <p:grpSp>
          <p:nvGrpSpPr>
            <p:cNvPr id="16" name="Group 16"/>
            <p:cNvGrpSpPr/>
            <p:nvPr/>
          </p:nvGrpSpPr>
          <p:grpSpPr>
            <a:xfrm>
              <a:off x="6541125" y="3936663"/>
              <a:ext cx="5245417" cy="4401114"/>
              <a:chOff x="428693" y="1717720"/>
              <a:chExt cx="6993890" cy="5868153"/>
            </a:xfrm>
            <a:solidFill>
              <a:schemeClr val="accent1">
                <a:lumMod val="20000"/>
                <a:lumOff val="80000"/>
              </a:schemeClr>
            </a:solidFill>
          </p:grpSpPr>
          <p:sp>
            <p:nvSpPr>
              <p:cNvPr id="17" name="Freeform 17"/>
              <p:cNvSpPr/>
              <p:nvPr/>
            </p:nvSpPr>
            <p:spPr>
              <a:xfrm>
                <a:off x="428693" y="1717720"/>
                <a:ext cx="6993890" cy="5868153"/>
              </a:xfrm>
              <a:custGeom>
                <a:avLst/>
                <a:gdLst/>
                <a:ahLst/>
                <a:cxnLst/>
                <a:rect l="l" t="t" r="r" b="b"/>
                <a:pathLst>
                  <a:path w="6993890" h="5868152">
                    <a:moveTo>
                      <a:pt x="0" y="77386"/>
                    </a:moveTo>
                    <a:cubicBezTo>
                      <a:pt x="0" y="34702"/>
                      <a:pt x="25400" y="0"/>
                      <a:pt x="56642" y="0"/>
                    </a:cubicBezTo>
                    <a:lnTo>
                      <a:pt x="6937248" y="0"/>
                    </a:lnTo>
                    <a:cubicBezTo>
                      <a:pt x="6968617" y="0"/>
                      <a:pt x="6993890" y="34702"/>
                      <a:pt x="6993890" y="77386"/>
                    </a:cubicBezTo>
                    <a:lnTo>
                      <a:pt x="6993890" y="5790765"/>
                    </a:lnTo>
                    <a:cubicBezTo>
                      <a:pt x="6993890" y="5833622"/>
                      <a:pt x="6968490" y="5868151"/>
                      <a:pt x="6937248" y="5868151"/>
                    </a:cubicBezTo>
                    <a:lnTo>
                      <a:pt x="56642" y="5868151"/>
                    </a:lnTo>
                    <a:cubicBezTo>
                      <a:pt x="25400" y="5868152"/>
                      <a:pt x="0" y="5833449"/>
                      <a:pt x="0" y="5790765"/>
                    </a:cubicBezTo>
                    <a:close/>
                  </a:path>
                </a:pathLst>
              </a:custGeom>
              <a:grpFill/>
              <a:ln>
                <a:solidFill>
                  <a:schemeClr val="tx2">
                    <a:lumMod val="40000"/>
                    <a:lumOff val="60000"/>
                  </a:schemeClr>
                </a:solidFill>
              </a:ln>
            </p:spPr>
            <p:txBody>
              <a:bodyPr/>
              <a:lstStyle/>
              <a:p>
                <a:endParaRPr lang="vi-VN"/>
              </a:p>
            </p:txBody>
          </p:sp>
        </p:grpSp>
        <p:grpSp>
          <p:nvGrpSpPr>
            <p:cNvPr id="18" name="Group 18"/>
            <p:cNvGrpSpPr/>
            <p:nvPr/>
          </p:nvGrpSpPr>
          <p:grpSpPr>
            <a:xfrm>
              <a:off x="6839823" y="4191871"/>
              <a:ext cx="850552" cy="850553"/>
              <a:chOff x="0" y="0"/>
              <a:chExt cx="1134070" cy="1134070"/>
            </a:xfrm>
          </p:grpSpPr>
          <p:sp>
            <p:nvSpPr>
              <p:cNvPr id="19" name="Freeform 19"/>
              <p:cNvSpPr/>
              <p:nvPr/>
            </p:nvSpPr>
            <p:spPr>
              <a:xfrm>
                <a:off x="0" y="0"/>
                <a:ext cx="1134110" cy="1134110"/>
              </a:xfrm>
              <a:custGeom>
                <a:avLst/>
                <a:gdLst/>
                <a:ahLst/>
                <a:cxnLst/>
                <a:rect l="l" t="t" r="r" b="b"/>
                <a:pathLst>
                  <a:path w="1134110" h="1134110">
                    <a:moveTo>
                      <a:pt x="0" y="567055"/>
                    </a:moveTo>
                    <a:cubicBezTo>
                      <a:pt x="0" y="253873"/>
                      <a:pt x="253873" y="0"/>
                      <a:pt x="567055" y="0"/>
                    </a:cubicBezTo>
                    <a:cubicBezTo>
                      <a:pt x="880237" y="0"/>
                      <a:pt x="1134110" y="253873"/>
                      <a:pt x="1134110" y="567055"/>
                    </a:cubicBezTo>
                    <a:cubicBezTo>
                      <a:pt x="1134110" y="880237"/>
                      <a:pt x="880237" y="1134110"/>
                      <a:pt x="567055" y="1134110"/>
                    </a:cubicBezTo>
                    <a:cubicBezTo>
                      <a:pt x="253873" y="1134110"/>
                      <a:pt x="0" y="880237"/>
                      <a:pt x="0" y="567055"/>
                    </a:cubicBezTo>
                    <a:close/>
                  </a:path>
                </a:pathLst>
              </a:custGeom>
              <a:solidFill>
                <a:srgbClr val="458AE4"/>
              </a:solidFill>
            </p:spPr>
            <p:txBody>
              <a:bodyPr/>
              <a:lstStyle/>
              <a:p>
                <a:endParaRPr lang="vi-VN"/>
              </a:p>
            </p:txBody>
          </p:sp>
        </p:grpSp>
        <p:grpSp>
          <p:nvGrpSpPr>
            <p:cNvPr id="20" name="Group 20"/>
            <p:cNvGrpSpPr>
              <a:grpSpLocks noChangeAspect="1"/>
            </p:cNvGrpSpPr>
            <p:nvPr/>
          </p:nvGrpSpPr>
          <p:grpSpPr>
            <a:xfrm>
              <a:off x="7073780" y="4377906"/>
              <a:ext cx="382637" cy="478334"/>
              <a:chOff x="0" y="0"/>
              <a:chExt cx="510183" cy="637778"/>
            </a:xfrm>
          </p:grpSpPr>
          <p:sp>
            <p:nvSpPr>
              <p:cNvPr id="21" name="Freeform 21" descr="preencoded.png"/>
              <p:cNvSpPr/>
              <p:nvPr/>
            </p:nvSpPr>
            <p:spPr>
              <a:xfrm>
                <a:off x="0" y="0"/>
                <a:ext cx="510159" cy="637794"/>
              </a:xfrm>
              <a:custGeom>
                <a:avLst/>
                <a:gdLst/>
                <a:ahLst/>
                <a:cxnLst/>
                <a:rect l="l" t="t" r="r" b="b"/>
                <a:pathLst>
                  <a:path w="510159" h="637794">
                    <a:moveTo>
                      <a:pt x="0" y="0"/>
                    </a:moveTo>
                    <a:lnTo>
                      <a:pt x="510159" y="0"/>
                    </a:lnTo>
                    <a:lnTo>
                      <a:pt x="510159" y="637794"/>
                    </a:lnTo>
                    <a:lnTo>
                      <a:pt x="0" y="637794"/>
                    </a:lnTo>
                    <a:lnTo>
                      <a:pt x="0" y="0"/>
                    </a:lnTo>
                    <a:close/>
                  </a:path>
                </a:pathLst>
              </a:custGeom>
              <a:blipFill>
                <a:blip r:embed="rId4"/>
                <a:stretch>
                  <a:fillRect l="-3" r="-8" b="2"/>
                </a:stretch>
              </a:blipFill>
            </p:spPr>
            <p:txBody>
              <a:bodyPr/>
              <a:lstStyle/>
              <a:p>
                <a:endParaRPr lang="vi-VN"/>
              </a:p>
            </p:txBody>
          </p:sp>
        </p:grpSp>
        <p:sp>
          <p:nvSpPr>
            <p:cNvPr id="22" name="TextBox 22"/>
            <p:cNvSpPr txBox="1"/>
            <p:nvPr/>
          </p:nvSpPr>
          <p:spPr>
            <a:xfrm>
              <a:off x="6839823" y="5316416"/>
              <a:ext cx="3544044" cy="452437"/>
            </a:xfrm>
            <a:prstGeom prst="rect">
              <a:avLst/>
            </a:prstGeom>
          </p:spPr>
          <p:txBody>
            <a:bodyPr lIns="0" tIns="0" rIns="0" bIns="0" rtlCol="0" anchor="t">
              <a:spAutoFit/>
            </a:bodyPr>
            <a:lstStyle/>
            <a:p>
              <a:pPr algn="l">
                <a:lnSpc>
                  <a:spcPts val="3437"/>
                </a:lnSpc>
              </a:pPr>
              <a:r>
                <a:rPr lang="en-US" sz="2750" b="1" dirty="0">
                  <a:solidFill>
                    <a:srgbClr val="2B4150"/>
                  </a:solidFill>
                  <a:latin typeface="Museo Moderno Medium"/>
                  <a:ea typeface="Museo Moderno Medium"/>
                  <a:cs typeface="Museo Moderno Medium"/>
                  <a:sym typeface="Museo Moderno Medium"/>
                </a:rPr>
                <a:t>Lưu ý</a:t>
              </a:r>
            </a:p>
          </p:txBody>
        </p:sp>
        <p:sp>
          <p:nvSpPr>
            <p:cNvPr id="23" name="TextBox 23"/>
            <p:cNvSpPr txBox="1"/>
            <p:nvPr/>
          </p:nvSpPr>
          <p:spPr>
            <a:xfrm>
              <a:off x="6839823" y="5816092"/>
              <a:ext cx="4640378" cy="2493375"/>
            </a:xfrm>
            <a:prstGeom prst="rect">
              <a:avLst/>
            </a:prstGeom>
          </p:spPr>
          <p:txBody>
            <a:bodyPr lIns="0" tIns="0" rIns="0" bIns="0" rtlCol="0" anchor="t">
              <a:spAutoFit/>
            </a:bodyPr>
            <a:lstStyle/>
            <a:p>
              <a:pPr algn="l">
                <a:lnSpc>
                  <a:spcPts val="3251"/>
                </a:lnSpc>
              </a:pP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Sinh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đăng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nhập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bằng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email do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Nhà</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cấp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để</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làm</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bài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thu</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hoạch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Chủ</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nghiên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cứu</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tài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liệu</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đăng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nhập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hoàn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thành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nội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dung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bài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thu</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hoạch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đầu</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2025 - 2026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nội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dung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thời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hạn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quy</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định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grpSp>
      <p:grpSp>
        <p:nvGrpSpPr>
          <p:cNvPr id="5" name="Group 4">
            <a:extLst>
              <a:ext uri="{FF2B5EF4-FFF2-40B4-BE49-F238E27FC236}">
                <a16:creationId xmlns:a16="http://schemas.microsoft.com/office/drawing/2014/main" id="{A8B3A1D0-F916-D0C4-E1FD-35AFCB8B5397}"/>
              </a:ext>
            </a:extLst>
          </p:cNvPr>
          <p:cNvGrpSpPr/>
          <p:nvPr/>
        </p:nvGrpSpPr>
        <p:grpSpPr>
          <a:xfrm>
            <a:off x="12085269" y="3908353"/>
            <a:ext cx="5245447" cy="4401154"/>
            <a:chOff x="12085269" y="3908353"/>
            <a:chExt cx="5245447" cy="4401154"/>
          </a:xfrm>
        </p:grpSpPr>
        <p:grpSp>
          <p:nvGrpSpPr>
            <p:cNvPr id="24" name="Group 24"/>
            <p:cNvGrpSpPr/>
            <p:nvPr/>
          </p:nvGrpSpPr>
          <p:grpSpPr>
            <a:xfrm>
              <a:off x="12085269" y="3908353"/>
              <a:ext cx="5245447" cy="4401154"/>
              <a:chOff x="0" y="0"/>
              <a:chExt cx="6993930" cy="5868206"/>
            </a:xfrm>
            <a:solidFill>
              <a:schemeClr val="accent1">
                <a:lumMod val="20000"/>
                <a:lumOff val="80000"/>
              </a:schemeClr>
            </a:solidFill>
          </p:grpSpPr>
          <p:sp>
            <p:nvSpPr>
              <p:cNvPr id="25" name="Freeform 25"/>
              <p:cNvSpPr/>
              <p:nvPr/>
            </p:nvSpPr>
            <p:spPr>
              <a:xfrm>
                <a:off x="0" y="0"/>
                <a:ext cx="6993890" cy="5868152"/>
              </a:xfrm>
              <a:custGeom>
                <a:avLst/>
                <a:gdLst/>
                <a:ahLst/>
                <a:cxnLst/>
                <a:rect l="l" t="t" r="r" b="b"/>
                <a:pathLst>
                  <a:path w="6993890" h="5868152">
                    <a:moveTo>
                      <a:pt x="0" y="77386"/>
                    </a:moveTo>
                    <a:cubicBezTo>
                      <a:pt x="0" y="34702"/>
                      <a:pt x="25400" y="0"/>
                      <a:pt x="56642" y="0"/>
                    </a:cubicBezTo>
                    <a:lnTo>
                      <a:pt x="6937248" y="0"/>
                    </a:lnTo>
                    <a:cubicBezTo>
                      <a:pt x="6968617" y="0"/>
                      <a:pt x="6993890" y="34702"/>
                      <a:pt x="6993890" y="77386"/>
                    </a:cubicBezTo>
                    <a:lnTo>
                      <a:pt x="6993890" y="5790765"/>
                    </a:lnTo>
                    <a:cubicBezTo>
                      <a:pt x="6993890" y="5833622"/>
                      <a:pt x="6968490" y="5868151"/>
                      <a:pt x="6937248" y="5868151"/>
                    </a:cubicBezTo>
                    <a:lnTo>
                      <a:pt x="56642" y="5868151"/>
                    </a:lnTo>
                    <a:cubicBezTo>
                      <a:pt x="25400" y="5868152"/>
                      <a:pt x="0" y="5833449"/>
                      <a:pt x="0" y="5790765"/>
                    </a:cubicBezTo>
                    <a:close/>
                  </a:path>
                </a:pathLst>
              </a:custGeom>
              <a:grpFill/>
              <a:ln>
                <a:solidFill>
                  <a:schemeClr val="tx2">
                    <a:lumMod val="40000"/>
                    <a:lumOff val="60000"/>
                  </a:schemeClr>
                </a:solidFill>
              </a:ln>
            </p:spPr>
            <p:txBody>
              <a:bodyPr/>
              <a:lstStyle/>
              <a:p>
                <a:endParaRPr lang="vi-VN"/>
              </a:p>
            </p:txBody>
          </p:sp>
        </p:grpSp>
        <p:grpSp>
          <p:nvGrpSpPr>
            <p:cNvPr id="26" name="Group 26"/>
            <p:cNvGrpSpPr/>
            <p:nvPr/>
          </p:nvGrpSpPr>
          <p:grpSpPr>
            <a:xfrm>
              <a:off x="12368788" y="4191871"/>
              <a:ext cx="850553" cy="850553"/>
              <a:chOff x="0" y="0"/>
              <a:chExt cx="1134070" cy="1134070"/>
            </a:xfrm>
          </p:grpSpPr>
          <p:sp>
            <p:nvSpPr>
              <p:cNvPr id="27" name="Freeform 27"/>
              <p:cNvSpPr/>
              <p:nvPr/>
            </p:nvSpPr>
            <p:spPr>
              <a:xfrm>
                <a:off x="0" y="0"/>
                <a:ext cx="1134110" cy="1134110"/>
              </a:xfrm>
              <a:custGeom>
                <a:avLst/>
                <a:gdLst/>
                <a:ahLst/>
                <a:cxnLst/>
                <a:rect l="l" t="t" r="r" b="b"/>
                <a:pathLst>
                  <a:path w="1134110" h="1134110">
                    <a:moveTo>
                      <a:pt x="0" y="567055"/>
                    </a:moveTo>
                    <a:cubicBezTo>
                      <a:pt x="0" y="253873"/>
                      <a:pt x="253873" y="0"/>
                      <a:pt x="567055" y="0"/>
                    </a:cubicBezTo>
                    <a:cubicBezTo>
                      <a:pt x="880237" y="0"/>
                      <a:pt x="1134110" y="253873"/>
                      <a:pt x="1134110" y="567055"/>
                    </a:cubicBezTo>
                    <a:cubicBezTo>
                      <a:pt x="1134110" y="880237"/>
                      <a:pt x="880237" y="1134110"/>
                      <a:pt x="567055" y="1134110"/>
                    </a:cubicBezTo>
                    <a:cubicBezTo>
                      <a:pt x="253873" y="1134110"/>
                      <a:pt x="0" y="880237"/>
                      <a:pt x="0" y="567055"/>
                    </a:cubicBezTo>
                    <a:close/>
                  </a:path>
                </a:pathLst>
              </a:custGeom>
              <a:solidFill>
                <a:srgbClr val="458AE4"/>
              </a:solidFill>
            </p:spPr>
            <p:txBody>
              <a:bodyPr/>
              <a:lstStyle/>
              <a:p>
                <a:endParaRPr lang="vi-VN"/>
              </a:p>
            </p:txBody>
          </p:sp>
        </p:grpSp>
        <p:grpSp>
          <p:nvGrpSpPr>
            <p:cNvPr id="28" name="Group 28"/>
            <p:cNvGrpSpPr>
              <a:grpSpLocks noChangeAspect="1"/>
            </p:cNvGrpSpPr>
            <p:nvPr/>
          </p:nvGrpSpPr>
          <p:grpSpPr>
            <a:xfrm>
              <a:off x="12602745" y="4377906"/>
              <a:ext cx="382638" cy="478334"/>
              <a:chOff x="0" y="0"/>
              <a:chExt cx="510183" cy="637778"/>
            </a:xfrm>
          </p:grpSpPr>
          <p:sp>
            <p:nvSpPr>
              <p:cNvPr id="29" name="Freeform 29" descr="preencoded.png"/>
              <p:cNvSpPr/>
              <p:nvPr/>
            </p:nvSpPr>
            <p:spPr>
              <a:xfrm>
                <a:off x="0" y="0"/>
                <a:ext cx="510159" cy="637794"/>
              </a:xfrm>
              <a:custGeom>
                <a:avLst/>
                <a:gdLst/>
                <a:ahLst/>
                <a:cxnLst/>
                <a:rect l="l" t="t" r="r" b="b"/>
                <a:pathLst>
                  <a:path w="510159" h="637794">
                    <a:moveTo>
                      <a:pt x="0" y="0"/>
                    </a:moveTo>
                    <a:lnTo>
                      <a:pt x="510159" y="0"/>
                    </a:lnTo>
                    <a:lnTo>
                      <a:pt x="510159" y="637794"/>
                    </a:lnTo>
                    <a:lnTo>
                      <a:pt x="0" y="637794"/>
                    </a:lnTo>
                    <a:lnTo>
                      <a:pt x="0" y="0"/>
                    </a:lnTo>
                    <a:close/>
                  </a:path>
                </a:pathLst>
              </a:custGeom>
              <a:blipFill>
                <a:blip r:embed="rId5"/>
                <a:stretch>
                  <a:fillRect l="-3" r="-8" b="2"/>
                </a:stretch>
              </a:blipFill>
            </p:spPr>
            <p:txBody>
              <a:bodyPr/>
              <a:lstStyle/>
              <a:p>
                <a:endParaRPr lang="vi-VN"/>
              </a:p>
            </p:txBody>
          </p:sp>
        </p:grpSp>
        <p:sp>
          <p:nvSpPr>
            <p:cNvPr id="30" name="TextBox 30"/>
            <p:cNvSpPr txBox="1"/>
            <p:nvPr/>
          </p:nvSpPr>
          <p:spPr>
            <a:xfrm>
              <a:off x="12368788" y="5316416"/>
              <a:ext cx="3544044" cy="452437"/>
            </a:xfrm>
            <a:prstGeom prst="rect">
              <a:avLst/>
            </a:prstGeom>
          </p:spPr>
          <p:txBody>
            <a:bodyPr lIns="0" tIns="0" rIns="0" bIns="0" rtlCol="0" anchor="t">
              <a:spAutoFit/>
            </a:bodyPr>
            <a:lstStyle/>
            <a:p>
              <a:pPr algn="l">
                <a:lnSpc>
                  <a:spcPts val="3437"/>
                </a:lnSpc>
              </a:pPr>
              <a:r>
                <a:rPr lang="en-US" sz="2750" b="1" dirty="0" err="1">
                  <a:solidFill>
                    <a:srgbClr val="2B4150"/>
                  </a:solidFill>
                  <a:latin typeface="Museo Moderno Medium"/>
                  <a:ea typeface="Museo Moderno Medium"/>
                  <a:cs typeface="Museo Moderno Medium"/>
                  <a:sym typeface="Museo Moderno Medium"/>
                </a:rPr>
                <a:t>Thời</a:t>
              </a:r>
              <a:r>
                <a:rPr lang="en-US" sz="2750" b="1" dirty="0">
                  <a:solidFill>
                    <a:srgbClr val="2B4150"/>
                  </a:solidFill>
                  <a:latin typeface="Museo Moderno Medium"/>
                  <a:ea typeface="Museo Moderno Medium"/>
                  <a:cs typeface="Museo Moderno Medium"/>
                  <a:sym typeface="Museo Moderno Medium"/>
                </a:rPr>
                <a:t> </a:t>
              </a:r>
              <a:r>
                <a:rPr lang="en-US" sz="2750" b="1" dirty="0" err="1">
                  <a:solidFill>
                    <a:srgbClr val="2B4150"/>
                  </a:solidFill>
                  <a:latin typeface="Museo Moderno Medium"/>
                  <a:ea typeface="Museo Moderno Medium"/>
                  <a:cs typeface="Museo Moderno Medium"/>
                  <a:sym typeface="Museo Moderno Medium"/>
                </a:rPr>
                <a:t>hạn</a:t>
              </a:r>
              <a:endParaRPr lang="en-US" sz="2750" b="1" dirty="0">
                <a:solidFill>
                  <a:srgbClr val="2B4150"/>
                </a:solidFill>
                <a:latin typeface="Museo Moderno Medium"/>
                <a:ea typeface="Museo Moderno Medium"/>
                <a:cs typeface="Museo Moderno Medium"/>
                <a:sym typeface="Museo Moderno Medium"/>
              </a:endParaRPr>
            </a:p>
          </p:txBody>
        </p:sp>
        <p:sp>
          <p:nvSpPr>
            <p:cNvPr id="31" name="TextBox 31"/>
            <p:cNvSpPr txBox="1"/>
            <p:nvPr/>
          </p:nvSpPr>
          <p:spPr>
            <a:xfrm>
              <a:off x="12368788" y="5843713"/>
              <a:ext cx="4678413" cy="418384"/>
            </a:xfrm>
            <a:prstGeom prst="rect">
              <a:avLst/>
            </a:prstGeom>
          </p:spPr>
          <p:txBody>
            <a:bodyPr lIns="0" tIns="0" rIns="0" bIns="0" rtlCol="0" anchor="t">
              <a:spAutoFit/>
            </a:bodyPr>
            <a:lstStyle/>
            <a:p>
              <a:pPr algn="l">
                <a:lnSpc>
                  <a:spcPts val="3562"/>
                </a:lnSpc>
              </a:pP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Trước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ngày</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28/09/2025.</a:t>
              </a:r>
            </a:p>
          </p:txBody>
        </p:sp>
      </p:grpSp>
      <p:sp>
        <p:nvSpPr>
          <p:cNvPr id="32" name="TextBox 32"/>
          <p:cNvSpPr txBox="1"/>
          <p:nvPr/>
        </p:nvSpPr>
        <p:spPr>
          <a:xfrm>
            <a:off x="1064325" y="8467158"/>
            <a:ext cx="16303526" cy="430374"/>
          </a:xfrm>
          <a:prstGeom prst="rect">
            <a:avLst/>
          </a:prstGeom>
        </p:spPr>
        <p:txBody>
          <a:bodyPr lIns="0" tIns="0" rIns="0" bIns="0" rtlCol="0" anchor="t">
            <a:spAutoFit/>
          </a:bodyPr>
          <a:lstStyle/>
          <a:p>
            <a:pPr algn="l">
              <a:lnSpc>
                <a:spcPts val="3562"/>
              </a:lnSpc>
            </a:pP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Chủ</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động</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nghiên</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cứu</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tài</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liệu</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và</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hoàn</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thành</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đúng</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hạn</a:t>
            </a:r>
            <a:r>
              <a:rPr lang="en-US" sz="2800" dirty="0">
                <a:solidFill>
                  <a:srgbClr val="EE0000"/>
                </a:solidFill>
                <a:latin typeface="Times New Roman" panose="02020603050405020304" pitchFamily="18" charset="0"/>
                <a:ea typeface="Source Han Sans JP"/>
                <a:cs typeface="Times New Roman" panose="02020603050405020304" pitchFamily="18" charset="0"/>
                <a:sym typeface="Source Han Sans JP"/>
              </a:rPr>
              <a:t>.</a:t>
            </a:r>
          </a:p>
        </p:txBody>
      </p:sp>
      <p:sp>
        <p:nvSpPr>
          <p:cNvPr id="33" name="TextBox 33"/>
          <p:cNvSpPr txBox="1"/>
          <p:nvPr/>
        </p:nvSpPr>
        <p:spPr>
          <a:xfrm>
            <a:off x="1027340" y="2997453"/>
            <a:ext cx="15963522" cy="615553"/>
          </a:xfrm>
          <a:prstGeom prst="rect">
            <a:avLst/>
          </a:prstGeom>
        </p:spPr>
        <p:txBody>
          <a:bodyPr lIns="0" tIns="0" rIns="0" bIns="0" rtlCol="0" anchor="t">
            <a:spAutoFit/>
          </a:bodyPr>
          <a:lstStyle/>
          <a:p>
            <a:pPr algn="l">
              <a:lnSpc>
                <a:spcPts val="2422"/>
              </a:lnSpc>
            </a:pPr>
            <a:r>
              <a:rPr lang="en-US" sz="2000"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6" tooltip="https://uneti.edu.vn/thong-bao-ve-viec-lam-bai-thu-hoach-noi-dung-hoc-tap-tuan-sinh-hoat-cong-dan-sinh-vien-dau-nam-hoc-2025-2026-doi-voi-sinh-vien-khoa-16-17-va-18/"/>
              </a:rPr>
              <a:t>https://uneti.edu.vn/thong-bao-ve-viec-lam-bai-thu-hoach-noi-dung-hoc-tap-tuan-sinh-hoat-cong-dan-sinh-vien-dau-nam-hoc-2025-2026-doi-voi-sinh-vien-khoa-16-17-va-18/</a:t>
            </a:r>
          </a:p>
        </p:txBody>
      </p:sp>
      <p:grpSp>
        <p:nvGrpSpPr>
          <p:cNvPr id="35" name="Group 34">
            <a:extLst>
              <a:ext uri="{FF2B5EF4-FFF2-40B4-BE49-F238E27FC236}">
                <a16:creationId xmlns:a16="http://schemas.microsoft.com/office/drawing/2014/main" id="{D020C191-84B0-DDBD-7559-092A478A72F4}"/>
              </a:ext>
            </a:extLst>
          </p:cNvPr>
          <p:cNvGrpSpPr/>
          <p:nvPr/>
        </p:nvGrpSpPr>
        <p:grpSpPr>
          <a:xfrm>
            <a:off x="1027340" y="3908353"/>
            <a:ext cx="5245447" cy="4401154"/>
            <a:chOff x="1027340" y="3908353"/>
            <a:chExt cx="5245447" cy="4401154"/>
          </a:xfrm>
        </p:grpSpPr>
        <p:grpSp>
          <p:nvGrpSpPr>
            <p:cNvPr id="8" name="Group 8"/>
            <p:cNvGrpSpPr/>
            <p:nvPr/>
          </p:nvGrpSpPr>
          <p:grpSpPr>
            <a:xfrm>
              <a:off x="1027340" y="3908353"/>
              <a:ext cx="5245447" cy="4401154"/>
              <a:chOff x="0" y="0"/>
              <a:chExt cx="6993930" cy="5868206"/>
            </a:xfrm>
            <a:solidFill>
              <a:schemeClr val="accent1">
                <a:lumMod val="20000"/>
                <a:lumOff val="80000"/>
              </a:schemeClr>
            </a:solidFill>
          </p:grpSpPr>
          <p:sp>
            <p:nvSpPr>
              <p:cNvPr id="9" name="Freeform 9"/>
              <p:cNvSpPr/>
              <p:nvPr/>
            </p:nvSpPr>
            <p:spPr>
              <a:xfrm>
                <a:off x="0" y="0"/>
                <a:ext cx="6993890" cy="5868152"/>
              </a:xfrm>
              <a:custGeom>
                <a:avLst/>
                <a:gdLst/>
                <a:ahLst/>
                <a:cxnLst/>
                <a:rect l="l" t="t" r="r" b="b"/>
                <a:pathLst>
                  <a:path w="6993890" h="5868152">
                    <a:moveTo>
                      <a:pt x="0" y="77386"/>
                    </a:moveTo>
                    <a:cubicBezTo>
                      <a:pt x="0" y="34702"/>
                      <a:pt x="25400" y="0"/>
                      <a:pt x="56642" y="0"/>
                    </a:cubicBezTo>
                    <a:lnTo>
                      <a:pt x="6937248" y="0"/>
                    </a:lnTo>
                    <a:cubicBezTo>
                      <a:pt x="6968617" y="0"/>
                      <a:pt x="6993890" y="34702"/>
                      <a:pt x="6993890" y="77386"/>
                    </a:cubicBezTo>
                    <a:lnTo>
                      <a:pt x="6993890" y="5790765"/>
                    </a:lnTo>
                    <a:cubicBezTo>
                      <a:pt x="6993890" y="5833622"/>
                      <a:pt x="6968490" y="5868151"/>
                      <a:pt x="6937248" y="5868151"/>
                    </a:cubicBezTo>
                    <a:lnTo>
                      <a:pt x="56642" y="5868151"/>
                    </a:lnTo>
                    <a:cubicBezTo>
                      <a:pt x="25400" y="5868152"/>
                      <a:pt x="0" y="5833449"/>
                      <a:pt x="0" y="5790765"/>
                    </a:cubicBezTo>
                    <a:close/>
                  </a:path>
                </a:pathLst>
              </a:custGeom>
              <a:grpFill/>
              <a:ln>
                <a:solidFill>
                  <a:schemeClr val="tx2">
                    <a:lumMod val="40000"/>
                    <a:lumOff val="60000"/>
                  </a:schemeClr>
                </a:solidFill>
              </a:ln>
            </p:spPr>
            <p:txBody>
              <a:bodyPr/>
              <a:lstStyle/>
              <a:p>
                <a:endParaRPr lang="vi-VN"/>
              </a:p>
            </p:txBody>
          </p:sp>
        </p:grpSp>
        <p:grpSp>
          <p:nvGrpSpPr>
            <p:cNvPr id="10" name="Group 10"/>
            <p:cNvGrpSpPr/>
            <p:nvPr/>
          </p:nvGrpSpPr>
          <p:grpSpPr>
            <a:xfrm>
              <a:off x="1310858" y="4191871"/>
              <a:ext cx="850552" cy="850553"/>
              <a:chOff x="0" y="0"/>
              <a:chExt cx="1134070" cy="1134070"/>
            </a:xfrm>
          </p:grpSpPr>
          <p:sp>
            <p:nvSpPr>
              <p:cNvPr id="11" name="Freeform 11"/>
              <p:cNvSpPr/>
              <p:nvPr/>
            </p:nvSpPr>
            <p:spPr>
              <a:xfrm>
                <a:off x="0" y="0"/>
                <a:ext cx="1134110" cy="1134110"/>
              </a:xfrm>
              <a:custGeom>
                <a:avLst/>
                <a:gdLst/>
                <a:ahLst/>
                <a:cxnLst/>
                <a:rect l="l" t="t" r="r" b="b"/>
                <a:pathLst>
                  <a:path w="1134110" h="1134110">
                    <a:moveTo>
                      <a:pt x="0" y="567055"/>
                    </a:moveTo>
                    <a:cubicBezTo>
                      <a:pt x="0" y="253873"/>
                      <a:pt x="253873" y="0"/>
                      <a:pt x="567055" y="0"/>
                    </a:cubicBezTo>
                    <a:cubicBezTo>
                      <a:pt x="880237" y="0"/>
                      <a:pt x="1134110" y="253873"/>
                      <a:pt x="1134110" y="567055"/>
                    </a:cubicBezTo>
                    <a:cubicBezTo>
                      <a:pt x="1134110" y="880237"/>
                      <a:pt x="880237" y="1134110"/>
                      <a:pt x="567055" y="1134110"/>
                    </a:cubicBezTo>
                    <a:cubicBezTo>
                      <a:pt x="253873" y="1134110"/>
                      <a:pt x="0" y="880237"/>
                      <a:pt x="0" y="567055"/>
                    </a:cubicBezTo>
                    <a:close/>
                  </a:path>
                </a:pathLst>
              </a:custGeom>
              <a:solidFill>
                <a:srgbClr val="458AE4"/>
              </a:solidFill>
            </p:spPr>
            <p:txBody>
              <a:bodyPr/>
              <a:lstStyle/>
              <a:p>
                <a:endParaRPr lang="vi-VN"/>
              </a:p>
            </p:txBody>
          </p:sp>
        </p:grpSp>
        <p:grpSp>
          <p:nvGrpSpPr>
            <p:cNvPr id="12" name="Group 12"/>
            <p:cNvGrpSpPr>
              <a:grpSpLocks noChangeAspect="1"/>
            </p:cNvGrpSpPr>
            <p:nvPr/>
          </p:nvGrpSpPr>
          <p:grpSpPr>
            <a:xfrm>
              <a:off x="1544815" y="4377906"/>
              <a:ext cx="382637" cy="478334"/>
              <a:chOff x="0" y="0"/>
              <a:chExt cx="510183" cy="637778"/>
            </a:xfrm>
          </p:grpSpPr>
          <p:sp>
            <p:nvSpPr>
              <p:cNvPr id="13" name="Freeform 13" descr="preencoded.png"/>
              <p:cNvSpPr/>
              <p:nvPr/>
            </p:nvSpPr>
            <p:spPr>
              <a:xfrm>
                <a:off x="0" y="0"/>
                <a:ext cx="510159" cy="637794"/>
              </a:xfrm>
              <a:custGeom>
                <a:avLst/>
                <a:gdLst/>
                <a:ahLst/>
                <a:cxnLst/>
                <a:rect l="l" t="t" r="r" b="b"/>
                <a:pathLst>
                  <a:path w="510159" h="637794">
                    <a:moveTo>
                      <a:pt x="0" y="0"/>
                    </a:moveTo>
                    <a:lnTo>
                      <a:pt x="510159" y="0"/>
                    </a:lnTo>
                    <a:lnTo>
                      <a:pt x="510159" y="637794"/>
                    </a:lnTo>
                    <a:lnTo>
                      <a:pt x="0" y="637794"/>
                    </a:lnTo>
                    <a:lnTo>
                      <a:pt x="0" y="0"/>
                    </a:lnTo>
                    <a:close/>
                  </a:path>
                </a:pathLst>
              </a:custGeom>
              <a:blipFill>
                <a:blip r:embed="rId7"/>
                <a:stretch>
                  <a:fillRect l="-3" r="-8" b="2"/>
                </a:stretch>
              </a:blipFill>
            </p:spPr>
            <p:txBody>
              <a:bodyPr/>
              <a:lstStyle/>
              <a:p>
                <a:endParaRPr lang="vi-VN"/>
              </a:p>
            </p:txBody>
          </p:sp>
        </p:grpSp>
        <p:sp>
          <p:nvSpPr>
            <p:cNvPr id="14" name="TextBox 14"/>
            <p:cNvSpPr txBox="1"/>
            <p:nvPr/>
          </p:nvSpPr>
          <p:spPr>
            <a:xfrm>
              <a:off x="1310858" y="5316416"/>
              <a:ext cx="3544044" cy="452437"/>
            </a:xfrm>
            <a:prstGeom prst="rect">
              <a:avLst/>
            </a:prstGeom>
          </p:spPr>
          <p:txBody>
            <a:bodyPr lIns="0" tIns="0" rIns="0" bIns="0" rtlCol="0" anchor="t">
              <a:spAutoFit/>
            </a:bodyPr>
            <a:lstStyle/>
            <a:p>
              <a:pPr algn="l">
                <a:lnSpc>
                  <a:spcPts val="3437"/>
                </a:lnSpc>
              </a:pPr>
              <a:r>
                <a:rPr lang="en-US" sz="2750" b="1" dirty="0" err="1">
                  <a:solidFill>
                    <a:srgbClr val="2B4150"/>
                  </a:solidFill>
                  <a:latin typeface="Museo Moderno Medium"/>
                  <a:ea typeface="Museo Moderno Medium"/>
                  <a:cs typeface="Museo Moderno Medium"/>
                  <a:sym typeface="Museo Moderno Medium"/>
                </a:rPr>
                <a:t>Hình</a:t>
              </a:r>
              <a:r>
                <a:rPr lang="en-US" sz="2750" b="1" dirty="0">
                  <a:solidFill>
                    <a:srgbClr val="2B4150"/>
                  </a:solidFill>
                  <a:latin typeface="Museo Moderno Medium"/>
                  <a:ea typeface="Museo Moderno Medium"/>
                  <a:cs typeface="Museo Moderno Medium"/>
                  <a:sym typeface="Museo Moderno Medium"/>
                </a:rPr>
                <a:t> </a:t>
              </a:r>
              <a:r>
                <a:rPr lang="en-US" sz="2750" b="1" dirty="0" err="1">
                  <a:solidFill>
                    <a:srgbClr val="2B4150"/>
                  </a:solidFill>
                  <a:latin typeface="Museo Moderno Medium"/>
                  <a:ea typeface="Museo Moderno Medium"/>
                  <a:cs typeface="Museo Moderno Medium"/>
                  <a:sym typeface="Museo Moderno Medium"/>
                </a:rPr>
                <a:t>thức</a:t>
              </a:r>
              <a:endParaRPr lang="en-US" sz="2750" b="1" dirty="0">
                <a:solidFill>
                  <a:srgbClr val="2B4150"/>
                </a:solidFill>
                <a:latin typeface="Museo Moderno Medium"/>
                <a:ea typeface="Museo Moderno Medium"/>
                <a:cs typeface="Museo Moderno Medium"/>
                <a:sym typeface="Museo Moderno Medium"/>
              </a:endParaRPr>
            </a:p>
          </p:txBody>
        </p:sp>
        <p:sp>
          <p:nvSpPr>
            <p:cNvPr id="15" name="TextBox 15"/>
            <p:cNvSpPr txBox="1"/>
            <p:nvPr/>
          </p:nvSpPr>
          <p:spPr>
            <a:xfrm>
              <a:off x="1310858" y="5843713"/>
              <a:ext cx="4678412" cy="871538"/>
            </a:xfrm>
            <a:prstGeom prst="rect">
              <a:avLst/>
            </a:prstGeom>
          </p:spPr>
          <p:txBody>
            <a:bodyPr lIns="0" tIns="0" rIns="0" bIns="0" rtlCol="0" anchor="t">
              <a:spAutoFit/>
            </a:bodyPr>
            <a:lstStyle/>
            <a:p>
              <a:pPr algn="l">
                <a:lnSpc>
                  <a:spcPts val="3562"/>
                </a:lnSpc>
              </a:pP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Làm</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bài</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thu</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hoạch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trực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tuyến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đường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link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đính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kèm</a:t>
              </a:r>
              <a:endPar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sp>
          <p:nvSpPr>
            <p:cNvPr id="34" name="TextBox 34"/>
            <p:cNvSpPr txBox="1"/>
            <p:nvPr/>
          </p:nvSpPr>
          <p:spPr>
            <a:xfrm>
              <a:off x="1310858" y="6960833"/>
              <a:ext cx="4678412" cy="971035"/>
            </a:xfrm>
            <a:prstGeom prst="rect">
              <a:avLst/>
            </a:prstGeom>
          </p:spPr>
          <p:txBody>
            <a:bodyPr lIns="0" tIns="0" rIns="0" bIns="0" rtlCol="0" anchor="t">
              <a:spAutoFit/>
            </a:bodyPr>
            <a:lstStyle/>
            <a:p>
              <a:pPr algn="l">
                <a:lnSpc>
                  <a:spcPts val="2617"/>
                </a:lnSpc>
              </a:pPr>
              <a:r>
                <a:rPr lang="en-US"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8" tooltip="https://docs.google.com/forms/d/1egdz8U6X90iDH8WEJwYM91OJ1A0fUkiIXXsaqT_22qQ/preview"/>
                </a:rPr>
                <a:t>https://docs.google.com/forms/d/1egdz8U6X90iDH8WEJwYM91OJ1A0fUkiIXXsaqT_22qQ/preview</a:t>
              </a:r>
            </a:p>
          </p:txBody>
        </p:sp>
      </p:grpSp>
      <p:pic>
        <p:nvPicPr>
          <p:cNvPr id="38" name="Picture 37">
            <a:extLst>
              <a:ext uri="{FF2B5EF4-FFF2-40B4-BE49-F238E27FC236}">
                <a16:creationId xmlns:a16="http://schemas.microsoft.com/office/drawing/2014/main" id="{473E93EE-4C9A-4B0C-9C91-4F14056D1982}"/>
              </a:ext>
            </a:extLst>
          </p:cNvPr>
          <p:cNvPicPr>
            <a:picLocks noChangeAspect="1"/>
          </p:cNvPicPr>
          <p:nvPr/>
        </p:nvPicPr>
        <p:blipFill>
          <a:blip r:embed="rId9" cstate="hqprint">
            <a:extLst>
              <a:ext uri="{BEBA8EAE-BF5A-486C-A8C5-ECC9F3942E4B}">
                <a14:imgProps xmlns:a14="http://schemas.microsoft.com/office/drawing/2010/main">
                  <a14:imgLayer r:embed="rId10">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5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1000"/>
                                        <p:tgtEl>
                                          <p:spTgt spid="32"/>
                                        </p:tgtEl>
                                      </p:cBhvr>
                                    </p:animEffect>
                                    <p:anim calcmode="lin" valueType="num">
                                      <p:cBhvr>
                                        <p:cTn id="38" dur="1000" fill="hold"/>
                                        <p:tgtEl>
                                          <p:spTgt spid="32"/>
                                        </p:tgtEl>
                                        <p:attrNameLst>
                                          <p:attrName>ppt_x</p:attrName>
                                        </p:attrNameLst>
                                      </p:cBhvr>
                                      <p:tavLst>
                                        <p:tav tm="0">
                                          <p:val>
                                            <p:strVal val="#ppt_x"/>
                                          </p:val>
                                        </p:tav>
                                        <p:tav tm="100000">
                                          <p:val>
                                            <p:strVal val="#ppt_x"/>
                                          </p:val>
                                        </p:tav>
                                      </p:tavLst>
                                    </p:anim>
                                    <p:anim calcmode="lin" valueType="num">
                                      <p:cBhvr>
                                        <p:cTn id="3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44C101F-D12A-4DFE-8117-19EEC63B6131}"/>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6639"/>
            <a:ext cx="18288001" cy="10816167"/>
          </a:xfrm>
          <a:prstGeom prst="rect">
            <a:avLst/>
          </a:prstGeom>
        </p:spPr>
      </p:pic>
      <p:sp>
        <p:nvSpPr>
          <p:cNvPr id="6" name="TextBox 6"/>
          <p:cNvSpPr txBox="1"/>
          <p:nvPr/>
        </p:nvSpPr>
        <p:spPr>
          <a:xfrm>
            <a:off x="741164" y="483372"/>
            <a:ext cx="10003036" cy="666849"/>
          </a:xfrm>
          <a:prstGeom prst="rect">
            <a:avLst/>
          </a:prstGeom>
        </p:spPr>
        <p:txBody>
          <a:bodyPr wrap="square" lIns="0" tIns="0" rIns="0" bIns="0" rtlCol="0" anchor="t">
            <a:spAutoFit/>
          </a:bodyPr>
          <a:lstStyle/>
          <a:p>
            <a:pPr algn="l">
              <a:lnSpc>
                <a:spcPts val="5187"/>
              </a:lnSpc>
            </a:pP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III.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Họp</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lớp</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&amp;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Kiện</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toàn</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Ban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cán</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sự</a:t>
            </a:r>
            <a:endPar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7" name="TextBox 7"/>
          <p:cNvSpPr txBox="1"/>
          <p:nvPr/>
        </p:nvSpPr>
        <p:spPr>
          <a:xfrm>
            <a:off x="1143000" y="1632612"/>
            <a:ext cx="2647206" cy="474489"/>
          </a:xfrm>
          <a:prstGeom prst="rect">
            <a:avLst/>
          </a:prstGeom>
        </p:spPr>
        <p:txBody>
          <a:bodyPr lIns="0" tIns="0" rIns="0" bIns="0" rtlCol="0" anchor="t">
            <a:spAutoFit/>
          </a:bodyPr>
          <a:lstStyle/>
          <a:p>
            <a:pPr algn="l">
              <a:lnSpc>
                <a:spcPts val="3680"/>
              </a:lnSpc>
            </a:pP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Thời</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gian</a:t>
            </a:r>
            <a:endPar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8" name="TextBox 8"/>
          <p:cNvSpPr txBox="1"/>
          <p:nvPr/>
        </p:nvSpPr>
        <p:spPr>
          <a:xfrm>
            <a:off x="1143000" y="2098890"/>
            <a:ext cx="8144470" cy="402352"/>
          </a:xfrm>
          <a:prstGeom prst="rect">
            <a:avLst/>
          </a:prstGeom>
        </p:spPr>
        <p:txBody>
          <a:bodyPr lIns="0" tIns="0" rIns="0" bIns="0" rtlCol="0" anchor="t">
            <a:spAutoFit/>
          </a:bodyPr>
          <a:lstStyle/>
          <a:p>
            <a:pPr algn="l">
              <a:lnSpc>
                <a:spcPts val="3431"/>
              </a:lnSpc>
            </a:pP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Từ</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ngày</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22/09/2025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đến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ngày</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02/10/2025.</a:t>
            </a:r>
          </a:p>
        </p:txBody>
      </p:sp>
      <p:sp>
        <p:nvSpPr>
          <p:cNvPr id="9" name="TextBox 9"/>
          <p:cNvSpPr txBox="1"/>
          <p:nvPr/>
        </p:nvSpPr>
        <p:spPr>
          <a:xfrm>
            <a:off x="1143000" y="3069276"/>
            <a:ext cx="2647206" cy="474489"/>
          </a:xfrm>
          <a:prstGeom prst="rect">
            <a:avLst/>
          </a:prstGeom>
        </p:spPr>
        <p:txBody>
          <a:bodyPr lIns="0" tIns="0" rIns="0" bIns="0" rtlCol="0" anchor="t">
            <a:spAutoFit/>
          </a:bodyPr>
          <a:lstStyle/>
          <a:p>
            <a:pPr algn="l">
              <a:lnSpc>
                <a:spcPts val="3680"/>
              </a:lnSpc>
            </a:pP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Hình</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thức</a:t>
            </a:r>
            <a:endPar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0" name="TextBox 10"/>
          <p:cNvSpPr txBox="1"/>
          <p:nvPr/>
        </p:nvSpPr>
        <p:spPr>
          <a:xfrm>
            <a:off x="1143000" y="3539090"/>
            <a:ext cx="8144470" cy="1259551"/>
          </a:xfrm>
          <a:prstGeom prst="rect">
            <a:avLst/>
          </a:prstGeom>
        </p:spPr>
        <p:txBody>
          <a:bodyPr lIns="0" tIns="0" rIns="0" bIns="0" rtlCol="0" anchor="t">
            <a:spAutoFit/>
          </a:bodyPr>
          <a:lstStyle/>
          <a:p>
            <a:pPr algn="l">
              <a:lnSpc>
                <a:spcPts val="3432"/>
              </a:lnSpc>
            </a:pP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Cố</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vấn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Nhóm</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CVHT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chuyên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trách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chủ</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lựa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chọn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hình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thức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phù</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hợp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(online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hoặc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offline)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chủ</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trì</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thực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hiện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3431"/>
              </a:lnSpc>
            </a:pPr>
            <a:endPar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sp>
        <p:nvSpPr>
          <p:cNvPr id="11" name="TextBox 11"/>
          <p:cNvSpPr txBox="1"/>
          <p:nvPr/>
        </p:nvSpPr>
        <p:spPr>
          <a:xfrm>
            <a:off x="1143000" y="4820660"/>
            <a:ext cx="7668420" cy="474489"/>
          </a:xfrm>
          <a:prstGeom prst="rect">
            <a:avLst/>
          </a:prstGeom>
        </p:spPr>
        <p:txBody>
          <a:bodyPr lIns="0" tIns="0" rIns="0" bIns="0" rtlCol="0" anchor="t">
            <a:spAutoFit/>
          </a:bodyPr>
          <a:lstStyle/>
          <a:p>
            <a:pPr algn="l">
              <a:lnSpc>
                <a:spcPts val="3680"/>
              </a:lnSpc>
            </a:pP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Cố</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vấn</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học</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tập</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Nhóm</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CVHT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chuyên</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trách</a:t>
            </a:r>
            <a:endPar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4" name="TextBox 14"/>
          <p:cNvSpPr txBox="1"/>
          <p:nvPr/>
        </p:nvSpPr>
        <p:spPr>
          <a:xfrm>
            <a:off x="1217803" y="5516928"/>
            <a:ext cx="8144470" cy="830977"/>
          </a:xfrm>
          <a:prstGeom prst="rect">
            <a:avLst/>
          </a:prstGeom>
        </p:spPr>
        <p:txBody>
          <a:bodyPr lIns="0" tIns="0" rIns="0" bIns="0" rtlCol="0" anchor="t">
            <a:spAutoFit/>
          </a:bodyPr>
          <a:lstStyle/>
          <a:p>
            <a:pPr algn="l">
              <a:lnSpc>
                <a:spcPts val="3431"/>
              </a:lnSpc>
            </a:pP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Chủ</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lựa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chọn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hình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thức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phù</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hợp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để</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tổ</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chức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chủ</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trì</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đăng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ký</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hình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thức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thời</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tổ</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chức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hoạt</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địa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chỉ</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sp>
        <p:nvSpPr>
          <p:cNvPr id="15" name="TextBox 15"/>
          <p:cNvSpPr txBox="1"/>
          <p:nvPr/>
        </p:nvSpPr>
        <p:spPr>
          <a:xfrm>
            <a:off x="1217803" y="6569684"/>
            <a:ext cx="8045072" cy="637610"/>
          </a:xfrm>
          <a:prstGeom prst="rect">
            <a:avLst/>
          </a:prstGeom>
        </p:spPr>
        <p:txBody>
          <a:bodyPr lIns="0" tIns="0" rIns="0" bIns="0" rtlCol="0" anchor="t">
            <a:spAutoFit/>
          </a:bodyPr>
          <a:lstStyle/>
          <a:p>
            <a:pPr algn="l">
              <a:lnSpc>
                <a:spcPts val="2617"/>
              </a:lnSpc>
            </a:pPr>
            <a:r>
              <a:rPr lang="en-US"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4" tooltip="https://docs.google.com/spreadsheets/d/14TsIvgf3af07dQP9RHOr39PuicfhCYx8/edit?gid=1955378533#gid=1955378533"/>
              </a:rPr>
              <a:t>https://docs.google.com/spreadsheets/d/14TsIvgf3af07dQP9RHOr39PuicfhCYx8/edit?gid=1955378533#gid=1955378533</a:t>
            </a:r>
          </a:p>
        </p:txBody>
      </p:sp>
      <p:sp>
        <p:nvSpPr>
          <p:cNvPr id="16" name="TextBox 16"/>
          <p:cNvSpPr txBox="1"/>
          <p:nvPr/>
        </p:nvSpPr>
        <p:spPr>
          <a:xfrm>
            <a:off x="1217803" y="7489147"/>
            <a:ext cx="8144470" cy="1259602"/>
          </a:xfrm>
          <a:prstGeom prst="rect">
            <a:avLst/>
          </a:prstGeom>
        </p:spPr>
        <p:txBody>
          <a:bodyPr lIns="0" tIns="0" rIns="0" bIns="0" rtlCol="0" anchor="t">
            <a:spAutoFit/>
          </a:bodyPr>
          <a:lstStyle/>
          <a:p>
            <a:pPr algn="l">
              <a:lnSpc>
                <a:spcPts val="3431"/>
              </a:lnSpc>
            </a:pP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Căn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cứ</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kết</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quả</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hoạt</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để</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đề</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xuất</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việc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kiện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toàn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tổ</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chức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hoạt</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của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sự</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hành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Chi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đoàn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hành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Chi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hội</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2025 - 2026</a:t>
            </a:r>
          </a:p>
        </p:txBody>
      </p:sp>
      <p:pic>
        <p:nvPicPr>
          <p:cNvPr id="19" name="Picture 18">
            <a:extLst>
              <a:ext uri="{FF2B5EF4-FFF2-40B4-BE49-F238E27FC236}">
                <a16:creationId xmlns:a16="http://schemas.microsoft.com/office/drawing/2014/main" id="{76E800AF-FD82-4EB0-AA50-05B4884926D9}"/>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pic>
        <p:nvPicPr>
          <p:cNvPr id="2" name="Picture 1">
            <a:extLst>
              <a:ext uri="{FF2B5EF4-FFF2-40B4-BE49-F238E27FC236}">
                <a16:creationId xmlns:a16="http://schemas.microsoft.com/office/drawing/2014/main" id="{FDC68D45-0035-1DB7-FD18-23AE3897B1DD}"/>
              </a:ext>
            </a:extLst>
          </p:cNvPr>
          <p:cNvPicPr>
            <a:picLocks noChangeAspect="1"/>
          </p:cNvPicPr>
          <p:nvPr/>
        </p:nvPicPr>
        <p:blipFill>
          <a:blip r:embed="rId7"/>
          <a:srcRect t="4352" b="-1090"/>
          <a:stretch>
            <a:fillRect/>
          </a:stretch>
        </p:blipFill>
        <p:spPr>
          <a:xfrm>
            <a:off x="10016025" y="1708495"/>
            <a:ext cx="6566349" cy="85785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25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50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75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6" presetClass="entr" presetSubtype="16" fill="hold" nodeType="withEffect">
                                  <p:stCondLst>
                                    <p:cond delay="1750"/>
                                  </p:stCondLst>
                                  <p:childTnLst>
                                    <p:set>
                                      <p:cBhvr>
                                        <p:cTn id="46" dur="1" fill="hold">
                                          <p:stCondLst>
                                            <p:cond delay="0"/>
                                          </p:stCondLst>
                                        </p:cTn>
                                        <p:tgtEl>
                                          <p:spTgt spid="2"/>
                                        </p:tgtEl>
                                        <p:attrNameLst>
                                          <p:attrName>style.visibility</p:attrName>
                                        </p:attrNameLst>
                                      </p:cBhvr>
                                      <p:to>
                                        <p:strVal val="visible"/>
                                      </p:to>
                                    </p:set>
                                    <p:animEffect transition="in" filter="circle(in)">
                                      <p:cBhvr>
                                        <p:cTn id="4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5EB3185-B3D2-441E-914D-C1B66B8A7545}"/>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6639"/>
            <a:ext cx="18288001" cy="10293639"/>
          </a:xfrm>
          <a:prstGeom prst="rect">
            <a:avLst/>
          </a:prstGeom>
        </p:spPr>
      </p:pic>
      <p:sp>
        <p:nvSpPr>
          <p:cNvPr id="6" name="TextBox 6"/>
          <p:cNvSpPr txBox="1"/>
          <p:nvPr/>
        </p:nvSpPr>
        <p:spPr>
          <a:xfrm>
            <a:off x="741164" y="486027"/>
            <a:ext cx="10460236" cy="666849"/>
          </a:xfrm>
          <a:prstGeom prst="rect">
            <a:avLst/>
          </a:prstGeom>
        </p:spPr>
        <p:txBody>
          <a:bodyPr wrap="square" lIns="0" tIns="0" rIns="0" bIns="0" rtlCol="0" anchor="t">
            <a:spAutoFit/>
          </a:bodyPr>
          <a:lstStyle/>
          <a:p>
            <a:pPr algn="l">
              <a:lnSpc>
                <a:spcPts val="5187"/>
              </a:lnSpc>
            </a:pP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III.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Họp</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lớp</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&amp;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Kiện</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toàn</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Ban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cán</a:t>
            </a:r>
            <a:r>
              <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4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sự</a:t>
            </a:r>
            <a:endParaRPr lang="en-US" sz="44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9" name="TextBox 9"/>
          <p:cNvSpPr txBox="1"/>
          <p:nvPr/>
        </p:nvSpPr>
        <p:spPr>
          <a:xfrm>
            <a:off x="691465" y="7542645"/>
            <a:ext cx="8144470" cy="2304733"/>
          </a:xfrm>
          <a:prstGeom prst="rect">
            <a:avLst/>
          </a:prstGeom>
        </p:spPr>
        <p:txBody>
          <a:bodyPr lIns="0" tIns="0" rIns="0" bIns="0" rtlCol="0" anchor="t">
            <a:spAutoFit/>
          </a:bodyPr>
          <a:lstStyle/>
          <a:p>
            <a:pPr algn="l">
              <a:lnSpc>
                <a:spcPts val="2624"/>
              </a:lnSpc>
            </a:pP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Tài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liệu</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nộp</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gồm</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có</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a:t>
            </a:r>
          </a:p>
          <a:p>
            <a:pPr algn="l">
              <a:lnSpc>
                <a:spcPts val="2624"/>
              </a:lnSpc>
            </a:pP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Biên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bản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họp</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danh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sách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bầu</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mới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hoặc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kiện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toàn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sự</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Chấp</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hành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Chi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đoàn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Chấp</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hành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Chi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hội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mẫu</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biên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bản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đính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kèm</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2624"/>
              </a:lnSpc>
            </a:pP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•Báo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cáo</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kiểm</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điểm</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đánh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giá</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thực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hiện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nhiệm</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vụ</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công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tác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2024 - 2025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xây</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dựng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phương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hướng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hoạt</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mới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2025 - 2026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mẫu</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biên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bản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đính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kèm</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2625"/>
              </a:lnSpc>
            </a:pPr>
            <a:endPar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sp>
        <p:nvSpPr>
          <p:cNvPr id="10" name="TextBox 10"/>
          <p:cNvSpPr txBox="1"/>
          <p:nvPr/>
        </p:nvSpPr>
        <p:spPr>
          <a:xfrm>
            <a:off x="741164" y="1371951"/>
            <a:ext cx="14879836" cy="948978"/>
          </a:xfrm>
          <a:prstGeom prst="rect">
            <a:avLst/>
          </a:prstGeom>
        </p:spPr>
        <p:txBody>
          <a:bodyPr wrap="square" lIns="0" tIns="0" rIns="0" bIns="0" rtlCol="0" anchor="t">
            <a:spAutoFit/>
          </a:bodyPr>
          <a:lstStyle/>
          <a:p>
            <a:pPr algn="l">
              <a:lnSpc>
                <a:spcPts val="3679"/>
              </a:lnSpc>
            </a:pP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Ban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cán</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sự</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lớp</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Ban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chấp</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hành</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Chi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đoàn</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Ban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chấp</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hành</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Chi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hội</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Sinh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viên</a:t>
            </a:r>
            <a:endPar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endParaRPr>
          </a:p>
          <a:p>
            <a:pPr algn="l">
              <a:lnSpc>
                <a:spcPts val="3680"/>
              </a:lnSpc>
            </a:pPr>
            <a:endPar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1" name="TextBox 11"/>
          <p:cNvSpPr txBox="1"/>
          <p:nvPr/>
        </p:nvSpPr>
        <p:spPr>
          <a:xfrm>
            <a:off x="741164" y="2094800"/>
            <a:ext cx="8402836" cy="1536843"/>
          </a:xfrm>
          <a:prstGeom prst="rect">
            <a:avLst/>
          </a:prstGeom>
        </p:spPr>
        <p:txBody>
          <a:bodyPr wrap="square" lIns="0" tIns="0" rIns="0" bIns="0" rtlCol="0" anchor="t">
            <a:spAutoFit/>
          </a:bodyPr>
          <a:lstStyle/>
          <a:p>
            <a:pPr marL="415606" lvl="1" indent="-207803" algn="l">
              <a:lnSpc>
                <a:spcPts val="3108"/>
              </a:lnSpc>
              <a:buFont typeface="Arial"/>
              <a:buChar char="•"/>
            </a:pP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Kiểm</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điểm</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đánh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giá</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thực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hiện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nhiệm</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vụ</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công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tác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xây</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dựng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phương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hướng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hoạt</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p>
          <a:p>
            <a:pPr marL="415606" lvl="1" indent="-207803" algn="l">
              <a:lnSpc>
                <a:spcPts val="3108"/>
              </a:lnSpc>
              <a:buFont typeface="Arial"/>
              <a:buChar char="•"/>
            </a:pP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Thảo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luận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đóng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góp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ý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kiến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tiến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hành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bầu</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mới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hoặc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kiện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toàn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lại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sự</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hành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Chi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đoàn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hành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Chi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hội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p>
        </p:txBody>
      </p:sp>
      <p:sp>
        <p:nvSpPr>
          <p:cNvPr id="12" name="TextBox 12"/>
          <p:cNvSpPr txBox="1"/>
          <p:nvPr/>
        </p:nvSpPr>
        <p:spPr>
          <a:xfrm>
            <a:off x="741164" y="3850718"/>
            <a:ext cx="4977970" cy="1423467"/>
          </a:xfrm>
          <a:prstGeom prst="rect">
            <a:avLst/>
          </a:prstGeom>
        </p:spPr>
        <p:txBody>
          <a:bodyPr lIns="0" tIns="0" rIns="0" bIns="0" rtlCol="0" anchor="t">
            <a:spAutoFit/>
          </a:bodyPr>
          <a:lstStyle/>
          <a:p>
            <a:pPr algn="l">
              <a:lnSpc>
                <a:spcPts val="3679"/>
              </a:lnSpc>
            </a:pP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Thời</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gian</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hoàn</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thành</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và</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báo</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cáo</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kết</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quả</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thực</a:t>
            </a:r>
            <a:r>
              <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hiện</a:t>
            </a:r>
            <a:endPar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endParaRPr>
          </a:p>
          <a:p>
            <a:pPr algn="l">
              <a:lnSpc>
                <a:spcPts val="3680"/>
              </a:lnSpc>
            </a:pPr>
            <a:endParaRPr lang="en-US" sz="32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3" name="TextBox 13"/>
          <p:cNvSpPr txBox="1"/>
          <p:nvPr/>
        </p:nvSpPr>
        <p:spPr>
          <a:xfrm>
            <a:off x="741164" y="4823640"/>
            <a:ext cx="8144470" cy="830977"/>
          </a:xfrm>
          <a:prstGeom prst="rect">
            <a:avLst/>
          </a:prstGeom>
        </p:spPr>
        <p:txBody>
          <a:bodyPr lIns="0" tIns="0" rIns="0" bIns="0" rtlCol="0" anchor="t">
            <a:spAutoFit/>
          </a:bodyPr>
          <a:lstStyle/>
          <a:p>
            <a:pPr algn="l">
              <a:lnSpc>
                <a:spcPts val="3431"/>
              </a:lnSpc>
            </a:pP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Hoàn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thành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báo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về</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Phòng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trị</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Công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tác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trước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03/10/2025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địa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chỉ</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sp>
        <p:nvSpPr>
          <p:cNvPr id="14" name="TextBox 14"/>
          <p:cNvSpPr txBox="1"/>
          <p:nvPr/>
        </p:nvSpPr>
        <p:spPr>
          <a:xfrm>
            <a:off x="741164" y="5664142"/>
            <a:ext cx="8045072" cy="637610"/>
          </a:xfrm>
          <a:prstGeom prst="rect">
            <a:avLst/>
          </a:prstGeom>
        </p:spPr>
        <p:txBody>
          <a:bodyPr lIns="0" tIns="0" rIns="0" bIns="0" rtlCol="0" anchor="t">
            <a:spAutoFit/>
          </a:bodyPr>
          <a:lstStyle/>
          <a:p>
            <a:pPr algn="l">
              <a:lnSpc>
                <a:spcPts val="2617"/>
              </a:lnSpc>
            </a:pPr>
            <a:r>
              <a:rPr lang="en-US"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4" tooltip="https://docs.google.com/forms/d/19FPzdWQFRBjIvRw8Z7KyMq-HhwBDg3sVZ-wlfCVWYCk/closedform"/>
              </a:rPr>
              <a:t>https://docs.google.com/forms/d/19FPzdWQFRBjIvRw8Z7KyMq-HhwBDg3sVZ-wlfCVWYCk/closedform </a:t>
            </a:r>
          </a:p>
        </p:txBody>
      </p:sp>
      <p:sp>
        <p:nvSpPr>
          <p:cNvPr id="15" name="TextBox 15"/>
          <p:cNvSpPr txBox="1"/>
          <p:nvPr/>
        </p:nvSpPr>
        <p:spPr>
          <a:xfrm>
            <a:off x="741164" y="6395803"/>
            <a:ext cx="8144470" cy="830977"/>
          </a:xfrm>
          <a:prstGeom prst="rect">
            <a:avLst/>
          </a:prstGeom>
        </p:spPr>
        <p:txBody>
          <a:bodyPr lIns="0" tIns="0" rIns="0" bIns="0" rtlCol="0" anchor="t">
            <a:spAutoFit/>
          </a:bodyPr>
          <a:lstStyle/>
          <a:p>
            <a:pPr algn="l">
              <a:lnSpc>
                <a:spcPts val="3431"/>
              </a:lnSpc>
            </a:pP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gửi</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bản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mềm</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đ/c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Bùi</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Thanh Tuân</a:t>
            </a:r>
          </a:p>
          <a:p>
            <a:pPr algn="l">
              <a:lnSpc>
                <a:spcPts val="3431"/>
              </a:lnSpc>
            </a:pP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Email: </a:t>
            </a:r>
            <a:r>
              <a:rPr lang="en-US" sz="2400" u="sng" dirty="0">
                <a:solidFill>
                  <a:srgbClr val="2B4150"/>
                </a:solidFill>
                <a:latin typeface="Times New Roman" panose="02020603050405020304" pitchFamily="18" charset="0"/>
                <a:ea typeface="Source Han Sans JP"/>
                <a:cs typeface="Times New Roman" panose="02020603050405020304" pitchFamily="18" charset="0"/>
                <a:sym typeface="Source Han Sans JP"/>
                <a:hlinkClick r:id="rId5" tooltip="mailto:bttuan@uneti.edu.vn"/>
              </a:rPr>
              <a:t>bttuan@uneti.edu.vn</a:t>
            </a:r>
          </a:p>
        </p:txBody>
      </p:sp>
      <p:pic>
        <p:nvPicPr>
          <p:cNvPr id="18" name="Picture 17">
            <a:extLst>
              <a:ext uri="{FF2B5EF4-FFF2-40B4-BE49-F238E27FC236}">
                <a16:creationId xmlns:a16="http://schemas.microsoft.com/office/drawing/2014/main" id="{7022DF0F-F224-4D31-B477-1A939E12D0A3}"/>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pic>
        <p:nvPicPr>
          <p:cNvPr id="2" name="Picture 1">
            <a:extLst>
              <a:ext uri="{FF2B5EF4-FFF2-40B4-BE49-F238E27FC236}">
                <a16:creationId xmlns:a16="http://schemas.microsoft.com/office/drawing/2014/main" id="{172C4957-F5B1-267E-3AE9-5B97E9666CB7}"/>
              </a:ext>
            </a:extLst>
          </p:cNvPr>
          <p:cNvPicPr>
            <a:picLocks noChangeAspect="1"/>
          </p:cNvPicPr>
          <p:nvPr/>
        </p:nvPicPr>
        <p:blipFill>
          <a:blip r:embed="rId8"/>
          <a:stretch>
            <a:fillRect/>
          </a:stretch>
        </p:blipFill>
        <p:spPr>
          <a:xfrm>
            <a:off x="10209676" y="1869029"/>
            <a:ext cx="5771050" cy="80007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175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8F4EDD7-74C3-4387-9F06-6F9CD9870C30}"/>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6639"/>
            <a:ext cx="18288001" cy="10293639"/>
          </a:xfrm>
          <a:prstGeom prst="rect">
            <a:avLst/>
          </a:prstGeom>
        </p:spPr>
      </p:pic>
      <p:sp>
        <p:nvSpPr>
          <p:cNvPr id="6" name="TextBox 6"/>
          <p:cNvSpPr txBox="1"/>
          <p:nvPr/>
        </p:nvSpPr>
        <p:spPr>
          <a:xfrm>
            <a:off x="990600" y="1108426"/>
            <a:ext cx="14107244" cy="830805"/>
          </a:xfrm>
          <a:prstGeom prst="rect">
            <a:avLst/>
          </a:prstGeom>
        </p:spPr>
        <p:txBody>
          <a:bodyPr lIns="0" tIns="0" rIns="0" bIns="0" rtlCol="0" anchor="t">
            <a:spAutoFit/>
          </a:bodyPr>
          <a:lstStyle/>
          <a:p>
            <a:pPr algn="l">
              <a:lnSpc>
                <a:spcPts val="6937"/>
              </a:lnSpc>
            </a:pP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 Thông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báo</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lớp</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đối</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tượng</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Đảng</a:t>
            </a:r>
            <a:endPar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7" name="TextBox 7"/>
          <p:cNvSpPr txBox="1"/>
          <p:nvPr/>
        </p:nvSpPr>
        <p:spPr>
          <a:xfrm>
            <a:off x="1587617" y="2346595"/>
            <a:ext cx="14950241" cy="2385268"/>
          </a:xfrm>
          <a:prstGeom prst="rect">
            <a:avLst/>
          </a:prstGeom>
        </p:spPr>
        <p:txBody>
          <a:bodyPr wrap="square" lIns="0" tIns="0" rIns="0" bIns="0" rtlCol="0" anchor="t">
            <a:spAutoFit/>
          </a:bodyPr>
          <a:lstStyle/>
          <a:p>
            <a:pPr algn="just">
              <a:lnSpc>
                <a:spcPts val="3146"/>
              </a:lnSpc>
            </a:pP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cứ</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Nghị</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quyết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tháng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08/2025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của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Ban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hành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Đảng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ủy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về</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việc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xét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giới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thiệu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Đoàn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ưu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tú</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bồi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dưỡng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nhận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thức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về</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Đảng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đợt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Ban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hành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Đảng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ủy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thông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báo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Chi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bộ</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toàn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Trường, Đoàn Thanh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Hội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Liên Chi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đoàn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Chi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đoàn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đại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hệ</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tổ</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chức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triển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khai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thực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hiện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một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số</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công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việc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sau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just">
              <a:lnSpc>
                <a:spcPts val="3147"/>
              </a:lnSpc>
            </a:pPr>
            <a:endPar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grpSp>
        <p:nvGrpSpPr>
          <p:cNvPr id="2" name="Group 1">
            <a:extLst>
              <a:ext uri="{FF2B5EF4-FFF2-40B4-BE49-F238E27FC236}">
                <a16:creationId xmlns:a16="http://schemas.microsoft.com/office/drawing/2014/main" id="{47DD243E-9E2E-61F4-5135-BD0E1689DBB3}"/>
              </a:ext>
            </a:extLst>
          </p:cNvPr>
          <p:cNvGrpSpPr/>
          <p:nvPr/>
        </p:nvGrpSpPr>
        <p:grpSpPr>
          <a:xfrm>
            <a:off x="1602857" y="5570050"/>
            <a:ext cx="7541143" cy="3256485"/>
            <a:chOff x="1602857" y="5570050"/>
            <a:chExt cx="7541143" cy="3256485"/>
          </a:xfrm>
        </p:grpSpPr>
        <p:grpSp>
          <p:nvGrpSpPr>
            <p:cNvPr id="8" name="Group 8"/>
            <p:cNvGrpSpPr>
              <a:grpSpLocks noChangeAspect="1"/>
            </p:cNvGrpSpPr>
            <p:nvPr/>
          </p:nvGrpSpPr>
          <p:grpSpPr>
            <a:xfrm>
              <a:off x="1602857" y="5570050"/>
              <a:ext cx="7541143" cy="1573696"/>
              <a:chOff x="0" y="0"/>
              <a:chExt cx="7245945" cy="1512093"/>
            </a:xfrm>
          </p:grpSpPr>
          <p:sp>
            <p:nvSpPr>
              <p:cNvPr id="9" name="Freeform 9" descr="preencoded.png"/>
              <p:cNvSpPr/>
              <p:nvPr/>
            </p:nvSpPr>
            <p:spPr>
              <a:xfrm>
                <a:off x="0" y="0"/>
                <a:ext cx="7245985" cy="1512062"/>
              </a:xfrm>
              <a:custGeom>
                <a:avLst/>
                <a:gdLst/>
                <a:ahLst/>
                <a:cxnLst/>
                <a:rect l="l" t="t" r="r" b="b"/>
                <a:pathLst>
                  <a:path w="7245985" h="1512062">
                    <a:moveTo>
                      <a:pt x="0" y="0"/>
                    </a:moveTo>
                    <a:lnTo>
                      <a:pt x="7245985" y="0"/>
                    </a:lnTo>
                    <a:lnTo>
                      <a:pt x="7245985" y="1512062"/>
                    </a:lnTo>
                    <a:lnTo>
                      <a:pt x="0" y="1512062"/>
                    </a:lnTo>
                    <a:lnTo>
                      <a:pt x="0" y="0"/>
                    </a:lnTo>
                    <a:close/>
                  </a:path>
                </a:pathLst>
              </a:custGeom>
              <a:blipFill>
                <a:blip r:embed="rId4"/>
                <a:stretch>
                  <a:fillRect l="-65" r="-65" b="-2"/>
                </a:stretch>
              </a:blipFill>
            </p:spPr>
            <p:txBody>
              <a:bodyPr/>
              <a:lstStyle/>
              <a:p>
                <a:endParaRPr lang="vi-VN"/>
              </a:p>
            </p:txBody>
          </p:sp>
        </p:grpSp>
        <p:sp>
          <p:nvSpPr>
            <p:cNvPr id="10" name="TextBox 10"/>
            <p:cNvSpPr txBox="1"/>
            <p:nvPr/>
          </p:nvSpPr>
          <p:spPr>
            <a:xfrm>
              <a:off x="1996281" y="7518121"/>
              <a:ext cx="4917903" cy="589601"/>
            </a:xfrm>
            <a:prstGeom prst="rect">
              <a:avLst/>
            </a:prstGeom>
          </p:spPr>
          <p:txBody>
            <a:bodyPr lIns="0" tIns="0" rIns="0" bIns="0" rtlCol="0" anchor="t">
              <a:spAutoFit/>
            </a:bodyPr>
            <a:lstStyle/>
            <a:p>
              <a:pPr algn="l">
                <a:lnSpc>
                  <a:spcPts val="4770"/>
                </a:lnSpc>
              </a:pPr>
              <a:r>
                <a:rPr lang="en-US" sz="3816"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Thời</a:t>
              </a:r>
              <a:r>
                <a:rPr lang="en-US" sz="3816"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 </a:t>
              </a:r>
              <a:r>
                <a:rPr lang="en-US" sz="3816"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gian</a:t>
              </a:r>
              <a:r>
                <a:rPr lang="en-US" sz="3816"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 </a:t>
              </a:r>
              <a:r>
                <a:rPr lang="en-US" sz="3816"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thực</a:t>
              </a:r>
              <a:r>
                <a:rPr lang="en-US" sz="3816"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 </a:t>
              </a:r>
              <a:r>
                <a:rPr lang="en-US" sz="3816"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hiện</a:t>
              </a:r>
              <a:endParaRPr lang="en-US" sz="3816" b="1" dirty="0">
                <a:solidFill>
                  <a:srgbClr val="2B4150"/>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1" name="TextBox 11"/>
            <p:cNvSpPr txBox="1"/>
            <p:nvPr/>
          </p:nvSpPr>
          <p:spPr>
            <a:xfrm>
              <a:off x="1996281" y="8264009"/>
              <a:ext cx="6754295" cy="562526"/>
            </a:xfrm>
            <a:prstGeom prst="rect">
              <a:avLst/>
            </a:prstGeom>
          </p:spPr>
          <p:txBody>
            <a:bodyPr lIns="0" tIns="0" rIns="0" bIns="0" rtlCol="0" anchor="t">
              <a:spAutoFit/>
            </a:bodyPr>
            <a:lstStyle/>
            <a:p>
              <a:pPr algn="l">
                <a:lnSpc>
                  <a:spcPts val="4943"/>
                </a:lnSpc>
              </a:pP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22/08/2025 - 30/10/2025.</a:t>
              </a:r>
            </a:p>
          </p:txBody>
        </p:sp>
      </p:grpSp>
      <p:grpSp>
        <p:nvGrpSpPr>
          <p:cNvPr id="3" name="Group 2">
            <a:extLst>
              <a:ext uri="{FF2B5EF4-FFF2-40B4-BE49-F238E27FC236}">
                <a16:creationId xmlns:a16="http://schemas.microsoft.com/office/drawing/2014/main" id="{EBB2D305-2E79-16F7-34B8-1992EE7E2430}"/>
              </a:ext>
            </a:extLst>
          </p:cNvPr>
          <p:cNvGrpSpPr/>
          <p:nvPr/>
        </p:nvGrpSpPr>
        <p:grpSpPr>
          <a:xfrm>
            <a:off x="9144000" y="5570050"/>
            <a:ext cx="7541143" cy="3895002"/>
            <a:chOff x="9144000" y="5570050"/>
            <a:chExt cx="7541143" cy="3895002"/>
          </a:xfrm>
        </p:grpSpPr>
        <p:grpSp>
          <p:nvGrpSpPr>
            <p:cNvPr id="12" name="Group 12"/>
            <p:cNvGrpSpPr>
              <a:grpSpLocks noChangeAspect="1"/>
            </p:cNvGrpSpPr>
            <p:nvPr/>
          </p:nvGrpSpPr>
          <p:grpSpPr>
            <a:xfrm>
              <a:off x="9144000" y="5570050"/>
              <a:ext cx="7541143" cy="1573696"/>
              <a:chOff x="0" y="0"/>
              <a:chExt cx="7245945" cy="1512093"/>
            </a:xfrm>
          </p:grpSpPr>
          <p:sp>
            <p:nvSpPr>
              <p:cNvPr id="13" name="Freeform 13" descr="preencoded.png"/>
              <p:cNvSpPr/>
              <p:nvPr/>
            </p:nvSpPr>
            <p:spPr>
              <a:xfrm>
                <a:off x="0" y="0"/>
                <a:ext cx="7245985" cy="1512062"/>
              </a:xfrm>
              <a:custGeom>
                <a:avLst/>
                <a:gdLst/>
                <a:ahLst/>
                <a:cxnLst/>
                <a:rect l="l" t="t" r="r" b="b"/>
                <a:pathLst>
                  <a:path w="7245985" h="1512062">
                    <a:moveTo>
                      <a:pt x="0" y="0"/>
                    </a:moveTo>
                    <a:lnTo>
                      <a:pt x="7245985" y="0"/>
                    </a:lnTo>
                    <a:lnTo>
                      <a:pt x="7245985" y="1512062"/>
                    </a:lnTo>
                    <a:lnTo>
                      <a:pt x="0" y="1512062"/>
                    </a:lnTo>
                    <a:lnTo>
                      <a:pt x="0" y="0"/>
                    </a:lnTo>
                    <a:close/>
                  </a:path>
                </a:pathLst>
              </a:custGeom>
              <a:blipFill>
                <a:blip r:embed="rId5"/>
                <a:stretch>
                  <a:fillRect l="-65" r="-65" b="-2"/>
                </a:stretch>
              </a:blipFill>
            </p:spPr>
            <p:txBody>
              <a:bodyPr/>
              <a:lstStyle/>
              <a:p>
                <a:endParaRPr lang="vi-VN"/>
              </a:p>
            </p:txBody>
          </p:sp>
        </p:grpSp>
        <p:sp>
          <p:nvSpPr>
            <p:cNvPr id="14" name="TextBox 14"/>
            <p:cNvSpPr txBox="1"/>
            <p:nvPr/>
          </p:nvSpPr>
          <p:spPr>
            <a:xfrm>
              <a:off x="9537424" y="7518121"/>
              <a:ext cx="4917903" cy="576376"/>
            </a:xfrm>
            <a:prstGeom prst="rect">
              <a:avLst/>
            </a:prstGeom>
          </p:spPr>
          <p:txBody>
            <a:bodyPr lIns="0" tIns="0" rIns="0" bIns="0" rtlCol="0" anchor="t">
              <a:spAutoFit/>
            </a:bodyPr>
            <a:lstStyle/>
            <a:p>
              <a:pPr algn="l">
                <a:lnSpc>
                  <a:spcPts val="4770"/>
                </a:lnSpc>
              </a:pPr>
              <a:r>
                <a:rPr lang="en-US" sz="3816"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Hình</a:t>
              </a:r>
              <a:r>
                <a:rPr lang="en-US" sz="3816"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 </a:t>
              </a:r>
              <a:r>
                <a:rPr lang="en-US" sz="3816"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thức</a:t>
              </a:r>
              <a:r>
                <a:rPr lang="en-US" sz="3816"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 </a:t>
              </a:r>
              <a:r>
                <a:rPr lang="en-US" sz="3816"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họp</a:t>
              </a:r>
              <a:endParaRPr lang="en-US" sz="3816" b="1" dirty="0">
                <a:solidFill>
                  <a:srgbClr val="2B4150"/>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5" name="TextBox 15"/>
            <p:cNvSpPr txBox="1"/>
            <p:nvPr/>
          </p:nvSpPr>
          <p:spPr>
            <a:xfrm>
              <a:off x="9537424" y="8264009"/>
              <a:ext cx="6754295" cy="1201043"/>
            </a:xfrm>
            <a:prstGeom prst="rect">
              <a:avLst/>
            </a:prstGeom>
          </p:spPr>
          <p:txBody>
            <a:bodyPr lIns="0" tIns="0" rIns="0" bIns="0" rtlCol="0" anchor="t">
              <a:spAutoFit/>
            </a:bodyPr>
            <a:lstStyle/>
            <a:p>
              <a:pPr algn="l">
                <a:lnSpc>
                  <a:spcPts val="4943"/>
                </a:lnSpc>
              </a:pP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Chi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đoàn</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chủ</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sắp</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xếp</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thời</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gian</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địa</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điểm</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hình</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035"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thức</a:t>
              </a:r>
              <a:r>
                <a:rPr lang="en-US" sz="3035"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grpSp>
      <p:sp>
        <p:nvSpPr>
          <p:cNvPr id="16" name="TextBox 16"/>
          <p:cNvSpPr txBox="1"/>
          <p:nvPr/>
        </p:nvSpPr>
        <p:spPr>
          <a:xfrm>
            <a:off x="2293998" y="4778534"/>
            <a:ext cx="15963522" cy="307777"/>
          </a:xfrm>
          <a:prstGeom prst="rect">
            <a:avLst/>
          </a:prstGeom>
        </p:spPr>
        <p:txBody>
          <a:bodyPr lIns="0" tIns="0" rIns="0" bIns="0" rtlCol="0" anchor="t">
            <a:spAutoFit/>
          </a:bodyPr>
          <a:lstStyle/>
          <a:p>
            <a:pPr algn="l">
              <a:lnSpc>
                <a:spcPts val="2422"/>
              </a:lnSpc>
            </a:pPr>
            <a:r>
              <a:rPr lang="en-US" sz="2400"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6" tooltip="https://uneti.edu.vn/thong-bao-ve-viec-gioi-thieu-dv-sv-uu-tu-di-hoc-lop-doi-tuong-phat-trien-dang-dot-2-2025/"/>
              </a:rPr>
              <a:t>https://uneti.edu.vn/thong-bao-ve-viec-gioi-thieu-dv-sv-uu-tu-di-hoc-lop-doi-tuong-phat-trien-dang-dot-2-2025/</a:t>
            </a:r>
          </a:p>
        </p:txBody>
      </p:sp>
      <p:pic>
        <p:nvPicPr>
          <p:cNvPr id="19" name="Picture 18">
            <a:extLst>
              <a:ext uri="{FF2B5EF4-FFF2-40B4-BE49-F238E27FC236}">
                <a16:creationId xmlns:a16="http://schemas.microsoft.com/office/drawing/2014/main" id="{71FC58B1-FD04-4DCA-B525-5A3031C77C3B}"/>
              </a:ext>
            </a:extLst>
          </p:cNvPr>
          <p:cNvPicPr>
            <a:picLocks noChangeAspect="1"/>
          </p:cNvPicPr>
          <p:nvPr/>
        </p:nvPicPr>
        <p:blipFill>
          <a:blip r:embed="rId7" cstate="hqprint">
            <a:extLst>
              <a:ext uri="{BEBA8EAE-BF5A-486C-A8C5-ECC9F3942E4B}">
                <a14:imgProps xmlns:a14="http://schemas.microsoft.com/office/drawing/2010/main">
                  <a14:imgLayer r:embed="rId8">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42"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22" presetClass="entr" presetSubtype="8"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2" presetClass="entr" presetSubtype="8" fill="hold" nodeType="withEffect">
                                  <p:stCondLst>
                                    <p:cond delay="100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par>
                                <p:cTn id="19" presetID="22" presetClass="entr" presetSubtype="8" fill="hold" nodeType="withEffect">
                                  <p:stCondLst>
                                    <p:cond delay="125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788634B-FFD6-47AD-BA51-3A2C31F9C87E}"/>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27325"/>
            <a:ext cx="18288001" cy="10816167"/>
          </a:xfrm>
          <a:prstGeom prst="rect">
            <a:avLst/>
          </a:prstGeom>
        </p:spPr>
      </p:pic>
      <p:sp>
        <p:nvSpPr>
          <p:cNvPr id="10" name="TextBox 10"/>
          <p:cNvSpPr txBox="1"/>
          <p:nvPr/>
        </p:nvSpPr>
        <p:spPr>
          <a:xfrm>
            <a:off x="992237" y="1778347"/>
            <a:ext cx="14035307" cy="830805"/>
          </a:xfrm>
          <a:prstGeom prst="rect">
            <a:avLst/>
          </a:prstGeom>
        </p:spPr>
        <p:txBody>
          <a:bodyPr lIns="0" tIns="0" rIns="0" bIns="0" rtlCol="0" anchor="t">
            <a:spAutoFit/>
          </a:bodyPr>
          <a:lstStyle/>
          <a:p>
            <a:pPr algn="l">
              <a:lnSpc>
                <a:spcPts val="6937"/>
              </a:lnSpc>
            </a:pP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 Thông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báo</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lớp</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đối</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tượng</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Đảng</a:t>
            </a:r>
            <a:endPar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1" name="TextBox 11"/>
          <p:cNvSpPr txBox="1"/>
          <p:nvPr/>
        </p:nvSpPr>
        <p:spPr>
          <a:xfrm>
            <a:off x="1376345" y="3865647"/>
            <a:ext cx="16303526" cy="430374"/>
          </a:xfrm>
          <a:prstGeom prst="rect">
            <a:avLst/>
          </a:prstGeom>
        </p:spPr>
        <p:txBody>
          <a:bodyPr lIns="0" tIns="0" rIns="0" bIns="0" rtlCol="0" anchor="t">
            <a:spAutoFit/>
          </a:bodyPr>
          <a:lstStyle/>
          <a:p>
            <a:pPr algn="l">
              <a:lnSpc>
                <a:spcPts val="3561"/>
              </a:lnSpc>
            </a:pP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Xét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giới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thiệu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Đoàn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ưu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tú</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bồi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dưỡng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nhận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thức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về</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Đảng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đợt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a:t>
            </a:r>
          </a:p>
        </p:txBody>
      </p:sp>
      <p:grpSp>
        <p:nvGrpSpPr>
          <p:cNvPr id="2" name="Group 1">
            <a:extLst>
              <a:ext uri="{FF2B5EF4-FFF2-40B4-BE49-F238E27FC236}">
                <a16:creationId xmlns:a16="http://schemas.microsoft.com/office/drawing/2014/main" id="{40907066-D334-5710-193A-387753796E16}"/>
              </a:ext>
            </a:extLst>
          </p:cNvPr>
          <p:cNvGrpSpPr/>
          <p:nvPr/>
        </p:nvGrpSpPr>
        <p:grpSpPr>
          <a:xfrm>
            <a:off x="1376345" y="4569793"/>
            <a:ext cx="7354424" cy="4697492"/>
            <a:chOff x="1376345" y="4569793"/>
            <a:chExt cx="7354424" cy="4697492"/>
          </a:xfrm>
        </p:grpSpPr>
        <p:grpSp>
          <p:nvGrpSpPr>
            <p:cNvPr id="7" name="Group 7"/>
            <p:cNvGrpSpPr/>
            <p:nvPr/>
          </p:nvGrpSpPr>
          <p:grpSpPr>
            <a:xfrm>
              <a:off x="1376345" y="4569793"/>
              <a:ext cx="7143356" cy="4697492"/>
              <a:chOff x="0" y="0"/>
              <a:chExt cx="1881378" cy="1237200"/>
            </a:xfrm>
          </p:grpSpPr>
          <p:sp>
            <p:nvSpPr>
              <p:cNvPr id="8" name="Freeform 8"/>
              <p:cNvSpPr/>
              <p:nvPr/>
            </p:nvSpPr>
            <p:spPr>
              <a:xfrm>
                <a:off x="0" y="0"/>
                <a:ext cx="1881378" cy="1237200"/>
              </a:xfrm>
              <a:custGeom>
                <a:avLst/>
                <a:gdLst/>
                <a:ahLst/>
                <a:cxnLst/>
                <a:rect l="l" t="t" r="r" b="b"/>
                <a:pathLst>
                  <a:path w="1881378" h="1237200">
                    <a:moveTo>
                      <a:pt x="55273" y="0"/>
                    </a:moveTo>
                    <a:lnTo>
                      <a:pt x="1826104" y="0"/>
                    </a:lnTo>
                    <a:cubicBezTo>
                      <a:pt x="1856631" y="0"/>
                      <a:pt x="1881378" y="24747"/>
                      <a:pt x="1881378" y="55273"/>
                    </a:cubicBezTo>
                    <a:lnTo>
                      <a:pt x="1881378" y="1181926"/>
                    </a:lnTo>
                    <a:cubicBezTo>
                      <a:pt x="1881378" y="1212453"/>
                      <a:pt x="1856631" y="1237200"/>
                      <a:pt x="1826104" y="1237200"/>
                    </a:cubicBezTo>
                    <a:lnTo>
                      <a:pt x="55273" y="1237200"/>
                    </a:lnTo>
                    <a:cubicBezTo>
                      <a:pt x="24747" y="1237200"/>
                      <a:pt x="0" y="1212453"/>
                      <a:pt x="0" y="1181926"/>
                    </a:cubicBezTo>
                    <a:lnTo>
                      <a:pt x="0" y="55273"/>
                    </a:lnTo>
                    <a:cubicBezTo>
                      <a:pt x="0" y="24747"/>
                      <a:pt x="24747" y="0"/>
                      <a:pt x="55273" y="0"/>
                    </a:cubicBezTo>
                    <a:close/>
                  </a:path>
                </a:pathLst>
              </a:custGeom>
              <a:solidFill>
                <a:srgbClr val="3492CC"/>
              </a:solidFill>
            </p:spPr>
            <p:txBody>
              <a:bodyPr/>
              <a:lstStyle/>
              <a:p>
                <a:endParaRPr lang="vi-VN"/>
              </a:p>
            </p:txBody>
          </p:sp>
          <p:sp>
            <p:nvSpPr>
              <p:cNvPr id="9" name="TextBox 9"/>
              <p:cNvSpPr txBox="1"/>
              <p:nvPr/>
            </p:nvSpPr>
            <p:spPr>
              <a:xfrm>
                <a:off x="0" y="-95250"/>
                <a:ext cx="1881378" cy="1332450"/>
              </a:xfrm>
              <a:prstGeom prst="rect">
                <a:avLst/>
              </a:prstGeom>
            </p:spPr>
            <p:txBody>
              <a:bodyPr lIns="50800" tIns="50800" rIns="50800" bIns="50800" rtlCol="0" anchor="ctr"/>
              <a:lstStyle/>
              <a:p>
                <a:pPr algn="ctr">
                  <a:lnSpc>
                    <a:spcPts val="3562"/>
                  </a:lnSpc>
                </a:pPr>
                <a:endParaRPr/>
              </a:p>
            </p:txBody>
          </p:sp>
        </p:grpSp>
        <p:sp>
          <p:nvSpPr>
            <p:cNvPr id="12" name="TextBox 12"/>
            <p:cNvSpPr txBox="1"/>
            <p:nvPr/>
          </p:nvSpPr>
          <p:spPr>
            <a:xfrm>
              <a:off x="2209800" y="4897811"/>
              <a:ext cx="4935538" cy="567243"/>
            </a:xfrm>
            <a:prstGeom prst="rect">
              <a:avLst/>
            </a:prstGeom>
          </p:spPr>
          <p:txBody>
            <a:bodyPr lIns="0" tIns="0" rIns="0" bIns="0" rtlCol="0" anchor="t">
              <a:spAutoFit/>
            </a:bodyPr>
            <a:lstStyle/>
            <a:p>
              <a:pPr algn="ctr">
                <a:lnSpc>
                  <a:spcPts val="4588"/>
                </a:lnSpc>
              </a:pP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Thành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phần</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dự</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họp</a:t>
              </a:r>
              <a:endPar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3" name="TextBox 13"/>
            <p:cNvSpPr txBox="1"/>
            <p:nvPr/>
          </p:nvSpPr>
          <p:spPr>
            <a:xfrm>
              <a:off x="1696327" y="5594497"/>
              <a:ext cx="7034442" cy="3328604"/>
            </a:xfrm>
            <a:prstGeom prst="rect">
              <a:avLst/>
            </a:prstGeom>
          </p:spPr>
          <p:txBody>
            <a:bodyPr lIns="0" tIns="0" rIns="0" bIns="0" rtlCol="0" anchor="t">
              <a:spAutoFit/>
            </a:bodyPr>
            <a:lstStyle/>
            <a:p>
              <a:pPr algn="l">
                <a:lnSpc>
                  <a:spcPts val="4402"/>
                </a:lnSpc>
              </a:pP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Toàn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thể</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Đoàn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của</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Chi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đoàn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Lớp</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4402"/>
                </a:lnSpc>
              </a:pP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Chủ</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tọa</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Cố</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vấn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tập</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Nhóm</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CVHT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chuyên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trách</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4403"/>
                </a:lnSpc>
              </a:pP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•Thư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ký</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Lớp</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trưởng</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hoặc</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Bí</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thư</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Chi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đoàn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4402"/>
                </a:lnSpc>
              </a:pPr>
              <a:endPar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endParaRPr>
            </a:p>
          </p:txBody>
        </p:sp>
      </p:grpSp>
      <p:grpSp>
        <p:nvGrpSpPr>
          <p:cNvPr id="3" name="Group 2">
            <a:extLst>
              <a:ext uri="{FF2B5EF4-FFF2-40B4-BE49-F238E27FC236}">
                <a16:creationId xmlns:a16="http://schemas.microsoft.com/office/drawing/2014/main" id="{238EBC7D-F654-BD71-DBA9-B124EFEF2BE3}"/>
              </a:ext>
            </a:extLst>
          </p:cNvPr>
          <p:cNvGrpSpPr/>
          <p:nvPr/>
        </p:nvGrpSpPr>
        <p:grpSpPr>
          <a:xfrm>
            <a:off x="9768299" y="4569793"/>
            <a:ext cx="7143356" cy="4883333"/>
            <a:chOff x="9768299" y="4569793"/>
            <a:chExt cx="7143356" cy="4883333"/>
          </a:xfrm>
        </p:grpSpPr>
        <p:grpSp>
          <p:nvGrpSpPr>
            <p:cNvPr id="14" name="Group 14"/>
            <p:cNvGrpSpPr/>
            <p:nvPr/>
          </p:nvGrpSpPr>
          <p:grpSpPr>
            <a:xfrm>
              <a:off x="9768299" y="4569793"/>
              <a:ext cx="7143356" cy="4697492"/>
              <a:chOff x="0" y="0"/>
              <a:chExt cx="1881378" cy="1237200"/>
            </a:xfrm>
          </p:grpSpPr>
          <p:sp>
            <p:nvSpPr>
              <p:cNvPr id="15" name="Freeform 15"/>
              <p:cNvSpPr/>
              <p:nvPr/>
            </p:nvSpPr>
            <p:spPr>
              <a:xfrm>
                <a:off x="0" y="0"/>
                <a:ext cx="1881378" cy="1237200"/>
              </a:xfrm>
              <a:custGeom>
                <a:avLst/>
                <a:gdLst/>
                <a:ahLst/>
                <a:cxnLst/>
                <a:rect l="l" t="t" r="r" b="b"/>
                <a:pathLst>
                  <a:path w="1881378" h="1237200">
                    <a:moveTo>
                      <a:pt x="55273" y="0"/>
                    </a:moveTo>
                    <a:lnTo>
                      <a:pt x="1826104" y="0"/>
                    </a:lnTo>
                    <a:cubicBezTo>
                      <a:pt x="1856631" y="0"/>
                      <a:pt x="1881378" y="24747"/>
                      <a:pt x="1881378" y="55273"/>
                    </a:cubicBezTo>
                    <a:lnTo>
                      <a:pt x="1881378" y="1181926"/>
                    </a:lnTo>
                    <a:cubicBezTo>
                      <a:pt x="1881378" y="1212453"/>
                      <a:pt x="1856631" y="1237200"/>
                      <a:pt x="1826104" y="1237200"/>
                    </a:cubicBezTo>
                    <a:lnTo>
                      <a:pt x="55273" y="1237200"/>
                    </a:lnTo>
                    <a:cubicBezTo>
                      <a:pt x="24747" y="1237200"/>
                      <a:pt x="0" y="1212453"/>
                      <a:pt x="0" y="1181926"/>
                    </a:cubicBezTo>
                    <a:lnTo>
                      <a:pt x="0" y="55273"/>
                    </a:lnTo>
                    <a:cubicBezTo>
                      <a:pt x="0" y="24747"/>
                      <a:pt x="24747" y="0"/>
                      <a:pt x="55273" y="0"/>
                    </a:cubicBezTo>
                    <a:close/>
                  </a:path>
                </a:pathLst>
              </a:custGeom>
              <a:solidFill>
                <a:srgbClr val="3492CC"/>
              </a:solidFill>
            </p:spPr>
            <p:txBody>
              <a:bodyPr/>
              <a:lstStyle/>
              <a:p>
                <a:endParaRPr lang="vi-VN"/>
              </a:p>
            </p:txBody>
          </p:sp>
          <p:sp>
            <p:nvSpPr>
              <p:cNvPr id="16" name="TextBox 16"/>
              <p:cNvSpPr txBox="1"/>
              <p:nvPr/>
            </p:nvSpPr>
            <p:spPr>
              <a:xfrm>
                <a:off x="0" y="-95250"/>
                <a:ext cx="1881378" cy="1332450"/>
              </a:xfrm>
              <a:prstGeom prst="rect">
                <a:avLst/>
              </a:prstGeom>
            </p:spPr>
            <p:txBody>
              <a:bodyPr lIns="50800" tIns="50800" rIns="50800" bIns="50800" rtlCol="0" anchor="ctr"/>
              <a:lstStyle/>
              <a:p>
                <a:pPr algn="ctr">
                  <a:lnSpc>
                    <a:spcPts val="3562"/>
                  </a:lnSpc>
                </a:pPr>
                <a:endParaRPr/>
              </a:p>
            </p:txBody>
          </p:sp>
        </p:grpSp>
        <p:sp>
          <p:nvSpPr>
            <p:cNvPr id="17" name="TextBox 17"/>
            <p:cNvSpPr txBox="1"/>
            <p:nvPr/>
          </p:nvSpPr>
          <p:spPr>
            <a:xfrm>
              <a:off x="11157535" y="4907799"/>
              <a:ext cx="4364884" cy="517321"/>
            </a:xfrm>
            <a:prstGeom prst="rect">
              <a:avLst/>
            </a:prstGeom>
          </p:spPr>
          <p:txBody>
            <a:bodyPr lIns="0" tIns="0" rIns="0" bIns="0" rtlCol="0" anchor="t">
              <a:spAutoFit/>
            </a:bodyPr>
            <a:lstStyle/>
            <a:p>
              <a:pPr algn="ctr">
                <a:lnSpc>
                  <a:spcPts val="4315"/>
                </a:lnSpc>
              </a:pPr>
              <a:r>
                <a:rPr lang="en-US" sz="3452"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Đối</a:t>
              </a:r>
              <a:r>
                <a:rPr lang="en-US" sz="3452"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452"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tượng</a:t>
              </a:r>
              <a:endParaRPr lang="en-US" sz="3452" b="1" dirty="0">
                <a:solidFill>
                  <a:srgbClr val="FFFCF5"/>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8" name="TextBox 18"/>
            <p:cNvSpPr txBox="1"/>
            <p:nvPr/>
          </p:nvSpPr>
          <p:spPr>
            <a:xfrm>
              <a:off x="10089529" y="5492939"/>
              <a:ext cx="6822126" cy="3960187"/>
            </a:xfrm>
            <a:prstGeom prst="rect">
              <a:avLst/>
            </a:prstGeom>
          </p:spPr>
          <p:txBody>
            <a:bodyPr lIns="0" tIns="0" rIns="0" bIns="0" rtlCol="0" anchor="t">
              <a:spAutoFit/>
            </a:bodyPr>
            <a:lstStyle/>
            <a:p>
              <a:pPr algn="l">
                <a:lnSpc>
                  <a:spcPts val="3896"/>
                </a:lnSpc>
              </a:pP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Là</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Đoàn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hệ</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Đại</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chính</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quy</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Khóa</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16, 17, 18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tập</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trung</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tại</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Trường,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có</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thành</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tích</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cao</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trong</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tập</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và</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rèn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luyện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tích</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cực</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tham</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gia</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các</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hoạt</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động</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phong</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trào</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của</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Đoàn Thanh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niên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Hội</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hoạt</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động</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thanh</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niên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xung</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kích</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tham</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gia</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tình</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nguyện</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các</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hoạt</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động</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xã</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hội</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khác</a:t>
              </a:r>
              <a:r>
                <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3898"/>
                </a:lnSpc>
              </a:pPr>
              <a:endParaRPr lang="en-US" sz="2800" dirty="0">
                <a:solidFill>
                  <a:srgbClr val="FFFCF5"/>
                </a:solidFill>
                <a:latin typeface="Times New Roman" panose="02020603050405020304" pitchFamily="18" charset="0"/>
                <a:ea typeface="Source Han Sans JP"/>
                <a:cs typeface="Times New Roman" panose="02020603050405020304" pitchFamily="18" charset="0"/>
                <a:sym typeface="Source Han Sans JP"/>
              </a:endParaRPr>
            </a:p>
          </p:txBody>
        </p:sp>
      </p:grpSp>
      <p:sp>
        <p:nvSpPr>
          <p:cNvPr id="19" name="TextBox 19"/>
          <p:cNvSpPr txBox="1"/>
          <p:nvPr/>
        </p:nvSpPr>
        <p:spPr>
          <a:xfrm>
            <a:off x="1376345" y="3062543"/>
            <a:ext cx="4935538" cy="567243"/>
          </a:xfrm>
          <a:prstGeom prst="rect">
            <a:avLst/>
          </a:prstGeom>
        </p:spPr>
        <p:txBody>
          <a:bodyPr lIns="0" tIns="0" rIns="0" bIns="0" rtlCol="0" anchor="t">
            <a:spAutoFit/>
          </a:bodyPr>
          <a:lstStyle/>
          <a:p>
            <a:pPr algn="l">
              <a:lnSpc>
                <a:spcPts val="4588"/>
              </a:lnSpc>
            </a:pPr>
            <a:r>
              <a:rPr lang="en-US" sz="367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Nội</a:t>
            </a:r>
            <a:r>
              <a:rPr lang="en-US" sz="367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dung </a:t>
            </a:r>
            <a:r>
              <a:rPr lang="en-US" sz="367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họp</a:t>
            </a:r>
            <a:r>
              <a:rPr lang="en-US" sz="367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a:t>
            </a:r>
          </a:p>
        </p:txBody>
      </p:sp>
      <p:pic>
        <p:nvPicPr>
          <p:cNvPr id="22" name="Picture 21">
            <a:extLst>
              <a:ext uri="{FF2B5EF4-FFF2-40B4-BE49-F238E27FC236}">
                <a16:creationId xmlns:a16="http://schemas.microsoft.com/office/drawing/2014/main" id="{0D4099DB-FBB2-4B5C-8C00-629F1B075B1C}"/>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42" presetClass="entr" presetSubtype="0" fill="hold" nodeType="withEffect">
                                  <p:stCondLst>
                                    <p:cond delay="5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75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7F2D82E-4E39-41E2-92A8-9B5516F879E0}"/>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6639"/>
            <a:ext cx="18288001" cy="10301259"/>
          </a:xfrm>
          <a:prstGeom prst="rect">
            <a:avLst/>
          </a:prstGeom>
        </p:spPr>
      </p:pic>
      <p:sp>
        <p:nvSpPr>
          <p:cNvPr id="9" name="TextBox 9"/>
          <p:cNvSpPr txBox="1"/>
          <p:nvPr/>
        </p:nvSpPr>
        <p:spPr>
          <a:xfrm>
            <a:off x="685800" y="450907"/>
            <a:ext cx="8628161" cy="673839"/>
          </a:xfrm>
          <a:prstGeom prst="rect">
            <a:avLst/>
          </a:prstGeom>
        </p:spPr>
        <p:txBody>
          <a:bodyPr lIns="0" tIns="0" rIns="0" bIns="0" rtlCol="0" anchor="t">
            <a:spAutoFit/>
          </a:bodyPr>
          <a:lstStyle/>
          <a:p>
            <a:pPr algn="l">
              <a:lnSpc>
                <a:spcPts val="5625"/>
              </a:lnSpc>
            </a:pPr>
            <a:r>
              <a:rPr lang="en-US" sz="41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VI. Thu </a:t>
            </a:r>
            <a:r>
              <a:rPr lang="en-US" sz="41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hồ</a:t>
            </a:r>
            <a:r>
              <a:rPr lang="en-US" sz="41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1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sơ</a:t>
            </a:r>
            <a:r>
              <a:rPr lang="en-US" sz="41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1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41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100"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bổng</a:t>
            </a:r>
            <a:r>
              <a:rPr lang="en-US" sz="41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HTHT</a:t>
            </a:r>
          </a:p>
        </p:txBody>
      </p:sp>
      <p:sp>
        <p:nvSpPr>
          <p:cNvPr id="10" name="TextBox 10"/>
          <p:cNvSpPr txBox="1"/>
          <p:nvPr/>
        </p:nvSpPr>
        <p:spPr>
          <a:xfrm>
            <a:off x="1143000" y="1428831"/>
            <a:ext cx="11811000" cy="746999"/>
          </a:xfrm>
          <a:prstGeom prst="rect">
            <a:avLst/>
          </a:prstGeom>
        </p:spPr>
        <p:txBody>
          <a:bodyPr wrap="square" lIns="0" tIns="0" rIns="0" bIns="0" rtlCol="0" anchor="t">
            <a:spAutoFit/>
          </a:bodyPr>
          <a:lstStyle/>
          <a:p>
            <a:pPr algn="l">
              <a:lnSpc>
                <a:spcPts val="2875"/>
              </a:lnSpc>
            </a:pP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Thu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hồ</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sơ</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xét</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cấp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bổng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hỗ</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trợ</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kỳ</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2025-2026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đại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quy</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sp>
        <p:nvSpPr>
          <p:cNvPr id="11" name="TextBox 11"/>
          <p:cNvSpPr txBox="1"/>
          <p:nvPr/>
        </p:nvSpPr>
        <p:spPr>
          <a:xfrm>
            <a:off x="685800" y="3155614"/>
            <a:ext cx="8962038" cy="461665"/>
          </a:xfrm>
          <a:prstGeom prst="rect">
            <a:avLst/>
          </a:prstGeom>
        </p:spPr>
        <p:txBody>
          <a:bodyPr wrap="square" lIns="0" tIns="0" rIns="0" bIns="0" rtlCol="0" anchor="t">
            <a:spAutoFit/>
          </a:bodyPr>
          <a:lstStyle/>
          <a:p>
            <a:pPr algn="l">
              <a:lnSpc>
                <a:spcPts val="3562"/>
              </a:lnSpc>
            </a:pP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1.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Đối</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tượng</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được</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xét</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cấp</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học</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bổng</a:t>
            </a:r>
            <a:r>
              <a:rPr lang="en-US" sz="36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HTHT</a:t>
            </a:r>
          </a:p>
        </p:txBody>
      </p:sp>
      <p:sp>
        <p:nvSpPr>
          <p:cNvPr id="12" name="TextBox 12"/>
          <p:cNvSpPr txBox="1"/>
          <p:nvPr/>
        </p:nvSpPr>
        <p:spPr>
          <a:xfrm>
            <a:off x="990600" y="3944224"/>
            <a:ext cx="8839200" cy="2462213"/>
          </a:xfrm>
          <a:prstGeom prst="rect">
            <a:avLst/>
          </a:prstGeom>
        </p:spPr>
        <p:txBody>
          <a:bodyPr wrap="square" lIns="0" tIns="0" rIns="0" bIns="0" rtlCol="0" anchor="t">
            <a:spAutoFit/>
          </a:bodyPr>
          <a:lstStyle/>
          <a:p>
            <a:pPr marL="273233" lvl="1" indent="-136616" algn="l">
              <a:spcAft>
                <a:spcPts val="1200"/>
              </a:spcAft>
              <a:buFont typeface="Arial"/>
              <a:buChar char="•"/>
            </a:pP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Cấp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hỗ</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trợ</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với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mức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bằng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70%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phí</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thuộc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hợp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bố</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mẹ</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anh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chị</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em</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ruột</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hoặc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bản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thân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mắc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bệnh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hiểm</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nghèo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hoặc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tai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nạn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phải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chữa</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trị</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lâu</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dài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mất</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khả</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lao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endPar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sp>
        <p:nvSpPr>
          <p:cNvPr id="13" name="TextBox 13"/>
          <p:cNvSpPr txBox="1"/>
          <p:nvPr/>
        </p:nvSpPr>
        <p:spPr>
          <a:xfrm>
            <a:off x="961038" y="7048500"/>
            <a:ext cx="8686800" cy="1969770"/>
          </a:xfrm>
          <a:prstGeom prst="rect">
            <a:avLst/>
          </a:prstGeom>
        </p:spPr>
        <p:txBody>
          <a:bodyPr wrap="square" lIns="0" tIns="0" rIns="0" bIns="0" rtlCol="0" anchor="t">
            <a:spAutoFit/>
          </a:bodyPr>
          <a:lstStyle/>
          <a:p>
            <a:pPr marL="273233" lvl="1" indent="-136616" algn="l">
              <a:spcAft>
                <a:spcPts val="1200"/>
              </a:spcAft>
              <a:buFont typeface="Arial"/>
              <a:buChar char="•"/>
            </a:pP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Cấp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hỗ</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trợ</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với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mức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bằng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50%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32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32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phí</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thuộc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diện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hộ</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nghèo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hộ</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cận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nghèo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từ</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02 con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ruột</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cùng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thời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điểm</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đang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endPar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sp>
        <p:nvSpPr>
          <p:cNvPr id="14" name="TextBox 14"/>
          <p:cNvSpPr txBox="1"/>
          <p:nvPr/>
        </p:nvSpPr>
        <p:spPr>
          <a:xfrm>
            <a:off x="1143000" y="2326026"/>
            <a:ext cx="17040156" cy="307777"/>
          </a:xfrm>
          <a:prstGeom prst="rect">
            <a:avLst/>
          </a:prstGeom>
        </p:spPr>
        <p:txBody>
          <a:bodyPr wrap="square" lIns="0" tIns="0" rIns="0" bIns="0" rtlCol="0" anchor="t">
            <a:spAutoFit/>
          </a:bodyPr>
          <a:lstStyle/>
          <a:p>
            <a:pPr algn="l">
              <a:lnSpc>
                <a:spcPts val="2422"/>
              </a:lnSpc>
            </a:pPr>
            <a:r>
              <a:rPr lang="en-US" sz="2400" i="1"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4" tooltip="https://uneti.edu.vn/thong-bao-thu-ho-so-xet-cap-hoc-bong-ho-tro-hoc-tap-hoc-ki-1-nam-hoc-2025-2026/"/>
              </a:rPr>
              <a:t>https://uneti.edu.vn/thong-bao-thu-ho-so-xet-cap-hoc-bong-ho-tro-hoc-tap-hoc-ki-1-nam-hoc-2025-2026/</a:t>
            </a:r>
          </a:p>
        </p:txBody>
      </p:sp>
      <p:pic>
        <p:nvPicPr>
          <p:cNvPr id="16" name="Picture 15">
            <a:extLst>
              <a:ext uri="{FF2B5EF4-FFF2-40B4-BE49-F238E27FC236}">
                <a16:creationId xmlns:a16="http://schemas.microsoft.com/office/drawing/2014/main" id="{FC6B2C21-390C-4D09-89D1-2377F4EB3D2F}"/>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pic>
        <p:nvPicPr>
          <p:cNvPr id="2" name="Picture 1">
            <a:extLst>
              <a:ext uri="{FF2B5EF4-FFF2-40B4-BE49-F238E27FC236}">
                <a16:creationId xmlns:a16="http://schemas.microsoft.com/office/drawing/2014/main" id="{CCA76E23-D7C3-A884-D87D-C8D54F931E0C}"/>
              </a:ext>
            </a:extLst>
          </p:cNvPr>
          <p:cNvPicPr>
            <a:picLocks noChangeAspect="1"/>
          </p:cNvPicPr>
          <p:nvPr/>
        </p:nvPicPr>
        <p:blipFill>
          <a:blip r:embed="rId7"/>
          <a:stretch>
            <a:fillRect/>
          </a:stretch>
        </p:blipFill>
        <p:spPr>
          <a:xfrm>
            <a:off x="10348879" y="2693841"/>
            <a:ext cx="6491321" cy="73391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42"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75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25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5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0A2F80A9-09AC-44DF-BFF4-D2BAC9336D5E}"/>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114300"/>
            <a:ext cx="18288001" cy="10816167"/>
          </a:xfrm>
          <a:prstGeom prst="rect">
            <a:avLst/>
          </a:prstGeom>
        </p:spPr>
      </p:pic>
      <p:grpSp>
        <p:nvGrpSpPr>
          <p:cNvPr id="2" name="Group 1">
            <a:extLst>
              <a:ext uri="{FF2B5EF4-FFF2-40B4-BE49-F238E27FC236}">
                <a16:creationId xmlns:a16="http://schemas.microsoft.com/office/drawing/2014/main" id="{0D78C190-FBDE-773A-117B-6C015AB7B702}"/>
              </a:ext>
            </a:extLst>
          </p:cNvPr>
          <p:cNvGrpSpPr/>
          <p:nvPr/>
        </p:nvGrpSpPr>
        <p:grpSpPr>
          <a:xfrm>
            <a:off x="6206554" y="1767692"/>
            <a:ext cx="5874890" cy="716150"/>
            <a:chOff x="6206554" y="1767692"/>
            <a:chExt cx="5874890" cy="716150"/>
          </a:xfrm>
        </p:grpSpPr>
        <p:grpSp>
          <p:nvGrpSpPr>
            <p:cNvPr id="10" name="Group 10"/>
            <p:cNvGrpSpPr/>
            <p:nvPr/>
          </p:nvGrpSpPr>
          <p:grpSpPr>
            <a:xfrm>
              <a:off x="6272184" y="1767692"/>
              <a:ext cx="5743632" cy="716150"/>
              <a:chOff x="0" y="0"/>
              <a:chExt cx="1113970" cy="138896"/>
            </a:xfrm>
          </p:grpSpPr>
          <p:sp>
            <p:nvSpPr>
              <p:cNvPr id="11" name="Freeform 11"/>
              <p:cNvSpPr/>
              <p:nvPr/>
            </p:nvSpPr>
            <p:spPr>
              <a:xfrm>
                <a:off x="0" y="0"/>
                <a:ext cx="1113970" cy="138896"/>
              </a:xfrm>
              <a:custGeom>
                <a:avLst/>
                <a:gdLst/>
                <a:ahLst/>
                <a:cxnLst/>
                <a:rect l="l" t="t" r="r" b="b"/>
                <a:pathLst>
                  <a:path w="1113970" h="138896">
                    <a:moveTo>
                      <a:pt x="68744" y="0"/>
                    </a:moveTo>
                    <a:lnTo>
                      <a:pt x="1045227" y="0"/>
                    </a:lnTo>
                    <a:cubicBezTo>
                      <a:pt x="1083193" y="0"/>
                      <a:pt x="1113970" y="30778"/>
                      <a:pt x="1113970" y="68744"/>
                    </a:cubicBezTo>
                    <a:lnTo>
                      <a:pt x="1113970" y="70153"/>
                    </a:lnTo>
                    <a:cubicBezTo>
                      <a:pt x="1113970" y="108119"/>
                      <a:pt x="1083193" y="138896"/>
                      <a:pt x="1045227" y="138896"/>
                    </a:cubicBezTo>
                    <a:lnTo>
                      <a:pt x="68744" y="138896"/>
                    </a:lnTo>
                    <a:cubicBezTo>
                      <a:pt x="50512" y="138896"/>
                      <a:pt x="33026" y="131654"/>
                      <a:pt x="20135" y="118762"/>
                    </a:cubicBezTo>
                    <a:cubicBezTo>
                      <a:pt x="7243" y="105870"/>
                      <a:pt x="0" y="88385"/>
                      <a:pt x="0" y="70153"/>
                    </a:cubicBezTo>
                    <a:lnTo>
                      <a:pt x="0" y="68744"/>
                    </a:lnTo>
                    <a:cubicBezTo>
                      <a:pt x="0" y="30778"/>
                      <a:pt x="30778" y="0"/>
                      <a:pt x="68744" y="0"/>
                    </a:cubicBezTo>
                    <a:close/>
                  </a:path>
                </a:pathLst>
              </a:custGeom>
              <a:solidFill>
                <a:srgbClr val="3492CC"/>
              </a:solidFill>
            </p:spPr>
            <p:txBody>
              <a:bodyPr/>
              <a:lstStyle/>
              <a:p>
                <a:endParaRPr lang="vi-VN" sz="2000"/>
              </a:p>
            </p:txBody>
          </p:sp>
          <p:sp>
            <p:nvSpPr>
              <p:cNvPr id="12" name="TextBox 12"/>
              <p:cNvSpPr txBox="1"/>
              <p:nvPr/>
            </p:nvSpPr>
            <p:spPr>
              <a:xfrm>
                <a:off x="0" y="-95250"/>
                <a:ext cx="1113970" cy="234146"/>
              </a:xfrm>
              <a:prstGeom prst="rect">
                <a:avLst/>
              </a:prstGeom>
            </p:spPr>
            <p:txBody>
              <a:bodyPr lIns="50800" tIns="50800" rIns="50800" bIns="50800" rtlCol="0" anchor="ctr"/>
              <a:lstStyle/>
              <a:p>
                <a:pPr algn="ctr">
                  <a:lnSpc>
                    <a:spcPts val="3562"/>
                  </a:lnSpc>
                </a:pPr>
                <a:endParaRPr sz="2000"/>
              </a:p>
            </p:txBody>
          </p:sp>
        </p:grpSp>
        <p:sp>
          <p:nvSpPr>
            <p:cNvPr id="13" name="TextBox 13"/>
            <p:cNvSpPr txBox="1"/>
            <p:nvPr/>
          </p:nvSpPr>
          <p:spPr>
            <a:xfrm>
              <a:off x="6206554" y="1860903"/>
              <a:ext cx="5874890" cy="459228"/>
            </a:xfrm>
            <a:prstGeom prst="rect">
              <a:avLst/>
            </a:prstGeom>
          </p:spPr>
          <p:txBody>
            <a:bodyPr wrap="square" lIns="0" tIns="0" rIns="0" bIns="0" rtlCol="0" anchor="t">
              <a:spAutoFit/>
            </a:bodyPr>
            <a:lstStyle/>
            <a:p>
              <a:pPr algn="ctr">
                <a:lnSpc>
                  <a:spcPts val="3904"/>
                </a:lnSpc>
              </a:pPr>
              <a:r>
                <a:rPr lang="en-US" sz="2800"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Các </a:t>
              </a:r>
              <a:r>
                <a:rPr lang="en-US" sz="2800"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trường</a:t>
              </a:r>
              <a:r>
                <a:rPr lang="en-US" sz="2800"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hợp</a:t>
              </a:r>
              <a:r>
                <a:rPr lang="en-US" sz="2800"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đặc</a:t>
              </a:r>
              <a:r>
                <a:rPr lang="en-US" sz="2800"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biệt</a:t>
              </a:r>
              <a:r>
                <a:rPr lang="en-US" sz="2800"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khó</a:t>
              </a:r>
              <a:r>
                <a:rPr lang="en-US" sz="2800"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khăn</a:t>
              </a:r>
              <a:r>
                <a:rPr lang="en-US" sz="2800"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p>
          </p:txBody>
        </p:sp>
      </p:grpSp>
      <p:sp>
        <p:nvSpPr>
          <p:cNvPr id="14" name="TextBox 14"/>
          <p:cNvSpPr txBox="1"/>
          <p:nvPr/>
        </p:nvSpPr>
        <p:spPr>
          <a:xfrm>
            <a:off x="685800" y="483647"/>
            <a:ext cx="8628161" cy="673839"/>
          </a:xfrm>
          <a:prstGeom prst="rect">
            <a:avLst/>
          </a:prstGeom>
        </p:spPr>
        <p:txBody>
          <a:bodyPr lIns="0" tIns="0" rIns="0" bIns="0" rtlCol="0" anchor="t">
            <a:spAutoFit/>
          </a:bodyPr>
          <a:lstStyle/>
          <a:p>
            <a:pPr algn="l">
              <a:lnSpc>
                <a:spcPts val="5625"/>
              </a:lnSpc>
            </a:pPr>
            <a:r>
              <a:rPr lang="en-US" sz="4499"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VI. Thu </a:t>
            </a:r>
            <a:r>
              <a:rPr lang="en-US" sz="4499"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hồ</a:t>
            </a:r>
            <a:r>
              <a:rPr lang="en-US" sz="4499"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499"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sơ</a:t>
            </a:r>
            <a:r>
              <a:rPr lang="en-US" sz="4499"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499"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học</a:t>
            </a:r>
            <a:r>
              <a:rPr lang="en-US" sz="4499"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499"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bổng</a:t>
            </a:r>
            <a:r>
              <a:rPr lang="en-US" sz="4499"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HTHT</a:t>
            </a:r>
          </a:p>
        </p:txBody>
      </p:sp>
      <p:sp>
        <p:nvSpPr>
          <p:cNvPr id="15" name="TextBox 15"/>
          <p:cNvSpPr txBox="1"/>
          <p:nvPr/>
        </p:nvSpPr>
        <p:spPr>
          <a:xfrm>
            <a:off x="1274283" y="2807219"/>
            <a:ext cx="15784399" cy="1115690"/>
          </a:xfrm>
          <a:prstGeom prst="rect">
            <a:avLst/>
          </a:prstGeom>
        </p:spPr>
        <p:txBody>
          <a:bodyPr wrap="square" lIns="0" tIns="0" rIns="0" bIns="0" rtlCol="0" anchor="t">
            <a:spAutoFit/>
          </a:bodyPr>
          <a:lstStyle/>
          <a:p>
            <a:pPr algn="just">
              <a:lnSpc>
                <a:spcPts val="2874"/>
              </a:lnSpc>
            </a:pP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a.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Cấp</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hỗ</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trợ</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với</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mức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bằng</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100%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phí</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cho</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sinh</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viên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có</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hoàn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cảnh</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đặc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biệt</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khó</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khăn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khác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ngoài</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các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đối</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tượng</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nêu</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trên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được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lớp</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bình</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chọn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có</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tinh</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thần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vượt</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khó</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có</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kết</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quả</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và</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rèn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luyện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từ</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loại</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khá</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trở</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lên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không</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thuộc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diện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đạt</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KKHT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kỳ</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II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năm</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2024 - 2025).</a:t>
            </a:r>
          </a:p>
        </p:txBody>
      </p:sp>
      <p:sp>
        <p:nvSpPr>
          <p:cNvPr id="16" name="TextBox 16"/>
          <p:cNvSpPr txBox="1"/>
          <p:nvPr/>
        </p:nvSpPr>
        <p:spPr>
          <a:xfrm>
            <a:off x="1274283" y="4175068"/>
            <a:ext cx="9698517" cy="743793"/>
          </a:xfrm>
          <a:prstGeom prst="rect">
            <a:avLst/>
          </a:prstGeom>
        </p:spPr>
        <p:txBody>
          <a:bodyPr wrap="square" lIns="0" tIns="0" rIns="0" bIns="0" rtlCol="0" anchor="t">
            <a:spAutoFit/>
          </a:bodyPr>
          <a:lstStyle/>
          <a:p>
            <a:pPr algn="l">
              <a:lnSpc>
                <a:spcPts val="2874"/>
              </a:lnSpc>
            </a:pP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Cấp</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hỗ</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trợ</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với</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mức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bằng</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30%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phí</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cho</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sinh</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8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viên</a:t>
            </a:r>
            <a:r>
              <a:rPr lang="en-US" sz="28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a:t>
            </a:r>
          </a:p>
        </p:txBody>
      </p:sp>
      <p:sp>
        <p:nvSpPr>
          <p:cNvPr id="17" name="TextBox 17"/>
          <p:cNvSpPr txBox="1"/>
          <p:nvPr/>
        </p:nvSpPr>
        <p:spPr>
          <a:xfrm>
            <a:off x="1468443" y="5068330"/>
            <a:ext cx="8894757" cy="3860800"/>
          </a:xfrm>
          <a:prstGeom prst="rect">
            <a:avLst/>
          </a:prstGeom>
        </p:spPr>
        <p:txBody>
          <a:bodyPr wrap="square" lIns="0" tIns="0" rIns="0" bIns="0" rtlCol="0" anchor="t">
            <a:spAutoFit/>
          </a:bodyPr>
          <a:lstStyle/>
          <a:p>
            <a:pPr algn="l">
              <a:lnSpc>
                <a:spcPts val="3842"/>
              </a:lnSpc>
            </a:pP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người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dân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tộc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thiểu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số</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hoàn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cảnh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3842"/>
              </a:lnSpc>
            </a:pP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bố</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hoặc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mẹ</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không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may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mất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sớm</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người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còn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lại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nuôi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từ</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02 con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trở</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hoàn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cảnh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kinh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tế</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3842"/>
              </a:lnSpc>
            </a:pP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gặp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rủi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xuất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về</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tài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do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ảnh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hưởng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nê</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của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tai,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dịch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bệnh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hỏa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cần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ghi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rõ</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thời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gặp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rủi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từ</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tháng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nào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I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2025 - 2026).</a:t>
            </a:r>
          </a:p>
        </p:txBody>
      </p:sp>
      <p:grpSp>
        <p:nvGrpSpPr>
          <p:cNvPr id="3" name="Group 2">
            <a:extLst>
              <a:ext uri="{FF2B5EF4-FFF2-40B4-BE49-F238E27FC236}">
                <a16:creationId xmlns:a16="http://schemas.microsoft.com/office/drawing/2014/main" id="{FA73C569-8698-1A47-C103-948FBFE7B538}"/>
              </a:ext>
            </a:extLst>
          </p:cNvPr>
          <p:cNvGrpSpPr/>
          <p:nvPr/>
        </p:nvGrpSpPr>
        <p:grpSpPr>
          <a:xfrm>
            <a:off x="11639103" y="4624693"/>
            <a:ext cx="5372993" cy="916703"/>
            <a:chOff x="11639103" y="4624693"/>
            <a:chExt cx="5372993" cy="916703"/>
          </a:xfrm>
        </p:grpSpPr>
        <p:sp>
          <p:nvSpPr>
            <p:cNvPr id="18" name="TextBox 18"/>
            <p:cNvSpPr txBox="1"/>
            <p:nvPr/>
          </p:nvSpPr>
          <p:spPr>
            <a:xfrm>
              <a:off x="12647159" y="4624693"/>
              <a:ext cx="2971801" cy="436017"/>
            </a:xfrm>
            <a:prstGeom prst="rect">
              <a:avLst/>
            </a:prstGeom>
          </p:spPr>
          <p:txBody>
            <a:bodyPr wrap="square" lIns="0" tIns="0" rIns="0" bIns="0" rtlCol="0" anchor="t">
              <a:spAutoFit/>
            </a:bodyPr>
            <a:lstStyle/>
            <a:p>
              <a:pPr algn="ctr">
                <a:lnSpc>
                  <a:spcPts val="3408"/>
                </a:lnSpc>
              </a:pPr>
              <a:r>
                <a:rPr lang="en-US" sz="32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Thời</a:t>
              </a:r>
              <a:r>
                <a:rPr lang="en-US" sz="32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hạn</a:t>
              </a:r>
              <a:r>
                <a:rPr lang="en-US" sz="32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nộp</a:t>
              </a:r>
              <a:endParaRPr lang="en-US" sz="32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9" name="TextBox 19"/>
            <p:cNvSpPr txBox="1"/>
            <p:nvPr/>
          </p:nvSpPr>
          <p:spPr>
            <a:xfrm>
              <a:off x="11639103" y="5120640"/>
              <a:ext cx="5372993" cy="420756"/>
            </a:xfrm>
            <a:prstGeom prst="rect">
              <a:avLst/>
            </a:prstGeom>
          </p:spPr>
          <p:txBody>
            <a:bodyPr wrap="square" lIns="0" tIns="0" rIns="0" bIns="0" rtlCol="0" anchor="t">
              <a:spAutoFit/>
            </a:bodyPr>
            <a:lstStyle/>
            <a:p>
              <a:pPr algn="l">
                <a:lnSpc>
                  <a:spcPts val="3484"/>
                </a:lnSpc>
              </a:pP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Trước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kết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thúc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15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grpSp>
      <p:grpSp>
        <p:nvGrpSpPr>
          <p:cNvPr id="4" name="Group 3">
            <a:extLst>
              <a:ext uri="{FF2B5EF4-FFF2-40B4-BE49-F238E27FC236}">
                <a16:creationId xmlns:a16="http://schemas.microsoft.com/office/drawing/2014/main" id="{23029806-2C29-4A2B-B13C-925D11784ACA}"/>
              </a:ext>
            </a:extLst>
          </p:cNvPr>
          <p:cNvGrpSpPr/>
          <p:nvPr/>
        </p:nvGrpSpPr>
        <p:grpSpPr>
          <a:xfrm>
            <a:off x="11639104" y="6572950"/>
            <a:ext cx="6019800" cy="1346699"/>
            <a:chOff x="11639104" y="6572950"/>
            <a:chExt cx="6019800" cy="1346699"/>
          </a:xfrm>
        </p:grpSpPr>
        <p:sp>
          <p:nvSpPr>
            <p:cNvPr id="20" name="TextBox 20"/>
            <p:cNvSpPr txBox="1"/>
            <p:nvPr/>
          </p:nvSpPr>
          <p:spPr>
            <a:xfrm>
              <a:off x="12951201" y="6572950"/>
              <a:ext cx="2779277" cy="461665"/>
            </a:xfrm>
            <a:prstGeom prst="rect">
              <a:avLst/>
            </a:prstGeom>
          </p:spPr>
          <p:txBody>
            <a:bodyPr lIns="0" tIns="0" rIns="0" bIns="0" rtlCol="0" anchor="t">
              <a:spAutoFit/>
            </a:bodyPr>
            <a:lstStyle/>
            <a:p>
              <a:pPr algn="l">
                <a:lnSpc>
                  <a:spcPts val="3597"/>
                </a:lnSpc>
              </a:pPr>
              <a:r>
                <a:rPr lang="en-US" sz="32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Cán</a:t>
              </a:r>
              <a:r>
                <a:rPr lang="en-US" sz="32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bộ</a:t>
              </a:r>
              <a:r>
                <a:rPr lang="en-US" sz="32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liên</a:t>
              </a:r>
              <a:r>
                <a:rPr lang="en-US" sz="32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32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hệ</a:t>
              </a:r>
              <a:endParaRPr lang="en-US" sz="32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21" name="TextBox 21"/>
            <p:cNvSpPr txBox="1"/>
            <p:nvPr/>
          </p:nvSpPr>
          <p:spPr>
            <a:xfrm>
              <a:off x="11639104" y="7034615"/>
              <a:ext cx="6019800" cy="428002"/>
            </a:xfrm>
            <a:prstGeom prst="rect">
              <a:avLst/>
            </a:prstGeom>
          </p:spPr>
          <p:txBody>
            <a:bodyPr wrap="square" lIns="0" tIns="0" rIns="0" bIns="0" rtlCol="0" anchor="t">
              <a:spAutoFit/>
            </a:bodyPr>
            <a:lstStyle/>
            <a:p>
              <a:pPr algn="l">
                <a:lnSpc>
                  <a:spcPts val="3677"/>
                </a:lnSpc>
              </a:pPr>
              <a:r>
                <a:rPr lang="en-US" sz="24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Hà </a:t>
              </a:r>
              <a:r>
                <a:rPr lang="en-US" sz="24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Nội</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Cô</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Chu Thị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Mận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(0979068591)</a:t>
              </a:r>
            </a:p>
          </p:txBody>
        </p:sp>
        <p:sp>
          <p:nvSpPr>
            <p:cNvPr id="22" name="TextBox 22"/>
            <p:cNvSpPr txBox="1"/>
            <p:nvPr/>
          </p:nvSpPr>
          <p:spPr>
            <a:xfrm>
              <a:off x="11639104" y="7491647"/>
              <a:ext cx="6019800" cy="428002"/>
            </a:xfrm>
            <a:prstGeom prst="rect">
              <a:avLst/>
            </a:prstGeom>
          </p:spPr>
          <p:txBody>
            <a:bodyPr wrap="square" lIns="0" tIns="0" rIns="0" bIns="0" rtlCol="0" anchor="t">
              <a:spAutoFit/>
            </a:bodyPr>
            <a:lstStyle/>
            <a:p>
              <a:pPr algn="l">
                <a:lnSpc>
                  <a:spcPts val="3677"/>
                </a:lnSpc>
              </a:pPr>
              <a:r>
                <a:rPr lang="en-US" sz="24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Ninh Bình: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Cô</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Trần Thị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Nhuần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(0948028638)</a:t>
              </a:r>
            </a:p>
          </p:txBody>
        </p:sp>
      </p:grpSp>
      <p:pic>
        <p:nvPicPr>
          <p:cNvPr id="25" name="Picture 24">
            <a:extLst>
              <a:ext uri="{FF2B5EF4-FFF2-40B4-BE49-F238E27FC236}">
                <a16:creationId xmlns:a16="http://schemas.microsoft.com/office/drawing/2014/main" id="{28BBC1B1-B180-40A6-8B22-64DD2A79C1D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par>
                                <p:cTn id="14" presetID="22" presetClass="entr" presetSubtype="1" fill="hold" grpId="0" nodeType="withEffect">
                                  <p:stCondLst>
                                    <p:cond delay="75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13" presetClass="entr" presetSubtype="32" fill="hold" nodeType="withEffect">
                                  <p:stCondLst>
                                    <p:cond delay="750"/>
                                  </p:stCondLst>
                                  <p:childTnLst>
                                    <p:set>
                                      <p:cBhvr>
                                        <p:cTn id="18" dur="1" fill="hold">
                                          <p:stCondLst>
                                            <p:cond delay="0"/>
                                          </p:stCondLst>
                                        </p:cTn>
                                        <p:tgtEl>
                                          <p:spTgt spid="3"/>
                                        </p:tgtEl>
                                        <p:attrNameLst>
                                          <p:attrName>style.visibility</p:attrName>
                                        </p:attrNameLst>
                                      </p:cBhvr>
                                      <p:to>
                                        <p:strVal val="visible"/>
                                      </p:to>
                                    </p:set>
                                    <p:animEffect transition="in" filter="plus(out)">
                                      <p:cBhvr>
                                        <p:cTn id="19" dur="1000"/>
                                        <p:tgtEl>
                                          <p:spTgt spid="3"/>
                                        </p:tgtEl>
                                      </p:cBhvr>
                                    </p:animEffect>
                                  </p:childTnLst>
                                </p:cTn>
                              </p:par>
                              <p:par>
                                <p:cTn id="20" presetID="13" presetClass="entr" presetSubtype="32" fill="hold"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plus(out)">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90">
            <a:extLst>
              <a:ext uri="{FF2B5EF4-FFF2-40B4-BE49-F238E27FC236}">
                <a16:creationId xmlns:a16="http://schemas.microsoft.com/office/drawing/2014/main" id="{1CD31D3A-B33D-4CDF-8250-7E930B80BFCB}"/>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6639"/>
            <a:ext cx="18288001" cy="10293639"/>
          </a:xfrm>
          <a:prstGeom prst="rect">
            <a:avLst/>
          </a:prstGeom>
        </p:spPr>
      </p:pic>
      <p:pic>
        <p:nvPicPr>
          <p:cNvPr id="92" name="Picture 91">
            <a:extLst>
              <a:ext uri="{FF2B5EF4-FFF2-40B4-BE49-F238E27FC236}">
                <a16:creationId xmlns:a16="http://schemas.microsoft.com/office/drawing/2014/main" id="{68B3EE3D-3791-44D7-8070-234789C0D7A7}"/>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
        <p:nvSpPr>
          <p:cNvPr id="6" name="TextBox 6"/>
          <p:cNvSpPr txBox="1"/>
          <p:nvPr/>
        </p:nvSpPr>
        <p:spPr>
          <a:xfrm>
            <a:off x="1068438" y="263203"/>
            <a:ext cx="15124062" cy="830805"/>
          </a:xfrm>
          <a:prstGeom prst="rect">
            <a:avLst/>
          </a:prstGeom>
        </p:spPr>
        <p:txBody>
          <a:bodyPr lIns="0" tIns="0" rIns="0" bIns="0" rtlCol="0" anchor="t">
            <a:spAutoFit/>
          </a:bodyPr>
          <a:lstStyle/>
          <a:p>
            <a:pPr algn="l">
              <a:lnSpc>
                <a:spcPts val="6937"/>
              </a:lnSpc>
            </a:pP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VII.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Hướng</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dẫn</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nộp</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hồ</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sơ</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chế</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độ</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chính</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sách</a:t>
            </a:r>
            <a:endPar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grpSp>
        <p:nvGrpSpPr>
          <p:cNvPr id="5" name="Group 4">
            <a:extLst>
              <a:ext uri="{FF2B5EF4-FFF2-40B4-BE49-F238E27FC236}">
                <a16:creationId xmlns:a16="http://schemas.microsoft.com/office/drawing/2014/main" id="{DB330509-4B0A-2B48-5BE8-9596B32DCAC1}"/>
              </a:ext>
            </a:extLst>
          </p:cNvPr>
          <p:cNvGrpSpPr/>
          <p:nvPr/>
        </p:nvGrpSpPr>
        <p:grpSpPr>
          <a:xfrm>
            <a:off x="1409835" y="3433969"/>
            <a:ext cx="15468497" cy="935072"/>
            <a:chOff x="1409835" y="3433969"/>
            <a:chExt cx="15468497" cy="935072"/>
          </a:xfrm>
        </p:grpSpPr>
        <p:grpSp>
          <p:nvGrpSpPr>
            <p:cNvPr id="11" name="Group 11"/>
            <p:cNvGrpSpPr/>
            <p:nvPr/>
          </p:nvGrpSpPr>
          <p:grpSpPr>
            <a:xfrm rot="-5400000">
              <a:off x="1626249" y="3217556"/>
              <a:ext cx="782947" cy="1215775"/>
              <a:chOff x="0" y="0"/>
              <a:chExt cx="660400" cy="1025481"/>
            </a:xfrm>
          </p:grpSpPr>
          <p:sp>
            <p:nvSpPr>
              <p:cNvPr id="12" name="Freeform 12"/>
              <p:cNvSpPr/>
              <p:nvPr/>
            </p:nvSpPr>
            <p:spPr>
              <a:xfrm>
                <a:off x="0" y="0"/>
                <a:ext cx="660400" cy="1025481"/>
              </a:xfrm>
              <a:custGeom>
                <a:avLst/>
                <a:gdLst/>
                <a:ahLst/>
                <a:cxnLst/>
                <a:rect l="l" t="t" r="r" b="b"/>
                <a:pathLst>
                  <a:path w="660400" h="1025481">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3226"/>
                    </a:cubicBezTo>
                    <a:lnTo>
                      <a:pt x="660400" y="1025481"/>
                    </a:lnTo>
                    <a:lnTo>
                      <a:pt x="0" y="1025481"/>
                    </a:lnTo>
                    <a:lnTo>
                      <a:pt x="0" y="333740"/>
                    </a:lnTo>
                    <a:cubicBezTo>
                      <a:pt x="1782" y="185660"/>
                      <a:pt x="93019" y="64045"/>
                      <a:pt x="220252" y="19070"/>
                    </a:cubicBezTo>
                    <a:close/>
                  </a:path>
                </a:pathLst>
              </a:custGeom>
              <a:solidFill>
                <a:srgbClr val="C34D24">
                  <a:alpha val="49804"/>
                </a:srgbClr>
              </a:solidFill>
            </p:spPr>
            <p:txBody>
              <a:bodyPr/>
              <a:lstStyle/>
              <a:p>
                <a:endParaRPr lang="vi-VN"/>
              </a:p>
            </p:txBody>
          </p:sp>
          <p:sp>
            <p:nvSpPr>
              <p:cNvPr id="13" name="TextBox 13"/>
              <p:cNvSpPr txBox="1"/>
              <p:nvPr/>
            </p:nvSpPr>
            <p:spPr>
              <a:xfrm>
                <a:off x="0" y="79375"/>
                <a:ext cx="660400" cy="946106"/>
              </a:xfrm>
              <a:prstGeom prst="rect">
                <a:avLst/>
              </a:prstGeom>
            </p:spPr>
            <p:txBody>
              <a:bodyPr lIns="50800" tIns="50800" rIns="50800" bIns="50800" rtlCol="0" anchor="ctr"/>
              <a:lstStyle/>
              <a:p>
                <a:pPr algn="ctr">
                  <a:lnSpc>
                    <a:spcPts val="2763"/>
                  </a:lnSpc>
                </a:pPr>
                <a:endParaRPr/>
              </a:p>
            </p:txBody>
          </p:sp>
        </p:grpSp>
        <p:sp>
          <p:nvSpPr>
            <p:cNvPr id="26" name="Freeform 26"/>
            <p:cNvSpPr/>
            <p:nvPr/>
          </p:nvSpPr>
          <p:spPr>
            <a:xfrm>
              <a:off x="2151434" y="3920585"/>
              <a:ext cx="1819466" cy="448456"/>
            </a:xfrm>
            <a:custGeom>
              <a:avLst/>
              <a:gdLst/>
              <a:ahLst/>
              <a:cxnLst/>
              <a:rect l="l" t="t" r="r" b="b"/>
              <a:pathLst>
                <a:path w="1819466" h="448456">
                  <a:moveTo>
                    <a:pt x="0" y="0"/>
                  </a:moveTo>
                  <a:lnTo>
                    <a:pt x="1819466" y="0"/>
                  </a:lnTo>
                  <a:lnTo>
                    <a:pt x="1819466" y="448456"/>
                  </a:lnTo>
                  <a:lnTo>
                    <a:pt x="0" y="448456"/>
                  </a:lnTo>
                  <a:lnTo>
                    <a:pt x="0" y="0"/>
                  </a:lnTo>
                  <a:close/>
                </a:path>
              </a:pathLst>
            </a:custGeom>
            <a:blipFill>
              <a:blip r:embed="rId6">
                <a:alphaModFix amt="50000"/>
                <a:extLst>
                  <a:ext uri="{96DAC541-7B7A-43D3-8B79-37D633B846F1}">
                    <asvg:svgBlip xmlns:asvg="http://schemas.microsoft.com/office/drawing/2016/SVG/main" r:embed="rId7"/>
                  </a:ext>
                </a:extLst>
              </a:blip>
              <a:stretch>
                <a:fillRect t="-131766"/>
              </a:stretch>
            </a:blipFill>
            <a:ln cap="sq">
              <a:noFill/>
              <a:prstDash val="solid"/>
              <a:miter/>
            </a:ln>
          </p:spPr>
          <p:txBody>
            <a:bodyPr/>
            <a:lstStyle/>
            <a:p>
              <a:endParaRPr lang="vi-VN"/>
            </a:p>
          </p:txBody>
        </p:sp>
        <p:grpSp>
          <p:nvGrpSpPr>
            <p:cNvPr id="27" name="Group 27"/>
            <p:cNvGrpSpPr/>
            <p:nvPr/>
          </p:nvGrpSpPr>
          <p:grpSpPr>
            <a:xfrm>
              <a:off x="2151434" y="3433969"/>
              <a:ext cx="14726898" cy="782947"/>
              <a:chOff x="0" y="0"/>
              <a:chExt cx="3454841" cy="183675"/>
            </a:xfrm>
          </p:grpSpPr>
          <p:sp>
            <p:nvSpPr>
              <p:cNvPr id="28" name="Freeform 28"/>
              <p:cNvSpPr/>
              <p:nvPr/>
            </p:nvSpPr>
            <p:spPr>
              <a:xfrm>
                <a:off x="0" y="0"/>
                <a:ext cx="3454841" cy="183675"/>
              </a:xfrm>
              <a:custGeom>
                <a:avLst/>
                <a:gdLst/>
                <a:ahLst/>
                <a:cxnLst/>
                <a:rect l="l" t="t" r="r" b="b"/>
                <a:pathLst>
                  <a:path w="3454841" h="183675">
                    <a:moveTo>
                      <a:pt x="52570" y="0"/>
                    </a:moveTo>
                    <a:lnTo>
                      <a:pt x="3402271" y="0"/>
                    </a:lnTo>
                    <a:cubicBezTo>
                      <a:pt x="3431305" y="0"/>
                      <a:pt x="3454841" y="23536"/>
                      <a:pt x="3454841" y="52570"/>
                    </a:cubicBezTo>
                    <a:lnTo>
                      <a:pt x="3454841" y="131105"/>
                    </a:lnTo>
                    <a:cubicBezTo>
                      <a:pt x="3454841" y="145047"/>
                      <a:pt x="3449303" y="158419"/>
                      <a:pt x="3439444" y="168277"/>
                    </a:cubicBezTo>
                    <a:cubicBezTo>
                      <a:pt x="3429585" y="178136"/>
                      <a:pt x="3416214" y="183675"/>
                      <a:pt x="3402271" y="183675"/>
                    </a:cubicBezTo>
                    <a:lnTo>
                      <a:pt x="52570" y="183675"/>
                    </a:lnTo>
                    <a:cubicBezTo>
                      <a:pt x="38628" y="183675"/>
                      <a:pt x="25256" y="178136"/>
                      <a:pt x="15397" y="168277"/>
                    </a:cubicBezTo>
                    <a:cubicBezTo>
                      <a:pt x="5539" y="158419"/>
                      <a:pt x="0" y="145047"/>
                      <a:pt x="0" y="131105"/>
                    </a:cubicBezTo>
                    <a:lnTo>
                      <a:pt x="0" y="52570"/>
                    </a:lnTo>
                    <a:cubicBezTo>
                      <a:pt x="0" y="38628"/>
                      <a:pt x="5539" y="25256"/>
                      <a:pt x="15397" y="15397"/>
                    </a:cubicBezTo>
                    <a:cubicBezTo>
                      <a:pt x="25256" y="5539"/>
                      <a:pt x="38628" y="0"/>
                      <a:pt x="52570" y="0"/>
                    </a:cubicBezTo>
                    <a:close/>
                  </a:path>
                </a:pathLst>
              </a:custGeom>
              <a:solidFill>
                <a:srgbClr val="C34D24"/>
              </a:solidFill>
            </p:spPr>
            <p:txBody>
              <a:bodyPr/>
              <a:lstStyle/>
              <a:p>
                <a:endParaRPr lang="vi-VN"/>
              </a:p>
            </p:txBody>
          </p:sp>
          <p:sp>
            <p:nvSpPr>
              <p:cNvPr id="29" name="TextBox 29"/>
              <p:cNvSpPr txBox="1"/>
              <p:nvPr/>
            </p:nvSpPr>
            <p:spPr>
              <a:xfrm>
                <a:off x="0" y="-47625"/>
                <a:ext cx="3454841" cy="231300"/>
              </a:xfrm>
              <a:prstGeom prst="rect">
                <a:avLst/>
              </a:prstGeom>
            </p:spPr>
            <p:txBody>
              <a:bodyPr lIns="50800" tIns="50800" rIns="50800" bIns="50800" rtlCol="0" anchor="ctr"/>
              <a:lstStyle/>
              <a:p>
                <a:pPr algn="ctr">
                  <a:lnSpc>
                    <a:spcPts val="2763"/>
                  </a:lnSpc>
                </a:pPr>
                <a:endParaRPr/>
              </a:p>
            </p:txBody>
          </p:sp>
        </p:grpSp>
        <p:sp>
          <p:nvSpPr>
            <p:cNvPr id="36" name="Freeform 36"/>
            <p:cNvSpPr/>
            <p:nvPr/>
          </p:nvSpPr>
          <p:spPr>
            <a:xfrm>
              <a:off x="1667989" y="3637699"/>
              <a:ext cx="375487" cy="375487"/>
            </a:xfrm>
            <a:custGeom>
              <a:avLst/>
              <a:gdLst/>
              <a:ahLst/>
              <a:cxnLst/>
              <a:rect l="l" t="t" r="r" b="b"/>
              <a:pathLst>
                <a:path w="375487" h="375487">
                  <a:moveTo>
                    <a:pt x="0" y="0"/>
                  </a:moveTo>
                  <a:lnTo>
                    <a:pt x="375487" y="0"/>
                  </a:lnTo>
                  <a:lnTo>
                    <a:pt x="375487" y="375488"/>
                  </a:lnTo>
                  <a:lnTo>
                    <a:pt x="0" y="3754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vi-VN"/>
            </a:p>
          </p:txBody>
        </p:sp>
        <p:sp>
          <p:nvSpPr>
            <p:cNvPr id="78" name="TextBox 78"/>
            <p:cNvSpPr txBox="1"/>
            <p:nvPr/>
          </p:nvSpPr>
          <p:spPr>
            <a:xfrm>
              <a:off x="2481259" y="3677656"/>
              <a:ext cx="12093018" cy="278218"/>
            </a:xfrm>
            <a:prstGeom prst="rect">
              <a:avLst/>
            </a:prstGeom>
          </p:spPr>
          <p:txBody>
            <a:bodyPr lIns="0" tIns="0" rIns="0" bIns="0" rtlCol="0" anchor="t">
              <a:spAutoFit/>
            </a:bodyPr>
            <a:lstStyle/>
            <a:p>
              <a:pPr marL="0" lvl="1" indent="0" algn="l">
                <a:lnSpc>
                  <a:spcPts val="2275"/>
                </a:lnSpc>
              </a:pP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Đối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với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những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Sinh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đã</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được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xét</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từ</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những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kỳ</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trước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không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phải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nộp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hồ</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sơ</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a:t>
              </a:r>
            </a:p>
          </p:txBody>
        </p:sp>
      </p:grpSp>
      <p:grpSp>
        <p:nvGrpSpPr>
          <p:cNvPr id="7" name="Group 6">
            <a:extLst>
              <a:ext uri="{FF2B5EF4-FFF2-40B4-BE49-F238E27FC236}">
                <a16:creationId xmlns:a16="http://schemas.microsoft.com/office/drawing/2014/main" id="{7AD83B6E-FA20-32F9-E742-739AC766B777}"/>
              </a:ext>
            </a:extLst>
          </p:cNvPr>
          <p:cNvGrpSpPr/>
          <p:nvPr/>
        </p:nvGrpSpPr>
        <p:grpSpPr>
          <a:xfrm>
            <a:off x="1409835" y="4350588"/>
            <a:ext cx="15468497" cy="870079"/>
            <a:chOff x="1409835" y="4350588"/>
            <a:chExt cx="15468497" cy="870079"/>
          </a:xfrm>
        </p:grpSpPr>
        <p:grpSp>
          <p:nvGrpSpPr>
            <p:cNvPr id="18" name="Group 18"/>
            <p:cNvGrpSpPr/>
            <p:nvPr/>
          </p:nvGrpSpPr>
          <p:grpSpPr>
            <a:xfrm rot="-5400000">
              <a:off x="1626249" y="4134175"/>
              <a:ext cx="782947" cy="1215775"/>
              <a:chOff x="0" y="0"/>
              <a:chExt cx="660400" cy="1025481"/>
            </a:xfrm>
          </p:grpSpPr>
          <p:sp>
            <p:nvSpPr>
              <p:cNvPr id="19" name="Freeform 19"/>
              <p:cNvSpPr/>
              <p:nvPr/>
            </p:nvSpPr>
            <p:spPr>
              <a:xfrm>
                <a:off x="0" y="0"/>
                <a:ext cx="660400" cy="1025481"/>
              </a:xfrm>
              <a:custGeom>
                <a:avLst/>
                <a:gdLst/>
                <a:ahLst/>
                <a:cxnLst/>
                <a:rect l="l" t="t" r="r" b="b"/>
                <a:pathLst>
                  <a:path w="660400" h="1025481">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3226"/>
                    </a:cubicBezTo>
                    <a:lnTo>
                      <a:pt x="660400" y="1025481"/>
                    </a:lnTo>
                    <a:lnTo>
                      <a:pt x="0" y="1025481"/>
                    </a:lnTo>
                    <a:lnTo>
                      <a:pt x="0" y="333740"/>
                    </a:lnTo>
                    <a:cubicBezTo>
                      <a:pt x="1782" y="185660"/>
                      <a:pt x="93019" y="64045"/>
                      <a:pt x="220252" y="19070"/>
                    </a:cubicBezTo>
                    <a:close/>
                  </a:path>
                </a:pathLst>
              </a:custGeom>
              <a:solidFill>
                <a:srgbClr val="FF7A46">
                  <a:alpha val="49804"/>
                </a:srgbClr>
              </a:solidFill>
            </p:spPr>
            <p:txBody>
              <a:bodyPr/>
              <a:lstStyle/>
              <a:p>
                <a:endParaRPr lang="vi-VN"/>
              </a:p>
            </p:txBody>
          </p:sp>
          <p:sp>
            <p:nvSpPr>
              <p:cNvPr id="20" name="TextBox 20"/>
              <p:cNvSpPr txBox="1"/>
              <p:nvPr/>
            </p:nvSpPr>
            <p:spPr>
              <a:xfrm>
                <a:off x="0" y="79375"/>
                <a:ext cx="660400" cy="946106"/>
              </a:xfrm>
              <a:prstGeom prst="rect">
                <a:avLst/>
              </a:prstGeom>
            </p:spPr>
            <p:txBody>
              <a:bodyPr lIns="50800" tIns="50800" rIns="50800" bIns="50800" rtlCol="0" anchor="ctr"/>
              <a:lstStyle/>
              <a:p>
                <a:pPr algn="ctr">
                  <a:lnSpc>
                    <a:spcPts val="2763"/>
                  </a:lnSpc>
                </a:pPr>
                <a:endParaRPr/>
              </a:p>
            </p:txBody>
          </p:sp>
        </p:grpSp>
        <p:sp>
          <p:nvSpPr>
            <p:cNvPr id="21" name="Freeform 21"/>
            <p:cNvSpPr/>
            <p:nvPr/>
          </p:nvSpPr>
          <p:spPr>
            <a:xfrm>
              <a:off x="2151434" y="4828704"/>
              <a:ext cx="1819466" cy="391963"/>
            </a:xfrm>
            <a:custGeom>
              <a:avLst/>
              <a:gdLst/>
              <a:ahLst/>
              <a:cxnLst/>
              <a:rect l="l" t="t" r="r" b="b"/>
              <a:pathLst>
                <a:path w="1819466" h="391963">
                  <a:moveTo>
                    <a:pt x="0" y="0"/>
                  </a:moveTo>
                  <a:lnTo>
                    <a:pt x="1819466" y="0"/>
                  </a:lnTo>
                  <a:lnTo>
                    <a:pt x="1819466" y="391963"/>
                  </a:lnTo>
                  <a:lnTo>
                    <a:pt x="0" y="391963"/>
                  </a:lnTo>
                  <a:lnTo>
                    <a:pt x="0" y="0"/>
                  </a:lnTo>
                  <a:close/>
                </a:path>
              </a:pathLst>
            </a:custGeom>
            <a:blipFill>
              <a:blip r:embed="rId6">
                <a:alphaModFix amt="50000"/>
                <a:extLst>
                  <a:ext uri="{96DAC541-7B7A-43D3-8B79-37D633B846F1}">
                    <asvg:svgBlip xmlns:asvg="http://schemas.microsoft.com/office/drawing/2016/SVG/main" r:embed="rId10"/>
                  </a:ext>
                </a:extLst>
              </a:blip>
              <a:stretch>
                <a:fillRect t="-165170"/>
              </a:stretch>
            </a:blipFill>
            <a:ln cap="sq">
              <a:noFill/>
              <a:prstDash val="solid"/>
              <a:miter/>
            </a:ln>
          </p:spPr>
          <p:txBody>
            <a:bodyPr/>
            <a:lstStyle/>
            <a:p>
              <a:endParaRPr lang="vi-VN"/>
            </a:p>
          </p:txBody>
        </p:sp>
        <p:grpSp>
          <p:nvGrpSpPr>
            <p:cNvPr id="33" name="Group 33"/>
            <p:cNvGrpSpPr/>
            <p:nvPr/>
          </p:nvGrpSpPr>
          <p:grpSpPr>
            <a:xfrm>
              <a:off x="2151434" y="4350588"/>
              <a:ext cx="14726898" cy="782947"/>
              <a:chOff x="0" y="0"/>
              <a:chExt cx="3454841" cy="183675"/>
            </a:xfrm>
          </p:grpSpPr>
          <p:sp>
            <p:nvSpPr>
              <p:cNvPr id="34" name="Freeform 34"/>
              <p:cNvSpPr/>
              <p:nvPr/>
            </p:nvSpPr>
            <p:spPr>
              <a:xfrm>
                <a:off x="0" y="0"/>
                <a:ext cx="3454841" cy="183675"/>
              </a:xfrm>
              <a:custGeom>
                <a:avLst/>
                <a:gdLst/>
                <a:ahLst/>
                <a:cxnLst/>
                <a:rect l="l" t="t" r="r" b="b"/>
                <a:pathLst>
                  <a:path w="3454841" h="183675">
                    <a:moveTo>
                      <a:pt x="52570" y="0"/>
                    </a:moveTo>
                    <a:lnTo>
                      <a:pt x="3402271" y="0"/>
                    </a:lnTo>
                    <a:cubicBezTo>
                      <a:pt x="3431305" y="0"/>
                      <a:pt x="3454841" y="23536"/>
                      <a:pt x="3454841" y="52570"/>
                    </a:cubicBezTo>
                    <a:lnTo>
                      <a:pt x="3454841" y="131105"/>
                    </a:lnTo>
                    <a:cubicBezTo>
                      <a:pt x="3454841" y="145047"/>
                      <a:pt x="3449303" y="158419"/>
                      <a:pt x="3439444" y="168277"/>
                    </a:cubicBezTo>
                    <a:cubicBezTo>
                      <a:pt x="3429585" y="178136"/>
                      <a:pt x="3416214" y="183675"/>
                      <a:pt x="3402271" y="183675"/>
                    </a:cubicBezTo>
                    <a:lnTo>
                      <a:pt x="52570" y="183675"/>
                    </a:lnTo>
                    <a:cubicBezTo>
                      <a:pt x="38628" y="183675"/>
                      <a:pt x="25256" y="178136"/>
                      <a:pt x="15397" y="168277"/>
                    </a:cubicBezTo>
                    <a:cubicBezTo>
                      <a:pt x="5539" y="158419"/>
                      <a:pt x="0" y="145047"/>
                      <a:pt x="0" y="131105"/>
                    </a:cubicBezTo>
                    <a:lnTo>
                      <a:pt x="0" y="52570"/>
                    </a:lnTo>
                    <a:cubicBezTo>
                      <a:pt x="0" y="38628"/>
                      <a:pt x="5539" y="25256"/>
                      <a:pt x="15397" y="15397"/>
                    </a:cubicBezTo>
                    <a:cubicBezTo>
                      <a:pt x="25256" y="5539"/>
                      <a:pt x="38628" y="0"/>
                      <a:pt x="52570" y="0"/>
                    </a:cubicBezTo>
                    <a:close/>
                  </a:path>
                </a:pathLst>
              </a:custGeom>
              <a:solidFill>
                <a:srgbClr val="FF7A46"/>
              </a:solidFill>
            </p:spPr>
            <p:txBody>
              <a:bodyPr/>
              <a:lstStyle/>
              <a:p>
                <a:endParaRPr lang="vi-VN"/>
              </a:p>
            </p:txBody>
          </p:sp>
          <p:sp>
            <p:nvSpPr>
              <p:cNvPr id="35" name="TextBox 35"/>
              <p:cNvSpPr txBox="1"/>
              <p:nvPr/>
            </p:nvSpPr>
            <p:spPr>
              <a:xfrm>
                <a:off x="0" y="-47625"/>
                <a:ext cx="3454841" cy="231300"/>
              </a:xfrm>
              <a:prstGeom prst="rect">
                <a:avLst/>
              </a:prstGeom>
            </p:spPr>
            <p:txBody>
              <a:bodyPr lIns="50800" tIns="50800" rIns="50800" bIns="50800" rtlCol="0" anchor="ctr"/>
              <a:lstStyle/>
              <a:p>
                <a:pPr algn="ctr">
                  <a:lnSpc>
                    <a:spcPts val="2763"/>
                  </a:lnSpc>
                </a:pPr>
                <a:endParaRPr/>
              </a:p>
            </p:txBody>
          </p:sp>
        </p:grpSp>
        <p:sp>
          <p:nvSpPr>
            <p:cNvPr id="37" name="Freeform 37"/>
            <p:cNvSpPr/>
            <p:nvPr/>
          </p:nvSpPr>
          <p:spPr>
            <a:xfrm>
              <a:off x="1652380" y="4538710"/>
              <a:ext cx="406703" cy="406703"/>
            </a:xfrm>
            <a:custGeom>
              <a:avLst/>
              <a:gdLst/>
              <a:ahLst/>
              <a:cxnLst/>
              <a:rect l="l" t="t" r="r" b="b"/>
              <a:pathLst>
                <a:path w="406703" h="406703">
                  <a:moveTo>
                    <a:pt x="0" y="0"/>
                  </a:moveTo>
                  <a:lnTo>
                    <a:pt x="406704" y="0"/>
                  </a:lnTo>
                  <a:lnTo>
                    <a:pt x="406704" y="406704"/>
                  </a:lnTo>
                  <a:lnTo>
                    <a:pt x="0" y="40670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vi-VN"/>
            </a:p>
          </p:txBody>
        </p:sp>
        <p:sp>
          <p:nvSpPr>
            <p:cNvPr id="80" name="TextBox 80"/>
            <p:cNvSpPr txBox="1"/>
            <p:nvPr/>
          </p:nvSpPr>
          <p:spPr>
            <a:xfrm>
              <a:off x="2481259" y="4433954"/>
              <a:ext cx="13487709" cy="618387"/>
            </a:xfrm>
            <a:prstGeom prst="rect">
              <a:avLst/>
            </a:prstGeom>
          </p:spPr>
          <p:txBody>
            <a:bodyPr lIns="0" tIns="0" rIns="0" bIns="0" rtlCol="0" anchor="t">
              <a:spAutoFit/>
            </a:bodyPr>
            <a:lstStyle/>
            <a:p>
              <a:pPr marL="0" lvl="1" indent="0" algn="l">
                <a:lnSpc>
                  <a:spcPts val="2465"/>
                </a:lnSpc>
              </a:pP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Những Sinh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tạm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dừng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thuộc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đối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tượng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khi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quay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trở</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lại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tập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từ</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kì</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1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năm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2025 - 2026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nộp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bổ</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sung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đơn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theo</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mẫu</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01, 02, 03.</a:t>
              </a:r>
            </a:p>
          </p:txBody>
        </p:sp>
      </p:grpSp>
      <p:grpSp>
        <p:nvGrpSpPr>
          <p:cNvPr id="93" name="Group 92">
            <a:extLst>
              <a:ext uri="{FF2B5EF4-FFF2-40B4-BE49-F238E27FC236}">
                <a16:creationId xmlns:a16="http://schemas.microsoft.com/office/drawing/2014/main" id="{6AFF7B05-1996-A1C8-FCC6-62BBBB15031A}"/>
              </a:ext>
            </a:extLst>
          </p:cNvPr>
          <p:cNvGrpSpPr/>
          <p:nvPr/>
        </p:nvGrpSpPr>
        <p:grpSpPr>
          <a:xfrm>
            <a:off x="1409835" y="5270175"/>
            <a:ext cx="15468497" cy="999195"/>
            <a:chOff x="1409835" y="5270175"/>
            <a:chExt cx="15468497" cy="999195"/>
          </a:xfrm>
        </p:grpSpPr>
        <p:grpSp>
          <p:nvGrpSpPr>
            <p:cNvPr id="38" name="Group 38"/>
            <p:cNvGrpSpPr/>
            <p:nvPr/>
          </p:nvGrpSpPr>
          <p:grpSpPr>
            <a:xfrm rot="-5400000">
              <a:off x="1626249" y="5053762"/>
              <a:ext cx="782947" cy="1215775"/>
              <a:chOff x="0" y="0"/>
              <a:chExt cx="660400" cy="1025481"/>
            </a:xfrm>
          </p:grpSpPr>
          <p:sp>
            <p:nvSpPr>
              <p:cNvPr id="39" name="Freeform 39"/>
              <p:cNvSpPr/>
              <p:nvPr/>
            </p:nvSpPr>
            <p:spPr>
              <a:xfrm>
                <a:off x="0" y="0"/>
                <a:ext cx="660400" cy="1025481"/>
              </a:xfrm>
              <a:custGeom>
                <a:avLst/>
                <a:gdLst/>
                <a:ahLst/>
                <a:cxnLst/>
                <a:rect l="l" t="t" r="r" b="b"/>
                <a:pathLst>
                  <a:path w="660400" h="1025481">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3226"/>
                    </a:cubicBezTo>
                    <a:lnTo>
                      <a:pt x="660400" y="1025481"/>
                    </a:lnTo>
                    <a:lnTo>
                      <a:pt x="0" y="1025481"/>
                    </a:lnTo>
                    <a:lnTo>
                      <a:pt x="0" y="333740"/>
                    </a:lnTo>
                    <a:cubicBezTo>
                      <a:pt x="1782" y="185660"/>
                      <a:pt x="93019" y="64045"/>
                      <a:pt x="220252" y="19070"/>
                    </a:cubicBezTo>
                    <a:close/>
                  </a:path>
                </a:pathLst>
              </a:custGeom>
              <a:solidFill>
                <a:srgbClr val="386C9C">
                  <a:alpha val="49804"/>
                </a:srgbClr>
              </a:solidFill>
            </p:spPr>
            <p:txBody>
              <a:bodyPr/>
              <a:lstStyle/>
              <a:p>
                <a:endParaRPr lang="vi-VN"/>
              </a:p>
            </p:txBody>
          </p:sp>
          <p:sp>
            <p:nvSpPr>
              <p:cNvPr id="40" name="TextBox 40"/>
              <p:cNvSpPr txBox="1"/>
              <p:nvPr/>
            </p:nvSpPr>
            <p:spPr>
              <a:xfrm>
                <a:off x="0" y="79375"/>
                <a:ext cx="660400" cy="946106"/>
              </a:xfrm>
              <a:prstGeom prst="rect">
                <a:avLst/>
              </a:prstGeom>
            </p:spPr>
            <p:txBody>
              <a:bodyPr lIns="50800" tIns="50800" rIns="50800" bIns="50800" rtlCol="0" anchor="ctr"/>
              <a:lstStyle/>
              <a:p>
                <a:pPr algn="ctr">
                  <a:lnSpc>
                    <a:spcPts val="2763"/>
                  </a:lnSpc>
                </a:pPr>
                <a:endParaRPr/>
              </a:p>
            </p:txBody>
          </p:sp>
        </p:grpSp>
        <p:sp>
          <p:nvSpPr>
            <p:cNvPr id="52" name="Freeform 52"/>
            <p:cNvSpPr/>
            <p:nvPr/>
          </p:nvSpPr>
          <p:spPr>
            <a:xfrm>
              <a:off x="2171604" y="5724335"/>
              <a:ext cx="1799462" cy="414093"/>
            </a:xfrm>
            <a:custGeom>
              <a:avLst/>
              <a:gdLst/>
              <a:ahLst/>
              <a:cxnLst/>
              <a:rect l="l" t="t" r="r" b="b"/>
              <a:pathLst>
                <a:path w="1799462" h="414093">
                  <a:moveTo>
                    <a:pt x="0" y="0"/>
                  </a:moveTo>
                  <a:lnTo>
                    <a:pt x="1799462" y="0"/>
                  </a:lnTo>
                  <a:lnTo>
                    <a:pt x="1799462" y="414093"/>
                  </a:lnTo>
                  <a:lnTo>
                    <a:pt x="0" y="414093"/>
                  </a:lnTo>
                  <a:lnTo>
                    <a:pt x="0" y="0"/>
                  </a:lnTo>
                  <a:close/>
                </a:path>
              </a:pathLst>
            </a:custGeom>
            <a:blipFill>
              <a:blip r:embed="rId6">
                <a:alphaModFix amt="44999"/>
                <a:extLst>
                  <a:ext uri="{96DAC541-7B7A-43D3-8B79-37D633B846F1}">
                    <asvg:svgBlip xmlns:asvg="http://schemas.microsoft.com/office/drawing/2016/SVG/main" r:embed="rId13"/>
                  </a:ext>
                </a:extLst>
              </a:blip>
              <a:stretch>
                <a:fillRect t="-148239"/>
              </a:stretch>
            </a:blipFill>
            <a:ln cap="sq">
              <a:noFill/>
              <a:prstDash val="solid"/>
              <a:miter/>
            </a:ln>
          </p:spPr>
          <p:txBody>
            <a:bodyPr/>
            <a:lstStyle/>
            <a:p>
              <a:endParaRPr lang="vi-VN"/>
            </a:p>
          </p:txBody>
        </p:sp>
        <p:grpSp>
          <p:nvGrpSpPr>
            <p:cNvPr id="53" name="Group 53"/>
            <p:cNvGrpSpPr/>
            <p:nvPr/>
          </p:nvGrpSpPr>
          <p:grpSpPr>
            <a:xfrm>
              <a:off x="2151434" y="5270175"/>
              <a:ext cx="14726898" cy="768095"/>
              <a:chOff x="0" y="0"/>
              <a:chExt cx="3454841" cy="180190"/>
            </a:xfrm>
          </p:grpSpPr>
          <p:sp>
            <p:nvSpPr>
              <p:cNvPr id="54" name="Freeform 54"/>
              <p:cNvSpPr/>
              <p:nvPr/>
            </p:nvSpPr>
            <p:spPr>
              <a:xfrm>
                <a:off x="0" y="0"/>
                <a:ext cx="3454841" cy="180190"/>
              </a:xfrm>
              <a:custGeom>
                <a:avLst/>
                <a:gdLst/>
                <a:ahLst/>
                <a:cxnLst/>
                <a:rect l="l" t="t" r="r" b="b"/>
                <a:pathLst>
                  <a:path w="3454841" h="180190">
                    <a:moveTo>
                      <a:pt x="52570" y="0"/>
                    </a:moveTo>
                    <a:lnTo>
                      <a:pt x="3402271" y="0"/>
                    </a:lnTo>
                    <a:cubicBezTo>
                      <a:pt x="3431305" y="0"/>
                      <a:pt x="3454841" y="23536"/>
                      <a:pt x="3454841" y="52570"/>
                    </a:cubicBezTo>
                    <a:lnTo>
                      <a:pt x="3454841" y="127620"/>
                    </a:lnTo>
                    <a:cubicBezTo>
                      <a:pt x="3454841" y="141563"/>
                      <a:pt x="3449303" y="154934"/>
                      <a:pt x="3439444" y="164793"/>
                    </a:cubicBezTo>
                    <a:cubicBezTo>
                      <a:pt x="3429585" y="174652"/>
                      <a:pt x="3416214" y="180190"/>
                      <a:pt x="3402271" y="180190"/>
                    </a:cubicBezTo>
                    <a:lnTo>
                      <a:pt x="52570" y="180190"/>
                    </a:lnTo>
                    <a:cubicBezTo>
                      <a:pt x="38628" y="180190"/>
                      <a:pt x="25256" y="174652"/>
                      <a:pt x="15397" y="164793"/>
                    </a:cubicBezTo>
                    <a:cubicBezTo>
                      <a:pt x="5539" y="154934"/>
                      <a:pt x="0" y="141563"/>
                      <a:pt x="0" y="127620"/>
                    </a:cubicBezTo>
                    <a:lnTo>
                      <a:pt x="0" y="52570"/>
                    </a:lnTo>
                    <a:cubicBezTo>
                      <a:pt x="0" y="38628"/>
                      <a:pt x="5539" y="25256"/>
                      <a:pt x="15397" y="15397"/>
                    </a:cubicBezTo>
                    <a:cubicBezTo>
                      <a:pt x="25256" y="5539"/>
                      <a:pt x="38628" y="0"/>
                      <a:pt x="52570" y="0"/>
                    </a:cubicBezTo>
                    <a:close/>
                  </a:path>
                </a:pathLst>
              </a:custGeom>
              <a:solidFill>
                <a:srgbClr val="386C9C"/>
              </a:solidFill>
            </p:spPr>
            <p:txBody>
              <a:bodyPr/>
              <a:lstStyle/>
              <a:p>
                <a:endParaRPr lang="vi-VN"/>
              </a:p>
            </p:txBody>
          </p:sp>
          <p:sp>
            <p:nvSpPr>
              <p:cNvPr id="55" name="TextBox 55"/>
              <p:cNvSpPr txBox="1"/>
              <p:nvPr/>
            </p:nvSpPr>
            <p:spPr>
              <a:xfrm>
                <a:off x="0" y="-47625"/>
                <a:ext cx="3454841" cy="227815"/>
              </a:xfrm>
              <a:prstGeom prst="rect">
                <a:avLst/>
              </a:prstGeom>
            </p:spPr>
            <p:txBody>
              <a:bodyPr lIns="50800" tIns="50800" rIns="50800" bIns="50800" rtlCol="0" anchor="ctr"/>
              <a:lstStyle/>
              <a:p>
                <a:pPr algn="ctr">
                  <a:lnSpc>
                    <a:spcPts val="2763"/>
                  </a:lnSpc>
                </a:pPr>
                <a:endParaRPr/>
              </a:p>
            </p:txBody>
          </p:sp>
        </p:grpSp>
        <p:sp>
          <p:nvSpPr>
            <p:cNvPr id="66" name="Freeform 66"/>
            <p:cNvSpPr/>
            <p:nvPr/>
          </p:nvSpPr>
          <p:spPr>
            <a:xfrm>
              <a:off x="1677353" y="5489514"/>
              <a:ext cx="356757" cy="344271"/>
            </a:xfrm>
            <a:custGeom>
              <a:avLst/>
              <a:gdLst/>
              <a:ahLst/>
              <a:cxnLst/>
              <a:rect l="l" t="t" r="r" b="b"/>
              <a:pathLst>
                <a:path w="356757" h="344271">
                  <a:moveTo>
                    <a:pt x="0" y="0"/>
                  </a:moveTo>
                  <a:lnTo>
                    <a:pt x="356758" y="0"/>
                  </a:lnTo>
                  <a:lnTo>
                    <a:pt x="356758" y="344271"/>
                  </a:lnTo>
                  <a:lnTo>
                    <a:pt x="0" y="34427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vi-VN"/>
            </a:p>
          </p:txBody>
        </p:sp>
        <p:sp>
          <p:nvSpPr>
            <p:cNvPr id="81" name="TextBox 81"/>
            <p:cNvSpPr txBox="1"/>
            <p:nvPr/>
          </p:nvSpPr>
          <p:spPr>
            <a:xfrm>
              <a:off x="2481259" y="5330715"/>
              <a:ext cx="12665114" cy="938655"/>
            </a:xfrm>
            <a:prstGeom prst="rect">
              <a:avLst/>
            </a:prstGeom>
          </p:spPr>
          <p:txBody>
            <a:bodyPr lIns="0" tIns="0" rIns="0" bIns="0" rtlCol="0" anchor="t">
              <a:spAutoFit/>
            </a:bodyPr>
            <a:lstStyle/>
            <a:p>
              <a:pPr algn="l">
                <a:lnSpc>
                  <a:spcPts val="2465"/>
                </a:lnSpc>
              </a:pP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Trường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hợp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Sinh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thuộc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diện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được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hưởng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nhiều</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chính</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sách</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hỗ</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trợ</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khác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nhau</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sinh</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chỉ</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được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xét</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hưởng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một</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chế</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độ</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ưu</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đãi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cao</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nhất</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a:t>
              </a:r>
            </a:p>
            <a:p>
              <a:pPr marL="0" lvl="1" indent="0" algn="l">
                <a:lnSpc>
                  <a:spcPts val="2465"/>
                </a:lnSpc>
              </a:pPr>
              <a:endPar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endParaRPr>
            </a:p>
          </p:txBody>
        </p:sp>
      </p:grpSp>
      <p:grpSp>
        <p:nvGrpSpPr>
          <p:cNvPr id="95" name="Group 94">
            <a:extLst>
              <a:ext uri="{FF2B5EF4-FFF2-40B4-BE49-F238E27FC236}">
                <a16:creationId xmlns:a16="http://schemas.microsoft.com/office/drawing/2014/main" id="{C2DCC291-B9C9-1231-833A-73C2CD77B38E}"/>
              </a:ext>
            </a:extLst>
          </p:cNvPr>
          <p:cNvGrpSpPr/>
          <p:nvPr/>
        </p:nvGrpSpPr>
        <p:grpSpPr>
          <a:xfrm>
            <a:off x="1409835" y="7103413"/>
            <a:ext cx="15468497" cy="990051"/>
            <a:chOff x="1409835" y="7103413"/>
            <a:chExt cx="15468497" cy="990051"/>
          </a:xfrm>
        </p:grpSpPr>
        <p:grpSp>
          <p:nvGrpSpPr>
            <p:cNvPr id="41" name="Group 41"/>
            <p:cNvGrpSpPr/>
            <p:nvPr/>
          </p:nvGrpSpPr>
          <p:grpSpPr>
            <a:xfrm rot="-5400000">
              <a:off x="1626249" y="6886999"/>
              <a:ext cx="782947" cy="1215775"/>
              <a:chOff x="0" y="0"/>
              <a:chExt cx="660400" cy="1025481"/>
            </a:xfrm>
          </p:grpSpPr>
          <p:sp>
            <p:nvSpPr>
              <p:cNvPr id="42" name="Freeform 42"/>
              <p:cNvSpPr/>
              <p:nvPr/>
            </p:nvSpPr>
            <p:spPr>
              <a:xfrm>
                <a:off x="0" y="0"/>
                <a:ext cx="660400" cy="1025481"/>
              </a:xfrm>
              <a:custGeom>
                <a:avLst/>
                <a:gdLst/>
                <a:ahLst/>
                <a:cxnLst/>
                <a:rect l="l" t="t" r="r" b="b"/>
                <a:pathLst>
                  <a:path w="660400" h="1025481">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3226"/>
                    </a:cubicBezTo>
                    <a:lnTo>
                      <a:pt x="660400" y="1025481"/>
                    </a:lnTo>
                    <a:lnTo>
                      <a:pt x="0" y="1025481"/>
                    </a:lnTo>
                    <a:lnTo>
                      <a:pt x="0" y="333740"/>
                    </a:lnTo>
                    <a:cubicBezTo>
                      <a:pt x="1782" y="185660"/>
                      <a:pt x="93019" y="64045"/>
                      <a:pt x="220252" y="19070"/>
                    </a:cubicBezTo>
                    <a:close/>
                  </a:path>
                </a:pathLst>
              </a:custGeom>
              <a:solidFill>
                <a:srgbClr val="C34D24">
                  <a:alpha val="49804"/>
                </a:srgbClr>
              </a:solidFill>
            </p:spPr>
            <p:txBody>
              <a:bodyPr/>
              <a:lstStyle/>
              <a:p>
                <a:endParaRPr lang="vi-VN"/>
              </a:p>
            </p:txBody>
          </p:sp>
          <p:sp>
            <p:nvSpPr>
              <p:cNvPr id="43" name="TextBox 43"/>
              <p:cNvSpPr txBox="1"/>
              <p:nvPr/>
            </p:nvSpPr>
            <p:spPr>
              <a:xfrm>
                <a:off x="0" y="79375"/>
                <a:ext cx="660400" cy="946106"/>
              </a:xfrm>
              <a:prstGeom prst="rect">
                <a:avLst/>
              </a:prstGeom>
            </p:spPr>
            <p:txBody>
              <a:bodyPr lIns="50800" tIns="50800" rIns="50800" bIns="50800" rtlCol="0" anchor="ctr"/>
              <a:lstStyle/>
              <a:p>
                <a:pPr algn="ctr">
                  <a:lnSpc>
                    <a:spcPts val="2763"/>
                  </a:lnSpc>
                </a:pPr>
                <a:endParaRPr/>
              </a:p>
            </p:txBody>
          </p:sp>
        </p:grpSp>
        <p:sp>
          <p:nvSpPr>
            <p:cNvPr id="56" name="Freeform 56"/>
            <p:cNvSpPr/>
            <p:nvPr/>
          </p:nvSpPr>
          <p:spPr>
            <a:xfrm>
              <a:off x="2151434" y="7590028"/>
              <a:ext cx="1819466" cy="448456"/>
            </a:xfrm>
            <a:custGeom>
              <a:avLst/>
              <a:gdLst/>
              <a:ahLst/>
              <a:cxnLst/>
              <a:rect l="l" t="t" r="r" b="b"/>
              <a:pathLst>
                <a:path w="1819466" h="448456">
                  <a:moveTo>
                    <a:pt x="0" y="0"/>
                  </a:moveTo>
                  <a:lnTo>
                    <a:pt x="1819466" y="0"/>
                  </a:lnTo>
                  <a:lnTo>
                    <a:pt x="1819466" y="448456"/>
                  </a:lnTo>
                  <a:lnTo>
                    <a:pt x="0" y="448456"/>
                  </a:lnTo>
                  <a:lnTo>
                    <a:pt x="0" y="0"/>
                  </a:lnTo>
                  <a:close/>
                </a:path>
              </a:pathLst>
            </a:custGeom>
            <a:blipFill>
              <a:blip r:embed="rId6">
                <a:alphaModFix amt="50000"/>
                <a:extLst>
                  <a:ext uri="{96DAC541-7B7A-43D3-8B79-37D633B846F1}">
                    <asvg:svgBlip xmlns:asvg="http://schemas.microsoft.com/office/drawing/2016/SVG/main" r:embed="rId7"/>
                  </a:ext>
                </a:extLst>
              </a:blip>
              <a:stretch>
                <a:fillRect t="-131766"/>
              </a:stretch>
            </a:blipFill>
            <a:ln cap="sq">
              <a:noFill/>
              <a:prstDash val="solid"/>
              <a:miter/>
            </a:ln>
          </p:spPr>
          <p:txBody>
            <a:bodyPr/>
            <a:lstStyle/>
            <a:p>
              <a:endParaRPr lang="vi-VN"/>
            </a:p>
          </p:txBody>
        </p:sp>
        <p:grpSp>
          <p:nvGrpSpPr>
            <p:cNvPr id="57" name="Group 57"/>
            <p:cNvGrpSpPr/>
            <p:nvPr/>
          </p:nvGrpSpPr>
          <p:grpSpPr>
            <a:xfrm>
              <a:off x="2151434" y="7135992"/>
              <a:ext cx="14726898" cy="725614"/>
              <a:chOff x="0" y="0"/>
              <a:chExt cx="3454841" cy="170225"/>
            </a:xfrm>
          </p:grpSpPr>
          <p:sp>
            <p:nvSpPr>
              <p:cNvPr id="58" name="Freeform 58"/>
              <p:cNvSpPr/>
              <p:nvPr/>
            </p:nvSpPr>
            <p:spPr>
              <a:xfrm>
                <a:off x="0" y="0"/>
                <a:ext cx="3454841" cy="170225"/>
              </a:xfrm>
              <a:custGeom>
                <a:avLst/>
                <a:gdLst/>
                <a:ahLst/>
                <a:cxnLst/>
                <a:rect l="l" t="t" r="r" b="b"/>
                <a:pathLst>
                  <a:path w="3454841" h="170225">
                    <a:moveTo>
                      <a:pt x="52570" y="0"/>
                    </a:moveTo>
                    <a:lnTo>
                      <a:pt x="3402271" y="0"/>
                    </a:lnTo>
                    <a:cubicBezTo>
                      <a:pt x="3431305" y="0"/>
                      <a:pt x="3454841" y="23536"/>
                      <a:pt x="3454841" y="52570"/>
                    </a:cubicBezTo>
                    <a:lnTo>
                      <a:pt x="3454841" y="117655"/>
                    </a:lnTo>
                    <a:cubicBezTo>
                      <a:pt x="3454841" y="131597"/>
                      <a:pt x="3449303" y="144968"/>
                      <a:pt x="3439444" y="154827"/>
                    </a:cubicBezTo>
                    <a:cubicBezTo>
                      <a:pt x="3429585" y="164686"/>
                      <a:pt x="3416214" y="170225"/>
                      <a:pt x="3402271" y="170225"/>
                    </a:cubicBezTo>
                    <a:lnTo>
                      <a:pt x="52570" y="170225"/>
                    </a:lnTo>
                    <a:cubicBezTo>
                      <a:pt x="38628" y="170225"/>
                      <a:pt x="25256" y="164686"/>
                      <a:pt x="15397" y="154827"/>
                    </a:cubicBezTo>
                    <a:cubicBezTo>
                      <a:pt x="5539" y="144968"/>
                      <a:pt x="0" y="131597"/>
                      <a:pt x="0" y="117655"/>
                    </a:cubicBezTo>
                    <a:lnTo>
                      <a:pt x="0" y="52570"/>
                    </a:lnTo>
                    <a:cubicBezTo>
                      <a:pt x="0" y="38628"/>
                      <a:pt x="5539" y="25256"/>
                      <a:pt x="15397" y="15397"/>
                    </a:cubicBezTo>
                    <a:cubicBezTo>
                      <a:pt x="25256" y="5539"/>
                      <a:pt x="38628" y="0"/>
                      <a:pt x="52570" y="0"/>
                    </a:cubicBezTo>
                    <a:close/>
                  </a:path>
                </a:pathLst>
              </a:custGeom>
              <a:solidFill>
                <a:srgbClr val="C34D24"/>
              </a:solidFill>
            </p:spPr>
            <p:txBody>
              <a:bodyPr/>
              <a:lstStyle/>
              <a:p>
                <a:endParaRPr lang="vi-VN"/>
              </a:p>
            </p:txBody>
          </p:sp>
          <p:sp>
            <p:nvSpPr>
              <p:cNvPr id="59" name="TextBox 59"/>
              <p:cNvSpPr txBox="1"/>
              <p:nvPr/>
            </p:nvSpPr>
            <p:spPr>
              <a:xfrm>
                <a:off x="0" y="-47625"/>
                <a:ext cx="3454841" cy="217850"/>
              </a:xfrm>
              <a:prstGeom prst="rect">
                <a:avLst/>
              </a:prstGeom>
            </p:spPr>
            <p:txBody>
              <a:bodyPr lIns="50800" tIns="50800" rIns="50800" bIns="50800" rtlCol="0" anchor="ctr"/>
              <a:lstStyle/>
              <a:p>
                <a:pPr algn="ctr">
                  <a:lnSpc>
                    <a:spcPts val="2763"/>
                  </a:lnSpc>
                </a:pPr>
                <a:endParaRPr/>
              </a:p>
            </p:txBody>
          </p:sp>
        </p:grpSp>
        <p:sp>
          <p:nvSpPr>
            <p:cNvPr id="67" name="Freeform 67"/>
            <p:cNvSpPr/>
            <p:nvPr/>
          </p:nvSpPr>
          <p:spPr>
            <a:xfrm>
              <a:off x="1667989" y="7307143"/>
              <a:ext cx="375487" cy="375487"/>
            </a:xfrm>
            <a:custGeom>
              <a:avLst/>
              <a:gdLst/>
              <a:ahLst/>
              <a:cxnLst/>
              <a:rect l="l" t="t" r="r" b="b"/>
              <a:pathLst>
                <a:path w="375487" h="375487">
                  <a:moveTo>
                    <a:pt x="0" y="0"/>
                  </a:moveTo>
                  <a:lnTo>
                    <a:pt x="375487" y="0"/>
                  </a:lnTo>
                  <a:lnTo>
                    <a:pt x="375487" y="375487"/>
                  </a:lnTo>
                  <a:lnTo>
                    <a:pt x="0" y="37548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vi-VN"/>
            </a:p>
          </p:txBody>
        </p:sp>
        <p:sp>
          <p:nvSpPr>
            <p:cNvPr id="82" name="TextBox 82"/>
            <p:cNvSpPr txBox="1"/>
            <p:nvPr/>
          </p:nvSpPr>
          <p:spPr>
            <a:xfrm>
              <a:off x="2455684" y="7222500"/>
              <a:ext cx="11263981" cy="870964"/>
            </a:xfrm>
            <a:prstGeom prst="rect">
              <a:avLst/>
            </a:prstGeom>
          </p:spPr>
          <p:txBody>
            <a:bodyPr lIns="0" tIns="0" rIns="0" bIns="0" rtlCol="0" anchor="t">
              <a:spAutoFit/>
            </a:bodyPr>
            <a:lstStyle/>
            <a:p>
              <a:pPr algn="l">
                <a:lnSpc>
                  <a:spcPts val="2275"/>
                </a:lnSpc>
              </a:pP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Sinh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cùng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lúc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hai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chương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trình</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đào</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tạo</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tại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Trường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chỉ</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được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và</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hỗ</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trợ</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chi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tập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ở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một</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chương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trình</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đào</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tạo</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a:t>
              </a:r>
            </a:p>
            <a:p>
              <a:pPr marL="0" lvl="1" indent="0" algn="l">
                <a:lnSpc>
                  <a:spcPts val="2275"/>
                </a:lnSpc>
              </a:pPr>
              <a:endPar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endParaRPr>
            </a:p>
          </p:txBody>
        </p:sp>
      </p:grpSp>
      <p:grpSp>
        <p:nvGrpSpPr>
          <p:cNvPr id="96" name="Group 95">
            <a:extLst>
              <a:ext uri="{FF2B5EF4-FFF2-40B4-BE49-F238E27FC236}">
                <a16:creationId xmlns:a16="http://schemas.microsoft.com/office/drawing/2014/main" id="{6231CDBB-0A88-8040-FE33-F2B00143FDD2}"/>
              </a:ext>
            </a:extLst>
          </p:cNvPr>
          <p:cNvGrpSpPr/>
          <p:nvPr/>
        </p:nvGrpSpPr>
        <p:grpSpPr>
          <a:xfrm>
            <a:off x="1409835" y="8020032"/>
            <a:ext cx="15468497" cy="1033020"/>
            <a:chOff x="1409835" y="8020032"/>
            <a:chExt cx="15468497" cy="1033020"/>
          </a:xfrm>
        </p:grpSpPr>
        <p:grpSp>
          <p:nvGrpSpPr>
            <p:cNvPr id="48" name="Group 48"/>
            <p:cNvGrpSpPr/>
            <p:nvPr/>
          </p:nvGrpSpPr>
          <p:grpSpPr>
            <a:xfrm rot="-5400000">
              <a:off x="1626249" y="7803618"/>
              <a:ext cx="782947" cy="1215775"/>
              <a:chOff x="0" y="0"/>
              <a:chExt cx="660400" cy="1025481"/>
            </a:xfrm>
          </p:grpSpPr>
          <p:sp>
            <p:nvSpPr>
              <p:cNvPr id="49" name="Freeform 49"/>
              <p:cNvSpPr/>
              <p:nvPr/>
            </p:nvSpPr>
            <p:spPr>
              <a:xfrm>
                <a:off x="0" y="0"/>
                <a:ext cx="660400" cy="1025481"/>
              </a:xfrm>
              <a:custGeom>
                <a:avLst/>
                <a:gdLst/>
                <a:ahLst/>
                <a:cxnLst/>
                <a:rect l="l" t="t" r="r" b="b"/>
                <a:pathLst>
                  <a:path w="660400" h="1025481">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3226"/>
                    </a:cubicBezTo>
                    <a:lnTo>
                      <a:pt x="660400" y="1025481"/>
                    </a:lnTo>
                    <a:lnTo>
                      <a:pt x="0" y="1025481"/>
                    </a:lnTo>
                    <a:lnTo>
                      <a:pt x="0" y="333740"/>
                    </a:lnTo>
                    <a:cubicBezTo>
                      <a:pt x="1782" y="185660"/>
                      <a:pt x="93019" y="64045"/>
                      <a:pt x="220252" y="19070"/>
                    </a:cubicBezTo>
                    <a:close/>
                  </a:path>
                </a:pathLst>
              </a:custGeom>
              <a:solidFill>
                <a:srgbClr val="FF7A46">
                  <a:alpha val="49804"/>
                </a:srgbClr>
              </a:solidFill>
            </p:spPr>
            <p:txBody>
              <a:bodyPr/>
              <a:lstStyle/>
              <a:p>
                <a:endParaRPr lang="vi-VN"/>
              </a:p>
            </p:txBody>
          </p:sp>
          <p:sp>
            <p:nvSpPr>
              <p:cNvPr id="50" name="TextBox 50"/>
              <p:cNvSpPr txBox="1"/>
              <p:nvPr/>
            </p:nvSpPr>
            <p:spPr>
              <a:xfrm>
                <a:off x="0" y="79375"/>
                <a:ext cx="660400" cy="946106"/>
              </a:xfrm>
              <a:prstGeom prst="rect">
                <a:avLst/>
              </a:prstGeom>
            </p:spPr>
            <p:txBody>
              <a:bodyPr lIns="50800" tIns="50800" rIns="50800" bIns="50800" rtlCol="0" anchor="ctr"/>
              <a:lstStyle/>
              <a:p>
                <a:pPr algn="ctr">
                  <a:lnSpc>
                    <a:spcPts val="2763"/>
                  </a:lnSpc>
                </a:pPr>
                <a:endParaRPr/>
              </a:p>
            </p:txBody>
          </p:sp>
        </p:grpSp>
        <p:sp>
          <p:nvSpPr>
            <p:cNvPr id="51" name="Freeform 51"/>
            <p:cNvSpPr/>
            <p:nvPr/>
          </p:nvSpPr>
          <p:spPr>
            <a:xfrm>
              <a:off x="2151434" y="8498148"/>
              <a:ext cx="1819466" cy="391963"/>
            </a:xfrm>
            <a:custGeom>
              <a:avLst/>
              <a:gdLst/>
              <a:ahLst/>
              <a:cxnLst/>
              <a:rect l="l" t="t" r="r" b="b"/>
              <a:pathLst>
                <a:path w="1819466" h="391963">
                  <a:moveTo>
                    <a:pt x="0" y="0"/>
                  </a:moveTo>
                  <a:lnTo>
                    <a:pt x="1819466" y="0"/>
                  </a:lnTo>
                  <a:lnTo>
                    <a:pt x="1819466" y="391963"/>
                  </a:lnTo>
                  <a:lnTo>
                    <a:pt x="0" y="391963"/>
                  </a:lnTo>
                  <a:lnTo>
                    <a:pt x="0" y="0"/>
                  </a:lnTo>
                  <a:close/>
                </a:path>
              </a:pathLst>
            </a:custGeom>
            <a:blipFill>
              <a:blip r:embed="rId6">
                <a:alphaModFix amt="50000"/>
                <a:extLst>
                  <a:ext uri="{96DAC541-7B7A-43D3-8B79-37D633B846F1}">
                    <asvg:svgBlip xmlns:asvg="http://schemas.microsoft.com/office/drawing/2016/SVG/main" r:embed="rId10"/>
                  </a:ext>
                </a:extLst>
              </a:blip>
              <a:stretch>
                <a:fillRect t="-165170"/>
              </a:stretch>
            </a:blipFill>
            <a:ln cap="sq">
              <a:noFill/>
              <a:prstDash val="solid"/>
              <a:miter/>
            </a:ln>
          </p:spPr>
          <p:txBody>
            <a:bodyPr/>
            <a:lstStyle/>
            <a:p>
              <a:endParaRPr lang="vi-VN"/>
            </a:p>
          </p:txBody>
        </p:sp>
        <p:grpSp>
          <p:nvGrpSpPr>
            <p:cNvPr id="63" name="Group 63"/>
            <p:cNvGrpSpPr/>
            <p:nvPr/>
          </p:nvGrpSpPr>
          <p:grpSpPr>
            <a:xfrm>
              <a:off x="2151434" y="8034884"/>
              <a:ext cx="14726898" cy="768095"/>
              <a:chOff x="0" y="0"/>
              <a:chExt cx="3454841" cy="180190"/>
            </a:xfrm>
          </p:grpSpPr>
          <p:sp>
            <p:nvSpPr>
              <p:cNvPr id="64" name="Freeform 64"/>
              <p:cNvSpPr/>
              <p:nvPr/>
            </p:nvSpPr>
            <p:spPr>
              <a:xfrm>
                <a:off x="0" y="0"/>
                <a:ext cx="3454841" cy="180190"/>
              </a:xfrm>
              <a:custGeom>
                <a:avLst/>
                <a:gdLst/>
                <a:ahLst/>
                <a:cxnLst/>
                <a:rect l="l" t="t" r="r" b="b"/>
                <a:pathLst>
                  <a:path w="3454841" h="180190">
                    <a:moveTo>
                      <a:pt x="52570" y="0"/>
                    </a:moveTo>
                    <a:lnTo>
                      <a:pt x="3402271" y="0"/>
                    </a:lnTo>
                    <a:cubicBezTo>
                      <a:pt x="3431305" y="0"/>
                      <a:pt x="3454841" y="23536"/>
                      <a:pt x="3454841" y="52570"/>
                    </a:cubicBezTo>
                    <a:lnTo>
                      <a:pt x="3454841" y="127620"/>
                    </a:lnTo>
                    <a:cubicBezTo>
                      <a:pt x="3454841" y="141563"/>
                      <a:pt x="3449303" y="154934"/>
                      <a:pt x="3439444" y="164793"/>
                    </a:cubicBezTo>
                    <a:cubicBezTo>
                      <a:pt x="3429585" y="174652"/>
                      <a:pt x="3416214" y="180190"/>
                      <a:pt x="3402271" y="180190"/>
                    </a:cubicBezTo>
                    <a:lnTo>
                      <a:pt x="52570" y="180190"/>
                    </a:lnTo>
                    <a:cubicBezTo>
                      <a:pt x="38628" y="180190"/>
                      <a:pt x="25256" y="174652"/>
                      <a:pt x="15397" y="164793"/>
                    </a:cubicBezTo>
                    <a:cubicBezTo>
                      <a:pt x="5539" y="154934"/>
                      <a:pt x="0" y="141563"/>
                      <a:pt x="0" y="127620"/>
                    </a:cubicBezTo>
                    <a:lnTo>
                      <a:pt x="0" y="52570"/>
                    </a:lnTo>
                    <a:cubicBezTo>
                      <a:pt x="0" y="38628"/>
                      <a:pt x="5539" y="25256"/>
                      <a:pt x="15397" y="15397"/>
                    </a:cubicBezTo>
                    <a:cubicBezTo>
                      <a:pt x="25256" y="5539"/>
                      <a:pt x="38628" y="0"/>
                      <a:pt x="52570" y="0"/>
                    </a:cubicBezTo>
                    <a:close/>
                  </a:path>
                </a:pathLst>
              </a:custGeom>
              <a:solidFill>
                <a:srgbClr val="FF7A46"/>
              </a:solidFill>
            </p:spPr>
            <p:txBody>
              <a:bodyPr/>
              <a:lstStyle/>
              <a:p>
                <a:endParaRPr lang="vi-VN"/>
              </a:p>
            </p:txBody>
          </p:sp>
          <p:sp>
            <p:nvSpPr>
              <p:cNvPr id="65" name="TextBox 65"/>
              <p:cNvSpPr txBox="1"/>
              <p:nvPr/>
            </p:nvSpPr>
            <p:spPr>
              <a:xfrm>
                <a:off x="0" y="-47625"/>
                <a:ext cx="3454841" cy="227815"/>
              </a:xfrm>
              <a:prstGeom prst="rect">
                <a:avLst/>
              </a:prstGeom>
            </p:spPr>
            <p:txBody>
              <a:bodyPr lIns="50800" tIns="50800" rIns="50800" bIns="50800" rtlCol="0" anchor="ctr"/>
              <a:lstStyle/>
              <a:p>
                <a:pPr algn="ctr">
                  <a:lnSpc>
                    <a:spcPts val="2763"/>
                  </a:lnSpc>
                </a:pPr>
                <a:endParaRPr/>
              </a:p>
            </p:txBody>
          </p:sp>
        </p:grpSp>
        <p:sp>
          <p:nvSpPr>
            <p:cNvPr id="68" name="Freeform 68"/>
            <p:cNvSpPr/>
            <p:nvPr/>
          </p:nvSpPr>
          <p:spPr>
            <a:xfrm>
              <a:off x="1652380" y="8208154"/>
              <a:ext cx="406703" cy="406703"/>
            </a:xfrm>
            <a:custGeom>
              <a:avLst/>
              <a:gdLst/>
              <a:ahLst/>
              <a:cxnLst/>
              <a:rect l="l" t="t" r="r" b="b"/>
              <a:pathLst>
                <a:path w="406703" h="406703">
                  <a:moveTo>
                    <a:pt x="0" y="0"/>
                  </a:moveTo>
                  <a:lnTo>
                    <a:pt x="406704" y="0"/>
                  </a:lnTo>
                  <a:lnTo>
                    <a:pt x="406704" y="406703"/>
                  </a:lnTo>
                  <a:lnTo>
                    <a:pt x="0" y="40670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vi-VN"/>
            </a:p>
          </p:txBody>
        </p:sp>
        <p:sp>
          <p:nvSpPr>
            <p:cNvPr id="84" name="TextBox 84"/>
            <p:cNvSpPr txBox="1"/>
            <p:nvPr/>
          </p:nvSpPr>
          <p:spPr>
            <a:xfrm>
              <a:off x="2481259" y="8114397"/>
              <a:ext cx="11366296" cy="938655"/>
            </a:xfrm>
            <a:prstGeom prst="rect">
              <a:avLst/>
            </a:prstGeom>
          </p:spPr>
          <p:txBody>
            <a:bodyPr lIns="0" tIns="0" rIns="0" bIns="0" rtlCol="0" anchor="t">
              <a:spAutoFit/>
            </a:bodyPr>
            <a:lstStyle/>
            <a:p>
              <a:pPr algn="l">
                <a:lnSpc>
                  <a:spcPts val="2465"/>
                </a:lnSpc>
              </a:pP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Chỉ</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áp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dụng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chế</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độ</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và</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hỗ</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trợ</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chi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tập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đối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với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các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kỳ</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chính</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không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áp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dụng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đối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với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kỳ</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phụ</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a:t>
              </a:r>
            </a:p>
            <a:p>
              <a:pPr marL="0" lvl="1" indent="0" algn="l">
                <a:lnSpc>
                  <a:spcPts val="2465"/>
                </a:lnSpc>
              </a:pPr>
              <a:endPar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endParaRPr>
            </a:p>
          </p:txBody>
        </p:sp>
      </p:grpSp>
      <p:grpSp>
        <p:nvGrpSpPr>
          <p:cNvPr id="98" name="Group 97">
            <a:extLst>
              <a:ext uri="{FF2B5EF4-FFF2-40B4-BE49-F238E27FC236}">
                <a16:creationId xmlns:a16="http://schemas.microsoft.com/office/drawing/2014/main" id="{A6C191A6-E9DB-F9F3-87F6-A80009498B48}"/>
              </a:ext>
            </a:extLst>
          </p:cNvPr>
          <p:cNvGrpSpPr/>
          <p:nvPr/>
        </p:nvGrpSpPr>
        <p:grpSpPr>
          <a:xfrm>
            <a:off x="1409668" y="8909914"/>
            <a:ext cx="15468663" cy="999195"/>
            <a:chOff x="1409668" y="8909914"/>
            <a:chExt cx="15468663" cy="999195"/>
          </a:xfrm>
        </p:grpSpPr>
        <p:grpSp>
          <p:nvGrpSpPr>
            <p:cNvPr id="97" name="Group 96">
              <a:extLst>
                <a:ext uri="{FF2B5EF4-FFF2-40B4-BE49-F238E27FC236}">
                  <a16:creationId xmlns:a16="http://schemas.microsoft.com/office/drawing/2014/main" id="{C41B2530-EEFA-A44B-3080-EC065BF37BB4}"/>
                </a:ext>
              </a:extLst>
            </p:cNvPr>
            <p:cNvGrpSpPr/>
            <p:nvPr/>
          </p:nvGrpSpPr>
          <p:grpSpPr>
            <a:xfrm>
              <a:off x="1409668" y="8909914"/>
              <a:ext cx="15468663" cy="868253"/>
              <a:chOff x="1409668" y="8909914"/>
              <a:chExt cx="15468663" cy="868253"/>
            </a:xfrm>
          </p:grpSpPr>
          <p:grpSp>
            <p:nvGrpSpPr>
              <p:cNvPr id="69" name="Group 69"/>
              <p:cNvGrpSpPr/>
              <p:nvPr/>
            </p:nvGrpSpPr>
            <p:grpSpPr>
              <a:xfrm rot="-5400000">
                <a:off x="1626082" y="8693501"/>
                <a:ext cx="782947" cy="1215775"/>
                <a:chOff x="0" y="0"/>
                <a:chExt cx="660400" cy="1025481"/>
              </a:xfrm>
            </p:grpSpPr>
            <p:sp>
              <p:nvSpPr>
                <p:cNvPr id="70" name="Freeform 70"/>
                <p:cNvSpPr/>
                <p:nvPr/>
              </p:nvSpPr>
              <p:spPr>
                <a:xfrm>
                  <a:off x="0" y="0"/>
                  <a:ext cx="660400" cy="1025481"/>
                </a:xfrm>
                <a:custGeom>
                  <a:avLst/>
                  <a:gdLst/>
                  <a:ahLst/>
                  <a:cxnLst/>
                  <a:rect l="l" t="t" r="r" b="b"/>
                  <a:pathLst>
                    <a:path w="660400" h="1025481">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3226"/>
                      </a:cubicBezTo>
                      <a:lnTo>
                        <a:pt x="660400" y="1025481"/>
                      </a:lnTo>
                      <a:lnTo>
                        <a:pt x="0" y="1025481"/>
                      </a:lnTo>
                      <a:lnTo>
                        <a:pt x="0" y="333740"/>
                      </a:lnTo>
                      <a:cubicBezTo>
                        <a:pt x="1782" y="185660"/>
                        <a:pt x="93019" y="64045"/>
                        <a:pt x="220252" y="19070"/>
                      </a:cubicBezTo>
                      <a:close/>
                    </a:path>
                  </a:pathLst>
                </a:custGeom>
                <a:solidFill>
                  <a:srgbClr val="386C9C">
                    <a:alpha val="49804"/>
                  </a:srgbClr>
                </a:solidFill>
              </p:spPr>
              <p:txBody>
                <a:bodyPr/>
                <a:lstStyle/>
                <a:p>
                  <a:endParaRPr lang="vi-VN"/>
                </a:p>
              </p:txBody>
            </p:sp>
            <p:sp>
              <p:nvSpPr>
                <p:cNvPr id="71" name="TextBox 71"/>
                <p:cNvSpPr txBox="1"/>
                <p:nvPr/>
              </p:nvSpPr>
              <p:spPr>
                <a:xfrm>
                  <a:off x="0" y="79375"/>
                  <a:ext cx="660400" cy="946106"/>
                </a:xfrm>
                <a:prstGeom prst="rect">
                  <a:avLst/>
                </a:prstGeom>
              </p:spPr>
              <p:txBody>
                <a:bodyPr lIns="50800" tIns="50800" rIns="50800" bIns="50800" rtlCol="0" anchor="ctr"/>
                <a:lstStyle/>
                <a:p>
                  <a:pPr algn="ctr">
                    <a:lnSpc>
                      <a:spcPts val="2763"/>
                    </a:lnSpc>
                  </a:pPr>
                  <a:endParaRPr/>
                </a:p>
              </p:txBody>
            </p:sp>
          </p:grpSp>
          <p:sp>
            <p:nvSpPr>
              <p:cNvPr id="72" name="Freeform 72"/>
              <p:cNvSpPr/>
              <p:nvPr/>
            </p:nvSpPr>
            <p:spPr>
              <a:xfrm>
                <a:off x="2171438" y="9364074"/>
                <a:ext cx="1799462" cy="414093"/>
              </a:xfrm>
              <a:custGeom>
                <a:avLst/>
                <a:gdLst/>
                <a:ahLst/>
                <a:cxnLst/>
                <a:rect l="l" t="t" r="r" b="b"/>
                <a:pathLst>
                  <a:path w="1799462" h="414093">
                    <a:moveTo>
                      <a:pt x="0" y="0"/>
                    </a:moveTo>
                    <a:lnTo>
                      <a:pt x="1799462" y="0"/>
                    </a:lnTo>
                    <a:lnTo>
                      <a:pt x="1799462" y="414093"/>
                    </a:lnTo>
                    <a:lnTo>
                      <a:pt x="0" y="414093"/>
                    </a:lnTo>
                    <a:lnTo>
                      <a:pt x="0" y="0"/>
                    </a:lnTo>
                    <a:close/>
                  </a:path>
                </a:pathLst>
              </a:custGeom>
              <a:blipFill>
                <a:blip r:embed="rId6">
                  <a:alphaModFix amt="44999"/>
                  <a:extLst>
                    <a:ext uri="{96DAC541-7B7A-43D3-8B79-37D633B846F1}">
                      <asvg:svgBlip xmlns:asvg="http://schemas.microsoft.com/office/drawing/2016/SVG/main" r:embed="rId13"/>
                    </a:ext>
                  </a:extLst>
                </a:blip>
                <a:stretch>
                  <a:fillRect t="-148239"/>
                </a:stretch>
              </a:blipFill>
              <a:ln cap="sq">
                <a:noFill/>
                <a:prstDash val="solid"/>
                <a:miter/>
              </a:ln>
            </p:spPr>
            <p:txBody>
              <a:bodyPr/>
              <a:lstStyle/>
              <a:p>
                <a:endParaRPr lang="vi-VN"/>
              </a:p>
            </p:txBody>
          </p:sp>
          <p:grpSp>
            <p:nvGrpSpPr>
              <p:cNvPr id="73" name="Group 73"/>
              <p:cNvGrpSpPr/>
              <p:nvPr/>
            </p:nvGrpSpPr>
            <p:grpSpPr>
              <a:xfrm>
                <a:off x="2151267" y="8909914"/>
                <a:ext cx="14727064" cy="782947"/>
                <a:chOff x="0" y="0"/>
                <a:chExt cx="3454880" cy="183675"/>
              </a:xfrm>
            </p:grpSpPr>
            <p:sp>
              <p:nvSpPr>
                <p:cNvPr id="74" name="Freeform 74"/>
                <p:cNvSpPr/>
                <p:nvPr/>
              </p:nvSpPr>
              <p:spPr>
                <a:xfrm>
                  <a:off x="0" y="0"/>
                  <a:ext cx="3454880" cy="183675"/>
                </a:xfrm>
                <a:custGeom>
                  <a:avLst/>
                  <a:gdLst/>
                  <a:ahLst/>
                  <a:cxnLst/>
                  <a:rect l="l" t="t" r="r" b="b"/>
                  <a:pathLst>
                    <a:path w="3454880" h="183675">
                      <a:moveTo>
                        <a:pt x="52569" y="0"/>
                      </a:moveTo>
                      <a:lnTo>
                        <a:pt x="3402311" y="0"/>
                      </a:lnTo>
                      <a:cubicBezTo>
                        <a:pt x="3431344" y="0"/>
                        <a:pt x="3454880" y="23536"/>
                        <a:pt x="3454880" y="52569"/>
                      </a:cubicBezTo>
                      <a:lnTo>
                        <a:pt x="3454880" y="131105"/>
                      </a:lnTo>
                      <a:cubicBezTo>
                        <a:pt x="3454880" y="160139"/>
                        <a:pt x="3431344" y="183675"/>
                        <a:pt x="3402311" y="183675"/>
                      </a:cubicBezTo>
                      <a:lnTo>
                        <a:pt x="52569" y="183675"/>
                      </a:lnTo>
                      <a:cubicBezTo>
                        <a:pt x="23536" y="183675"/>
                        <a:pt x="0" y="160139"/>
                        <a:pt x="0" y="131105"/>
                      </a:cubicBezTo>
                      <a:lnTo>
                        <a:pt x="0" y="52569"/>
                      </a:lnTo>
                      <a:cubicBezTo>
                        <a:pt x="0" y="23536"/>
                        <a:pt x="23536" y="0"/>
                        <a:pt x="52569" y="0"/>
                      </a:cubicBezTo>
                      <a:close/>
                    </a:path>
                  </a:pathLst>
                </a:custGeom>
                <a:solidFill>
                  <a:srgbClr val="386C9C"/>
                </a:solidFill>
              </p:spPr>
              <p:txBody>
                <a:bodyPr/>
                <a:lstStyle/>
                <a:p>
                  <a:endParaRPr lang="vi-VN"/>
                </a:p>
              </p:txBody>
            </p:sp>
            <p:sp>
              <p:nvSpPr>
                <p:cNvPr id="75" name="TextBox 75"/>
                <p:cNvSpPr txBox="1"/>
                <p:nvPr/>
              </p:nvSpPr>
              <p:spPr>
                <a:xfrm>
                  <a:off x="0" y="-47625"/>
                  <a:ext cx="3454880" cy="231300"/>
                </a:xfrm>
                <a:prstGeom prst="rect">
                  <a:avLst/>
                </a:prstGeom>
              </p:spPr>
              <p:txBody>
                <a:bodyPr lIns="50800" tIns="50800" rIns="50800" bIns="50800" rtlCol="0" anchor="ctr"/>
                <a:lstStyle/>
                <a:p>
                  <a:pPr algn="ctr">
                    <a:lnSpc>
                      <a:spcPts val="2763"/>
                    </a:lnSpc>
                  </a:pPr>
                  <a:endParaRPr/>
                </a:p>
              </p:txBody>
            </p:sp>
          </p:grpSp>
          <p:sp>
            <p:nvSpPr>
              <p:cNvPr id="76" name="Freeform 76"/>
              <p:cNvSpPr/>
              <p:nvPr/>
            </p:nvSpPr>
            <p:spPr>
              <a:xfrm>
                <a:off x="1677187" y="9129252"/>
                <a:ext cx="356757" cy="344271"/>
              </a:xfrm>
              <a:custGeom>
                <a:avLst/>
                <a:gdLst/>
                <a:ahLst/>
                <a:cxnLst/>
                <a:rect l="l" t="t" r="r" b="b"/>
                <a:pathLst>
                  <a:path w="356757" h="344271">
                    <a:moveTo>
                      <a:pt x="0" y="0"/>
                    </a:moveTo>
                    <a:lnTo>
                      <a:pt x="356757" y="0"/>
                    </a:lnTo>
                    <a:lnTo>
                      <a:pt x="356757" y="344271"/>
                    </a:lnTo>
                    <a:lnTo>
                      <a:pt x="0" y="34427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vi-VN"/>
              </a:p>
            </p:txBody>
          </p:sp>
        </p:grpSp>
        <p:sp>
          <p:nvSpPr>
            <p:cNvPr id="85" name="TextBox 85"/>
            <p:cNvSpPr txBox="1"/>
            <p:nvPr/>
          </p:nvSpPr>
          <p:spPr>
            <a:xfrm>
              <a:off x="2455684" y="8970454"/>
              <a:ext cx="13547534" cy="938655"/>
            </a:xfrm>
            <a:prstGeom prst="rect">
              <a:avLst/>
            </a:prstGeom>
          </p:spPr>
          <p:txBody>
            <a:bodyPr lIns="0" tIns="0" rIns="0" bIns="0" rtlCol="0" anchor="t">
              <a:spAutoFit/>
            </a:bodyPr>
            <a:lstStyle/>
            <a:p>
              <a:pPr algn="l">
                <a:lnSpc>
                  <a:spcPts val="2465"/>
                </a:lnSpc>
              </a:pP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Không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thực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hiện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việc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hỗ</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trợ</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chi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tập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va</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hô</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trơ</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học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tập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đối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với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Sinh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trong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thời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gian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bị</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kỷ</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luật</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buộc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ngừng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thời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gian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Sinh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ngừng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để</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trả</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nợ</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a:t>
              </a:r>
            </a:p>
            <a:p>
              <a:pPr marL="0" lvl="1" indent="0" algn="l">
                <a:lnSpc>
                  <a:spcPts val="2465"/>
                </a:lnSpc>
              </a:pPr>
              <a:endPar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endParaRPr>
            </a:p>
          </p:txBody>
        </p:sp>
      </p:grpSp>
      <p:grpSp>
        <p:nvGrpSpPr>
          <p:cNvPr id="94" name="Group 93">
            <a:extLst>
              <a:ext uri="{FF2B5EF4-FFF2-40B4-BE49-F238E27FC236}">
                <a16:creationId xmlns:a16="http://schemas.microsoft.com/office/drawing/2014/main" id="{3855CE15-F677-D6F4-FAE9-7DEBF9DDDAAB}"/>
              </a:ext>
            </a:extLst>
          </p:cNvPr>
          <p:cNvGrpSpPr/>
          <p:nvPr/>
        </p:nvGrpSpPr>
        <p:grpSpPr>
          <a:xfrm>
            <a:off x="1409835" y="6186795"/>
            <a:ext cx="15468497" cy="979336"/>
            <a:chOff x="1409835" y="6186795"/>
            <a:chExt cx="15468497" cy="979336"/>
          </a:xfrm>
        </p:grpSpPr>
        <p:grpSp>
          <p:nvGrpSpPr>
            <p:cNvPr id="44" name="Group 44"/>
            <p:cNvGrpSpPr/>
            <p:nvPr/>
          </p:nvGrpSpPr>
          <p:grpSpPr>
            <a:xfrm rot="-5400000">
              <a:off x="1626249" y="5970381"/>
              <a:ext cx="782947" cy="1215775"/>
              <a:chOff x="0" y="0"/>
              <a:chExt cx="660400" cy="1025481"/>
            </a:xfrm>
          </p:grpSpPr>
          <p:sp>
            <p:nvSpPr>
              <p:cNvPr id="45" name="Freeform 45"/>
              <p:cNvSpPr/>
              <p:nvPr/>
            </p:nvSpPr>
            <p:spPr>
              <a:xfrm>
                <a:off x="0" y="0"/>
                <a:ext cx="660400" cy="1025481"/>
              </a:xfrm>
              <a:custGeom>
                <a:avLst/>
                <a:gdLst/>
                <a:ahLst/>
                <a:cxnLst/>
                <a:rect l="l" t="t" r="r" b="b"/>
                <a:pathLst>
                  <a:path w="660400" h="1025481">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3226"/>
                    </a:cubicBezTo>
                    <a:lnTo>
                      <a:pt x="660400" y="1025481"/>
                    </a:lnTo>
                    <a:lnTo>
                      <a:pt x="0" y="1025481"/>
                    </a:lnTo>
                    <a:lnTo>
                      <a:pt x="0" y="333740"/>
                    </a:lnTo>
                    <a:cubicBezTo>
                      <a:pt x="1782" y="185660"/>
                      <a:pt x="93019" y="64045"/>
                      <a:pt x="220252" y="19070"/>
                    </a:cubicBezTo>
                    <a:close/>
                  </a:path>
                </a:pathLst>
              </a:custGeom>
              <a:solidFill>
                <a:srgbClr val="308FBE">
                  <a:alpha val="49804"/>
                </a:srgbClr>
              </a:solidFill>
            </p:spPr>
            <p:txBody>
              <a:bodyPr/>
              <a:lstStyle/>
              <a:p>
                <a:endParaRPr lang="vi-VN"/>
              </a:p>
            </p:txBody>
          </p:sp>
          <p:sp>
            <p:nvSpPr>
              <p:cNvPr id="46" name="TextBox 46"/>
              <p:cNvSpPr txBox="1"/>
              <p:nvPr/>
            </p:nvSpPr>
            <p:spPr>
              <a:xfrm>
                <a:off x="0" y="79375"/>
                <a:ext cx="660400" cy="946106"/>
              </a:xfrm>
              <a:prstGeom prst="rect">
                <a:avLst/>
              </a:prstGeom>
            </p:spPr>
            <p:txBody>
              <a:bodyPr lIns="50800" tIns="50800" rIns="50800" bIns="50800" rtlCol="0" anchor="ctr"/>
              <a:lstStyle/>
              <a:p>
                <a:pPr algn="ctr">
                  <a:lnSpc>
                    <a:spcPts val="2763"/>
                  </a:lnSpc>
                </a:pPr>
                <a:endParaRPr/>
              </a:p>
            </p:txBody>
          </p:sp>
        </p:grpSp>
        <p:sp>
          <p:nvSpPr>
            <p:cNvPr id="47" name="Freeform 47"/>
            <p:cNvSpPr/>
            <p:nvPr/>
          </p:nvSpPr>
          <p:spPr>
            <a:xfrm>
              <a:off x="2151434" y="6664910"/>
              <a:ext cx="1819466" cy="421574"/>
            </a:xfrm>
            <a:custGeom>
              <a:avLst/>
              <a:gdLst/>
              <a:ahLst/>
              <a:cxnLst/>
              <a:rect l="l" t="t" r="r" b="b"/>
              <a:pathLst>
                <a:path w="1819466" h="421574">
                  <a:moveTo>
                    <a:pt x="0" y="0"/>
                  </a:moveTo>
                  <a:lnTo>
                    <a:pt x="1819466" y="0"/>
                  </a:lnTo>
                  <a:lnTo>
                    <a:pt x="1819466" y="421575"/>
                  </a:lnTo>
                  <a:lnTo>
                    <a:pt x="0" y="421575"/>
                  </a:lnTo>
                  <a:lnTo>
                    <a:pt x="0" y="0"/>
                  </a:lnTo>
                  <a:close/>
                </a:path>
              </a:pathLst>
            </a:custGeom>
            <a:blipFill>
              <a:blip r:embed="rId6">
                <a:alphaModFix amt="50000"/>
                <a:extLst>
                  <a:ext uri="{96DAC541-7B7A-43D3-8B79-37D633B846F1}">
                    <asvg:svgBlip xmlns:asvg="http://schemas.microsoft.com/office/drawing/2016/SVG/main" r:embed="rId16"/>
                  </a:ext>
                </a:extLst>
              </a:blip>
              <a:stretch>
                <a:fillRect t="-146544"/>
              </a:stretch>
            </a:blipFill>
            <a:ln cap="sq">
              <a:noFill/>
              <a:prstDash val="solid"/>
              <a:miter/>
            </a:ln>
          </p:spPr>
          <p:txBody>
            <a:bodyPr/>
            <a:lstStyle/>
            <a:p>
              <a:endParaRPr lang="vi-VN"/>
            </a:p>
          </p:txBody>
        </p:sp>
        <p:grpSp>
          <p:nvGrpSpPr>
            <p:cNvPr id="60" name="Group 60"/>
            <p:cNvGrpSpPr/>
            <p:nvPr/>
          </p:nvGrpSpPr>
          <p:grpSpPr>
            <a:xfrm>
              <a:off x="2151434" y="6187936"/>
              <a:ext cx="14726898" cy="757051"/>
              <a:chOff x="0" y="0"/>
              <a:chExt cx="3454841" cy="177600"/>
            </a:xfrm>
          </p:grpSpPr>
          <p:sp>
            <p:nvSpPr>
              <p:cNvPr id="61" name="Freeform 61"/>
              <p:cNvSpPr/>
              <p:nvPr/>
            </p:nvSpPr>
            <p:spPr>
              <a:xfrm>
                <a:off x="0" y="0"/>
                <a:ext cx="3454841" cy="177600"/>
              </a:xfrm>
              <a:custGeom>
                <a:avLst/>
                <a:gdLst/>
                <a:ahLst/>
                <a:cxnLst/>
                <a:rect l="l" t="t" r="r" b="b"/>
                <a:pathLst>
                  <a:path w="3454841" h="177600">
                    <a:moveTo>
                      <a:pt x="52570" y="0"/>
                    </a:moveTo>
                    <a:lnTo>
                      <a:pt x="3402271" y="0"/>
                    </a:lnTo>
                    <a:cubicBezTo>
                      <a:pt x="3431305" y="0"/>
                      <a:pt x="3454841" y="23536"/>
                      <a:pt x="3454841" y="52570"/>
                    </a:cubicBezTo>
                    <a:lnTo>
                      <a:pt x="3454841" y="125030"/>
                    </a:lnTo>
                    <a:cubicBezTo>
                      <a:pt x="3454841" y="138972"/>
                      <a:pt x="3449303" y="152343"/>
                      <a:pt x="3439444" y="162202"/>
                    </a:cubicBezTo>
                    <a:cubicBezTo>
                      <a:pt x="3429585" y="172061"/>
                      <a:pt x="3416214" y="177600"/>
                      <a:pt x="3402271" y="177600"/>
                    </a:cubicBezTo>
                    <a:lnTo>
                      <a:pt x="52570" y="177600"/>
                    </a:lnTo>
                    <a:cubicBezTo>
                      <a:pt x="38628" y="177600"/>
                      <a:pt x="25256" y="172061"/>
                      <a:pt x="15397" y="162202"/>
                    </a:cubicBezTo>
                    <a:cubicBezTo>
                      <a:pt x="5539" y="152343"/>
                      <a:pt x="0" y="138972"/>
                      <a:pt x="0" y="125030"/>
                    </a:cubicBezTo>
                    <a:lnTo>
                      <a:pt x="0" y="52570"/>
                    </a:lnTo>
                    <a:cubicBezTo>
                      <a:pt x="0" y="38628"/>
                      <a:pt x="5539" y="25256"/>
                      <a:pt x="15397" y="15397"/>
                    </a:cubicBezTo>
                    <a:cubicBezTo>
                      <a:pt x="25256" y="5539"/>
                      <a:pt x="38628" y="0"/>
                      <a:pt x="52570" y="0"/>
                    </a:cubicBezTo>
                    <a:close/>
                  </a:path>
                </a:pathLst>
              </a:custGeom>
              <a:solidFill>
                <a:srgbClr val="308FBE"/>
              </a:solidFill>
            </p:spPr>
            <p:txBody>
              <a:bodyPr/>
              <a:lstStyle/>
              <a:p>
                <a:endParaRPr lang="vi-VN"/>
              </a:p>
            </p:txBody>
          </p:sp>
          <p:sp>
            <p:nvSpPr>
              <p:cNvPr id="62" name="TextBox 62"/>
              <p:cNvSpPr txBox="1"/>
              <p:nvPr/>
            </p:nvSpPr>
            <p:spPr>
              <a:xfrm>
                <a:off x="0" y="-47625"/>
                <a:ext cx="3454841" cy="225225"/>
              </a:xfrm>
              <a:prstGeom prst="rect">
                <a:avLst/>
              </a:prstGeom>
            </p:spPr>
            <p:txBody>
              <a:bodyPr lIns="50800" tIns="50800" rIns="50800" bIns="50800" rtlCol="0" anchor="ctr"/>
              <a:lstStyle/>
              <a:p>
                <a:pPr algn="ctr">
                  <a:lnSpc>
                    <a:spcPts val="2763"/>
                  </a:lnSpc>
                </a:pPr>
                <a:endParaRPr/>
              </a:p>
            </p:txBody>
          </p:sp>
        </p:grpSp>
        <p:sp>
          <p:nvSpPr>
            <p:cNvPr id="83" name="TextBox 83"/>
            <p:cNvSpPr txBox="1"/>
            <p:nvPr/>
          </p:nvSpPr>
          <p:spPr>
            <a:xfrm>
              <a:off x="2481259" y="6227476"/>
              <a:ext cx="12665114" cy="938655"/>
            </a:xfrm>
            <a:prstGeom prst="rect">
              <a:avLst/>
            </a:prstGeom>
          </p:spPr>
          <p:txBody>
            <a:bodyPr lIns="0" tIns="0" rIns="0" bIns="0" rtlCol="0" anchor="t">
              <a:spAutoFit/>
            </a:bodyPr>
            <a:lstStyle/>
            <a:p>
              <a:pPr algn="l">
                <a:lnSpc>
                  <a:spcPts val="2465"/>
                </a:lnSpc>
              </a:pP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Sinh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thuộc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diện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được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cùng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lúc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ở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nhiều</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trường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thì</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chỉ</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được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hưởng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chế</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độ</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ưu</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đãi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về</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tại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một</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trường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duy</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nhất</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a:t>
              </a:r>
            </a:p>
            <a:p>
              <a:pPr marL="0" lvl="1" indent="0" algn="l">
                <a:lnSpc>
                  <a:spcPts val="2465"/>
                </a:lnSpc>
              </a:pPr>
              <a:endPar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endParaRPr>
            </a:p>
          </p:txBody>
        </p:sp>
        <p:sp>
          <p:nvSpPr>
            <p:cNvPr id="86" name="Freeform 86"/>
            <p:cNvSpPr/>
            <p:nvPr/>
          </p:nvSpPr>
          <p:spPr>
            <a:xfrm>
              <a:off x="1652380" y="6389777"/>
              <a:ext cx="356757" cy="344271"/>
            </a:xfrm>
            <a:custGeom>
              <a:avLst/>
              <a:gdLst/>
              <a:ahLst/>
              <a:cxnLst/>
              <a:rect l="l" t="t" r="r" b="b"/>
              <a:pathLst>
                <a:path w="356757" h="344271">
                  <a:moveTo>
                    <a:pt x="0" y="0"/>
                  </a:moveTo>
                  <a:lnTo>
                    <a:pt x="356758" y="0"/>
                  </a:lnTo>
                  <a:lnTo>
                    <a:pt x="356758" y="344271"/>
                  </a:lnTo>
                  <a:lnTo>
                    <a:pt x="0" y="34427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vi-VN"/>
            </a:p>
          </p:txBody>
        </p:sp>
      </p:grpSp>
      <p:grpSp>
        <p:nvGrpSpPr>
          <p:cNvPr id="2" name="Group 1">
            <a:extLst>
              <a:ext uri="{FF2B5EF4-FFF2-40B4-BE49-F238E27FC236}">
                <a16:creationId xmlns:a16="http://schemas.microsoft.com/office/drawing/2014/main" id="{C28AC0B0-178C-B396-F506-B5F9CCB24F1C}"/>
              </a:ext>
            </a:extLst>
          </p:cNvPr>
          <p:cNvGrpSpPr/>
          <p:nvPr/>
        </p:nvGrpSpPr>
        <p:grpSpPr>
          <a:xfrm>
            <a:off x="1409835" y="1600732"/>
            <a:ext cx="15468497" cy="868252"/>
            <a:chOff x="1409835" y="1600732"/>
            <a:chExt cx="15468497" cy="868252"/>
          </a:xfrm>
        </p:grpSpPr>
        <p:grpSp>
          <p:nvGrpSpPr>
            <p:cNvPr id="8" name="Group 8"/>
            <p:cNvGrpSpPr/>
            <p:nvPr/>
          </p:nvGrpSpPr>
          <p:grpSpPr>
            <a:xfrm rot="-5400000">
              <a:off x="1626249" y="1384318"/>
              <a:ext cx="782947" cy="1215775"/>
              <a:chOff x="0" y="0"/>
              <a:chExt cx="660400" cy="1025481"/>
            </a:xfrm>
          </p:grpSpPr>
          <p:sp>
            <p:nvSpPr>
              <p:cNvPr id="9" name="Freeform 9"/>
              <p:cNvSpPr/>
              <p:nvPr/>
            </p:nvSpPr>
            <p:spPr>
              <a:xfrm>
                <a:off x="0" y="0"/>
                <a:ext cx="660400" cy="1025481"/>
              </a:xfrm>
              <a:custGeom>
                <a:avLst/>
                <a:gdLst/>
                <a:ahLst/>
                <a:cxnLst/>
                <a:rect l="l" t="t" r="r" b="b"/>
                <a:pathLst>
                  <a:path w="660400" h="1025481">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3226"/>
                    </a:cubicBezTo>
                    <a:lnTo>
                      <a:pt x="660400" y="1025481"/>
                    </a:lnTo>
                    <a:lnTo>
                      <a:pt x="0" y="1025481"/>
                    </a:lnTo>
                    <a:lnTo>
                      <a:pt x="0" y="333740"/>
                    </a:lnTo>
                    <a:cubicBezTo>
                      <a:pt x="1782" y="185660"/>
                      <a:pt x="93019" y="64045"/>
                      <a:pt x="220252" y="19070"/>
                    </a:cubicBezTo>
                    <a:close/>
                  </a:path>
                </a:pathLst>
              </a:custGeom>
              <a:solidFill>
                <a:srgbClr val="386C9C">
                  <a:alpha val="49804"/>
                </a:srgbClr>
              </a:solidFill>
            </p:spPr>
            <p:txBody>
              <a:bodyPr/>
              <a:lstStyle/>
              <a:p>
                <a:endParaRPr lang="vi-VN"/>
              </a:p>
            </p:txBody>
          </p:sp>
          <p:sp>
            <p:nvSpPr>
              <p:cNvPr id="10" name="TextBox 10"/>
              <p:cNvSpPr txBox="1"/>
              <p:nvPr/>
            </p:nvSpPr>
            <p:spPr>
              <a:xfrm>
                <a:off x="0" y="79375"/>
                <a:ext cx="660400" cy="946106"/>
              </a:xfrm>
              <a:prstGeom prst="rect">
                <a:avLst/>
              </a:prstGeom>
            </p:spPr>
            <p:txBody>
              <a:bodyPr lIns="50800" tIns="50800" rIns="50800" bIns="50800" rtlCol="0" anchor="ctr"/>
              <a:lstStyle/>
              <a:p>
                <a:pPr algn="ctr">
                  <a:lnSpc>
                    <a:spcPts val="2763"/>
                  </a:lnSpc>
                </a:pPr>
                <a:endParaRPr/>
              </a:p>
            </p:txBody>
          </p:sp>
        </p:grpSp>
        <p:sp>
          <p:nvSpPr>
            <p:cNvPr id="22" name="Freeform 22"/>
            <p:cNvSpPr/>
            <p:nvPr/>
          </p:nvSpPr>
          <p:spPr>
            <a:xfrm>
              <a:off x="2171604" y="2054891"/>
              <a:ext cx="1799462" cy="414093"/>
            </a:xfrm>
            <a:custGeom>
              <a:avLst/>
              <a:gdLst/>
              <a:ahLst/>
              <a:cxnLst/>
              <a:rect l="l" t="t" r="r" b="b"/>
              <a:pathLst>
                <a:path w="1799462" h="414093">
                  <a:moveTo>
                    <a:pt x="0" y="0"/>
                  </a:moveTo>
                  <a:lnTo>
                    <a:pt x="1799462" y="0"/>
                  </a:lnTo>
                  <a:lnTo>
                    <a:pt x="1799462" y="414094"/>
                  </a:lnTo>
                  <a:lnTo>
                    <a:pt x="0" y="414094"/>
                  </a:lnTo>
                  <a:lnTo>
                    <a:pt x="0" y="0"/>
                  </a:lnTo>
                  <a:close/>
                </a:path>
              </a:pathLst>
            </a:custGeom>
            <a:blipFill>
              <a:blip r:embed="rId6">
                <a:alphaModFix amt="44999"/>
                <a:extLst>
                  <a:ext uri="{96DAC541-7B7A-43D3-8B79-37D633B846F1}">
                    <asvg:svgBlip xmlns:asvg="http://schemas.microsoft.com/office/drawing/2016/SVG/main" r:embed="rId13"/>
                  </a:ext>
                </a:extLst>
              </a:blip>
              <a:stretch>
                <a:fillRect t="-148239"/>
              </a:stretch>
            </a:blipFill>
            <a:ln cap="sq">
              <a:noFill/>
              <a:prstDash val="solid"/>
              <a:miter/>
            </a:ln>
          </p:spPr>
          <p:txBody>
            <a:bodyPr/>
            <a:lstStyle/>
            <a:p>
              <a:endParaRPr lang="vi-VN"/>
            </a:p>
          </p:txBody>
        </p:sp>
        <p:grpSp>
          <p:nvGrpSpPr>
            <p:cNvPr id="23" name="Group 23"/>
            <p:cNvGrpSpPr/>
            <p:nvPr/>
          </p:nvGrpSpPr>
          <p:grpSpPr>
            <a:xfrm>
              <a:off x="2151434" y="1600732"/>
              <a:ext cx="14726898" cy="777996"/>
              <a:chOff x="0" y="0"/>
              <a:chExt cx="3454841" cy="182513"/>
            </a:xfrm>
          </p:grpSpPr>
          <p:sp>
            <p:nvSpPr>
              <p:cNvPr id="24" name="Freeform 24"/>
              <p:cNvSpPr/>
              <p:nvPr/>
            </p:nvSpPr>
            <p:spPr>
              <a:xfrm>
                <a:off x="0" y="0"/>
                <a:ext cx="3454841" cy="182513"/>
              </a:xfrm>
              <a:custGeom>
                <a:avLst/>
                <a:gdLst/>
                <a:ahLst/>
                <a:cxnLst/>
                <a:rect l="l" t="t" r="r" b="b"/>
                <a:pathLst>
                  <a:path w="3454841" h="182513">
                    <a:moveTo>
                      <a:pt x="52570" y="0"/>
                    </a:moveTo>
                    <a:lnTo>
                      <a:pt x="3402271" y="0"/>
                    </a:lnTo>
                    <a:cubicBezTo>
                      <a:pt x="3431305" y="0"/>
                      <a:pt x="3454841" y="23536"/>
                      <a:pt x="3454841" y="52570"/>
                    </a:cubicBezTo>
                    <a:lnTo>
                      <a:pt x="3454841" y="129943"/>
                    </a:lnTo>
                    <a:cubicBezTo>
                      <a:pt x="3454841" y="143886"/>
                      <a:pt x="3449303" y="157257"/>
                      <a:pt x="3439444" y="167116"/>
                    </a:cubicBezTo>
                    <a:cubicBezTo>
                      <a:pt x="3429585" y="176975"/>
                      <a:pt x="3416214" y="182513"/>
                      <a:pt x="3402271" y="182513"/>
                    </a:cubicBezTo>
                    <a:lnTo>
                      <a:pt x="52570" y="182513"/>
                    </a:lnTo>
                    <a:cubicBezTo>
                      <a:pt x="38628" y="182513"/>
                      <a:pt x="25256" y="176975"/>
                      <a:pt x="15397" y="167116"/>
                    </a:cubicBezTo>
                    <a:cubicBezTo>
                      <a:pt x="5539" y="157257"/>
                      <a:pt x="0" y="143886"/>
                      <a:pt x="0" y="129943"/>
                    </a:cubicBezTo>
                    <a:lnTo>
                      <a:pt x="0" y="52570"/>
                    </a:lnTo>
                    <a:cubicBezTo>
                      <a:pt x="0" y="38628"/>
                      <a:pt x="5539" y="25256"/>
                      <a:pt x="15397" y="15397"/>
                    </a:cubicBezTo>
                    <a:cubicBezTo>
                      <a:pt x="25256" y="5539"/>
                      <a:pt x="38628" y="0"/>
                      <a:pt x="52570" y="0"/>
                    </a:cubicBezTo>
                    <a:close/>
                  </a:path>
                </a:pathLst>
              </a:custGeom>
              <a:solidFill>
                <a:schemeClr val="tx2">
                  <a:lumMod val="60000"/>
                  <a:lumOff val="40000"/>
                </a:schemeClr>
              </a:solidFill>
            </p:spPr>
            <p:txBody>
              <a:bodyPr/>
              <a:lstStyle/>
              <a:p>
                <a:endParaRPr lang="vi-VN"/>
              </a:p>
            </p:txBody>
          </p:sp>
          <p:sp>
            <p:nvSpPr>
              <p:cNvPr id="25" name="TextBox 25"/>
              <p:cNvSpPr txBox="1"/>
              <p:nvPr/>
            </p:nvSpPr>
            <p:spPr>
              <a:xfrm>
                <a:off x="0" y="-47625"/>
                <a:ext cx="3454841" cy="230138"/>
              </a:xfrm>
              <a:prstGeom prst="rect">
                <a:avLst/>
              </a:prstGeom>
            </p:spPr>
            <p:txBody>
              <a:bodyPr lIns="50800" tIns="50800" rIns="50800" bIns="50800" rtlCol="0" anchor="ctr"/>
              <a:lstStyle/>
              <a:p>
                <a:pPr algn="ctr">
                  <a:lnSpc>
                    <a:spcPts val="2763"/>
                  </a:lnSpc>
                </a:pPr>
                <a:endParaRPr/>
              </a:p>
            </p:txBody>
          </p:sp>
        </p:grpSp>
        <p:sp>
          <p:nvSpPr>
            <p:cNvPr id="77" name="TextBox 77"/>
            <p:cNvSpPr txBox="1"/>
            <p:nvPr/>
          </p:nvSpPr>
          <p:spPr>
            <a:xfrm>
              <a:off x="2455684" y="1668725"/>
              <a:ext cx="13233452" cy="618387"/>
            </a:xfrm>
            <a:prstGeom prst="rect">
              <a:avLst/>
            </a:prstGeom>
          </p:spPr>
          <p:txBody>
            <a:bodyPr lIns="0" tIns="0" rIns="0" bIns="0" rtlCol="0" anchor="t">
              <a:spAutoFit/>
            </a:bodyPr>
            <a:lstStyle/>
            <a:p>
              <a:pPr marL="0" lvl="1" indent="0" algn="l">
                <a:lnSpc>
                  <a:spcPts val="2465"/>
                </a:lnSpc>
              </a:pP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Sinh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các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lớp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đại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hệ</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chính</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quy</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khóa</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16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khóa</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17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và</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khóa</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18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mới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được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công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nhận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đối</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tượng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chính</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sách</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bổ</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sung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cần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nộp</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hồ</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sơ</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đề</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nghị</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phí</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để</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được</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Nhà</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trường</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896" b="1" dirty="0" err="1">
                  <a:solidFill>
                    <a:srgbClr val="FFFFFF"/>
                  </a:solidFill>
                  <a:latin typeface="Times New Roman" panose="02020603050405020304" pitchFamily="18" charset="0"/>
                  <a:ea typeface="Roboto Bold"/>
                  <a:cs typeface="Times New Roman" panose="02020603050405020304" pitchFamily="18" charset="0"/>
                  <a:sym typeface="Roboto Bold"/>
                </a:rPr>
                <a:t>xét</a:t>
              </a:r>
              <a:r>
                <a:rPr lang="en-US" sz="1896" b="1" dirty="0">
                  <a:solidFill>
                    <a:srgbClr val="FFFFFF"/>
                  </a:solidFill>
                  <a:latin typeface="Times New Roman" panose="02020603050405020304" pitchFamily="18" charset="0"/>
                  <a:ea typeface="Roboto Bold"/>
                  <a:cs typeface="Times New Roman" panose="02020603050405020304" pitchFamily="18" charset="0"/>
                  <a:sym typeface="Roboto Bold"/>
                </a:rPr>
                <a:t>;</a:t>
              </a:r>
            </a:p>
          </p:txBody>
        </p:sp>
        <p:sp>
          <p:nvSpPr>
            <p:cNvPr id="87" name="Freeform 87"/>
            <p:cNvSpPr/>
            <p:nvPr/>
          </p:nvSpPr>
          <p:spPr>
            <a:xfrm>
              <a:off x="1683597" y="1805209"/>
              <a:ext cx="375487" cy="375487"/>
            </a:xfrm>
            <a:custGeom>
              <a:avLst/>
              <a:gdLst/>
              <a:ahLst/>
              <a:cxnLst/>
              <a:rect l="l" t="t" r="r" b="b"/>
              <a:pathLst>
                <a:path w="375487" h="375487">
                  <a:moveTo>
                    <a:pt x="0" y="0"/>
                  </a:moveTo>
                  <a:lnTo>
                    <a:pt x="375487" y="0"/>
                  </a:lnTo>
                  <a:lnTo>
                    <a:pt x="375487" y="375487"/>
                  </a:lnTo>
                  <a:lnTo>
                    <a:pt x="0" y="37548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vi-VN"/>
            </a:p>
          </p:txBody>
        </p:sp>
      </p:grpSp>
      <p:grpSp>
        <p:nvGrpSpPr>
          <p:cNvPr id="3" name="Group 2">
            <a:extLst>
              <a:ext uri="{FF2B5EF4-FFF2-40B4-BE49-F238E27FC236}">
                <a16:creationId xmlns:a16="http://schemas.microsoft.com/office/drawing/2014/main" id="{C8A527D0-837D-7A5F-3D16-348C28752DF8}"/>
              </a:ext>
            </a:extLst>
          </p:cNvPr>
          <p:cNvGrpSpPr/>
          <p:nvPr/>
        </p:nvGrpSpPr>
        <p:grpSpPr>
          <a:xfrm>
            <a:off x="1409835" y="2517351"/>
            <a:ext cx="15468497" cy="899690"/>
            <a:chOff x="1409835" y="2517351"/>
            <a:chExt cx="15468497" cy="899690"/>
          </a:xfrm>
        </p:grpSpPr>
        <p:grpSp>
          <p:nvGrpSpPr>
            <p:cNvPr id="14" name="Group 14"/>
            <p:cNvGrpSpPr/>
            <p:nvPr/>
          </p:nvGrpSpPr>
          <p:grpSpPr>
            <a:xfrm rot="-5400000">
              <a:off x="1626249" y="2300937"/>
              <a:ext cx="782947" cy="1215775"/>
              <a:chOff x="0" y="0"/>
              <a:chExt cx="660400" cy="1025481"/>
            </a:xfrm>
          </p:grpSpPr>
          <p:sp>
            <p:nvSpPr>
              <p:cNvPr id="15" name="Freeform 15"/>
              <p:cNvSpPr/>
              <p:nvPr/>
            </p:nvSpPr>
            <p:spPr>
              <a:xfrm>
                <a:off x="0" y="0"/>
                <a:ext cx="660400" cy="1025481"/>
              </a:xfrm>
              <a:custGeom>
                <a:avLst/>
                <a:gdLst/>
                <a:ahLst/>
                <a:cxnLst/>
                <a:rect l="l" t="t" r="r" b="b"/>
                <a:pathLst>
                  <a:path w="660400" h="1025481">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33226"/>
                    </a:cubicBezTo>
                    <a:lnTo>
                      <a:pt x="660400" y="1025481"/>
                    </a:lnTo>
                    <a:lnTo>
                      <a:pt x="0" y="1025481"/>
                    </a:lnTo>
                    <a:lnTo>
                      <a:pt x="0" y="333740"/>
                    </a:lnTo>
                    <a:cubicBezTo>
                      <a:pt x="1782" y="185660"/>
                      <a:pt x="93019" y="64045"/>
                      <a:pt x="220252" y="19070"/>
                    </a:cubicBezTo>
                    <a:close/>
                  </a:path>
                </a:pathLst>
              </a:custGeom>
              <a:solidFill>
                <a:srgbClr val="308FBE">
                  <a:alpha val="49804"/>
                </a:srgbClr>
              </a:solidFill>
            </p:spPr>
            <p:txBody>
              <a:bodyPr/>
              <a:lstStyle/>
              <a:p>
                <a:endParaRPr lang="vi-VN"/>
              </a:p>
            </p:txBody>
          </p:sp>
          <p:sp>
            <p:nvSpPr>
              <p:cNvPr id="16" name="TextBox 16"/>
              <p:cNvSpPr txBox="1"/>
              <p:nvPr/>
            </p:nvSpPr>
            <p:spPr>
              <a:xfrm>
                <a:off x="0" y="79375"/>
                <a:ext cx="660400" cy="946106"/>
              </a:xfrm>
              <a:prstGeom prst="rect">
                <a:avLst/>
              </a:prstGeom>
            </p:spPr>
            <p:txBody>
              <a:bodyPr lIns="50800" tIns="50800" rIns="50800" bIns="50800" rtlCol="0" anchor="ctr"/>
              <a:lstStyle/>
              <a:p>
                <a:pPr algn="ctr">
                  <a:lnSpc>
                    <a:spcPts val="2763"/>
                  </a:lnSpc>
                </a:pPr>
                <a:endParaRPr/>
              </a:p>
            </p:txBody>
          </p:sp>
        </p:grpSp>
        <p:sp>
          <p:nvSpPr>
            <p:cNvPr id="17" name="Freeform 17"/>
            <p:cNvSpPr/>
            <p:nvPr/>
          </p:nvSpPr>
          <p:spPr>
            <a:xfrm>
              <a:off x="2151434" y="2995467"/>
              <a:ext cx="1819466" cy="421574"/>
            </a:xfrm>
            <a:custGeom>
              <a:avLst/>
              <a:gdLst/>
              <a:ahLst/>
              <a:cxnLst/>
              <a:rect l="l" t="t" r="r" b="b"/>
              <a:pathLst>
                <a:path w="1819466" h="421574">
                  <a:moveTo>
                    <a:pt x="0" y="0"/>
                  </a:moveTo>
                  <a:lnTo>
                    <a:pt x="1819466" y="0"/>
                  </a:lnTo>
                  <a:lnTo>
                    <a:pt x="1819466" y="421574"/>
                  </a:lnTo>
                  <a:lnTo>
                    <a:pt x="0" y="421574"/>
                  </a:lnTo>
                  <a:lnTo>
                    <a:pt x="0" y="0"/>
                  </a:lnTo>
                  <a:close/>
                </a:path>
              </a:pathLst>
            </a:custGeom>
            <a:blipFill>
              <a:blip r:embed="rId6">
                <a:alphaModFix amt="50000"/>
                <a:extLst>
                  <a:ext uri="{96DAC541-7B7A-43D3-8B79-37D633B846F1}">
                    <asvg:svgBlip xmlns:asvg="http://schemas.microsoft.com/office/drawing/2016/SVG/main" r:embed="rId16"/>
                  </a:ext>
                </a:extLst>
              </a:blip>
              <a:stretch>
                <a:fillRect t="-146544"/>
              </a:stretch>
            </a:blipFill>
            <a:ln cap="sq">
              <a:noFill/>
              <a:prstDash val="solid"/>
              <a:miter/>
            </a:ln>
          </p:spPr>
          <p:txBody>
            <a:bodyPr/>
            <a:lstStyle/>
            <a:p>
              <a:endParaRPr lang="vi-VN"/>
            </a:p>
          </p:txBody>
        </p:sp>
        <p:grpSp>
          <p:nvGrpSpPr>
            <p:cNvPr id="30" name="Group 30"/>
            <p:cNvGrpSpPr/>
            <p:nvPr/>
          </p:nvGrpSpPr>
          <p:grpSpPr>
            <a:xfrm>
              <a:off x="2151434" y="2517351"/>
              <a:ext cx="14726898" cy="782947"/>
              <a:chOff x="0" y="0"/>
              <a:chExt cx="3454841" cy="183675"/>
            </a:xfrm>
          </p:grpSpPr>
          <p:sp>
            <p:nvSpPr>
              <p:cNvPr id="31" name="Freeform 31"/>
              <p:cNvSpPr/>
              <p:nvPr/>
            </p:nvSpPr>
            <p:spPr>
              <a:xfrm>
                <a:off x="0" y="0"/>
                <a:ext cx="3454841" cy="183675"/>
              </a:xfrm>
              <a:custGeom>
                <a:avLst/>
                <a:gdLst/>
                <a:ahLst/>
                <a:cxnLst/>
                <a:rect l="l" t="t" r="r" b="b"/>
                <a:pathLst>
                  <a:path w="3454841" h="183675">
                    <a:moveTo>
                      <a:pt x="52570" y="0"/>
                    </a:moveTo>
                    <a:lnTo>
                      <a:pt x="3402271" y="0"/>
                    </a:lnTo>
                    <a:cubicBezTo>
                      <a:pt x="3431305" y="0"/>
                      <a:pt x="3454841" y="23536"/>
                      <a:pt x="3454841" y="52570"/>
                    </a:cubicBezTo>
                    <a:lnTo>
                      <a:pt x="3454841" y="131105"/>
                    </a:lnTo>
                    <a:cubicBezTo>
                      <a:pt x="3454841" y="145047"/>
                      <a:pt x="3449303" y="158419"/>
                      <a:pt x="3439444" y="168277"/>
                    </a:cubicBezTo>
                    <a:cubicBezTo>
                      <a:pt x="3429585" y="178136"/>
                      <a:pt x="3416214" y="183675"/>
                      <a:pt x="3402271" y="183675"/>
                    </a:cubicBezTo>
                    <a:lnTo>
                      <a:pt x="52570" y="183675"/>
                    </a:lnTo>
                    <a:cubicBezTo>
                      <a:pt x="38628" y="183675"/>
                      <a:pt x="25256" y="178136"/>
                      <a:pt x="15397" y="168277"/>
                    </a:cubicBezTo>
                    <a:cubicBezTo>
                      <a:pt x="5539" y="158419"/>
                      <a:pt x="0" y="145047"/>
                      <a:pt x="0" y="131105"/>
                    </a:cubicBezTo>
                    <a:lnTo>
                      <a:pt x="0" y="52570"/>
                    </a:lnTo>
                    <a:cubicBezTo>
                      <a:pt x="0" y="38628"/>
                      <a:pt x="5539" y="25256"/>
                      <a:pt x="15397" y="15397"/>
                    </a:cubicBezTo>
                    <a:cubicBezTo>
                      <a:pt x="25256" y="5539"/>
                      <a:pt x="38628" y="0"/>
                      <a:pt x="52570" y="0"/>
                    </a:cubicBezTo>
                    <a:close/>
                  </a:path>
                </a:pathLst>
              </a:custGeom>
              <a:solidFill>
                <a:srgbClr val="308FBE"/>
              </a:solidFill>
            </p:spPr>
            <p:txBody>
              <a:bodyPr/>
              <a:lstStyle/>
              <a:p>
                <a:endParaRPr lang="vi-VN"/>
              </a:p>
            </p:txBody>
          </p:sp>
          <p:sp>
            <p:nvSpPr>
              <p:cNvPr id="32" name="TextBox 32"/>
              <p:cNvSpPr txBox="1"/>
              <p:nvPr/>
            </p:nvSpPr>
            <p:spPr>
              <a:xfrm>
                <a:off x="0" y="-47625"/>
                <a:ext cx="3454841" cy="231300"/>
              </a:xfrm>
              <a:prstGeom prst="rect">
                <a:avLst/>
              </a:prstGeom>
            </p:spPr>
            <p:txBody>
              <a:bodyPr lIns="50800" tIns="50800" rIns="50800" bIns="50800" rtlCol="0" anchor="ctr"/>
              <a:lstStyle/>
              <a:p>
                <a:pPr algn="ctr">
                  <a:lnSpc>
                    <a:spcPts val="2763"/>
                  </a:lnSpc>
                </a:pPr>
                <a:endParaRPr/>
              </a:p>
            </p:txBody>
          </p:sp>
        </p:grpSp>
        <p:sp>
          <p:nvSpPr>
            <p:cNvPr id="79" name="TextBox 79"/>
            <p:cNvSpPr txBox="1"/>
            <p:nvPr/>
          </p:nvSpPr>
          <p:spPr>
            <a:xfrm>
              <a:off x="2481259" y="2632871"/>
              <a:ext cx="14011179" cy="523331"/>
            </a:xfrm>
            <a:prstGeom prst="rect">
              <a:avLst/>
            </a:prstGeom>
          </p:spPr>
          <p:txBody>
            <a:bodyPr lIns="0" tIns="0" rIns="0" bIns="0" rtlCol="0" anchor="t">
              <a:spAutoFit/>
            </a:bodyPr>
            <a:lstStyle/>
            <a:p>
              <a:pPr marL="0" lvl="1" indent="0" algn="l">
                <a:lnSpc>
                  <a:spcPts val="2060"/>
                </a:lnSpc>
              </a:pP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Đối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với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Sinh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thuộc</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đối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tượng</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1,2,3,5,7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chỉ</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phải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nộp</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hồ</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sơ</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một</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lần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cho</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cả</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khóa</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học</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Sinh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viên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thuộc</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đối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tượng</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4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vào</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tháng</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2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hàng</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năm</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phải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nộp</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một</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bộ</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hồ</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sơ</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đầy</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đủ</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để</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xét</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miễn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giảm</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cho</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năm</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đó</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giấy</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chứng</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nhận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hộ</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nghèo</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hộ</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cận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nghèo</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do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cơ</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quan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có</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thẩm</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quyền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cấp</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phải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còn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thời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hạn</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tại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thời</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điểm</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 </a:t>
              </a:r>
              <a:r>
                <a:rPr lang="en-US" sz="1584" b="1" dirty="0" err="1">
                  <a:solidFill>
                    <a:srgbClr val="FFFFFF"/>
                  </a:solidFill>
                  <a:latin typeface="Times New Roman" panose="02020603050405020304" pitchFamily="18" charset="0"/>
                  <a:ea typeface="Roboto Bold"/>
                  <a:cs typeface="Times New Roman" panose="02020603050405020304" pitchFamily="18" charset="0"/>
                  <a:sym typeface="Roboto Bold"/>
                </a:rPr>
                <a:t>xét</a:t>
              </a:r>
              <a:r>
                <a:rPr lang="en-US" sz="1584" b="1" dirty="0">
                  <a:solidFill>
                    <a:srgbClr val="FFFFFF"/>
                  </a:solidFill>
                  <a:latin typeface="Times New Roman" panose="02020603050405020304" pitchFamily="18" charset="0"/>
                  <a:ea typeface="Roboto Bold"/>
                  <a:cs typeface="Times New Roman" panose="02020603050405020304" pitchFamily="18" charset="0"/>
                  <a:sym typeface="Roboto Bold"/>
                </a:rPr>
                <a:t>;</a:t>
              </a:r>
            </a:p>
          </p:txBody>
        </p:sp>
        <p:sp>
          <p:nvSpPr>
            <p:cNvPr id="88" name="Freeform 88"/>
            <p:cNvSpPr/>
            <p:nvPr/>
          </p:nvSpPr>
          <p:spPr>
            <a:xfrm>
              <a:off x="1652214" y="2730218"/>
              <a:ext cx="406703" cy="406703"/>
            </a:xfrm>
            <a:custGeom>
              <a:avLst/>
              <a:gdLst/>
              <a:ahLst/>
              <a:cxnLst/>
              <a:rect l="l" t="t" r="r" b="b"/>
              <a:pathLst>
                <a:path w="406703" h="406703">
                  <a:moveTo>
                    <a:pt x="0" y="0"/>
                  </a:moveTo>
                  <a:lnTo>
                    <a:pt x="406703" y="0"/>
                  </a:lnTo>
                  <a:lnTo>
                    <a:pt x="406703" y="406704"/>
                  </a:lnTo>
                  <a:lnTo>
                    <a:pt x="0" y="40670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vi-VN"/>
            </a:p>
          </p:txBody>
        </p:sp>
      </p:grpSp>
      <p:sp>
        <p:nvSpPr>
          <p:cNvPr id="90" name="TextBox 90"/>
          <p:cNvSpPr txBox="1"/>
          <p:nvPr/>
        </p:nvSpPr>
        <p:spPr>
          <a:xfrm>
            <a:off x="1409669" y="1138770"/>
            <a:ext cx="15963522" cy="307777"/>
          </a:xfrm>
          <a:prstGeom prst="rect">
            <a:avLst/>
          </a:prstGeom>
        </p:spPr>
        <p:txBody>
          <a:bodyPr lIns="0" tIns="0" rIns="0" bIns="0" rtlCol="0" anchor="t">
            <a:spAutoFit/>
          </a:bodyPr>
          <a:lstStyle/>
          <a:p>
            <a:pPr algn="l">
              <a:lnSpc>
                <a:spcPts val="2422"/>
              </a:lnSpc>
            </a:pPr>
            <a:r>
              <a:rPr lang="en-US" sz="2000"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17" tooltip="https://uneti.edu.vn/thong-bao-huong-dan-nop-ho-so-che-do-chinh-sach-nam-hoc-2025-2026-doi-voi-sinh-vien-dai-hoc-he-chinh-quy/"/>
              </a:rPr>
              <a:t>https://uneti.edu.vn/thong-bao-huong-dan-nop-ho-so-che-do-chinh-sach-nam-hoc-2025-2026-doi-voi-sinh-vien-dai-hoc-he-chinh-quy/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22" presetClass="entr" presetSubtype="8" fill="hold" nodeType="withEffect">
                                  <p:stCondLst>
                                    <p:cond delay="25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par>
                                <p:cTn id="15" presetID="22" presetClass="entr" presetSubtype="8"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50"/>
                                        <p:tgtEl>
                                          <p:spTgt spid="3"/>
                                        </p:tgtEl>
                                      </p:cBhvr>
                                    </p:animEffect>
                                  </p:childTnLst>
                                </p:cTn>
                              </p:par>
                              <p:par>
                                <p:cTn id="18" presetID="22" presetClass="entr" presetSubtype="8" fill="hold" nodeType="withEffect">
                                  <p:stCondLst>
                                    <p:cond delay="75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nodeType="withEffect">
                                  <p:stCondLst>
                                    <p:cond delay="100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8" fill="hold" nodeType="withEffect">
                                  <p:stCondLst>
                                    <p:cond delay="1250"/>
                                  </p:stCondLst>
                                  <p:childTnLst>
                                    <p:set>
                                      <p:cBhvr>
                                        <p:cTn id="25" dur="1" fill="hold">
                                          <p:stCondLst>
                                            <p:cond delay="0"/>
                                          </p:stCondLst>
                                        </p:cTn>
                                        <p:tgtEl>
                                          <p:spTgt spid="93"/>
                                        </p:tgtEl>
                                        <p:attrNameLst>
                                          <p:attrName>style.visibility</p:attrName>
                                        </p:attrNameLst>
                                      </p:cBhvr>
                                      <p:to>
                                        <p:strVal val="visible"/>
                                      </p:to>
                                    </p:set>
                                    <p:animEffect transition="in" filter="wipe(left)">
                                      <p:cBhvr>
                                        <p:cTn id="26" dur="500"/>
                                        <p:tgtEl>
                                          <p:spTgt spid="93"/>
                                        </p:tgtEl>
                                      </p:cBhvr>
                                    </p:animEffect>
                                  </p:childTnLst>
                                </p:cTn>
                              </p:par>
                              <p:par>
                                <p:cTn id="27" presetID="22" presetClass="entr" presetSubtype="8" fill="hold" nodeType="withEffect">
                                  <p:stCondLst>
                                    <p:cond delay="150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par>
                                <p:cTn id="30" presetID="22" presetClass="entr" presetSubtype="8" fill="hold" nodeType="withEffect">
                                  <p:stCondLst>
                                    <p:cond delay="1750"/>
                                  </p:stCondLst>
                                  <p:childTnLst>
                                    <p:set>
                                      <p:cBhvr>
                                        <p:cTn id="31" dur="1" fill="hold">
                                          <p:stCondLst>
                                            <p:cond delay="0"/>
                                          </p:stCondLst>
                                        </p:cTn>
                                        <p:tgtEl>
                                          <p:spTgt spid="95"/>
                                        </p:tgtEl>
                                        <p:attrNameLst>
                                          <p:attrName>style.visibility</p:attrName>
                                        </p:attrNameLst>
                                      </p:cBhvr>
                                      <p:to>
                                        <p:strVal val="visible"/>
                                      </p:to>
                                    </p:set>
                                    <p:animEffect transition="in" filter="wipe(left)">
                                      <p:cBhvr>
                                        <p:cTn id="32" dur="500"/>
                                        <p:tgtEl>
                                          <p:spTgt spid="95"/>
                                        </p:tgtEl>
                                      </p:cBhvr>
                                    </p:animEffect>
                                  </p:childTnLst>
                                </p:cTn>
                              </p:par>
                              <p:par>
                                <p:cTn id="33" presetID="22" presetClass="entr" presetSubtype="8" fill="hold" nodeType="withEffect">
                                  <p:stCondLst>
                                    <p:cond delay="2000"/>
                                  </p:stCondLst>
                                  <p:childTnLst>
                                    <p:set>
                                      <p:cBhvr>
                                        <p:cTn id="34" dur="1" fill="hold">
                                          <p:stCondLst>
                                            <p:cond delay="0"/>
                                          </p:stCondLst>
                                        </p:cTn>
                                        <p:tgtEl>
                                          <p:spTgt spid="96"/>
                                        </p:tgtEl>
                                        <p:attrNameLst>
                                          <p:attrName>style.visibility</p:attrName>
                                        </p:attrNameLst>
                                      </p:cBhvr>
                                      <p:to>
                                        <p:strVal val="visible"/>
                                      </p:to>
                                    </p:set>
                                    <p:animEffect transition="in" filter="wipe(left)">
                                      <p:cBhvr>
                                        <p:cTn id="35" dur="500"/>
                                        <p:tgtEl>
                                          <p:spTgt spid="96"/>
                                        </p:tgtEl>
                                      </p:cBhvr>
                                    </p:animEffect>
                                  </p:childTnLst>
                                </p:cTn>
                              </p:par>
                              <p:par>
                                <p:cTn id="36" presetID="22" presetClass="entr" presetSubtype="8" fill="hold" nodeType="withEffect">
                                  <p:stCondLst>
                                    <p:cond delay="2250"/>
                                  </p:stCondLst>
                                  <p:childTnLst>
                                    <p:set>
                                      <p:cBhvr>
                                        <p:cTn id="37" dur="1" fill="hold">
                                          <p:stCondLst>
                                            <p:cond delay="0"/>
                                          </p:stCondLst>
                                        </p:cTn>
                                        <p:tgtEl>
                                          <p:spTgt spid="98"/>
                                        </p:tgtEl>
                                        <p:attrNameLst>
                                          <p:attrName>style.visibility</p:attrName>
                                        </p:attrNameLst>
                                      </p:cBhvr>
                                      <p:to>
                                        <p:strVal val="visible"/>
                                      </p:to>
                                    </p:set>
                                    <p:animEffect transition="in" filter="wipe(left)">
                                      <p:cBhvr>
                                        <p:cTn id="38"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D4E14291-F9C0-4AED-B6A3-3FEB6725687A}"/>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6639"/>
            <a:ext cx="18288001" cy="10293639"/>
          </a:xfrm>
          <a:prstGeom prst="rect">
            <a:avLst/>
          </a:prstGeom>
        </p:spPr>
      </p:pic>
      <p:sp>
        <p:nvSpPr>
          <p:cNvPr id="6" name="TextBox 6"/>
          <p:cNvSpPr txBox="1"/>
          <p:nvPr/>
        </p:nvSpPr>
        <p:spPr>
          <a:xfrm>
            <a:off x="980386" y="1028277"/>
            <a:ext cx="15984439" cy="830805"/>
          </a:xfrm>
          <a:prstGeom prst="rect">
            <a:avLst/>
          </a:prstGeom>
        </p:spPr>
        <p:txBody>
          <a:bodyPr lIns="0" tIns="0" rIns="0" bIns="0" rtlCol="0" anchor="t">
            <a:spAutoFit/>
          </a:bodyPr>
          <a:lstStyle/>
          <a:p>
            <a:pPr algn="l">
              <a:lnSpc>
                <a:spcPts val="6937"/>
              </a:lnSpc>
            </a:pP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VIII.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Lựa</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chọn</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sinh</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viên</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tiêu</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biểu</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khen</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thưởng</a:t>
            </a:r>
            <a:endPar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7" name="TextBox 7"/>
          <p:cNvSpPr txBox="1"/>
          <p:nvPr/>
        </p:nvSpPr>
        <p:spPr>
          <a:xfrm>
            <a:off x="1028735" y="2606339"/>
            <a:ext cx="16303526" cy="430374"/>
          </a:xfrm>
          <a:prstGeom prst="rect">
            <a:avLst/>
          </a:prstGeom>
        </p:spPr>
        <p:txBody>
          <a:bodyPr lIns="0" tIns="0" rIns="0" bIns="0" rtlCol="0" anchor="t">
            <a:spAutoFit/>
          </a:bodyPr>
          <a:lstStyle/>
          <a:p>
            <a:pPr algn="l">
              <a:lnSpc>
                <a:spcPts val="3562"/>
              </a:lnSpc>
            </a:pP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lựa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chọn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tiêu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biểu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xuất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sắc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để</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khen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thưởng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dịp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lễ</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khai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giảng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2025 - 2026.</a:t>
            </a:r>
          </a:p>
        </p:txBody>
      </p:sp>
      <p:sp>
        <p:nvSpPr>
          <p:cNvPr id="10" name="TextBox 10"/>
          <p:cNvSpPr txBox="1"/>
          <p:nvPr/>
        </p:nvSpPr>
        <p:spPr>
          <a:xfrm>
            <a:off x="1028735" y="3231418"/>
            <a:ext cx="3544044" cy="411138"/>
          </a:xfrm>
          <a:prstGeom prst="rect">
            <a:avLst/>
          </a:prstGeom>
        </p:spPr>
        <p:txBody>
          <a:bodyPr lIns="0" tIns="0" rIns="0" bIns="0" rtlCol="0" anchor="t">
            <a:spAutoFit/>
          </a:bodyPr>
          <a:lstStyle/>
          <a:p>
            <a:pPr algn="l">
              <a:lnSpc>
                <a:spcPts val="3437"/>
              </a:lnSpc>
            </a:pPr>
            <a:r>
              <a:rPr lang="en-US" sz="2800"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Mục</a:t>
            </a:r>
            <a:r>
              <a:rPr lang="en-US" sz="2800"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 </a:t>
            </a:r>
            <a:r>
              <a:rPr lang="en-US" sz="2800"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đích</a:t>
            </a:r>
            <a:r>
              <a:rPr lang="en-US" sz="2800"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 Ý </a:t>
            </a:r>
            <a:r>
              <a:rPr lang="en-US" sz="2800"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nghĩa</a:t>
            </a:r>
            <a:r>
              <a:rPr lang="en-US" sz="2800"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a:t>
            </a:r>
          </a:p>
        </p:txBody>
      </p:sp>
      <p:grpSp>
        <p:nvGrpSpPr>
          <p:cNvPr id="2" name="Group 1">
            <a:extLst>
              <a:ext uri="{FF2B5EF4-FFF2-40B4-BE49-F238E27FC236}">
                <a16:creationId xmlns:a16="http://schemas.microsoft.com/office/drawing/2014/main" id="{A644973F-BBE3-E524-12A2-209BE1C187AC}"/>
              </a:ext>
            </a:extLst>
          </p:cNvPr>
          <p:cNvGrpSpPr/>
          <p:nvPr/>
        </p:nvGrpSpPr>
        <p:grpSpPr>
          <a:xfrm>
            <a:off x="992388" y="3933425"/>
            <a:ext cx="5245447" cy="4332602"/>
            <a:chOff x="992388" y="3933425"/>
            <a:chExt cx="5245447" cy="4332602"/>
          </a:xfrm>
        </p:grpSpPr>
        <p:grpSp>
          <p:nvGrpSpPr>
            <p:cNvPr id="8" name="Group 8"/>
            <p:cNvGrpSpPr/>
            <p:nvPr/>
          </p:nvGrpSpPr>
          <p:grpSpPr>
            <a:xfrm>
              <a:off x="992388" y="3933425"/>
              <a:ext cx="5245447" cy="4332602"/>
              <a:chOff x="0" y="0"/>
              <a:chExt cx="6993930" cy="5776803"/>
            </a:xfrm>
            <a:solidFill>
              <a:schemeClr val="accent2">
                <a:lumMod val="20000"/>
                <a:lumOff val="80000"/>
              </a:schemeClr>
            </a:solidFill>
          </p:grpSpPr>
          <p:sp>
            <p:nvSpPr>
              <p:cNvPr id="9" name="Freeform 9"/>
              <p:cNvSpPr/>
              <p:nvPr/>
            </p:nvSpPr>
            <p:spPr>
              <a:xfrm>
                <a:off x="0" y="0"/>
                <a:ext cx="6993890" cy="5776791"/>
              </a:xfrm>
              <a:custGeom>
                <a:avLst/>
                <a:gdLst/>
                <a:ahLst/>
                <a:cxnLst/>
                <a:rect l="l" t="t" r="r" b="b"/>
                <a:pathLst>
                  <a:path w="6993890" h="5776791">
                    <a:moveTo>
                      <a:pt x="0" y="1312682"/>
                    </a:moveTo>
                    <a:cubicBezTo>
                      <a:pt x="0" y="587803"/>
                      <a:pt x="406273" y="0"/>
                      <a:pt x="907288" y="0"/>
                    </a:cubicBezTo>
                    <a:lnTo>
                      <a:pt x="6086602" y="0"/>
                    </a:lnTo>
                    <a:cubicBezTo>
                      <a:pt x="6587744" y="0"/>
                      <a:pt x="6993890" y="587803"/>
                      <a:pt x="6993890" y="1312682"/>
                    </a:cubicBezTo>
                    <a:lnTo>
                      <a:pt x="6993890" y="4464109"/>
                    </a:lnTo>
                    <a:cubicBezTo>
                      <a:pt x="6993890" y="5189171"/>
                      <a:pt x="6587617" y="5776791"/>
                      <a:pt x="6086602" y="5776791"/>
                    </a:cubicBezTo>
                    <a:lnTo>
                      <a:pt x="907288" y="5776791"/>
                    </a:lnTo>
                    <a:cubicBezTo>
                      <a:pt x="406273" y="5776791"/>
                      <a:pt x="0" y="5188987"/>
                      <a:pt x="0" y="4464109"/>
                    </a:cubicBezTo>
                    <a:close/>
                  </a:path>
                </a:pathLst>
              </a:custGeom>
              <a:grpFill/>
            </p:spPr>
            <p:txBody>
              <a:bodyPr/>
              <a:lstStyle/>
              <a:p>
                <a:endParaRPr lang="vi-VN"/>
              </a:p>
            </p:txBody>
          </p:sp>
        </p:grpSp>
        <p:sp>
          <p:nvSpPr>
            <p:cNvPr id="11" name="TextBox 11"/>
            <p:cNvSpPr txBox="1"/>
            <p:nvPr/>
          </p:nvSpPr>
          <p:spPr>
            <a:xfrm>
              <a:off x="1467458" y="4943931"/>
              <a:ext cx="4678412" cy="2726708"/>
            </a:xfrm>
            <a:prstGeom prst="rect">
              <a:avLst/>
            </a:prstGeom>
          </p:spPr>
          <p:txBody>
            <a:bodyPr lIns="0" tIns="0" rIns="0" bIns="0" rtlCol="0" anchor="t">
              <a:spAutoFit/>
            </a:bodyPr>
            <a:lstStyle/>
            <a:p>
              <a:pPr algn="l">
                <a:lnSpc>
                  <a:spcPts val="3561"/>
                </a:lnSpc>
              </a:pP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khích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lệ</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tôn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những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hình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thành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tích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rèn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luyện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xuất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sắc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nhiều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đóng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góp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sự</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phát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triển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của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3562"/>
                </a:lnSpc>
              </a:pPr>
              <a:endPar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grpSp>
      <p:grpSp>
        <p:nvGrpSpPr>
          <p:cNvPr id="3" name="Group 2">
            <a:extLst>
              <a:ext uri="{FF2B5EF4-FFF2-40B4-BE49-F238E27FC236}">
                <a16:creationId xmlns:a16="http://schemas.microsoft.com/office/drawing/2014/main" id="{2C4AF4CA-10C0-ACB9-BF6E-839D74694238}"/>
              </a:ext>
            </a:extLst>
          </p:cNvPr>
          <p:cNvGrpSpPr/>
          <p:nvPr/>
        </p:nvGrpSpPr>
        <p:grpSpPr>
          <a:xfrm>
            <a:off x="6521353" y="3933425"/>
            <a:ext cx="5276795" cy="4460320"/>
            <a:chOff x="6521353" y="3933425"/>
            <a:chExt cx="5276795" cy="4460320"/>
          </a:xfrm>
        </p:grpSpPr>
        <p:grpSp>
          <p:nvGrpSpPr>
            <p:cNvPr id="12" name="Group 12"/>
            <p:cNvGrpSpPr/>
            <p:nvPr/>
          </p:nvGrpSpPr>
          <p:grpSpPr>
            <a:xfrm>
              <a:off x="6521353" y="3933425"/>
              <a:ext cx="5245447" cy="4332602"/>
              <a:chOff x="0" y="0"/>
              <a:chExt cx="6993930" cy="5776803"/>
            </a:xfrm>
            <a:solidFill>
              <a:schemeClr val="accent2">
                <a:lumMod val="20000"/>
                <a:lumOff val="80000"/>
              </a:schemeClr>
            </a:solidFill>
          </p:grpSpPr>
          <p:sp>
            <p:nvSpPr>
              <p:cNvPr id="13" name="Freeform 13"/>
              <p:cNvSpPr/>
              <p:nvPr/>
            </p:nvSpPr>
            <p:spPr>
              <a:xfrm>
                <a:off x="0" y="0"/>
                <a:ext cx="6993890" cy="5776791"/>
              </a:xfrm>
              <a:custGeom>
                <a:avLst/>
                <a:gdLst/>
                <a:ahLst/>
                <a:cxnLst/>
                <a:rect l="l" t="t" r="r" b="b"/>
                <a:pathLst>
                  <a:path w="6993890" h="5776791">
                    <a:moveTo>
                      <a:pt x="0" y="1312682"/>
                    </a:moveTo>
                    <a:cubicBezTo>
                      <a:pt x="0" y="587803"/>
                      <a:pt x="406273" y="0"/>
                      <a:pt x="907288" y="0"/>
                    </a:cubicBezTo>
                    <a:lnTo>
                      <a:pt x="6086602" y="0"/>
                    </a:lnTo>
                    <a:cubicBezTo>
                      <a:pt x="6587744" y="0"/>
                      <a:pt x="6993890" y="587803"/>
                      <a:pt x="6993890" y="1312682"/>
                    </a:cubicBezTo>
                    <a:lnTo>
                      <a:pt x="6993890" y="4464109"/>
                    </a:lnTo>
                    <a:cubicBezTo>
                      <a:pt x="6993890" y="5189171"/>
                      <a:pt x="6587617" y="5776791"/>
                      <a:pt x="6086602" y="5776791"/>
                    </a:cubicBezTo>
                    <a:lnTo>
                      <a:pt x="907288" y="5776791"/>
                    </a:lnTo>
                    <a:cubicBezTo>
                      <a:pt x="406273" y="5776791"/>
                      <a:pt x="0" y="5188987"/>
                      <a:pt x="0" y="4464109"/>
                    </a:cubicBezTo>
                    <a:close/>
                  </a:path>
                </a:pathLst>
              </a:custGeom>
              <a:grpFill/>
            </p:spPr>
            <p:txBody>
              <a:bodyPr/>
              <a:lstStyle/>
              <a:p>
                <a:endParaRPr lang="vi-VN"/>
              </a:p>
            </p:txBody>
          </p:sp>
        </p:grpSp>
        <p:sp>
          <p:nvSpPr>
            <p:cNvPr id="14" name="TextBox 14"/>
            <p:cNvSpPr txBox="1"/>
            <p:nvPr/>
          </p:nvSpPr>
          <p:spPr>
            <a:xfrm>
              <a:off x="7119736" y="4270052"/>
              <a:ext cx="4678412" cy="4123693"/>
            </a:xfrm>
            <a:prstGeom prst="rect">
              <a:avLst/>
            </a:prstGeom>
          </p:spPr>
          <p:txBody>
            <a:bodyPr lIns="0" tIns="0" rIns="0" bIns="0" rtlCol="0" anchor="t">
              <a:spAutoFit/>
            </a:bodyPr>
            <a:lstStyle/>
            <a:p>
              <a:pPr algn="l">
                <a:lnSpc>
                  <a:spcPts val="3561"/>
                </a:lnSpc>
              </a:pP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Lan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toả</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những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hình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ảnh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đẹp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xây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dựng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nét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“Văn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hóa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đường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Uneti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lực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phát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triển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tài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trẻ</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thúc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đẩy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phong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trào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đua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rèn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luyện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cứu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khoa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lao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sáng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toàn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Trường;</a:t>
              </a:r>
            </a:p>
            <a:p>
              <a:pPr algn="l">
                <a:lnSpc>
                  <a:spcPts val="3562"/>
                </a:lnSpc>
              </a:pPr>
              <a:endPar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grpSp>
      <p:grpSp>
        <p:nvGrpSpPr>
          <p:cNvPr id="4" name="Group 3">
            <a:extLst>
              <a:ext uri="{FF2B5EF4-FFF2-40B4-BE49-F238E27FC236}">
                <a16:creationId xmlns:a16="http://schemas.microsoft.com/office/drawing/2014/main" id="{1CAF645E-218C-F719-E8BB-201BF550F317}"/>
              </a:ext>
            </a:extLst>
          </p:cNvPr>
          <p:cNvGrpSpPr/>
          <p:nvPr/>
        </p:nvGrpSpPr>
        <p:grpSpPr>
          <a:xfrm>
            <a:off x="12086814" y="3951555"/>
            <a:ext cx="5245447" cy="4462832"/>
            <a:chOff x="12086814" y="3951555"/>
            <a:chExt cx="5245447" cy="4462832"/>
          </a:xfrm>
        </p:grpSpPr>
        <p:grpSp>
          <p:nvGrpSpPr>
            <p:cNvPr id="15" name="Group 15"/>
            <p:cNvGrpSpPr/>
            <p:nvPr/>
          </p:nvGrpSpPr>
          <p:grpSpPr>
            <a:xfrm>
              <a:off x="12086814" y="3951555"/>
              <a:ext cx="5245447" cy="4332602"/>
              <a:chOff x="0" y="0"/>
              <a:chExt cx="6993930" cy="5776803"/>
            </a:xfrm>
            <a:solidFill>
              <a:schemeClr val="accent2">
                <a:lumMod val="20000"/>
                <a:lumOff val="80000"/>
              </a:schemeClr>
            </a:solidFill>
          </p:grpSpPr>
          <p:sp>
            <p:nvSpPr>
              <p:cNvPr id="16" name="Freeform 16"/>
              <p:cNvSpPr/>
              <p:nvPr/>
            </p:nvSpPr>
            <p:spPr>
              <a:xfrm>
                <a:off x="0" y="0"/>
                <a:ext cx="6993890" cy="5776791"/>
              </a:xfrm>
              <a:custGeom>
                <a:avLst/>
                <a:gdLst/>
                <a:ahLst/>
                <a:cxnLst/>
                <a:rect l="l" t="t" r="r" b="b"/>
                <a:pathLst>
                  <a:path w="6993890" h="5776791">
                    <a:moveTo>
                      <a:pt x="0" y="1312682"/>
                    </a:moveTo>
                    <a:cubicBezTo>
                      <a:pt x="0" y="587803"/>
                      <a:pt x="406273" y="0"/>
                      <a:pt x="907288" y="0"/>
                    </a:cubicBezTo>
                    <a:lnTo>
                      <a:pt x="6086602" y="0"/>
                    </a:lnTo>
                    <a:cubicBezTo>
                      <a:pt x="6587744" y="0"/>
                      <a:pt x="6993890" y="587803"/>
                      <a:pt x="6993890" y="1312682"/>
                    </a:cubicBezTo>
                    <a:lnTo>
                      <a:pt x="6993890" y="4464109"/>
                    </a:lnTo>
                    <a:cubicBezTo>
                      <a:pt x="6993890" y="5189171"/>
                      <a:pt x="6587617" y="5776791"/>
                      <a:pt x="6086602" y="5776791"/>
                    </a:cubicBezTo>
                    <a:lnTo>
                      <a:pt x="907288" y="5776791"/>
                    </a:lnTo>
                    <a:cubicBezTo>
                      <a:pt x="406273" y="5776791"/>
                      <a:pt x="0" y="5188987"/>
                      <a:pt x="0" y="4464109"/>
                    </a:cubicBezTo>
                    <a:close/>
                  </a:path>
                </a:pathLst>
              </a:custGeom>
              <a:grpFill/>
            </p:spPr>
            <p:txBody>
              <a:bodyPr/>
              <a:lstStyle/>
              <a:p>
                <a:endParaRPr lang="vi-VN"/>
              </a:p>
            </p:txBody>
          </p:sp>
        </p:grpSp>
        <p:sp>
          <p:nvSpPr>
            <p:cNvPr id="17" name="TextBox 17"/>
            <p:cNvSpPr txBox="1"/>
            <p:nvPr/>
          </p:nvSpPr>
          <p:spPr>
            <a:xfrm>
              <a:off x="12409167" y="4302684"/>
              <a:ext cx="4923063" cy="4111703"/>
            </a:xfrm>
            <a:prstGeom prst="rect">
              <a:avLst/>
            </a:prstGeom>
          </p:spPr>
          <p:txBody>
            <a:bodyPr wrap="square" lIns="0" tIns="0" rIns="0" bIns="0" rtlCol="0" anchor="t">
              <a:spAutoFit/>
            </a:bodyPr>
            <a:lstStyle/>
            <a:p>
              <a:pPr algn="l">
                <a:lnSpc>
                  <a:spcPts val="3561"/>
                </a:lnSpc>
              </a:pP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Biểu</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dương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những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tấm</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gương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sáng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điển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hình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tiêu</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biểu</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của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hoạt</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để</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khác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noi</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xây</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dựng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tinh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thần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đoàn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kết</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tư</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hào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Nhà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trường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Góp</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phần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nâng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cao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chất</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lượng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đào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vị</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thế</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của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Nhà</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lĩnh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vực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giáo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dục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đào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tạo</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3562"/>
                </a:lnSpc>
              </a:pPr>
              <a:endPar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grpSp>
      <p:sp>
        <p:nvSpPr>
          <p:cNvPr id="19" name="TextBox 19"/>
          <p:cNvSpPr txBox="1"/>
          <p:nvPr/>
        </p:nvSpPr>
        <p:spPr>
          <a:xfrm>
            <a:off x="1028735" y="2239627"/>
            <a:ext cx="15963522" cy="307777"/>
          </a:xfrm>
          <a:prstGeom prst="rect">
            <a:avLst/>
          </a:prstGeom>
        </p:spPr>
        <p:txBody>
          <a:bodyPr lIns="0" tIns="0" rIns="0" bIns="0" rtlCol="0" anchor="t">
            <a:spAutoFit/>
          </a:bodyPr>
          <a:lstStyle/>
          <a:p>
            <a:pPr algn="l">
              <a:lnSpc>
                <a:spcPts val="2422"/>
              </a:lnSpc>
            </a:pPr>
            <a:r>
              <a:rPr lang="en-US" sz="2000"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4" tooltip="https://uneti.edu.vn/thong-bao-ve-viec-lua-chon-sinh-vien-tieu-bieu-xuat-sac-de-nha-truong-khen-thuong-trong-dip-le-khai-giang-nam-hoc-2025-2026/"/>
              </a:rPr>
              <a:t>https://uneti.edu.vn/thong-bao-ve-viec-lua-chon-sinh-vien-tieu-bieu-xuat-sac-de-nha-truong-khen-thuong-trong-dip-le-khai-giang-nam-hoc-2025-2026/</a:t>
            </a:r>
          </a:p>
        </p:txBody>
      </p:sp>
      <p:sp>
        <p:nvSpPr>
          <p:cNvPr id="20" name="TextBox 20"/>
          <p:cNvSpPr txBox="1"/>
          <p:nvPr/>
        </p:nvSpPr>
        <p:spPr>
          <a:xfrm>
            <a:off x="1028700" y="8408902"/>
            <a:ext cx="3544044" cy="411138"/>
          </a:xfrm>
          <a:prstGeom prst="rect">
            <a:avLst/>
          </a:prstGeom>
        </p:spPr>
        <p:txBody>
          <a:bodyPr lIns="0" tIns="0" rIns="0" bIns="0" rtlCol="0" anchor="t">
            <a:spAutoFit/>
          </a:bodyPr>
          <a:lstStyle/>
          <a:p>
            <a:pPr algn="l">
              <a:lnSpc>
                <a:spcPts val="3437"/>
              </a:lnSpc>
            </a:pPr>
            <a:r>
              <a:rPr lang="en-US" sz="2800" dirty="0" err="1">
                <a:solidFill>
                  <a:srgbClr val="2B4150"/>
                </a:solidFill>
                <a:latin typeface="Times New Roman" panose="02020603050405020304" pitchFamily="18" charset="0"/>
                <a:ea typeface="Museo Moderno"/>
                <a:cs typeface="Times New Roman" panose="02020603050405020304" pitchFamily="18" charset="0"/>
                <a:sym typeface="Museo Moderno"/>
              </a:rPr>
              <a:t>Đối</a:t>
            </a:r>
            <a:r>
              <a:rPr lang="en-US" sz="2800" dirty="0">
                <a:solidFill>
                  <a:srgbClr val="2B4150"/>
                </a:solidFill>
                <a:latin typeface="Times New Roman" panose="02020603050405020304" pitchFamily="18" charset="0"/>
                <a:ea typeface="Museo Moderno"/>
                <a:cs typeface="Times New Roman" panose="02020603050405020304" pitchFamily="18" charset="0"/>
                <a:sym typeface="Museo Moderno"/>
              </a:rPr>
              <a:t> </a:t>
            </a:r>
            <a:r>
              <a:rPr lang="en-US" sz="2800" dirty="0" err="1">
                <a:solidFill>
                  <a:srgbClr val="2B4150"/>
                </a:solidFill>
                <a:latin typeface="Times New Roman" panose="02020603050405020304" pitchFamily="18" charset="0"/>
                <a:ea typeface="Museo Moderno"/>
                <a:cs typeface="Times New Roman" panose="02020603050405020304" pitchFamily="18" charset="0"/>
                <a:sym typeface="Museo Moderno"/>
              </a:rPr>
              <a:t>tượng</a:t>
            </a:r>
            <a:r>
              <a:rPr lang="en-US" sz="2800" dirty="0">
                <a:solidFill>
                  <a:srgbClr val="2B4150"/>
                </a:solidFill>
                <a:latin typeface="Times New Roman" panose="02020603050405020304" pitchFamily="18" charset="0"/>
                <a:ea typeface="Museo Moderno"/>
                <a:cs typeface="Times New Roman" panose="02020603050405020304" pitchFamily="18" charset="0"/>
                <a:sym typeface="Museo Moderno"/>
              </a:rPr>
              <a:t> </a:t>
            </a:r>
            <a:r>
              <a:rPr lang="en-US" sz="2800" dirty="0" err="1">
                <a:solidFill>
                  <a:srgbClr val="2B4150"/>
                </a:solidFill>
                <a:latin typeface="Times New Roman" panose="02020603050405020304" pitchFamily="18" charset="0"/>
                <a:ea typeface="Museo Moderno"/>
                <a:cs typeface="Times New Roman" panose="02020603050405020304" pitchFamily="18" charset="0"/>
                <a:sym typeface="Museo Moderno"/>
              </a:rPr>
              <a:t>xét</a:t>
            </a:r>
            <a:r>
              <a:rPr lang="en-US" sz="2800" dirty="0">
                <a:solidFill>
                  <a:srgbClr val="2B4150"/>
                </a:solidFill>
                <a:latin typeface="Times New Roman" panose="02020603050405020304" pitchFamily="18" charset="0"/>
                <a:ea typeface="Museo Moderno"/>
                <a:cs typeface="Times New Roman" panose="02020603050405020304" pitchFamily="18" charset="0"/>
                <a:sym typeface="Museo Moderno"/>
              </a:rPr>
              <a:t>:</a:t>
            </a:r>
          </a:p>
        </p:txBody>
      </p:sp>
      <p:sp>
        <p:nvSpPr>
          <p:cNvPr id="21" name="TextBox 21"/>
          <p:cNvSpPr txBox="1"/>
          <p:nvPr/>
        </p:nvSpPr>
        <p:spPr>
          <a:xfrm>
            <a:off x="1028700" y="8852745"/>
            <a:ext cx="10347061" cy="880049"/>
          </a:xfrm>
          <a:prstGeom prst="rect">
            <a:avLst/>
          </a:prstGeom>
        </p:spPr>
        <p:txBody>
          <a:bodyPr lIns="0" tIns="0" rIns="0" bIns="0" rtlCol="0" anchor="t">
            <a:spAutoFit/>
          </a:bodyPr>
          <a:lstStyle/>
          <a:p>
            <a:pPr algn="l">
              <a:lnSpc>
                <a:spcPts val="3561"/>
              </a:lnSpc>
            </a:pP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Sinh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đại</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hệ</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quy</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16,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17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18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4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toàn</a:t>
            </a:r>
            <a:r>
              <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Trường.</a:t>
            </a:r>
          </a:p>
          <a:p>
            <a:pPr algn="l">
              <a:lnSpc>
                <a:spcPts val="3562"/>
              </a:lnSpc>
            </a:pPr>
            <a:endParaRPr lang="en-US" sz="24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pic>
        <p:nvPicPr>
          <p:cNvPr id="24" name="Picture 23">
            <a:extLst>
              <a:ext uri="{FF2B5EF4-FFF2-40B4-BE49-F238E27FC236}">
                <a16:creationId xmlns:a16="http://schemas.microsoft.com/office/drawing/2014/main" id="{18BFB903-85EA-440E-B32C-F0FE203199BA}"/>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75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25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7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00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78DD06B2-0F0C-4AD0-814F-6DB94B46CA8B}"/>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6639"/>
            <a:ext cx="18288001" cy="10816167"/>
          </a:xfrm>
          <a:prstGeom prst="rect">
            <a:avLst/>
          </a:prstGeom>
        </p:spPr>
      </p:pic>
      <p:sp>
        <p:nvSpPr>
          <p:cNvPr id="6" name="TextBox 6"/>
          <p:cNvSpPr txBox="1"/>
          <p:nvPr/>
        </p:nvSpPr>
        <p:spPr>
          <a:xfrm>
            <a:off x="1016329" y="1300409"/>
            <a:ext cx="17070254" cy="830805"/>
          </a:xfrm>
          <a:prstGeom prst="rect">
            <a:avLst/>
          </a:prstGeom>
        </p:spPr>
        <p:txBody>
          <a:bodyPr lIns="0" tIns="0" rIns="0" bIns="0" rtlCol="0" anchor="t">
            <a:spAutoFit/>
          </a:bodyPr>
          <a:lstStyle/>
          <a:p>
            <a:pPr algn="l">
              <a:lnSpc>
                <a:spcPts val="6937"/>
              </a:lnSpc>
            </a:pP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IX. Thông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báo</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phí</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kỳ</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1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năm</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2025 – 2026</a:t>
            </a:r>
          </a:p>
        </p:txBody>
      </p:sp>
      <p:sp>
        <p:nvSpPr>
          <p:cNvPr id="35" name="TextBox 35"/>
          <p:cNvSpPr txBox="1"/>
          <p:nvPr/>
        </p:nvSpPr>
        <p:spPr>
          <a:xfrm>
            <a:off x="5601212" y="3361806"/>
            <a:ext cx="11049721" cy="436017"/>
          </a:xfrm>
          <a:prstGeom prst="rect">
            <a:avLst/>
          </a:prstGeom>
        </p:spPr>
        <p:txBody>
          <a:bodyPr wrap="square" lIns="0" tIns="0" rIns="0" bIns="0" rtlCol="0" anchor="t">
            <a:spAutoFit/>
          </a:bodyPr>
          <a:lstStyle/>
          <a:p>
            <a:pPr algn="l">
              <a:lnSpc>
                <a:spcPts val="3437"/>
              </a:lnSpc>
            </a:pPr>
            <a:r>
              <a:rPr lang="en-US" sz="36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Học </a:t>
            </a:r>
            <a:r>
              <a:rPr lang="en-US" sz="36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phí</a:t>
            </a:r>
            <a:r>
              <a:rPr lang="en-US" sz="36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kỳ</a:t>
            </a:r>
            <a:r>
              <a:rPr lang="en-US" sz="36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1 </a:t>
            </a:r>
            <a:r>
              <a:rPr lang="en-US" sz="36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năm</a:t>
            </a:r>
            <a:r>
              <a:rPr lang="en-US" sz="36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36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học</a:t>
            </a:r>
            <a:r>
              <a:rPr lang="en-US" sz="36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2025 – 2026</a:t>
            </a:r>
          </a:p>
        </p:txBody>
      </p:sp>
      <p:sp>
        <p:nvSpPr>
          <p:cNvPr id="36" name="TextBox 36"/>
          <p:cNvSpPr txBox="1"/>
          <p:nvPr/>
        </p:nvSpPr>
        <p:spPr>
          <a:xfrm>
            <a:off x="2590800" y="2450787"/>
            <a:ext cx="12691503" cy="327013"/>
          </a:xfrm>
          <a:prstGeom prst="rect">
            <a:avLst/>
          </a:prstGeom>
        </p:spPr>
        <p:txBody>
          <a:bodyPr wrap="square" lIns="0" tIns="0" rIns="0" bIns="0" rtlCol="0" anchor="t">
            <a:spAutoFit/>
          </a:bodyPr>
          <a:lstStyle/>
          <a:p>
            <a:pPr algn="l">
              <a:lnSpc>
                <a:spcPts val="2422"/>
              </a:lnSpc>
            </a:pPr>
            <a:r>
              <a:rPr lang="en-US" sz="3200" u="sng" dirty="0">
                <a:solidFill>
                  <a:srgbClr val="3492CC"/>
                </a:solidFill>
                <a:latin typeface="Times New Roman" panose="02020603050405020304" pitchFamily="18" charset="0"/>
                <a:ea typeface="Source Han Sans JP"/>
                <a:cs typeface="Times New Roman" panose="02020603050405020304" pitchFamily="18" charset="0"/>
                <a:sym typeface="Source Han Sans JP"/>
                <a:hlinkClick r:id="rId4" tooltip="https://uneti.edu.vn/thong-bao-thu-hoc-phi-hoc-ki-1-nam-hoc-2025-2026/"/>
              </a:rPr>
              <a:t>https://uneti.edu.vn/thong-bao-thu-hoc-phi-hoc-ki-1-nam-hoc-2025-2026/</a:t>
            </a:r>
          </a:p>
        </p:txBody>
      </p:sp>
      <p:pic>
        <p:nvPicPr>
          <p:cNvPr id="38" name="Picture 37">
            <a:extLst>
              <a:ext uri="{FF2B5EF4-FFF2-40B4-BE49-F238E27FC236}">
                <a16:creationId xmlns:a16="http://schemas.microsoft.com/office/drawing/2014/main" id="{6E21DA88-4DC9-480D-A85A-0876706E7557}"/>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graphicFrame>
        <p:nvGraphicFramePr>
          <p:cNvPr id="3" name="Table 2">
            <a:extLst>
              <a:ext uri="{FF2B5EF4-FFF2-40B4-BE49-F238E27FC236}">
                <a16:creationId xmlns:a16="http://schemas.microsoft.com/office/drawing/2014/main" id="{F179E667-BC90-3432-7011-2EEED03039AD}"/>
              </a:ext>
            </a:extLst>
          </p:cNvPr>
          <p:cNvGraphicFramePr>
            <a:graphicFrameLocks noGrp="1"/>
          </p:cNvGraphicFramePr>
          <p:nvPr>
            <p:extLst>
              <p:ext uri="{D42A27DB-BD31-4B8C-83A1-F6EECF244321}">
                <p14:modId xmlns:p14="http://schemas.microsoft.com/office/powerpoint/2010/main" val="2864351310"/>
              </p:ext>
            </p:extLst>
          </p:nvPr>
        </p:nvGraphicFramePr>
        <p:xfrm>
          <a:off x="2560319" y="4244987"/>
          <a:ext cx="12691503" cy="4089913"/>
        </p:xfrm>
        <a:graphic>
          <a:graphicData uri="http://schemas.openxmlformats.org/drawingml/2006/table">
            <a:tbl>
              <a:tblPr firstRow="1" firstCol="1" bandRow="1">
                <a:tableStyleId>{93296810-A885-4BE3-A3E7-6D5BEEA58F35}</a:tableStyleId>
              </a:tblPr>
              <a:tblGrid>
                <a:gridCol w="2692657">
                  <a:extLst>
                    <a:ext uri="{9D8B030D-6E8A-4147-A177-3AD203B41FA5}">
                      <a16:colId xmlns:a16="http://schemas.microsoft.com/office/drawing/2014/main" val="902914625"/>
                    </a:ext>
                  </a:extLst>
                </a:gridCol>
                <a:gridCol w="6650331">
                  <a:extLst>
                    <a:ext uri="{9D8B030D-6E8A-4147-A177-3AD203B41FA5}">
                      <a16:colId xmlns:a16="http://schemas.microsoft.com/office/drawing/2014/main" val="209009793"/>
                    </a:ext>
                  </a:extLst>
                </a:gridCol>
                <a:gridCol w="3348515">
                  <a:extLst>
                    <a:ext uri="{9D8B030D-6E8A-4147-A177-3AD203B41FA5}">
                      <a16:colId xmlns:a16="http://schemas.microsoft.com/office/drawing/2014/main" val="1383724228"/>
                    </a:ext>
                  </a:extLst>
                </a:gridCol>
              </a:tblGrid>
              <a:tr h="669913">
                <a:tc>
                  <a:txBody>
                    <a:bodyPr/>
                    <a:lstStyle/>
                    <a:p>
                      <a:pPr algn="ctr">
                        <a:lnSpc>
                          <a:spcPct val="120000"/>
                        </a:lnSpc>
                        <a:spcBef>
                          <a:spcPts val="300"/>
                        </a:spcBef>
                        <a:spcAft>
                          <a:spcPts val="300"/>
                        </a:spcAft>
                        <a:buNone/>
                      </a:pPr>
                      <a:r>
                        <a:rPr lang="en-GB" sz="2000" kern="100">
                          <a:effectLst/>
                          <a:latin typeface="Times New Roman" panose="02020603050405020304" pitchFamily="18" charset="0"/>
                          <a:cs typeface="Times New Roman" panose="02020603050405020304" pitchFamily="18" charset="0"/>
                        </a:rPr>
                        <a:t>STT</a:t>
                      </a:r>
                      <a:endParaRPr lang="vi-VN" sz="2000" b="1" kern="100">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Hệ đào tạo</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Mức thu học phí/ tín chỉ</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6617236"/>
                  </a:ext>
                </a:extLst>
              </a:tr>
              <a:tr h="684000">
                <a:tc rowSpan="2">
                  <a:txBody>
                    <a:bodyPr/>
                    <a:lstStyle/>
                    <a:p>
                      <a:pPr algn="ctr">
                        <a:lnSpc>
                          <a:spcPct val="107000"/>
                        </a:lnSpc>
                        <a:spcBef>
                          <a:spcPts val="200"/>
                        </a:spcBef>
                        <a:buNone/>
                      </a:pPr>
                      <a:r>
                        <a:rPr lang="en-GB" sz="2400" kern="100">
                          <a:effectLst/>
                          <a:latin typeface="Times New Roman" panose="02020603050405020304" pitchFamily="18" charset="0"/>
                          <a:cs typeface="Times New Roman" panose="02020603050405020304" pitchFamily="18" charset="0"/>
                        </a:rPr>
                        <a:t>Hệ tiêu chuẩn</a:t>
                      </a:r>
                      <a:endParaRPr lang="vi-VN" sz="2000" b="1" kern="100">
                        <a:solidFill>
                          <a:srgbClr val="1F376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Các lớp tuyển sinh trước năm 2024</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545.000</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2779570"/>
                  </a:ext>
                </a:extLst>
              </a:tr>
              <a:tr h="684000">
                <a:tc vMerge="1">
                  <a:txBody>
                    <a:bodyPr/>
                    <a:lstStyle/>
                    <a:p>
                      <a:endParaRPr lang="vi-VN"/>
                    </a:p>
                  </a:txBody>
                  <a:tcP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Các lớp tuyển sinh năm 2024 - 2025</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590.000</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7596237"/>
                  </a:ext>
                </a:extLst>
              </a:tr>
              <a:tr h="684000">
                <a:tc rowSpan="2">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Hệ chất lượng</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Các lớp tuyển sinh trước năm 2024</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655.000</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6078190"/>
                  </a:ext>
                </a:extLst>
              </a:tr>
              <a:tr h="684000">
                <a:tc vMerge="1">
                  <a:txBody>
                    <a:bodyPr/>
                    <a:lstStyle/>
                    <a:p>
                      <a:endParaRPr lang="vi-VN"/>
                    </a:p>
                  </a:txBody>
                  <a:tcP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Các lớp tuyển sinh năm 2024 - 2025</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675.000</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5586097"/>
                  </a:ext>
                </a:extLst>
              </a:tr>
              <a:tr h="684000">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Hệ từ xa</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Các đối tượng tuyển sinh</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300"/>
                        </a:spcBef>
                        <a:spcAft>
                          <a:spcPts val="300"/>
                        </a:spcAft>
                        <a:buNone/>
                      </a:pPr>
                      <a:r>
                        <a:rPr lang="en-GB" sz="2400" kern="100">
                          <a:effectLst/>
                          <a:latin typeface="Times New Roman" panose="02020603050405020304" pitchFamily="18" charset="0"/>
                          <a:cs typeface="Times New Roman" panose="02020603050405020304" pitchFamily="18" charset="0"/>
                        </a:rPr>
                        <a:t>500.000</a:t>
                      </a:r>
                      <a:endParaRPr lang="vi-VN"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2863327"/>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entr" presetSubtype="0" fill="hold" grpId="0" nodeType="withEffect">
                                  <p:stCondLst>
                                    <p:cond delay="25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1000"/>
                                        <p:tgtEl>
                                          <p:spTgt spid="35"/>
                                        </p:tgtEl>
                                      </p:cBhvr>
                                    </p:animEffect>
                                    <p:anim calcmode="lin" valueType="num">
                                      <p:cBhvr>
                                        <p:cTn id="11" dur="1000" fill="hold"/>
                                        <p:tgtEl>
                                          <p:spTgt spid="35"/>
                                        </p:tgtEl>
                                        <p:attrNameLst>
                                          <p:attrName>ppt_x</p:attrName>
                                        </p:attrNameLst>
                                      </p:cBhvr>
                                      <p:tavLst>
                                        <p:tav tm="0">
                                          <p:val>
                                            <p:strVal val="#ppt_x"/>
                                          </p:val>
                                        </p:tav>
                                        <p:tav tm="100000">
                                          <p:val>
                                            <p:strVal val="#ppt_x"/>
                                          </p:val>
                                        </p:tav>
                                      </p:tavLst>
                                    </p:anim>
                                    <p:anim calcmode="lin" valueType="num">
                                      <p:cBhvr>
                                        <p:cTn id="12" dur="1000" fill="hold"/>
                                        <p:tgtEl>
                                          <p:spTgt spid="35"/>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1000"/>
                                        <p:tgtEl>
                                          <p:spTgt spid="36"/>
                                        </p:tgtEl>
                                      </p:cBhvr>
                                    </p:animEffect>
                                    <p:anim calcmode="lin" valueType="num">
                                      <p:cBhvr>
                                        <p:cTn id="16" dur="1000" fill="hold"/>
                                        <p:tgtEl>
                                          <p:spTgt spid="36"/>
                                        </p:tgtEl>
                                        <p:attrNameLst>
                                          <p:attrName>ppt_x</p:attrName>
                                        </p:attrNameLst>
                                      </p:cBhvr>
                                      <p:tavLst>
                                        <p:tav tm="0">
                                          <p:val>
                                            <p:strVal val="#ppt_x"/>
                                          </p:val>
                                        </p:tav>
                                        <p:tav tm="100000">
                                          <p:val>
                                            <p:strVal val="#ppt_x"/>
                                          </p:val>
                                        </p:tav>
                                      </p:tavLst>
                                    </p:anim>
                                    <p:anim calcmode="lin" valueType="num">
                                      <p:cBhvr>
                                        <p:cTn id="17" dur="1000" fill="hold"/>
                                        <p:tgtEl>
                                          <p:spTgt spid="3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5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10EB8AE-7D4E-4E2F-9292-DED1169BAA19}"/>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
            <a:ext cx="18288001" cy="10287000"/>
          </a:xfrm>
          <a:prstGeom prst="rect">
            <a:avLst/>
          </a:prstGeom>
        </p:spPr>
      </p:pic>
      <p:sp>
        <p:nvSpPr>
          <p:cNvPr id="6" name="TextBox 6"/>
          <p:cNvSpPr txBox="1"/>
          <p:nvPr/>
        </p:nvSpPr>
        <p:spPr>
          <a:xfrm>
            <a:off x="992237" y="1290489"/>
            <a:ext cx="17070254" cy="830805"/>
          </a:xfrm>
          <a:prstGeom prst="rect">
            <a:avLst/>
          </a:prstGeom>
        </p:spPr>
        <p:txBody>
          <a:bodyPr lIns="0" tIns="0" rIns="0" bIns="0" rtlCol="0" anchor="t">
            <a:spAutoFit/>
          </a:bodyPr>
          <a:lstStyle/>
          <a:p>
            <a:pPr algn="l">
              <a:lnSpc>
                <a:spcPts val="6937"/>
              </a:lnSpc>
            </a:pP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IX. Thông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báo</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phí</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kỳ</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1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năm</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5562"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5562"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2025 – 2026</a:t>
            </a:r>
          </a:p>
        </p:txBody>
      </p:sp>
      <p:sp>
        <p:nvSpPr>
          <p:cNvPr id="7" name="TextBox 7"/>
          <p:cNvSpPr txBox="1"/>
          <p:nvPr/>
        </p:nvSpPr>
        <p:spPr>
          <a:xfrm>
            <a:off x="1028700" y="3456255"/>
            <a:ext cx="15686624" cy="5475025"/>
          </a:xfrm>
          <a:prstGeom prst="rect">
            <a:avLst/>
          </a:prstGeom>
        </p:spPr>
        <p:txBody>
          <a:bodyPr lIns="0" tIns="0" rIns="0" bIns="0" rtlCol="0" anchor="t">
            <a:spAutoFit/>
          </a:bodyPr>
          <a:lstStyle/>
          <a:p>
            <a:pPr algn="l">
              <a:lnSpc>
                <a:spcPts val="4817"/>
              </a:lnSpc>
            </a:pP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tuyển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trước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đăng</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ký</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mới</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phần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cùng</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tuyển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19)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sẽ</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nộp</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phí</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đơn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giá</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của</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phần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tương</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ứng</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4817"/>
              </a:lnSpc>
            </a:pP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Sinh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đăng</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ký</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riêng</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nhu</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cầu</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nhân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mức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phí</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sẽ</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được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xác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định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đơn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giá</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thực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tế</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của</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lớp</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phần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4817"/>
              </a:lnSpc>
            </a:pP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Giảm</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10%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phí</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cho</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tất</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cả</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đại</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quy</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tại</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cơ</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sở</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Nam Định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Công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nghệ</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vật</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liệu</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dệt</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may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tại</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cơ</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sở</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Hà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Nội</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l">
              <a:lnSpc>
                <a:spcPts val="4819"/>
              </a:lnSpc>
            </a:pP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Giảm</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phí</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cho</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đại</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quy</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ngành</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Công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nghệ</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vật</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liệu</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dệt</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may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tại</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cơ</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959"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sở</a:t>
            </a:r>
            <a:r>
              <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rPr>
              <a:t> Nam Định.</a:t>
            </a:r>
          </a:p>
          <a:p>
            <a:pPr algn="l">
              <a:lnSpc>
                <a:spcPts val="4817"/>
              </a:lnSpc>
            </a:pPr>
            <a:endParaRPr lang="en-US" sz="2959"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sp>
        <p:nvSpPr>
          <p:cNvPr id="9" name="TextBox 9"/>
          <p:cNvSpPr txBox="1"/>
          <p:nvPr/>
        </p:nvSpPr>
        <p:spPr>
          <a:xfrm>
            <a:off x="1028700" y="2736932"/>
            <a:ext cx="3109680" cy="580337"/>
          </a:xfrm>
          <a:prstGeom prst="rect">
            <a:avLst/>
          </a:prstGeom>
        </p:spPr>
        <p:txBody>
          <a:bodyPr lIns="0" tIns="0" rIns="0" bIns="0" rtlCol="0" anchor="t">
            <a:spAutoFit/>
          </a:bodyPr>
          <a:lstStyle/>
          <a:p>
            <a:pPr algn="l">
              <a:lnSpc>
                <a:spcPts val="4692"/>
              </a:lnSpc>
            </a:pPr>
            <a:r>
              <a:rPr lang="en-US" sz="3754"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Ghi</a:t>
            </a:r>
            <a:r>
              <a:rPr lang="en-US" sz="3754"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 </a:t>
            </a:r>
            <a:r>
              <a:rPr lang="en-US" sz="3754"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chú</a:t>
            </a:r>
            <a:r>
              <a:rPr lang="en-US" sz="3754"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a:t>
            </a:r>
          </a:p>
        </p:txBody>
      </p:sp>
      <p:pic>
        <p:nvPicPr>
          <p:cNvPr id="12" name="Picture 11">
            <a:extLst>
              <a:ext uri="{FF2B5EF4-FFF2-40B4-BE49-F238E27FC236}">
                <a16:creationId xmlns:a16="http://schemas.microsoft.com/office/drawing/2014/main" id="{DFCE8D0C-C9E0-4567-ABBA-BA45DA903885}"/>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1F688-202B-AC6A-A7C0-A5F8DD710D9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B4E36AB1-19F6-56C4-1D8B-327F3EE2B9E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9832" y="0"/>
            <a:ext cx="18288001" cy="10287000"/>
          </a:xfrm>
          <a:prstGeom prst="rect">
            <a:avLst/>
          </a:prstGeom>
        </p:spPr>
      </p:pic>
      <p:sp>
        <p:nvSpPr>
          <p:cNvPr id="6" name="TextBox 6">
            <a:extLst>
              <a:ext uri="{FF2B5EF4-FFF2-40B4-BE49-F238E27FC236}">
                <a16:creationId xmlns:a16="http://schemas.microsoft.com/office/drawing/2014/main" id="{D54557B4-E5B2-6A5C-90A0-92A320739689}"/>
              </a:ext>
            </a:extLst>
          </p:cNvPr>
          <p:cNvSpPr txBox="1"/>
          <p:nvPr/>
        </p:nvSpPr>
        <p:spPr>
          <a:xfrm>
            <a:off x="1164999" y="265046"/>
            <a:ext cx="15924163" cy="1715662"/>
          </a:xfrm>
          <a:prstGeom prst="rect">
            <a:avLst/>
          </a:prstGeom>
        </p:spPr>
        <p:txBody>
          <a:bodyPr wrap="square" lIns="0" tIns="0" rIns="0" bIns="0" rtlCol="0" anchor="t">
            <a:spAutoFit/>
          </a:bodyPr>
          <a:lstStyle/>
          <a:p>
            <a:pPr>
              <a:lnSpc>
                <a:spcPts val="6937"/>
              </a:lnSpc>
            </a:pPr>
            <a:r>
              <a:rPr lang="vi-VN" sz="4500" b="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 VAY VỐN TÍN DỤNG ĐỐI VỚI SINH VIÊN, HỌC VIÊN THEO HỌC TẠI TRƯỜNG.</a:t>
            </a:r>
            <a:endParaRPr lang="en-US" sz="45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pic>
        <p:nvPicPr>
          <p:cNvPr id="12" name="Picture 11">
            <a:extLst>
              <a:ext uri="{FF2B5EF4-FFF2-40B4-BE49-F238E27FC236}">
                <a16:creationId xmlns:a16="http://schemas.microsoft.com/office/drawing/2014/main" id="{D39632A0-98FE-7431-1E4A-C6914914D904}"/>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grpSp>
        <p:nvGrpSpPr>
          <p:cNvPr id="20" name="Group 19">
            <a:extLst>
              <a:ext uri="{FF2B5EF4-FFF2-40B4-BE49-F238E27FC236}">
                <a16:creationId xmlns:a16="http://schemas.microsoft.com/office/drawing/2014/main" id="{FB68FAD4-213F-3368-420C-ABB9147AE08C}"/>
              </a:ext>
            </a:extLst>
          </p:cNvPr>
          <p:cNvGrpSpPr/>
          <p:nvPr/>
        </p:nvGrpSpPr>
        <p:grpSpPr>
          <a:xfrm>
            <a:off x="2057400" y="2335269"/>
            <a:ext cx="12970919" cy="1552503"/>
            <a:chOff x="2057401" y="2670111"/>
            <a:chExt cx="14173198" cy="1774799"/>
          </a:xfrm>
        </p:grpSpPr>
        <p:sp>
          <p:nvSpPr>
            <p:cNvPr id="15" name="Arrow: Pentagon 14">
              <a:extLst>
                <a:ext uri="{FF2B5EF4-FFF2-40B4-BE49-F238E27FC236}">
                  <a16:creationId xmlns:a16="http://schemas.microsoft.com/office/drawing/2014/main" id="{82626C95-FBFF-F5F8-E584-CFFC0140F458}"/>
                </a:ext>
              </a:extLst>
            </p:cNvPr>
            <p:cNvSpPr/>
            <p:nvPr/>
          </p:nvSpPr>
          <p:spPr>
            <a:xfrm>
              <a:off x="3679598" y="2670111"/>
              <a:ext cx="12551001" cy="1447800"/>
            </a:xfrm>
            <a:prstGeom prst="homePlate">
              <a:avLst>
                <a:gd name="adj" fmla="val 41118"/>
              </a:avLst>
            </a:prstGeom>
            <a:gradFill>
              <a:gsLst>
                <a:gs pos="0">
                  <a:srgbClr val="FFBB01"/>
                </a:gs>
                <a:gs pos="49000">
                  <a:srgbClr val="FFDD01"/>
                </a:gs>
                <a:gs pos="100000">
                  <a:srgbClr val="FFFF00"/>
                </a:gs>
              </a:gsLst>
              <a:lin ang="4800000" scaled="0"/>
            </a:gradFill>
            <a:ln>
              <a:solidFill>
                <a:schemeClr val="accent6">
                  <a:lumMod val="40000"/>
                  <a:lumOff val="60000"/>
                </a:schemeClr>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6213"/>
              <a:r>
                <a:rPr lang="en-GB" sz="2800" b="1">
                  <a:solidFill>
                    <a:srgbClr val="002060"/>
                  </a:solidFill>
                </a:rPr>
                <a:t>Là học sinh, sinh viên, học viên thạc sĩ, nghin cứu sinh là công dân Việt Nam theo học các ngành Khoa học, công nghệ, kỹ thuật và toán theo học tại các cơ sở giáo dục quốc dân. </a:t>
              </a:r>
              <a:endParaRPr lang="vi-VN" sz="2800" b="1">
                <a:solidFill>
                  <a:srgbClr val="002060"/>
                </a:solidFill>
              </a:endParaRPr>
            </a:p>
          </p:txBody>
        </p:sp>
        <p:sp>
          <p:nvSpPr>
            <p:cNvPr id="13" name="Flowchart: Off-page Connector 12">
              <a:extLst>
                <a:ext uri="{FF2B5EF4-FFF2-40B4-BE49-F238E27FC236}">
                  <a16:creationId xmlns:a16="http://schemas.microsoft.com/office/drawing/2014/main" id="{B4907F78-FC01-586F-39EC-576057279DD2}"/>
                </a:ext>
              </a:extLst>
            </p:cNvPr>
            <p:cNvSpPr/>
            <p:nvPr/>
          </p:nvSpPr>
          <p:spPr>
            <a:xfrm>
              <a:off x="2057401" y="2670111"/>
              <a:ext cx="1622197" cy="1774799"/>
            </a:xfrm>
            <a:prstGeom prst="flowChartOffpageConnector">
              <a:avLst/>
            </a:prstGeom>
            <a:gradFill flip="none" rotWithShape="1">
              <a:gsLst>
                <a:gs pos="61000">
                  <a:srgbClr val="FDD56A"/>
                </a:gs>
                <a:gs pos="0">
                  <a:srgbClr val="FFBB01"/>
                </a:gs>
                <a:gs pos="100000">
                  <a:srgbClr val="FFFF00"/>
                </a:gs>
              </a:gsLst>
              <a:lin ang="2700000" scaled="1"/>
              <a:tileRect/>
            </a:gradFill>
            <a:ln>
              <a:solidFill>
                <a:schemeClr val="accent6">
                  <a:lumMod val="75000"/>
                </a:schemeClr>
              </a:solidFill>
            </a:ln>
            <a:scene3d>
              <a:camera prst="orthographicFront"/>
              <a:lightRig rig="threePt" dir="t"/>
            </a:scene3d>
            <a:sp3d>
              <a:bevelT w="13970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b="1">
                  <a:solidFill>
                    <a:srgbClr val="0070C0"/>
                  </a:solidFill>
                </a:rPr>
                <a:t>Đối tượng</a:t>
              </a:r>
              <a:endParaRPr lang="vi-VN" sz="3600">
                <a:solidFill>
                  <a:srgbClr val="0070C0"/>
                </a:solidFill>
              </a:endParaRPr>
            </a:p>
          </p:txBody>
        </p:sp>
      </p:grpSp>
      <p:grpSp>
        <p:nvGrpSpPr>
          <p:cNvPr id="21" name="Group 20">
            <a:extLst>
              <a:ext uri="{FF2B5EF4-FFF2-40B4-BE49-F238E27FC236}">
                <a16:creationId xmlns:a16="http://schemas.microsoft.com/office/drawing/2014/main" id="{C6C460AE-70AF-2311-B7C4-E58745D5E57D}"/>
              </a:ext>
            </a:extLst>
          </p:cNvPr>
          <p:cNvGrpSpPr/>
          <p:nvPr/>
        </p:nvGrpSpPr>
        <p:grpSpPr>
          <a:xfrm>
            <a:off x="2057400" y="4000500"/>
            <a:ext cx="12970920" cy="1552503"/>
            <a:chOff x="2057400" y="5143499"/>
            <a:chExt cx="14173199" cy="1774799"/>
          </a:xfrm>
        </p:grpSpPr>
        <p:sp>
          <p:nvSpPr>
            <p:cNvPr id="17" name="Arrow: Pentagon 16">
              <a:extLst>
                <a:ext uri="{FF2B5EF4-FFF2-40B4-BE49-F238E27FC236}">
                  <a16:creationId xmlns:a16="http://schemas.microsoft.com/office/drawing/2014/main" id="{1200F1A9-00DF-EF86-8430-04858B6BE1F8}"/>
                </a:ext>
              </a:extLst>
            </p:cNvPr>
            <p:cNvSpPr/>
            <p:nvPr/>
          </p:nvSpPr>
          <p:spPr>
            <a:xfrm>
              <a:off x="3536102" y="5143499"/>
              <a:ext cx="12694497" cy="1447800"/>
            </a:xfrm>
            <a:prstGeom prst="homePlate">
              <a:avLst>
                <a:gd name="adj" fmla="val 41118"/>
              </a:avLst>
            </a:prstGeom>
            <a:gradFill>
              <a:gsLst>
                <a:gs pos="70000">
                  <a:srgbClr val="00B0F0"/>
                </a:gs>
                <a:gs pos="0">
                  <a:srgbClr val="00B0F0"/>
                </a:gs>
                <a:gs pos="100000">
                  <a:srgbClr val="0070C0"/>
                </a:gs>
              </a:gsLst>
              <a:lin ang="4800000" scaled="0"/>
            </a:gradFill>
            <a:ln>
              <a:solidFill>
                <a:schemeClr val="accent6">
                  <a:lumMod val="40000"/>
                  <a:lumOff val="60000"/>
                </a:schemeClr>
              </a:solidFill>
            </a:ln>
            <a:scene3d>
              <a:camera prst="orthographicFront"/>
              <a:lightRig rig="threePt" dir="t"/>
            </a:scene3d>
            <a:sp3d>
              <a:bevelT w="234950" h="2349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68275"/>
              <a:r>
                <a:rPr lang="en-GB" sz="2800" b="1"/>
                <a:t>Học sinh, sinh viên phải tốt nghiệp THPT theo quy định của pháp luật và đáp ứng các điều kiện sau tại thời điểm Ngân hàng chính sách xã hội xem xét: </a:t>
              </a:r>
              <a:endParaRPr lang="vi-VN" sz="2800" b="1"/>
            </a:p>
          </p:txBody>
        </p:sp>
        <p:sp>
          <p:nvSpPr>
            <p:cNvPr id="18" name="Flowchart: Off-page Connector 17">
              <a:extLst>
                <a:ext uri="{FF2B5EF4-FFF2-40B4-BE49-F238E27FC236}">
                  <a16:creationId xmlns:a16="http://schemas.microsoft.com/office/drawing/2014/main" id="{390E3830-32D8-D998-0C1E-BD9A3A468FC9}"/>
                </a:ext>
              </a:extLst>
            </p:cNvPr>
            <p:cNvSpPr/>
            <p:nvPr/>
          </p:nvSpPr>
          <p:spPr>
            <a:xfrm>
              <a:off x="2057400" y="5143499"/>
              <a:ext cx="1622197" cy="1774799"/>
            </a:xfrm>
            <a:prstGeom prst="flowChartOffpageConnector">
              <a:avLst/>
            </a:prstGeom>
            <a:gradFill flip="none" rotWithShape="1">
              <a:gsLst>
                <a:gs pos="87000">
                  <a:srgbClr val="00A0E4"/>
                </a:gs>
                <a:gs pos="43000">
                  <a:srgbClr val="00B0F0"/>
                </a:gs>
                <a:gs pos="100000">
                  <a:srgbClr val="0090D8"/>
                </a:gs>
                <a:gs pos="0">
                  <a:srgbClr val="0070C0"/>
                </a:gs>
              </a:gsLst>
              <a:lin ang="2700000" scaled="1"/>
              <a:tileRect/>
            </a:gradFill>
            <a:ln>
              <a:solidFill>
                <a:schemeClr val="tx2">
                  <a:lumMod val="60000"/>
                  <a:lumOff val="40000"/>
                </a:schemeClr>
              </a:solidFill>
            </a:ln>
            <a:scene3d>
              <a:camera prst="orthographicFront"/>
              <a:lightRig rig="threePt" dir="t"/>
            </a:scene3d>
            <a:sp3d>
              <a:bevelT w="13970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bg1"/>
                  </a:solidFill>
                </a:rPr>
                <a:t>Điều kiện</a:t>
              </a:r>
              <a:endParaRPr lang="vi-VN" sz="3600">
                <a:solidFill>
                  <a:schemeClr val="bg1"/>
                </a:solidFill>
              </a:endParaRPr>
            </a:p>
          </p:txBody>
        </p:sp>
      </p:grpSp>
      <p:grpSp>
        <p:nvGrpSpPr>
          <p:cNvPr id="25" name="Group 24">
            <a:extLst>
              <a:ext uri="{FF2B5EF4-FFF2-40B4-BE49-F238E27FC236}">
                <a16:creationId xmlns:a16="http://schemas.microsoft.com/office/drawing/2014/main" id="{20C6EA89-891F-2A98-9C15-C4997FBB0F7D}"/>
              </a:ext>
            </a:extLst>
          </p:cNvPr>
          <p:cNvGrpSpPr/>
          <p:nvPr/>
        </p:nvGrpSpPr>
        <p:grpSpPr>
          <a:xfrm>
            <a:off x="1964281" y="5753100"/>
            <a:ext cx="6324600" cy="3760276"/>
            <a:chOff x="1376345" y="2730170"/>
            <a:chExt cx="7143356" cy="6378853"/>
          </a:xfrm>
        </p:grpSpPr>
        <p:grpSp>
          <p:nvGrpSpPr>
            <p:cNvPr id="26" name="Group 10"/>
            <p:cNvGrpSpPr/>
            <p:nvPr/>
          </p:nvGrpSpPr>
          <p:grpSpPr>
            <a:xfrm>
              <a:off x="1376345" y="3215408"/>
              <a:ext cx="7143356" cy="5893615"/>
              <a:chOff x="0" y="-95250"/>
              <a:chExt cx="1881378" cy="1552228"/>
            </a:xfrm>
          </p:grpSpPr>
          <p:sp>
            <p:nvSpPr>
              <p:cNvPr id="31" name="Freeform 11"/>
              <p:cNvSpPr/>
              <p:nvPr/>
            </p:nvSpPr>
            <p:spPr>
              <a:xfrm>
                <a:off x="0" y="0"/>
                <a:ext cx="1881378" cy="1456978"/>
              </a:xfrm>
              <a:custGeom>
                <a:avLst/>
                <a:gdLst/>
                <a:ahLst/>
                <a:cxnLst/>
                <a:rect l="l" t="t" r="r" b="b"/>
                <a:pathLst>
                  <a:path w="1881378" h="1456978">
                    <a:moveTo>
                      <a:pt x="55273" y="0"/>
                    </a:moveTo>
                    <a:lnTo>
                      <a:pt x="1826104" y="0"/>
                    </a:lnTo>
                    <a:cubicBezTo>
                      <a:pt x="1856631" y="0"/>
                      <a:pt x="1881378" y="24747"/>
                      <a:pt x="1881378" y="55273"/>
                    </a:cubicBezTo>
                    <a:lnTo>
                      <a:pt x="1881378" y="1401705"/>
                    </a:lnTo>
                    <a:cubicBezTo>
                      <a:pt x="1881378" y="1432231"/>
                      <a:pt x="1856631" y="1456978"/>
                      <a:pt x="1826104" y="1456978"/>
                    </a:cubicBezTo>
                    <a:lnTo>
                      <a:pt x="55273" y="1456978"/>
                    </a:lnTo>
                    <a:cubicBezTo>
                      <a:pt x="24747" y="1456978"/>
                      <a:pt x="0" y="1432231"/>
                      <a:pt x="0" y="1401705"/>
                    </a:cubicBezTo>
                    <a:lnTo>
                      <a:pt x="0" y="55273"/>
                    </a:lnTo>
                    <a:cubicBezTo>
                      <a:pt x="0" y="24747"/>
                      <a:pt x="24747" y="0"/>
                      <a:pt x="55273" y="0"/>
                    </a:cubicBezTo>
                    <a:close/>
                  </a:path>
                </a:pathLst>
              </a:custGeom>
              <a:solidFill>
                <a:schemeClr val="accent6">
                  <a:lumMod val="75000"/>
                </a:schemeClr>
              </a:solidFill>
              <a:ln>
                <a:noFill/>
              </a:ln>
            </p:spPr>
            <p:txBody>
              <a:bodyPr/>
              <a:lstStyle/>
              <a:p>
                <a:pPr algn="just"/>
                <a:endParaRPr lang="en-GB" sz="2800" b="1" kern="100">
                  <a:solidFill>
                    <a:schemeClr val="bg1"/>
                  </a:solidFill>
                  <a:ea typeface="Calibri" panose="020F0502020204030204" pitchFamily="34" charset="0"/>
                  <a:cs typeface="Times New Roman" panose="02020603050405020304" pitchFamily="18" charset="0"/>
                </a:endParaRPr>
              </a:p>
              <a:p>
                <a:pPr algn="just"/>
                <a:r>
                  <a:rPr lang="en-GB" sz="2800" b="1" kern="100">
                    <a:solidFill>
                      <a:schemeClr val="bg1"/>
                    </a:solidFill>
                    <a:latin typeface="+mj-lt"/>
                    <a:ea typeface="Calibri" panose="020F0502020204030204" pitchFamily="34" charset="0"/>
                    <a:cs typeface="Times New Roman" panose="02020603050405020304" pitchFamily="18" charset="0"/>
                  </a:rPr>
                  <a:t>Có đồng thời cả ba năm học THPT được đánh giá kết quả học tập đạt loại Khá trở lên theo quy định của Pháp luật; hoặc đạt điểm trung bình năm lớp 12 của các môn toán, vật lý, hóa học, sinh học từ 8 điểm trở lên;</a:t>
                </a:r>
                <a:endParaRPr lang="vi-VN" sz="2800" b="1" kern="100">
                  <a:solidFill>
                    <a:schemeClr val="bg1"/>
                  </a:solidFill>
                  <a:latin typeface="+mj-lt"/>
                  <a:ea typeface="Calibri" panose="020F0502020204030204" pitchFamily="34" charset="0"/>
                  <a:cs typeface="Times New Roman" panose="02020603050405020304" pitchFamily="18" charset="0"/>
                </a:endParaRPr>
              </a:p>
              <a:p>
                <a:endParaRPr lang="vi-VN" b="1">
                  <a:solidFill>
                    <a:schemeClr val="bg1"/>
                  </a:solidFill>
                </a:endParaRPr>
              </a:p>
            </p:txBody>
          </p:sp>
          <p:sp>
            <p:nvSpPr>
              <p:cNvPr id="32" name="TextBox 12"/>
              <p:cNvSpPr txBox="1"/>
              <p:nvPr/>
            </p:nvSpPr>
            <p:spPr>
              <a:xfrm>
                <a:off x="0" y="-95250"/>
                <a:ext cx="1881378" cy="1552228"/>
              </a:xfrm>
              <a:prstGeom prst="rect">
                <a:avLst/>
              </a:prstGeom>
            </p:spPr>
            <p:txBody>
              <a:bodyPr lIns="50800" tIns="50800" rIns="50800" bIns="50800" rtlCol="0" anchor="ctr"/>
              <a:lstStyle/>
              <a:p>
                <a:pPr algn="ctr">
                  <a:lnSpc>
                    <a:spcPts val="3562"/>
                  </a:lnSpc>
                </a:pPr>
                <a:endParaRPr/>
              </a:p>
            </p:txBody>
          </p:sp>
        </p:grpSp>
        <p:sp>
          <p:nvSpPr>
            <p:cNvPr id="33" name="Rectangle: Rounded Corners 32">
              <a:extLst>
                <a:ext uri="{FF2B5EF4-FFF2-40B4-BE49-F238E27FC236}">
                  <a16:creationId xmlns:a16="http://schemas.microsoft.com/office/drawing/2014/main" id="{48956B29-9632-4810-BC6A-E8F119658C62}"/>
                </a:ext>
              </a:extLst>
            </p:cNvPr>
            <p:cNvSpPr/>
            <p:nvPr/>
          </p:nvSpPr>
          <p:spPr>
            <a:xfrm>
              <a:off x="2298711" y="2730170"/>
              <a:ext cx="5298622" cy="1525043"/>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kern="100">
                  <a:solidFill>
                    <a:srgbClr val="002060"/>
                  </a:solidFill>
                  <a:ea typeface="Calibri" panose="020F0502020204030204" pitchFamily="34" charset="0"/>
                  <a:cs typeface="Times New Roman" panose="02020603050405020304" pitchFamily="18" charset="0"/>
                </a:rPr>
                <a:t>Đối với học sinh, sinh viên năm thứ nhất</a:t>
              </a:r>
              <a:endParaRPr lang="en-US" sz="2800" b="1">
                <a:solidFill>
                  <a:srgbClr val="002060"/>
                </a:solidFill>
              </a:endParaRPr>
            </a:p>
          </p:txBody>
        </p:sp>
        <p:sp>
          <p:nvSpPr>
            <p:cNvPr id="27" name="TextBox 16"/>
            <p:cNvSpPr txBox="1"/>
            <p:nvPr/>
          </p:nvSpPr>
          <p:spPr>
            <a:xfrm>
              <a:off x="1757983" y="3987372"/>
              <a:ext cx="6380079" cy="787685"/>
            </a:xfrm>
            <a:prstGeom prst="rect">
              <a:avLst/>
            </a:prstGeom>
          </p:spPr>
          <p:txBody>
            <a:bodyPr lIns="0" tIns="0" rIns="0" bIns="0" rtlCol="0" anchor="t">
              <a:spAutoFit/>
            </a:bodyPr>
            <a:lstStyle/>
            <a:p>
              <a:pPr algn="ctr">
                <a:lnSpc>
                  <a:spcPts val="4588"/>
                </a:lnSpc>
              </a:pPr>
              <a:endPar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29" name="TextBox 27"/>
            <p:cNvSpPr txBox="1"/>
            <p:nvPr/>
          </p:nvSpPr>
          <p:spPr>
            <a:xfrm>
              <a:off x="3404973" y="3024017"/>
              <a:ext cx="3086100" cy="864983"/>
            </a:xfrm>
            <a:prstGeom prst="rect">
              <a:avLst/>
            </a:prstGeom>
          </p:spPr>
          <p:txBody>
            <a:bodyPr wrap="square" lIns="0" tIns="0" rIns="0" bIns="0" rtlCol="0" anchor="t">
              <a:spAutoFit/>
            </a:bodyPr>
            <a:lstStyle/>
            <a:p>
              <a:pPr algn="ctr">
                <a:lnSpc>
                  <a:spcPts val="5269"/>
                </a:lnSpc>
                <a:spcBef>
                  <a:spcPct val="0"/>
                </a:spcBef>
              </a:pPr>
              <a:endParaRPr lang="en-US" sz="3235" dirty="0">
                <a:solidFill>
                  <a:srgbClr val="FFFCF5"/>
                </a:solidFill>
                <a:latin typeface="Times New Roman" panose="02020603050405020304" pitchFamily="18" charset="0"/>
                <a:ea typeface="Source Han Sans JP"/>
                <a:cs typeface="Times New Roman" panose="02020603050405020304" pitchFamily="18" charset="0"/>
                <a:sym typeface="Source Han Sans JP"/>
              </a:endParaRPr>
            </a:p>
          </p:txBody>
        </p:sp>
      </p:grpSp>
      <p:grpSp>
        <p:nvGrpSpPr>
          <p:cNvPr id="34" name="Group 33">
            <a:extLst>
              <a:ext uri="{FF2B5EF4-FFF2-40B4-BE49-F238E27FC236}">
                <a16:creationId xmlns:a16="http://schemas.microsoft.com/office/drawing/2014/main" id="{63364D9B-2A3B-0CDA-67DC-423C27C80A03}"/>
              </a:ext>
            </a:extLst>
          </p:cNvPr>
          <p:cNvGrpSpPr/>
          <p:nvPr/>
        </p:nvGrpSpPr>
        <p:grpSpPr>
          <a:xfrm>
            <a:off x="8915400" y="5753100"/>
            <a:ext cx="6324600" cy="3760276"/>
            <a:chOff x="1376345" y="2730170"/>
            <a:chExt cx="7143356" cy="6378853"/>
          </a:xfrm>
        </p:grpSpPr>
        <p:grpSp>
          <p:nvGrpSpPr>
            <p:cNvPr id="35" name="Group 10">
              <a:extLst>
                <a:ext uri="{FF2B5EF4-FFF2-40B4-BE49-F238E27FC236}">
                  <a16:creationId xmlns:a16="http://schemas.microsoft.com/office/drawing/2014/main" id="{4F4E4CB0-EB75-51B8-6E0B-405DA4D22F5C}"/>
                </a:ext>
              </a:extLst>
            </p:cNvPr>
            <p:cNvGrpSpPr/>
            <p:nvPr/>
          </p:nvGrpSpPr>
          <p:grpSpPr>
            <a:xfrm>
              <a:off x="1376345" y="3215408"/>
              <a:ext cx="7143356" cy="5893615"/>
              <a:chOff x="0" y="-95250"/>
              <a:chExt cx="1881378" cy="1552228"/>
            </a:xfrm>
          </p:grpSpPr>
          <p:sp>
            <p:nvSpPr>
              <p:cNvPr id="39" name="Freeform 11">
                <a:extLst>
                  <a:ext uri="{FF2B5EF4-FFF2-40B4-BE49-F238E27FC236}">
                    <a16:creationId xmlns:a16="http://schemas.microsoft.com/office/drawing/2014/main" id="{D2748C93-C802-6DC2-0080-0F28F0912753}"/>
                  </a:ext>
                </a:extLst>
              </p:cNvPr>
              <p:cNvSpPr/>
              <p:nvPr/>
            </p:nvSpPr>
            <p:spPr>
              <a:xfrm>
                <a:off x="0" y="0"/>
                <a:ext cx="1881378" cy="1456978"/>
              </a:xfrm>
              <a:custGeom>
                <a:avLst/>
                <a:gdLst/>
                <a:ahLst/>
                <a:cxnLst/>
                <a:rect l="l" t="t" r="r" b="b"/>
                <a:pathLst>
                  <a:path w="1881378" h="1456978">
                    <a:moveTo>
                      <a:pt x="55273" y="0"/>
                    </a:moveTo>
                    <a:lnTo>
                      <a:pt x="1826104" y="0"/>
                    </a:lnTo>
                    <a:cubicBezTo>
                      <a:pt x="1856631" y="0"/>
                      <a:pt x="1881378" y="24747"/>
                      <a:pt x="1881378" y="55273"/>
                    </a:cubicBezTo>
                    <a:lnTo>
                      <a:pt x="1881378" y="1401705"/>
                    </a:lnTo>
                    <a:cubicBezTo>
                      <a:pt x="1881378" y="1432231"/>
                      <a:pt x="1856631" y="1456978"/>
                      <a:pt x="1826104" y="1456978"/>
                    </a:cubicBezTo>
                    <a:lnTo>
                      <a:pt x="55273" y="1456978"/>
                    </a:lnTo>
                    <a:cubicBezTo>
                      <a:pt x="24747" y="1456978"/>
                      <a:pt x="0" y="1432231"/>
                      <a:pt x="0" y="1401705"/>
                    </a:cubicBezTo>
                    <a:lnTo>
                      <a:pt x="0" y="55273"/>
                    </a:lnTo>
                    <a:cubicBezTo>
                      <a:pt x="0" y="24747"/>
                      <a:pt x="24747" y="0"/>
                      <a:pt x="55273" y="0"/>
                    </a:cubicBezTo>
                    <a:close/>
                  </a:path>
                </a:pathLst>
              </a:custGeom>
              <a:solidFill>
                <a:srgbClr val="0070C0"/>
              </a:solidFill>
              <a:ln>
                <a:noFill/>
              </a:ln>
            </p:spPr>
            <p:txBody>
              <a:bodyPr/>
              <a:lstStyle/>
              <a:p>
                <a:pPr algn="just"/>
                <a:endParaRPr lang="en-GB" sz="2800" b="1" kern="100">
                  <a:solidFill>
                    <a:schemeClr val="bg1"/>
                  </a:solidFill>
                  <a:ea typeface="Calibri" panose="020F0502020204030204" pitchFamily="34" charset="0"/>
                  <a:cs typeface="Times New Roman" panose="02020603050405020304" pitchFamily="18" charset="0"/>
                </a:endParaRPr>
              </a:p>
              <a:p>
                <a:pPr algn="just"/>
                <a:r>
                  <a:rPr lang="vi-VN" sz="2500" b="1" kern="100">
                    <a:solidFill>
                      <a:schemeClr val="bg1"/>
                    </a:solidFill>
                    <a:cs typeface="Times New Roman" panose="02020603050405020304" pitchFamily="18" charset="0"/>
                  </a:rPr>
                  <a:t>Có kết quả học tập trung bình các môn đạt loại giỏi trở lên theo quy định của pháp luật tại năm trước liền kề với năm đề nghị Ngân hàng Chính sách xã hội cho vay vốn</a:t>
                </a:r>
              </a:p>
            </p:txBody>
          </p:sp>
          <p:sp>
            <p:nvSpPr>
              <p:cNvPr id="40" name="TextBox 12">
                <a:extLst>
                  <a:ext uri="{FF2B5EF4-FFF2-40B4-BE49-F238E27FC236}">
                    <a16:creationId xmlns:a16="http://schemas.microsoft.com/office/drawing/2014/main" id="{7028E4E5-341F-0BE4-0C92-AFF4E249FAA1}"/>
                  </a:ext>
                </a:extLst>
              </p:cNvPr>
              <p:cNvSpPr txBox="1"/>
              <p:nvPr/>
            </p:nvSpPr>
            <p:spPr>
              <a:xfrm>
                <a:off x="0" y="-95250"/>
                <a:ext cx="1881378" cy="1552228"/>
              </a:xfrm>
              <a:prstGeom prst="rect">
                <a:avLst/>
              </a:prstGeom>
            </p:spPr>
            <p:txBody>
              <a:bodyPr lIns="50800" tIns="50800" rIns="50800" bIns="50800" rtlCol="0" anchor="ctr"/>
              <a:lstStyle/>
              <a:p>
                <a:pPr algn="ctr">
                  <a:lnSpc>
                    <a:spcPts val="3562"/>
                  </a:lnSpc>
                </a:pPr>
                <a:endParaRPr/>
              </a:p>
            </p:txBody>
          </p:sp>
        </p:grpSp>
        <p:sp>
          <p:nvSpPr>
            <p:cNvPr id="36" name="Rectangle: Rounded Corners 35">
              <a:extLst>
                <a:ext uri="{FF2B5EF4-FFF2-40B4-BE49-F238E27FC236}">
                  <a16:creationId xmlns:a16="http://schemas.microsoft.com/office/drawing/2014/main" id="{5AAA4504-D336-F209-B18D-C7C551E42087}"/>
                </a:ext>
              </a:extLst>
            </p:cNvPr>
            <p:cNvSpPr/>
            <p:nvPr/>
          </p:nvSpPr>
          <p:spPr>
            <a:xfrm>
              <a:off x="2298711" y="2730170"/>
              <a:ext cx="5298622" cy="152504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kern="100">
                  <a:solidFill>
                    <a:srgbClr val="002060"/>
                  </a:solidFill>
                  <a:ea typeface="Calibri" panose="020F0502020204030204" pitchFamily="34" charset="0"/>
                  <a:cs typeface="Times New Roman" panose="02020603050405020304" pitchFamily="18" charset="0"/>
                </a:rPr>
                <a:t>Đối với học sinh, sinh viên năm thứ hai trở đi</a:t>
              </a:r>
              <a:endParaRPr lang="en-US" sz="2800" b="1">
                <a:solidFill>
                  <a:srgbClr val="002060"/>
                </a:solidFill>
              </a:endParaRPr>
            </a:p>
          </p:txBody>
        </p:sp>
        <p:sp>
          <p:nvSpPr>
            <p:cNvPr id="37" name="TextBox 16">
              <a:extLst>
                <a:ext uri="{FF2B5EF4-FFF2-40B4-BE49-F238E27FC236}">
                  <a16:creationId xmlns:a16="http://schemas.microsoft.com/office/drawing/2014/main" id="{6E59960B-B974-C89E-042F-5B69E0866220}"/>
                </a:ext>
              </a:extLst>
            </p:cNvPr>
            <p:cNvSpPr txBox="1"/>
            <p:nvPr/>
          </p:nvSpPr>
          <p:spPr>
            <a:xfrm>
              <a:off x="1757983" y="3987372"/>
              <a:ext cx="6380079" cy="787685"/>
            </a:xfrm>
            <a:prstGeom prst="rect">
              <a:avLst/>
            </a:prstGeom>
          </p:spPr>
          <p:txBody>
            <a:bodyPr lIns="0" tIns="0" rIns="0" bIns="0" rtlCol="0" anchor="t">
              <a:spAutoFit/>
            </a:bodyPr>
            <a:lstStyle/>
            <a:p>
              <a:pPr algn="ctr">
                <a:lnSpc>
                  <a:spcPts val="4588"/>
                </a:lnSpc>
              </a:pPr>
              <a:endPar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38" name="TextBox 27">
              <a:extLst>
                <a:ext uri="{FF2B5EF4-FFF2-40B4-BE49-F238E27FC236}">
                  <a16:creationId xmlns:a16="http://schemas.microsoft.com/office/drawing/2014/main" id="{7F03E15D-9E47-DFD4-DEAA-20DFA54EEAA9}"/>
                </a:ext>
              </a:extLst>
            </p:cNvPr>
            <p:cNvSpPr txBox="1"/>
            <p:nvPr/>
          </p:nvSpPr>
          <p:spPr>
            <a:xfrm>
              <a:off x="3404973" y="3024017"/>
              <a:ext cx="3086100" cy="864983"/>
            </a:xfrm>
            <a:prstGeom prst="rect">
              <a:avLst/>
            </a:prstGeom>
          </p:spPr>
          <p:txBody>
            <a:bodyPr wrap="square" lIns="0" tIns="0" rIns="0" bIns="0" rtlCol="0" anchor="t">
              <a:spAutoFit/>
            </a:bodyPr>
            <a:lstStyle/>
            <a:p>
              <a:pPr algn="ctr">
                <a:lnSpc>
                  <a:spcPts val="5269"/>
                </a:lnSpc>
                <a:spcBef>
                  <a:spcPct val="0"/>
                </a:spcBef>
              </a:pPr>
              <a:endParaRPr lang="en-US" sz="3235" dirty="0">
                <a:solidFill>
                  <a:srgbClr val="FFFCF5"/>
                </a:solidFill>
                <a:latin typeface="Times New Roman" panose="02020603050405020304" pitchFamily="18" charset="0"/>
                <a:ea typeface="Source Han Sans JP"/>
                <a:cs typeface="Times New Roman" panose="02020603050405020304" pitchFamily="18" charset="0"/>
                <a:sym typeface="Source Han Sans JP"/>
              </a:endParaRPr>
            </a:p>
          </p:txBody>
        </p:sp>
      </p:grpSp>
    </p:spTree>
    <p:extLst>
      <p:ext uri="{BB962C8B-B14F-4D97-AF65-F5344CB8AC3E}">
        <p14:creationId xmlns:p14="http://schemas.microsoft.com/office/powerpoint/2010/main" val="153548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750"/>
                                        <p:tgtEl>
                                          <p:spTgt spid="20"/>
                                        </p:tgtEl>
                                      </p:cBhvr>
                                    </p:animEffect>
                                  </p:childTnLst>
                                </p:cTn>
                              </p:par>
                              <p:par>
                                <p:cTn id="11" presetID="22" presetClass="entr" presetSubtype="8" fill="hold" nodeType="withEffect">
                                  <p:stCondLst>
                                    <p:cond delay="25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750"/>
                                        <p:tgtEl>
                                          <p:spTgt spid="21"/>
                                        </p:tgtEl>
                                      </p:cBhvr>
                                    </p:animEffect>
                                  </p:childTnLst>
                                </p:cTn>
                              </p:par>
                              <p:par>
                                <p:cTn id="14" presetID="22" presetClass="entr" presetSubtype="1" fill="hold" nodeType="withEffect">
                                  <p:stCondLst>
                                    <p:cond delay="50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750"/>
                                        <p:tgtEl>
                                          <p:spTgt spid="25"/>
                                        </p:tgtEl>
                                      </p:cBhvr>
                                    </p:animEffect>
                                  </p:childTnLst>
                                </p:cTn>
                              </p:par>
                              <p:par>
                                <p:cTn id="17" presetID="22" presetClass="entr" presetSubtype="1" fill="hold" nodeType="withEffect">
                                  <p:stCondLst>
                                    <p:cond delay="75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B06ED-A73F-F058-038B-137734BB7F3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93998E1-21E3-1916-AE67-59AF08E85DB8}"/>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9832" y="0"/>
            <a:ext cx="18288001" cy="10287000"/>
          </a:xfrm>
          <a:prstGeom prst="rect">
            <a:avLst/>
          </a:prstGeom>
        </p:spPr>
      </p:pic>
      <p:sp>
        <p:nvSpPr>
          <p:cNvPr id="6" name="TextBox 6">
            <a:extLst>
              <a:ext uri="{FF2B5EF4-FFF2-40B4-BE49-F238E27FC236}">
                <a16:creationId xmlns:a16="http://schemas.microsoft.com/office/drawing/2014/main" id="{E6C00AB1-6FC5-92BA-F2FD-8D3AC1636DF9}"/>
              </a:ext>
            </a:extLst>
          </p:cNvPr>
          <p:cNvSpPr txBox="1"/>
          <p:nvPr/>
        </p:nvSpPr>
        <p:spPr>
          <a:xfrm>
            <a:off x="1164999" y="265046"/>
            <a:ext cx="15924163" cy="1715662"/>
          </a:xfrm>
          <a:prstGeom prst="rect">
            <a:avLst/>
          </a:prstGeom>
        </p:spPr>
        <p:txBody>
          <a:bodyPr wrap="square" lIns="0" tIns="0" rIns="0" bIns="0" rtlCol="0" anchor="t">
            <a:spAutoFit/>
          </a:bodyPr>
          <a:lstStyle/>
          <a:p>
            <a:pPr>
              <a:lnSpc>
                <a:spcPts val="6937"/>
              </a:lnSpc>
            </a:pPr>
            <a:r>
              <a:rPr lang="vi-VN" sz="4500" b="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 VAY VỐN TÍN DỤNG ĐỐI VỚI SINH VIÊN, HỌC VIÊN THEO HỌC TẠI TRƯỜNG.</a:t>
            </a:r>
            <a:endParaRPr lang="en-US" sz="4500"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pic>
        <p:nvPicPr>
          <p:cNvPr id="12" name="Picture 11">
            <a:extLst>
              <a:ext uri="{FF2B5EF4-FFF2-40B4-BE49-F238E27FC236}">
                <a16:creationId xmlns:a16="http://schemas.microsoft.com/office/drawing/2014/main" id="{E6612EF6-D923-AA66-DFFD-21FDEF78D38F}"/>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
        <p:nvSpPr>
          <p:cNvPr id="37" name="TextBox 36">
            <a:extLst>
              <a:ext uri="{FF2B5EF4-FFF2-40B4-BE49-F238E27FC236}">
                <a16:creationId xmlns:a16="http://schemas.microsoft.com/office/drawing/2014/main" id="{6C1BE10C-6B2F-C9FC-E6E5-EC7DA8A1E48D}"/>
              </a:ext>
            </a:extLst>
          </p:cNvPr>
          <p:cNvSpPr txBox="1"/>
          <p:nvPr/>
        </p:nvSpPr>
        <p:spPr>
          <a:xfrm>
            <a:off x="1447800" y="2245262"/>
            <a:ext cx="14892652" cy="2043893"/>
          </a:xfrm>
          <a:prstGeom prst="rect">
            <a:avLst/>
          </a:prstGeom>
          <a:solidFill>
            <a:srgbClr val="FFFFD9"/>
          </a:solidFill>
        </p:spPr>
        <p:txBody>
          <a:bodyPr wrap="square">
            <a:spAutoFit/>
          </a:bodyPr>
          <a:lstStyle/>
          <a:p>
            <a:pPr indent="625475" algn="just">
              <a:lnSpc>
                <a:spcPct val="107000"/>
              </a:lnSpc>
              <a:spcAft>
                <a:spcPts val="800"/>
              </a:spcAft>
              <a:buNone/>
            </a:pPr>
            <a:r>
              <a:rPr lang="en-GB" sz="30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Tại thời điểm đề nghị Ngân hàng Chính sách xã hội cho vay vốn, người học phải điền Tờ khai thôn tin theo mẫu quy định tại Phụ lục số I theo quyết định, xin xác nhận của cơ sở giáo dục Đại học, cơ sở giáo dục nghề nghiệp cung cấp đầy đủ hồ sơ, tài liệu cho Ngân hàng chính sách xã hội.</a:t>
            </a:r>
            <a:endParaRPr lang="vi-VN" sz="3000" b="1" kern="10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TextBox 38">
            <a:extLst>
              <a:ext uri="{FF2B5EF4-FFF2-40B4-BE49-F238E27FC236}">
                <a16:creationId xmlns:a16="http://schemas.microsoft.com/office/drawing/2014/main" id="{27A19F6B-E43D-1CB2-831C-16D63C8A1CB0}"/>
              </a:ext>
            </a:extLst>
          </p:cNvPr>
          <p:cNvSpPr txBox="1"/>
          <p:nvPr/>
        </p:nvSpPr>
        <p:spPr>
          <a:xfrm>
            <a:off x="1447800" y="4483847"/>
            <a:ext cx="14892652" cy="1046953"/>
          </a:xfrm>
          <a:prstGeom prst="rect">
            <a:avLst/>
          </a:prstGeom>
          <a:solidFill>
            <a:srgbClr val="FFFFD9"/>
          </a:solidFill>
        </p:spPr>
        <p:txBody>
          <a:bodyPr wrap="square">
            <a:spAutoFit/>
          </a:bodyPr>
          <a:lstStyle/>
          <a:p>
            <a:pPr indent="625475">
              <a:lnSpc>
                <a:spcPct val="107000"/>
              </a:lnSpc>
              <a:spcAft>
                <a:spcPts val="800"/>
              </a:spcAft>
              <a:buNone/>
            </a:pPr>
            <a:r>
              <a:rPr lang="en-GB" sz="3000" b="1" kern="100">
                <a:solidFill>
                  <a:srgbClr val="EE0000"/>
                </a:solidFill>
                <a:latin typeface="Times New Roman" panose="02020603050405020304" pitchFamily="18" charset="0"/>
                <a:cs typeface="Times New Roman" panose="02020603050405020304" pitchFamily="18" charset="0"/>
              </a:rPr>
              <a:t>Hằng năm, người học phải điền tờ khai thôn tin theo mẫu quy định tại phục lục số II theo quyết định, xin xác nhận của cơ sở giáo dục đào tạo cung cấp cho </a:t>
            </a:r>
            <a:r>
              <a:rPr lang="vi-VN" sz="3000" b="1" kern="100">
                <a:solidFill>
                  <a:srgbClr val="EE0000"/>
                </a:solidFill>
                <a:latin typeface="Times New Roman" panose="02020603050405020304" pitchFamily="18" charset="0"/>
                <a:cs typeface="Times New Roman" panose="02020603050405020304" pitchFamily="18" charset="0"/>
              </a:rPr>
              <a:t>Ngâ</a:t>
            </a:r>
            <a:r>
              <a:rPr lang="en-GB" sz="3000" b="1" kern="100">
                <a:solidFill>
                  <a:srgbClr val="EE0000"/>
                </a:solidFill>
                <a:latin typeface="Times New Roman" panose="02020603050405020304" pitchFamily="18" charset="0"/>
                <a:cs typeface="Times New Roman" panose="02020603050405020304" pitchFamily="18" charset="0"/>
              </a:rPr>
              <a:t>n hàng. </a:t>
            </a:r>
            <a:endParaRPr lang="vi-VN" sz="3000" b="1" kern="100">
              <a:solidFill>
                <a:srgbClr val="EE0000"/>
              </a:solidFill>
              <a:latin typeface="Times New Roman" panose="02020603050405020304" pitchFamily="18" charset="0"/>
              <a:cs typeface="Times New Roman" panose="02020603050405020304" pitchFamily="18" charset="0"/>
            </a:endParaRPr>
          </a:p>
        </p:txBody>
      </p:sp>
      <p:grpSp>
        <p:nvGrpSpPr>
          <p:cNvPr id="44" name="Group 43">
            <a:extLst>
              <a:ext uri="{FF2B5EF4-FFF2-40B4-BE49-F238E27FC236}">
                <a16:creationId xmlns:a16="http://schemas.microsoft.com/office/drawing/2014/main" id="{F246F3C1-080C-0B1E-461A-88C86D21EB52}"/>
              </a:ext>
            </a:extLst>
          </p:cNvPr>
          <p:cNvGrpSpPr/>
          <p:nvPr/>
        </p:nvGrpSpPr>
        <p:grpSpPr>
          <a:xfrm>
            <a:off x="9428544" y="6769463"/>
            <a:ext cx="2743200" cy="1627144"/>
            <a:chOff x="2362200" y="4445747"/>
            <a:chExt cx="8096250" cy="5276850"/>
          </a:xfrm>
        </p:grpSpPr>
        <p:pic>
          <p:nvPicPr>
            <p:cNvPr id="2" name="Picture 1" descr="Trần lãi suất là gì? (cập nhật 2024)">
              <a:extLst>
                <a:ext uri="{FF2B5EF4-FFF2-40B4-BE49-F238E27FC236}">
                  <a16:creationId xmlns:a16="http://schemas.microsoft.com/office/drawing/2014/main" id="{E7F30EEA-D666-63B5-DFD9-7A98BD5B0108}"/>
                </a:ext>
              </a:extLst>
            </p:cNvPr>
            <p:cNvPicPr>
              <a:picLocks noChangeAspect="1"/>
            </p:cNvPicPr>
            <p:nvPr/>
          </p:nvPicPr>
          <p:blipFill>
            <a:blip r:embed="rId6"/>
            <a:stretch>
              <a:fillRect/>
            </a:stretch>
          </p:blipFill>
          <p:spPr>
            <a:xfrm>
              <a:off x="2362200" y="4445747"/>
              <a:ext cx="8096250" cy="5276850"/>
            </a:xfrm>
            <a:prstGeom prst="rect">
              <a:avLst/>
            </a:prstGeom>
          </p:spPr>
        </p:pic>
        <p:sp>
          <p:nvSpPr>
            <p:cNvPr id="3" name="Oval 2">
              <a:extLst>
                <a:ext uri="{FF2B5EF4-FFF2-40B4-BE49-F238E27FC236}">
                  <a16:creationId xmlns:a16="http://schemas.microsoft.com/office/drawing/2014/main" id="{488244C7-C2DB-7CD4-3553-837541D20DCD}"/>
                </a:ext>
              </a:extLst>
            </p:cNvPr>
            <p:cNvSpPr/>
            <p:nvPr/>
          </p:nvSpPr>
          <p:spPr>
            <a:xfrm>
              <a:off x="4038600" y="5371855"/>
              <a:ext cx="1295400" cy="1295400"/>
            </a:xfrm>
            <a:prstGeom prst="ellipse">
              <a:avLst/>
            </a:prstGeom>
            <a:solidFill>
              <a:srgbClr val="F4C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3" name="TextBox 42">
              <a:extLst>
                <a:ext uri="{FF2B5EF4-FFF2-40B4-BE49-F238E27FC236}">
                  <a16:creationId xmlns:a16="http://schemas.microsoft.com/office/drawing/2014/main" id="{113650D5-F9BF-937F-2D97-005EDA139DE7}"/>
                </a:ext>
              </a:extLst>
            </p:cNvPr>
            <p:cNvSpPr txBox="1"/>
            <p:nvPr/>
          </p:nvSpPr>
          <p:spPr>
            <a:xfrm>
              <a:off x="3737440" y="5525281"/>
              <a:ext cx="1897716" cy="823453"/>
            </a:xfrm>
            <a:prstGeom prst="rect">
              <a:avLst/>
            </a:prstGeom>
            <a:noFill/>
          </p:spPr>
          <p:txBody>
            <a:bodyPr wrap="square" rtlCol="0">
              <a:spAutoFit/>
            </a:bodyPr>
            <a:lstStyle/>
            <a:p>
              <a:pPr algn="ctr"/>
              <a:r>
                <a:rPr lang="vi-VN" sz="1050" b="1"/>
                <a:t>VNĐ</a:t>
              </a:r>
            </a:p>
          </p:txBody>
        </p:sp>
      </p:grpSp>
      <p:sp>
        <p:nvSpPr>
          <p:cNvPr id="47" name="TextBox 46">
            <a:extLst>
              <a:ext uri="{FF2B5EF4-FFF2-40B4-BE49-F238E27FC236}">
                <a16:creationId xmlns:a16="http://schemas.microsoft.com/office/drawing/2014/main" id="{E7F99271-8E7E-6E1E-173B-403DB498436C}"/>
              </a:ext>
            </a:extLst>
          </p:cNvPr>
          <p:cNvSpPr txBox="1"/>
          <p:nvPr/>
        </p:nvSpPr>
        <p:spPr>
          <a:xfrm>
            <a:off x="4038600" y="5731707"/>
            <a:ext cx="9210368" cy="769441"/>
          </a:xfrm>
          <a:prstGeom prst="rect">
            <a:avLst/>
          </a:prstGeom>
          <a:noFill/>
        </p:spPr>
        <p:txBody>
          <a:bodyPr wrap="square">
            <a:spAutoFit/>
          </a:bodyPr>
          <a:lstStyle/>
          <a:p>
            <a:pPr algn="ctr"/>
            <a:r>
              <a:rPr lang="en-GB" sz="4400" b="1">
                <a:solidFill>
                  <a:srgbClr val="002060"/>
                </a:solidFill>
                <a:effectLst/>
                <a:highlight>
                  <a:srgbClr val="FFFF00"/>
                </a:highlight>
                <a:latin typeface="Times New Roman" panose="02020603050405020304" pitchFamily="18" charset="0"/>
                <a:ea typeface="Calibri" panose="020F0502020204030204" pitchFamily="34" charset="0"/>
              </a:rPr>
              <a:t>Lãi suất cho vay</a:t>
            </a:r>
            <a:endParaRPr lang="vi-VN" sz="4400">
              <a:solidFill>
                <a:srgbClr val="002060"/>
              </a:solidFill>
              <a:highlight>
                <a:srgbClr val="FFFF00"/>
              </a:highlight>
            </a:endParaRPr>
          </a:p>
        </p:txBody>
      </p:sp>
      <p:sp>
        <p:nvSpPr>
          <p:cNvPr id="50" name="TextBox 49">
            <a:extLst>
              <a:ext uri="{FF2B5EF4-FFF2-40B4-BE49-F238E27FC236}">
                <a16:creationId xmlns:a16="http://schemas.microsoft.com/office/drawing/2014/main" id="{C4A8DB4D-299E-B5D6-51C4-AE5C4353AE00}"/>
              </a:ext>
            </a:extLst>
          </p:cNvPr>
          <p:cNvSpPr txBox="1"/>
          <p:nvPr/>
        </p:nvSpPr>
        <p:spPr>
          <a:xfrm>
            <a:off x="4876800" y="6964520"/>
            <a:ext cx="3200400" cy="1077218"/>
          </a:xfrm>
          <a:prstGeom prst="rect">
            <a:avLst/>
          </a:prstGeom>
          <a:noFill/>
        </p:spPr>
        <p:txBody>
          <a:bodyPr wrap="square">
            <a:spAutoFit/>
          </a:bodyPr>
          <a:lstStyle/>
          <a:p>
            <a:r>
              <a:rPr lang="en-GB" sz="3200" b="1">
                <a:solidFill>
                  <a:srgbClr val="0070C0"/>
                </a:solidFill>
                <a:effectLst/>
                <a:latin typeface="Times New Roman" panose="02020603050405020304" pitchFamily="18" charset="0"/>
                <a:ea typeface="Calibri" panose="020F0502020204030204" pitchFamily="34" charset="0"/>
              </a:rPr>
              <a:t>Lãi suất cho vay là 4,8% năm</a:t>
            </a:r>
            <a:endParaRPr lang="vi-VN" sz="3200" b="1">
              <a:solidFill>
                <a:srgbClr val="0070C0"/>
              </a:solidFill>
            </a:endParaRPr>
          </a:p>
        </p:txBody>
      </p:sp>
      <p:sp>
        <p:nvSpPr>
          <p:cNvPr id="53" name="TextBox 52">
            <a:extLst>
              <a:ext uri="{FF2B5EF4-FFF2-40B4-BE49-F238E27FC236}">
                <a16:creationId xmlns:a16="http://schemas.microsoft.com/office/drawing/2014/main" id="{C64888B2-5D89-FF66-E2C9-18D7F3CA4E71}"/>
              </a:ext>
            </a:extLst>
          </p:cNvPr>
          <p:cNvSpPr txBox="1"/>
          <p:nvPr/>
        </p:nvSpPr>
        <p:spPr>
          <a:xfrm>
            <a:off x="11979166" y="6753912"/>
            <a:ext cx="4363744" cy="1637628"/>
          </a:xfrm>
          <a:prstGeom prst="rect">
            <a:avLst/>
          </a:prstGeom>
          <a:noFill/>
        </p:spPr>
        <p:txBody>
          <a:bodyPr wrap="square">
            <a:spAutoFit/>
          </a:bodyPr>
          <a:lstStyle/>
          <a:p>
            <a:pPr>
              <a:lnSpc>
                <a:spcPct val="107000"/>
              </a:lnSpc>
              <a:spcAft>
                <a:spcPts val="800"/>
              </a:spcAft>
              <a:buNone/>
            </a:pPr>
            <a:r>
              <a:rPr lang="en-GB" sz="3200" b="1">
                <a:solidFill>
                  <a:srgbClr val="0070C0"/>
                </a:solidFill>
                <a:latin typeface="Times New Roman" panose="02020603050405020304" pitchFamily="18" charset="0"/>
              </a:rPr>
              <a:t>Lãi suất nợ quá hạn được tính bằng 130% lãi suất khi cho vay</a:t>
            </a:r>
            <a:endParaRPr lang="vi-VN" sz="3200" b="1">
              <a:solidFill>
                <a:srgbClr val="0070C0"/>
              </a:solidFill>
              <a:latin typeface="Times New Roman" panose="02020603050405020304" pitchFamily="18" charset="0"/>
            </a:endParaRPr>
          </a:p>
        </p:txBody>
      </p:sp>
      <p:grpSp>
        <p:nvGrpSpPr>
          <p:cNvPr id="57" name="Group 56">
            <a:extLst>
              <a:ext uri="{FF2B5EF4-FFF2-40B4-BE49-F238E27FC236}">
                <a16:creationId xmlns:a16="http://schemas.microsoft.com/office/drawing/2014/main" id="{75B04895-82C9-E138-6DC6-DCB750685A41}"/>
              </a:ext>
            </a:extLst>
          </p:cNvPr>
          <p:cNvGrpSpPr/>
          <p:nvPr/>
        </p:nvGrpSpPr>
        <p:grpSpPr>
          <a:xfrm>
            <a:off x="3200400" y="6784740"/>
            <a:ext cx="1443646" cy="1443646"/>
            <a:chOff x="3200400" y="6784740"/>
            <a:chExt cx="1443646" cy="1443646"/>
          </a:xfrm>
        </p:grpSpPr>
        <p:pic>
          <p:nvPicPr>
            <p:cNvPr id="54" name="Picture 53">
              <a:extLst>
                <a:ext uri="{FF2B5EF4-FFF2-40B4-BE49-F238E27FC236}">
                  <a16:creationId xmlns:a16="http://schemas.microsoft.com/office/drawing/2014/main" id="{7B37E52A-11BD-758D-1383-1EF65CA1AAB7}"/>
                </a:ext>
              </a:extLst>
            </p:cNvPr>
            <p:cNvPicPr>
              <a:picLocks noChangeAspect="1"/>
            </p:cNvPicPr>
            <p:nvPr/>
          </p:nvPicPr>
          <p:blipFill>
            <a:blip r:embed="rId7"/>
            <a:stretch>
              <a:fillRect/>
            </a:stretch>
          </p:blipFill>
          <p:spPr>
            <a:xfrm>
              <a:off x="3200400" y="6784740"/>
              <a:ext cx="1443646" cy="1443646"/>
            </a:xfrm>
            <a:prstGeom prst="rect">
              <a:avLst/>
            </a:prstGeom>
          </p:spPr>
        </p:pic>
        <p:sp>
          <p:nvSpPr>
            <p:cNvPr id="56" name="Oval 55">
              <a:extLst>
                <a:ext uri="{FF2B5EF4-FFF2-40B4-BE49-F238E27FC236}">
                  <a16:creationId xmlns:a16="http://schemas.microsoft.com/office/drawing/2014/main" id="{91178893-B513-057F-F65A-DDC78D2E3281}"/>
                </a:ext>
              </a:extLst>
            </p:cNvPr>
            <p:cNvSpPr/>
            <p:nvPr/>
          </p:nvSpPr>
          <p:spPr>
            <a:xfrm>
              <a:off x="3830583" y="7048500"/>
              <a:ext cx="416033" cy="457200"/>
            </a:xfrm>
            <a:prstGeom prst="ellipse">
              <a:avLst/>
            </a:prstGeom>
            <a:solidFill>
              <a:srgbClr val="FFB8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5" name="TextBox 54">
              <a:extLst>
                <a:ext uri="{FF2B5EF4-FFF2-40B4-BE49-F238E27FC236}">
                  <a16:creationId xmlns:a16="http://schemas.microsoft.com/office/drawing/2014/main" id="{2CDF90BE-2DD2-3334-0E51-E2763FAE211C}"/>
                </a:ext>
              </a:extLst>
            </p:cNvPr>
            <p:cNvSpPr txBox="1"/>
            <p:nvPr/>
          </p:nvSpPr>
          <p:spPr>
            <a:xfrm>
              <a:off x="3722860" y="7123211"/>
              <a:ext cx="648137" cy="307777"/>
            </a:xfrm>
            <a:prstGeom prst="rect">
              <a:avLst/>
            </a:prstGeom>
            <a:noFill/>
          </p:spPr>
          <p:txBody>
            <a:bodyPr wrap="square" rtlCol="0">
              <a:spAutoFit/>
            </a:bodyPr>
            <a:lstStyle/>
            <a:p>
              <a:pPr algn="ctr"/>
              <a:r>
                <a:rPr lang="vi-VN" sz="1400" b="1">
                  <a:solidFill>
                    <a:schemeClr val="bg1"/>
                  </a:solidFill>
                </a:rPr>
                <a:t>VNĐ</a:t>
              </a:r>
            </a:p>
          </p:txBody>
        </p:sp>
      </p:grpSp>
    </p:spTree>
    <p:extLst>
      <p:ext uri="{BB962C8B-B14F-4D97-AF65-F5344CB8AC3E}">
        <p14:creationId xmlns:p14="http://schemas.microsoft.com/office/powerpoint/2010/main" val="304116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entr" presetSubtype="0"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1000"/>
                                        <p:tgtEl>
                                          <p:spTgt spid="37"/>
                                        </p:tgtEl>
                                      </p:cBhvr>
                                    </p:animEffect>
                                    <p:anim calcmode="lin" valueType="num">
                                      <p:cBhvr>
                                        <p:cTn id="11" dur="1000" fill="hold"/>
                                        <p:tgtEl>
                                          <p:spTgt spid="37"/>
                                        </p:tgtEl>
                                        <p:attrNameLst>
                                          <p:attrName>ppt_x</p:attrName>
                                        </p:attrNameLst>
                                      </p:cBhvr>
                                      <p:tavLst>
                                        <p:tav tm="0">
                                          <p:val>
                                            <p:strVal val="#ppt_x"/>
                                          </p:val>
                                        </p:tav>
                                        <p:tav tm="100000">
                                          <p:val>
                                            <p:strVal val="#ppt_x"/>
                                          </p:val>
                                        </p:tav>
                                      </p:tavLst>
                                    </p:anim>
                                    <p:anim calcmode="lin" valueType="num">
                                      <p:cBhvr>
                                        <p:cTn id="12" dur="1000" fill="hold"/>
                                        <p:tgtEl>
                                          <p:spTgt spid="3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1000" fill="hold"/>
                                        <p:tgtEl>
                                          <p:spTgt spid="39"/>
                                        </p:tgtEl>
                                        <p:attrNameLst>
                                          <p:attrName>ppt_y</p:attrName>
                                        </p:attrNameLst>
                                      </p:cBhvr>
                                      <p:tavLst>
                                        <p:tav tm="0">
                                          <p:val>
                                            <p:strVal val="#ppt_y+.1"/>
                                          </p:val>
                                        </p:tav>
                                        <p:tav tm="100000">
                                          <p:val>
                                            <p:strVal val="#ppt_y"/>
                                          </p:val>
                                        </p:tav>
                                      </p:tavLst>
                                    </p:anim>
                                  </p:childTnLst>
                                </p:cTn>
                              </p:par>
                              <p:par>
                                <p:cTn id="18" presetID="22" presetClass="entr" presetSubtype="4" fill="hold" grpId="0" nodeType="withEffect">
                                  <p:stCondLst>
                                    <p:cond delay="1000"/>
                                  </p:stCondLst>
                                  <p:childTnLst>
                                    <p:set>
                                      <p:cBhvr>
                                        <p:cTn id="19" dur="1" fill="hold">
                                          <p:stCondLst>
                                            <p:cond delay="0"/>
                                          </p:stCondLst>
                                        </p:cTn>
                                        <p:tgtEl>
                                          <p:spTgt spid="47"/>
                                        </p:tgtEl>
                                        <p:attrNameLst>
                                          <p:attrName>style.visibility</p:attrName>
                                        </p:attrNameLst>
                                      </p:cBhvr>
                                      <p:to>
                                        <p:strVal val="visible"/>
                                      </p:to>
                                    </p:set>
                                    <p:animEffect transition="in" filter="wipe(down)">
                                      <p:cBhvr>
                                        <p:cTn id="20" dur="750"/>
                                        <p:tgtEl>
                                          <p:spTgt spid="47"/>
                                        </p:tgtEl>
                                      </p:cBhvr>
                                    </p:animEffect>
                                  </p:childTnLst>
                                </p:cTn>
                              </p:par>
                              <p:par>
                                <p:cTn id="21" presetID="6" presetClass="entr" presetSubtype="32" fill="hold" nodeType="withEffect">
                                  <p:stCondLst>
                                    <p:cond delay="1000"/>
                                  </p:stCondLst>
                                  <p:childTnLst>
                                    <p:set>
                                      <p:cBhvr>
                                        <p:cTn id="22" dur="1" fill="hold">
                                          <p:stCondLst>
                                            <p:cond delay="0"/>
                                          </p:stCondLst>
                                        </p:cTn>
                                        <p:tgtEl>
                                          <p:spTgt spid="57"/>
                                        </p:tgtEl>
                                        <p:attrNameLst>
                                          <p:attrName>style.visibility</p:attrName>
                                        </p:attrNameLst>
                                      </p:cBhvr>
                                      <p:to>
                                        <p:strVal val="visible"/>
                                      </p:to>
                                    </p:set>
                                    <p:animEffect transition="in" filter="circle(out)">
                                      <p:cBhvr>
                                        <p:cTn id="23" dur="1000"/>
                                        <p:tgtEl>
                                          <p:spTgt spid="57"/>
                                        </p:tgtEl>
                                      </p:cBhvr>
                                    </p:animEffect>
                                  </p:childTnLst>
                                </p:cTn>
                              </p:par>
                              <p:par>
                                <p:cTn id="24" presetID="6" presetClass="entr" presetSubtype="32" fill="hold" nodeType="withEffect">
                                  <p:stCondLst>
                                    <p:cond delay="1250"/>
                                  </p:stCondLst>
                                  <p:childTnLst>
                                    <p:set>
                                      <p:cBhvr>
                                        <p:cTn id="25" dur="1" fill="hold">
                                          <p:stCondLst>
                                            <p:cond delay="0"/>
                                          </p:stCondLst>
                                        </p:cTn>
                                        <p:tgtEl>
                                          <p:spTgt spid="44"/>
                                        </p:tgtEl>
                                        <p:attrNameLst>
                                          <p:attrName>style.visibility</p:attrName>
                                        </p:attrNameLst>
                                      </p:cBhvr>
                                      <p:to>
                                        <p:strVal val="visible"/>
                                      </p:to>
                                    </p:set>
                                    <p:animEffect transition="in" filter="circle(out)">
                                      <p:cBhvr>
                                        <p:cTn id="26" dur="1000"/>
                                        <p:tgtEl>
                                          <p:spTgt spid="44"/>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50"/>
                                        </p:tgtEl>
                                        <p:attrNameLst>
                                          <p:attrName>style.visibility</p:attrName>
                                        </p:attrNameLst>
                                      </p:cBhvr>
                                      <p:to>
                                        <p:strVal val="visible"/>
                                      </p:to>
                                    </p:set>
                                    <p:animEffect transition="in" filter="wipe(left)">
                                      <p:cBhvr>
                                        <p:cTn id="29" dur="1000"/>
                                        <p:tgtEl>
                                          <p:spTgt spid="50"/>
                                        </p:tgtEl>
                                      </p:cBhvr>
                                    </p:animEffect>
                                  </p:childTnLst>
                                </p:cTn>
                              </p:par>
                              <p:par>
                                <p:cTn id="30" presetID="22" presetClass="entr" presetSubtype="8" fill="hold" grpId="0" nodeType="withEffect">
                                  <p:stCondLst>
                                    <p:cond delay="1750"/>
                                  </p:stCondLst>
                                  <p:childTnLst>
                                    <p:set>
                                      <p:cBhvr>
                                        <p:cTn id="31" dur="1" fill="hold">
                                          <p:stCondLst>
                                            <p:cond delay="0"/>
                                          </p:stCondLst>
                                        </p:cTn>
                                        <p:tgtEl>
                                          <p:spTgt spid="53"/>
                                        </p:tgtEl>
                                        <p:attrNameLst>
                                          <p:attrName>style.visibility</p:attrName>
                                        </p:attrNameLst>
                                      </p:cBhvr>
                                      <p:to>
                                        <p:strVal val="visible"/>
                                      </p:to>
                                    </p:set>
                                    <p:animEffect transition="in" filter="wipe(left)">
                                      <p:cBhvr>
                                        <p:cTn id="32"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7" grpId="0" animBg="1"/>
      <p:bldP spid="39" grpId="0" animBg="1"/>
      <p:bldP spid="47" grpId="0"/>
      <p:bldP spid="50" grpId="0"/>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620A05-E6E2-4C3D-8FEA-708511294F01}"/>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1" y="-6639"/>
            <a:ext cx="18288001" cy="10816167"/>
          </a:xfrm>
          <a:prstGeom prst="rect">
            <a:avLst/>
          </a:prstGeom>
        </p:spPr>
      </p:pic>
      <p:sp>
        <p:nvSpPr>
          <p:cNvPr id="7" name="Freeform 7"/>
          <p:cNvSpPr/>
          <p:nvPr/>
        </p:nvSpPr>
        <p:spPr>
          <a:xfrm>
            <a:off x="501286" y="1249115"/>
            <a:ext cx="7658783" cy="7668779"/>
          </a:xfrm>
          <a:custGeom>
            <a:avLst/>
            <a:gdLst/>
            <a:ahLst/>
            <a:cxnLst/>
            <a:rect l="l" t="t" r="r" b="b"/>
            <a:pathLst>
              <a:path w="7658783" h="7668779">
                <a:moveTo>
                  <a:pt x="0" y="0"/>
                </a:moveTo>
                <a:lnTo>
                  <a:pt x="7658783" y="0"/>
                </a:lnTo>
                <a:lnTo>
                  <a:pt x="7658783" y="7668779"/>
                </a:lnTo>
                <a:lnTo>
                  <a:pt x="0" y="7668779"/>
                </a:lnTo>
                <a:lnTo>
                  <a:pt x="0" y="0"/>
                </a:lnTo>
                <a:close/>
              </a:path>
            </a:pathLst>
          </a:custGeom>
          <a:blipFill>
            <a:blip r:embed="rId4"/>
            <a:stretch>
              <a:fillRect t="-1437" b="-3001"/>
            </a:stretch>
          </a:blipFill>
        </p:spPr>
        <p:txBody>
          <a:bodyPr/>
          <a:lstStyle/>
          <a:p>
            <a:endParaRPr lang="en-US" dirty="0"/>
          </a:p>
        </p:txBody>
      </p:sp>
      <p:sp>
        <p:nvSpPr>
          <p:cNvPr id="8" name="TextBox 8"/>
          <p:cNvSpPr txBox="1"/>
          <p:nvPr/>
        </p:nvSpPr>
        <p:spPr>
          <a:xfrm>
            <a:off x="8160069" y="2313901"/>
            <a:ext cx="10127931" cy="5771768"/>
          </a:xfrm>
          <a:prstGeom prst="rect">
            <a:avLst/>
          </a:prstGeom>
        </p:spPr>
        <p:txBody>
          <a:bodyPr lIns="0" tIns="0" rIns="0" bIns="0" rtlCol="0" anchor="t">
            <a:spAutoFit/>
          </a:bodyPr>
          <a:lstStyle/>
          <a:p>
            <a:pPr algn="l">
              <a:lnSpc>
                <a:spcPts val="11457"/>
              </a:lnSpc>
            </a:pPr>
            <a:r>
              <a:rPr lang="en-US" sz="9186"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XI.Thông</a:t>
            </a:r>
            <a:r>
              <a:rPr lang="en-US" sz="9186"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9186"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báo</a:t>
            </a:r>
            <a:r>
              <a:rPr lang="en-US" sz="9186"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9186"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triển</a:t>
            </a:r>
            <a:r>
              <a:rPr lang="en-US" sz="9186"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9186"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khai</a:t>
            </a:r>
            <a:r>
              <a:rPr lang="en-US" sz="9186"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VHHĐ </a:t>
            </a:r>
            <a:r>
              <a:rPr lang="en-US" sz="9186"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kỳ</a:t>
            </a:r>
            <a:r>
              <a:rPr lang="en-US" sz="9186"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1 </a:t>
            </a:r>
            <a:r>
              <a:rPr lang="en-US" sz="9186"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năm</a:t>
            </a:r>
            <a:r>
              <a:rPr lang="en-US" sz="9186"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9186"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endParaRPr lang="vi-VN" sz="9186"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a:p>
            <a:pPr algn="l">
              <a:lnSpc>
                <a:spcPts val="11457"/>
              </a:lnSpc>
            </a:pPr>
            <a:r>
              <a:rPr lang="en-US" sz="9186"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2025 – 2026 </a:t>
            </a:r>
          </a:p>
        </p:txBody>
      </p:sp>
      <p:pic>
        <p:nvPicPr>
          <p:cNvPr id="10" name="Picture 9">
            <a:extLst>
              <a:ext uri="{FF2B5EF4-FFF2-40B4-BE49-F238E27FC236}">
                <a16:creationId xmlns:a16="http://schemas.microsoft.com/office/drawing/2014/main" id="{49DF514B-634C-4F64-AD47-8EE0AAA9606D}"/>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10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3ED7C14-47C8-4C0C-8A4D-171FFB931514}"/>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816167"/>
          </a:xfrm>
          <a:prstGeom prst="rect">
            <a:avLst/>
          </a:prstGeom>
        </p:spPr>
      </p:pic>
      <p:sp>
        <p:nvSpPr>
          <p:cNvPr id="9" name="TextBox 9"/>
          <p:cNvSpPr txBox="1"/>
          <p:nvPr/>
        </p:nvSpPr>
        <p:spPr>
          <a:xfrm>
            <a:off x="762000" y="1105433"/>
            <a:ext cx="15100828" cy="658605"/>
          </a:xfrm>
          <a:prstGeom prst="rect">
            <a:avLst/>
          </a:prstGeom>
        </p:spPr>
        <p:txBody>
          <a:bodyPr lIns="0" tIns="0" rIns="0" bIns="0" rtlCol="0" anchor="t">
            <a:spAutoFit/>
          </a:bodyPr>
          <a:lstStyle/>
          <a:p>
            <a:pPr algn="l">
              <a:lnSpc>
                <a:spcPts val="5341"/>
              </a:lnSpc>
            </a:pP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XI.Thông</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báo</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triển</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khai</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VHHĐ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kỳ</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1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năm</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2025 – 2026 </a:t>
            </a:r>
          </a:p>
        </p:txBody>
      </p:sp>
      <p:sp>
        <p:nvSpPr>
          <p:cNvPr id="10" name="TextBox 10"/>
          <p:cNvSpPr txBox="1"/>
          <p:nvPr/>
        </p:nvSpPr>
        <p:spPr>
          <a:xfrm>
            <a:off x="1111981" y="3854402"/>
            <a:ext cx="8534400" cy="974626"/>
          </a:xfrm>
          <a:prstGeom prst="rect">
            <a:avLst/>
          </a:prstGeom>
        </p:spPr>
        <p:txBody>
          <a:bodyPr wrap="square" lIns="0" tIns="0" rIns="0" bIns="0" rtlCol="0" anchor="t">
            <a:spAutoFit/>
          </a:bodyPr>
          <a:lstStyle/>
          <a:p>
            <a:pPr marL="509376" lvl="1" indent="-254688" algn="l">
              <a:lnSpc>
                <a:spcPts val="3840"/>
              </a:lnSpc>
              <a:buFont typeface="Arial"/>
              <a:buChar char="•"/>
            </a:pP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Xây</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dựng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môi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giáo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dục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An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toàn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lành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mạnh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thân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thiện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phòng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chống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bạo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lực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sp>
        <p:nvSpPr>
          <p:cNvPr id="11" name="TextBox 11"/>
          <p:cNvSpPr txBox="1"/>
          <p:nvPr/>
        </p:nvSpPr>
        <p:spPr>
          <a:xfrm>
            <a:off x="1342495" y="2852391"/>
            <a:ext cx="3990075" cy="602729"/>
          </a:xfrm>
          <a:prstGeom prst="rect">
            <a:avLst/>
          </a:prstGeom>
        </p:spPr>
        <p:txBody>
          <a:bodyPr wrap="square" lIns="0" tIns="0" rIns="0" bIns="0" rtlCol="0" anchor="t">
            <a:spAutoFit/>
          </a:bodyPr>
          <a:lstStyle/>
          <a:p>
            <a:pPr algn="l">
              <a:lnSpc>
                <a:spcPts val="4692"/>
              </a:lnSpc>
            </a:pPr>
            <a:r>
              <a:rPr lang="en-US" sz="4000"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Mục</a:t>
            </a:r>
            <a:r>
              <a:rPr lang="en-US" sz="4000"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 </a:t>
            </a:r>
            <a:r>
              <a:rPr lang="en-US" sz="4000"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đích</a:t>
            </a:r>
            <a:r>
              <a:rPr lang="en-US" sz="4000"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a:t>
            </a:r>
          </a:p>
        </p:txBody>
      </p:sp>
      <p:sp>
        <p:nvSpPr>
          <p:cNvPr id="12" name="TextBox 12"/>
          <p:cNvSpPr txBox="1"/>
          <p:nvPr/>
        </p:nvSpPr>
        <p:spPr>
          <a:xfrm>
            <a:off x="1111981" y="5050135"/>
            <a:ext cx="8534400" cy="974626"/>
          </a:xfrm>
          <a:prstGeom prst="rect">
            <a:avLst/>
          </a:prstGeom>
        </p:spPr>
        <p:txBody>
          <a:bodyPr wrap="square" lIns="0" tIns="0" rIns="0" bIns="0" rtlCol="0" anchor="t">
            <a:spAutoFit/>
          </a:bodyPr>
          <a:lstStyle/>
          <a:p>
            <a:pPr marL="509376" lvl="1" indent="-254688" algn="l">
              <a:lnSpc>
                <a:spcPts val="3840"/>
              </a:lnSpc>
              <a:buFont typeface="Arial"/>
              <a:buChar char="•"/>
            </a:pP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Ý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thức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&amp;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tinh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thần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đồng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Trong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rèn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luyện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quan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hệ</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thầy</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trò</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bạn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bè</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sp>
        <p:nvSpPr>
          <p:cNvPr id="13" name="TextBox 13"/>
          <p:cNvSpPr txBox="1"/>
          <p:nvPr/>
        </p:nvSpPr>
        <p:spPr>
          <a:xfrm>
            <a:off x="1111981" y="6245867"/>
            <a:ext cx="8534400" cy="974626"/>
          </a:xfrm>
          <a:prstGeom prst="rect">
            <a:avLst/>
          </a:prstGeom>
        </p:spPr>
        <p:txBody>
          <a:bodyPr wrap="square" lIns="0" tIns="0" rIns="0" bIns="0" rtlCol="0" anchor="t">
            <a:spAutoFit/>
          </a:bodyPr>
          <a:lstStyle/>
          <a:p>
            <a:pPr marL="509376" lvl="1" indent="-254688" algn="l">
              <a:lnSpc>
                <a:spcPts val="3840"/>
              </a:lnSpc>
              <a:buFont typeface="Arial"/>
              <a:buChar char="•"/>
            </a:pP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Phong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ứng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xử</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chuẩn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mực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Góp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phần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giáo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dục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phẩm</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chất</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trị</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đạo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đức</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sp>
        <p:nvSpPr>
          <p:cNvPr id="14" name="TextBox 14"/>
          <p:cNvSpPr txBox="1"/>
          <p:nvPr/>
        </p:nvSpPr>
        <p:spPr>
          <a:xfrm>
            <a:off x="1111981" y="7441599"/>
            <a:ext cx="8534400" cy="974626"/>
          </a:xfrm>
          <a:prstGeom prst="rect">
            <a:avLst/>
          </a:prstGeom>
        </p:spPr>
        <p:txBody>
          <a:bodyPr wrap="square" lIns="0" tIns="0" rIns="0" bIns="0" rtlCol="0" anchor="t">
            <a:spAutoFit/>
          </a:bodyPr>
          <a:lstStyle/>
          <a:p>
            <a:pPr marL="509376" lvl="1" indent="-254688" algn="l">
              <a:lnSpc>
                <a:spcPts val="3840"/>
              </a:lnSpc>
              <a:buFont typeface="Arial"/>
              <a:buChar char="•"/>
            </a:pP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Phát</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huy</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vai</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trò</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Tạo</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nét</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đẹp</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văn</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hóa</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mang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thương</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32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hiệu</a:t>
            </a:r>
            <a:r>
              <a:rPr lang="en-US" sz="32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UNETI.</a:t>
            </a:r>
          </a:p>
        </p:txBody>
      </p:sp>
      <p:pic>
        <p:nvPicPr>
          <p:cNvPr id="19" name="Picture 18">
            <a:extLst>
              <a:ext uri="{FF2B5EF4-FFF2-40B4-BE49-F238E27FC236}">
                <a16:creationId xmlns:a16="http://schemas.microsoft.com/office/drawing/2014/main" id="{55B1966A-1E6D-4F1B-AE1D-C5494C4CCA36}"/>
              </a:ext>
            </a:extLst>
          </p:cNvPr>
          <p:cNvPicPr>
            <a:picLocks noChangeAspect="1"/>
          </p:cNvPicPr>
          <p:nvPr/>
        </p:nvPicPr>
        <p:blipFill rotWithShape="1">
          <a:blip r:embed="rId4">
            <a:extLst>
              <a:ext uri="{28A0092B-C50C-407E-A947-70E740481C1C}">
                <a14:useLocalDpi xmlns:a14="http://schemas.microsoft.com/office/drawing/2010/main" val="0"/>
              </a:ext>
            </a:extLst>
          </a:blip>
          <a:srcRect l="18378" t="8072" r="16757" b="3142"/>
          <a:stretch/>
        </p:blipFill>
        <p:spPr>
          <a:xfrm>
            <a:off x="10392718" y="2196686"/>
            <a:ext cx="7148946" cy="6553201"/>
          </a:xfrm>
          <a:prstGeom prst="rect">
            <a:avLst/>
          </a:prstGeom>
        </p:spPr>
      </p:pic>
      <p:pic>
        <p:nvPicPr>
          <p:cNvPr id="21" name="Picture 20">
            <a:extLst>
              <a:ext uri="{FF2B5EF4-FFF2-40B4-BE49-F238E27FC236}">
                <a16:creationId xmlns:a16="http://schemas.microsoft.com/office/drawing/2014/main" id="{051DF379-2984-4DD3-9423-3531041AF0E3}"/>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125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fade">
                                      <p:cBhvr>
                                        <p:cTn id="22" dur="500"/>
                                        <p:tgtEl>
                                          <p:spTgt spid="14">
                                            <p:txEl>
                                              <p:pRg st="0" end="0"/>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1250" fill="hold"/>
                                        <p:tgtEl>
                                          <p:spTgt spid="19"/>
                                        </p:tgtEl>
                                        <p:attrNameLst>
                                          <p:attrName>ppt_w</p:attrName>
                                        </p:attrNameLst>
                                      </p:cBhvr>
                                      <p:tavLst>
                                        <p:tav tm="0">
                                          <p:val>
                                            <p:fltVal val="0"/>
                                          </p:val>
                                        </p:tav>
                                        <p:tav tm="100000">
                                          <p:val>
                                            <p:strVal val="#ppt_w"/>
                                          </p:val>
                                        </p:tav>
                                      </p:tavLst>
                                    </p:anim>
                                    <p:anim calcmode="lin" valueType="num">
                                      <p:cBhvr>
                                        <p:cTn id="26" dur="1250" fill="hold"/>
                                        <p:tgtEl>
                                          <p:spTgt spid="19"/>
                                        </p:tgtEl>
                                        <p:attrNameLst>
                                          <p:attrName>ppt_h</p:attrName>
                                        </p:attrNameLst>
                                      </p:cBhvr>
                                      <p:tavLst>
                                        <p:tav tm="0">
                                          <p:val>
                                            <p:fltVal val="0"/>
                                          </p:val>
                                        </p:tav>
                                        <p:tav tm="100000">
                                          <p:val>
                                            <p:strVal val="#ppt_h"/>
                                          </p:val>
                                        </p:tav>
                                      </p:tavLst>
                                    </p:anim>
                                    <p:anim calcmode="lin" valueType="num">
                                      <p:cBhvr>
                                        <p:cTn id="27" dur="1250" fill="hold"/>
                                        <p:tgtEl>
                                          <p:spTgt spid="19"/>
                                        </p:tgtEl>
                                        <p:attrNameLst>
                                          <p:attrName>style.rotation</p:attrName>
                                        </p:attrNameLst>
                                      </p:cBhvr>
                                      <p:tavLst>
                                        <p:tav tm="0">
                                          <p:val>
                                            <p:fltVal val="90"/>
                                          </p:val>
                                        </p:tav>
                                        <p:tav tm="100000">
                                          <p:val>
                                            <p:fltVal val="0"/>
                                          </p:val>
                                        </p:tav>
                                      </p:tavLst>
                                    </p:anim>
                                    <p:animEffect transition="in" filter="fade">
                                      <p:cBhvr>
                                        <p:cTn id="28"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ABB89-2B3A-BA8A-0564-CD4C1590E77E}"/>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6A8B04B-486D-71D8-8831-AF137D9EEFB7}"/>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816167"/>
          </a:xfrm>
          <a:prstGeom prst="rect">
            <a:avLst/>
          </a:prstGeom>
        </p:spPr>
      </p:pic>
      <p:sp>
        <p:nvSpPr>
          <p:cNvPr id="9" name="TextBox 9">
            <a:extLst>
              <a:ext uri="{FF2B5EF4-FFF2-40B4-BE49-F238E27FC236}">
                <a16:creationId xmlns:a16="http://schemas.microsoft.com/office/drawing/2014/main" id="{8456D72A-1E02-D531-1507-6B427D9720FE}"/>
              </a:ext>
            </a:extLst>
          </p:cNvPr>
          <p:cNvSpPr txBox="1"/>
          <p:nvPr/>
        </p:nvSpPr>
        <p:spPr>
          <a:xfrm>
            <a:off x="762000" y="1105433"/>
            <a:ext cx="15100828" cy="658605"/>
          </a:xfrm>
          <a:prstGeom prst="rect">
            <a:avLst/>
          </a:prstGeom>
        </p:spPr>
        <p:txBody>
          <a:bodyPr lIns="0" tIns="0" rIns="0" bIns="0" rtlCol="0" anchor="t">
            <a:spAutoFit/>
          </a:bodyPr>
          <a:lstStyle/>
          <a:p>
            <a:pPr algn="l">
              <a:lnSpc>
                <a:spcPts val="5341"/>
              </a:lnSpc>
            </a:pP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XI.Thông</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báo</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triển</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khai</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VHHĐ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kỳ</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1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năm</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2025 – 2026 </a:t>
            </a:r>
          </a:p>
        </p:txBody>
      </p:sp>
      <p:pic>
        <p:nvPicPr>
          <p:cNvPr id="21" name="Picture 20">
            <a:extLst>
              <a:ext uri="{FF2B5EF4-FFF2-40B4-BE49-F238E27FC236}">
                <a16:creationId xmlns:a16="http://schemas.microsoft.com/office/drawing/2014/main" id="{A27C44BC-1D58-D865-1D7D-DC5174A0347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pic>
        <p:nvPicPr>
          <p:cNvPr id="4" name="Picture 3" descr="A poster with text and pictures&#10;&#10;AI-generated content may be incorrect.">
            <a:extLst>
              <a:ext uri="{FF2B5EF4-FFF2-40B4-BE49-F238E27FC236}">
                <a16:creationId xmlns:a16="http://schemas.microsoft.com/office/drawing/2014/main" id="{F69E8AC3-752C-B024-53D4-782BB3775E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9697" y="2400300"/>
            <a:ext cx="17048605" cy="5704179"/>
          </a:xfrm>
          <a:prstGeom prst="rect">
            <a:avLst/>
          </a:prstGeom>
        </p:spPr>
      </p:pic>
    </p:spTree>
    <p:extLst>
      <p:ext uri="{BB962C8B-B14F-4D97-AF65-F5344CB8AC3E}">
        <p14:creationId xmlns:p14="http://schemas.microsoft.com/office/powerpoint/2010/main" val="392004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2" presetClass="entr" presetSubtype="8"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5F4F162-7A10-48A0-9EE0-788D27408039}"/>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816167"/>
          </a:xfrm>
          <a:prstGeom prst="rect">
            <a:avLst/>
          </a:prstGeom>
        </p:spPr>
      </p:pic>
      <p:sp>
        <p:nvSpPr>
          <p:cNvPr id="9" name="TextBox 9"/>
          <p:cNvSpPr txBox="1"/>
          <p:nvPr/>
        </p:nvSpPr>
        <p:spPr>
          <a:xfrm>
            <a:off x="762000" y="531021"/>
            <a:ext cx="15100828" cy="658605"/>
          </a:xfrm>
          <a:prstGeom prst="rect">
            <a:avLst/>
          </a:prstGeom>
        </p:spPr>
        <p:txBody>
          <a:bodyPr lIns="0" tIns="0" rIns="0" bIns="0" rtlCol="0" anchor="t">
            <a:spAutoFit/>
          </a:bodyPr>
          <a:lstStyle/>
          <a:p>
            <a:pPr algn="l">
              <a:lnSpc>
                <a:spcPts val="5341"/>
              </a:lnSpc>
            </a:pP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XI.Thông</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báo</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triển</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khai</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VHHĐ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kỳ</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1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năm</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2025 – 2026 </a:t>
            </a:r>
          </a:p>
        </p:txBody>
      </p:sp>
      <p:sp>
        <p:nvSpPr>
          <p:cNvPr id="10" name="TextBox 10"/>
          <p:cNvSpPr txBox="1"/>
          <p:nvPr/>
        </p:nvSpPr>
        <p:spPr>
          <a:xfrm>
            <a:off x="1028700" y="3271149"/>
            <a:ext cx="7277100" cy="1899559"/>
          </a:xfrm>
          <a:prstGeom prst="rect">
            <a:avLst/>
          </a:prstGeom>
        </p:spPr>
        <p:txBody>
          <a:bodyPr wrap="square" lIns="0" tIns="0" rIns="0" bIns="0" rtlCol="0" anchor="t">
            <a:spAutoFit/>
          </a:bodyPr>
          <a:lstStyle/>
          <a:p>
            <a:pPr marL="509376" lvl="1" indent="-254688" algn="l">
              <a:lnSpc>
                <a:spcPts val="3840"/>
              </a:lnSpc>
              <a:buFont typeface="Arial"/>
              <a:buChar char="•"/>
            </a:pP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Góp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phần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xây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dựng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môi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tập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lành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mạnh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nâng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cao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lượng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đào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tạo</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nguồn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nhân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lực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phẩm</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chất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lực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đáp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ứng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yêu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cầu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của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xã</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hội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sp>
        <p:nvSpPr>
          <p:cNvPr id="11" name="TextBox 11"/>
          <p:cNvSpPr txBox="1"/>
          <p:nvPr/>
        </p:nvSpPr>
        <p:spPr>
          <a:xfrm>
            <a:off x="1219200" y="2308861"/>
            <a:ext cx="3109680" cy="602729"/>
          </a:xfrm>
          <a:prstGeom prst="rect">
            <a:avLst/>
          </a:prstGeom>
        </p:spPr>
        <p:txBody>
          <a:bodyPr lIns="0" tIns="0" rIns="0" bIns="0" rtlCol="0" anchor="t">
            <a:spAutoFit/>
          </a:bodyPr>
          <a:lstStyle/>
          <a:p>
            <a:pPr algn="l">
              <a:lnSpc>
                <a:spcPts val="4692"/>
              </a:lnSpc>
            </a:pPr>
            <a:r>
              <a:rPr lang="en-US" sz="4400" b="1" dirty="0">
                <a:solidFill>
                  <a:srgbClr val="2B4150"/>
                </a:solidFill>
                <a:latin typeface="Times New Roman" panose="02020603050405020304" pitchFamily="18" charset="0"/>
                <a:ea typeface="Museo Moderno Medium"/>
                <a:cs typeface="Times New Roman" panose="02020603050405020304" pitchFamily="18" charset="0"/>
                <a:sym typeface="Museo Moderno Medium"/>
              </a:rPr>
              <a:t>Ý </a:t>
            </a:r>
            <a:r>
              <a:rPr lang="en-US" sz="4400" b="1" dirty="0" err="1">
                <a:solidFill>
                  <a:srgbClr val="2B4150"/>
                </a:solidFill>
                <a:latin typeface="Times New Roman" panose="02020603050405020304" pitchFamily="18" charset="0"/>
                <a:ea typeface="Museo Moderno Medium"/>
                <a:cs typeface="Times New Roman" panose="02020603050405020304" pitchFamily="18" charset="0"/>
                <a:sym typeface="Museo Moderno Medium"/>
              </a:rPr>
              <a:t>nghĩa</a:t>
            </a:r>
            <a:endParaRPr lang="en-US" sz="4400" b="1" dirty="0">
              <a:solidFill>
                <a:srgbClr val="2B4150"/>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12" name="TextBox 12"/>
          <p:cNvSpPr txBox="1"/>
          <p:nvPr/>
        </p:nvSpPr>
        <p:spPr>
          <a:xfrm>
            <a:off x="1028700" y="5438431"/>
            <a:ext cx="7277100" cy="2398862"/>
          </a:xfrm>
          <a:prstGeom prst="rect">
            <a:avLst/>
          </a:prstGeom>
        </p:spPr>
        <p:txBody>
          <a:bodyPr wrap="square" lIns="0" tIns="0" rIns="0" bIns="0" rtlCol="0" anchor="t">
            <a:spAutoFit/>
          </a:bodyPr>
          <a:lstStyle/>
          <a:p>
            <a:pPr marL="509376" lvl="1" indent="-254688" algn="l">
              <a:lnSpc>
                <a:spcPts val="3840"/>
              </a:lnSpc>
              <a:buFont typeface="Arial"/>
              <a:buChar char="•"/>
            </a:pP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Thực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hiện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thành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công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kế</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hoạch</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sẽ</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góp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phần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xây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dựng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uy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tín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vị</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thế</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của</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Trường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Đại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Kinh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tế</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Kỹ</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thuật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Công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nghiệp</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thương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hiệu</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Uneti</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ngày</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càng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phát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triển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phát</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triển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bền</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8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vững</a:t>
            </a:r>
            <a:r>
              <a:rPr lang="en-US" sz="28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pic>
        <p:nvPicPr>
          <p:cNvPr id="14" name="Picture 13">
            <a:extLst>
              <a:ext uri="{FF2B5EF4-FFF2-40B4-BE49-F238E27FC236}">
                <a16:creationId xmlns:a16="http://schemas.microsoft.com/office/drawing/2014/main" id="{F9E19A3D-E595-4F33-B92C-984A38365B1A}"/>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pic>
        <p:nvPicPr>
          <p:cNvPr id="16" name="Picture 15">
            <a:extLst>
              <a:ext uri="{FF2B5EF4-FFF2-40B4-BE49-F238E27FC236}">
                <a16:creationId xmlns:a16="http://schemas.microsoft.com/office/drawing/2014/main" id="{67C96116-E13D-4609-8329-CBEF9CC1FD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34500" y="1703568"/>
            <a:ext cx="7181228" cy="85834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6" presetClass="entr" presetSubtype="16"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circle(in)">
                                      <p:cBhvr>
                                        <p:cTn id="2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2F573C0E-A781-4FEB-8631-6DA3A60BE387}"/>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816167"/>
          </a:xfrm>
          <a:prstGeom prst="rect">
            <a:avLst/>
          </a:prstGeom>
        </p:spPr>
      </p:pic>
      <p:sp>
        <p:nvSpPr>
          <p:cNvPr id="24" name="TextBox 24"/>
          <p:cNvSpPr txBox="1"/>
          <p:nvPr/>
        </p:nvSpPr>
        <p:spPr>
          <a:xfrm>
            <a:off x="1430802" y="9526954"/>
            <a:ext cx="13390257" cy="666849"/>
          </a:xfrm>
          <a:prstGeom prst="rect">
            <a:avLst/>
          </a:prstGeom>
        </p:spPr>
        <p:txBody>
          <a:bodyPr wrap="square" lIns="0" tIns="0" rIns="0" bIns="0" rtlCol="0" anchor="t">
            <a:spAutoFit/>
          </a:bodyPr>
          <a:lstStyle/>
          <a:p>
            <a:pPr algn="l">
              <a:lnSpc>
                <a:spcPts val="2584"/>
              </a:lnSpc>
            </a:pP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Các</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lớp</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nộp</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bản</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cứng</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về</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Phòng</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Chính</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trị</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và</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Công</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tác</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sinh</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viên</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thông</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qua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Bộ</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phận</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một</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cửa</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tại</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các</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cơ</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sở</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đào</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tạo</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của</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Nhà</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trường</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trước</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400" u="sng"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ngày</a:t>
            </a:r>
            <a:r>
              <a:rPr lang="en-US" sz="2400" u="sng" dirty="0">
                <a:solidFill>
                  <a:srgbClr val="EE0000"/>
                </a:solidFill>
                <a:latin typeface="Times New Roman" panose="02020603050405020304" pitchFamily="18" charset="0"/>
                <a:ea typeface="Source Han Sans JP"/>
                <a:cs typeface="Times New Roman" panose="02020603050405020304" pitchFamily="18" charset="0"/>
                <a:sym typeface="Source Han Sans JP"/>
              </a:rPr>
              <a:t> 30/09/2025.</a:t>
            </a:r>
          </a:p>
        </p:txBody>
      </p:sp>
      <p:sp>
        <p:nvSpPr>
          <p:cNvPr id="25" name="TextBox 25"/>
          <p:cNvSpPr txBox="1"/>
          <p:nvPr/>
        </p:nvSpPr>
        <p:spPr>
          <a:xfrm>
            <a:off x="4948023" y="1738190"/>
            <a:ext cx="8391954" cy="567243"/>
          </a:xfrm>
          <a:prstGeom prst="rect">
            <a:avLst/>
          </a:prstGeom>
        </p:spPr>
        <p:txBody>
          <a:bodyPr lIns="0" tIns="0" rIns="0" bIns="0" rtlCol="0" anchor="t">
            <a:spAutoFit/>
          </a:bodyPr>
          <a:lstStyle/>
          <a:p>
            <a:pPr algn="ctr">
              <a:lnSpc>
                <a:spcPts val="4588"/>
              </a:lnSpc>
            </a:pPr>
            <a:r>
              <a:rPr lang="en-US" sz="367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Kế</a:t>
            </a:r>
            <a:r>
              <a:rPr lang="en-US" sz="367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hoạch</a:t>
            </a:r>
            <a:r>
              <a:rPr lang="en-US" sz="367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và</a:t>
            </a:r>
            <a:r>
              <a:rPr lang="en-US" sz="367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nội</a:t>
            </a:r>
            <a:r>
              <a:rPr lang="en-US" sz="367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dung </a:t>
            </a:r>
            <a:r>
              <a:rPr lang="en-US" sz="367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triển</a:t>
            </a:r>
            <a:r>
              <a:rPr lang="en-US" sz="367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khai</a:t>
            </a:r>
            <a:r>
              <a:rPr lang="en-US" sz="367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a:t>
            </a:r>
          </a:p>
        </p:txBody>
      </p:sp>
      <p:sp>
        <p:nvSpPr>
          <p:cNvPr id="26" name="TextBox 26"/>
          <p:cNvSpPr txBox="1"/>
          <p:nvPr/>
        </p:nvSpPr>
        <p:spPr>
          <a:xfrm>
            <a:off x="755337" y="545127"/>
            <a:ext cx="15100828" cy="658605"/>
          </a:xfrm>
          <a:prstGeom prst="rect">
            <a:avLst/>
          </a:prstGeom>
        </p:spPr>
        <p:txBody>
          <a:bodyPr lIns="0" tIns="0" rIns="0" bIns="0" rtlCol="0" anchor="t">
            <a:spAutoFit/>
          </a:bodyPr>
          <a:lstStyle/>
          <a:p>
            <a:pPr algn="l">
              <a:lnSpc>
                <a:spcPts val="5341"/>
              </a:lnSpc>
            </a:pP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XI.Thông</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báo</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triển</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khai</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VHHĐ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kỳ</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1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năm</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283"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học</a:t>
            </a:r>
            <a:r>
              <a:rPr lang="en-US" sz="4283"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2025 – 2026; </a:t>
            </a:r>
          </a:p>
        </p:txBody>
      </p:sp>
      <p:grpSp>
        <p:nvGrpSpPr>
          <p:cNvPr id="2" name="Group 1">
            <a:extLst>
              <a:ext uri="{FF2B5EF4-FFF2-40B4-BE49-F238E27FC236}">
                <a16:creationId xmlns:a16="http://schemas.microsoft.com/office/drawing/2014/main" id="{20C6EA89-891F-2A98-9C15-C4997FBB0F7D}"/>
              </a:ext>
            </a:extLst>
          </p:cNvPr>
          <p:cNvGrpSpPr/>
          <p:nvPr/>
        </p:nvGrpSpPr>
        <p:grpSpPr>
          <a:xfrm>
            <a:off x="1376345" y="3024017"/>
            <a:ext cx="7143356" cy="6085006"/>
            <a:chOff x="1376345" y="3024017"/>
            <a:chExt cx="7143356" cy="6085006"/>
          </a:xfrm>
        </p:grpSpPr>
        <p:grpSp>
          <p:nvGrpSpPr>
            <p:cNvPr id="10" name="Group 10"/>
            <p:cNvGrpSpPr/>
            <p:nvPr/>
          </p:nvGrpSpPr>
          <p:grpSpPr>
            <a:xfrm>
              <a:off x="1376345" y="3577060"/>
              <a:ext cx="7143356" cy="5531963"/>
              <a:chOff x="0" y="0"/>
              <a:chExt cx="1881378" cy="1456978"/>
            </a:xfrm>
          </p:grpSpPr>
          <p:sp>
            <p:nvSpPr>
              <p:cNvPr id="11" name="Freeform 11"/>
              <p:cNvSpPr/>
              <p:nvPr/>
            </p:nvSpPr>
            <p:spPr>
              <a:xfrm>
                <a:off x="0" y="0"/>
                <a:ext cx="1881378" cy="1456978"/>
              </a:xfrm>
              <a:custGeom>
                <a:avLst/>
                <a:gdLst/>
                <a:ahLst/>
                <a:cxnLst/>
                <a:rect l="l" t="t" r="r" b="b"/>
                <a:pathLst>
                  <a:path w="1881378" h="1456978">
                    <a:moveTo>
                      <a:pt x="55273" y="0"/>
                    </a:moveTo>
                    <a:lnTo>
                      <a:pt x="1826104" y="0"/>
                    </a:lnTo>
                    <a:cubicBezTo>
                      <a:pt x="1856631" y="0"/>
                      <a:pt x="1881378" y="24747"/>
                      <a:pt x="1881378" y="55273"/>
                    </a:cubicBezTo>
                    <a:lnTo>
                      <a:pt x="1881378" y="1401705"/>
                    </a:lnTo>
                    <a:cubicBezTo>
                      <a:pt x="1881378" y="1432231"/>
                      <a:pt x="1856631" y="1456978"/>
                      <a:pt x="1826104" y="1456978"/>
                    </a:cubicBezTo>
                    <a:lnTo>
                      <a:pt x="55273" y="1456978"/>
                    </a:lnTo>
                    <a:cubicBezTo>
                      <a:pt x="24747" y="1456978"/>
                      <a:pt x="0" y="1432231"/>
                      <a:pt x="0" y="1401705"/>
                    </a:cubicBezTo>
                    <a:lnTo>
                      <a:pt x="0" y="55273"/>
                    </a:lnTo>
                    <a:cubicBezTo>
                      <a:pt x="0" y="24747"/>
                      <a:pt x="24747" y="0"/>
                      <a:pt x="55273" y="0"/>
                    </a:cubicBezTo>
                    <a:close/>
                  </a:path>
                </a:pathLst>
              </a:custGeom>
              <a:solidFill>
                <a:srgbClr val="3492CC"/>
              </a:solidFill>
            </p:spPr>
            <p:txBody>
              <a:bodyPr/>
              <a:lstStyle/>
              <a:p>
                <a:endParaRPr lang="vi-VN"/>
              </a:p>
            </p:txBody>
          </p:sp>
          <p:sp>
            <p:nvSpPr>
              <p:cNvPr id="12" name="TextBox 12"/>
              <p:cNvSpPr txBox="1"/>
              <p:nvPr/>
            </p:nvSpPr>
            <p:spPr>
              <a:xfrm>
                <a:off x="0" y="-95250"/>
                <a:ext cx="1881378" cy="1552228"/>
              </a:xfrm>
              <a:prstGeom prst="rect">
                <a:avLst/>
              </a:prstGeom>
            </p:spPr>
            <p:txBody>
              <a:bodyPr lIns="50800" tIns="50800" rIns="50800" bIns="50800" rtlCol="0" anchor="ctr"/>
              <a:lstStyle/>
              <a:p>
                <a:pPr algn="ctr">
                  <a:lnSpc>
                    <a:spcPts val="3562"/>
                  </a:lnSpc>
                </a:pPr>
                <a:endParaRPr/>
              </a:p>
            </p:txBody>
          </p:sp>
        </p:grpSp>
        <p:sp>
          <p:nvSpPr>
            <p:cNvPr id="33" name="Rectangle: Rounded Corners 32">
              <a:extLst>
                <a:ext uri="{FF2B5EF4-FFF2-40B4-BE49-F238E27FC236}">
                  <a16:creationId xmlns:a16="http://schemas.microsoft.com/office/drawing/2014/main" id="{48956B29-9632-4810-BC6A-E8F119658C62}"/>
                </a:ext>
              </a:extLst>
            </p:cNvPr>
            <p:cNvSpPr/>
            <p:nvPr/>
          </p:nvSpPr>
          <p:spPr>
            <a:xfrm>
              <a:off x="3614523" y="3025827"/>
              <a:ext cx="2667000" cy="7068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6"/>
            <p:cNvSpPr txBox="1"/>
            <p:nvPr/>
          </p:nvSpPr>
          <p:spPr>
            <a:xfrm>
              <a:off x="1757983" y="3987371"/>
              <a:ext cx="6380079" cy="1148268"/>
            </a:xfrm>
            <a:prstGeom prst="rect">
              <a:avLst/>
            </a:prstGeom>
          </p:spPr>
          <p:txBody>
            <a:bodyPr lIns="0" tIns="0" rIns="0" bIns="0" rtlCol="0" anchor="t">
              <a:spAutoFit/>
            </a:bodyPr>
            <a:lstStyle/>
            <a:p>
              <a:pPr algn="ctr">
                <a:lnSpc>
                  <a:spcPts val="4588"/>
                </a:lnSpc>
              </a:pP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Triển</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khai</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cam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kết</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thực</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hiện</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tốt</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văn</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hóa</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học</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670"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đường</a:t>
              </a:r>
              <a:r>
                <a:rPr lang="en-US" sz="3670"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a:t>
              </a:r>
            </a:p>
          </p:txBody>
        </p:sp>
        <p:sp>
          <p:nvSpPr>
            <p:cNvPr id="17" name="TextBox 17"/>
            <p:cNvSpPr txBox="1"/>
            <p:nvPr/>
          </p:nvSpPr>
          <p:spPr>
            <a:xfrm>
              <a:off x="1757984" y="6028812"/>
              <a:ext cx="6380079" cy="2495107"/>
            </a:xfrm>
            <a:prstGeom prst="rect">
              <a:avLst/>
            </a:prstGeom>
          </p:spPr>
          <p:txBody>
            <a:bodyPr lIns="0" tIns="0" rIns="0" bIns="0" rtlCol="0" anchor="t">
              <a:spAutoFit/>
            </a:bodyPr>
            <a:lstStyle/>
            <a:p>
              <a:pPr marL="443725" lvl="1" indent="-221862" algn="l">
                <a:lnSpc>
                  <a:spcPts val="3345"/>
                </a:lnSpc>
                <a:buFont typeface="Arial"/>
                <a:buChar char="•"/>
              </a:pP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CVHT/</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Nhóm</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CVHT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chuyên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trách</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triển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khai</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cho</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sinh</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viên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trong</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lớp</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cam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kết</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thực</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hiện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tốt</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văn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hóa</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học</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đường</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năm</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học</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2025 - 2026.</a:t>
              </a:r>
            </a:p>
            <a:p>
              <a:pPr marL="443725" lvl="1" indent="-221862" algn="l">
                <a:lnSpc>
                  <a:spcPts val="3345"/>
                </a:lnSpc>
                <a:buFont typeface="Arial"/>
                <a:buChar char="•"/>
              </a:pP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Đại</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diện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Ban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cán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sự</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lớp</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ký</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chung</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theo</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mẫu</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phụ</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lục</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1), </a:t>
              </a:r>
            </a:p>
            <a:p>
              <a:pPr marL="443725" lvl="1" indent="-221862" algn="l">
                <a:lnSpc>
                  <a:spcPts val="3345"/>
                </a:lnSpc>
                <a:buFont typeface="Arial"/>
                <a:buChar char="•"/>
              </a:pP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Các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sinh</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viên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trong</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lớp</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cam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kết</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thực</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hiện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tốt</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văn</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hóa</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học</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đường</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theo</a:t>
              </a:r>
              <a:r>
                <a:rPr lang="en-US" sz="205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055" u="sng" dirty="0">
                  <a:solidFill>
                    <a:srgbClr val="FFFFFF"/>
                  </a:solidFill>
                  <a:latin typeface="Times New Roman" panose="02020603050405020304" pitchFamily="18" charset="0"/>
                  <a:ea typeface="Source Han Sans JP"/>
                  <a:cs typeface="Times New Roman" panose="02020603050405020304" pitchFamily="18" charset="0"/>
                  <a:sym typeface="Source Han Sans JP"/>
                </a:rPr>
                <a:t>https://forms.gle/oGtQixxXHrsK68y87</a:t>
              </a:r>
            </a:p>
          </p:txBody>
        </p:sp>
        <p:sp>
          <p:nvSpPr>
            <p:cNvPr id="27" name="TextBox 27"/>
            <p:cNvSpPr txBox="1"/>
            <p:nvPr/>
          </p:nvSpPr>
          <p:spPr>
            <a:xfrm>
              <a:off x="3404973" y="3024017"/>
              <a:ext cx="3086100" cy="619376"/>
            </a:xfrm>
            <a:prstGeom prst="rect">
              <a:avLst/>
            </a:prstGeom>
          </p:spPr>
          <p:txBody>
            <a:bodyPr wrap="square" lIns="0" tIns="0" rIns="0" bIns="0" rtlCol="0" anchor="t">
              <a:spAutoFit/>
            </a:bodyPr>
            <a:lstStyle/>
            <a:p>
              <a:pPr algn="ctr">
                <a:lnSpc>
                  <a:spcPts val="5269"/>
                </a:lnSpc>
                <a:spcBef>
                  <a:spcPct val="0"/>
                </a:spcBef>
              </a:pPr>
              <a:r>
                <a:rPr lang="en-US" sz="3235" dirty="0">
                  <a:solidFill>
                    <a:srgbClr val="FFFCF5"/>
                  </a:solidFill>
                  <a:latin typeface="Times New Roman" panose="02020603050405020304" pitchFamily="18" charset="0"/>
                  <a:ea typeface="Source Han Sans JP"/>
                  <a:cs typeface="Times New Roman" panose="02020603050405020304" pitchFamily="18" charset="0"/>
                  <a:sym typeface="Source Han Sans JP"/>
                </a:rPr>
                <a:t>Giai </a:t>
              </a:r>
              <a:r>
                <a:rPr lang="en-US" sz="323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đoạn</a:t>
              </a:r>
              <a:r>
                <a:rPr lang="en-US" sz="323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1</a:t>
              </a:r>
            </a:p>
          </p:txBody>
        </p:sp>
        <p:sp>
          <p:nvSpPr>
            <p:cNvPr id="28" name="TextBox 28"/>
            <p:cNvSpPr txBox="1"/>
            <p:nvPr/>
          </p:nvSpPr>
          <p:spPr>
            <a:xfrm>
              <a:off x="1430802" y="5423317"/>
              <a:ext cx="7034442" cy="519769"/>
            </a:xfrm>
            <a:prstGeom prst="rect">
              <a:avLst/>
            </a:prstGeom>
          </p:spPr>
          <p:txBody>
            <a:bodyPr lIns="0" tIns="0" rIns="0" bIns="0" rtlCol="0" anchor="t">
              <a:spAutoFit/>
            </a:bodyPr>
            <a:lstStyle/>
            <a:p>
              <a:pPr algn="ctr">
                <a:lnSpc>
                  <a:spcPts val="4402"/>
                </a:lnSpc>
              </a:pPr>
              <a:r>
                <a:rPr lang="en-US" sz="2704"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Từ</a:t>
              </a:r>
              <a:r>
                <a:rPr lang="en-US" sz="2704"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704"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ngày</a:t>
              </a:r>
              <a:r>
                <a:rPr lang="en-US" sz="2704" dirty="0">
                  <a:solidFill>
                    <a:srgbClr val="FFFCF5"/>
                  </a:solidFill>
                  <a:latin typeface="Times New Roman" panose="02020603050405020304" pitchFamily="18" charset="0"/>
                  <a:ea typeface="Source Han Sans JP"/>
                  <a:cs typeface="Times New Roman" panose="02020603050405020304" pitchFamily="18" charset="0"/>
                  <a:sym typeface="Source Han Sans JP"/>
                </a:rPr>
                <a:t> 15/09/2025 </a:t>
              </a:r>
              <a:r>
                <a:rPr lang="en-US" sz="2704"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đến</a:t>
              </a:r>
              <a:r>
                <a:rPr lang="en-US" sz="2704"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704"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ngày</a:t>
              </a:r>
              <a:r>
                <a:rPr lang="en-US" sz="2704" dirty="0">
                  <a:solidFill>
                    <a:srgbClr val="FFFCF5"/>
                  </a:solidFill>
                  <a:latin typeface="Times New Roman" panose="02020603050405020304" pitchFamily="18" charset="0"/>
                  <a:ea typeface="Source Han Sans JP"/>
                  <a:cs typeface="Times New Roman" panose="02020603050405020304" pitchFamily="18" charset="0"/>
                  <a:sym typeface="Source Han Sans JP"/>
                </a:rPr>
                <a:t> 27/09/2025</a:t>
              </a:r>
            </a:p>
          </p:txBody>
        </p:sp>
      </p:grpSp>
      <p:grpSp>
        <p:nvGrpSpPr>
          <p:cNvPr id="3" name="Group 2">
            <a:extLst>
              <a:ext uri="{FF2B5EF4-FFF2-40B4-BE49-F238E27FC236}">
                <a16:creationId xmlns:a16="http://schemas.microsoft.com/office/drawing/2014/main" id="{3DEC1CE3-6DE2-D6CB-E491-0E92B6CD6D1E}"/>
              </a:ext>
            </a:extLst>
          </p:cNvPr>
          <p:cNvGrpSpPr/>
          <p:nvPr/>
        </p:nvGrpSpPr>
        <p:grpSpPr>
          <a:xfrm>
            <a:off x="9768299" y="3025827"/>
            <a:ext cx="7143356" cy="6083196"/>
            <a:chOff x="9768299" y="3025827"/>
            <a:chExt cx="7143356" cy="6083196"/>
          </a:xfrm>
        </p:grpSpPr>
        <p:grpSp>
          <p:nvGrpSpPr>
            <p:cNvPr id="13" name="Group 13"/>
            <p:cNvGrpSpPr/>
            <p:nvPr/>
          </p:nvGrpSpPr>
          <p:grpSpPr>
            <a:xfrm>
              <a:off x="9768299" y="3577060"/>
              <a:ext cx="7143356" cy="5531963"/>
              <a:chOff x="0" y="0"/>
              <a:chExt cx="1881378" cy="1456978"/>
            </a:xfrm>
          </p:grpSpPr>
          <p:sp>
            <p:nvSpPr>
              <p:cNvPr id="14" name="Freeform 14"/>
              <p:cNvSpPr/>
              <p:nvPr/>
            </p:nvSpPr>
            <p:spPr>
              <a:xfrm>
                <a:off x="0" y="0"/>
                <a:ext cx="1881378" cy="1456978"/>
              </a:xfrm>
              <a:custGeom>
                <a:avLst/>
                <a:gdLst/>
                <a:ahLst/>
                <a:cxnLst/>
                <a:rect l="l" t="t" r="r" b="b"/>
                <a:pathLst>
                  <a:path w="1881378" h="1456978">
                    <a:moveTo>
                      <a:pt x="55273" y="0"/>
                    </a:moveTo>
                    <a:lnTo>
                      <a:pt x="1826104" y="0"/>
                    </a:lnTo>
                    <a:cubicBezTo>
                      <a:pt x="1856631" y="0"/>
                      <a:pt x="1881378" y="24747"/>
                      <a:pt x="1881378" y="55273"/>
                    </a:cubicBezTo>
                    <a:lnTo>
                      <a:pt x="1881378" y="1401705"/>
                    </a:lnTo>
                    <a:cubicBezTo>
                      <a:pt x="1881378" y="1432231"/>
                      <a:pt x="1856631" y="1456978"/>
                      <a:pt x="1826104" y="1456978"/>
                    </a:cubicBezTo>
                    <a:lnTo>
                      <a:pt x="55273" y="1456978"/>
                    </a:lnTo>
                    <a:cubicBezTo>
                      <a:pt x="24747" y="1456978"/>
                      <a:pt x="0" y="1432231"/>
                      <a:pt x="0" y="1401705"/>
                    </a:cubicBezTo>
                    <a:lnTo>
                      <a:pt x="0" y="55273"/>
                    </a:lnTo>
                    <a:cubicBezTo>
                      <a:pt x="0" y="24747"/>
                      <a:pt x="24747" y="0"/>
                      <a:pt x="55273" y="0"/>
                    </a:cubicBezTo>
                    <a:close/>
                  </a:path>
                </a:pathLst>
              </a:custGeom>
              <a:solidFill>
                <a:srgbClr val="3492CC"/>
              </a:solidFill>
            </p:spPr>
            <p:txBody>
              <a:bodyPr/>
              <a:lstStyle/>
              <a:p>
                <a:endParaRPr lang="vi-VN"/>
              </a:p>
            </p:txBody>
          </p:sp>
          <p:sp>
            <p:nvSpPr>
              <p:cNvPr id="15" name="TextBox 15"/>
              <p:cNvSpPr txBox="1"/>
              <p:nvPr/>
            </p:nvSpPr>
            <p:spPr>
              <a:xfrm>
                <a:off x="0" y="-95250"/>
                <a:ext cx="1881378" cy="1552228"/>
              </a:xfrm>
              <a:prstGeom prst="rect">
                <a:avLst/>
              </a:prstGeom>
            </p:spPr>
            <p:txBody>
              <a:bodyPr lIns="50800" tIns="50800" rIns="50800" bIns="50800" rtlCol="0" anchor="ctr"/>
              <a:lstStyle/>
              <a:p>
                <a:pPr algn="ctr">
                  <a:lnSpc>
                    <a:spcPts val="3562"/>
                  </a:lnSpc>
                </a:pPr>
                <a:endParaRPr/>
              </a:p>
            </p:txBody>
          </p:sp>
        </p:grpSp>
        <p:sp>
          <p:nvSpPr>
            <p:cNvPr id="34" name="Rectangle: Rounded Corners 33">
              <a:extLst>
                <a:ext uri="{FF2B5EF4-FFF2-40B4-BE49-F238E27FC236}">
                  <a16:creationId xmlns:a16="http://schemas.microsoft.com/office/drawing/2014/main" id="{1D857B15-A9BE-4575-A2F8-1AF1E4C7568E}"/>
                </a:ext>
              </a:extLst>
            </p:cNvPr>
            <p:cNvSpPr/>
            <p:nvPr/>
          </p:nvSpPr>
          <p:spPr>
            <a:xfrm>
              <a:off x="12154059" y="3071525"/>
              <a:ext cx="2667000" cy="7068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1"/>
            <p:cNvSpPr txBox="1"/>
            <p:nvPr/>
          </p:nvSpPr>
          <p:spPr>
            <a:xfrm>
              <a:off x="12046367" y="3025827"/>
              <a:ext cx="2871635" cy="619376"/>
            </a:xfrm>
            <a:prstGeom prst="rect">
              <a:avLst/>
            </a:prstGeom>
          </p:spPr>
          <p:txBody>
            <a:bodyPr wrap="square" lIns="0" tIns="0" rIns="0" bIns="0" rtlCol="0" anchor="t">
              <a:spAutoFit/>
            </a:bodyPr>
            <a:lstStyle/>
            <a:p>
              <a:pPr algn="ctr">
                <a:lnSpc>
                  <a:spcPts val="5269"/>
                </a:lnSpc>
                <a:spcBef>
                  <a:spcPct val="0"/>
                </a:spcBef>
              </a:pPr>
              <a:r>
                <a:rPr lang="en-US" sz="3235" dirty="0">
                  <a:solidFill>
                    <a:srgbClr val="FFFCF5"/>
                  </a:solidFill>
                  <a:latin typeface="Times New Roman" panose="02020603050405020304" pitchFamily="18" charset="0"/>
                  <a:ea typeface="Source Han Sans JP"/>
                  <a:cs typeface="Times New Roman" panose="02020603050405020304" pitchFamily="18" charset="0"/>
                  <a:sym typeface="Source Han Sans JP"/>
                </a:rPr>
                <a:t>Giai </a:t>
              </a:r>
              <a:r>
                <a:rPr lang="en-US" sz="3235"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đoạn</a:t>
              </a:r>
              <a:r>
                <a:rPr lang="en-US" sz="3235" dirty="0">
                  <a:solidFill>
                    <a:srgbClr val="FFFCF5"/>
                  </a:solidFill>
                  <a:latin typeface="Times New Roman" panose="02020603050405020304" pitchFamily="18" charset="0"/>
                  <a:ea typeface="Source Han Sans JP"/>
                  <a:cs typeface="Times New Roman" panose="02020603050405020304" pitchFamily="18" charset="0"/>
                  <a:sym typeface="Source Han Sans JP"/>
                </a:rPr>
                <a:t> 2</a:t>
              </a:r>
            </a:p>
          </p:txBody>
        </p:sp>
        <p:sp>
          <p:nvSpPr>
            <p:cNvPr id="22" name="TextBox 22"/>
            <p:cNvSpPr txBox="1"/>
            <p:nvPr/>
          </p:nvSpPr>
          <p:spPr>
            <a:xfrm>
              <a:off x="11305117" y="3979748"/>
              <a:ext cx="4364884" cy="517321"/>
            </a:xfrm>
            <a:prstGeom prst="rect">
              <a:avLst/>
            </a:prstGeom>
          </p:spPr>
          <p:txBody>
            <a:bodyPr lIns="0" tIns="0" rIns="0" bIns="0" rtlCol="0" anchor="t">
              <a:spAutoFit/>
            </a:bodyPr>
            <a:lstStyle/>
            <a:p>
              <a:pPr algn="ctr">
                <a:lnSpc>
                  <a:spcPts val="4315"/>
                </a:lnSpc>
              </a:pPr>
              <a:r>
                <a:rPr lang="en-US" sz="3452"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Triển</a:t>
              </a:r>
              <a:r>
                <a:rPr lang="en-US" sz="3452"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452"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khai</a:t>
              </a:r>
              <a:r>
                <a:rPr lang="en-US" sz="3452"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452"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thực</a:t>
              </a:r>
              <a:r>
                <a:rPr lang="en-US" sz="3452"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 </a:t>
              </a:r>
              <a:r>
                <a:rPr lang="en-US" sz="3452" b="1" dirty="0" err="1">
                  <a:solidFill>
                    <a:srgbClr val="FFFCF5"/>
                  </a:solidFill>
                  <a:latin typeface="Times New Roman" panose="02020603050405020304" pitchFamily="18" charset="0"/>
                  <a:ea typeface="Museo Moderno Medium"/>
                  <a:cs typeface="Times New Roman" panose="02020603050405020304" pitchFamily="18" charset="0"/>
                  <a:sym typeface="Museo Moderno Medium"/>
                </a:rPr>
                <a:t>hiện</a:t>
              </a:r>
              <a:r>
                <a:rPr lang="en-US" sz="3452" b="1" dirty="0">
                  <a:solidFill>
                    <a:srgbClr val="FFFCF5"/>
                  </a:solidFill>
                  <a:latin typeface="Times New Roman" panose="02020603050405020304" pitchFamily="18" charset="0"/>
                  <a:ea typeface="Museo Moderno Medium"/>
                  <a:cs typeface="Times New Roman" panose="02020603050405020304" pitchFamily="18" charset="0"/>
                  <a:sym typeface="Museo Moderno Medium"/>
                </a:rPr>
                <a:t>.</a:t>
              </a:r>
            </a:p>
          </p:txBody>
        </p:sp>
        <p:sp>
          <p:nvSpPr>
            <p:cNvPr id="23" name="TextBox 23"/>
            <p:cNvSpPr txBox="1"/>
            <p:nvPr/>
          </p:nvSpPr>
          <p:spPr>
            <a:xfrm>
              <a:off x="9928914" y="4607142"/>
              <a:ext cx="6822126" cy="450747"/>
            </a:xfrm>
            <a:prstGeom prst="rect">
              <a:avLst/>
            </a:prstGeom>
          </p:spPr>
          <p:txBody>
            <a:bodyPr lIns="0" tIns="0" rIns="0" bIns="0" rtlCol="0" anchor="t">
              <a:spAutoFit/>
            </a:bodyPr>
            <a:lstStyle/>
            <a:p>
              <a:pPr algn="ctr">
                <a:lnSpc>
                  <a:spcPts val="3898"/>
                </a:lnSpc>
              </a:pPr>
              <a:r>
                <a:rPr lang="en-US" sz="2393" dirty="0">
                  <a:solidFill>
                    <a:srgbClr val="FFFCF5"/>
                  </a:solidFill>
                  <a:latin typeface="Times New Roman" panose="02020603050405020304" pitchFamily="18" charset="0"/>
                  <a:ea typeface="Source Han Sans JP"/>
                  <a:cs typeface="Times New Roman" panose="02020603050405020304" pitchFamily="18" charset="0"/>
                  <a:sym typeface="Source Han Sans JP"/>
                </a:rPr>
                <a:t>Trong </a:t>
              </a:r>
              <a:r>
                <a:rPr lang="en-US" sz="2393"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năm</a:t>
              </a:r>
              <a:r>
                <a:rPr lang="en-US" sz="2393"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393"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học</a:t>
              </a:r>
              <a:r>
                <a:rPr lang="en-US" sz="2393" dirty="0">
                  <a:solidFill>
                    <a:srgbClr val="FFFCF5"/>
                  </a:solidFill>
                  <a:latin typeface="Times New Roman" panose="02020603050405020304" pitchFamily="18" charset="0"/>
                  <a:ea typeface="Source Han Sans JP"/>
                  <a:cs typeface="Times New Roman" panose="02020603050405020304" pitchFamily="18" charset="0"/>
                  <a:sym typeface="Source Han Sans JP"/>
                </a:rPr>
                <a:t> 2025 - 2026.</a:t>
              </a:r>
            </a:p>
          </p:txBody>
        </p:sp>
        <p:sp>
          <p:nvSpPr>
            <p:cNvPr id="29" name="TextBox 29"/>
            <p:cNvSpPr txBox="1"/>
            <p:nvPr/>
          </p:nvSpPr>
          <p:spPr>
            <a:xfrm>
              <a:off x="9928914" y="5184534"/>
              <a:ext cx="6822126" cy="3175421"/>
            </a:xfrm>
            <a:prstGeom prst="rect">
              <a:avLst/>
            </a:prstGeom>
          </p:spPr>
          <p:txBody>
            <a:bodyPr lIns="0" tIns="0" rIns="0" bIns="0" rtlCol="0" anchor="t">
              <a:spAutoFit/>
            </a:bodyPr>
            <a:lstStyle/>
            <a:p>
              <a:pPr algn="l">
                <a:lnSpc>
                  <a:spcPts val="4249"/>
                </a:lnSpc>
              </a:pP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Công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việc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thực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hiện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kết</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hợp</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công</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tác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tuyên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truyền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với</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kiểm</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tra</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giám</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sát</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và</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đánh</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giá</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thực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hiện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trực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tiếp</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tại</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các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lớp</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học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giảng</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đường</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tại</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tất</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cả</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các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cơ</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sở</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đào</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tạo</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của</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Nhà</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trường</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có</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chế</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tài</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hợp</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lý</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để</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xét</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đánh</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giá</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thi</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đua</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khen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thưởng</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các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cá</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nhân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đơn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vị</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thực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hiện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tốt</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xử</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lý</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các</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cá</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nhân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đơn</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vị</a:t>
              </a:r>
              <a:r>
                <a:rPr lang="en-US" sz="2610" dirty="0">
                  <a:solidFill>
                    <a:srgbClr val="FFFCF5"/>
                  </a:solidFill>
                  <a:latin typeface="Times New Roman" panose="02020603050405020304" pitchFamily="18" charset="0"/>
                  <a:ea typeface="Source Han Sans JP"/>
                  <a:cs typeface="Times New Roman" panose="02020603050405020304" pitchFamily="18" charset="0"/>
                  <a:sym typeface="Source Han Sans JP"/>
                </a:rPr>
                <a:t> vi </a:t>
              </a:r>
              <a:r>
                <a:rPr lang="en-US" sz="2610" u="none"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p</a:t>
              </a:r>
              <a:r>
                <a:rPr lang="en-US" sz="2610"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hạ</a:t>
              </a:r>
              <a:r>
                <a:rPr lang="en-US" sz="2610" u="none" dirty="0" err="1">
                  <a:solidFill>
                    <a:srgbClr val="FFFCF5"/>
                  </a:solidFill>
                  <a:latin typeface="Times New Roman" panose="02020603050405020304" pitchFamily="18" charset="0"/>
                  <a:ea typeface="Source Han Sans JP"/>
                  <a:cs typeface="Times New Roman" panose="02020603050405020304" pitchFamily="18" charset="0"/>
                  <a:sym typeface="Source Han Sans JP"/>
                </a:rPr>
                <a:t>m</a:t>
              </a:r>
              <a:r>
                <a:rPr lang="en-US" sz="2610" u="none" dirty="0">
                  <a:solidFill>
                    <a:srgbClr val="FFFCF5"/>
                  </a:solidFill>
                  <a:latin typeface="Times New Roman" panose="02020603050405020304" pitchFamily="18" charset="0"/>
                  <a:ea typeface="Source Han Sans JP"/>
                  <a:cs typeface="Times New Roman" panose="02020603050405020304" pitchFamily="18" charset="0"/>
                  <a:sym typeface="Source Han Sans JP"/>
                </a:rPr>
                <a:t>.</a:t>
              </a:r>
            </a:p>
          </p:txBody>
        </p:sp>
      </p:grpSp>
      <p:pic>
        <p:nvPicPr>
          <p:cNvPr id="31" name="Picture 30">
            <a:extLst>
              <a:ext uri="{FF2B5EF4-FFF2-40B4-BE49-F238E27FC236}">
                <a16:creationId xmlns:a16="http://schemas.microsoft.com/office/drawing/2014/main" id="{5422DB62-FD1D-4A16-A60F-0B7B197144A0}"/>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CA2AFF-2DB9-415B-BAD9-6082EB79B3C3}"/>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269921"/>
          </a:xfrm>
          <a:prstGeom prst="rect">
            <a:avLst/>
          </a:prstGeom>
        </p:spPr>
      </p:pic>
      <p:sp>
        <p:nvSpPr>
          <p:cNvPr id="6" name="TextBox 6"/>
          <p:cNvSpPr txBox="1"/>
          <p:nvPr/>
        </p:nvSpPr>
        <p:spPr>
          <a:xfrm>
            <a:off x="722587" y="499264"/>
            <a:ext cx="16642556" cy="696857"/>
          </a:xfrm>
          <a:prstGeom prst="rect">
            <a:avLst/>
          </a:prstGeom>
        </p:spPr>
        <p:txBody>
          <a:bodyPr lIns="0" tIns="0" rIns="0" bIns="0" rtlCol="0" anchor="t">
            <a:spAutoFit/>
          </a:bodyPr>
          <a:lstStyle/>
          <a:p>
            <a:pPr algn="l">
              <a:lnSpc>
                <a:spcPts val="5750"/>
              </a:lnSpc>
            </a:pP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XII.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dẫn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giải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quyết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mắc</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tại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Bộ</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phận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một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cửa</a:t>
            </a:r>
            <a:endPar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9" name="TextBox 9"/>
          <p:cNvSpPr txBox="1"/>
          <p:nvPr/>
        </p:nvSpPr>
        <p:spPr>
          <a:xfrm>
            <a:off x="827976" y="1314565"/>
            <a:ext cx="15062348" cy="1044710"/>
          </a:xfrm>
          <a:prstGeom prst="rect">
            <a:avLst/>
          </a:prstGeom>
        </p:spPr>
        <p:txBody>
          <a:bodyPr wrap="square" lIns="0" tIns="0" rIns="0" bIns="0" rtlCol="0" anchor="t">
            <a:spAutoFit/>
          </a:bodyPr>
          <a:lstStyle/>
          <a:p>
            <a:pPr algn="ctr">
              <a:lnSpc>
                <a:spcPts val="4317"/>
              </a:lnSpc>
            </a:pP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Trong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năm</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học</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vẫn</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có</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sinh</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viên</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còn</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lúng</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túng</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khi</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liên</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hệ</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bộ</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phận</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hành</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chính</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một</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cửa</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dưới</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đây</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là</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những</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lỗi</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sinh</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viên</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hay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mắc</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phải</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trong</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năm</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a:t>
            </a:r>
            <a:r>
              <a:rPr lang="en-US" sz="2651" b="1" dirty="0" err="1">
                <a:solidFill>
                  <a:srgbClr val="EE0000"/>
                </a:solidFill>
                <a:latin typeface="Times New Roman" panose="02020603050405020304" pitchFamily="18" charset="0"/>
                <a:ea typeface="Source Han Sans JP"/>
                <a:cs typeface="Times New Roman" panose="02020603050405020304" pitchFamily="18" charset="0"/>
                <a:sym typeface="Source Han Sans JP"/>
              </a:rPr>
              <a:t>học</a:t>
            </a:r>
            <a:r>
              <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rPr>
              <a:t> 2024 – </a:t>
            </a:r>
            <a:r>
              <a:rPr lang="en-US" sz="2651" b="1">
                <a:solidFill>
                  <a:srgbClr val="EE0000"/>
                </a:solidFill>
                <a:latin typeface="Times New Roman" panose="02020603050405020304" pitchFamily="18" charset="0"/>
                <a:ea typeface="Source Han Sans JP"/>
                <a:cs typeface="Times New Roman" panose="02020603050405020304" pitchFamily="18" charset="0"/>
                <a:sym typeface="Source Han Sans JP"/>
              </a:rPr>
              <a:t>2025.</a:t>
            </a:r>
            <a:endParaRPr lang="en-US" sz="2651" b="1" dirty="0">
              <a:solidFill>
                <a:srgbClr val="EE0000"/>
              </a:solidFill>
              <a:latin typeface="Times New Roman" panose="02020603050405020304" pitchFamily="18" charset="0"/>
              <a:ea typeface="Source Han Sans JP"/>
              <a:cs typeface="Times New Roman" panose="02020603050405020304" pitchFamily="18" charset="0"/>
              <a:sym typeface="Source Han Sans JP"/>
            </a:endParaRPr>
          </a:p>
        </p:txBody>
      </p:sp>
      <p:graphicFrame>
        <p:nvGraphicFramePr>
          <p:cNvPr id="10" name="Table 9">
            <a:extLst>
              <a:ext uri="{FF2B5EF4-FFF2-40B4-BE49-F238E27FC236}">
                <a16:creationId xmlns:a16="http://schemas.microsoft.com/office/drawing/2014/main" id="{422E2C32-9A74-26A2-E5AB-B0E1DE2A5171}"/>
              </a:ext>
            </a:extLst>
          </p:cNvPr>
          <p:cNvGraphicFramePr>
            <a:graphicFrameLocks noGrp="1"/>
          </p:cNvGraphicFramePr>
          <p:nvPr>
            <p:extLst>
              <p:ext uri="{D42A27DB-BD31-4B8C-83A1-F6EECF244321}">
                <p14:modId xmlns:p14="http://schemas.microsoft.com/office/powerpoint/2010/main" val="2397830150"/>
              </p:ext>
            </p:extLst>
          </p:nvPr>
        </p:nvGraphicFramePr>
        <p:xfrm>
          <a:off x="685800" y="2556001"/>
          <a:ext cx="16642557" cy="7451945"/>
        </p:xfrm>
        <a:graphic>
          <a:graphicData uri="http://schemas.openxmlformats.org/drawingml/2006/table">
            <a:tbl>
              <a:tblPr firstRow="1" firstCol="1" bandRow="1">
                <a:tableStyleId>{93296810-A885-4BE3-A3E7-6D5BEEA58F35}</a:tableStyleId>
              </a:tblPr>
              <a:tblGrid>
                <a:gridCol w="548878">
                  <a:extLst>
                    <a:ext uri="{9D8B030D-6E8A-4147-A177-3AD203B41FA5}">
                      <a16:colId xmlns:a16="http://schemas.microsoft.com/office/drawing/2014/main" val="603983471"/>
                    </a:ext>
                  </a:extLst>
                </a:gridCol>
                <a:gridCol w="3642122">
                  <a:extLst>
                    <a:ext uri="{9D8B030D-6E8A-4147-A177-3AD203B41FA5}">
                      <a16:colId xmlns:a16="http://schemas.microsoft.com/office/drawing/2014/main" val="955557605"/>
                    </a:ext>
                  </a:extLst>
                </a:gridCol>
                <a:gridCol w="3749279">
                  <a:extLst>
                    <a:ext uri="{9D8B030D-6E8A-4147-A177-3AD203B41FA5}">
                      <a16:colId xmlns:a16="http://schemas.microsoft.com/office/drawing/2014/main" val="3994970365"/>
                    </a:ext>
                  </a:extLst>
                </a:gridCol>
                <a:gridCol w="3124200">
                  <a:extLst>
                    <a:ext uri="{9D8B030D-6E8A-4147-A177-3AD203B41FA5}">
                      <a16:colId xmlns:a16="http://schemas.microsoft.com/office/drawing/2014/main" val="1578628910"/>
                    </a:ext>
                  </a:extLst>
                </a:gridCol>
                <a:gridCol w="5578078">
                  <a:extLst>
                    <a:ext uri="{9D8B030D-6E8A-4147-A177-3AD203B41FA5}">
                      <a16:colId xmlns:a16="http://schemas.microsoft.com/office/drawing/2014/main" val="3844232581"/>
                    </a:ext>
                  </a:extLst>
                </a:gridCol>
              </a:tblGrid>
              <a:tr h="730825">
                <a:tc>
                  <a:txBody>
                    <a:bodyPr/>
                    <a:lstStyle/>
                    <a:p>
                      <a:pPr marL="0" marR="0" algn="ctr">
                        <a:lnSpc>
                          <a:spcPct val="107000"/>
                        </a:lnSpc>
                        <a:spcAft>
                          <a:spcPts val="800"/>
                        </a:spcAft>
                        <a:buNone/>
                      </a:pPr>
                      <a:r>
                        <a:rPr lang="en-GB" sz="2400" kern="100" dirty="0">
                          <a:effectLst/>
                        </a:rPr>
                        <a:t>TT</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vi-VN" sz="2400" kern="100" dirty="0">
                          <a:effectLst/>
                        </a:rPr>
                        <a:t> </a:t>
                      </a:r>
                      <a:r>
                        <a:rPr lang="en-GB" sz="2400" kern="100" dirty="0" err="1">
                          <a:effectLst/>
                        </a:rPr>
                        <a:t>Nội</a:t>
                      </a:r>
                      <a:r>
                        <a:rPr lang="en-GB" sz="2400" kern="100" dirty="0">
                          <a:effectLst/>
                        </a:rPr>
                        <a:t> dung </a:t>
                      </a:r>
                      <a:r>
                        <a:rPr lang="en-GB" sz="2400" kern="100" dirty="0" err="1">
                          <a:effectLst/>
                        </a:rPr>
                        <a:t>sinh</a:t>
                      </a:r>
                      <a:r>
                        <a:rPr lang="en-GB" sz="2400" kern="100" dirty="0">
                          <a:effectLst/>
                        </a:rPr>
                        <a:t> </a:t>
                      </a:r>
                      <a:r>
                        <a:rPr lang="en-GB" sz="2400" kern="100" dirty="0" err="1">
                          <a:effectLst/>
                        </a:rPr>
                        <a:t>viên</a:t>
                      </a:r>
                      <a:r>
                        <a:rPr lang="en-GB" sz="2400" kern="100" dirty="0">
                          <a:effectLst/>
                        </a:rPr>
                        <a:t> </a:t>
                      </a:r>
                      <a:r>
                        <a:rPr lang="en-GB" sz="2400" kern="100" dirty="0" err="1">
                          <a:effectLst/>
                        </a:rPr>
                        <a:t>liên</a:t>
                      </a:r>
                      <a:r>
                        <a:rPr lang="en-GB" sz="2400" kern="100" dirty="0">
                          <a:effectLst/>
                        </a:rPr>
                        <a:t> </a:t>
                      </a:r>
                      <a:r>
                        <a:rPr lang="en-GB" sz="2400" kern="100" dirty="0" err="1">
                          <a:effectLst/>
                        </a:rPr>
                        <a:t>hệ</a:t>
                      </a: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vi-VN" sz="2400" kern="100" dirty="0">
                          <a:effectLst/>
                        </a:rPr>
                        <a:t>    </a:t>
                      </a:r>
                      <a:r>
                        <a:rPr lang="en-GB" sz="2400" kern="100" dirty="0" err="1">
                          <a:effectLst/>
                        </a:rPr>
                        <a:t>Lỗi</a:t>
                      </a:r>
                      <a:r>
                        <a:rPr lang="en-GB" sz="2400" kern="100" dirty="0">
                          <a:effectLst/>
                        </a:rPr>
                        <a:t> </a:t>
                      </a:r>
                      <a:r>
                        <a:rPr lang="en-GB" sz="2400" kern="100" dirty="0" err="1">
                          <a:effectLst/>
                        </a:rPr>
                        <a:t>sinh</a:t>
                      </a:r>
                      <a:r>
                        <a:rPr lang="en-GB" sz="2400" kern="100" dirty="0">
                          <a:effectLst/>
                        </a:rPr>
                        <a:t> </a:t>
                      </a:r>
                      <a:r>
                        <a:rPr lang="en-GB" sz="2400" kern="100" dirty="0" err="1">
                          <a:effectLst/>
                        </a:rPr>
                        <a:t>viên</a:t>
                      </a:r>
                      <a:r>
                        <a:rPr lang="en-GB" sz="2400" kern="100" dirty="0">
                          <a:effectLst/>
                        </a:rPr>
                        <a:t> hay </a:t>
                      </a:r>
                      <a:r>
                        <a:rPr lang="en-GB" sz="2400" kern="100" dirty="0" err="1">
                          <a:effectLst/>
                        </a:rPr>
                        <a:t>mắc</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dirty="0" err="1">
                          <a:effectLst/>
                        </a:rPr>
                        <a:t>Nguyên</a:t>
                      </a:r>
                      <a:r>
                        <a:rPr lang="en-GB" sz="2400" kern="100" dirty="0">
                          <a:effectLst/>
                        </a:rPr>
                        <a:t> </a:t>
                      </a:r>
                      <a:r>
                        <a:rPr lang="en-GB" sz="2400" kern="100" dirty="0" err="1">
                          <a:effectLst/>
                        </a:rPr>
                        <a:t>nhân</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vi-VN" sz="2400" kern="100" dirty="0">
                          <a:effectLst/>
                        </a:rPr>
                        <a:t> </a:t>
                      </a:r>
                      <a:r>
                        <a:rPr lang="en-GB" sz="2400" kern="100" dirty="0" err="1">
                          <a:effectLst/>
                        </a:rPr>
                        <a:t>Cách</a:t>
                      </a:r>
                      <a:r>
                        <a:rPr lang="en-GB" sz="2400" kern="100" dirty="0">
                          <a:effectLst/>
                        </a:rPr>
                        <a:t> </a:t>
                      </a:r>
                      <a:r>
                        <a:rPr lang="en-GB" sz="2400" kern="100" dirty="0" err="1">
                          <a:effectLst/>
                        </a:rPr>
                        <a:t>khắc</a:t>
                      </a:r>
                      <a:r>
                        <a:rPr lang="en-GB" sz="2400" kern="100" dirty="0">
                          <a:effectLst/>
                        </a:rPr>
                        <a:t> </a:t>
                      </a:r>
                      <a:r>
                        <a:rPr lang="en-GB" sz="2400" kern="100" dirty="0" err="1">
                          <a:effectLst/>
                        </a:rPr>
                        <a:t>phục</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extLst>
                  <a:ext uri="{0D108BD9-81ED-4DB2-BD59-A6C34878D82A}">
                    <a16:rowId xmlns:a16="http://schemas.microsoft.com/office/drawing/2014/main" val="829025066"/>
                  </a:ext>
                </a:extLst>
              </a:tr>
              <a:tr h="1723363">
                <a:tc rowSpan="4">
                  <a:txBody>
                    <a:bodyPr/>
                    <a:lstStyle/>
                    <a:p>
                      <a:pPr marL="0" marR="0" lvl="0" algn="ctr">
                        <a:lnSpc>
                          <a:spcPct val="100000"/>
                        </a:lnSpc>
                        <a:spcAft>
                          <a:spcPts val="800"/>
                        </a:spcAft>
                        <a:buNone/>
                      </a:pPr>
                      <a:r>
                        <a:rPr lang="en-GB" sz="2400" kern="100" dirty="0">
                          <a:effectLst/>
                        </a:rPr>
                        <a:t>1</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rowSpan="4">
                  <a:txBody>
                    <a:bodyPr/>
                    <a:lstStyle/>
                    <a:p>
                      <a:pPr marL="0" marR="0" algn="ctr">
                        <a:lnSpc>
                          <a:spcPct val="107000"/>
                        </a:lnSpc>
                        <a:spcAft>
                          <a:spcPts val="800"/>
                        </a:spcAft>
                        <a:buNone/>
                      </a:pPr>
                      <a:r>
                        <a:rPr lang="en-GB" sz="2400" kern="100" dirty="0" err="1">
                          <a:effectLst/>
                        </a:rPr>
                        <a:t>Đăng</a:t>
                      </a:r>
                      <a:r>
                        <a:rPr lang="en-GB" sz="2400" kern="100" dirty="0">
                          <a:effectLst/>
                        </a:rPr>
                        <a:t> </a:t>
                      </a:r>
                      <a:r>
                        <a:rPr lang="en-GB" sz="2400" kern="100" dirty="0" err="1">
                          <a:effectLst/>
                        </a:rPr>
                        <a:t>ký</a:t>
                      </a:r>
                      <a:r>
                        <a:rPr lang="en-GB" sz="2400" kern="100" dirty="0">
                          <a:effectLst/>
                        </a:rPr>
                        <a:t> </a:t>
                      </a:r>
                      <a:r>
                        <a:rPr lang="en-GB" sz="2400" kern="100" dirty="0" err="1">
                          <a:effectLst/>
                        </a:rPr>
                        <a:t>xin</a:t>
                      </a:r>
                      <a:r>
                        <a:rPr lang="en-GB" sz="2400" kern="100" dirty="0">
                          <a:effectLst/>
                        </a:rPr>
                        <a:t> </a:t>
                      </a:r>
                      <a:r>
                        <a:rPr lang="en-GB" sz="2400" kern="100" dirty="0" err="1">
                          <a:effectLst/>
                        </a:rPr>
                        <a:t>cấp</a:t>
                      </a:r>
                      <a:r>
                        <a:rPr lang="en-GB" sz="2400" kern="100" dirty="0">
                          <a:effectLst/>
                        </a:rPr>
                        <a:t> </a:t>
                      </a:r>
                      <a:r>
                        <a:rPr lang="en-GB" sz="2400" kern="100" dirty="0" err="1">
                          <a:effectLst/>
                        </a:rPr>
                        <a:t>giấy</a:t>
                      </a:r>
                      <a:r>
                        <a:rPr lang="en-GB" sz="2400" kern="100" dirty="0">
                          <a:effectLst/>
                        </a:rPr>
                        <a:t> </a:t>
                      </a:r>
                      <a:r>
                        <a:rPr lang="en-GB" sz="2400" kern="100" dirty="0" err="1">
                          <a:effectLst/>
                        </a:rPr>
                        <a:t>xác</a:t>
                      </a:r>
                      <a:r>
                        <a:rPr lang="en-GB" sz="2400" kern="100" dirty="0">
                          <a:effectLst/>
                        </a:rPr>
                        <a:t> </a:t>
                      </a:r>
                      <a:r>
                        <a:rPr lang="en-GB" sz="2400" kern="100" dirty="0" err="1">
                          <a:effectLst/>
                        </a:rPr>
                        <a:t>nhận</a:t>
                      </a:r>
                      <a:r>
                        <a:rPr lang="en-GB" sz="2400" kern="100" dirty="0">
                          <a:effectLst/>
                        </a:rPr>
                        <a:t> </a:t>
                      </a:r>
                      <a:r>
                        <a:rPr lang="en-GB" sz="2400" kern="100" dirty="0" err="1">
                          <a:effectLst/>
                        </a:rPr>
                        <a:t>sinh</a:t>
                      </a:r>
                      <a:r>
                        <a:rPr lang="en-GB" sz="2400" kern="100" dirty="0">
                          <a:effectLst/>
                        </a:rPr>
                        <a:t> </a:t>
                      </a:r>
                      <a:r>
                        <a:rPr lang="en-GB" sz="2400" kern="100" dirty="0" err="1">
                          <a:effectLst/>
                        </a:rPr>
                        <a:t>viên</a:t>
                      </a:r>
                      <a:r>
                        <a:rPr lang="en-GB" sz="2400" kern="100" dirty="0">
                          <a:effectLst/>
                        </a:rPr>
                        <a:t> </a:t>
                      </a:r>
                      <a:r>
                        <a:rPr lang="en-GB" sz="2400" kern="100" dirty="0" err="1">
                          <a:effectLst/>
                        </a:rPr>
                        <a:t>đang</a:t>
                      </a:r>
                      <a:r>
                        <a:rPr lang="en-GB" sz="2400" kern="100" dirty="0">
                          <a:effectLst/>
                        </a:rPr>
                        <a:t> </a:t>
                      </a:r>
                      <a:r>
                        <a:rPr lang="en-GB" sz="2400" kern="100" dirty="0" err="1">
                          <a:effectLst/>
                        </a:rPr>
                        <a:t>học</a:t>
                      </a:r>
                      <a:r>
                        <a:rPr lang="en-GB" sz="2400" kern="100" dirty="0">
                          <a:effectLst/>
                        </a:rPr>
                        <a:t> </a:t>
                      </a:r>
                      <a:r>
                        <a:rPr lang="en-GB" sz="2400" kern="100" dirty="0" err="1">
                          <a:effectLst/>
                        </a:rPr>
                        <a:t>tại</a:t>
                      </a:r>
                      <a:r>
                        <a:rPr lang="en-GB" sz="2400" kern="100" dirty="0">
                          <a:effectLst/>
                        </a:rPr>
                        <a:t> </a:t>
                      </a:r>
                      <a:r>
                        <a:rPr lang="en-GB" sz="2400" kern="100" dirty="0" err="1">
                          <a:effectLst/>
                        </a:rPr>
                        <a:t>trường</a:t>
                      </a:r>
                      <a:r>
                        <a:rPr lang="en-GB" sz="2400" kern="100" dirty="0">
                          <a:effectLst/>
                        </a:rPr>
                        <a:t>, </a:t>
                      </a:r>
                      <a:r>
                        <a:rPr lang="en-GB" sz="2400" kern="100" dirty="0" err="1">
                          <a:effectLst/>
                        </a:rPr>
                        <a:t>giấy</a:t>
                      </a:r>
                      <a:r>
                        <a:rPr lang="en-GB" sz="2400" kern="100" dirty="0">
                          <a:effectLst/>
                        </a:rPr>
                        <a:t> </a:t>
                      </a:r>
                      <a:r>
                        <a:rPr lang="en-GB" sz="2400" kern="100" dirty="0" err="1">
                          <a:effectLst/>
                        </a:rPr>
                        <a:t>vay</a:t>
                      </a:r>
                      <a:r>
                        <a:rPr lang="en-GB" sz="2400" kern="100" dirty="0">
                          <a:effectLst/>
                        </a:rPr>
                        <a:t> </a:t>
                      </a:r>
                      <a:r>
                        <a:rPr lang="en-GB" sz="2400" kern="100" dirty="0" err="1">
                          <a:effectLst/>
                        </a:rPr>
                        <a:t>vốn</a:t>
                      </a:r>
                      <a:r>
                        <a:rPr lang="en-GB" sz="2400" kern="100" dirty="0">
                          <a:effectLst/>
                        </a:rPr>
                        <a:t> </a:t>
                      </a:r>
                      <a:r>
                        <a:rPr lang="en-GB" sz="2400" kern="100" dirty="0" err="1">
                          <a:effectLst/>
                        </a:rPr>
                        <a:t>sinh</a:t>
                      </a:r>
                      <a:r>
                        <a:rPr lang="en-GB" sz="2400" kern="100" dirty="0">
                          <a:effectLst/>
                        </a:rPr>
                        <a:t> </a:t>
                      </a:r>
                      <a:r>
                        <a:rPr lang="en-GB" sz="2400" kern="100" dirty="0" err="1">
                          <a:effectLst/>
                        </a:rPr>
                        <a:t>viên</a:t>
                      </a:r>
                      <a:r>
                        <a:rPr lang="en-GB" sz="2400" kern="100" dirty="0">
                          <a:effectLst/>
                        </a:rPr>
                        <a:t>, </a:t>
                      </a:r>
                      <a:r>
                        <a:rPr lang="en-GB" sz="2400" kern="100" dirty="0" err="1">
                          <a:effectLst/>
                        </a:rPr>
                        <a:t>giấy</a:t>
                      </a:r>
                      <a:r>
                        <a:rPr lang="en-GB" sz="2400" kern="100" dirty="0">
                          <a:effectLst/>
                        </a:rPr>
                        <a:t> ĐTCS</a:t>
                      </a:r>
                      <a:endParaRPr lang="vi-VN" sz="2400" kern="100" dirty="0">
                        <a:effectLst/>
                      </a:endParaRPr>
                    </a:p>
                    <a:p>
                      <a:pPr marL="0" marR="0" algn="ctr">
                        <a:lnSpc>
                          <a:spcPct val="107000"/>
                        </a:lnSpc>
                        <a:spcAft>
                          <a:spcPts val="800"/>
                        </a:spcAft>
                        <a:buNone/>
                      </a:pPr>
                      <a:r>
                        <a:rPr lang="en-GB" sz="2400" kern="100" dirty="0">
                          <a:effectLst/>
                        </a:rPr>
                        <a:t>(</a:t>
                      </a:r>
                      <a:r>
                        <a:rPr lang="en-GB" sz="2400" kern="100" dirty="0" err="1">
                          <a:effectLst/>
                        </a:rPr>
                        <a:t>Đăng</a:t>
                      </a:r>
                      <a:r>
                        <a:rPr lang="en-GB" sz="2400" kern="100" dirty="0">
                          <a:effectLst/>
                        </a:rPr>
                        <a:t> </a:t>
                      </a:r>
                      <a:r>
                        <a:rPr lang="en-GB" sz="2400" kern="100" dirty="0" err="1">
                          <a:effectLst/>
                        </a:rPr>
                        <a:t>ký</a:t>
                      </a:r>
                      <a:r>
                        <a:rPr lang="en-GB" sz="2400" kern="100" dirty="0">
                          <a:effectLst/>
                        </a:rPr>
                        <a:t> Online, </a:t>
                      </a:r>
                      <a:r>
                        <a:rPr lang="en-GB" sz="2400" kern="100" dirty="0" err="1">
                          <a:effectLst/>
                        </a:rPr>
                        <a:t>trực</a:t>
                      </a:r>
                      <a:r>
                        <a:rPr lang="en-GB" sz="2400" kern="100" dirty="0">
                          <a:effectLst/>
                        </a:rPr>
                        <a:t> </a:t>
                      </a:r>
                      <a:r>
                        <a:rPr lang="en-GB" sz="2400" kern="100" dirty="0" err="1">
                          <a:effectLst/>
                        </a:rPr>
                        <a:t>tiếp</a:t>
                      </a:r>
                      <a:r>
                        <a:rPr lang="en-GB" sz="2400" kern="100" dirty="0">
                          <a:effectLst/>
                        </a:rPr>
                        <a:t>)</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dirty="0" err="1">
                          <a:effectLst/>
                        </a:rPr>
                        <a:t>Quên</a:t>
                      </a:r>
                      <a:r>
                        <a:rPr lang="en-GB" sz="2400" kern="100" dirty="0">
                          <a:effectLst/>
                        </a:rPr>
                        <a:t> mang </a:t>
                      </a:r>
                      <a:r>
                        <a:rPr lang="en-GB" sz="2400" kern="100" dirty="0" err="1">
                          <a:effectLst/>
                        </a:rPr>
                        <a:t>thẻ</a:t>
                      </a:r>
                      <a:r>
                        <a:rPr lang="en-GB" sz="2400" kern="100" dirty="0">
                          <a:effectLst/>
                        </a:rPr>
                        <a:t> </a:t>
                      </a:r>
                      <a:r>
                        <a:rPr lang="en-GB" sz="2400" kern="100" dirty="0" err="1">
                          <a:effectLst/>
                        </a:rPr>
                        <a:t>sinh</a:t>
                      </a:r>
                      <a:r>
                        <a:rPr lang="en-GB" sz="2400" kern="100" dirty="0">
                          <a:effectLst/>
                        </a:rPr>
                        <a:t> </a:t>
                      </a:r>
                      <a:r>
                        <a:rPr lang="en-GB" sz="2400" kern="100" dirty="0" err="1">
                          <a:effectLst/>
                        </a:rPr>
                        <a:t>viên</a:t>
                      </a:r>
                      <a:r>
                        <a:rPr lang="en-GB" sz="2400" kern="100" dirty="0">
                          <a:effectLst/>
                        </a:rPr>
                        <a:t> </a:t>
                      </a:r>
                      <a:r>
                        <a:rPr lang="en-GB" sz="2400" kern="100" dirty="0" err="1">
                          <a:effectLst/>
                        </a:rPr>
                        <a:t>khi</a:t>
                      </a:r>
                      <a:r>
                        <a:rPr lang="en-GB" sz="2400" kern="100" dirty="0">
                          <a:effectLst/>
                        </a:rPr>
                        <a:t> </a:t>
                      </a:r>
                      <a:r>
                        <a:rPr lang="en-GB" sz="2400" kern="100" dirty="0" err="1">
                          <a:effectLst/>
                        </a:rPr>
                        <a:t>đến</a:t>
                      </a:r>
                      <a:r>
                        <a:rPr lang="en-GB" sz="2400" kern="100" dirty="0">
                          <a:effectLst/>
                        </a:rPr>
                        <a:t> </a:t>
                      </a:r>
                      <a:r>
                        <a:rPr lang="en-GB" sz="2400" kern="100" dirty="0" err="1">
                          <a:effectLst/>
                        </a:rPr>
                        <a:t>nhận</a:t>
                      </a:r>
                      <a:r>
                        <a:rPr lang="en-GB" sz="2400" kern="100" dirty="0">
                          <a:effectLst/>
                        </a:rPr>
                        <a:t> </a:t>
                      </a:r>
                      <a:r>
                        <a:rPr lang="en-GB" sz="2400" kern="100" dirty="0" err="1">
                          <a:effectLst/>
                        </a:rPr>
                        <a:t>kết</a:t>
                      </a:r>
                      <a:r>
                        <a:rPr lang="en-GB" sz="2400" kern="100" dirty="0">
                          <a:effectLst/>
                        </a:rPr>
                        <a:t> </a:t>
                      </a:r>
                      <a:r>
                        <a:rPr lang="en-GB" sz="2400" kern="100" dirty="0" err="1">
                          <a:effectLst/>
                        </a:rPr>
                        <a:t>quả</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dirty="0" err="1">
                          <a:effectLst/>
                        </a:rPr>
                        <a:t>Chủ</a:t>
                      </a:r>
                      <a:r>
                        <a:rPr lang="en-GB" sz="2400" kern="100" dirty="0">
                          <a:effectLst/>
                        </a:rPr>
                        <a:t> </a:t>
                      </a:r>
                      <a:r>
                        <a:rPr lang="en-GB" sz="2400" kern="100" dirty="0" err="1">
                          <a:effectLst/>
                        </a:rPr>
                        <a:t>quan</a:t>
                      </a:r>
                      <a:r>
                        <a:rPr lang="en-GB" sz="2400" kern="100" dirty="0">
                          <a:effectLst/>
                        </a:rPr>
                        <a:t>, </a:t>
                      </a:r>
                      <a:r>
                        <a:rPr lang="en-GB" sz="2400" kern="100" dirty="0" err="1">
                          <a:effectLst/>
                        </a:rPr>
                        <a:t>nghĩ</a:t>
                      </a:r>
                      <a:r>
                        <a:rPr lang="en-GB" sz="2400" kern="100" dirty="0">
                          <a:effectLst/>
                        </a:rPr>
                        <a:t> </a:t>
                      </a:r>
                      <a:r>
                        <a:rPr lang="en-GB" sz="2400" kern="100" dirty="0" err="1">
                          <a:effectLst/>
                        </a:rPr>
                        <a:t>chỉ</a:t>
                      </a:r>
                      <a:r>
                        <a:rPr lang="en-GB" sz="2400" kern="100" dirty="0">
                          <a:effectLst/>
                        </a:rPr>
                        <a:t> </a:t>
                      </a:r>
                      <a:r>
                        <a:rPr lang="en-GB" sz="2400" kern="100" dirty="0" err="1">
                          <a:effectLst/>
                        </a:rPr>
                        <a:t>cần</a:t>
                      </a:r>
                      <a:r>
                        <a:rPr lang="en-GB" sz="2400" kern="100" dirty="0">
                          <a:effectLst/>
                        </a:rPr>
                        <a:t> </a:t>
                      </a:r>
                      <a:r>
                        <a:rPr lang="en-GB" sz="2400" kern="100" dirty="0" err="1">
                          <a:effectLst/>
                        </a:rPr>
                        <a:t>giấy</a:t>
                      </a:r>
                      <a:r>
                        <a:rPr lang="en-GB" sz="2400" kern="100" dirty="0">
                          <a:effectLst/>
                        </a:rPr>
                        <a:t> </a:t>
                      </a:r>
                      <a:r>
                        <a:rPr lang="en-GB" sz="2400" kern="100" dirty="0" err="1">
                          <a:effectLst/>
                        </a:rPr>
                        <a:t>tờ</a:t>
                      </a:r>
                      <a:r>
                        <a:rPr lang="en-GB" sz="2400" kern="100" dirty="0">
                          <a:effectLst/>
                        </a:rPr>
                        <a:t> online/email </a:t>
                      </a:r>
                      <a:r>
                        <a:rPr lang="en-GB" sz="2400" kern="100" dirty="0" err="1">
                          <a:effectLst/>
                        </a:rPr>
                        <a:t>là</a:t>
                      </a:r>
                      <a:r>
                        <a:rPr lang="en-GB" sz="2400" kern="100" dirty="0">
                          <a:effectLst/>
                        </a:rPr>
                        <a:t> </a:t>
                      </a:r>
                      <a:r>
                        <a:rPr lang="en-GB" sz="2400" kern="100" dirty="0" err="1">
                          <a:effectLst/>
                        </a:rPr>
                        <a:t>đủ</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dirty="0" err="1">
                          <a:effectLst/>
                        </a:rPr>
                        <a:t>Luôn</a:t>
                      </a:r>
                      <a:r>
                        <a:rPr lang="en-GB" sz="2400" kern="100" dirty="0">
                          <a:effectLst/>
                        </a:rPr>
                        <a:t> mang </a:t>
                      </a:r>
                      <a:r>
                        <a:rPr lang="en-GB" sz="2400" kern="100" dirty="0" err="1">
                          <a:effectLst/>
                        </a:rPr>
                        <a:t>theo</a:t>
                      </a:r>
                      <a:r>
                        <a:rPr lang="en-GB" sz="2400" kern="100" dirty="0">
                          <a:effectLst/>
                        </a:rPr>
                        <a:t> </a:t>
                      </a:r>
                      <a:r>
                        <a:rPr lang="en-GB" sz="2400" kern="100" dirty="0" err="1">
                          <a:effectLst/>
                        </a:rPr>
                        <a:t>thẻ</a:t>
                      </a:r>
                      <a:r>
                        <a:rPr lang="en-GB" sz="2400" kern="100" dirty="0">
                          <a:effectLst/>
                        </a:rPr>
                        <a:t> SV </a:t>
                      </a:r>
                      <a:r>
                        <a:rPr lang="en-GB" sz="2400" kern="100" dirty="0" err="1">
                          <a:effectLst/>
                        </a:rPr>
                        <a:t>khi</a:t>
                      </a:r>
                      <a:r>
                        <a:rPr lang="en-GB" sz="2400" kern="100" dirty="0">
                          <a:effectLst/>
                        </a:rPr>
                        <a:t> </a:t>
                      </a:r>
                      <a:r>
                        <a:rPr lang="en-GB" sz="2400" kern="100" dirty="0" err="1">
                          <a:effectLst/>
                        </a:rPr>
                        <a:t>đến</a:t>
                      </a:r>
                      <a:r>
                        <a:rPr lang="en-GB" sz="2400" kern="100" dirty="0">
                          <a:effectLst/>
                        </a:rPr>
                        <a:t> </a:t>
                      </a:r>
                      <a:r>
                        <a:rPr lang="en-GB" sz="2400" kern="100" dirty="0" err="1">
                          <a:effectLst/>
                        </a:rPr>
                        <a:t>Một</a:t>
                      </a:r>
                      <a:r>
                        <a:rPr lang="en-GB" sz="2400" kern="100" dirty="0">
                          <a:effectLst/>
                        </a:rPr>
                        <a:t> </a:t>
                      </a:r>
                      <a:r>
                        <a:rPr lang="en-GB" sz="2400" kern="100" dirty="0" err="1">
                          <a:effectLst/>
                        </a:rPr>
                        <a:t>cửa</a:t>
                      </a:r>
                      <a:r>
                        <a:rPr lang="en-GB" sz="2400" kern="100" dirty="0">
                          <a:effectLst/>
                        </a:rPr>
                        <a:t> </a:t>
                      </a:r>
                      <a:r>
                        <a:rPr lang="en-GB" sz="2400" kern="100" dirty="0" err="1">
                          <a:effectLst/>
                        </a:rPr>
                        <a:t>để</a:t>
                      </a:r>
                      <a:r>
                        <a:rPr lang="en-GB" sz="2400" kern="100" dirty="0">
                          <a:effectLst/>
                        </a:rPr>
                        <a:t> </a:t>
                      </a:r>
                      <a:r>
                        <a:rPr lang="en-GB" sz="2400" kern="100" dirty="0" err="1">
                          <a:effectLst/>
                        </a:rPr>
                        <a:t>đối</a:t>
                      </a:r>
                      <a:r>
                        <a:rPr lang="en-GB" sz="2400" kern="100" dirty="0">
                          <a:effectLst/>
                        </a:rPr>
                        <a:t> </a:t>
                      </a:r>
                      <a:r>
                        <a:rPr lang="en-GB" sz="2400" kern="100" dirty="0" err="1">
                          <a:effectLst/>
                        </a:rPr>
                        <a:t>chiếu</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extLst>
                  <a:ext uri="{0D108BD9-81ED-4DB2-BD59-A6C34878D82A}">
                    <a16:rowId xmlns:a16="http://schemas.microsoft.com/office/drawing/2014/main" val="2503227283"/>
                  </a:ext>
                </a:extLst>
              </a:tr>
              <a:tr h="1962111">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dirty="0" err="1">
                          <a:effectLst/>
                        </a:rPr>
                        <a:t>Không</a:t>
                      </a:r>
                      <a:r>
                        <a:rPr lang="en-GB" sz="2400" kern="100" dirty="0">
                          <a:effectLst/>
                        </a:rPr>
                        <a:t> </a:t>
                      </a:r>
                      <a:r>
                        <a:rPr lang="en-GB" sz="2400" kern="100" dirty="0" err="1">
                          <a:effectLst/>
                        </a:rPr>
                        <a:t>ghi</a:t>
                      </a:r>
                      <a:r>
                        <a:rPr lang="en-GB" sz="2400" kern="100" dirty="0">
                          <a:effectLst/>
                        </a:rPr>
                        <a:t> </a:t>
                      </a:r>
                      <a:r>
                        <a:rPr lang="en-GB" sz="2400" kern="100" dirty="0" err="1">
                          <a:effectLst/>
                        </a:rPr>
                        <a:t>rõ</a:t>
                      </a:r>
                      <a:r>
                        <a:rPr lang="en-GB" sz="2400" kern="100" dirty="0">
                          <a:effectLst/>
                        </a:rPr>
                        <a:t> </a:t>
                      </a:r>
                      <a:r>
                        <a:rPr lang="en-GB" sz="2400" kern="100" dirty="0" err="1">
                          <a:effectLst/>
                        </a:rPr>
                        <a:t>mục</a:t>
                      </a:r>
                      <a:r>
                        <a:rPr lang="en-GB" sz="2400" kern="100" dirty="0">
                          <a:effectLst/>
                        </a:rPr>
                        <a:t> </a:t>
                      </a:r>
                      <a:r>
                        <a:rPr lang="en-GB" sz="2400" kern="100" dirty="0" err="1">
                          <a:effectLst/>
                        </a:rPr>
                        <a:t>đích</a:t>
                      </a:r>
                      <a:r>
                        <a:rPr lang="en-GB" sz="2400" kern="100" dirty="0">
                          <a:effectLst/>
                        </a:rPr>
                        <a:t> </a:t>
                      </a:r>
                      <a:r>
                        <a:rPr lang="en-GB" sz="2400" kern="100" dirty="0" err="1">
                          <a:effectLst/>
                        </a:rPr>
                        <a:t>sử</a:t>
                      </a:r>
                      <a:r>
                        <a:rPr lang="en-GB" sz="2400" kern="100" dirty="0">
                          <a:effectLst/>
                        </a:rPr>
                        <a:t> </a:t>
                      </a:r>
                      <a:r>
                        <a:rPr lang="en-GB" sz="2400" kern="100" dirty="0" err="1">
                          <a:effectLst/>
                        </a:rPr>
                        <a:t>dụng</a:t>
                      </a:r>
                      <a:r>
                        <a:rPr lang="en-GB" sz="2400" kern="100" dirty="0">
                          <a:effectLst/>
                        </a:rPr>
                        <a:t> </a:t>
                      </a:r>
                      <a:r>
                        <a:rPr lang="en-GB" sz="2400" kern="100" dirty="0" err="1">
                          <a:effectLst/>
                        </a:rPr>
                        <a:t>giấy</a:t>
                      </a:r>
                      <a:r>
                        <a:rPr lang="en-GB" sz="2400" kern="100" dirty="0">
                          <a:effectLst/>
                        </a:rPr>
                        <a:t> </a:t>
                      </a:r>
                      <a:r>
                        <a:rPr lang="en-GB" sz="2400" kern="100" dirty="0" err="1">
                          <a:effectLst/>
                        </a:rPr>
                        <a:t>xác</a:t>
                      </a:r>
                      <a:r>
                        <a:rPr lang="en-GB" sz="2400" kern="100" dirty="0">
                          <a:effectLst/>
                        </a:rPr>
                        <a:t> </a:t>
                      </a:r>
                      <a:r>
                        <a:rPr lang="en-GB" sz="2400" kern="100" dirty="0" err="1">
                          <a:effectLst/>
                        </a:rPr>
                        <a:t>nhận</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dirty="0" err="1">
                          <a:effectLst/>
                        </a:rPr>
                        <a:t>Không</a:t>
                      </a:r>
                      <a:r>
                        <a:rPr lang="en-GB" sz="2400" kern="100" dirty="0">
                          <a:effectLst/>
                        </a:rPr>
                        <a:t> </a:t>
                      </a:r>
                      <a:r>
                        <a:rPr lang="en-GB" sz="2400" kern="100" dirty="0" err="1">
                          <a:effectLst/>
                        </a:rPr>
                        <a:t>biết</a:t>
                      </a:r>
                      <a:r>
                        <a:rPr lang="en-GB" sz="2400" kern="100" dirty="0">
                          <a:effectLst/>
                        </a:rPr>
                        <a:t> </a:t>
                      </a:r>
                      <a:r>
                        <a:rPr lang="en-GB" sz="2400" kern="100" dirty="0" err="1">
                          <a:effectLst/>
                        </a:rPr>
                        <a:t>có</a:t>
                      </a:r>
                      <a:r>
                        <a:rPr lang="en-GB" sz="2400" kern="100" dirty="0">
                          <a:effectLst/>
                        </a:rPr>
                        <a:t> </a:t>
                      </a:r>
                      <a:r>
                        <a:rPr lang="en-GB" sz="2400" kern="100" dirty="0" err="1">
                          <a:effectLst/>
                        </a:rPr>
                        <a:t>nhiều</a:t>
                      </a:r>
                      <a:r>
                        <a:rPr lang="en-GB" sz="2400" kern="100" dirty="0">
                          <a:effectLst/>
                        </a:rPr>
                        <a:t> </a:t>
                      </a:r>
                      <a:r>
                        <a:rPr lang="en-GB" sz="2400" kern="100" dirty="0" err="1">
                          <a:effectLst/>
                        </a:rPr>
                        <a:t>loại</a:t>
                      </a:r>
                      <a:r>
                        <a:rPr lang="en-GB" sz="2400" kern="100" dirty="0">
                          <a:effectLst/>
                        </a:rPr>
                        <a:t> </a:t>
                      </a:r>
                      <a:r>
                        <a:rPr lang="en-GB" sz="2400" kern="100" dirty="0" err="1">
                          <a:effectLst/>
                        </a:rPr>
                        <a:t>xác</a:t>
                      </a:r>
                      <a:r>
                        <a:rPr lang="en-GB" sz="2400" kern="100" dirty="0">
                          <a:effectLst/>
                        </a:rPr>
                        <a:t> </a:t>
                      </a:r>
                      <a:r>
                        <a:rPr lang="en-GB" sz="2400" kern="100" dirty="0" err="1">
                          <a:effectLst/>
                        </a:rPr>
                        <a:t>nhận</a:t>
                      </a:r>
                      <a:r>
                        <a:rPr lang="en-GB" sz="2400" kern="100" dirty="0">
                          <a:effectLst/>
                        </a:rPr>
                        <a:t> </a:t>
                      </a:r>
                      <a:r>
                        <a:rPr lang="en-GB" sz="2400" kern="100" dirty="0" err="1">
                          <a:effectLst/>
                        </a:rPr>
                        <a:t>khác</a:t>
                      </a:r>
                      <a:r>
                        <a:rPr lang="en-GB" sz="2400" kern="100" dirty="0">
                          <a:effectLst/>
                        </a:rPr>
                        <a:t> </a:t>
                      </a:r>
                      <a:r>
                        <a:rPr lang="en-GB" sz="2400" kern="100" dirty="0" err="1">
                          <a:effectLst/>
                        </a:rPr>
                        <a:t>nhau</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dirty="0" err="1">
                          <a:effectLst/>
                        </a:rPr>
                        <a:t>Luôn</a:t>
                      </a:r>
                      <a:r>
                        <a:rPr lang="en-GB" sz="2400" kern="100" dirty="0">
                          <a:effectLst/>
                        </a:rPr>
                        <a:t> </a:t>
                      </a:r>
                      <a:r>
                        <a:rPr lang="en-GB" sz="2400" kern="100" dirty="0" err="1">
                          <a:effectLst/>
                        </a:rPr>
                        <a:t>nêu</a:t>
                      </a:r>
                      <a:r>
                        <a:rPr lang="en-GB" sz="2400" kern="100" dirty="0">
                          <a:effectLst/>
                        </a:rPr>
                        <a:t> </a:t>
                      </a:r>
                      <a:r>
                        <a:rPr lang="en-GB" sz="2400" kern="100" dirty="0" err="1">
                          <a:effectLst/>
                        </a:rPr>
                        <a:t>rõ</a:t>
                      </a:r>
                      <a:r>
                        <a:rPr lang="en-GB" sz="2400" kern="100" dirty="0">
                          <a:effectLst/>
                        </a:rPr>
                        <a:t> </a:t>
                      </a:r>
                      <a:r>
                        <a:rPr lang="en-GB" sz="2400" kern="100" dirty="0" err="1">
                          <a:effectLst/>
                        </a:rPr>
                        <a:t>lý</a:t>
                      </a:r>
                      <a:r>
                        <a:rPr lang="en-GB" sz="2400" kern="100" dirty="0">
                          <a:effectLst/>
                        </a:rPr>
                        <a:t> do (</a:t>
                      </a:r>
                      <a:r>
                        <a:rPr lang="en-GB" sz="2400" kern="100" dirty="0" err="1">
                          <a:effectLst/>
                        </a:rPr>
                        <a:t>xin</a:t>
                      </a:r>
                      <a:r>
                        <a:rPr lang="en-GB" sz="2400" kern="100" dirty="0">
                          <a:effectLst/>
                        </a:rPr>
                        <a:t> </a:t>
                      </a:r>
                      <a:r>
                        <a:rPr lang="en-GB" sz="2400" kern="100" dirty="0" err="1">
                          <a:effectLst/>
                        </a:rPr>
                        <a:t>việc</a:t>
                      </a:r>
                      <a:r>
                        <a:rPr lang="en-GB" sz="2400" kern="100" dirty="0">
                          <a:effectLst/>
                        </a:rPr>
                        <a:t>, </a:t>
                      </a:r>
                      <a:r>
                        <a:rPr lang="en-GB" sz="2400" kern="100" dirty="0" err="1">
                          <a:effectLst/>
                        </a:rPr>
                        <a:t>hoãn</a:t>
                      </a:r>
                      <a:r>
                        <a:rPr lang="en-GB" sz="2400" kern="100" dirty="0">
                          <a:effectLst/>
                        </a:rPr>
                        <a:t> NVQS, </a:t>
                      </a:r>
                      <a:r>
                        <a:rPr lang="en-GB" sz="2400" kern="100" dirty="0" err="1">
                          <a:effectLst/>
                        </a:rPr>
                        <a:t>vay</a:t>
                      </a:r>
                      <a:r>
                        <a:rPr lang="en-GB" sz="2400" kern="100" dirty="0">
                          <a:effectLst/>
                        </a:rPr>
                        <a:t> </a:t>
                      </a:r>
                      <a:r>
                        <a:rPr lang="en-GB" sz="2400" kern="100" dirty="0" err="1">
                          <a:effectLst/>
                        </a:rPr>
                        <a:t>vốn</a:t>
                      </a:r>
                      <a:r>
                        <a:rPr lang="en-GB" sz="2400" kern="100" dirty="0">
                          <a:effectLst/>
                        </a:rPr>
                        <a:t>, hay ĐTCS…) </a:t>
                      </a:r>
                      <a:r>
                        <a:rPr lang="en-GB" sz="2400" kern="100" dirty="0" err="1">
                          <a:effectLst/>
                        </a:rPr>
                        <a:t>để</a:t>
                      </a:r>
                      <a:r>
                        <a:rPr lang="en-GB" sz="2400" kern="100" dirty="0">
                          <a:effectLst/>
                        </a:rPr>
                        <a:t> </a:t>
                      </a:r>
                      <a:r>
                        <a:rPr lang="en-GB" sz="2400" kern="100" dirty="0" err="1">
                          <a:effectLst/>
                        </a:rPr>
                        <a:t>được</a:t>
                      </a:r>
                      <a:r>
                        <a:rPr lang="en-GB" sz="2400" kern="100" dirty="0">
                          <a:effectLst/>
                        </a:rPr>
                        <a:t> </a:t>
                      </a:r>
                      <a:r>
                        <a:rPr lang="en-GB" sz="2400" kern="100" dirty="0" err="1">
                          <a:effectLst/>
                        </a:rPr>
                        <a:t>cấp</a:t>
                      </a:r>
                      <a:r>
                        <a:rPr lang="en-GB" sz="2400" kern="100" dirty="0">
                          <a:effectLst/>
                        </a:rPr>
                        <a:t> </a:t>
                      </a:r>
                      <a:r>
                        <a:rPr lang="en-GB" sz="2400" kern="100" dirty="0" err="1">
                          <a:effectLst/>
                        </a:rPr>
                        <a:t>giấy</a:t>
                      </a:r>
                      <a:r>
                        <a:rPr lang="en-GB" sz="2400" kern="100" dirty="0">
                          <a:effectLst/>
                        </a:rPr>
                        <a:t> </a:t>
                      </a:r>
                      <a:r>
                        <a:rPr lang="en-GB" sz="2400" kern="100" dirty="0" err="1">
                          <a:effectLst/>
                        </a:rPr>
                        <a:t>phù</a:t>
                      </a:r>
                      <a:r>
                        <a:rPr lang="en-GB" sz="2400" kern="100" dirty="0">
                          <a:effectLst/>
                        </a:rPr>
                        <a:t> </a:t>
                      </a:r>
                      <a:r>
                        <a:rPr lang="en-GB" sz="2400" kern="100" dirty="0" err="1">
                          <a:effectLst/>
                        </a:rPr>
                        <a:t>hợp</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extLst>
                  <a:ext uri="{0D108BD9-81ED-4DB2-BD59-A6C34878D82A}">
                    <a16:rowId xmlns:a16="http://schemas.microsoft.com/office/drawing/2014/main" val="1720283318"/>
                  </a:ext>
                </a:extLst>
              </a:tr>
              <a:tr h="1312283">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dirty="0">
                          <a:effectLst/>
                        </a:rPr>
                        <a:t>Xin </a:t>
                      </a:r>
                      <a:r>
                        <a:rPr lang="en-GB" sz="2400" kern="100" dirty="0" err="1">
                          <a:effectLst/>
                        </a:rPr>
                        <a:t>giấy</a:t>
                      </a:r>
                      <a:r>
                        <a:rPr lang="en-GB" sz="2400" kern="100" dirty="0">
                          <a:effectLst/>
                        </a:rPr>
                        <a:t> </a:t>
                      </a:r>
                      <a:r>
                        <a:rPr lang="en-GB" sz="2400" kern="100" dirty="0" err="1">
                          <a:effectLst/>
                        </a:rPr>
                        <a:t>sát</a:t>
                      </a:r>
                      <a:r>
                        <a:rPr lang="en-GB" sz="2400" kern="100" dirty="0">
                          <a:effectLst/>
                        </a:rPr>
                        <a:t> </a:t>
                      </a:r>
                      <a:r>
                        <a:rPr lang="en-GB" sz="2400" kern="100" dirty="0" err="1">
                          <a:effectLst/>
                        </a:rPr>
                        <a:t>hạn</a:t>
                      </a:r>
                      <a:r>
                        <a:rPr lang="en-GB" sz="2400" kern="100" dirty="0">
                          <a:effectLst/>
                        </a:rPr>
                        <a:t> </a:t>
                      </a:r>
                      <a:r>
                        <a:rPr lang="en-GB" sz="2400" kern="100" dirty="0" err="1">
                          <a:effectLst/>
                        </a:rPr>
                        <a:t>cần</a:t>
                      </a:r>
                      <a:r>
                        <a:rPr lang="en-GB" sz="2400" kern="100" dirty="0">
                          <a:effectLst/>
                        </a:rPr>
                        <a:t> </a:t>
                      </a:r>
                      <a:r>
                        <a:rPr lang="en-GB" sz="2400" kern="100" dirty="0" err="1">
                          <a:effectLst/>
                        </a:rPr>
                        <a:t>giấy</a:t>
                      </a:r>
                      <a:r>
                        <a:rPr lang="en-GB" sz="2400" kern="100" dirty="0">
                          <a:effectLst/>
                        </a:rPr>
                        <a:t> </a:t>
                      </a:r>
                      <a:r>
                        <a:rPr lang="en-GB" sz="2400" kern="100" dirty="0" err="1">
                          <a:effectLst/>
                        </a:rPr>
                        <a:t>xác</a:t>
                      </a:r>
                      <a:r>
                        <a:rPr lang="en-GB" sz="2400" kern="100" dirty="0">
                          <a:effectLst/>
                        </a:rPr>
                        <a:t> </a:t>
                      </a:r>
                      <a:r>
                        <a:rPr lang="en-GB" sz="2400" kern="100" dirty="0" err="1">
                          <a:effectLst/>
                        </a:rPr>
                        <a:t>nhận</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a:effectLst/>
                        </a:rPr>
                        <a:t>Không tính thời gian xử lý 2 ngày làm việc</a:t>
                      </a:r>
                      <a:endParaRPr lang="vi-VN" sz="2400" kern="100">
                        <a:effectLst/>
                      </a:endParaRPr>
                    </a:p>
                    <a:p>
                      <a:pPr marL="0" marR="0" algn="ctr">
                        <a:lnSpc>
                          <a:spcPct val="107000"/>
                        </a:lnSpc>
                        <a:spcAft>
                          <a:spcPts val="800"/>
                        </a:spcAft>
                        <a:buNone/>
                      </a:pPr>
                      <a:r>
                        <a:rPr lang="en-GB" sz="2400" kern="100">
                          <a:effectLst/>
                        </a:rPr>
                        <a:t> </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dirty="0">
                          <a:effectLst/>
                        </a:rPr>
                        <a:t>Xin </a:t>
                      </a:r>
                      <a:r>
                        <a:rPr lang="en-GB" sz="2400" kern="100" dirty="0" err="1">
                          <a:effectLst/>
                        </a:rPr>
                        <a:t>giấy</a:t>
                      </a:r>
                      <a:r>
                        <a:rPr lang="en-GB" sz="2400" kern="100" dirty="0">
                          <a:effectLst/>
                        </a:rPr>
                        <a:t> </a:t>
                      </a:r>
                      <a:r>
                        <a:rPr lang="en-GB" sz="2400" kern="100" dirty="0" err="1">
                          <a:effectLst/>
                        </a:rPr>
                        <a:t>sớm</a:t>
                      </a:r>
                      <a:r>
                        <a:rPr lang="en-GB" sz="2400" kern="100" dirty="0">
                          <a:effectLst/>
                        </a:rPr>
                        <a:t> </a:t>
                      </a:r>
                      <a:r>
                        <a:rPr lang="en-GB" sz="2400" kern="100" dirty="0" err="1">
                          <a:effectLst/>
                        </a:rPr>
                        <a:t>ít</a:t>
                      </a:r>
                      <a:r>
                        <a:rPr lang="en-GB" sz="2400" kern="100" dirty="0">
                          <a:effectLst/>
                        </a:rPr>
                        <a:t> </a:t>
                      </a:r>
                      <a:r>
                        <a:rPr lang="en-GB" sz="2400" kern="100" dirty="0" err="1">
                          <a:effectLst/>
                        </a:rPr>
                        <a:t>nhất</a:t>
                      </a:r>
                      <a:r>
                        <a:rPr lang="en-GB" sz="2400" kern="100" dirty="0">
                          <a:effectLst/>
                        </a:rPr>
                        <a:t> 3–5 </a:t>
                      </a:r>
                      <a:r>
                        <a:rPr lang="en-GB" sz="2400" kern="100" dirty="0" err="1">
                          <a:effectLst/>
                        </a:rPr>
                        <a:t>ngày</a:t>
                      </a:r>
                      <a:r>
                        <a:rPr lang="en-GB" sz="2400" kern="100" dirty="0">
                          <a:effectLst/>
                        </a:rPr>
                        <a:t> so </a:t>
                      </a:r>
                      <a:r>
                        <a:rPr lang="en-GB" sz="2400" kern="100" dirty="0" err="1">
                          <a:effectLst/>
                        </a:rPr>
                        <a:t>với</a:t>
                      </a:r>
                      <a:r>
                        <a:rPr lang="en-GB" sz="2400" kern="100" dirty="0">
                          <a:effectLst/>
                        </a:rPr>
                        <a:t> </a:t>
                      </a:r>
                      <a:r>
                        <a:rPr lang="en-GB" sz="2400" kern="100" dirty="0" err="1">
                          <a:effectLst/>
                        </a:rPr>
                        <a:t>hạn</a:t>
                      </a:r>
                      <a:r>
                        <a:rPr lang="en-GB" sz="2400" kern="100" dirty="0">
                          <a:effectLst/>
                        </a:rPr>
                        <a:t> </a:t>
                      </a:r>
                      <a:r>
                        <a:rPr lang="en-GB" sz="2400" kern="100" dirty="0" err="1">
                          <a:effectLst/>
                        </a:rPr>
                        <a:t>cuối</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extLst>
                  <a:ext uri="{0D108BD9-81ED-4DB2-BD59-A6C34878D82A}">
                    <a16:rowId xmlns:a16="http://schemas.microsoft.com/office/drawing/2014/main" val="625767581"/>
                  </a:ext>
                </a:extLst>
              </a:tr>
              <a:tr h="1723363">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dirty="0" err="1">
                          <a:effectLst/>
                        </a:rPr>
                        <a:t>Chỉ</a:t>
                      </a:r>
                      <a:r>
                        <a:rPr lang="en-GB" sz="2400" kern="100" dirty="0">
                          <a:effectLst/>
                        </a:rPr>
                        <a:t> </a:t>
                      </a:r>
                      <a:r>
                        <a:rPr lang="en-GB" sz="2400" kern="100" dirty="0" err="1">
                          <a:effectLst/>
                        </a:rPr>
                        <a:t>nộp</a:t>
                      </a:r>
                      <a:r>
                        <a:rPr lang="en-GB" sz="2400" kern="100" dirty="0">
                          <a:effectLst/>
                        </a:rPr>
                        <a:t> online/email </a:t>
                      </a:r>
                      <a:r>
                        <a:rPr lang="en-GB" sz="2400" kern="100" dirty="0" err="1">
                          <a:effectLst/>
                        </a:rPr>
                        <a:t>nhưng</a:t>
                      </a:r>
                      <a:r>
                        <a:rPr lang="en-GB" sz="2400" kern="100" dirty="0">
                          <a:effectLst/>
                        </a:rPr>
                        <a:t> </a:t>
                      </a:r>
                      <a:r>
                        <a:rPr lang="en-GB" sz="2400" kern="100" dirty="0" err="1">
                          <a:effectLst/>
                        </a:rPr>
                        <a:t>không</a:t>
                      </a:r>
                      <a:r>
                        <a:rPr lang="en-GB" sz="2400" kern="100" dirty="0">
                          <a:effectLst/>
                        </a:rPr>
                        <a:t> </a:t>
                      </a:r>
                      <a:r>
                        <a:rPr lang="en-GB" sz="2400" kern="100" dirty="0" err="1">
                          <a:effectLst/>
                        </a:rPr>
                        <a:t>theo</a:t>
                      </a:r>
                      <a:r>
                        <a:rPr lang="en-GB" sz="2400" kern="100" dirty="0">
                          <a:effectLst/>
                        </a:rPr>
                        <a:t> </a:t>
                      </a:r>
                      <a:r>
                        <a:rPr lang="en-GB" sz="2400" kern="100" dirty="0" err="1">
                          <a:effectLst/>
                        </a:rPr>
                        <a:t>dõi</a:t>
                      </a:r>
                      <a:r>
                        <a:rPr lang="en-GB" sz="2400" kern="100" dirty="0">
                          <a:effectLst/>
                        </a:rPr>
                        <a:t> </a:t>
                      </a:r>
                      <a:r>
                        <a:rPr lang="en-GB" sz="2400" kern="100" dirty="0" err="1">
                          <a:effectLst/>
                        </a:rPr>
                        <a:t>phản</a:t>
                      </a:r>
                      <a:r>
                        <a:rPr lang="en-GB" sz="2400" kern="100" dirty="0">
                          <a:effectLst/>
                        </a:rPr>
                        <a:t> </a:t>
                      </a:r>
                      <a:r>
                        <a:rPr lang="en-GB" sz="2400" kern="100" dirty="0" err="1">
                          <a:effectLst/>
                        </a:rPr>
                        <a:t>hồi</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a:effectLst/>
                        </a:rPr>
                        <a:t>Nghĩ rằng nộp là xong; không kiểm tra mail hay app</a:t>
                      </a:r>
                      <a:endParaRPr lang="vi-VN" sz="2400" kern="100">
                        <a:effectLst/>
                      </a:endParaRPr>
                    </a:p>
                    <a:p>
                      <a:pPr marL="0" marR="0" algn="ctr">
                        <a:lnSpc>
                          <a:spcPct val="107000"/>
                        </a:lnSpc>
                        <a:spcAft>
                          <a:spcPts val="800"/>
                        </a:spcAft>
                        <a:buNone/>
                      </a:pPr>
                      <a:r>
                        <a:rPr lang="en-GB" sz="2400" kern="100">
                          <a:effectLst/>
                        </a:rPr>
                        <a:t> </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tc>
                  <a:txBody>
                    <a:bodyPr/>
                    <a:lstStyle/>
                    <a:p>
                      <a:pPr marL="0" marR="0" algn="ctr">
                        <a:lnSpc>
                          <a:spcPct val="107000"/>
                        </a:lnSpc>
                        <a:spcAft>
                          <a:spcPts val="800"/>
                        </a:spcAft>
                        <a:buNone/>
                      </a:pPr>
                      <a:r>
                        <a:rPr lang="en-GB" sz="2400" kern="100" dirty="0">
                          <a:effectLst/>
                        </a:rPr>
                        <a:t>Sau </a:t>
                      </a:r>
                      <a:r>
                        <a:rPr lang="en-GB" sz="2400" kern="100" dirty="0" err="1">
                          <a:effectLst/>
                        </a:rPr>
                        <a:t>khi</a:t>
                      </a:r>
                      <a:r>
                        <a:rPr lang="en-GB" sz="2400" kern="100" dirty="0">
                          <a:effectLst/>
                        </a:rPr>
                        <a:t> </a:t>
                      </a:r>
                      <a:r>
                        <a:rPr lang="en-GB" sz="2400" kern="100" dirty="0" err="1">
                          <a:effectLst/>
                        </a:rPr>
                        <a:t>nộp</a:t>
                      </a:r>
                      <a:r>
                        <a:rPr lang="en-GB" sz="2400" kern="100" dirty="0">
                          <a:effectLst/>
                        </a:rPr>
                        <a:t>, </a:t>
                      </a:r>
                      <a:r>
                        <a:rPr lang="en-GB" sz="2400" kern="100" dirty="0" err="1">
                          <a:effectLst/>
                        </a:rPr>
                        <a:t>thường</a:t>
                      </a:r>
                      <a:r>
                        <a:rPr lang="en-GB" sz="2400" kern="100" dirty="0">
                          <a:effectLst/>
                        </a:rPr>
                        <a:t> </a:t>
                      </a:r>
                      <a:r>
                        <a:rPr lang="en-GB" sz="2400" kern="100" dirty="0" err="1">
                          <a:effectLst/>
                        </a:rPr>
                        <a:t>xuyên</a:t>
                      </a:r>
                      <a:r>
                        <a:rPr lang="en-GB" sz="2400" kern="100" dirty="0">
                          <a:effectLst/>
                        </a:rPr>
                        <a:t> </a:t>
                      </a:r>
                      <a:r>
                        <a:rPr lang="en-GB" sz="2400" kern="100" dirty="0" err="1">
                          <a:effectLst/>
                        </a:rPr>
                        <a:t>kiểm</a:t>
                      </a:r>
                      <a:r>
                        <a:rPr lang="en-GB" sz="2400" kern="100" dirty="0">
                          <a:effectLst/>
                        </a:rPr>
                        <a:t> </a:t>
                      </a:r>
                      <a:r>
                        <a:rPr lang="en-GB" sz="2400" kern="100" dirty="0" err="1">
                          <a:effectLst/>
                        </a:rPr>
                        <a:t>tra</a:t>
                      </a:r>
                      <a:r>
                        <a:rPr lang="en-GB" sz="2400" kern="100" dirty="0">
                          <a:effectLst/>
                        </a:rPr>
                        <a:t> email, app, </a:t>
                      </a:r>
                      <a:r>
                        <a:rPr lang="en-GB" sz="2400" kern="100" dirty="0" err="1">
                          <a:effectLst/>
                        </a:rPr>
                        <a:t>hoặc</a:t>
                      </a:r>
                      <a:r>
                        <a:rPr lang="en-GB" sz="2400" kern="100" dirty="0">
                          <a:effectLst/>
                        </a:rPr>
                        <a:t> </a:t>
                      </a:r>
                      <a:r>
                        <a:rPr lang="en-GB" sz="2400" kern="100" dirty="0" err="1">
                          <a:effectLst/>
                        </a:rPr>
                        <a:t>gọi</a:t>
                      </a:r>
                      <a:r>
                        <a:rPr lang="en-GB" sz="2400" kern="100" dirty="0">
                          <a:effectLst/>
                        </a:rPr>
                        <a:t> hotline </a:t>
                      </a:r>
                      <a:r>
                        <a:rPr lang="en-GB" sz="2400" kern="100" dirty="0" err="1">
                          <a:effectLst/>
                        </a:rPr>
                        <a:t>để</a:t>
                      </a:r>
                      <a:r>
                        <a:rPr lang="en-GB" sz="2400" kern="100" dirty="0">
                          <a:effectLst/>
                        </a:rPr>
                        <a:t> </a:t>
                      </a:r>
                      <a:r>
                        <a:rPr lang="en-GB" sz="2400" kern="100" dirty="0" err="1">
                          <a:effectLst/>
                        </a:rPr>
                        <a:t>nắm</a:t>
                      </a:r>
                      <a:r>
                        <a:rPr lang="en-GB" sz="2400" kern="100" dirty="0">
                          <a:effectLst/>
                        </a:rPr>
                        <a:t> </a:t>
                      </a:r>
                      <a:r>
                        <a:rPr lang="en-GB" sz="2400" kern="100" dirty="0" err="1">
                          <a:effectLst/>
                        </a:rPr>
                        <a:t>tiến</a:t>
                      </a:r>
                      <a:r>
                        <a:rPr lang="en-GB" sz="2400" kern="100" dirty="0">
                          <a:effectLst/>
                        </a:rPr>
                        <a:t> </a:t>
                      </a:r>
                      <a:r>
                        <a:rPr lang="en-GB" sz="2400" kern="100" dirty="0" err="1">
                          <a:effectLst/>
                        </a:rPr>
                        <a:t>độ</a:t>
                      </a:r>
                      <a:endParaRPr lang="vi-VN" sz="2400" kern="100" dirty="0">
                        <a:effectLst/>
                      </a:endParaRPr>
                    </a:p>
                    <a:p>
                      <a:pPr marL="0" marR="0" algn="ctr">
                        <a:lnSpc>
                          <a:spcPct val="107000"/>
                        </a:lnSpc>
                        <a:spcAft>
                          <a:spcPts val="800"/>
                        </a:spcAft>
                        <a:buNone/>
                      </a:pP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236" marR="50236" marT="0" marB="0" anchor="ctr"/>
                </a:tc>
                <a:extLst>
                  <a:ext uri="{0D108BD9-81ED-4DB2-BD59-A6C34878D82A}">
                    <a16:rowId xmlns:a16="http://schemas.microsoft.com/office/drawing/2014/main" val="1417883279"/>
                  </a:ext>
                </a:extLst>
              </a:tr>
            </a:tbl>
          </a:graphicData>
        </a:graphic>
      </p:graphicFrame>
      <p:pic>
        <p:nvPicPr>
          <p:cNvPr id="12" name="Picture 11">
            <a:extLst>
              <a:ext uri="{FF2B5EF4-FFF2-40B4-BE49-F238E27FC236}">
                <a16:creationId xmlns:a16="http://schemas.microsoft.com/office/drawing/2014/main" id="{DF6A26E2-E40A-43A6-B7F6-5D228AC54DFC}"/>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DD49895-22EE-4369-B395-63DEFED71AD9}"/>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269921"/>
          </a:xfrm>
          <a:prstGeom prst="rect">
            <a:avLst/>
          </a:prstGeom>
        </p:spPr>
      </p:pic>
      <p:sp>
        <p:nvSpPr>
          <p:cNvPr id="6" name="TextBox 6"/>
          <p:cNvSpPr txBox="1"/>
          <p:nvPr/>
        </p:nvSpPr>
        <p:spPr>
          <a:xfrm>
            <a:off x="685800" y="473732"/>
            <a:ext cx="16642556" cy="696857"/>
          </a:xfrm>
          <a:prstGeom prst="rect">
            <a:avLst/>
          </a:prstGeom>
        </p:spPr>
        <p:txBody>
          <a:bodyPr lIns="0" tIns="0" rIns="0" bIns="0" rtlCol="0" anchor="t">
            <a:spAutoFit/>
          </a:bodyPr>
          <a:lstStyle/>
          <a:p>
            <a:pPr algn="l">
              <a:lnSpc>
                <a:spcPts val="5750"/>
              </a:lnSpc>
            </a:pP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XII.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dẫn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giải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quyết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mắc</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tại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Bộ</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phận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một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cửa</a:t>
            </a:r>
            <a:endPar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pic>
        <p:nvPicPr>
          <p:cNvPr id="10" name="Picture 9">
            <a:extLst>
              <a:ext uri="{FF2B5EF4-FFF2-40B4-BE49-F238E27FC236}">
                <a16:creationId xmlns:a16="http://schemas.microsoft.com/office/drawing/2014/main" id="{73FB1C63-38BD-46D3-AD8B-98A138391B1B}"/>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graphicFrame>
        <p:nvGraphicFramePr>
          <p:cNvPr id="12" name="Table 11">
            <a:extLst>
              <a:ext uri="{FF2B5EF4-FFF2-40B4-BE49-F238E27FC236}">
                <a16:creationId xmlns:a16="http://schemas.microsoft.com/office/drawing/2014/main" id="{035E845C-FEA9-41D6-915E-7454A8249A7E}"/>
              </a:ext>
            </a:extLst>
          </p:cNvPr>
          <p:cNvGraphicFramePr>
            <a:graphicFrameLocks noGrp="1"/>
          </p:cNvGraphicFramePr>
          <p:nvPr>
            <p:extLst>
              <p:ext uri="{D42A27DB-BD31-4B8C-83A1-F6EECF244321}">
                <p14:modId xmlns:p14="http://schemas.microsoft.com/office/powerpoint/2010/main" val="2031289613"/>
              </p:ext>
            </p:extLst>
          </p:nvPr>
        </p:nvGraphicFramePr>
        <p:xfrm>
          <a:off x="548878" y="2018631"/>
          <a:ext cx="16779478" cy="7787017"/>
        </p:xfrm>
        <a:graphic>
          <a:graphicData uri="http://schemas.openxmlformats.org/drawingml/2006/table">
            <a:tbl>
              <a:tblPr firstRow="1" firstCol="1" bandRow="1">
                <a:tableStyleId>{21E4AEA4-8DFA-4A89-87EB-49C32662AFE0}</a:tableStyleId>
              </a:tblPr>
              <a:tblGrid>
                <a:gridCol w="559932">
                  <a:extLst>
                    <a:ext uri="{9D8B030D-6E8A-4147-A177-3AD203B41FA5}">
                      <a16:colId xmlns:a16="http://schemas.microsoft.com/office/drawing/2014/main" val="470011765"/>
                    </a:ext>
                  </a:extLst>
                </a:gridCol>
                <a:gridCol w="3707267">
                  <a:extLst>
                    <a:ext uri="{9D8B030D-6E8A-4147-A177-3AD203B41FA5}">
                      <a16:colId xmlns:a16="http://schemas.microsoft.com/office/drawing/2014/main" val="2188029299"/>
                    </a:ext>
                  </a:extLst>
                </a:gridCol>
                <a:gridCol w="3584752">
                  <a:extLst>
                    <a:ext uri="{9D8B030D-6E8A-4147-A177-3AD203B41FA5}">
                      <a16:colId xmlns:a16="http://schemas.microsoft.com/office/drawing/2014/main" val="3397729874"/>
                    </a:ext>
                  </a:extLst>
                </a:gridCol>
                <a:gridCol w="3239353">
                  <a:extLst>
                    <a:ext uri="{9D8B030D-6E8A-4147-A177-3AD203B41FA5}">
                      <a16:colId xmlns:a16="http://schemas.microsoft.com/office/drawing/2014/main" val="1333774028"/>
                    </a:ext>
                  </a:extLst>
                </a:gridCol>
                <a:gridCol w="5688174">
                  <a:extLst>
                    <a:ext uri="{9D8B030D-6E8A-4147-A177-3AD203B41FA5}">
                      <a16:colId xmlns:a16="http://schemas.microsoft.com/office/drawing/2014/main" val="4155183906"/>
                    </a:ext>
                  </a:extLst>
                </a:gridCol>
              </a:tblGrid>
              <a:tr h="654026">
                <a:tc>
                  <a:txBody>
                    <a:bodyPr/>
                    <a:lstStyle/>
                    <a:p>
                      <a:pPr marL="0" marR="0" algn="ctr">
                        <a:lnSpc>
                          <a:spcPct val="107000"/>
                        </a:lnSpc>
                        <a:spcAft>
                          <a:spcPts val="800"/>
                        </a:spcAft>
                        <a:buNone/>
                      </a:pPr>
                      <a:r>
                        <a:rPr lang="en-GB" sz="2400" kern="100" dirty="0">
                          <a:effectLst/>
                        </a:rPr>
                        <a:t>TT</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Nội</a:t>
                      </a:r>
                      <a:r>
                        <a:rPr lang="en-GB" sz="2400" kern="100" dirty="0">
                          <a:effectLst/>
                        </a:rPr>
                        <a:t> dung </a:t>
                      </a:r>
                      <a:r>
                        <a:rPr lang="en-GB" sz="2400" kern="100" dirty="0" err="1">
                          <a:effectLst/>
                        </a:rPr>
                        <a:t>sinh</a:t>
                      </a:r>
                      <a:r>
                        <a:rPr lang="en-GB" sz="2400" kern="100" dirty="0">
                          <a:effectLst/>
                        </a:rPr>
                        <a:t> </a:t>
                      </a:r>
                      <a:r>
                        <a:rPr lang="en-GB" sz="2400" kern="100" dirty="0" err="1">
                          <a:effectLst/>
                        </a:rPr>
                        <a:t>viên</a:t>
                      </a:r>
                      <a:r>
                        <a:rPr lang="en-GB" sz="2400" kern="100" dirty="0">
                          <a:effectLst/>
                        </a:rPr>
                        <a:t> </a:t>
                      </a:r>
                      <a:r>
                        <a:rPr lang="en-GB" sz="2400" kern="100" dirty="0" err="1">
                          <a:effectLst/>
                        </a:rPr>
                        <a:t>liên</a:t>
                      </a:r>
                      <a:r>
                        <a:rPr lang="en-GB" sz="2400" kern="100" dirty="0">
                          <a:effectLst/>
                        </a:rPr>
                        <a:t> </a:t>
                      </a:r>
                      <a:r>
                        <a:rPr lang="en-GB" sz="2400" kern="100" dirty="0" err="1">
                          <a:effectLst/>
                        </a:rPr>
                        <a:t>hệ</a:t>
                      </a: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Lỗi</a:t>
                      </a:r>
                      <a:r>
                        <a:rPr lang="en-GB" sz="2400" kern="100" dirty="0">
                          <a:effectLst/>
                        </a:rPr>
                        <a:t> </a:t>
                      </a:r>
                      <a:r>
                        <a:rPr lang="en-GB" sz="2400" kern="100" dirty="0" err="1">
                          <a:effectLst/>
                        </a:rPr>
                        <a:t>sinh</a:t>
                      </a:r>
                      <a:r>
                        <a:rPr lang="en-GB" sz="2400" kern="100" dirty="0">
                          <a:effectLst/>
                        </a:rPr>
                        <a:t> </a:t>
                      </a:r>
                      <a:r>
                        <a:rPr lang="en-GB" sz="2400" kern="100" dirty="0" err="1">
                          <a:effectLst/>
                        </a:rPr>
                        <a:t>viên</a:t>
                      </a:r>
                      <a:r>
                        <a:rPr lang="en-GB" sz="2400" kern="100" dirty="0">
                          <a:effectLst/>
                        </a:rPr>
                        <a:t> hay </a:t>
                      </a:r>
                      <a:r>
                        <a:rPr lang="en-GB" sz="2400" kern="100" dirty="0" err="1">
                          <a:effectLst/>
                        </a:rPr>
                        <a:t>mắc</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vi-VN" sz="2400" kern="100" dirty="0">
                          <a:effectLst/>
                        </a:rPr>
                        <a:t> </a:t>
                      </a:r>
                      <a:r>
                        <a:rPr lang="en-GB" sz="2400" kern="100" dirty="0" err="1">
                          <a:effectLst/>
                        </a:rPr>
                        <a:t>Nguyên</a:t>
                      </a:r>
                      <a:r>
                        <a:rPr lang="en-GB" sz="2400" kern="100" dirty="0">
                          <a:effectLst/>
                        </a:rPr>
                        <a:t> </a:t>
                      </a:r>
                      <a:r>
                        <a:rPr lang="en-GB" sz="2400" kern="100" dirty="0" err="1">
                          <a:effectLst/>
                        </a:rPr>
                        <a:t>nhân</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Cách</a:t>
                      </a:r>
                      <a:r>
                        <a:rPr lang="en-GB" sz="2400" kern="100" dirty="0">
                          <a:effectLst/>
                        </a:rPr>
                        <a:t> </a:t>
                      </a:r>
                      <a:r>
                        <a:rPr lang="en-GB" sz="2400" kern="100" dirty="0" err="1">
                          <a:effectLst/>
                        </a:rPr>
                        <a:t>khắc</a:t>
                      </a:r>
                      <a:r>
                        <a:rPr lang="en-GB" sz="2400" kern="100" dirty="0">
                          <a:effectLst/>
                        </a:rPr>
                        <a:t> </a:t>
                      </a:r>
                      <a:r>
                        <a:rPr lang="en-GB" sz="2400" kern="100" dirty="0" err="1">
                          <a:effectLst/>
                        </a:rPr>
                        <a:t>phục</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2838657810"/>
                  </a:ext>
                </a:extLst>
              </a:tr>
              <a:tr h="2796377">
                <a:tc rowSpan="3">
                  <a:txBody>
                    <a:bodyPr/>
                    <a:lstStyle/>
                    <a:p>
                      <a:pPr marL="0" marR="0" algn="ctr">
                        <a:lnSpc>
                          <a:spcPct val="107000"/>
                        </a:lnSpc>
                        <a:spcAft>
                          <a:spcPts val="800"/>
                        </a:spcAft>
                        <a:buNone/>
                      </a:pPr>
                      <a:r>
                        <a:rPr lang="en-GB" sz="2400" kern="100" dirty="0">
                          <a:effectLst/>
                        </a:rPr>
                        <a:t>2</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rowSpan="3">
                  <a:txBody>
                    <a:bodyPr/>
                    <a:lstStyle/>
                    <a:p>
                      <a:pPr marL="0" marR="0" algn="ctr">
                        <a:lnSpc>
                          <a:spcPct val="107000"/>
                        </a:lnSpc>
                        <a:spcAft>
                          <a:spcPts val="800"/>
                        </a:spcAft>
                        <a:buNone/>
                      </a:pPr>
                      <a:r>
                        <a:rPr lang="en-GB" sz="2400" kern="100" dirty="0" err="1">
                          <a:effectLst/>
                        </a:rPr>
                        <a:t>Đăng</a:t>
                      </a:r>
                      <a:r>
                        <a:rPr lang="en-GB" sz="2400" kern="100" dirty="0">
                          <a:effectLst/>
                        </a:rPr>
                        <a:t> </a:t>
                      </a:r>
                      <a:r>
                        <a:rPr lang="en-GB" sz="2400" kern="100" dirty="0" err="1">
                          <a:effectLst/>
                        </a:rPr>
                        <a:t>ký</a:t>
                      </a:r>
                      <a:r>
                        <a:rPr lang="en-GB" sz="2400" kern="100" dirty="0">
                          <a:effectLst/>
                        </a:rPr>
                        <a:t> </a:t>
                      </a:r>
                      <a:r>
                        <a:rPr lang="en-GB" sz="2400" kern="100" dirty="0" err="1">
                          <a:effectLst/>
                        </a:rPr>
                        <a:t>xin</a:t>
                      </a:r>
                      <a:r>
                        <a:rPr lang="en-GB" sz="2400" kern="100" dirty="0">
                          <a:effectLst/>
                        </a:rPr>
                        <a:t> </a:t>
                      </a:r>
                      <a:r>
                        <a:rPr lang="en-GB" sz="2400" kern="100" dirty="0" err="1">
                          <a:effectLst/>
                        </a:rPr>
                        <a:t>cấp</a:t>
                      </a:r>
                      <a:r>
                        <a:rPr lang="en-GB" sz="2400" kern="100" dirty="0">
                          <a:effectLst/>
                        </a:rPr>
                        <a:t> </a:t>
                      </a:r>
                      <a:r>
                        <a:rPr lang="en-GB" sz="2400" kern="100" dirty="0" err="1">
                          <a:effectLst/>
                        </a:rPr>
                        <a:t>giấy</a:t>
                      </a:r>
                      <a:r>
                        <a:rPr lang="en-GB" sz="2400" kern="100" dirty="0">
                          <a:effectLst/>
                        </a:rPr>
                        <a:t> </a:t>
                      </a:r>
                      <a:r>
                        <a:rPr lang="en-GB" sz="2400" kern="100" dirty="0" err="1">
                          <a:effectLst/>
                        </a:rPr>
                        <a:t>xác</a:t>
                      </a:r>
                      <a:r>
                        <a:rPr lang="en-GB" sz="2400" kern="100" dirty="0">
                          <a:effectLst/>
                        </a:rPr>
                        <a:t> </a:t>
                      </a:r>
                      <a:r>
                        <a:rPr lang="en-GB" sz="2400" kern="100" dirty="0" err="1">
                          <a:effectLst/>
                        </a:rPr>
                        <a:t>nhận</a:t>
                      </a:r>
                      <a:r>
                        <a:rPr lang="en-GB" sz="2400" kern="100" dirty="0">
                          <a:effectLst/>
                        </a:rPr>
                        <a:t> </a:t>
                      </a:r>
                      <a:r>
                        <a:rPr lang="en-GB" sz="2400" kern="100" dirty="0" err="1">
                          <a:effectLst/>
                        </a:rPr>
                        <a:t>làm</a:t>
                      </a:r>
                      <a:r>
                        <a:rPr lang="en-GB" sz="2400" kern="100" dirty="0">
                          <a:effectLst/>
                        </a:rPr>
                        <a:t> </a:t>
                      </a:r>
                      <a:r>
                        <a:rPr lang="en-GB" sz="2400" kern="100" dirty="0" err="1">
                          <a:effectLst/>
                        </a:rPr>
                        <a:t>vé</a:t>
                      </a:r>
                      <a:r>
                        <a:rPr lang="en-GB" sz="2400" kern="100" dirty="0">
                          <a:effectLst/>
                        </a:rPr>
                        <a:t> </a:t>
                      </a:r>
                      <a:r>
                        <a:rPr lang="en-GB" sz="2400" kern="100" dirty="0" err="1">
                          <a:effectLst/>
                        </a:rPr>
                        <a:t>tháng</a:t>
                      </a:r>
                      <a:r>
                        <a:rPr lang="en-GB" sz="2400" kern="100" dirty="0">
                          <a:effectLst/>
                        </a:rPr>
                        <a:t> </a:t>
                      </a:r>
                      <a:r>
                        <a:rPr lang="en-GB" sz="2400" kern="100" dirty="0" err="1">
                          <a:effectLst/>
                        </a:rPr>
                        <a:t>xe</a:t>
                      </a:r>
                      <a:r>
                        <a:rPr lang="en-GB" sz="2400" kern="100" dirty="0">
                          <a:effectLst/>
                        </a:rPr>
                        <a:t> </a:t>
                      </a:r>
                      <a:r>
                        <a:rPr lang="en-GB" sz="2400" kern="100" dirty="0" err="1">
                          <a:effectLst/>
                        </a:rPr>
                        <a:t>buýt</a:t>
                      </a:r>
                      <a:r>
                        <a:rPr lang="en-GB" sz="2400" kern="100" dirty="0">
                          <a:effectLst/>
                        </a:rPr>
                        <a:t>, </a:t>
                      </a:r>
                      <a:r>
                        <a:rPr lang="en-GB" sz="2400" kern="100" dirty="0" err="1">
                          <a:effectLst/>
                        </a:rPr>
                        <a:t>đơn</a:t>
                      </a:r>
                      <a:r>
                        <a:rPr lang="en-GB" sz="2400" kern="100" dirty="0">
                          <a:effectLst/>
                        </a:rPr>
                        <a:t> </a:t>
                      </a:r>
                      <a:r>
                        <a:rPr lang="en-GB" sz="2400" kern="100" dirty="0" err="1">
                          <a:effectLst/>
                        </a:rPr>
                        <a:t>xin</a:t>
                      </a:r>
                      <a:r>
                        <a:rPr lang="en-GB" sz="2400" kern="100" dirty="0">
                          <a:effectLst/>
                        </a:rPr>
                        <a:t> </a:t>
                      </a:r>
                      <a:r>
                        <a:rPr lang="en-GB" sz="2400" kern="100" dirty="0" err="1">
                          <a:effectLst/>
                        </a:rPr>
                        <a:t>thuê</a:t>
                      </a:r>
                      <a:r>
                        <a:rPr lang="en-GB" sz="2400" kern="100" dirty="0">
                          <a:effectLst/>
                        </a:rPr>
                        <a:t> </a:t>
                      </a:r>
                      <a:r>
                        <a:rPr lang="en-GB" sz="2400" kern="100" dirty="0" err="1">
                          <a:effectLst/>
                        </a:rPr>
                        <a:t>nhà</a:t>
                      </a:r>
                      <a:r>
                        <a:rPr lang="en-GB" sz="2400" kern="100" dirty="0">
                          <a:effectLst/>
                        </a:rPr>
                        <a:t> ở </a:t>
                      </a:r>
                      <a:r>
                        <a:rPr lang="en-GB" sz="2400" kern="100" dirty="0" err="1">
                          <a:effectLst/>
                        </a:rPr>
                        <a:t>sinh</a:t>
                      </a:r>
                      <a:r>
                        <a:rPr lang="en-GB" sz="2400" kern="100" dirty="0">
                          <a:effectLst/>
                        </a:rPr>
                        <a:t> </a:t>
                      </a:r>
                      <a:r>
                        <a:rPr lang="en-GB" sz="2400" kern="100" dirty="0" err="1">
                          <a:effectLst/>
                        </a:rPr>
                        <a:t>viên</a:t>
                      </a:r>
                      <a:r>
                        <a:rPr lang="en-GB" sz="2400" kern="100" dirty="0">
                          <a:effectLst/>
                        </a:rPr>
                        <a:t> (</a:t>
                      </a:r>
                      <a:r>
                        <a:rPr lang="en-GB" sz="2400" kern="100" dirty="0" err="1">
                          <a:effectLst/>
                        </a:rPr>
                        <a:t>Trực</a:t>
                      </a:r>
                      <a:r>
                        <a:rPr lang="en-GB" sz="2400" kern="100" dirty="0">
                          <a:effectLst/>
                        </a:rPr>
                        <a:t> </a:t>
                      </a:r>
                      <a:r>
                        <a:rPr lang="en-GB" sz="2400" kern="100" dirty="0" err="1">
                          <a:effectLst/>
                        </a:rPr>
                        <a:t>tiếp</a:t>
                      </a:r>
                      <a:r>
                        <a:rPr lang="en-GB" sz="2400" kern="100" dirty="0">
                          <a:effectLst/>
                        </a:rPr>
                        <a:t> </a:t>
                      </a:r>
                      <a:r>
                        <a:rPr lang="en-GB" sz="2400" kern="100" dirty="0" err="1">
                          <a:effectLst/>
                        </a:rPr>
                        <a:t>tại</a:t>
                      </a:r>
                      <a:r>
                        <a:rPr lang="en-GB" sz="2400" kern="100" dirty="0">
                          <a:effectLst/>
                        </a:rPr>
                        <a:t> </a:t>
                      </a:r>
                      <a:r>
                        <a:rPr lang="vi-VN" sz="2400" kern="100" dirty="0">
                          <a:effectLst/>
                        </a:rPr>
                        <a:t>Trườn</a:t>
                      </a:r>
                      <a:r>
                        <a:rPr lang="en-GB" sz="2400" kern="100" dirty="0">
                          <a:effectLst/>
                        </a:rPr>
                        <a:t>g)</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a:effectLst/>
                        </a:rPr>
                        <a:t>- </a:t>
                      </a:r>
                      <a:r>
                        <a:rPr lang="en-GB" sz="2400" kern="100" dirty="0" err="1">
                          <a:effectLst/>
                        </a:rPr>
                        <a:t>Không</a:t>
                      </a:r>
                      <a:r>
                        <a:rPr lang="en-GB" sz="2400" kern="100" dirty="0">
                          <a:effectLst/>
                        </a:rPr>
                        <a:t> </a:t>
                      </a:r>
                      <a:r>
                        <a:rPr lang="en-GB" sz="2400" kern="100" dirty="0" err="1">
                          <a:effectLst/>
                        </a:rPr>
                        <a:t>nộp</a:t>
                      </a:r>
                      <a:r>
                        <a:rPr lang="en-GB" sz="2400" kern="100" dirty="0">
                          <a:effectLst/>
                        </a:rPr>
                        <a:t> </a:t>
                      </a:r>
                      <a:r>
                        <a:rPr lang="en-GB" sz="2400" kern="100" dirty="0" err="1">
                          <a:effectLst/>
                        </a:rPr>
                        <a:t>bản</a:t>
                      </a:r>
                      <a:r>
                        <a:rPr lang="en-GB" sz="2400" kern="100" dirty="0">
                          <a:effectLst/>
                        </a:rPr>
                        <a:t> </a:t>
                      </a:r>
                      <a:r>
                        <a:rPr lang="en-GB" sz="2400" kern="100" dirty="0" err="1">
                          <a:effectLst/>
                        </a:rPr>
                        <a:t>đăng</a:t>
                      </a:r>
                      <a:r>
                        <a:rPr lang="en-GB" sz="2400" kern="100" dirty="0">
                          <a:effectLst/>
                        </a:rPr>
                        <a:t> </a:t>
                      </a:r>
                      <a:r>
                        <a:rPr lang="en-GB" sz="2400" kern="100" dirty="0" err="1">
                          <a:effectLst/>
                        </a:rPr>
                        <a:t>ký</a:t>
                      </a:r>
                      <a:r>
                        <a:rPr lang="en-GB" sz="2400" kern="100" dirty="0">
                          <a:effectLst/>
                        </a:rPr>
                        <a:t> </a:t>
                      </a:r>
                      <a:r>
                        <a:rPr lang="en-GB" sz="2400" kern="100" dirty="0" err="1">
                          <a:effectLst/>
                        </a:rPr>
                        <a:t>làm</a:t>
                      </a:r>
                      <a:r>
                        <a:rPr lang="en-GB" sz="2400" kern="100" dirty="0">
                          <a:effectLst/>
                        </a:rPr>
                        <a:t> </a:t>
                      </a:r>
                      <a:r>
                        <a:rPr lang="en-GB" sz="2400" kern="100" dirty="0" err="1">
                          <a:effectLst/>
                        </a:rPr>
                        <a:t>vé</a:t>
                      </a:r>
                      <a:r>
                        <a:rPr lang="en-GB" sz="2400" kern="100" dirty="0">
                          <a:effectLst/>
                        </a:rPr>
                        <a:t> </a:t>
                      </a:r>
                      <a:r>
                        <a:rPr lang="en-GB" sz="2400" kern="100" dirty="0" err="1">
                          <a:effectLst/>
                        </a:rPr>
                        <a:t>tháng</a:t>
                      </a:r>
                      <a:r>
                        <a:rPr lang="en-GB" sz="2400" kern="100" dirty="0">
                          <a:effectLst/>
                        </a:rPr>
                        <a:t> </a:t>
                      </a:r>
                      <a:r>
                        <a:rPr lang="en-GB" sz="2400" kern="100" dirty="0" err="1">
                          <a:effectLst/>
                        </a:rPr>
                        <a:t>xe</a:t>
                      </a:r>
                      <a:r>
                        <a:rPr lang="en-GB" sz="2400" kern="100" dirty="0">
                          <a:effectLst/>
                        </a:rPr>
                        <a:t> </a:t>
                      </a:r>
                      <a:r>
                        <a:rPr lang="en-GB" sz="2400" kern="100" dirty="0" err="1">
                          <a:effectLst/>
                        </a:rPr>
                        <a:t>buýt</a:t>
                      </a:r>
                      <a:r>
                        <a:rPr lang="en-GB" sz="2400" kern="100" dirty="0">
                          <a:effectLst/>
                        </a:rPr>
                        <a:t> (</a:t>
                      </a:r>
                      <a:r>
                        <a:rPr lang="en-GB" sz="2400" kern="100" dirty="0" err="1">
                          <a:effectLst/>
                        </a:rPr>
                        <a:t>lấy</a:t>
                      </a:r>
                      <a:r>
                        <a:rPr lang="en-GB" sz="2400" kern="100" dirty="0">
                          <a:effectLst/>
                        </a:rPr>
                        <a:t> </a:t>
                      </a:r>
                      <a:r>
                        <a:rPr lang="en-GB" sz="2400" kern="100" dirty="0" err="1">
                          <a:effectLst/>
                        </a:rPr>
                        <a:t>tại</a:t>
                      </a:r>
                      <a:r>
                        <a:rPr lang="en-GB" sz="2400" kern="100" dirty="0">
                          <a:effectLst/>
                        </a:rPr>
                        <a:t> </a:t>
                      </a:r>
                      <a:r>
                        <a:rPr lang="en-GB" sz="2400" kern="100" dirty="0" err="1">
                          <a:effectLst/>
                        </a:rPr>
                        <a:t>nơi</a:t>
                      </a:r>
                      <a:r>
                        <a:rPr lang="en-GB" sz="2400" kern="100" dirty="0">
                          <a:effectLst/>
                        </a:rPr>
                        <a:t> </a:t>
                      </a:r>
                      <a:r>
                        <a:rPr lang="en-GB" sz="2400" kern="100" dirty="0" err="1">
                          <a:effectLst/>
                        </a:rPr>
                        <a:t>bán</a:t>
                      </a:r>
                      <a:r>
                        <a:rPr lang="en-GB" sz="2400" kern="100" dirty="0">
                          <a:effectLst/>
                        </a:rPr>
                        <a:t> </a:t>
                      </a:r>
                      <a:r>
                        <a:rPr lang="en-GB" sz="2400" kern="100" dirty="0" err="1">
                          <a:effectLst/>
                        </a:rPr>
                        <a:t>vé</a:t>
                      </a:r>
                      <a:r>
                        <a:rPr lang="en-GB" sz="2400" kern="100" dirty="0">
                          <a:effectLst/>
                        </a:rPr>
                        <a:t>)</a:t>
                      </a:r>
                      <a:endParaRPr lang="vi-VN" sz="2400" kern="100" dirty="0">
                        <a:effectLst/>
                      </a:endParaRPr>
                    </a:p>
                    <a:p>
                      <a:pPr marL="0" marR="0" algn="ctr">
                        <a:lnSpc>
                          <a:spcPct val="107000"/>
                        </a:lnSpc>
                        <a:spcAft>
                          <a:spcPts val="800"/>
                        </a:spcAft>
                        <a:buNone/>
                      </a:pPr>
                      <a:r>
                        <a:rPr lang="en-GB" sz="2400" kern="100" dirty="0">
                          <a:effectLst/>
                        </a:rPr>
                        <a:t>- </a:t>
                      </a:r>
                      <a:r>
                        <a:rPr lang="en-GB" sz="2400" kern="100" dirty="0" err="1">
                          <a:effectLst/>
                        </a:rPr>
                        <a:t>Không</a:t>
                      </a:r>
                      <a:r>
                        <a:rPr lang="en-GB" sz="2400" kern="100" dirty="0">
                          <a:effectLst/>
                        </a:rPr>
                        <a:t> </a:t>
                      </a:r>
                      <a:r>
                        <a:rPr lang="en-GB" sz="2400" kern="100" dirty="0" err="1">
                          <a:effectLst/>
                        </a:rPr>
                        <a:t>nộp</a:t>
                      </a:r>
                      <a:r>
                        <a:rPr lang="en-GB" sz="2400" kern="100" dirty="0">
                          <a:effectLst/>
                        </a:rPr>
                        <a:t> </a:t>
                      </a:r>
                      <a:r>
                        <a:rPr lang="en-GB" sz="2400" kern="100" dirty="0" err="1">
                          <a:effectLst/>
                        </a:rPr>
                        <a:t>Giấy</a:t>
                      </a:r>
                      <a:r>
                        <a:rPr lang="en-GB" sz="2400" kern="100" dirty="0">
                          <a:effectLst/>
                        </a:rPr>
                        <a:t> </a:t>
                      </a:r>
                      <a:r>
                        <a:rPr lang="en-GB" sz="2400" kern="100" dirty="0" err="1">
                          <a:effectLst/>
                        </a:rPr>
                        <a:t>xác</a:t>
                      </a:r>
                      <a:r>
                        <a:rPr lang="en-GB" sz="2400" kern="100" dirty="0">
                          <a:effectLst/>
                        </a:rPr>
                        <a:t> </a:t>
                      </a:r>
                      <a:r>
                        <a:rPr lang="en-GB" sz="2400" kern="100" dirty="0" err="1">
                          <a:effectLst/>
                        </a:rPr>
                        <a:t>nhận</a:t>
                      </a:r>
                      <a:r>
                        <a:rPr lang="en-GB" sz="2400" kern="100" dirty="0">
                          <a:effectLst/>
                        </a:rPr>
                        <a:t> </a:t>
                      </a:r>
                      <a:r>
                        <a:rPr lang="en-GB" sz="2400" kern="100" dirty="0" err="1">
                          <a:effectLst/>
                        </a:rPr>
                        <a:t>thuê</a:t>
                      </a:r>
                      <a:r>
                        <a:rPr lang="en-GB" sz="2400" kern="100" dirty="0">
                          <a:effectLst/>
                        </a:rPr>
                        <a:t> </a:t>
                      </a:r>
                      <a:r>
                        <a:rPr lang="en-GB" sz="2400" kern="100" dirty="0" err="1">
                          <a:effectLst/>
                        </a:rPr>
                        <a:t>nhà</a:t>
                      </a:r>
                      <a:r>
                        <a:rPr lang="en-GB" sz="2400" kern="100" dirty="0">
                          <a:effectLst/>
                        </a:rPr>
                        <a:t> ở </a:t>
                      </a:r>
                      <a:r>
                        <a:rPr lang="en-GB" sz="2400" kern="100" dirty="0" err="1">
                          <a:effectLst/>
                        </a:rPr>
                        <a:t>sinh</a:t>
                      </a:r>
                      <a:r>
                        <a:rPr lang="en-GB" sz="2400" kern="100" dirty="0">
                          <a:effectLst/>
                        </a:rPr>
                        <a:t> </a:t>
                      </a:r>
                      <a:r>
                        <a:rPr lang="en-GB" sz="2400" kern="100" dirty="0" err="1">
                          <a:effectLst/>
                        </a:rPr>
                        <a:t>viên</a:t>
                      </a:r>
                      <a:r>
                        <a:rPr lang="en-GB" sz="2400" kern="100" dirty="0">
                          <a:effectLst/>
                        </a:rPr>
                        <a:t>(</a:t>
                      </a:r>
                      <a:r>
                        <a:rPr lang="en-GB" sz="2400" kern="100" dirty="0" err="1">
                          <a:effectLst/>
                        </a:rPr>
                        <a:t>lấy</a:t>
                      </a:r>
                      <a:r>
                        <a:rPr lang="en-GB" sz="2400" kern="100" dirty="0">
                          <a:effectLst/>
                        </a:rPr>
                        <a:t> </a:t>
                      </a:r>
                      <a:r>
                        <a:rPr lang="en-GB" sz="2400" kern="100" dirty="0" err="1">
                          <a:effectLst/>
                        </a:rPr>
                        <a:t>tại</a:t>
                      </a:r>
                      <a:r>
                        <a:rPr lang="en-GB" sz="2400" kern="100" dirty="0">
                          <a:effectLst/>
                        </a:rPr>
                        <a:t> </a:t>
                      </a:r>
                      <a:r>
                        <a:rPr lang="en-GB" sz="2400" kern="100" dirty="0" err="1">
                          <a:effectLst/>
                        </a:rPr>
                        <a:t>nơi</a:t>
                      </a:r>
                      <a:r>
                        <a:rPr lang="en-GB" sz="2400" kern="100" dirty="0">
                          <a:effectLst/>
                        </a:rPr>
                        <a:t> </a:t>
                      </a:r>
                      <a:r>
                        <a:rPr lang="en-GB" sz="2400" kern="100" dirty="0" err="1">
                          <a:effectLst/>
                        </a:rPr>
                        <a:t>quản</a:t>
                      </a:r>
                      <a:r>
                        <a:rPr lang="en-GB" sz="2400" kern="100" dirty="0">
                          <a:effectLst/>
                        </a:rPr>
                        <a:t> </a:t>
                      </a:r>
                      <a:r>
                        <a:rPr lang="en-GB" sz="2400" kern="100" dirty="0" err="1">
                          <a:effectLst/>
                        </a:rPr>
                        <a:t>lý</a:t>
                      </a:r>
                      <a:r>
                        <a:rPr lang="en-GB" sz="2400" kern="100" dirty="0">
                          <a:effectLst/>
                        </a:rPr>
                        <a:t> </a:t>
                      </a:r>
                      <a:r>
                        <a:rPr lang="en-GB" sz="2400" kern="100" dirty="0" err="1">
                          <a:effectLst/>
                        </a:rPr>
                        <a:t>nhà</a:t>
                      </a:r>
                      <a:r>
                        <a:rPr lang="en-GB" sz="2400" kern="100" dirty="0">
                          <a:effectLst/>
                        </a:rPr>
                        <a:t> </a:t>
                      </a:r>
                      <a:r>
                        <a:rPr lang="en-GB" sz="2400" kern="100" dirty="0" err="1">
                          <a:effectLst/>
                        </a:rPr>
                        <a:t>cho</a:t>
                      </a:r>
                      <a:r>
                        <a:rPr lang="en-GB" sz="2400" kern="100" dirty="0">
                          <a:effectLst/>
                        </a:rPr>
                        <a:t> </a:t>
                      </a:r>
                      <a:r>
                        <a:rPr lang="en-GB" sz="2400" kern="100" dirty="0" err="1">
                          <a:effectLst/>
                        </a:rPr>
                        <a:t>thuê</a:t>
                      </a:r>
                      <a:r>
                        <a:rPr lang="en-GB" sz="2400" kern="100" dirty="0">
                          <a:effectLst/>
                        </a:rPr>
                        <a:t>)</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Sinh viên không biết cần lấy mẫu riêng ngoài trường</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Trước</a:t>
                      </a:r>
                      <a:r>
                        <a:rPr lang="en-GB" sz="2400" kern="100" dirty="0">
                          <a:effectLst/>
                        </a:rPr>
                        <a:t> </a:t>
                      </a:r>
                      <a:r>
                        <a:rPr lang="en-GB" sz="2400" kern="100" dirty="0" err="1">
                          <a:effectLst/>
                        </a:rPr>
                        <a:t>khi</a:t>
                      </a:r>
                      <a:r>
                        <a:rPr lang="en-GB" sz="2400" kern="100" dirty="0">
                          <a:effectLst/>
                        </a:rPr>
                        <a:t> </a:t>
                      </a:r>
                      <a:r>
                        <a:rPr lang="en-GB" sz="2400" kern="100" dirty="0" err="1">
                          <a:effectLst/>
                        </a:rPr>
                        <a:t>đến</a:t>
                      </a:r>
                      <a:r>
                        <a:rPr lang="en-GB" sz="2400" kern="100" dirty="0">
                          <a:effectLst/>
                        </a:rPr>
                        <a:t> </a:t>
                      </a:r>
                      <a:r>
                        <a:rPr lang="en-GB" sz="2400" kern="100" dirty="0" err="1">
                          <a:effectLst/>
                        </a:rPr>
                        <a:t>Một</a:t>
                      </a:r>
                      <a:r>
                        <a:rPr lang="en-GB" sz="2400" kern="100" dirty="0">
                          <a:effectLst/>
                        </a:rPr>
                        <a:t> </a:t>
                      </a:r>
                      <a:r>
                        <a:rPr lang="en-GB" sz="2400" kern="100" dirty="0" err="1">
                          <a:effectLst/>
                        </a:rPr>
                        <a:t>cửa</a:t>
                      </a:r>
                      <a:r>
                        <a:rPr lang="en-GB" sz="2400" kern="100" dirty="0">
                          <a:effectLst/>
                        </a:rPr>
                        <a:t>, </a:t>
                      </a:r>
                      <a:r>
                        <a:rPr lang="en-GB" sz="2400" kern="100" dirty="0" err="1">
                          <a:effectLst/>
                        </a:rPr>
                        <a:t>lấy</a:t>
                      </a:r>
                      <a:r>
                        <a:rPr lang="en-GB" sz="2400" kern="100" dirty="0">
                          <a:effectLst/>
                        </a:rPr>
                        <a:t> </a:t>
                      </a:r>
                      <a:r>
                        <a:rPr lang="en-GB" sz="2400" kern="100" dirty="0" err="1">
                          <a:effectLst/>
                        </a:rPr>
                        <a:t>và</a:t>
                      </a:r>
                      <a:r>
                        <a:rPr lang="en-GB" sz="2400" kern="100" dirty="0">
                          <a:effectLst/>
                        </a:rPr>
                        <a:t> </a:t>
                      </a:r>
                      <a:r>
                        <a:rPr lang="en-GB" sz="2400" kern="100" dirty="0" err="1">
                          <a:effectLst/>
                        </a:rPr>
                        <a:t>điền</a:t>
                      </a:r>
                      <a:r>
                        <a:rPr lang="en-GB" sz="2400" kern="100" dirty="0">
                          <a:effectLst/>
                        </a:rPr>
                        <a:t> </a:t>
                      </a:r>
                      <a:r>
                        <a:rPr lang="en-GB" sz="2400" kern="100" dirty="0" err="1">
                          <a:effectLst/>
                        </a:rPr>
                        <a:t>sẵn</a:t>
                      </a:r>
                      <a:r>
                        <a:rPr lang="en-GB" sz="2400" kern="100" dirty="0">
                          <a:effectLst/>
                        </a:rPr>
                        <a:t> </a:t>
                      </a:r>
                      <a:r>
                        <a:rPr lang="en-GB" sz="2400" kern="100" dirty="0" err="1">
                          <a:effectLst/>
                        </a:rPr>
                        <a:t>mẫu</a:t>
                      </a:r>
                      <a:r>
                        <a:rPr lang="en-GB" sz="2400" kern="100" dirty="0">
                          <a:effectLst/>
                        </a:rPr>
                        <a:t> </a:t>
                      </a:r>
                      <a:r>
                        <a:rPr lang="en-GB" sz="2400" kern="100" dirty="0" err="1">
                          <a:effectLst/>
                        </a:rPr>
                        <a:t>tại</a:t>
                      </a:r>
                      <a:r>
                        <a:rPr lang="en-GB" sz="2400" kern="100" dirty="0">
                          <a:effectLst/>
                        </a:rPr>
                        <a:t> </a:t>
                      </a:r>
                      <a:r>
                        <a:rPr lang="en-GB" sz="2400" kern="100" dirty="0" err="1">
                          <a:effectLst/>
                        </a:rPr>
                        <a:t>điểm</a:t>
                      </a:r>
                      <a:r>
                        <a:rPr lang="en-GB" sz="2400" kern="100" dirty="0">
                          <a:effectLst/>
                        </a:rPr>
                        <a:t> </a:t>
                      </a:r>
                      <a:r>
                        <a:rPr lang="en-GB" sz="2400" kern="100" dirty="0" err="1">
                          <a:effectLst/>
                        </a:rPr>
                        <a:t>bán</a:t>
                      </a:r>
                      <a:r>
                        <a:rPr lang="en-GB" sz="2400" kern="100" dirty="0">
                          <a:effectLst/>
                        </a:rPr>
                        <a:t> </a:t>
                      </a:r>
                      <a:r>
                        <a:rPr lang="en-GB" sz="2400" kern="100" dirty="0" err="1">
                          <a:effectLst/>
                        </a:rPr>
                        <a:t>vé</a:t>
                      </a:r>
                      <a:r>
                        <a:rPr lang="en-GB" sz="2400" kern="100" dirty="0">
                          <a:effectLst/>
                        </a:rPr>
                        <a:t> </a:t>
                      </a:r>
                      <a:r>
                        <a:rPr lang="en-GB" sz="2400" kern="100" dirty="0" err="1">
                          <a:effectLst/>
                        </a:rPr>
                        <a:t>xe</a:t>
                      </a:r>
                      <a:r>
                        <a:rPr lang="en-GB" sz="2400" kern="100" dirty="0">
                          <a:effectLst/>
                        </a:rPr>
                        <a:t> </a:t>
                      </a:r>
                      <a:r>
                        <a:rPr lang="en-GB" sz="2400" kern="100" dirty="0" err="1">
                          <a:effectLst/>
                        </a:rPr>
                        <a:t>buýt</a:t>
                      </a:r>
                      <a:endParaRPr lang="vi-VN" sz="2400" kern="100" dirty="0">
                        <a:effectLst/>
                      </a:endParaRPr>
                    </a:p>
                    <a:p>
                      <a:pPr marL="0" marR="0" algn="ctr">
                        <a:lnSpc>
                          <a:spcPct val="107000"/>
                        </a:lnSpc>
                        <a:spcAft>
                          <a:spcPts val="800"/>
                        </a:spcAft>
                        <a:buNone/>
                      </a:pPr>
                      <a:r>
                        <a:rPr lang="en-GB" sz="2400" kern="100" dirty="0" err="1">
                          <a:effectLst/>
                        </a:rPr>
                        <a:t>Trước</a:t>
                      </a:r>
                      <a:r>
                        <a:rPr lang="en-GB" sz="2400" kern="100" dirty="0">
                          <a:effectLst/>
                        </a:rPr>
                        <a:t> </a:t>
                      </a:r>
                      <a:r>
                        <a:rPr lang="en-GB" sz="2400" kern="100" dirty="0" err="1">
                          <a:effectLst/>
                        </a:rPr>
                        <a:t>khi</a:t>
                      </a:r>
                      <a:r>
                        <a:rPr lang="en-GB" sz="2400" kern="100" dirty="0">
                          <a:effectLst/>
                        </a:rPr>
                        <a:t> </a:t>
                      </a:r>
                      <a:r>
                        <a:rPr lang="en-GB" sz="2400" kern="100" dirty="0" err="1">
                          <a:effectLst/>
                        </a:rPr>
                        <a:t>đến</a:t>
                      </a:r>
                      <a:r>
                        <a:rPr lang="en-GB" sz="2400" kern="100" dirty="0">
                          <a:effectLst/>
                        </a:rPr>
                        <a:t> </a:t>
                      </a:r>
                      <a:r>
                        <a:rPr lang="en-GB" sz="2400" kern="100" dirty="0" err="1">
                          <a:effectLst/>
                        </a:rPr>
                        <a:t>Một</a:t>
                      </a:r>
                      <a:r>
                        <a:rPr lang="en-GB" sz="2400" kern="100" dirty="0">
                          <a:effectLst/>
                        </a:rPr>
                        <a:t> </a:t>
                      </a:r>
                      <a:r>
                        <a:rPr lang="en-GB" sz="2400" kern="100" dirty="0" err="1">
                          <a:effectLst/>
                        </a:rPr>
                        <a:t>cửa</a:t>
                      </a:r>
                      <a:r>
                        <a:rPr lang="en-GB" sz="2400" kern="100" dirty="0">
                          <a:effectLst/>
                        </a:rPr>
                        <a:t>, </a:t>
                      </a:r>
                      <a:r>
                        <a:rPr lang="en-GB" sz="2400" kern="100" dirty="0" err="1">
                          <a:effectLst/>
                        </a:rPr>
                        <a:t>liên</a:t>
                      </a:r>
                      <a:r>
                        <a:rPr lang="en-GB" sz="2400" kern="100" dirty="0">
                          <a:effectLst/>
                        </a:rPr>
                        <a:t> </a:t>
                      </a:r>
                      <a:r>
                        <a:rPr lang="en-GB" sz="2400" kern="100" dirty="0" err="1">
                          <a:effectLst/>
                        </a:rPr>
                        <a:t>hệ</a:t>
                      </a:r>
                      <a:r>
                        <a:rPr lang="en-GB" sz="2400" kern="100" dirty="0">
                          <a:effectLst/>
                        </a:rPr>
                        <a:t> ban </a:t>
                      </a:r>
                      <a:r>
                        <a:rPr lang="en-GB" sz="2400" kern="100" dirty="0" err="1">
                          <a:effectLst/>
                        </a:rPr>
                        <a:t>quản</a:t>
                      </a:r>
                      <a:r>
                        <a:rPr lang="en-GB" sz="2400" kern="100" dirty="0">
                          <a:effectLst/>
                        </a:rPr>
                        <a:t> </a:t>
                      </a:r>
                      <a:r>
                        <a:rPr lang="en-GB" sz="2400" kern="100" dirty="0" err="1">
                          <a:effectLst/>
                        </a:rPr>
                        <a:t>lý</a:t>
                      </a:r>
                      <a:r>
                        <a:rPr lang="en-GB" sz="2400" kern="100" dirty="0">
                          <a:effectLst/>
                        </a:rPr>
                        <a:t> </a:t>
                      </a:r>
                      <a:r>
                        <a:rPr lang="en-GB" sz="2400" kern="100" dirty="0" err="1">
                          <a:effectLst/>
                        </a:rPr>
                        <a:t>ký</a:t>
                      </a:r>
                      <a:r>
                        <a:rPr lang="en-GB" sz="2400" kern="100" dirty="0">
                          <a:effectLst/>
                        </a:rPr>
                        <a:t> </a:t>
                      </a:r>
                      <a:r>
                        <a:rPr lang="en-GB" sz="2400" kern="100" dirty="0" err="1">
                          <a:effectLst/>
                        </a:rPr>
                        <a:t>túc</a:t>
                      </a:r>
                      <a:r>
                        <a:rPr lang="en-GB" sz="2400" kern="100" dirty="0">
                          <a:effectLst/>
                        </a:rPr>
                        <a:t> </a:t>
                      </a:r>
                      <a:r>
                        <a:rPr lang="en-GB" sz="2400" kern="100" dirty="0" err="1">
                          <a:effectLst/>
                        </a:rPr>
                        <a:t>xá</a:t>
                      </a:r>
                      <a:r>
                        <a:rPr lang="en-GB" sz="2400" kern="100" dirty="0">
                          <a:effectLst/>
                        </a:rPr>
                        <a:t>/</a:t>
                      </a:r>
                      <a:r>
                        <a:rPr lang="en-GB" sz="2400" kern="100" dirty="0" err="1">
                          <a:effectLst/>
                        </a:rPr>
                        <a:t>nhà</a:t>
                      </a:r>
                      <a:r>
                        <a:rPr lang="en-GB" sz="2400" kern="100" dirty="0">
                          <a:effectLst/>
                        </a:rPr>
                        <a:t> </a:t>
                      </a:r>
                      <a:r>
                        <a:rPr lang="en-GB" sz="2400" kern="100" dirty="0" err="1">
                          <a:effectLst/>
                        </a:rPr>
                        <a:t>thuê</a:t>
                      </a:r>
                      <a:r>
                        <a:rPr lang="en-GB" sz="2400" kern="100" dirty="0">
                          <a:effectLst/>
                        </a:rPr>
                        <a:t> </a:t>
                      </a:r>
                      <a:r>
                        <a:rPr lang="en-GB" sz="2400" kern="100" dirty="0" err="1">
                          <a:effectLst/>
                        </a:rPr>
                        <a:t>để</a:t>
                      </a:r>
                      <a:r>
                        <a:rPr lang="en-GB" sz="2400" kern="100" dirty="0">
                          <a:effectLst/>
                        </a:rPr>
                        <a:t> </a:t>
                      </a:r>
                      <a:r>
                        <a:rPr lang="en-GB" sz="2400" kern="100" dirty="0" err="1">
                          <a:effectLst/>
                        </a:rPr>
                        <a:t>lấy</a:t>
                      </a:r>
                      <a:r>
                        <a:rPr lang="en-GB" sz="2400" kern="100" dirty="0">
                          <a:effectLst/>
                        </a:rPr>
                        <a:t> </a:t>
                      </a:r>
                      <a:r>
                        <a:rPr lang="en-GB" sz="2400" kern="100" dirty="0" err="1">
                          <a:effectLst/>
                        </a:rPr>
                        <a:t>và</a:t>
                      </a:r>
                      <a:r>
                        <a:rPr lang="en-GB" sz="2400" kern="100" dirty="0">
                          <a:effectLst/>
                        </a:rPr>
                        <a:t> </a:t>
                      </a:r>
                      <a:r>
                        <a:rPr lang="en-GB" sz="2400" kern="100" dirty="0" err="1">
                          <a:effectLst/>
                        </a:rPr>
                        <a:t>điền</a:t>
                      </a:r>
                      <a:r>
                        <a:rPr lang="en-GB" sz="2400" kern="100" dirty="0">
                          <a:effectLst/>
                        </a:rPr>
                        <a:t> </a:t>
                      </a:r>
                      <a:r>
                        <a:rPr lang="en-GB" sz="2400" kern="100" dirty="0" err="1">
                          <a:effectLst/>
                        </a:rPr>
                        <a:t>sẵn</a:t>
                      </a:r>
                      <a:r>
                        <a:rPr lang="en-GB" sz="2400" kern="100" dirty="0">
                          <a:effectLst/>
                        </a:rPr>
                        <a:t> </a:t>
                      </a:r>
                      <a:r>
                        <a:rPr lang="en-GB" sz="2400" kern="100" dirty="0" err="1">
                          <a:effectLst/>
                        </a:rPr>
                        <a:t>giấy</a:t>
                      </a:r>
                      <a:r>
                        <a:rPr lang="en-GB" sz="2400" kern="100" dirty="0">
                          <a:effectLst/>
                        </a:rPr>
                        <a:t> </a:t>
                      </a:r>
                      <a:r>
                        <a:rPr lang="en-GB" sz="2400" kern="100" dirty="0" err="1">
                          <a:effectLst/>
                        </a:rPr>
                        <a:t>xác</a:t>
                      </a:r>
                      <a:r>
                        <a:rPr lang="en-GB" sz="2400" kern="100" dirty="0">
                          <a:effectLst/>
                        </a:rPr>
                        <a:t> </a:t>
                      </a:r>
                      <a:r>
                        <a:rPr lang="en-GB" sz="2400" kern="100" dirty="0" err="1">
                          <a:effectLst/>
                        </a:rPr>
                        <a:t>nhận</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3864221280"/>
                  </a:ext>
                </a:extLst>
              </a:tr>
              <a:tr h="1664643">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dirty="0" err="1">
                          <a:effectLst/>
                        </a:rPr>
                        <a:t>Quên</a:t>
                      </a:r>
                      <a:r>
                        <a:rPr lang="en-GB" sz="2400" kern="100" dirty="0">
                          <a:effectLst/>
                        </a:rPr>
                        <a:t> mang </a:t>
                      </a:r>
                      <a:r>
                        <a:rPr lang="en-GB" sz="2400" kern="100" dirty="0" err="1">
                          <a:effectLst/>
                        </a:rPr>
                        <a:t>thẻ</a:t>
                      </a:r>
                      <a:r>
                        <a:rPr lang="en-GB" sz="2400" kern="100" dirty="0">
                          <a:effectLst/>
                        </a:rPr>
                        <a:t> </a:t>
                      </a:r>
                      <a:r>
                        <a:rPr lang="en-GB" sz="2400" kern="100" dirty="0" err="1">
                          <a:effectLst/>
                        </a:rPr>
                        <a:t>sinh</a:t>
                      </a:r>
                      <a:r>
                        <a:rPr lang="en-GB" sz="2400" kern="100" dirty="0">
                          <a:effectLst/>
                        </a:rPr>
                        <a:t> </a:t>
                      </a:r>
                      <a:r>
                        <a:rPr lang="en-GB" sz="2400" kern="100" dirty="0" err="1">
                          <a:effectLst/>
                        </a:rPr>
                        <a:t>viên</a:t>
                      </a:r>
                      <a:r>
                        <a:rPr lang="en-GB" sz="2400" kern="100" dirty="0">
                          <a:effectLst/>
                        </a:rPr>
                        <a:t> </a:t>
                      </a:r>
                      <a:r>
                        <a:rPr lang="en-GB" sz="2400" kern="100" dirty="0" err="1">
                          <a:effectLst/>
                        </a:rPr>
                        <a:t>khi</a:t>
                      </a:r>
                      <a:r>
                        <a:rPr lang="en-GB" sz="2400" kern="100" dirty="0">
                          <a:effectLst/>
                        </a:rPr>
                        <a:t> </a:t>
                      </a:r>
                      <a:r>
                        <a:rPr lang="en-GB" sz="2400" kern="100" dirty="0" err="1">
                          <a:effectLst/>
                        </a:rPr>
                        <a:t>nhận</a:t>
                      </a:r>
                      <a:r>
                        <a:rPr lang="en-GB" sz="2400" kern="100" dirty="0">
                          <a:effectLst/>
                        </a:rPr>
                        <a:t> </a:t>
                      </a:r>
                      <a:r>
                        <a:rPr lang="en-GB" sz="2400" kern="100" dirty="0" err="1">
                          <a:effectLst/>
                        </a:rPr>
                        <a:t>kết</a:t>
                      </a:r>
                      <a:r>
                        <a:rPr lang="en-GB" sz="2400" kern="100" dirty="0">
                          <a:effectLst/>
                        </a:rPr>
                        <a:t> </a:t>
                      </a:r>
                      <a:r>
                        <a:rPr lang="en-GB" sz="2400" kern="100" dirty="0" err="1">
                          <a:effectLst/>
                        </a:rPr>
                        <a:t>quả</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Chủ quan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Luôn mang theo thẻ SV để đối chiếu khi đến nhận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1431162759"/>
                  </a:ext>
                </a:extLst>
              </a:tr>
              <a:tr h="2671971">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dirty="0" err="1">
                          <a:effectLst/>
                        </a:rPr>
                        <a:t>Điền</a:t>
                      </a:r>
                      <a:r>
                        <a:rPr lang="en-GB" sz="2400" kern="100" dirty="0">
                          <a:effectLst/>
                        </a:rPr>
                        <a:t> </a:t>
                      </a:r>
                      <a:r>
                        <a:rPr lang="en-GB" sz="2400" kern="100" dirty="0" err="1">
                          <a:effectLst/>
                        </a:rPr>
                        <a:t>thiếu</a:t>
                      </a:r>
                      <a:r>
                        <a:rPr lang="en-GB" sz="2400" kern="100" dirty="0">
                          <a:effectLst/>
                        </a:rPr>
                        <a:t> </a:t>
                      </a:r>
                      <a:r>
                        <a:rPr lang="en-GB" sz="2400" kern="100" dirty="0" err="1">
                          <a:effectLst/>
                        </a:rPr>
                        <a:t>hoặc</a:t>
                      </a:r>
                      <a:r>
                        <a:rPr lang="en-GB" sz="2400" kern="100" dirty="0">
                          <a:effectLst/>
                        </a:rPr>
                        <a:t> </a:t>
                      </a:r>
                      <a:r>
                        <a:rPr lang="en-GB" sz="2400" kern="100" dirty="0" err="1">
                          <a:effectLst/>
                        </a:rPr>
                        <a:t>sai</a:t>
                      </a:r>
                      <a:r>
                        <a:rPr lang="en-GB" sz="2400" kern="100" dirty="0">
                          <a:effectLst/>
                        </a:rPr>
                        <a:t> </a:t>
                      </a:r>
                      <a:r>
                        <a:rPr lang="en-GB" sz="2400" kern="100" dirty="0" err="1">
                          <a:effectLst/>
                        </a:rPr>
                        <a:t>thông</a:t>
                      </a:r>
                      <a:r>
                        <a:rPr lang="en-GB" sz="2400" kern="100" dirty="0">
                          <a:effectLst/>
                        </a:rPr>
                        <a:t> tin </a:t>
                      </a:r>
                      <a:r>
                        <a:rPr lang="en-GB" sz="2400" kern="100" dirty="0" err="1">
                          <a:effectLst/>
                        </a:rPr>
                        <a:t>trong</a:t>
                      </a:r>
                      <a:r>
                        <a:rPr lang="en-GB" sz="2400" kern="100" dirty="0">
                          <a:effectLst/>
                        </a:rPr>
                        <a:t> </a:t>
                      </a:r>
                      <a:r>
                        <a:rPr lang="en-GB" sz="2400" kern="100" dirty="0" err="1">
                          <a:effectLst/>
                        </a:rPr>
                        <a:t>bản</a:t>
                      </a:r>
                      <a:r>
                        <a:rPr lang="en-GB" sz="2400" kern="100" dirty="0">
                          <a:effectLst/>
                        </a:rPr>
                        <a:t> </a:t>
                      </a:r>
                      <a:r>
                        <a:rPr lang="en-GB" sz="2400" kern="100" dirty="0" err="1">
                          <a:effectLst/>
                        </a:rPr>
                        <a:t>đăng</a:t>
                      </a:r>
                      <a:r>
                        <a:rPr lang="en-GB" sz="2400" kern="100" dirty="0">
                          <a:effectLst/>
                        </a:rPr>
                        <a:t> </a:t>
                      </a:r>
                      <a:r>
                        <a:rPr lang="en-GB" sz="2400" kern="100" dirty="0" err="1">
                          <a:effectLst/>
                        </a:rPr>
                        <a:t>ký</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Vội</a:t>
                      </a:r>
                      <a:r>
                        <a:rPr lang="en-GB" sz="2400" kern="100" dirty="0">
                          <a:effectLst/>
                        </a:rPr>
                        <a:t> </a:t>
                      </a:r>
                      <a:r>
                        <a:rPr lang="en-GB" sz="2400" kern="100" dirty="0" err="1">
                          <a:effectLst/>
                        </a:rPr>
                        <a:t>vàng</a:t>
                      </a:r>
                      <a:r>
                        <a:rPr lang="en-GB" sz="2400" kern="100" dirty="0">
                          <a:effectLst/>
                        </a:rPr>
                        <a:t>, </a:t>
                      </a:r>
                      <a:r>
                        <a:rPr lang="en-GB" sz="2400" kern="100" dirty="0" err="1">
                          <a:effectLst/>
                        </a:rPr>
                        <a:t>không</a:t>
                      </a:r>
                      <a:r>
                        <a:rPr lang="en-GB" sz="2400" kern="100" dirty="0">
                          <a:effectLst/>
                        </a:rPr>
                        <a:t> </a:t>
                      </a:r>
                      <a:r>
                        <a:rPr lang="en-GB" sz="2400" kern="100" dirty="0" err="1">
                          <a:effectLst/>
                        </a:rPr>
                        <a:t>chú</a:t>
                      </a:r>
                      <a:r>
                        <a:rPr lang="en-GB" sz="2400" kern="100" dirty="0">
                          <a:effectLst/>
                        </a:rPr>
                        <a:t> ý </a:t>
                      </a:r>
                      <a:r>
                        <a:rPr lang="en-GB" sz="2400" kern="100" dirty="0" err="1">
                          <a:effectLst/>
                        </a:rPr>
                        <a:t>các</a:t>
                      </a:r>
                      <a:r>
                        <a:rPr lang="en-GB" sz="2400" kern="100" dirty="0">
                          <a:effectLst/>
                        </a:rPr>
                        <a:t> </a:t>
                      </a:r>
                      <a:r>
                        <a:rPr lang="en-GB" sz="2400" kern="100" dirty="0" err="1">
                          <a:effectLst/>
                        </a:rPr>
                        <a:t>mục</a:t>
                      </a:r>
                      <a:r>
                        <a:rPr lang="en-GB" sz="2400" kern="100" dirty="0">
                          <a:effectLst/>
                        </a:rPr>
                        <a:t> </a:t>
                      </a:r>
                      <a:r>
                        <a:rPr lang="en-GB" sz="2400" kern="100" dirty="0" err="1">
                          <a:effectLst/>
                        </a:rPr>
                        <a:t>như</a:t>
                      </a:r>
                      <a:r>
                        <a:rPr lang="en-GB" sz="2400" kern="100" dirty="0">
                          <a:effectLst/>
                        </a:rPr>
                        <a:t> </a:t>
                      </a:r>
                      <a:r>
                        <a:rPr lang="en-GB" sz="2400" kern="100" dirty="0" err="1">
                          <a:effectLst/>
                        </a:rPr>
                        <a:t>họ</a:t>
                      </a:r>
                      <a:r>
                        <a:rPr lang="en-GB" sz="2400" kern="100" dirty="0">
                          <a:effectLst/>
                        </a:rPr>
                        <a:t> </a:t>
                      </a:r>
                      <a:r>
                        <a:rPr lang="en-GB" sz="2400" kern="100" dirty="0" err="1">
                          <a:effectLst/>
                        </a:rPr>
                        <a:t>tên</a:t>
                      </a:r>
                      <a:r>
                        <a:rPr lang="en-GB" sz="2400" kern="100" dirty="0">
                          <a:effectLst/>
                        </a:rPr>
                        <a:t>, MSSV, </a:t>
                      </a:r>
                      <a:r>
                        <a:rPr lang="en-GB" sz="2400" kern="100" dirty="0" err="1">
                          <a:effectLst/>
                        </a:rPr>
                        <a:t>dán</a:t>
                      </a:r>
                      <a:r>
                        <a:rPr lang="en-GB" sz="2400" kern="100" dirty="0">
                          <a:effectLst/>
                        </a:rPr>
                        <a:t> </a:t>
                      </a:r>
                      <a:r>
                        <a:rPr lang="en-GB" sz="2400" kern="100" dirty="0" err="1">
                          <a:effectLst/>
                        </a:rPr>
                        <a:t>ảnh</a:t>
                      </a:r>
                      <a:r>
                        <a:rPr lang="en-GB" sz="2400" kern="100" dirty="0">
                          <a:effectLst/>
                        </a:rPr>
                        <a:t>,…</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Kiểm</a:t>
                      </a:r>
                      <a:r>
                        <a:rPr lang="en-GB" sz="2400" kern="100" dirty="0">
                          <a:effectLst/>
                        </a:rPr>
                        <a:t> </a:t>
                      </a:r>
                      <a:r>
                        <a:rPr lang="en-GB" sz="2400" kern="100" dirty="0" err="1">
                          <a:effectLst/>
                        </a:rPr>
                        <a:t>tra</a:t>
                      </a:r>
                      <a:r>
                        <a:rPr lang="en-GB" sz="2400" kern="100" dirty="0">
                          <a:effectLst/>
                        </a:rPr>
                        <a:t> </a:t>
                      </a:r>
                      <a:r>
                        <a:rPr lang="en-GB" sz="2400" kern="100" dirty="0" err="1">
                          <a:effectLst/>
                        </a:rPr>
                        <a:t>kỹ</a:t>
                      </a:r>
                      <a:r>
                        <a:rPr lang="en-GB" sz="2400" kern="100" dirty="0">
                          <a:effectLst/>
                        </a:rPr>
                        <a:t> </a:t>
                      </a:r>
                      <a:r>
                        <a:rPr lang="en-GB" sz="2400" kern="100" dirty="0" err="1">
                          <a:effectLst/>
                        </a:rPr>
                        <a:t>trước</a:t>
                      </a:r>
                      <a:r>
                        <a:rPr lang="en-GB" sz="2400" kern="100" dirty="0">
                          <a:effectLst/>
                        </a:rPr>
                        <a:t> </a:t>
                      </a:r>
                      <a:r>
                        <a:rPr lang="en-GB" sz="2400" kern="100" dirty="0" err="1">
                          <a:effectLst/>
                        </a:rPr>
                        <a:t>khi</a:t>
                      </a:r>
                      <a:r>
                        <a:rPr lang="en-GB" sz="2400" kern="100" dirty="0">
                          <a:effectLst/>
                        </a:rPr>
                        <a:t> </a:t>
                      </a:r>
                      <a:r>
                        <a:rPr lang="en-GB" sz="2400" kern="100" dirty="0" err="1">
                          <a:effectLst/>
                        </a:rPr>
                        <a:t>nộp</a:t>
                      </a:r>
                      <a:r>
                        <a:rPr lang="en-GB" sz="2400" kern="100" dirty="0">
                          <a:effectLst/>
                        </a:rPr>
                        <a:t>; </a:t>
                      </a:r>
                      <a:r>
                        <a:rPr lang="en-GB" sz="2400" kern="100" dirty="0" err="1">
                          <a:effectLst/>
                        </a:rPr>
                        <a:t>điền</a:t>
                      </a:r>
                      <a:r>
                        <a:rPr lang="en-GB" sz="2400" kern="100" dirty="0">
                          <a:effectLst/>
                        </a:rPr>
                        <a:t> </a:t>
                      </a:r>
                      <a:r>
                        <a:rPr lang="en-GB" sz="2400" kern="100" dirty="0" err="1">
                          <a:effectLst/>
                        </a:rPr>
                        <a:t>rõ</a:t>
                      </a:r>
                      <a:r>
                        <a:rPr lang="en-GB" sz="2400" kern="100" dirty="0">
                          <a:effectLst/>
                        </a:rPr>
                        <a:t> </a:t>
                      </a:r>
                      <a:r>
                        <a:rPr lang="en-GB" sz="2400" kern="100" dirty="0" err="1">
                          <a:effectLst/>
                        </a:rPr>
                        <a:t>ràng</a:t>
                      </a:r>
                      <a:r>
                        <a:rPr lang="en-GB" sz="2400" kern="100" dirty="0">
                          <a:effectLst/>
                        </a:rPr>
                        <a:t>, </a:t>
                      </a:r>
                      <a:r>
                        <a:rPr lang="en-GB" sz="2400" kern="100" dirty="0" err="1">
                          <a:effectLst/>
                        </a:rPr>
                        <a:t>chính</a:t>
                      </a:r>
                      <a:r>
                        <a:rPr lang="en-GB" sz="2400" kern="100" dirty="0">
                          <a:effectLst/>
                        </a:rPr>
                        <a:t> </a:t>
                      </a:r>
                      <a:r>
                        <a:rPr lang="en-GB" sz="2400" kern="100" dirty="0" err="1">
                          <a:effectLst/>
                        </a:rPr>
                        <a:t>xác</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1524082331"/>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8C33FE0-AA47-4E82-8BFA-0739C7BAF1B3}"/>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816167"/>
          </a:xfrm>
          <a:prstGeom prst="rect">
            <a:avLst/>
          </a:prstGeom>
        </p:spPr>
      </p:pic>
      <p:sp>
        <p:nvSpPr>
          <p:cNvPr id="6" name="TextBox 6"/>
          <p:cNvSpPr txBox="1"/>
          <p:nvPr/>
        </p:nvSpPr>
        <p:spPr>
          <a:xfrm>
            <a:off x="685800" y="513433"/>
            <a:ext cx="16642556" cy="696857"/>
          </a:xfrm>
          <a:prstGeom prst="rect">
            <a:avLst/>
          </a:prstGeom>
        </p:spPr>
        <p:txBody>
          <a:bodyPr lIns="0" tIns="0" rIns="0" bIns="0" rtlCol="0" anchor="t">
            <a:spAutoFit/>
          </a:bodyPr>
          <a:lstStyle/>
          <a:p>
            <a:pPr algn="l">
              <a:lnSpc>
                <a:spcPts val="5750"/>
              </a:lnSpc>
            </a:pP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XII.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dẫn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giải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quyết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mắc</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tại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Bộ</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phận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một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cửa</a:t>
            </a:r>
            <a:endPar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graphicFrame>
        <p:nvGraphicFramePr>
          <p:cNvPr id="9" name="Table 8">
            <a:extLst>
              <a:ext uri="{FF2B5EF4-FFF2-40B4-BE49-F238E27FC236}">
                <a16:creationId xmlns:a16="http://schemas.microsoft.com/office/drawing/2014/main" id="{EEF523B8-B6B2-AB5D-AAA7-DF20991428C8}"/>
              </a:ext>
            </a:extLst>
          </p:cNvPr>
          <p:cNvGraphicFramePr>
            <a:graphicFrameLocks noGrp="1"/>
          </p:cNvGraphicFramePr>
          <p:nvPr>
            <p:extLst>
              <p:ext uri="{D42A27DB-BD31-4B8C-83A1-F6EECF244321}">
                <p14:modId xmlns:p14="http://schemas.microsoft.com/office/powerpoint/2010/main" val="1310286213"/>
              </p:ext>
            </p:extLst>
          </p:nvPr>
        </p:nvGraphicFramePr>
        <p:xfrm>
          <a:off x="655320" y="2115159"/>
          <a:ext cx="16855679" cy="7747175"/>
        </p:xfrm>
        <a:graphic>
          <a:graphicData uri="http://schemas.openxmlformats.org/drawingml/2006/table">
            <a:tbl>
              <a:tblPr firstRow="1" firstCol="1" bandRow="1">
                <a:tableStyleId>{7DF18680-E054-41AD-8BC1-D1AEF772440D}</a:tableStyleId>
              </a:tblPr>
              <a:tblGrid>
                <a:gridCol w="533400">
                  <a:extLst>
                    <a:ext uri="{9D8B030D-6E8A-4147-A177-3AD203B41FA5}">
                      <a16:colId xmlns:a16="http://schemas.microsoft.com/office/drawing/2014/main" val="809102715"/>
                    </a:ext>
                  </a:extLst>
                </a:gridCol>
                <a:gridCol w="3657600">
                  <a:extLst>
                    <a:ext uri="{9D8B030D-6E8A-4147-A177-3AD203B41FA5}">
                      <a16:colId xmlns:a16="http://schemas.microsoft.com/office/drawing/2014/main" val="2101861785"/>
                    </a:ext>
                  </a:extLst>
                </a:gridCol>
                <a:gridCol w="3756449">
                  <a:extLst>
                    <a:ext uri="{9D8B030D-6E8A-4147-A177-3AD203B41FA5}">
                      <a16:colId xmlns:a16="http://schemas.microsoft.com/office/drawing/2014/main" val="1980921549"/>
                    </a:ext>
                  </a:extLst>
                </a:gridCol>
                <a:gridCol w="3220056">
                  <a:extLst>
                    <a:ext uri="{9D8B030D-6E8A-4147-A177-3AD203B41FA5}">
                      <a16:colId xmlns:a16="http://schemas.microsoft.com/office/drawing/2014/main" val="1168034249"/>
                    </a:ext>
                  </a:extLst>
                </a:gridCol>
                <a:gridCol w="5688174">
                  <a:extLst>
                    <a:ext uri="{9D8B030D-6E8A-4147-A177-3AD203B41FA5}">
                      <a16:colId xmlns:a16="http://schemas.microsoft.com/office/drawing/2014/main" val="1986960785"/>
                    </a:ext>
                  </a:extLst>
                </a:gridCol>
              </a:tblGrid>
              <a:tr h="762000">
                <a:tc>
                  <a:txBody>
                    <a:bodyPr/>
                    <a:lstStyle/>
                    <a:p>
                      <a:pPr marL="0" marR="0" algn="ctr">
                        <a:lnSpc>
                          <a:spcPct val="107000"/>
                        </a:lnSpc>
                        <a:spcAft>
                          <a:spcPts val="800"/>
                        </a:spcAft>
                        <a:buNone/>
                      </a:pPr>
                      <a:r>
                        <a:rPr lang="en-GB" sz="2400" kern="100">
                          <a:effectLst/>
                        </a:rPr>
                        <a:t>TT</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Nội dung sinh viên liên hệ </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Lỗi sinh viên hay mắc</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Nguyên nhân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Cách khắc phục</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2327907474"/>
                  </a:ext>
                </a:extLst>
              </a:tr>
              <a:tr h="1134488">
                <a:tc rowSpan="5">
                  <a:txBody>
                    <a:bodyPr/>
                    <a:lstStyle/>
                    <a:p>
                      <a:pPr marL="0" marR="0" algn="ctr">
                        <a:lnSpc>
                          <a:spcPct val="107000"/>
                        </a:lnSpc>
                        <a:spcAft>
                          <a:spcPts val="800"/>
                        </a:spcAft>
                        <a:buNone/>
                      </a:pPr>
                      <a:r>
                        <a:rPr lang="en-GB" sz="2400" kern="100" dirty="0">
                          <a:effectLst/>
                        </a:rPr>
                        <a:t>3</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rowSpan="5">
                  <a:txBody>
                    <a:bodyPr/>
                    <a:lstStyle/>
                    <a:p>
                      <a:pPr marL="0" marR="0" algn="ctr">
                        <a:lnSpc>
                          <a:spcPct val="107000"/>
                        </a:lnSpc>
                        <a:spcAft>
                          <a:spcPts val="800"/>
                        </a:spcAft>
                        <a:buNone/>
                      </a:pPr>
                      <a:r>
                        <a:rPr lang="en-GB" sz="2400" kern="100" dirty="0" err="1">
                          <a:effectLst/>
                        </a:rPr>
                        <a:t>Đăng</a:t>
                      </a:r>
                      <a:r>
                        <a:rPr lang="en-GB" sz="2400" kern="100" dirty="0">
                          <a:effectLst/>
                        </a:rPr>
                        <a:t> </a:t>
                      </a:r>
                      <a:r>
                        <a:rPr lang="en-GB" sz="2400" kern="100" dirty="0" err="1">
                          <a:effectLst/>
                        </a:rPr>
                        <a:t>ký</a:t>
                      </a:r>
                      <a:r>
                        <a:rPr lang="en-GB" sz="2400" kern="100" dirty="0">
                          <a:effectLst/>
                        </a:rPr>
                        <a:t> </a:t>
                      </a:r>
                      <a:r>
                        <a:rPr lang="en-GB" sz="2400" kern="100" dirty="0" err="1">
                          <a:effectLst/>
                        </a:rPr>
                        <a:t>xin</a:t>
                      </a:r>
                      <a:r>
                        <a:rPr lang="en-GB" sz="2400" kern="100" dirty="0">
                          <a:effectLst/>
                        </a:rPr>
                        <a:t> </a:t>
                      </a:r>
                      <a:r>
                        <a:rPr lang="en-GB" sz="2400" kern="100" dirty="0" err="1">
                          <a:effectLst/>
                        </a:rPr>
                        <a:t>bảo</a:t>
                      </a:r>
                      <a:r>
                        <a:rPr lang="en-GB" sz="2400" kern="100" dirty="0">
                          <a:effectLst/>
                        </a:rPr>
                        <a:t> </a:t>
                      </a:r>
                      <a:r>
                        <a:rPr lang="en-GB" sz="2400" kern="100" dirty="0" err="1">
                          <a:effectLst/>
                        </a:rPr>
                        <a:t>lưu</a:t>
                      </a:r>
                      <a:r>
                        <a:rPr lang="en-GB" sz="2400" kern="100" dirty="0">
                          <a:effectLst/>
                        </a:rPr>
                        <a:t> </a:t>
                      </a:r>
                      <a:r>
                        <a:rPr lang="en-GB" sz="2400" kern="100" dirty="0" err="1">
                          <a:effectLst/>
                        </a:rPr>
                        <a:t>kết</a:t>
                      </a:r>
                      <a:r>
                        <a:rPr lang="en-GB" sz="2400" kern="100" dirty="0">
                          <a:effectLst/>
                        </a:rPr>
                        <a:t> </a:t>
                      </a:r>
                      <a:r>
                        <a:rPr lang="en-GB" sz="2400" kern="100" dirty="0" err="1">
                          <a:effectLst/>
                        </a:rPr>
                        <a:t>quả</a:t>
                      </a:r>
                      <a:r>
                        <a:rPr lang="en-GB" sz="2400" kern="100" dirty="0">
                          <a:effectLst/>
                        </a:rPr>
                        <a:t> </a:t>
                      </a:r>
                      <a:r>
                        <a:rPr lang="en-GB" sz="2400" kern="100" dirty="0" err="1">
                          <a:effectLst/>
                        </a:rPr>
                        <a:t>học</a:t>
                      </a:r>
                      <a:r>
                        <a:rPr lang="en-GB" sz="2400" kern="100" dirty="0">
                          <a:effectLst/>
                        </a:rPr>
                        <a:t> </a:t>
                      </a:r>
                      <a:r>
                        <a:rPr lang="en-GB" sz="2400" kern="100" dirty="0" err="1">
                          <a:effectLst/>
                        </a:rPr>
                        <a:t>tập</a:t>
                      </a:r>
                      <a:r>
                        <a:rPr lang="en-GB" sz="2400" kern="100" dirty="0">
                          <a:effectLst/>
                        </a:rPr>
                        <a:t> (</a:t>
                      </a:r>
                      <a:r>
                        <a:rPr lang="en-GB" sz="2400" kern="100" dirty="0" err="1">
                          <a:effectLst/>
                        </a:rPr>
                        <a:t>Trực</a:t>
                      </a:r>
                      <a:r>
                        <a:rPr lang="en-GB" sz="2400" kern="100" dirty="0">
                          <a:effectLst/>
                        </a:rPr>
                        <a:t> </a:t>
                      </a:r>
                      <a:r>
                        <a:rPr lang="en-GB" sz="2400" kern="100" dirty="0" err="1">
                          <a:effectLst/>
                        </a:rPr>
                        <a:t>tiếp</a:t>
                      </a:r>
                      <a:r>
                        <a:rPr lang="en-GB" sz="2400" kern="100" dirty="0">
                          <a:effectLst/>
                        </a:rPr>
                        <a:t>)</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Đơn xin bảo lưu thiếu chữ ký của CVHT/Khoa/Phòng liên quan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Sinh viên không nắm rõ quy trình; chỉ ký một số chỗ rồi nộp</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Đọc</a:t>
                      </a:r>
                      <a:r>
                        <a:rPr lang="en-GB" sz="2400" kern="100" dirty="0">
                          <a:effectLst/>
                        </a:rPr>
                        <a:t> </a:t>
                      </a:r>
                      <a:r>
                        <a:rPr lang="en-GB" sz="2400" kern="100" dirty="0" err="1">
                          <a:effectLst/>
                        </a:rPr>
                        <a:t>kỹ</a:t>
                      </a:r>
                      <a:r>
                        <a:rPr lang="en-GB" sz="2400" kern="100" dirty="0">
                          <a:effectLst/>
                        </a:rPr>
                        <a:t> </a:t>
                      </a:r>
                      <a:r>
                        <a:rPr lang="en-GB" sz="2400" kern="100" dirty="0" err="1">
                          <a:effectLst/>
                        </a:rPr>
                        <a:t>hướng</a:t>
                      </a:r>
                      <a:r>
                        <a:rPr lang="en-GB" sz="2400" kern="100" dirty="0">
                          <a:effectLst/>
                        </a:rPr>
                        <a:t> </a:t>
                      </a:r>
                      <a:r>
                        <a:rPr lang="en-GB" sz="2400" kern="100" dirty="0" err="1">
                          <a:effectLst/>
                        </a:rPr>
                        <a:t>dẫn</a:t>
                      </a:r>
                      <a:r>
                        <a:rPr lang="en-GB" sz="2400" kern="100" dirty="0">
                          <a:effectLst/>
                        </a:rPr>
                        <a:t>; </a:t>
                      </a:r>
                      <a:r>
                        <a:rPr lang="en-GB" sz="2400" kern="100" dirty="0" err="1">
                          <a:effectLst/>
                        </a:rPr>
                        <a:t>xin</a:t>
                      </a:r>
                      <a:r>
                        <a:rPr lang="en-GB" sz="2400" kern="100" dirty="0">
                          <a:effectLst/>
                        </a:rPr>
                        <a:t> </a:t>
                      </a:r>
                      <a:r>
                        <a:rPr lang="en-GB" sz="2400" kern="100" dirty="0" err="1">
                          <a:effectLst/>
                        </a:rPr>
                        <a:t>đủ</a:t>
                      </a:r>
                      <a:r>
                        <a:rPr lang="en-GB" sz="2400" kern="100" dirty="0">
                          <a:effectLst/>
                        </a:rPr>
                        <a:t> </a:t>
                      </a:r>
                      <a:r>
                        <a:rPr lang="en-GB" sz="2400" kern="100" dirty="0" err="1">
                          <a:effectLst/>
                        </a:rPr>
                        <a:t>chữ</a:t>
                      </a:r>
                      <a:r>
                        <a:rPr lang="en-GB" sz="2400" kern="100" dirty="0">
                          <a:effectLst/>
                        </a:rPr>
                        <a:t> </a:t>
                      </a:r>
                      <a:r>
                        <a:rPr lang="en-GB" sz="2400" kern="100" dirty="0" err="1">
                          <a:effectLst/>
                        </a:rPr>
                        <a:t>ký</a:t>
                      </a:r>
                      <a:r>
                        <a:rPr lang="en-GB" sz="2400" kern="100" dirty="0">
                          <a:effectLst/>
                        </a:rPr>
                        <a:t> </a:t>
                      </a:r>
                      <a:r>
                        <a:rPr lang="en-GB" sz="2400" kern="100" dirty="0" err="1">
                          <a:effectLst/>
                        </a:rPr>
                        <a:t>theo</a:t>
                      </a:r>
                      <a:r>
                        <a:rPr lang="en-GB" sz="2400" kern="100" dirty="0">
                          <a:effectLst/>
                        </a:rPr>
                        <a:t> </a:t>
                      </a:r>
                      <a:r>
                        <a:rPr lang="en-GB" sz="2400" kern="100" dirty="0" err="1">
                          <a:effectLst/>
                        </a:rPr>
                        <a:t>quy</a:t>
                      </a:r>
                      <a:r>
                        <a:rPr lang="en-GB" sz="2400" kern="100" dirty="0">
                          <a:effectLst/>
                        </a:rPr>
                        <a:t> </a:t>
                      </a:r>
                      <a:r>
                        <a:rPr lang="en-GB" sz="2400" kern="100" dirty="0" err="1">
                          <a:effectLst/>
                        </a:rPr>
                        <a:t>định</a:t>
                      </a:r>
                      <a:r>
                        <a:rPr lang="en-GB" sz="2400" kern="100" dirty="0">
                          <a:effectLst/>
                        </a:rPr>
                        <a:t> </a:t>
                      </a:r>
                      <a:r>
                        <a:rPr lang="en-GB" sz="2400" kern="100" dirty="0" err="1">
                          <a:effectLst/>
                        </a:rPr>
                        <a:t>trước</a:t>
                      </a:r>
                      <a:r>
                        <a:rPr lang="en-GB" sz="2400" kern="100" dirty="0">
                          <a:effectLst/>
                        </a:rPr>
                        <a:t> </a:t>
                      </a:r>
                      <a:r>
                        <a:rPr lang="en-GB" sz="2400" kern="100" dirty="0" err="1">
                          <a:effectLst/>
                        </a:rPr>
                        <a:t>khi</a:t>
                      </a:r>
                      <a:r>
                        <a:rPr lang="en-GB" sz="2400" kern="100" dirty="0">
                          <a:effectLst/>
                        </a:rPr>
                        <a:t> </a:t>
                      </a:r>
                      <a:r>
                        <a:rPr lang="en-GB" sz="2400" kern="100" dirty="0" err="1">
                          <a:effectLst/>
                        </a:rPr>
                        <a:t>nộp</a:t>
                      </a:r>
                      <a:r>
                        <a:rPr lang="en-GB" sz="2400" kern="100" dirty="0">
                          <a:effectLst/>
                        </a:rPr>
                        <a:t> </a:t>
                      </a:r>
                      <a:r>
                        <a:rPr lang="en-GB" sz="2400" kern="100" dirty="0" err="1">
                          <a:effectLst/>
                        </a:rPr>
                        <a:t>Một</a:t>
                      </a:r>
                      <a:r>
                        <a:rPr lang="en-GB" sz="2400" kern="100" dirty="0">
                          <a:effectLst/>
                        </a:rPr>
                        <a:t> </a:t>
                      </a:r>
                      <a:r>
                        <a:rPr lang="en-GB" sz="2400" kern="100" dirty="0" err="1">
                          <a:effectLst/>
                        </a:rPr>
                        <a:t>cửa</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3537045673"/>
                  </a:ext>
                </a:extLst>
              </a:tr>
              <a:tr h="1062434">
                <a:tc vMerge="1">
                  <a:txBody>
                    <a:bodyPr/>
                    <a:lstStyle/>
                    <a:p>
                      <a:endParaRPr lang="vi-VN" dirty="0"/>
                    </a:p>
                  </a:txBody>
                  <a:tcPr/>
                </a:tc>
                <a:tc vMerge="1">
                  <a:txBody>
                    <a:bodyPr/>
                    <a:lstStyle/>
                    <a:p>
                      <a:endParaRPr lang="vi-VN"/>
                    </a:p>
                  </a:txBody>
                  <a:tcPr/>
                </a:tc>
                <a:tc>
                  <a:txBody>
                    <a:bodyPr/>
                    <a:lstStyle/>
                    <a:p>
                      <a:pPr marL="0" marR="0" algn="ctr">
                        <a:lnSpc>
                          <a:spcPct val="107000"/>
                        </a:lnSpc>
                        <a:spcAft>
                          <a:spcPts val="800"/>
                        </a:spcAft>
                        <a:buNone/>
                      </a:pPr>
                      <a:r>
                        <a:rPr lang="en-GB" sz="2400" kern="100">
                          <a:effectLst/>
                        </a:rPr>
                        <a:t>Thiếu giấy tờ xác nhận của cơ quan có thẩm quyền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Chủ quan, nghĩ chỉ cần đơn đề nghị là đủ</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Chuẩn</a:t>
                      </a:r>
                      <a:r>
                        <a:rPr lang="en-GB" sz="2400" kern="100" dirty="0">
                          <a:effectLst/>
                        </a:rPr>
                        <a:t> </a:t>
                      </a:r>
                      <a:r>
                        <a:rPr lang="en-GB" sz="2400" kern="100" dirty="0" err="1">
                          <a:effectLst/>
                        </a:rPr>
                        <a:t>bị</a:t>
                      </a:r>
                      <a:r>
                        <a:rPr lang="en-GB" sz="2400" kern="100" dirty="0">
                          <a:effectLst/>
                        </a:rPr>
                        <a:t> </a:t>
                      </a:r>
                      <a:r>
                        <a:rPr lang="en-GB" sz="2400" kern="100" dirty="0" err="1">
                          <a:effectLst/>
                        </a:rPr>
                        <a:t>đầy</a:t>
                      </a:r>
                      <a:r>
                        <a:rPr lang="en-GB" sz="2400" kern="100" dirty="0">
                          <a:effectLst/>
                        </a:rPr>
                        <a:t> </a:t>
                      </a:r>
                      <a:r>
                        <a:rPr lang="en-GB" sz="2400" kern="100" dirty="0" err="1">
                          <a:effectLst/>
                        </a:rPr>
                        <a:t>đủ</a:t>
                      </a:r>
                      <a:r>
                        <a:rPr lang="en-GB" sz="2400" kern="100" dirty="0">
                          <a:effectLst/>
                        </a:rPr>
                        <a:t> </a:t>
                      </a:r>
                      <a:r>
                        <a:rPr lang="en-GB" sz="2400" kern="100" dirty="0" err="1">
                          <a:effectLst/>
                        </a:rPr>
                        <a:t>giấy</a:t>
                      </a:r>
                      <a:r>
                        <a:rPr lang="en-GB" sz="2400" kern="100" dirty="0">
                          <a:effectLst/>
                        </a:rPr>
                        <a:t> </a:t>
                      </a:r>
                      <a:r>
                        <a:rPr lang="en-GB" sz="2400" kern="100" dirty="0" err="1">
                          <a:effectLst/>
                        </a:rPr>
                        <a:t>tờ</a:t>
                      </a:r>
                      <a:r>
                        <a:rPr lang="en-GB" sz="2400" kern="100" dirty="0">
                          <a:effectLst/>
                        </a:rPr>
                        <a:t> </a:t>
                      </a:r>
                      <a:r>
                        <a:rPr lang="en-GB" sz="2400" kern="100" dirty="0" err="1">
                          <a:effectLst/>
                        </a:rPr>
                        <a:t>chứng</a:t>
                      </a:r>
                      <a:r>
                        <a:rPr lang="en-GB" sz="2400" kern="100" dirty="0">
                          <a:effectLst/>
                        </a:rPr>
                        <a:t> </a:t>
                      </a:r>
                      <a:r>
                        <a:rPr lang="en-GB" sz="2400" kern="100" dirty="0" err="1">
                          <a:effectLst/>
                        </a:rPr>
                        <a:t>minh</a:t>
                      </a:r>
                      <a:r>
                        <a:rPr lang="en-GB" sz="2400" kern="100" dirty="0">
                          <a:effectLst/>
                        </a:rPr>
                        <a:t> </a:t>
                      </a:r>
                      <a:r>
                        <a:rPr lang="en-GB" sz="2400" kern="100" dirty="0" err="1">
                          <a:effectLst/>
                        </a:rPr>
                        <a:t>lý</a:t>
                      </a:r>
                      <a:r>
                        <a:rPr lang="en-GB" sz="2400" kern="100" dirty="0">
                          <a:effectLst/>
                        </a:rPr>
                        <a:t> do </a:t>
                      </a:r>
                      <a:r>
                        <a:rPr lang="en-GB" sz="2400" kern="100" dirty="0" err="1">
                          <a:effectLst/>
                        </a:rPr>
                        <a:t>bảo</a:t>
                      </a:r>
                      <a:r>
                        <a:rPr lang="en-GB" sz="2400" kern="100" dirty="0">
                          <a:effectLst/>
                        </a:rPr>
                        <a:t> </a:t>
                      </a:r>
                      <a:r>
                        <a:rPr lang="en-GB" sz="2400" kern="100" dirty="0" err="1">
                          <a:effectLst/>
                        </a:rPr>
                        <a:t>lưu</a:t>
                      </a:r>
                      <a:r>
                        <a:rPr lang="en-GB" sz="2400" kern="100" dirty="0">
                          <a:effectLst/>
                        </a:rPr>
                        <a:t> </a:t>
                      </a:r>
                      <a:r>
                        <a:rPr lang="en-GB" sz="2400" kern="100" dirty="0" err="1">
                          <a:effectLst/>
                        </a:rPr>
                        <a:t>theo</a:t>
                      </a:r>
                      <a:r>
                        <a:rPr lang="en-GB" sz="2400" kern="100" dirty="0">
                          <a:effectLst/>
                        </a:rPr>
                        <a:t> </a:t>
                      </a:r>
                      <a:r>
                        <a:rPr lang="en-GB" sz="2400" kern="100" dirty="0" err="1">
                          <a:effectLst/>
                        </a:rPr>
                        <a:t>yêu</a:t>
                      </a:r>
                      <a:r>
                        <a:rPr lang="en-GB" sz="2400" kern="100" dirty="0">
                          <a:effectLst/>
                        </a:rPr>
                        <a:t> </a:t>
                      </a:r>
                      <a:r>
                        <a:rPr lang="en-GB" sz="2400" kern="100" dirty="0" err="1">
                          <a:effectLst/>
                        </a:rPr>
                        <a:t>cầu</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3301419969"/>
                  </a:ext>
                </a:extLst>
              </a:tr>
              <a:tr h="1239507">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a:effectLst/>
                        </a:rPr>
                        <a:t>Điền sai hoặc thiếu thông tin trong đơn (họ tên, MSSV, thời gian bảo lưu)</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Vội vàng; chưa tham khảo mẫu chuẩn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Sử</a:t>
                      </a:r>
                      <a:r>
                        <a:rPr lang="en-GB" sz="2400" kern="100" dirty="0">
                          <a:effectLst/>
                        </a:rPr>
                        <a:t> </a:t>
                      </a:r>
                      <a:r>
                        <a:rPr lang="en-GB" sz="2400" kern="100" dirty="0" err="1">
                          <a:effectLst/>
                        </a:rPr>
                        <a:t>dụng</a:t>
                      </a:r>
                      <a:r>
                        <a:rPr lang="en-GB" sz="2400" kern="100" dirty="0">
                          <a:effectLst/>
                        </a:rPr>
                        <a:t> </a:t>
                      </a:r>
                      <a:r>
                        <a:rPr lang="en-GB" sz="2400" kern="100" dirty="0" err="1">
                          <a:effectLst/>
                        </a:rPr>
                        <a:t>đúng</a:t>
                      </a:r>
                      <a:r>
                        <a:rPr lang="en-GB" sz="2400" kern="100" dirty="0">
                          <a:effectLst/>
                        </a:rPr>
                        <a:t> </a:t>
                      </a:r>
                      <a:r>
                        <a:rPr lang="en-GB" sz="2400" kern="100" dirty="0" err="1">
                          <a:effectLst/>
                        </a:rPr>
                        <a:t>mẫu</a:t>
                      </a:r>
                      <a:r>
                        <a:rPr lang="en-GB" sz="2400" kern="100" dirty="0">
                          <a:effectLst/>
                        </a:rPr>
                        <a:t> </a:t>
                      </a:r>
                      <a:r>
                        <a:rPr lang="en-GB" sz="2400" kern="100" dirty="0" err="1">
                          <a:effectLst/>
                        </a:rPr>
                        <a:t>đơn</a:t>
                      </a:r>
                      <a:r>
                        <a:rPr lang="en-GB" sz="2400" kern="100" dirty="0">
                          <a:effectLst/>
                        </a:rPr>
                        <a:t> </a:t>
                      </a:r>
                      <a:r>
                        <a:rPr lang="en-GB" sz="2400" kern="100" dirty="0" err="1">
                          <a:effectLst/>
                        </a:rPr>
                        <a:t>của</a:t>
                      </a:r>
                      <a:r>
                        <a:rPr lang="en-GB" sz="2400" kern="100" dirty="0">
                          <a:effectLst/>
                        </a:rPr>
                        <a:t> </a:t>
                      </a:r>
                      <a:r>
                        <a:rPr lang="en-GB" sz="2400" kern="100" dirty="0" err="1">
                          <a:effectLst/>
                        </a:rPr>
                        <a:t>trường</a:t>
                      </a:r>
                      <a:r>
                        <a:rPr lang="en-GB" sz="2400" kern="100" dirty="0">
                          <a:effectLst/>
                        </a:rPr>
                        <a:t>; </a:t>
                      </a:r>
                      <a:r>
                        <a:rPr lang="en-GB" sz="2400" kern="100" dirty="0" err="1">
                          <a:effectLst/>
                        </a:rPr>
                        <a:t>kiểm</a:t>
                      </a:r>
                      <a:r>
                        <a:rPr lang="en-GB" sz="2400" kern="100" dirty="0">
                          <a:effectLst/>
                        </a:rPr>
                        <a:t> </a:t>
                      </a:r>
                      <a:r>
                        <a:rPr lang="en-GB" sz="2400" kern="100" dirty="0" err="1">
                          <a:effectLst/>
                        </a:rPr>
                        <a:t>tra</a:t>
                      </a:r>
                      <a:r>
                        <a:rPr lang="en-GB" sz="2400" kern="100" dirty="0">
                          <a:effectLst/>
                        </a:rPr>
                        <a:t> </a:t>
                      </a:r>
                      <a:r>
                        <a:rPr lang="en-GB" sz="2400" kern="100" dirty="0" err="1">
                          <a:effectLst/>
                        </a:rPr>
                        <a:t>kỹ</a:t>
                      </a:r>
                      <a:r>
                        <a:rPr lang="en-GB" sz="2400" kern="100" dirty="0">
                          <a:effectLst/>
                        </a:rPr>
                        <a:t> </a:t>
                      </a:r>
                      <a:r>
                        <a:rPr lang="en-GB" sz="2400" kern="100" dirty="0" err="1">
                          <a:effectLst/>
                        </a:rPr>
                        <a:t>trước</a:t>
                      </a:r>
                      <a:r>
                        <a:rPr lang="en-GB" sz="2400" kern="100" dirty="0">
                          <a:effectLst/>
                        </a:rPr>
                        <a:t> </a:t>
                      </a:r>
                      <a:r>
                        <a:rPr lang="en-GB" sz="2400" kern="100" dirty="0" err="1">
                          <a:effectLst/>
                        </a:rPr>
                        <a:t>khi</a:t>
                      </a:r>
                      <a:r>
                        <a:rPr lang="en-GB" sz="2400" kern="100" dirty="0">
                          <a:effectLst/>
                        </a:rPr>
                        <a:t> </a:t>
                      </a:r>
                      <a:r>
                        <a:rPr lang="en-GB" sz="2400" kern="100" dirty="0" err="1">
                          <a:effectLst/>
                        </a:rPr>
                        <a:t>nộp</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3218067258"/>
                  </a:ext>
                </a:extLst>
              </a:tr>
              <a:tr h="1121458">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a:effectLst/>
                        </a:rPr>
                        <a:t>Nộp hồ sơ muộn, sát thời điểm học kỳ bắt đầu</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Không chú ý thời hạn xử lý 5 ngày</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Chủ động nộp sớm ít nhất 1–2 tuần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1829989485"/>
                  </a:ext>
                </a:extLst>
              </a:tr>
              <a:tr h="2406965">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dirty="0" err="1">
                          <a:effectLst/>
                        </a:rPr>
                        <a:t>Lúng</a:t>
                      </a:r>
                      <a:r>
                        <a:rPr lang="en-GB" sz="2400" kern="100" dirty="0">
                          <a:effectLst/>
                        </a:rPr>
                        <a:t> </a:t>
                      </a:r>
                      <a:r>
                        <a:rPr lang="en-GB" sz="2400" kern="100" dirty="0" err="1">
                          <a:effectLst/>
                        </a:rPr>
                        <a:t>túng</a:t>
                      </a:r>
                      <a:r>
                        <a:rPr lang="en-GB" sz="2400" kern="100" dirty="0">
                          <a:effectLst/>
                        </a:rPr>
                        <a:t> </a:t>
                      </a:r>
                      <a:r>
                        <a:rPr lang="en-GB" sz="2400" kern="100" dirty="0" err="1">
                          <a:effectLst/>
                        </a:rPr>
                        <a:t>khi</a:t>
                      </a:r>
                      <a:r>
                        <a:rPr lang="en-GB" sz="2400" kern="100" dirty="0">
                          <a:effectLst/>
                        </a:rPr>
                        <a:t> </a:t>
                      </a:r>
                      <a:r>
                        <a:rPr lang="en-GB" sz="2400" kern="100" dirty="0" err="1">
                          <a:effectLst/>
                        </a:rPr>
                        <a:t>trình</a:t>
                      </a:r>
                      <a:r>
                        <a:rPr lang="en-GB" sz="2400" kern="100" dirty="0">
                          <a:effectLst/>
                        </a:rPr>
                        <a:t> </a:t>
                      </a:r>
                      <a:r>
                        <a:rPr lang="en-GB" sz="2400" kern="100" dirty="0" err="1">
                          <a:effectLst/>
                        </a:rPr>
                        <a:t>bày</a:t>
                      </a:r>
                      <a:r>
                        <a:rPr lang="en-GB" sz="2400" kern="100" dirty="0">
                          <a:effectLst/>
                        </a:rPr>
                        <a:t> </a:t>
                      </a:r>
                      <a:r>
                        <a:rPr lang="en-GB" sz="2400" kern="100" dirty="0" err="1">
                          <a:effectLst/>
                        </a:rPr>
                        <a:t>lý</a:t>
                      </a:r>
                      <a:r>
                        <a:rPr lang="en-GB" sz="2400" kern="100" dirty="0">
                          <a:effectLst/>
                        </a:rPr>
                        <a:t> do </a:t>
                      </a:r>
                      <a:r>
                        <a:rPr lang="en-GB" sz="2400" kern="100" dirty="0" err="1">
                          <a:effectLst/>
                        </a:rPr>
                        <a:t>bảo</a:t>
                      </a:r>
                      <a:r>
                        <a:rPr lang="en-GB" sz="2400" kern="100" dirty="0">
                          <a:effectLst/>
                        </a:rPr>
                        <a:t> </a:t>
                      </a:r>
                      <a:r>
                        <a:rPr lang="en-GB" sz="2400" kern="100" dirty="0" err="1">
                          <a:effectLst/>
                        </a:rPr>
                        <a:t>lưu</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Chỉ</a:t>
                      </a:r>
                      <a:r>
                        <a:rPr lang="en-GB" sz="2400" kern="100" dirty="0">
                          <a:effectLst/>
                        </a:rPr>
                        <a:t> </a:t>
                      </a:r>
                      <a:r>
                        <a:rPr lang="en-GB" sz="2400" kern="100" dirty="0" err="1">
                          <a:effectLst/>
                        </a:rPr>
                        <a:t>ghi</a:t>
                      </a:r>
                      <a:r>
                        <a:rPr lang="en-GB" sz="2400" kern="100" dirty="0">
                          <a:effectLst/>
                        </a:rPr>
                        <a:t> </a:t>
                      </a:r>
                      <a:r>
                        <a:rPr lang="en-GB" sz="2400" kern="100" dirty="0" err="1">
                          <a:effectLst/>
                        </a:rPr>
                        <a:t>chung</a:t>
                      </a:r>
                      <a:r>
                        <a:rPr lang="en-GB" sz="2400" kern="100" dirty="0">
                          <a:effectLst/>
                        </a:rPr>
                        <a:t> </a:t>
                      </a:r>
                      <a:r>
                        <a:rPr lang="en-GB" sz="2400" kern="100" dirty="0" err="1">
                          <a:effectLst/>
                        </a:rPr>
                        <a:t>chung</a:t>
                      </a:r>
                      <a:r>
                        <a:rPr lang="en-GB" sz="2400" kern="100" dirty="0">
                          <a:effectLst/>
                        </a:rPr>
                        <a:t> “</a:t>
                      </a:r>
                      <a:r>
                        <a:rPr lang="en-GB" sz="2400" kern="100" dirty="0" err="1">
                          <a:effectLst/>
                        </a:rPr>
                        <a:t>lý</a:t>
                      </a:r>
                      <a:r>
                        <a:rPr lang="en-GB" sz="2400" kern="100" dirty="0">
                          <a:effectLst/>
                        </a:rPr>
                        <a:t> do </a:t>
                      </a:r>
                      <a:r>
                        <a:rPr lang="en-GB" sz="2400" kern="100" dirty="0" err="1">
                          <a:effectLst/>
                        </a:rPr>
                        <a:t>cá</a:t>
                      </a:r>
                      <a:r>
                        <a:rPr lang="en-GB" sz="2400" kern="100" dirty="0">
                          <a:effectLst/>
                        </a:rPr>
                        <a:t> </a:t>
                      </a:r>
                      <a:r>
                        <a:rPr lang="en-GB" sz="2400" kern="100" dirty="0" err="1">
                          <a:effectLst/>
                        </a:rPr>
                        <a:t>nhân</a:t>
                      </a:r>
                      <a:r>
                        <a:rPr lang="en-GB" sz="2400" kern="100" dirty="0">
                          <a:effectLst/>
                        </a:rPr>
                        <a:t>” </a:t>
                      </a:r>
                      <a:r>
                        <a:rPr lang="en-GB" sz="2400" kern="100" dirty="0" err="1">
                          <a:effectLst/>
                        </a:rPr>
                        <a:t>mà</a:t>
                      </a:r>
                      <a:r>
                        <a:rPr lang="en-GB" sz="2400" kern="100" dirty="0">
                          <a:effectLst/>
                        </a:rPr>
                        <a:t> </a:t>
                      </a:r>
                      <a:r>
                        <a:rPr lang="en-GB" sz="2400" kern="100" dirty="0" err="1">
                          <a:effectLst/>
                        </a:rPr>
                        <a:t>không</a:t>
                      </a:r>
                      <a:r>
                        <a:rPr lang="en-GB" sz="2400" kern="100" dirty="0">
                          <a:effectLst/>
                        </a:rPr>
                        <a:t> </a:t>
                      </a:r>
                      <a:r>
                        <a:rPr lang="en-GB" sz="2400" kern="100" dirty="0" err="1">
                          <a:effectLst/>
                        </a:rPr>
                        <a:t>kèm</a:t>
                      </a:r>
                      <a:r>
                        <a:rPr lang="en-GB" sz="2400" kern="100" dirty="0">
                          <a:effectLst/>
                        </a:rPr>
                        <a:t> </a:t>
                      </a:r>
                      <a:r>
                        <a:rPr lang="en-GB" sz="2400" kern="100" dirty="0" err="1">
                          <a:effectLst/>
                        </a:rPr>
                        <a:t>minh</a:t>
                      </a:r>
                      <a:r>
                        <a:rPr lang="en-GB" sz="2400" kern="100" dirty="0">
                          <a:effectLst/>
                        </a:rPr>
                        <a:t> </a:t>
                      </a:r>
                      <a:r>
                        <a:rPr lang="en-GB" sz="2400" kern="100" dirty="0" err="1">
                          <a:effectLst/>
                        </a:rPr>
                        <a:t>chứng</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Trình</a:t>
                      </a:r>
                      <a:r>
                        <a:rPr lang="en-GB" sz="2400" kern="100" dirty="0">
                          <a:effectLst/>
                        </a:rPr>
                        <a:t> </a:t>
                      </a:r>
                      <a:r>
                        <a:rPr lang="en-GB" sz="2400" kern="100" dirty="0" err="1">
                          <a:effectLst/>
                        </a:rPr>
                        <a:t>bày</a:t>
                      </a:r>
                      <a:r>
                        <a:rPr lang="en-GB" sz="2400" kern="100" dirty="0">
                          <a:effectLst/>
                        </a:rPr>
                        <a:t> </a:t>
                      </a:r>
                      <a:r>
                        <a:rPr lang="en-GB" sz="2400" kern="100" dirty="0" err="1">
                          <a:effectLst/>
                        </a:rPr>
                        <a:t>cụ</a:t>
                      </a:r>
                      <a:r>
                        <a:rPr lang="en-GB" sz="2400" kern="100" dirty="0">
                          <a:effectLst/>
                        </a:rPr>
                        <a:t> </a:t>
                      </a:r>
                      <a:r>
                        <a:rPr lang="en-GB" sz="2400" kern="100" dirty="0" err="1">
                          <a:effectLst/>
                        </a:rPr>
                        <a:t>thể</a:t>
                      </a:r>
                      <a:r>
                        <a:rPr lang="en-GB" sz="2400" kern="100" dirty="0">
                          <a:effectLst/>
                        </a:rPr>
                        <a:t>, </a:t>
                      </a:r>
                      <a:r>
                        <a:rPr lang="en-GB" sz="2400" kern="100" dirty="0" err="1">
                          <a:effectLst/>
                        </a:rPr>
                        <a:t>kèm</a:t>
                      </a:r>
                      <a:r>
                        <a:rPr lang="en-GB" sz="2400" kern="100" dirty="0">
                          <a:effectLst/>
                        </a:rPr>
                        <a:t> </a:t>
                      </a:r>
                      <a:r>
                        <a:rPr lang="en-GB" sz="2400" kern="100" dirty="0" err="1">
                          <a:effectLst/>
                        </a:rPr>
                        <a:t>theo</a:t>
                      </a:r>
                      <a:r>
                        <a:rPr lang="en-GB" sz="2400" kern="100" dirty="0">
                          <a:effectLst/>
                        </a:rPr>
                        <a:t> </a:t>
                      </a:r>
                      <a:r>
                        <a:rPr lang="en-GB" sz="2400" kern="100" dirty="0" err="1">
                          <a:effectLst/>
                        </a:rPr>
                        <a:t>giấy</a:t>
                      </a:r>
                      <a:r>
                        <a:rPr lang="en-GB" sz="2400" kern="100" dirty="0">
                          <a:effectLst/>
                        </a:rPr>
                        <a:t> </a:t>
                      </a:r>
                      <a:r>
                        <a:rPr lang="en-GB" sz="2400" kern="100" dirty="0" err="1">
                          <a:effectLst/>
                        </a:rPr>
                        <a:t>tờ</a:t>
                      </a:r>
                      <a:r>
                        <a:rPr lang="en-GB" sz="2400" kern="100" dirty="0">
                          <a:effectLst/>
                        </a:rPr>
                        <a:t> </a:t>
                      </a:r>
                      <a:r>
                        <a:rPr lang="en-GB" sz="2400" kern="100" dirty="0" err="1">
                          <a:effectLst/>
                        </a:rPr>
                        <a:t>xác</a:t>
                      </a:r>
                      <a:r>
                        <a:rPr lang="en-GB" sz="2400" kern="100" dirty="0">
                          <a:effectLst/>
                        </a:rPr>
                        <a:t> </a:t>
                      </a:r>
                      <a:r>
                        <a:rPr lang="en-GB" sz="2400" kern="100" dirty="0" err="1">
                          <a:effectLst/>
                        </a:rPr>
                        <a:t>nhận</a:t>
                      </a:r>
                      <a:r>
                        <a:rPr lang="en-GB" sz="2400" kern="100" dirty="0">
                          <a:effectLst/>
                        </a:rPr>
                        <a:t> </a:t>
                      </a:r>
                      <a:r>
                        <a:rPr lang="en-GB" sz="2400" kern="100" dirty="0" err="1">
                          <a:effectLst/>
                        </a:rPr>
                        <a:t>minh</a:t>
                      </a:r>
                      <a:r>
                        <a:rPr lang="en-GB" sz="2400" kern="100" dirty="0">
                          <a:effectLst/>
                        </a:rPr>
                        <a:t> </a:t>
                      </a:r>
                      <a:r>
                        <a:rPr lang="en-GB" sz="2400" kern="100" dirty="0" err="1">
                          <a:effectLst/>
                        </a:rPr>
                        <a:t>chứng</a:t>
                      </a:r>
                      <a:r>
                        <a:rPr lang="en-GB" sz="2400" kern="100" dirty="0">
                          <a:effectLst/>
                        </a:rPr>
                        <a:t> </a:t>
                      </a:r>
                      <a:r>
                        <a:rPr lang="en-GB" sz="2400" kern="100" dirty="0" err="1">
                          <a:effectLst/>
                        </a:rPr>
                        <a:t>rõ</a:t>
                      </a:r>
                      <a:r>
                        <a:rPr lang="en-GB" sz="2400" kern="100" dirty="0">
                          <a:effectLst/>
                        </a:rPr>
                        <a:t> </a:t>
                      </a:r>
                      <a:r>
                        <a:rPr lang="en-GB" sz="2400" kern="100" dirty="0" err="1">
                          <a:effectLst/>
                        </a:rPr>
                        <a:t>ràng</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1404253791"/>
                  </a:ext>
                </a:extLst>
              </a:tr>
            </a:tbl>
          </a:graphicData>
        </a:graphic>
      </p:graphicFrame>
      <p:pic>
        <p:nvPicPr>
          <p:cNvPr id="11" name="Picture 10">
            <a:extLst>
              <a:ext uri="{FF2B5EF4-FFF2-40B4-BE49-F238E27FC236}">
                <a16:creationId xmlns:a16="http://schemas.microsoft.com/office/drawing/2014/main" id="{1F995B70-3B35-4D3D-98AD-71114DD5E67F}"/>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E4820DD-D2B1-4235-A814-4D83435451DC}"/>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816167"/>
          </a:xfrm>
          <a:prstGeom prst="rect">
            <a:avLst/>
          </a:prstGeom>
        </p:spPr>
      </p:pic>
      <p:sp>
        <p:nvSpPr>
          <p:cNvPr id="6" name="TextBox 6"/>
          <p:cNvSpPr txBox="1"/>
          <p:nvPr/>
        </p:nvSpPr>
        <p:spPr>
          <a:xfrm>
            <a:off x="822722" y="620763"/>
            <a:ext cx="16642556" cy="696857"/>
          </a:xfrm>
          <a:prstGeom prst="rect">
            <a:avLst/>
          </a:prstGeom>
        </p:spPr>
        <p:txBody>
          <a:bodyPr wrap="square" lIns="0" tIns="0" rIns="0" bIns="0" rtlCol="0" anchor="t">
            <a:spAutoFit/>
          </a:bodyPr>
          <a:lstStyle/>
          <a:p>
            <a:pPr algn="l">
              <a:lnSpc>
                <a:spcPts val="5750"/>
              </a:lnSpc>
            </a:pP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XII.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dẫn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giải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quyết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mắc</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tại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Bộ</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phận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một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cửa</a:t>
            </a:r>
            <a:endPar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graphicFrame>
        <p:nvGraphicFramePr>
          <p:cNvPr id="9" name="Table 8">
            <a:extLst>
              <a:ext uri="{FF2B5EF4-FFF2-40B4-BE49-F238E27FC236}">
                <a16:creationId xmlns:a16="http://schemas.microsoft.com/office/drawing/2014/main" id="{FC512EEE-2706-040D-833B-FE6CBF318A8F}"/>
              </a:ext>
            </a:extLst>
          </p:cNvPr>
          <p:cNvGraphicFramePr>
            <a:graphicFrameLocks noGrp="1"/>
          </p:cNvGraphicFramePr>
          <p:nvPr>
            <p:extLst>
              <p:ext uri="{D42A27DB-BD31-4B8C-83A1-F6EECF244321}">
                <p14:modId xmlns:p14="http://schemas.microsoft.com/office/powerpoint/2010/main" val="791136239"/>
              </p:ext>
            </p:extLst>
          </p:nvPr>
        </p:nvGraphicFramePr>
        <p:xfrm>
          <a:off x="678061" y="1921304"/>
          <a:ext cx="16931877" cy="7218260"/>
        </p:xfrm>
        <a:graphic>
          <a:graphicData uri="http://schemas.openxmlformats.org/drawingml/2006/table">
            <a:tbl>
              <a:tblPr firstRow="1" firstCol="1" bandRow="1">
                <a:tableStyleId>{5C22544A-7EE6-4342-B048-85BDC9FD1C3A}</a:tableStyleId>
              </a:tblPr>
              <a:tblGrid>
                <a:gridCol w="531494">
                  <a:extLst>
                    <a:ext uri="{9D8B030D-6E8A-4147-A177-3AD203B41FA5}">
                      <a16:colId xmlns:a16="http://schemas.microsoft.com/office/drawing/2014/main" val="2349788344"/>
                    </a:ext>
                  </a:extLst>
                </a:gridCol>
                <a:gridCol w="3659506">
                  <a:extLst>
                    <a:ext uri="{9D8B030D-6E8A-4147-A177-3AD203B41FA5}">
                      <a16:colId xmlns:a16="http://schemas.microsoft.com/office/drawing/2014/main" val="579134082"/>
                    </a:ext>
                  </a:extLst>
                </a:gridCol>
                <a:gridCol w="4161047">
                  <a:extLst>
                    <a:ext uri="{9D8B030D-6E8A-4147-A177-3AD203B41FA5}">
                      <a16:colId xmlns:a16="http://schemas.microsoft.com/office/drawing/2014/main" val="3415308353"/>
                    </a:ext>
                  </a:extLst>
                </a:gridCol>
                <a:gridCol w="3037108">
                  <a:extLst>
                    <a:ext uri="{9D8B030D-6E8A-4147-A177-3AD203B41FA5}">
                      <a16:colId xmlns:a16="http://schemas.microsoft.com/office/drawing/2014/main" val="3143125463"/>
                    </a:ext>
                  </a:extLst>
                </a:gridCol>
                <a:gridCol w="5542722">
                  <a:extLst>
                    <a:ext uri="{9D8B030D-6E8A-4147-A177-3AD203B41FA5}">
                      <a16:colId xmlns:a16="http://schemas.microsoft.com/office/drawing/2014/main" val="2474149211"/>
                    </a:ext>
                  </a:extLst>
                </a:gridCol>
              </a:tblGrid>
              <a:tr h="756756">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TT</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Nội dung sinh viên liên hệ </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Lỗi sinh viên hay mắc</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Nguyên nhân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Cách khắc phục</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3178831768"/>
                  </a:ext>
                </a:extLst>
              </a:tr>
              <a:tr h="1432277">
                <a:tc rowSpan="4">
                  <a:txBody>
                    <a:bodyPr/>
                    <a:lstStyle/>
                    <a:p>
                      <a:pPr marL="0" marR="0" algn="ctr">
                        <a:lnSpc>
                          <a:spcPct val="107000"/>
                        </a:lnSpc>
                        <a:spcAft>
                          <a:spcPts val="800"/>
                        </a:spcAft>
                        <a:buNone/>
                      </a:pPr>
                      <a:r>
                        <a:rPr lang="en-GB" sz="2400" kern="100" dirty="0">
                          <a:effectLst/>
                          <a:latin typeface="Times New Roman" panose="02020603050405020304" pitchFamily="18" charset="0"/>
                          <a:cs typeface="Times New Roman" panose="02020603050405020304" pitchFamily="18" charset="0"/>
                        </a:rPr>
                        <a:t>4</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rowSpan="4">
                  <a:txBody>
                    <a:bodyPr/>
                    <a:lstStyle/>
                    <a:p>
                      <a:pPr marL="0" marR="0" algn="ctr">
                        <a:lnSpc>
                          <a:spcPct val="107000"/>
                        </a:lnSpc>
                        <a:spcAft>
                          <a:spcPts val="800"/>
                        </a:spcAft>
                        <a:buNone/>
                      </a:pP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Đăng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ký</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học</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phần</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hủy</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đăng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ký</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học</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phần</a:t>
                      </a:r>
                      <a:r>
                        <a:rPr lang="en-GB" sz="2400" kern="100" dirty="0">
                          <a:effectLst/>
                          <a:latin typeface="Times New Roman" panose="02020603050405020304" pitchFamily="18" charset="0"/>
                          <a:cs typeface="Times New Roman" panose="02020603050405020304" pitchFamily="18" charset="0"/>
                        </a:rPr>
                        <a:t> (Online)</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latin typeface="Times New Roman" panose="02020603050405020304" pitchFamily="18" charset="0"/>
                          <a:cs typeface="Times New Roman" panose="02020603050405020304" pitchFamily="18" charset="0"/>
                        </a:rPr>
                        <a:t>Đăng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ký</a:t>
                      </a:r>
                      <a:r>
                        <a:rPr lang="en-GB" sz="2400" kern="100" dirty="0">
                          <a:effectLst/>
                          <a:latin typeface="Times New Roman" panose="02020603050405020304" pitchFamily="18" charset="0"/>
                          <a:cs typeface="Times New Roman" panose="02020603050405020304" pitchFamily="18" charset="0"/>
                        </a:rPr>
                        <a:t>/</a:t>
                      </a:r>
                      <a:r>
                        <a:rPr lang="en-GB" sz="2400" kern="100" dirty="0" err="1">
                          <a:effectLst/>
                          <a:latin typeface="Times New Roman" panose="02020603050405020304" pitchFamily="18" charset="0"/>
                          <a:cs typeface="Times New Roman" panose="02020603050405020304" pitchFamily="18" charset="0"/>
                        </a:rPr>
                        <a:t>hủy</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đăng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ký</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sai</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thời</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gian</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quy</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định</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Không theo dõi thông báo; nhầm lịch đăng ký</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a:effectLst/>
                          <a:latin typeface="Times New Roman" panose="02020603050405020304" pitchFamily="18" charset="0"/>
                          <a:cs typeface="Times New Roman" panose="02020603050405020304" pitchFamily="18" charset="0"/>
                        </a:rPr>
                        <a:t>Theo </a:t>
                      </a:r>
                      <a:r>
                        <a:rPr lang="en-GB" sz="2400" kern="100" dirty="0" err="1">
                          <a:effectLst/>
                          <a:latin typeface="Times New Roman" panose="02020603050405020304" pitchFamily="18" charset="0"/>
                          <a:cs typeface="Times New Roman" panose="02020603050405020304" pitchFamily="18" charset="0"/>
                        </a:rPr>
                        <a:t>dõi</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kỹ</a:t>
                      </a:r>
                      <a:r>
                        <a:rPr lang="en-GB" sz="2400" kern="100" dirty="0">
                          <a:effectLst/>
                          <a:latin typeface="Times New Roman" panose="02020603050405020304" pitchFamily="18" charset="0"/>
                          <a:cs typeface="Times New Roman" panose="02020603050405020304" pitchFamily="18" charset="0"/>
                        </a:rPr>
                        <a:t> email, website </a:t>
                      </a:r>
                      <a:r>
                        <a:rPr lang="en-GB" sz="2400" kern="100" dirty="0" err="1">
                          <a:effectLst/>
                          <a:latin typeface="Times New Roman" panose="02020603050405020304" pitchFamily="18" charset="0"/>
                          <a:cs typeface="Times New Roman" panose="02020603050405020304" pitchFamily="18" charset="0"/>
                        </a:rPr>
                        <a:t>trường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đăng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ký</a:t>
                      </a:r>
                      <a:r>
                        <a:rPr lang="en-GB" sz="2400" kern="100" dirty="0">
                          <a:effectLst/>
                          <a:latin typeface="Times New Roman" panose="02020603050405020304" pitchFamily="18" charset="0"/>
                          <a:cs typeface="Times New Roman" panose="02020603050405020304" pitchFamily="18" charset="0"/>
                        </a:rPr>
                        <a:t>/</a:t>
                      </a:r>
                      <a:r>
                        <a:rPr lang="en-GB" sz="2400" kern="100" dirty="0" err="1">
                          <a:effectLst/>
                          <a:latin typeface="Times New Roman" panose="02020603050405020304" pitchFamily="18" charset="0"/>
                          <a:cs typeface="Times New Roman" panose="02020603050405020304" pitchFamily="18" charset="0"/>
                        </a:rPr>
                        <a:t>hủy</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đúng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khung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thời</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gian</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817753416"/>
                  </a:ext>
                </a:extLst>
              </a:tr>
              <a:tr h="1432277">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dirty="0" err="1">
                          <a:effectLst/>
                          <a:latin typeface="Times New Roman" panose="02020603050405020304" pitchFamily="18" charset="0"/>
                          <a:cs typeface="Times New Roman" panose="02020603050405020304" pitchFamily="18" charset="0"/>
                        </a:rPr>
                        <a:t>Nhập</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sai</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mã</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học</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phần</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hoặc</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chọn</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nhầm</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lớp</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Không kiểm tra kỹ trước khi xác nhận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Đối chiếu danh mục học phần, mã lớp trước khi nộp</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3906760789"/>
                  </a:ext>
                </a:extLst>
              </a:tr>
              <a:tr h="1432277">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Không đủ điều kiện của học phần nhưng vẫn đăng ký</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Chưa đọc kỹ chương trình đào tạo, điều kiện học phần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Kiểm tra điều kiện tiên quyết trong chương trình đào tạo trước khi đăng ký</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2898678941"/>
                  </a:ext>
                </a:extLst>
              </a:tr>
              <a:tr h="2164673">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Hủy đăng ký nhưng không gửi xác nhận đúng kênh (email/trang cá nhân) gủi nhầm Email.</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latin typeface="Times New Roman" panose="02020603050405020304" pitchFamily="18" charset="0"/>
                          <a:cs typeface="Times New Roman" panose="02020603050405020304" pitchFamily="18" charset="0"/>
                        </a:rPr>
                        <a:t>Chỉ thông báo miệng với GV hoặc bạn bè, không theo quy trình chính thức</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latin typeface="Times New Roman" panose="02020603050405020304" pitchFamily="18" charset="0"/>
                          <a:cs typeface="Times New Roman" panose="02020603050405020304" pitchFamily="18" charset="0"/>
                        </a:rPr>
                        <a:t>Luôn</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thực</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hiện</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hủy</a:t>
                      </a:r>
                      <a:r>
                        <a:rPr lang="en-GB" sz="2400" kern="100" dirty="0">
                          <a:effectLst/>
                          <a:latin typeface="Times New Roman" panose="02020603050405020304" pitchFamily="18" charset="0"/>
                          <a:cs typeface="Times New Roman" panose="02020603050405020304" pitchFamily="18" charset="0"/>
                        </a:rPr>
                        <a:t> qua email/</a:t>
                      </a:r>
                      <a:r>
                        <a:rPr lang="en-GB" sz="2400" kern="100" dirty="0" err="1">
                          <a:effectLst/>
                          <a:latin typeface="Times New Roman" panose="02020603050405020304" pitchFamily="18" charset="0"/>
                          <a:cs typeface="Times New Roman" panose="02020603050405020304" pitchFamily="18" charset="0"/>
                        </a:rPr>
                        <a:t>trang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cá</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nhân</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theo</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hướng</a:t>
                      </a:r>
                      <a:r>
                        <a:rPr lang="en-GB" sz="2400" kern="100" dirty="0">
                          <a:effectLst/>
                          <a:latin typeface="Times New Roman" panose="02020603050405020304" pitchFamily="18" charset="0"/>
                          <a:cs typeface="Times New Roman" panose="02020603050405020304" pitchFamily="18" charset="0"/>
                        </a:rPr>
                        <a:t> </a:t>
                      </a:r>
                      <a:r>
                        <a:rPr lang="en-GB" sz="2400" kern="100" dirty="0" err="1">
                          <a:effectLst/>
                          <a:latin typeface="Times New Roman" panose="02020603050405020304" pitchFamily="18" charset="0"/>
                          <a:cs typeface="Times New Roman" panose="02020603050405020304" pitchFamily="18" charset="0"/>
                        </a:rPr>
                        <a:t>dẫn</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153889151"/>
                  </a:ext>
                </a:extLst>
              </a:tr>
            </a:tbl>
          </a:graphicData>
        </a:graphic>
      </p:graphicFrame>
      <p:pic>
        <p:nvPicPr>
          <p:cNvPr id="11" name="Picture 10">
            <a:extLst>
              <a:ext uri="{FF2B5EF4-FFF2-40B4-BE49-F238E27FC236}">
                <a16:creationId xmlns:a16="http://schemas.microsoft.com/office/drawing/2014/main" id="{38740A5B-4DE9-4E09-A568-433C1B873932}"/>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out)">
                                      <p:cBhvr>
                                        <p:cTn id="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1E90690-02ED-4328-B854-71148669EB39}"/>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816167"/>
          </a:xfrm>
          <a:prstGeom prst="rect">
            <a:avLst/>
          </a:prstGeom>
        </p:spPr>
      </p:pic>
      <p:sp>
        <p:nvSpPr>
          <p:cNvPr id="6" name="TextBox 6"/>
          <p:cNvSpPr txBox="1"/>
          <p:nvPr/>
        </p:nvSpPr>
        <p:spPr>
          <a:xfrm>
            <a:off x="822722" y="620763"/>
            <a:ext cx="16642556" cy="696857"/>
          </a:xfrm>
          <a:prstGeom prst="rect">
            <a:avLst/>
          </a:prstGeom>
        </p:spPr>
        <p:txBody>
          <a:bodyPr lIns="0" tIns="0" rIns="0" bIns="0" rtlCol="0" anchor="t">
            <a:spAutoFit/>
          </a:bodyPr>
          <a:lstStyle/>
          <a:p>
            <a:pPr algn="l">
              <a:lnSpc>
                <a:spcPts val="5750"/>
              </a:lnSpc>
            </a:pP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XII.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Hướng</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dẫn</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giải</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quyết</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vướng</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mắc</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tại</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Bộ</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phận</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một</a:t>
            </a:r>
            <a:r>
              <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cửa</a:t>
            </a:r>
            <a:endParaRPr lang="en-US" sz="4625" b="1" dirty="0">
              <a:solidFill>
                <a:srgbClr val="3492CC"/>
              </a:solidFill>
              <a:latin typeface="Times New Roman" panose="02020603050405020304" pitchFamily="18" charset="0"/>
              <a:ea typeface="Museo Moderno Medium"/>
              <a:cs typeface="Times New Roman" panose="02020603050405020304" pitchFamily="18" charset="0"/>
              <a:sym typeface="Museo Moderno Medium"/>
            </a:endParaRPr>
          </a:p>
        </p:txBody>
      </p:sp>
      <p:graphicFrame>
        <p:nvGraphicFramePr>
          <p:cNvPr id="9" name="Table 8">
            <a:extLst>
              <a:ext uri="{FF2B5EF4-FFF2-40B4-BE49-F238E27FC236}">
                <a16:creationId xmlns:a16="http://schemas.microsoft.com/office/drawing/2014/main" id="{8E0EBEC5-BF3F-4DD2-346A-CEB7DA386102}"/>
              </a:ext>
            </a:extLst>
          </p:cNvPr>
          <p:cNvGraphicFramePr>
            <a:graphicFrameLocks noGrp="1"/>
          </p:cNvGraphicFramePr>
          <p:nvPr>
            <p:extLst>
              <p:ext uri="{D42A27DB-BD31-4B8C-83A1-F6EECF244321}">
                <p14:modId xmlns:p14="http://schemas.microsoft.com/office/powerpoint/2010/main" val="3434363726"/>
              </p:ext>
            </p:extLst>
          </p:nvPr>
        </p:nvGraphicFramePr>
        <p:xfrm>
          <a:off x="609600" y="2171700"/>
          <a:ext cx="16795531" cy="7342136"/>
        </p:xfrm>
        <a:graphic>
          <a:graphicData uri="http://schemas.openxmlformats.org/drawingml/2006/table">
            <a:tbl>
              <a:tblPr firstRow="1" firstCol="1" bandRow="1">
                <a:tableStyleId>{93296810-A885-4BE3-A3E7-6D5BEEA58F35}</a:tableStyleId>
              </a:tblPr>
              <a:tblGrid>
                <a:gridCol w="609600">
                  <a:extLst>
                    <a:ext uri="{9D8B030D-6E8A-4147-A177-3AD203B41FA5}">
                      <a16:colId xmlns:a16="http://schemas.microsoft.com/office/drawing/2014/main" val="1439823650"/>
                    </a:ext>
                  </a:extLst>
                </a:gridCol>
                <a:gridCol w="3612929">
                  <a:extLst>
                    <a:ext uri="{9D8B030D-6E8A-4147-A177-3AD203B41FA5}">
                      <a16:colId xmlns:a16="http://schemas.microsoft.com/office/drawing/2014/main" val="4229298943"/>
                    </a:ext>
                  </a:extLst>
                </a:gridCol>
                <a:gridCol w="3581400">
                  <a:extLst>
                    <a:ext uri="{9D8B030D-6E8A-4147-A177-3AD203B41FA5}">
                      <a16:colId xmlns:a16="http://schemas.microsoft.com/office/drawing/2014/main" val="4113153104"/>
                    </a:ext>
                  </a:extLst>
                </a:gridCol>
                <a:gridCol w="3429000">
                  <a:extLst>
                    <a:ext uri="{9D8B030D-6E8A-4147-A177-3AD203B41FA5}">
                      <a16:colId xmlns:a16="http://schemas.microsoft.com/office/drawing/2014/main" val="117172014"/>
                    </a:ext>
                  </a:extLst>
                </a:gridCol>
                <a:gridCol w="5562602">
                  <a:extLst>
                    <a:ext uri="{9D8B030D-6E8A-4147-A177-3AD203B41FA5}">
                      <a16:colId xmlns:a16="http://schemas.microsoft.com/office/drawing/2014/main" val="4134322885"/>
                    </a:ext>
                  </a:extLst>
                </a:gridCol>
              </a:tblGrid>
              <a:tr h="565666">
                <a:tc>
                  <a:txBody>
                    <a:bodyPr/>
                    <a:lstStyle/>
                    <a:p>
                      <a:pPr marL="0" marR="0" algn="ctr">
                        <a:lnSpc>
                          <a:spcPct val="107000"/>
                        </a:lnSpc>
                        <a:spcAft>
                          <a:spcPts val="800"/>
                        </a:spcAft>
                        <a:buNone/>
                      </a:pPr>
                      <a:r>
                        <a:rPr lang="en-GB" sz="2400" kern="100">
                          <a:effectLst/>
                        </a:rPr>
                        <a:t>TT</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Nội</a:t>
                      </a:r>
                      <a:r>
                        <a:rPr lang="en-GB" sz="2400" kern="100" dirty="0">
                          <a:effectLst/>
                        </a:rPr>
                        <a:t> dung </a:t>
                      </a:r>
                      <a:r>
                        <a:rPr lang="en-GB" sz="2400" kern="100" dirty="0" err="1">
                          <a:effectLst/>
                        </a:rPr>
                        <a:t>sinh</a:t>
                      </a:r>
                      <a:r>
                        <a:rPr lang="en-GB" sz="2400" kern="100" dirty="0">
                          <a:effectLst/>
                        </a:rPr>
                        <a:t> </a:t>
                      </a:r>
                      <a:r>
                        <a:rPr lang="en-GB" sz="2400" kern="100" dirty="0" err="1">
                          <a:effectLst/>
                        </a:rPr>
                        <a:t>viên</a:t>
                      </a:r>
                      <a:r>
                        <a:rPr lang="en-GB" sz="2400" kern="100" dirty="0">
                          <a:effectLst/>
                        </a:rPr>
                        <a:t> </a:t>
                      </a:r>
                      <a:r>
                        <a:rPr lang="en-GB" sz="2400" kern="100" dirty="0" err="1">
                          <a:effectLst/>
                        </a:rPr>
                        <a:t>liên</a:t>
                      </a:r>
                      <a:r>
                        <a:rPr lang="en-GB" sz="2400" kern="100" dirty="0">
                          <a:effectLst/>
                        </a:rPr>
                        <a:t> </a:t>
                      </a:r>
                      <a:r>
                        <a:rPr lang="en-GB" sz="2400" kern="100" dirty="0" err="1">
                          <a:effectLst/>
                        </a:rPr>
                        <a:t>hệ</a:t>
                      </a:r>
                      <a:r>
                        <a:rPr lang="en-GB" sz="2400" kern="100" dirty="0">
                          <a:effectLst/>
                        </a:rPr>
                        <a:t> </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Lỗi</a:t>
                      </a:r>
                      <a:r>
                        <a:rPr lang="en-GB" sz="2400" kern="100" dirty="0">
                          <a:effectLst/>
                        </a:rPr>
                        <a:t> </a:t>
                      </a:r>
                      <a:r>
                        <a:rPr lang="en-GB" sz="2400" kern="100" dirty="0" err="1">
                          <a:effectLst/>
                        </a:rPr>
                        <a:t>sinh</a:t>
                      </a:r>
                      <a:r>
                        <a:rPr lang="en-GB" sz="2400" kern="100" dirty="0">
                          <a:effectLst/>
                        </a:rPr>
                        <a:t> </a:t>
                      </a:r>
                      <a:r>
                        <a:rPr lang="en-GB" sz="2400" kern="100" dirty="0" err="1">
                          <a:effectLst/>
                        </a:rPr>
                        <a:t>viên</a:t>
                      </a:r>
                      <a:r>
                        <a:rPr lang="en-GB" sz="2400" kern="100" dirty="0">
                          <a:effectLst/>
                        </a:rPr>
                        <a:t> hay </a:t>
                      </a:r>
                      <a:r>
                        <a:rPr lang="en-GB" sz="2400" kern="100" dirty="0" err="1">
                          <a:effectLst/>
                        </a:rPr>
                        <a:t>mắc</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Nguyên nhân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Cách khắc phục</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2063473885"/>
                  </a:ext>
                </a:extLst>
              </a:tr>
              <a:tr h="2341499">
                <a:tc rowSpan="3">
                  <a:txBody>
                    <a:bodyPr/>
                    <a:lstStyle/>
                    <a:p>
                      <a:pPr marL="0" marR="0" algn="ctr">
                        <a:lnSpc>
                          <a:spcPct val="107000"/>
                        </a:lnSpc>
                        <a:spcAft>
                          <a:spcPts val="800"/>
                        </a:spcAft>
                        <a:buNone/>
                      </a:pPr>
                      <a:r>
                        <a:rPr lang="en-GB" sz="2400" kern="100" dirty="0">
                          <a:effectLst/>
                        </a:rPr>
                        <a:t>5</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rowSpan="3">
                  <a:txBody>
                    <a:bodyPr/>
                    <a:lstStyle/>
                    <a:p>
                      <a:pPr marL="0" marR="0" algn="ctr">
                        <a:lnSpc>
                          <a:spcPct val="107000"/>
                        </a:lnSpc>
                        <a:spcAft>
                          <a:spcPts val="800"/>
                        </a:spcAft>
                        <a:buNone/>
                      </a:pPr>
                      <a:r>
                        <a:rPr lang="en-GB" sz="2400" kern="100" dirty="0" err="1">
                          <a:effectLst/>
                        </a:rPr>
                        <a:t>Đề</a:t>
                      </a:r>
                      <a:r>
                        <a:rPr lang="en-GB" sz="2400" kern="100" dirty="0">
                          <a:effectLst/>
                        </a:rPr>
                        <a:t> </a:t>
                      </a:r>
                      <a:r>
                        <a:rPr lang="en-GB" sz="2400" kern="100" dirty="0" err="1">
                          <a:effectLst/>
                        </a:rPr>
                        <a:t>nghị</a:t>
                      </a:r>
                      <a:r>
                        <a:rPr lang="en-GB" sz="2400" kern="100" dirty="0">
                          <a:effectLst/>
                        </a:rPr>
                        <a:t> </a:t>
                      </a:r>
                      <a:r>
                        <a:rPr lang="en-GB" sz="2400" kern="100" dirty="0" err="1">
                          <a:effectLst/>
                        </a:rPr>
                        <a:t>chuyển</a:t>
                      </a:r>
                      <a:r>
                        <a:rPr lang="en-GB" sz="2400" kern="100" dirty="0">
                          <a:effectLst/>
                        </a:rPr>
                        <a:t> </a:t>
                      </a:r>
                      <a:r>
                        <a:rPr lang="en-GB" sz="2400" kern="100" dirty="0" err="1">
                          <a:effectLst/>
                        </a:rPr>
                        <a:t>điểm</a:t>
                      </a:r>
                      <a:r>
                        <a:rPr lang="en-GB" sz="2400" kern="100" dirty="0">
                          <a:effectLst/>
                        </a:rPr>
                        <a:t> </a:t>
                      </a:r>
                      <a:r>
                        <a:rPr lang="en-GB" sz="2400" kern="100" dirty="0" err="1">
                          <a:effectLst/>
                        </a:rPr>
                        <a:t>học</a:t>
                      </a:r>
                      <a:r>
                        <a:rPr lang="en-GB" sz="2400" kern="100" dirty="0">
                          <a:effectLst/>
                        </a:rPr>
                        <a:t> </a:t>
                      </a:r>
                      <a:r>
                        <a:rPr lang="en-GB" sz="2400" kern="100" dirty="0" err="1">
                          <a:effectLst/>
                        </a:rPr>
                        <a:t>phần</a:t>
                      </a:r>
                      <a:r>
                        <a:rPr lang="en-GB" sz="2400" kern="100" dirty="0">
                          <a:effectLst/>
                        </a:rPr>
                        <a:t> </a:t>
                      </a:r>
                      <a:r>
                        <a:rPr lang="en-GB" sz="2400" kern="100" dirty="0" err="1">
                          <a:effectLst/>
                        </a:rPr>
                        <a:t>tương</a:t>
                      </a:r>
                      <a:r>
                        <a:rPr lang="en-GB" sz="2400" kern="100" dirty="0">
                          <a:effectLst/>
                        </a:rPr>
                        <a:t> </a:t>
                      </a:r>
                      <a:r>
                        <a:rPr lang="en-GB" sz="2400" kern="100" dirty="0" err="1">
                          <a:effectLst/>
                        </a:rPr>
                        <a:t>đương</a:t>
                      </a:r>
                      <a:r>
                        <a:rPr lang="en-GB" sz="2400" kern="100" dirty="0">
                          <a:effectLst/>
                        </a:rPr>
                        <a:t> (Online, </a:t>
                      </a:r>
                      <a:r>
                        <a:rPr lang="en-GB" sz="2400" kern="100" dirty="0" err="1">
                          <a:effectLst/>
                        </a:rPr>
                        <a:t>Trực</a:t>
                      </a:r>
                      <a:r>
                        <a:rPr lang="en-GB" sz="2400" kern="100" dirty="0">
                          <a:effectLst/>
                        </a:rPr>
                        <a:t> </a:t>
                      </a:r>
                      <a:r>
                        <a:rPr lang="en-GB" sz="2400" kern="100" dirty="0" err="1">
                          <a:effectLst/>
                        </a:rPr>
                        <a:t>tiếp</a:t>
                      </a:r>
                      <a:r>
                        <a:rPr lang="en-GB" sz="2400" kern="100" dirty="0">
                          <a:effectLst/>
                        </a:rPr>
                        <a:t>)</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Đơn</a:t>
                      </a:r>
                      <a:r>
                        <a:rPr lang="en-GB" sz="2400" kern="100" dirty="0">
                          <a:effectLst/>
                        </a:rPr>
                        <a:t> </a:t>
                      </a:r>
                      <a:r>
                        <a:rPr lang="en-GB" sz="2400" kern="100" dirty="0" err="1">
                          <a:effectLst/>
                        </a:rPr>
                        <a:t>đề</a:t>
                      </a:r>
                      <a:r>
                        <a:rPr lang="en-GB" sz="2400" kern="100" dirty="0">
                          <a:effectLst/>
                        </a:rPr>
                        <a:t> </a:t>
                      </a:r>
                      <a:r>
                        <a:rPr lang="en-GB" sz="2400" kern="100" dirty="0" err="1">
                          <a:effectLst/>
                        </a:rPr>
                        <a:t>nghị</a:t>
                      </a:r>
                      <a:r>
                        <a:rPr lang="en-GB" sz="2400" kern="100" dirty="0">
                          <a:effectLst/>
                        </a:rPr>
                        <a:t> </a:t>
                      </a:r>
                      <a:r>
                        <a:rPr lang="en-GB" sz="2400" kern="100" dirty="0" err="1">
                          <a:effectLst/>
                        </a:rPr>
                        <a:t>điền</a:t>
                      </a:r>
                      <a:r>
                        <a:rPr lang="en-GB" sz="2400" kern="100" dirty="0">
                          <a:effectLst/>
                        </a:rPr>
                        <a:t> </a:t>
                      </a:r>
                      <a:r>
                        <a:rPr lang="en-GB" sz="2400" kern="100" dirty="0" err="1">
                          <a:effectLst/>
                        </a:rPr>
                        <a:t>thiếu</a:t>
                      </a:r>
                      <a:r>
                        <a:rPr lang="en-GB" sz="2400" kern="100" dirty="0">
                          <a:effectLst/>
                        </a:rPr>
                        <a:t> </a:t>
                      </a:r>
                      <a:r>
                        <a:rPr lang="en-GB" sz="2400" kern="100" dirty="0" err="1">
                          <a:effectLst/>
                        </a:rPr>
                        <a:t>hoặc</a:t>
                      </a:r>
                      <a:r>
                        <a:rPr lang="en-GB" sz="2400" kern="100" dirty="0">
                          <a:effectLst/>
                        </a:rPr>
                        <a:t> </a:t>
                      </a:r>
                      <a:r>
                        <a:rPr lang="en-GB" sz="2400" kern="100" dirty="0" err="1">
                          <a:effectLst/>
                        </a:rPr>
                        <a:t>sai</a:t>
                      </a:r>
                      <a:r>
                        <a:rPr lang="en-GB" sz="2400" kern="100" dirty="0">
                          <a:effectLst/>
                        </a:rPr>
                        <a:t> </a:t>
                      </a:r>
                      <a:r>
                        <a:rPr lang="en-GB" sz="2400" kern="100" dirty="0" err="1">
                          <a:effectLst/>
                        </a:rPr>
                        <a:t>thông</a:t>
                      </a:r>
                      <a:r>
                        <a:rPr lang="en-GB" sz="2400" kern="100" dirty="0">
                          <a:effectLst/>
                        </a:rPr>
                        <a:t> tin (</a:t>
                      </a:r>
                      <a:r>
                        <a:rPr lang="en-GB" sz="2400" kern="100" dirty="0" err="1">
                          <a:effectLst/>
                        </a:rPr>
                        <a:t>mã</a:t>
                      </a:r>
                      <a:r>
                        <a:rPr lang="en-GB" sz="2400" kern="100" dirty="0">
                          <a:effectLst/>
                        </a:rPr>
                        <a:t> </a:t>
                      </a:r>
                      <a:r>
                        <a:rPr lang="en-GB" sz="2400" kern="100" dirty="0" err="1">
                          <a:effectLst/>
                        </a:rPr>
                        <a:t>học</a:t>
                      </a:r>
                      <a:r>
                        <a:rPr lang="en-GB" sz="2400" kern="100" dirty="0">
                          <a:effectLst/>
                        </a:rPr>
                        <a:t> </a:t>
                      </a:r>
                      <a:r>
                        <a:rPr lang="en-GB" sz="2400" kern="100" dirty="0" err="1">
                          <a:effectLst/>
                        </a:rPr>
                        <a:t>phần</a:t>
                      </a:r>
                      <a:r>
                        <a:rPr lang="en-GB" sz="2400" kern="100" dirty="0">
                          <a:effectLst/>
                        </a:rPr>
                        <a:t>, </a:t>
                      </a:r>
                      <a:r>
                        <a:rPr lang="en-GB" sz="2400" kern="100" dirty="0" err="1">
                          <a:effectLst/>
                        </a:rPr>
                        <a:t>tên</a:t>
                      </a:r>
                      <a:r>
                        <a:rPr lang="en-GB" sz="2400" kern="100" dirty="0">
                          <a:effectLst/>
                        </a:rPr>
                        <a:t> </a:t>
                      </a:r>
                      <a:r>
                        <a:rPr lang="en-GB" sz="2400" kern="100" dirty="0" err="1">
                          <a:effectLst/>
                        </a:rPr>
                        <a:t>học</a:t>
                      </a:r>
                      <a:r>
                        <a:rPr lang="en-GB" sz="2400" kern="100" dirty="0">
                          <a:effectLst/>
                        </a:rPr>
                        <a:t> </a:t>
                      </a:r>
                      <a:r>
                        <a:rPr lang="en-GB" sz="2400" kern="100" dirty="0" err="1">
                          <a:effectLst/>
                        </a:rPr>
                        <a:t>phần</a:t>
                      </a:r>
                      <a:r>
                        <a:rPr lang="en-GB" sz="2400" kern="100" dirty="0">
                          <a:effectLst/>
                        </a:rPr>
                        <a:t> </a:t>
                      </a:r>
                      <a:r>
                        <a:rPr lang="en-GB" sz="2400" kern="100" dirty="0" err="1">
                          <a:effectLst/>
                        </a:rPr>
                        <a:t>cũ</a:t>
                      </a:r>
                      <a:r>
                        <a:rPr lang="en-GB" sz="2400" kern="100" dirty="0">
                          <a:effectLst/>
                        </a:rPr>
                        <a:t>/</a:t>
                      </a:r>
                      <a:r>
                        <a:rPr lang="en-GB" sz="2400" kern="100" dirty="0" err="1">
                          <a:effectLst/>
                        </a:rPr>
                        <a:t>mới</a:t>
                      </a:r>
                      <a:r>
                        <a:rPr lang="en-GB" sz="2400" kern="100" dirty="0">
                          <a:effectLst/>
                        </a:rPr>
                        <a:t>)</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Không đối chiếu kỹ chương trình đào tạo; điền vội vàng</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Đối</a:t>
                      </a:r>
                      <a:r>
                        <a:rPr lang="en-GB" sz="2400" kern="100" dirty="0">
                          <a:effectLst/>
                        </a:rPr>
                        <a:t> </a:t>
                      </a:r>
                      <a:r>
                        <a:rPr lang="en-GB" sz="2400" kern="100" dirty="0" err="1">
                          <a:effectLst/>
                        </a:rPr>
                        <a:t>chiếu</a:t>
                      </a:r>
                      <a:r>
                        <a:rPr lang="en-GB" sz="2400" kern="100" dirty="0">
                          <a:effectLst/>
                        </a:rPr>
                        <a:t> </a:t>
                      </a:r>
                      <a:r>
                        <a:rPr lang="en-GB" sz="2400" kern="100" dirty="0" err="1">
                          <a:effectLst/>
                        </a:rPr>
                        <a:t>mã</a:t>
                      </a:r>
                      <a:r>
                        <a:rPr lang="en-GB" sz="2400" kern="100" dirty="0">
                          <a:effectLst/>
                        </a:rPr>
                        <a:t> </a:t>
                      </a:r>
                      <a:r>
                        <a:rPr lang="en-GB" sz="2400" kern="100" dirty="0" err="1">
                          <a:effectLst/>
                        </a:rPr>
                        <a:t>học</a:t>
                      </a:r>
                      <a:r>
                        <a:rPr lang="en-GB" sz="2400" kern="100" dirty="0">
                          <a:effectLst/>
                        </a:rPr>
                        <a:t> </a:t>
                      </a:r>
                      <a:r>
                        <a:rPr lang="en-GB" sz="2400" kern="100" dirty="0" err="1">
                          <a:effectLst/>
                        </a:rPr>
                        <a:t>phần</a:t>
                      </a:r>
                      <a:r>
                        <a:rPr lang="en-GB" sz="2400" kern="100" dirty="0">
                          <a:effectLst/>
                        </a:rPr>
                        <a:t> </a:t>
                      </a:r>
                      <a:r>
                        <a:rPr lang="en-GB" sz="2400" kern="100" dirty="0" err="1">
                          <a:effectLst/>
                        </a:rPr>
                        <a:t>trong</a:t>
                      </a:r>
                      <a:r>
                        <a:rPr lang="en-GB" sz="2400" kern="100" dirty="0">
                          <a:effectLst/>
                        </a:rPr>
                        <a:t> </a:t>
                      </a:r>
                      <a:r>
                        <a:rPr lang="en-GB" sz="2400" kern="100" dirty="0" err="1">
                          <a:effectLst/>
                        </a:rPr>
                        <a:t>khung</a:t>
                      </a:r>
                      <a:r>
                        <a:rPr lang="en-GB" sz="2400" kern="100" dirty="0">
                          <a:effectLst/>
                        </a:rPr>
                        <a:t> </a:t>
                      </a:r>
                      <a:r>
                        <a:rPr lang="en-GB" sz="2400" kern="100" dirty="0" err="1">
                          <a:effectLst/>
                        </a:rPr>
                        <a:t>chương</a:t>
                      </a:r>
                      <a:r>
                        <a:rPr lang="en-GB" sz="2400" kern="100" dirty="0">
                          <a:effectLst/>
                        </a:rPr>
                        <a:t> </a:t>
                      </a:r>
                      <a:r>
                        <a:rPr lang="en-GB" sz="2400" kern="100" dirty="0" err="1">
                          <a:effectLst/>
                        </a:rPr>
                        <a:t>trình</a:t>
                      </a:r>
                      <a:r>
                        <a:rPr lang="en-GB" sz="2400" kern="100" dirty="0">
                          <a:effectLst/>
                        </a:rPr>
                        <a:t> </a:t>
                      </a:r>
                      <a:r>
                        <a:rPr lang="en-GB" sz="2400" kern="100" dirty="0" err="1">
                          <a:effectLst/>
                        </a:rPr>
                        <a:t>và</a:t>
                      </a:r>
                      <a:r>
                        <a:rPr lang="en-GB" sz="2400" kern="100" dirty="0">
                          <a:effectLst/>
                        </a:rPr>
                        <a:t> </a:t>
                      </a:r>
                      <a:r>
                        <a:rPr lang="en-GB" sz="2400" kern="100" dirty="0" err="1">
                          <a:effectLst/>
                        </a:rPr>
                        <a:t>bảng</a:t>
                      </a:r>
                      <a:r>
                        <a:rPr lang="en-GB" sz="2400" kern="100" dirty="0">
                          <a:effectLst/>
                        </a:rPr>
                        <a:t> </a:t>
                      </a:r>
                      <a:r>
                        <a:rPr lang="en-GB" sz="2400" kern="100" dirty="0" err="1">
                          <a:effectLst/>
                        </a:rPr>
                        <a:t>điểm</a:t>
                      </a:r>
                      <a:r>
                        <a:rPr lang="en-GB" sz="2400" kern="100" dirty="0">
                          <a:effectLst/>
                        </a:rPr>
                        <a:t> </a:t>
                      </a:r>
                      <a:r>
                        <a:rPr lang="en-GB" sz="2400" kern="100" dirty="0" err="1">
                          <a:effectLst/>
                        </a:rPr>
                        <a:t>cũ</a:t>
                      </a:r>
                      <a:r>
                        <a:rPr lang="en-GB" sz="2400" kern="100" dirty="0">
                          <a:effectLst/>
                        </a:rPr>
                        <a:t> </a:t>
                      </a:r>
                      <a:r>
                        <a:rPr lang="en-GB" sz="2400" kern="100" dirty="0" err="1">
                          <a:effectLst/>
                        </a:rPr>
                        <a:t>trước</a:t>
                      </a:r>
                      <a:r>
                        <a:rPr lang="en-GB" sz="2400" kern="100" dirty="0">
                          <a:effectLst/>
                        </a:rPr>
                        <a:t> </a:t>
                      </a:r>
                      <a:r>
                        <a:rPr lang="en-GB" sz="2400" kern="100" dirty="0" err="1">
                          <a:effectLst/>
                        </a:rPr>
                        <a:t>khi</a:t>
                      </a:r>
                      <a:r>
                        <a:rPr lang="en-GB" sz="2400" kern="100" dirty="0">
                          <a:effectLst/>
                        </a:rPr>
                        <a:t> </a:t>
                      </a:r>
                      <a:r>
                        <a:rPr lang="en-GB" sz="2400" kern="100" dirty="0" err="1">
                          <a:effectLst/>
                        </a:rPr>
                        <a:t>điền</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2605565713"/>
                  </a:ext>
                </a:extLst>
              </a:tr>
              <a:tr h="1749555">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a:effectLst/>
                        </a:rPr>
                        <a:t>Nhầm lẫn giữa học phần tương đương và học phần thay thế</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Chưa</a:t>
                      </a:r>
                      <a:r>
                        <a:rPr lang="en-GB" sz="2400" kern="100" dirty="0">
                          <a:effectLst/>
                        </a:rPr>
                        <a:t> </a:t>
                      </a:r>
                      <a:r>
                        <a:rPr lang="en-GB" sz="2400" kern="100" dirty="0" err="1">
                          <a:effectLst/>
                        </a:rPr>
                        <a:t>hiểu</a:t>
                      </a:r>
                      <a:r>
                        <a:rPr lang="en-GB" sz="2400" kern="100" dirty="0">
                          <a:effectLst/>
                        </a:rPr>
                        <a:t> </a:t>
                      </a:r>
                      <a:r>
                        <a:rPr lang="en-GB" sz="2400" kern="100" dirty="0" err="1">
                          <a:effectLst/>
                        </a:rPr>
                        <a:t>rõ</a:t>
                      </a:r>
                      <a:r>
                        <a:rPr lang="en-GB" sz="2400" kern="100" dirty="0">
                          <a:effectLst/>
                        </a:rPr>
                        <a:t> </a:t>
                      </a:r>
                      <a:r>
                        <a:rPr lang="en-GB" sz="2400" kern="100" dirty="0" err="1">
                          <a:effectLst/>
                        </a:rPr>
                        <a:t>quy</a:t>
                      </a:r>
                      <a:r>
                        <a:rPr lang="en-GB" sz="2400" kern="100" dirty="0">
                          <a:effectLst/>
                        </a:rPr>
                        <a:t> </a:t>
                      </a:r>
                      <a:r>
                        <a:rPr lang="en-GB" sz="2400" kern="100" dirty="0" err="1">
                          <a:effectLst/>
                        </a:rPr>
                        <a:t>định</a:t>
                      </a:r>
                      <a:r>
                        <a:rPr lang="en-GB" sz="2400" kern="100" dirty="0">
                          <a:effectLst/>
                        </a:rPr>
                        <a:t> </a:t>
                      </a:r>
                      <a:r>
                        <a:rPr lang="en-GB" sz="2400" kern="100" dirty="0" err="1">
                          <a:effectLst/>
                        </a:rPr>
                        <a:t>về</a:t>
                      </a:r>
                      <a:r>
                        <a:rPr lang="en-GB" sz="2400" kern="100" dirty="0">
                          <a:effectLst/>
                        </a:rPr>
                        <a:t> </a:t>
                      </a:r>
                      <a:r>
                        <a:rPr lang="en-GB" sz="2400" kern="100" dirty="0" err="1">
                          <a:effectLst/>
                        </a:rPr>
                        <a:t>chuyển</a:t>
                      </a:r>
                      <a:r>
                        <a:rPr lang="en-GB" sz="2400" kern="100" dirty="0">
                          <a:effectLst/>
                        </a:rPr>
                        <a:t> </a:t>
                      </a:r>
                      <a:r>
                        <a:rPr lang="en-GB" sz="2400" kern="100" dirty="0" err="1">
                          <a:effectLst/>
                        </a:rPr>
                        <a:t>điểm</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Tham khảo hướng dẫn từ Phòng Đào tạo; hỏi CVHT/Khoa trước khi nộp</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1365489524"/>
                  </a:ext>
                </a:extLst>
              </a:tr>
              <a:tr h="2685416">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dirty="0" err="1">
                          <a:effectLst/>
                        </a:rPr>
                        <a:t>Nộp</a:t>
                      </a:r>
                      <a:r>
                        <a:rPr lang="en-GB" sz="2400" kern="100" dirty="0">
                          <a:effectLst/>
                        </a:rPr>
                        <a:t> </a:t>
                      </a:r>
                      <a:r>
                        <a:rPr lang="en-GB" sz="2400" kern="100" dirty="0" err="1">
                          <a:effectLst/>
                        </a:rPr>
                        <a:t>hồ</a:t>
                      </a:r>
                      <a:r>
                        <a:rPr lang="en-GB" sz="2400" kern="100" dirty="0">
                          <a:effectLst/>
                        </a:rPr>
                        <a:t> </a:t>
                      </a:r>
                      <a:r>
                        <a:rPr lang="en-GB" sz="2400" kern="100" dirty="0" err="1">
                          <a:effectLst/>
                        </a:rPr>
                        <a:t>sơ</a:t>
                      </a:r>
                      <a:r>
                        <a:rPr lang="en-GB" sz="2400" kern="100" dirty="0">
                          <a:effectLst/>
                        </a:rPr>
                        <a:t> </a:t>
                      </a:r>
                      <a:r>
                        <a:rPr lang="en-GB" sz="2400" kern="100" dirty="0" err="1">
                          <a:effectLst/>
                        </a:rPr>
                        <a:t>không</a:t>
                      </a:r>
                      <a:r>
                        <a:rPr lang="en-GB" sz="2400" kern="100" dirty="0">
                          <a:effectLst/>
                        </a:rPr>
                        <a:t> </a:t>
                      </a:r>
                      <a:r>
                        <a:rPr lang="en-GB" sz="2400" kern="100" dirty="0" err="1">
                          <a:effectLst/>
                        </a:rPr>
                        <a:t>đúng</a:t>
                      </a:r>
                      <a:r>
                        <a:rPr lang="en-GB" sz="2400" kern="100" dirty="0">
                          <a:effectLst/>
                        </a:rPr>
                        <a:t> </a:t>
                      </a:r>
                      <a:r>
                        <a:rPr lang="en-GB" sz="2400" kern="100" dirty="0" err="1">
                          <a:effectLst/>
                        </a:rPr>
                        <a:t>quy</a:t>
                      </a:r>
                      <a:r>
                        <a:rPr lang="en-GB" sz="2400" kern="100" dirty="0">
                          <a:effectLst/>
                        </a:rPr>
                        <a:t> </a:t>
                      </a:r>
                      <a:r>
                        <a:rPr lang="en-GB" sz="2400" kern="100" dirty="0" err="1">
                          <a:effectLst/>
                        </a:rPr>
                        <a:t>trình</a:t>
                      </a:r>
                      <a:r>
                        <a:rPr lang="en-GB" sz="2400" kern="100" dirty="0">
                          <a:effectLst/>
                        </a:rPr>
                        <a:t> (</a:t>
                      </a:r>
                      <a:r>
                        <a:rPr lang="en-GB" sz="2400" kern="100" dirty="0" err="1">
                          <a:effectLst/>
                        </a:rPr>
                        <a:t>nộp</a:t>
                      </a:r>
                      <a:r>
                        <a:rPr lang="en-GB" sz="2400" kern="100" dirty="0">
                          <a:effectLst/>
                        </a:rPr>
                        <a:t> </a:t>
                      </a:r>
                      <a:r>
                        <a:rPr lang="en-GB" sz="2400" kern="100" dirty="0" err="1">
                          <a:effectLst/>
                        </a:rPr>
                        <a:t>trực</a:t>
                      </a:r>
                      <a:r>
                        <a:rPr lang="en-GB" sz="2400" kern="100" dirty="0">
                          <a:effectLst/>
                        </a:rPr>
                        <a:t> </a:t>
                      </a:r>
                      <a:r>
                        <a:rPr lang="en-GB" sz="2400" kern="100" dirty="0" err="1">
                          <a:effectLst/>
                        </a:rPr>
                        <a:t>tiếp</a:t>
                      </a:r>
                      <a:r>
                        <a:rPr lang="en-GB" sz="2400" kern="100" dirty="0">
                          <a:effectLst/>
                        </a:rPr>
                        <a:t> </a:t>
                      </a:r>
                      <a:r>
                        <a:rPr lang="en-GB" sz="2400" kern="100" dirty="0" err="1">
                          <a:effectLst/>
                        </a:rPr>
                        <a:t>cho</a:t>
                      </a:r>
                      <a:r>
                        <a:rPr lang="en-GB" sz="2400" kern="100" dirty="0">
                          <a:effectLst/>
                        </a:rPr>
                        <a:t> </a:t>
                      </a:r>
                      <a:r>
                        <a:rPr lang="en-GB" sz="2400" kern="100" dirty="0" err="1">
                          <a:effectLst/>
                        </a:rPr>
                        <a:t>giảng</a:t>
                      </a:r>
                      <a:r>
                        <a:rPr lang="en-GB" sz="2400" kern="100" dirty="0">
                          <a:effectLst/>
                        </a:rPr>
                        <a:t> </a:t>
                      </a:r>
                      <a:r>
                        <a:rPr lang="en-GB" sz="2400" kern="100" dirty="0" err="1">
                          <a:effectLst/>
                        </a:rPr>
                        <a:t>viên</a:t>
                      </a:r>
                      <a:r>
                        <a:rPr lang="en-GB" sz="2400" kern="100" dirty="0">
                          <a:effectLst/>
                        </a:rPr>
                        <a:t> </a:t>
                      </a:r>
                      <a:r>
                        <a:rPr lang="en-GB" sz="2400" kern="100" dirty="0" err="1">
                          <a:effectLst/>
                        </a:rPr>
                        <a:t>hoặc</a:t>
                      </a:r>
                      <a:r>
                        <a:rPr lang="en-GB" sz="2400" kern="100" dirty="0">
                          <a:effectLst/>
                        </a:rPr>
                        <a:t> Khoa </a:t>
                      </a:r>
                      <a:r>
                        <a:rPr lang="en-GB" sz="2400" kern="100" dirty="0" err="1">
                          <a:effectLst/>
                        </a:rPr>
                        <a:t>thay</a:t>
                      </a:r>
                      <a:r>
                        <a:rPr lang="en-GB" sz="2400" kern="100" dirty="0">
                          <a:effectLst/>
                        </a:rPr>
                        <a:t> </a:t>
                      </a:r>
                      <a:r>
                        <a:rPr lang="en-GB" sz="2400" kern="100" dirty="0" err="1">
                          <a:effectLst/>
                        </a:rPr>
                        <a:t>vì</a:t>
                      </a:r>
                      <a:r>
                        <a:rPr lang="en-GB" sz="2400" kern="100" dirty="0">
                          <a:effectLst/>
                        </a:rPr>
                        <a:t> </a:t>
                      </a:r>
                      <a:r>
                        <a:rPr lang="en-GB" sz="2400" kern="100" dirty="0" err="1">
                          <a:effectLst/>
                        </a:rPr>
                        <a:t>Một</a:t>
                      </a:r>
                      <a:r>
                        <a:rPr lang="en-GB" sz="2400" kern="100" dirty="0">
                          <a:effectLst/>
                        </a:rPr>
                        <a:t> </a:t>
                      </a:r>
                      <a:r>
                        <a:rPr lang="en-GB" sz="2400" kern="100" dirty="0" err="1">
                          <a:effectLst/>
                        </a:rPr>
                        <a:t>cửa</a:t>
                      </a:r>
                      <a:r>
                        <a:rPr lang="en-GB" sz="2400" kern="100" dirty="0">
                          <a:effectLst/>
                        </a:rPr>
                        <a:t>)</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Không đọc kỹ quy định thủ tục</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Nộp</a:t>
                      </a:r>
                      <a:r>
                        <a:rPr lang="en-GB" sz="2400" kern="100" dirty="0">
                          <a:effectLst/>
                        </a:rPr>
                        <a:t> </a:t>
                      </a:r>
                      <a:r>
                        <a:rPr lang="en-GB" sz="2400" kern="100" dirty="0" err="1">
                          <a:effectLst/>
                        </a:rPr>
                        <a:t>đúng</a:t>
                      </a:r>
                      <a:r>
                        <a:rPr lang="en-GB" sz="2400" kern="100" dirty="0">
                          <a:effectLst/>
                        </a:rPr>
                        <a:t> </a:t>
                      </a:r>
                      <a:r>
                        <a:rPr lang="en-GB" sz="2400" kern="100" dirty="0" err="1">
                          <a:effectLst/>
                        </a:rPr>
                        <a:t>quy</a:t>
                      </a:r>
                      <a:r>
                        <a:rPr lang="en-GB" sz="2400" kern="100" dirty="0">
                          <a:effectLst/>
                        </a:rPr>
                        <a:t> </a:t>
                      </a:r>
                      <a:r>
                        <a:rPr lang="en-GB" sz="2400" kern="100" dirty="0" err="1">
                          <a:effectLst/>
                        </a:rPr>
                        <a:t>trình</a:t>
                      </a:r>
                      <a:r>
                        <a:rPr lang="en-GB" sz="2400" kern="100" dirty="0">
                          <a:effectLst/>
                        </a:rPr>
                        <a:t> qua </a:t>
                      </a:r>
                      <a:r>
                        <a:rPr lang="en-GB" sz="2400" kern="100" dirty="0" err="1">
                          <a:effectLst/>
                        </a:rPr>
                        <a:t>Bộ</a:t>
                      </a:r>
                      <a:r>
                        <a:rPr lang="en-GB" sz="2400" kern="100" dirty="0">
                          <a:effectLst/>
                        </a:rPr>
                        <a:t> </a:t>
                      </a:r>
                      <a:r>
                        <a:rPr lang="en-GB" sz="2400" kern="100" dirty="0" err="1">
                          <a:effectLst/>
                        </a:rPr>
                        <a:t>phận</a:t>
                      </a:r>
                      <a:r>
                        <a:rPr lang="en-GB" sz="2400" kern="100" dirty="0">
                          <a:effectLst/>
                        </a:rPr>
                        <a:t> </a:t>
                      </a:r>
                      <a:r>
                        <a:rPr lang="en-GB" sz="2400" kern="100" dirty="0" err="1">
                          <a:effectLst/>
                        </a:rPr>
                        <a:t>Một</a:t>
                      </a:r>
                      <a:r>
                        <a:rPr lang="en-GB" sz="2400" kern="100" dirty="0">
                          <a:effectLst/>
                        </a:rPr>
                        <a:t> </a:t>
                      </a:r>
                      <a:r>
                        <a:rPr lang="en-GB" sz="2400" kern="100" dirty="0" err="1">
                          <a:effectLst/>
                        </a:rPr>
                        <a:t>cửa</a:t>
                      </a:r>
                      <a:r>
                        <a:rPr lang="en-GB" sz="2400" kern="100" dirty="0">
                          <a:effectLst/>
                        </a:rPr>
                        <a:t> </a:t>
                      </a:r>
                      <a:r>
                        <a:rPr lang="en-GB" sz="2400" kern="100" dirty="0" err="1">
                          <a:effectLst/>
                        </a:rPr>
                        <a:t>để</a:t>
                      </a:r>
                      <a:r>
                        <a:rPr lang="en-GB" sz="2400" kern="100" dirty="0">
                          <a:effectLst/>
                        </a:rPr>
                        <a:t> </a:t>
                      </a:r>
                      <a:r>
                        <a:rPr lang="en-GB" sz="2400" kern="100" dirty="0" err="1">
                          <a:effectLst/>
                        </a:rPr>
                        <a:t>được</a:t>
                      </a:r>
                      <a:r>
                        <a:rPr lang="en-GB" sz="2400" kern="100" dirty="0">
                          <a:effectLst/>
                        </a:rPr>
                        <a:t> </a:t>
                      </a:r>
                      <a:r>
                        <a:rPr lang="en-GB" sz="2400" kern="100" dirty="0" err="1">
                          <a:effectLst/>
                        </a:rPr>
                        <a:t>xử</a:t>
                      </a:r>
                      <a:r>
                        <a:rPr lang="en-GB" sz="2400" kern="100" dirty="0">
                          <a:effectLst/>
                        </a:rPr>
                        <a:t> </a:t>
                      </a:r>
                      <a:r>
                        <a:rPr lang="en-GB" sz="2400" kern="100" dirty="0" err="1">
                          <a:effectLst/>
                        </a:rPr>
                        <a:t>lý</a:t>
                      </a:r>
                      <a:r>
                        <a:rPr lang="en-GB" sz="2400" kern="100" dirty="0">
                          <a:effectLst/>
                        </a:rPr>
                        <a:t> </a:t>
                      </a:r>
                      <a:r>
                        <a:rPr lang="en-GB" sz="2400" kern="100" dirty="0" err="1">
                          <a:effectLst/>
                        </a:rPr>
                        <a:t>chính</a:t>
                      </a:r>
                      <a:r>
                        <a:rPr lang="en-GB" sz="2400" kern="100" dirty="0">
                          <a:effectLst/>
                        </a:rPr>
                        <a:t> </a:t>
                      </a:r>
                      <a:r>
                        <a:rPr lang="en-GB" sz="2400" kern="100" dirty="0" err="1">
                          <a:effectLst/>
                        </a:rPr>
                        <a:t>thức</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3717164569"/>
                  </a:ext>
                </a:extLst>
              </a:tr>
            </a:tbl>
          </a:graphicData>
        </a:graphic>
      </p:graphicFrame>
      <p:pic>
        <p:nvPicPr>
          <p:cNvPr id="11" name="Picture 10">
            <a:extLst>
              <a:ext uri="{FF2B5EF4-FFF2-40B4-BE49-F238E27FC236}">
                <a16:creationId xmlns:a16="http://schemas.microsoft.com/office/drawing/2014/main" id="{7573290C-AB38-4A34-B61C-F4BA6654506F}"/>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06800" y="266700"/>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2176167-5BD1-453E-9B09-434526A6AF9C}"/>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816167"/>
          </a:xfrm>
          <a:prstGeom prst="rect">
            <a:avLst/>
          </a:prstGeom>
        </p:spPr>
      </p:pic>
      <p:sp>
        <p:nvSpPr>
          <p:cNvPr id="6" name="TextBox 6"/>
          <p:cNvSpPr txBox="1"/>
          <p:nvPr/>
        </p:nvSpPr>
        <p:spPr>
          <a:xfrm>
            <a:off x="685800" y="422165"/>
            <a:ext cx="16642556" cy="696857"/>
          </a:xfrm>
          <a:prstGeom prst="rect">
            <a:avLst/>
          </a:prstGeom>
        </p:spPr>
        <p:txBody>
          <a:bodyPr lIns="0" tIns="0" rIns="0" bIns="0" rtlCol="0" anchor="t">
            <a:spAutoFit/>
          </a:bodyPr>
          <a:lstStyle/>
          <a:p>
            <a:pPr algn="l">
              <a:lnSpc>
                <a:spcPts val="5750"/>
              </a:lnSpc>
            </a:pP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XII.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Hướng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dẫn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giải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quyết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vướng</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mắc</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tại</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Bộ</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phận</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một</a:t>
            </a:r>
            <a:r>
              <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 </a:t>
            </a:r>
            <a:r>
              <a:rPr lang="en-US" sz="4625" b="1" dirty="0" err="1">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rPr>
              <a:t>cửa</a:t>
            </a:r>
            <a:endParaRPr lang="en-US" sz="4625" b="1" dirty="0">
              <a:solidFill>
                <a:schemeClr val="accent1">
                  <a:lumMod val="75000"/>
                </a:schemeClr>
              </a:solidFill>
              <a:latin typeface="Times New Roman" panose="02020603050405020304" pitchFamily="18" charset="0"/>
              <a:ea typeface="Museo Moderno Medium"/>
              <a:cs typeface="Times New Roman" panose="02020603050405020304" pitchFamily="18" charset="0"/>
              <a:sym typeface="Museo Moderno Medium"/>
            </a:endParaRPr>
          </a:p>
        </p:txBody>
      </p:sp>
      <p:graphicFrame>
        <p:nvGraphicFramePr>
          <p:cNvPr id="12" name="Table 11">
            <a:extLst>
              <a:ext uri="{FF2B5EF4-FFF2-40B4-BE49-F238E27FC236}">
                <a16:creationId xmlns:a16="http://schemas.microsoft.com/office/drawing/2014/main" id="{58A4CFD7-EBA6-9D7C-F6F9-9961AADECEFE}"/>
              </a:ext>
            </a:extLst>
          </p:cNvPr>
          <p:cNvGraphicFramePr>
            <a:graphicFrameLocks noGrp="1"/>
          </p:cNvGraphicFramePr>
          <p:nvPr>
            <p:extLst>
              <p:ext uri="{D42A27DB-BD31-4B8C-83A1-F6EECF244321}">
                <p14:modId xmlns:p14="http://schemas.microsoft.com/office/powerpoint/2010/main" val="3696295761"/>
              </p:ext>
            </p:extLst>
          </p:nvPr>
        </p:nvGraphicFramePr>
        <p:xfrm>
          <a:off x="533401" y="2185533"/>
          <a:ext cx="16794957" cy="7342135"/>
        </p:xfrm>
        <a:graphic>
          <a:graphicData uri="http://schemas.openxmlformats.org/drawingml/2006/table">
            <a:tbl>
              <a:tblPr firstRow="1" firstCol="1" bandRow="1">
                <a:tableStyleId>{21E4AEA4-8DFA-4A89-87EB-49C32662AFE0}</a:tableStyleId>
              </a:tblPr>
              <a:tblGrid>
                <a:gridCol w="602885">
                  <a:extLst>
                    <a:ext uri="{9D8B030D-6E8A-4147-A177-3AD203B41FA5}">
                      <a16:colId xmlns:a16="http://schemas.microsoft.com/office/drawing/2014/main" val="2634813209"/>
                    </a:ext>
                  </a:extLst>
                </a:gridCol>
                <a:gridCol w="3495273">
                  <a:extLst>
                    <a:ext uri="{9D8B030D-6E8A-4147-A177-3AD203B41FA5}">
                      <a16:colId xmlns:a16="http://schemas.microsoft.com/office/drawing/2014/main" val="1494900314"/>
                    </a:ext>
                  </a:extLst>
                </a:gridCol>
                <a:gridCol w="3943510">
                  <a:extLst>
                    <a:ext uri="{9D8B030D-6E8A-4147-A177-3AD203B41FA5}">
                      <a16:colId xmlns:a16="http://schemas.microsoft.com/office/drawing/2014/main" val="1326747931"/>
                    </a:ext>
                  </a:extLst>
                </a:gridCol>
                <a:gridCol w="3479568">
                  <a:extLst>
                    <a:ext uri="{9D8B030D-6E8A-4147-A177-3AD203B41FA5}">
                      <a16:colId xmlns:a16="http://schemas.microsoft.com/office/drawing/2014/main" val="1154406574"/>
                    </a:ext>
                  </a:extLst>
                </a:gridCol>
                <a:gridCol w="5273721">
                  <a:extLst>
                    <a:ext uri="{9D8B030D-6E8A-4147-A177-3AD203B41FA5}">
                      <a16:colId xmlns:a16="http://schemas.microsoft.com/office/drawing/2014/main" val="4058415024"/>
                    </a:ext>
                  </a:extLst>
                </a:gridCol>
              </a:tblGrid>
              <a:tr h="828472">
                <a:tc>
                  <a:txBody>
                    <a:bodyPr/>
                    <a:lstStyle/>
                    <a:p>
                      <a:pPr marL="0" marR="0" algn="ctr">
                        <a:lnSpc>
                          <a:spcPct val="107000"/>
                        </a:lnSpc>
                        <a:spcAft>
                          <a:spcPts val="800"/>
                        </a:spcAft>
                        <a:buNone/>
                      </a:pPr>
                      <a:r>
                        <a:rPr lang="en-GB" sz="2400" kern="100">
                          <a:effectLst/>
                        </a:rPr>
                        <a:t>TT</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Nội dung sinh viên liên hệ </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Lỗi sinh viên hay mắc</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Nguyên nhân</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Cách</a:t>
                      </a:r>
                      <a:r>
                        <a:rPr lang="en-GB" sz="2400" kern="100" dirty="0">
                          <a:effectLst/>
                        </a:rPr>
                        <a:t> </a:t>
                      </a:r>
                      <a:r>
                        <a:rPr lang="en-GB" sz="2400" kern="100" dirty="0" err="1">
                          <a:effectLst/>
                        </a:rPr>
                        <a:t>khắc</a:t>
                      </a:r>
                      <a:r>
                        <a:rPr lang="en-GB" sz="2400" kern="100" dirty="0">
                          <a:effectLst/>
                        </a:rPr>
                        <a:t> </a:t>
                      </a:r>
                      <a:r>
                        <a:rPr lang="en-GB" sz="2400" kern="100" dirty="0" err="1">
                          <a:effectLst/>
                        </a:rPr>
                        <a:t>phục</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4038828226"/>
                  </a:ext>
                </a:extLst>
              </a:tr>
              <a:tr h="2562388">
                <a:tc rowSpan="2">
                  <a:txBody>
                    <a:bodyPr/>
                    <a:lstStyle/>
                    <a:p>
                      <a:pPr marL="0" marR="0" algn="ctr">
                        <a:lnSpc>
                          <a:spcPct val="107000"/>
                        </a:lnSpc>
                        <a:spcAft>
                          <a:spcPts val="800"/>
                        </a:spcAft>
                        <a:buNone/>
                      </a:pPr>
                      <a:r>
                        <a:rPr lang="en-GB" sz="2400" kern="100" dirty="0">
                          <a:effectLst/>
                        </a:rPr>
                        <a:t> 6</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rowSpan="2">
                  <a:txBody>
                    <a:bodyPr/>
                    <a:lstStyle/>
                    <a:p>
                      <a:pPr marL="0" marR="0" algn="ctr">
                        <a:lnSpc>
                          <a:spcPct val="107000"/>
                        </a:lnSpc>
                        <a:spcAft>
                          <a:spcPts val="800"/>
                        </a:spcAft>
                        <a:buNone/>
                      </a:pPr>
                      <a:r>
                        <a:rPr lang="en-GB" sz="2400" b="1" kern="100" dirty="0" err="1">
                          <a:effectLst/>
                        </a:rPr>
                        <a:t>Đăng</a:t>
                      </a:r>
                      <a:r>
                        <a:rPr lang="en-GB" sz="2400" b="1" kern="100" dirty="0">
                          <a:effectLst/>
                        </a:rPr>
                        <a:t> </a:t>
                      </a:r>
                      <a:r>
                        <a:rPr lang="en-GB" sz="2400" b="1" kern="100" dirty="0" err="1">
                          <a:effectLst/>
                        </a:rPr>
                        <a:t>ký</a:t>
                      </a:r>
                      <a:r>
                        <a:rPr lang="en-GB" sz="2400" b="1" kern="100" dirty="0">
                          <a:effectLst/>
                        </a:rPr>
                        <a:t> </a:t>
                      </a:r>
                      <a:r>
                        <a:rPr lang="en-GB" sz="2400" b="1" kern="100" dirty="0" err="1">
                          <a:effectLst/>
                        </a:rPr>
                        <a:t>xin</a:t>
                      </a:r>
                      <a:r>
                        <a:rPr lang="en-GB" sz="2400" b="1" kern="100" dirty="0">
                          <a:effectLst/>
                        </a:rPr>
                        <a:t> </a:t>
                      </a:r>
                      <a:r>
                        <a:rPr lang="en-GB" sz="2400" b="1" kern="100" dirty="0" err="1">
                          <a:effectLst/>
                        </a:rPr>
                        <a:t>miễn</a:t>
                      </a:r>
                      <a:r>
                        <a:rPr lang="en-GB" sz="2400" b="1" kern="100" dirty="0">
                          <a:effectLst/>
                        </a:rPr>
                        <a:t> </a:t>
                      </a:r>
                      <a:r>
                        <a:rPr lang="en-GB" sz="2400" b="1" kern="100" dirty="0" err="1">
                          <a:effectLst/>
                        </a:rPr>
                        <a:t>học</a:t>
                      </a:r>
                      <a:r>
                        <a:rPr lang="en-GB" sz="2400" b="1" kern="100" dirty="0">
                          <a:effectLst/>
                        </a:rPr>
                        <a:t> </a:t>
                      </a:r>
                      <a:r>
                        <a:rPr lang="en-GB" sz="2400" b="1" kern="100" dirty="0" err="1">
                          <a:effectLst/>
                        </a:rPr>
                        <a:t>phần</a:t>
                      </a:r>
                      <a:r>
                        <a:rPr lang="en-GB" sz="2400" b="1" kern="100" dirty="0">
                          <a:effectLst/>
                        </a:rPr>
                        <a:t> </a:t>
                      </a:r>
                      <a:r>
                        <a:rPr lang="en-GB" sz="2400" b="1" kern="100" dirty="0" err="1">
                          <a:effectLst/>
                        </a:rPr>
                        <a:t>Tiếng</a:t>
                      </a:r>
                      <a:r>
                        <a:rPr lang="en-GB" sz="2400" b="1" kern="100" dirty="0">
                          <a:effectLst/>
                        </a:rPr>
                        <a:t> Anh, Tin </a:t>
                      </a:r>
                      <a:r>
                        <a:rPr lang="en-GB" sz="2400" b="1" kern="100" dirty="0" err="1">
                          <a:effectLst/>
                        </a:rPr>
                        <a:t>học</a:t>
                      </a:r>
                      <a:endParaRPr lang="vi-VN" sz="2400" b="1" kern="100" dirty="0">
                        <a:effectLst/>
                      </a:endParaRPr>
                    </a:p>
                    <a:p>
                      <a:pPr marL="0" marR="0" algn="ctr">
                        <a:lnSpc>
                          <a:spcPct val="107000"/>
                        </a:lnSpc>
                        <a:spcAft>
                          <a:spcPts val="800"/>
                        </a:spcAft>
                        <a:buNone/>
                      </a:pPr>
                      <a:r>
                        <a:rPr lang="en-GB" sz="2400" b="1" kern="100" dirty="0">
                          <a:effectLst/>
                        </a:rPr>
                        <a:t>(</a:t>
                      </a:r>
                      <a:r>
                        <a:rPr lang="en-GB" sz="2400" b="1" kern="100" dirty="0" err="1">
                          <a:effectLst/>
                        </a:rPr>
                        <a:t>Nộp</a:t>
                      </a:r>
                      <a:r>
                        <a:rPr lang="en-GB" sz="2400" b="1" kern="100" dirty="0">
                          <a:effectLst/>
                        </a:rPr>
                        <a:t> </a:t>
                      </a:r>
                      <a:r>
                        <a:rPr lang="en-GB" sz="2400" b="1" kern="100" dirty="0" err="1">
                          <a:effectLst/>
                        </a:rPr>
                        <a:t>trực</a:t>
                      </a:r>
                      <a:r>
                        <a:rPr lang="en-GB" sz="2400" b="1" kern="100" dirty="0">
                          <a:effectLst/>
                        </a:rPr>
                        <a:t> </a:t>
                      </a:r>
                      <a:r>
                        <a:rPr lang="en-GB" sz="2400" b="1" kern="100" dirty="0" err="1">
                          <a:effectLst/>
                        </a:rPr>
                        <a:t>tiếp</a:t>
                      </a:r>
                      <a:r>
                        <a:rPr lang="en-GB" sz="2400" b="1" kern="100" dirty="0">
                          <a:effectLst/>
                        </a:rPr>
                        <a:t> </a:t>
                      </a:r>
                      <a:r>
                        <a:rPr lang="en-GB" sz="2400" b="1" kern="100" dirty="0" err="1">
                          <a:effectLst/>
                        </a:rPr>
                        <a:t>tại</a:t>
                      </a:r>
                      <a:r>
                        <a:rPr lang="en-GB" sz="2400" b="1" kern="100" dirty="0">
                          <a:effectLst/>
                        </a:rPr>
                        <a:t> Trường)</a:t>
                      </a:r>
                      <a:endParaRPr lang="vi-VN"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Sử dụng chứng chỉ quá hạn (cấp quá 24 tháng so với ngày xét tốt nghiệp)</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Không đọc kỹ yêu cầu về thời hạn chứng chỉ</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err="1">
                          <a:effectLst/>
                        </a:rPr>
                        <a:t>Kiểm</a:t>
                      </a:r>
                      <a:r>
                        <a:rPr lang="en-GB" sz="2400" kern="100" dirty="0">
                          <a:effectLst/>
                        </a:rPr>
                        <a:t> </a:t>
                      </a:r>
                      <a:r>
                        <a:rPr lang="en-GB" sz="2400" kern="100" dirty="0" err="1">
                          <a:effectLst/>
                        </a:rPr>
                        <a:t>tra</a:t>
                      </a:r>
                      <a:r>
                        <a:rPr lang="en-GB" sz="2400" kern="100" dirty="0">
                          <a:effectLst/>
                        </a:rPr>
                        <a:t> </a:t>
                      </a:r>
                      <a:r>
                        <a:rPr lang="en-GB" sz="2400" kern="100" dirty="0" err="1">
                          <a:effectLst/>
                        </a:rPr>
                        <a:t>ngày</a:t>
                      </a:r>
                      <a:r>
                        <a:rPr lang="en-GB" sz="2400" kern="100" dirty="0">
                          <a:effectLst/>
                        </a:rPr>
                        <a:t> </a:t>
                      </a:r>
                      <a:r>
                        <a:rPr lang="en-GB" sz="2400" kern="100" dirty="0" err="1">
                          <a:effectLst/>
                        </a:rPr>
                        <a:t>cấp</a:t>
                      </a:r>
                      <a:r>
                        <a:rPr lang="en-GB" sz="2400" kern="100" dirty="0">
                          <a:effectLst/>
                        </a:rPr>
                        <a:t> </a:t>
                      </a:r>
                      <a:r>
                        <a:rPr lang="en-GB" sz="2400" kern="100" dirty="0" err="1">
                          <a:effectLst/>
                        </a:rPr>
                        <a:t>chứng</a:t>
                      </a:r>
                      <a:r>
                        <a:rPr lang="en-GB" sz="2400" kern="100" dirty="0">
                          <a:effectLst/>
                        </a:rPr>
                        <a:t> </a:t>
                      </a:r>
                      <a:r>
                        <a:rPr lang="en-GB" sz="2400" kern="100" dirty="0" err="1">
                          <a:effectLst/>
                        </a:rPr>
                        <a:t>chỉ</a:t>
                      </a:r>
                      <a:r>
                        <a:rPr lang="en-GB" sz="2400" kern="100" dirty="0">
                          <a:effectLst/>
                        </a:rPr>
                        <a:t>; </a:t>
                      </a:r>
                      <a:r>
                        <a:rPr lang="en-GB" sz="2400" kern="100" dirty="0" err="1">
                          <a:effectLst/>
                        </a:rPr>
                        <a:t>nếu</a:t>
                      </a:r>
                      <a:r>
                        <a:rPr lang="en-GB" sz="2400" kern="100" dirty="0">
                          <a:effectLst/>
                        </a:rPr>
                        <a:t> </a:t>
                      </a:r>
                      <a:r>
                        <a:rPr lang="en-GB" sz="2400" kern="100" dirty="0" err="1">
                          <a:effectLst/>
                        </a:rPr>
                        <a:t>quá</a:t>
                      </a:r>
                      <a:r>
                        <a:rPr lang="en-GB" sz="2400" kern="100" dirty="0">
                          <a:effectLst/>
                        </a:rPr>
                        <a:t> </a:t>
                      </a:r>
                      <a:r>
                        <a:rPr lang="en-GB" sz="2400" kern="100" dirty="0" err="1">
                          <a:effectLst/>
                        </a:rPr>
                        <a:t>hạn</a:t>
                      </a:r>
                      <a:r>
                        <a:rPr lang="en-GB" sz="2400" kern="100" dirty="0">
                          <a:effectLst/>
                        </a:rPr>
                        <a:t> </a:t>
                      </a:r>
                      <a:r>
                        <a:rPr lang="en-GB" sz="2400" kern="100" dirty="0" err="1">
                          <a:effectLst/>
                        </a:rPr>
                        <a:t>cần</a:t>
                      </a:r>
                      <a:r>
                        <a:rPr lang="en-GB" sz="2400" kern="100" dirty="0">
                          <a:effectLst/>
                        </a:rPr>
                        <a:t> </a:t>
                      </a:r>
                      <a:r>
                        <a:rPr lang="en-GB" sz="2400" kern="100" dirty="0" err="1">
                          <a:effectLst/>
                        </a:rPr>
                        <a:t>thi</a:t>
                      </a:r>
                      <a:r>
                        <a:rPr lang="en-GB" sz="2400" kern="100" dirty="0">
                          <a:effectLst/>
                        </a:rPr>
                        <a:t> </a:t>
                      </a:r>
                      <a:r>
                        <a:rPr lang="en-GB" sz="2400" kern="100" dirty="0" err="1">
                          <a:effectLst/>
                        </a:rPr>
                        <a:t>lại</a:t>
                      </a:r>
                      <a:r>
                        <a:rPr lang="en-GB" sz="2400" kern="100" dirty="0">
                          <a:effectLst/>
                        </a:rPr>
                        <a:t> </a:t>
                      </a:r>
                      <a:r>
                        <a:rPr lang="en-GB" sz="2400" kern="100" dirty="0" err="1">
                          <a:effectLst/>
                        </a:rPr>
                        <a:t>để</a:t>
                      </a:r>
                      <a:r>
                        <a:rPr lang="en-GB" sz="2400" kern="100" dirty="0">
                          <a:effectLst/>
                        </a:rPr>
                        <a:t> </a:t>
                      </a:r>
                      <a:r>
                        <a:rPr lang="en-GB" sz="2400" kern="100" dirty="0" err="1">
                          <a:effectLst/>
                        </a:rPr>
                        <a:t>có</a:t>
                      </a:r>
                      <a:r>
                        <a:rPr lang="en-GB" sz="2400" kern="100" dirty="0">
                          <a:effectLst/>
                        </a:rPr>
                        <a:t> </a:t>
                      </a:r>
                      <a:r>
                        <a:rPr lang="en-GB" sz="2400" kern="100" dirty="0" err="1">
                          <a:effectLst/>
                        </a:rPr>
                        <a:t>chứng</a:t>
                      </a:r>
                      <a:r>
                        <a:rPr lang="en-GB" sz="2400" kern="100" dirty="0">
                          <a:effectLst/>
                        </a:rPr>
                        <a:t> </a:t>
                      </a:r>
                      <a:r>
                        <a:rPr lang="en-GB" sz="2400" kern="100" dirty="0" err="1">
                          <a:effectLst/>
                        </a:rPr>
                        <a:t>chỉ</a:t>
                      </a:r>
                      <a:r>
                        <a:rPr lang="en-GB" sz="2400" kern="100" dirty="0">
                          <a:effectLst/>
                        </a:rPr>
                        <a:t> </a:t>
                      </a:r>
                      <a:r>
                        <a:rPr lang="en-GB" sz="2400" kern="100" dirty="0" err="1">
                          <a:effectLst/>
                        </a:rPr>
                        <a:t>mới</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4171795014"/>
                  </a:ext>
                </a:extLst>
              </a:tr>
              <a:tr h="3951275">
                <a:tc vMerge="1">
                  <a:txBody>
                    <a:bodyPr/>
                    <a:lstStyle/>
                    <a:p>
                      <a:endParaRPr lang="vi-VN"/>
                    </a:p>
                  </a:txBody>
                  <a:tcPr/>
                </a:tc>
                <a:tc vMerge="1">
                  <a:txBody>
                    <a:bodyPr/>
                    <a:lstStyle/>
                    <a:p>
                      <a:endParaRPr lang="vi-VN"/>
                    </a:p>
                  </a:txBody>
                  <a:tcPr/>
                </a:tc>
                <a:tc>
                  <a:txBody>
                    <a:bodyPr/>
                    <a:lstStyle/>
                    <a:p>
                      <a:pPr marL="0" marR="0" algn="ctr">
                        <a:lnSpc>
                          <a:spcPct val="107000"/>
                        </a:lnSpc>
                        <a:spcAft>
                          <a:spcPts val="800"/>
                        </a:spcAft>
                        <a:buNone/>
                      </a:pPr>
                      <a:r>
                        <a:rPr lang="en-GB" sz="2400" kern="100">
                          <a:effectLst/>
                        </a:rPr>
                        <a:t>Nộp hồ sơ sai thời gian quy định (không trong 2 tuần đầu học kỳ hoặc trước kỳ xét TN 7 ngày)</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a:effectLst/>
                        </a:rPr>
                        <a:t>Không theo dõi thông báo</a:t>
                      </a:r>
                      <a:endParaRPr lang="vi-V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tc>
                  <a:txBody>
                    <a:bodyPr/>
                    <a:lstStyle/>
                    <a:p>
                      <a:pPr marL="0" marR="0" algn="ctr">
                        <a:lnSpc>
                          <a:spcPct val="107000"/>
                        </a:lnSpc>
                        <a:spcAft>
                          <a:spcPts val="800"/>
                        </a:spcAft>
                        <a:buNone/>
                      </a:pPr>
                      <a:r>
                        <a:rPr lang="en-GB" sz="2400" kern="100" dirty="0">
                          <a:effectLst/>
                        </a:rPr>
                        <a:t>Theo </a:t>
                      </a:r>
                      <a:r>
                        <a:rPr lang="en-GB" sz="2400" kern="100" dirty="0" err="1">
                          <a:effectLst/>
                        </a:rPr>
                        <a:t>dõi</a:t>
                      </a:r>
                      <a:r>
                        <a:rPr lang="en-GB" sz="2400" kern="100" dirty="0">
                          <a:effectLst/>
                        </a:rPr>
                        <a:t> </a:t>
                      </a:r>
                      <a:r>
                        <a:rPr lang="en-GB" sz="2400" kern="100" dirty="0" err="1">
                          <a:effectLst/>
                        </a:rPr>
                        <a:t>kỹ</a:t>
                      </a:r>
                      <a:r>
                        <a:rPr lang="en-GB" sz="2400" kern="100" dirty="0">
                          <a:effectLst/>
                        </a:rPr>
                        <a:t> email/</a:t>
                      </a:r>
                      <a:r>
                        <a:rPr lang="en-GB" sz="2400" kern="100" dirty="0" err="1">
                          <a:effectLst/>
                        </a:rPr>
                        <a:t>cổng</a:t>
                      </a:r>
                      <a:r>
                        <a:rPr lang="en-GB" sz="2400" kern="100" dirty="0">
                          <a:effectLst/>
                        </a:rPr>
                        <a:t> </a:t>
                      </a:r>
                      <a:r>
                        <a:rPr lang="en-GB" sz="2400" kern="100" dirty="0" err="1">
                          <a:effectLst/>
                        </a:rPr>
                        <a:t>thông</a:t>
                      </a:r>
                      <a:r>
                        <a:rPr lang="en-GB" sz="2400" kern="100" dirty="0">
                          <a:effectLst/>
                        </a:rPr>
                        <a:t> tin SV; </a:t>
                      </a:r>
                      <a:r>
                        <a:rPr lang="en-GB" sz="2400" kern="100" dirty="0" err="1">
                          <a:effectLst/>
                        </a:rPr>
                        <a:t>nộp</a:t>
                      </a:r>
                      <a:r>
                        <a:rPr lang="en-GB" sz="2400" kern="100" dirty="0">
                          <a:effectLst/>
                        </a:rPr>
                        <a:t> </a:t>
                      </a:r>
                      <a:r>
                        <a:rPr lang="en-GB" sz="2400" kern="100" dirty="0" err="1">
                          <a:effectLst/>
                        </a:rPr>
                        <a:t>đơn</a:t>
                      </a:r>
                      <a:r>
                        <a:rPr lang="en-GB" sz="2400" kern="100" dirty="0">
                          <a:effectLst/>
                        </a:rPr>
                        <a:t> </a:t>
                      </a:r>
                      <a:r>
                        <a:rPr lang="en-GB" sz="2400" kern="100" dirty="0" err="1">
                          <a:effectLst/>
                        </a:rPr>
                        <a:t>đúng</a:t>
                      </a:r>
                      <a:r>
                        <a:rPr lang="en-GB" sz="2400" kern="100" dirty="0">
                          <a:effectLst/>
                        </a:rPr>
                        <a:t> </a:t>
                      </a:r>
                      <a:r>
                        <a:rPr lang="en-GB" sz="2400" kern="100" dirty="0" err="1">
                          <a:effectLst/>
                        </a:rPr>
                        <a:t>khung</a:t>
                      </a:r>
                      <a:r>
                        <a:rPr lang="en-GB" sz="2400" kern="100" dirty="0">
                          <a:effectLst/>
                        </a:rPr>
                        <a:t> </a:t>
                      </a:r>
                      <a:r>
                        <a:rPr lang="en-GB" sz="2400" kern="100" dirty="0" err="1">
                          <a:effectLst/>
                        </a:rPr>
                        <a:t>thời</a:t>
                      </a:r>
                      <a:r>
                        <a:rPr lang="en-GB" sz="2400" kern="100" dirty="0">
                          <a:effectLst/>
                        </a:rPr>
                        <a:t> </a:t>
                      </a:r>
                      <a:r>
                        <a:rPr lang="en-GB" sz="2400" kern="100" dirty="0" err="1">
                          <a:effectLst/>
                        </a:rPr>
                        <a:t>gian</a:t>
                      </a:r>
                      <a:r>
                        <a:rPr lang="en-GB" sz="2400" kern="100" dirty="0">
                          <a:effectLst/>
                        </a:rPr>
                        <a:t> </a:t>
                      </a:r>
                      <a:r>
                        <a:rPr lang="en-GB" sz="2400" kern="100" dirty="0" err="1">
                          <a:effectLst/>
                        </a:rPr>
                        <a:t>quy</a:t>
                      </a:r>
                      <a:r>
                        <a:rPr lang="en-GB" sz="2400" kern="100" dirty="0">
                          <a:effectLst/>
                        </a:rPr>
                        <a:t> </a:t>
                      </a:r>
                      <a:r>
                        <a:rPr lang="en-GB" sz="2400" kern="100" dirty="0" err="1">
                          <a:effectLst/>
                        </a:rPr>
                        <a:t>định</a:t>
                      </a:r>
                      <a:endParaRPr lang="vi-VN"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225" marR="12225" marT="0" marB="0" anchor="ctr"/>
                </a:tc>
                <a:extLst>
                  <a:ext uri="{0D108BD9-81ED-4DB2-BD59-A6C34878D82A}">
                    <a16:rowId xmlns:a16="http://schemas.microsoft.com/office/drawing/2014/main" val="2018145835"/>
                  </a:ext>
                </a:extLst>
              </a:tr>
            </a:tbl>
          </a:graphicData>
        </a:graphic>
      </p:graphicFrame>
      <p:pic>
        <p:nvPicPr>
          <p:cNvPr id="10" name="Picture 9">
            <a:extLst>
              <a:ext uri="{FF2B5EF4-FFF2-40B4-BE49-F238E27FC236}">
                <a16:creationId xmlns:a16="http://schemas.microsoft.com/office/drawing/2014/main" id="{FBA72476-0140-4CFB-9B6E-DF825C7E187E}"/>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45F79-4F3F-97B9-7DBE-DF3B375A87D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7CB8EDA-55E8-E8EE-4E28-9899C1D43144}"/>
              </a:ext>
            </a:extLst>
          </p:cNvPr>
          <p:cNvPicPr>
            <a:picLocks noChangeAspect="1"/>
          </p:cNvPicPr>
          <p:nvPr/>
        </p:nvPicPr>
        <p:blipFill rotWithShape="1">
          <a:blip r:embed="rId3">
            <a:extLst>
              <a:ext uri="{28A0092B-C50C-407E-A947-70E740481C1C}">
                <a14:useLocalDpi xmlns:a14="http://schemas.microsoft.com/office/drawing/2010/main" val="0"/>
              </a:ext>
            </a:extLst>
          </a:blip>
          <a:srcRect l="30739" t="7295" r="4284" b="16404"/>
          <a:stretch/>
        </p:blipFill>
        <p:spPr>
          <a:xfrm>
            <a:off x="0" y="17079"/>
            <a:ext cx="18288001" cy="10269921"/>
          </a:xfrm>
          <a:prstGeom prst="rect">
            <a:avLst/>
          </a:prstGeom>
        </p:spPr>
      </p:pic>
      <p:pic>
        <p:nvPicPr>
          <p:cNvPr id="10" name="Picture 9">
            <a:extLst>
              <a:ext uri="{FF2B5EF4-FFF2-40B4-BE49-F238E27FC236}">
                <a16:creationId xmlns:a16="http://schemas.microsoft.com/office/drawing/2014/main" id="{F17187DF-5669-4508-990F-786299FD3935}"/>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6340452" y="253967"/>
            <a:ext cx="1497421" cy="1647164"/>
          </a:xfrm>
          <a:prstGeom prst="rect">
            <a:avLst/>
          </a:prstGeom>
        </p:spPr>
      </p:pic>
      <p:sp>
        <p:nvSpPr>
          <p:cNvPr id="3" name="Rectangle 1">
            <a:extLst>
              <a:ext uri="{FF2B5EF4-FFF2-40B4-BE49-F238E27FC236}">
                <a16:creationId xmlns:a16="http://schemas.microsoft.com/office/drawing/2014/main" id="{A2C5D0BC-C20E-8991-FCBC-AE5025AD2D47}"/>
              </a:ext>
            </a:extLst>
          </p:cNvPr>
          <p:cNvSpPr>
            <a:spLocks noChangeArrowheads="1"/>
          </p:cNvSpPr>
          <p:nvPr/>
        </p:nvSpPr>
        <p:spPr bwMode="auto">
          <a:xfrm>
            <a:off x="1995528" y="1399799"/>
            <a:ext cx="143601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000" b="1" dirty="0">
                <a:solidFill>
                  <a:srgbClr val="C00000"/>
                </a:solidFill>
                <a:latin typeface="Times New Roman" panose="02020603050405020304" pitchFamily="18" charset="0"/>
                <a:ea typeface="Arial Unicode MS"/>
                <a:cs typeface="Times New Roman" panose="02020603050405020304" pitchFamily="18" charset="0"/>
              </a:rPr>
              <a:t>LƯU Ý KHUYẾN </a:t>
            </a:r>
            <a:r>
              <a:rPr lang="en-US" altLang="en-US" sz="4000" b="1">
                <a:solidFill>
                  <a:srgbClr val="C00000"/>
                </a:solidFill>
                <a:latin typeface="Times New Roman" panose="02020603050405020304" pitchFamily="18" charset="0"/>
                <a:ea typeface="Arial Unicode MS"/>
                <a:cs typeface="Times New Roman" panose="02020603050405020304" pitchFamily="18" charset="0"/>
              </a:rPr>
              <a:t>KHÍCH CHO CÁC </a:t>
            </a:r>
            <a:r>
              <a:rPr lang="en-US" altLang="en-US" sz="4000" b="1" dirty="0">
                <a:solidFill>
                  <a:srgbClr val="C00000"/>
                </a:solidFill>
                <a:latin typeface="Times New Roman" panose="02020603050405020304" pitchFamily="18" charset="0"/>
                <a:ea typeface="Arial Unicode MS"/>
                <a:cs typeface="Times New Roman" panose="02020603050405020304" pitchFamily="18" charset="0"/>
              </a:rPr>
              <a:t>BẠN SINH VIÊN NÊN:</a:t>
            </a:r>
            <a:endParaRPr lang="en-US" altLang="en-US" sz="4000" b="1" dirty="0">
              <a:solidFill>
                <a:srgbClr val="C00000"/>
              </a:solidFill>
              <a:latin typeface="Times New Roman" panose="02020603050405020304" pitchFamily="18" charset="0"/>
              <a:cs typeface="Times New Roman" panose="02020603050405020304" pitchFamily="18" charset="0"/>
            </a:endParaRPr>
          </a:p>
        </p:txBody>
      </p:sp>
      <p:sp>
        <p:nvSpPr>
          <p:cNvPr id="4" name="TextBox 8">
            <a:extLst>
              <a:ext uri="{FF2B5EF4-FFF2-40B4-BE49-F238E27FC236}">
                <a16:creationId xmlns:a16="http://schemas.microsoft.com/office/drawing/2014/main" id="{866566C7-8878-EFA6-9714-6BE937F71706}"/>
              </a:ext>
            </a:extLst>
          </p:cNvPr>
          <p:cNvSpPr txBox="1"/>
          <p:nvPr/>
        </p:nvSpPr>
        <p:spPr>
          <a:xfrm>
            <a:off x="6629400" y="2552700"/>
            <a:ext cx="7564628" cy="4539191"/>
          </a:xfrm>
          <a:prstGeom prst="rect">
            <a:avLst/>
          </a:prstGeom>
          <a:noFill/>
        </p:spPr>
        <p:txBody>
          <a:bodyPr wrap="square" rtlCol="0">
            <a:spAutoFit/>
          </a:bodyPr>
          <a:lstStyle/>
          <a:p>
            <a:pPr marL="457200" lvl="0" indent="-457200" algn="just">
              <a:lnSpc>
                <a:spcPct val="150000"/>
              </a:lnSpc>
              <a:spcAft>
                <a:spcPts val="0"/>
              </a:spcAft>
              <a:buAutoNum type="arabicPeriod"/>
            </a:pPr>
            <a:r>
              <a:rPr lang="en-US" sz="2800" b="1" dirty="0">
                <a:latin typeface="Times New Roman" pitchFamily="18" charset="0"/>
                <a:cs typeface="Times New Roman" pitchFamily="18" charset="0"/>
              </a:rPr>
              <a:t>THƯỜNG XUYÊN TRUY CẬP WEBSITE TRƯỜNG: </a:t>
            </a:r>
            <a:r>
              <a:rPr lang="en-US" sz="2800" b="1" dirty="0">
                <a:latin typeface="Times New Roman" pitchFamily="18" charset="0"/>
                <a:cs typeface="Times New Roman" pitchFamily="18" charset="0"/>
                <a:hlinkClick r:id="rId6"/>
              </a:rPr>
              <a:t>WWW.UNETI.EDU.VN</a:t>
            </a:r>
            <a:r>
              <a:rPr lang="en-US" sz="2800" b="1" dirty="0">
                <a:latin typeface="Times New Roman" pitchFamily="18" charset="0"/>
                <a:cs typeface="Times New Roman" pitchFamily="18" charset="0"/>
              </a:rPr>
              <a:t> </a:t>
            </a:r>
          </a:p>
          <a:p>
            <a:pPr marL="457200" lvl="0" indent="-457200">
              <a:lnSpc>
                <a:spcPct val="150000"/>
              </a:lnSpc>
              <a:spcAft>
                <a:spcPts val="0"/>
              </a:spcAft>
              <a:buAutoNum type="arabicPeriod"/>
            </a:pPr>
            <a:r>
              <a:rPr lang="en-US" sz="2800" b="1" dirty="0">
                <a:latin typeface="Times New Roman" pitchFamily="18" charset="0"/>
                <a:cs typeface="Times New Roman" pitchFamily="18" charset="0"/>
              </a:rPr>
              <a:t>TRANG CÁ NHÂN: </a:t>
            </a:r>
            <a:r>
              <a:rPr lang="en-US" sz="2800" b="1" dirty="0">
                <a:latin typeface="Times New Roman" pitchFamily="18" charset="0"/>
                <a:cs typeface="Times New Roman" pitchFamily="18" charset="0"/>
                <a:hlinkClick r:id="rId7"/>
              </a:rPr>
              <a:t>WWW.SINHVIEN.UNETI.EDU.VN</a:t>
            </a:r>
            <a:endParaRPr lang="en-US" sz="2800" b="1" dirty="0">
              <a:latin typeface="Times New Roman" pitchFamily="18" charset="0"/>
              <a:cs typeface="Times New Roman" pitchFamily="18" charset="0"/>
            </a:endParaRPr>
          </a:p>
          <a:p>
            <a:pPr marL="457200" indent="-457200">
              <a:lnSpc>
                <a:spcPct val="150000"/>
              </a:lnSpc>
              <a:buFontTx/>
              <a:buAutoNum type="arabicPeriod"/>
            </a:pPr>
            <a:r>
              <a:rPr lang="en-US" sz="2800" b="1" dirty="0">
                <a:latin typeface="Times New Roman" pitchFamily="18" charset="0"/>
                <a:cs typeface="Times New Roman" pitchFamily="18" charset="0"/>
              </a:rPr>
              <a:t>CÁC FANPAGES, NHÓM,… CỦA ĐƠN VỊ, TỔ ĐỘI, CLB, KHOA,…</a:t>
            </a:r>
            <a:r>
              <a:rPr lang="en-US" sz="2800" b="1">
                <a:latin typeface="Times New Roman" pitchFamily="18" charset="0"/>
                <a:cs typeface="Times New Roman" pitchFamily="18" charset="0"/>
              </a:rPr>
              <a:t>CỦA NHÀ TRƯỜNG </a:t>
            </a:r>
            <a:endParaRPr lang="en-US" sz="2800" b="1" dirty="0">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93FC0FF8-62C3-B99E-6481-7EA8AE5E2EE2}"/>
              </a:ext>
            </a:extLst>
          </p:cNvPr>
          <p:cNvSpPr txBox="1"/>
          <p:nvPr/>
        </p:nvSpPr>
        <p:spPr>
          <a:xfrm>
            <a:off x="3907028" y="7293117"/>
            <a:ext cx="10287000" cy="1481175"/>
          </a:xfrm>
          <a:prstGeom prst="rect">
            <a:avLst/>
          </a:prstGeom>
          <a:noFill/>
        </p:spPr>
        <p:txBody>
          <a:bodyPr wrap="square">
            <a:spAutoFit/>
          </a:bodyPr>
          <a:lstStyle/>
          <a:p>
            <a:pPr algn="ctr">
              <a:lnSpc>
                <a:spcPct val="150000"/>
              </a:lnSpc>
            </a:pPr>
            <a:r>
              <a:rPr lang="en-US" sz="3200" b="1" i="1">
                <a:solidFill>
                  <a:srgbClr val="0070C0"/>
                </a:solidFill>
                <a:latin typeface="Times New Roman" pitchFamily="18" charset="0"/>
                <a:cs typeface="Times New Roman" pitchFamily="18" charset="0"/>
              </a:rPr>
              <a:t>ĐỂ ĐƯỢC CẬP NHẬT THÔNG TIN MỘT CÁCH NHANH CHÓNG, ĐẦY ĐỦ, CHÍNH XÁC.</a:t>
            </a:r>
            <a:endParaRPr lang="en-US" sz="3200" b="1" i="1" dirty="0">
              <a:solidFill>
                <a:srgbClr val="0070C0"/>
              </a:solidFill>
              <a:latin typeface="Times New Roman" pitchFamily="18" charset="0"/>
              <a:cs typeface="Times New Roman" pitchFamily="18" charset="0"/>
            </a:endParaRPr>
          </a:p>
        </p:txBody>
      </p:sp>
      <p:pic>
        <p:nvPicPr>
          <p:cNvPr id="11" name="Picture 10" descr="A drawing of a notepad with a pencil&#10;&#10;AI-generated content may be incorrect.">
            <a:extLst>
              <a:ext uri="{FF2B5EF4-FFF2-40B4-BE49-F238E27FC236}">
                <a16:creationId xmlns:a16="http://schemas.microsoft.com/office/drawing/2014/main" id="{D62713B7-8029-1EC8-6CA4-767E322D89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02720" y="2202469"/>
            <a:ext cx="4641920" cy="4641920"/>
          </a:xfrm>
          <a:prstGeom prst="rect">
            <a:avLst/>
          </a:prstGeom>
        </p:spPr>
      </p:pic>
    </p:spTree>
    <p:extLst>
      <p:ext uri="{BB962C8B-B14F-4D97-AF65-F5344CB8AC3E}">
        <p14:creationId xmlns:p14="http://schemas.microsoft.com/office/powerpoint/2010/main" val="32709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25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500"/>
                                        <p:tgtEl>
                                          <p:spTgt spid="4">
                                            <p:txEl>
                                              <p:pRg st="1" end="1"/>
                                            </p:txEl>
                                          </p:spTgt>
                                        </p:tgtEl>
                                      </p:cBhvr>
                                    </p:animEffect>
                                  </p:childTnLst>
                                </p:cTn>
                              </p:par>
                            </p:childTnLst>
                          </p:cTn>
                        </p:par>
                        <p:par>
                          <p:cTn id="15" fill="hold">
                            <p:stCondLst>
                              <p:cond delay="1250"/>
                            </p:stCondLst>
                            <p:childTnLst>
                              <p:par>
                                <p:cTn id="16" presetID="10" presetClass="entr" presetSubtype="0" fill="hold" nodeType="after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500"/>
                                        <p:tgtEl>
                                          <p:spTgt spid="4">
                                            <p:txEl>
                                              <p:pRg st="2" end="2"/>
                                            </p:txEl>
                                          </p:spTgt>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vi-VN"/>
          </a:p>
        </p:txBody>
      </p:sp>
      <p:sp>
        <p:nvSpPr>
          <p:cNvPr id="5" name="Freeform 5"/>
          <p:cNvSpPr/>
          <p:nvPr/>
        </p:nvSpPr>
        <p:spPr>
          <a:xfrm>
            <a:off x="2589511" y="3394901"/>
            <a:ext cx="572766" cy="572766"/>
          </a:xfrm>
          <a:custGeom>
            <a:avLst/>
            <a:gdLst/>
            <a:ahLst/>
            <a:cxnLst/>
            <a:rect l="l" t="t" r="r" b="b"/>
            <a:pathLst>
              <a:path w="572766" h="572766">
                <a:moveTo>
                  <a:pt x="0" y="0"/>
                </a:moveTo>
                <a:lnTo>
                  <a:pt x="572767" y="0"/>
                </a:lnTo>
                <a:lnTo>
                  <a:pt x="572767" y="572766"/>
                </a:lnTo>
                <a:lnTo>
                  <a:pt x="0" y="5727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vi-VN"/>
          </a:p>
        </p:txBody>
      </p:sp>
      <p:sp>
        <p:nvSpPr>
          <p:cNvPr id="6" name="TextBox 6"/>
          <p:cNvSpPr txBox="1"/>
          <p:nvPr/>
        </p:nvSpPr>
        <p:spPr>
          <a:xfrm>
            <a:off x="2875894" y="528189"/>
            <a:ext cx="12536211" cy="2533450"/>
          </a:xfrm>
          <a:prstGeom prst="rect">
            <a:avLst/>
          </a:prstGeom>
        </p:spPr>
        <p:txBody>
          <a:bodyPr lIns="0" tIns="0" rIns="0" bIns="0" rtlCol="0" anchor="t">
            <a:spAutoFit/>
          </a:bodyPr>
          <a:lstStyle/>
          <a:p>
            <a:pPr algn="ctr">
              <a:lnSpc>
                <a:spcPts val="10334"/>
              </a:lnSpc>
            </a:pPr>
            <a:r>
              <a:rPr lang="en-US" sz="7382" b="1" dirty="0">
                <a:solidFill>
                  <a:srgbClr val="004AAD"/>
                </a:solidFill>
                <a:latin typeface="Times New Roman" panose="02020603050405020304" pitchFamily="18" charset="0"/>
                <a:ea typeface="Source Han Sans JP Heavy"/>
                <a:cs typeface="Times New Roman" panose="02020603050405020304" pitchFamily="18" charset="0"/>
                <a:sym typeface="Source Han Sans JP Heavy"/>
              </a:rPr>
              <a:t>MỘT SỐ KÊNH LIÊN HỆ VỚI PHÒNG CT</a:t>
            </a:r>
            <a:r>
              <a:rPr lang="en-US" sz="7382" b="1">
                <a:solidFill>
                  <a:srgbClr val="004AAD"/>
                </a:solidFill>
                <a:latin typeface="Times New Roman" panose="02020603050405020304" pitchFamily="18" charset="0"/>
                <a:ea typeface="Source Han Sans JP Heavy"/>
                <a:cs typeface="Times New Roman" panose="02020603050405020304" pitchFamily="18" charset="0"/>
                <a:sym typeface="Source Han Sans JP Heavy"/>
              </a:rPr>
              <a:t>&amp;CTSV</a:t>
            </a:r>
            <a:endParaRPr lang="en-US" sz="7382" b="1" dirty="0">
              <a:solidFill>
                <a:srgbClr val="004AAD"/>
              </a:solidFill>
              <a:latin typeface="Times New Roman" panose="02020603050405020304" pitchFamily="18" charset="0"/>
              <a:ea typeface="Source Han Sans JP Heavy"/>
              <a:cs typeface="Times New Roman" panose="02020603050405020304" pitchFamily="18" charset="0"/>
              <a:sym typeface="Source Han Sans JP Heavy"/>
            </a:endParaRPr>
          </a:p>
        </p:txBody>
      </p:sp>
      <p:sp>
        <p:nvSpPr>
          <p:cNvPr id="7" name="TextBox 7"/>
          <p:cNvSpPr txBox="1"/>
          <p:nvPr/>
        </p:nvSpPr>
        <p:spPr>
          <a:xfrm>
            <a:off x="3448660" y="6956134"/>
            <a:ext cx="11205784" cy="1234569"/>
          </a:xfrm>
          <a:prstGeom prst="rect">
            <a:avLst/>
          </a:prstGeom>
        </p:spPr>
        <p:txBody>
          <a:bodyPr lIns="0" tIns="0" rIns="0" bIns="0" rtlCol="0" anchor="t">
            <a:spAutoFit/>
          </a:bodyPr>
          <a:lstStyle/>
          <a:p>
            <a:pPr marL="0" lvl="0" indent="0" algn="l">
              <a:lnSpc>
                <a:spcPts val="3298"/>
              </a:lnSpc>
              <a:spcBef>
                <a:spcPct val="0"/>
              </a:spcBef>
            </a:pPr>
            <a:r>
              <a:rPr lang="en-US" sz="2355" b="1" u="none">
                <a:solidFill>
                  <a:srgbClr val="000000"/>
                </a:solidFill>
                <a:latin typeface="Times New Roman" panose="02020603050405020304" pitchFamily="18" charset="0"/>
                <a:ea typeface="Roboto"/>
                <a:cs typeface="Times New Roman" panose="02020603050405020304" pitchFamily="18" charset="0"/>
                <a:sym typeface="Roboto"/>
              </a:rPr>
              <a:t>- Cơ sở Nam Định: </a:t>
            </a:r>
          </a:p>
          <a:p>
            <a:pPr marL="0" lvl="0" indent="0" algn="l">
              <a:lnSpc>
                <a:spcPts val="3298"/>
              </a:lnSpc>
              <a:spcBef>
                <a:spcPct val="0"/>
              </a:spcBef>
            </a:pPr>
            <a:r>
              <a:rPr lang="en-US" sz="2355" u="none">
                <a:solidFill>
                  <a:srgbClr val="000000"/>
                </a:solidFill>
                <a:latin typeface="Times New Roman" panose="02020603050405020304" pitchFamily="18" charset="0"/>
                <a:ea typeface="Roboto"/>
                <a:cs typeface="Times New Roman" panose="02020603050405020304" pitchFamily="18" charset="0"/>
                <a:sym typeface="Roboto"/>
              </a:rPr>
              <a:t>Tầng 1 khu nhà Văn phòng - Số 353 Trần Hưng Đạo, Thành phố Nam Định.</a:t>
            </a:r>
          </a:p>
          <a:p>
            <a:pPr marL="0" lvl="0" indent="0" algn="l">
              <a:lnSpc>
                <a:spcPts val="3298"/>
              </a:lnSpc>
              <a:spcBef>
                <a:spcPct val="0"/>
              </a:spcBef>
            </a:pPr>
            <a:r>
              <a:rPr lang="en-US" sz="2355" u="none">
                <a:solidFill>
                  <a:srgbClr val="000000"/>
                </a:solidFill>
                <a:latin typeface="Times New Roman" panose="02020603050405020304" pitchFamily="18" charset="0"/>
                <a:ea typeface="Roboto"/>
                <a:cs typeface="Times New Roman" panose="02020603050405020304" pitchFamily="18" charset="0"/>
                <a:sym typeface="Roboto"/>
              </a:rPr>
              <a:t>Điện thoại: 02283.841609</a:t>
            </a:r>
            <a:endParaRPr lang="en-US" sz="2355" u="none" dirty="0">
              <a:solidFill>
                <a:srgbClr val="000000"/>
              </a:solidFill>
              <a:latin typeface="Times New Roman" panose="02020603050405020304" pitchFamily="18" charset="0"/>
              <a:ea typeface="Roboto"/>
              <a:cs typeface="Times New Roman" panose="02020603050405020304" pitchFamily="18" charset="0"/>
              <a:sym typeface="Roboto"/>
            </a:endParaRPr>
          </a:p>
        </p:txBody>
      </p:sp>
      <p:sp>
        <p:nvSpPr>
          <p:cNvPr id="8" name="TextBox 8"/>
          <p:cNvSpPr txBox="1"/>
          <p:nvPr/>
        </p:nvSpPr>
        <p:spPr>
          <a:xfrm>
            <a:off x="4076048" y="9417371"/>
            <a:ext cx="5636465" cy="341440"/>
          </a:xfrm>
          <a:prstGeom prst="rect">
            <a:avLst/>
          </a:prstGeom>
        </p:spPr>
        <p:txBody>
          <a:bodyPr lIns="0" tIns="0" rIns="0" bIns="0" rtlCol="0" anchor="t">
            <a:spAutoFit/>
          </a:bodyPr>
          <a:lstStyle/>
          <a:p>
            <a:pPr algn="l">
              <a:lnSpc>
                <a:spcPts val="2913"/>
              </a:lnSpc>
              <a:spcBef>
                <a:spcPct val="0"/>
              </a:spcBef>
            </a:pPr>
            <a:r>
              <a:rPr lang="en-US" sz="2080" b="1" i="1" u="sng">
                <a:solidFill>
                  <a:srgbClr val="00B0F0"/>
                </a:solidFill>
                <a:latin typeface="Times New Roman" panose="02020603050405020304" pitchFamily="18" charset="0"/>
                <a:ea typeface="Garet"/>
                <a:cs typeface="Times New Roman" panose="02020603050405020304" pitchFamily="18" charset="0"/>
                <a:sym typeface="Garet"/>
                <a:hlinkClick r:id="rId5" tooltip="https://www.facebook.com/CTSV.UNETI">
                  <a:extLst>
                    <a:ext uri="{A12FA001-AC4F-418D-AE19-62706E023703}">
                      <ahyp:hlinkClr xmlns:ahyp="http://schemas.microsoft.com/office/drawing/2018/hyperlinkcolor" val="tx"/>
                    </a:ext>
                  </a:extLst>
                </a:hlinkClick>
              </a:rPr>
              <a:t>https://www.facebook.com/CTSV.UNETI</a:t>
            </a:r>
          </a:p>
        </p:txBody>
      </p:sp>
      <p:sp>
        <p:nvSpPr>
          <p:cNvPr id="9" name="TextBox 9"/>
          <p:cNvSpPr txBox="1"/>
          <p:nvPr/>
        </p:nvSpPr>
        <p:spPr>
          <a:xfrm>
            <a:off x="11527559" y="9409751"/>
            <a:ext cx="3812951" cy="345094"/>
          </a:xfrm>
          <a:prstGeom prst="rect">
            <a:avLst/>
          </a:prstGeom>
        </p:spPr>
        <p:txBody>
          <a:bodyPr lIns="0" tIns="0" rIns="0" bIns="0" rtlCol="0" anchor="t">
            <a:spAutoFit/>
          </a:bodyPr>
          <a:lstStyle/>
          <a:p>
            <a:pPr algn="l">
              <a:lnSpc>
                <a:spcPts val="2913"/>
              </a:lnSpc>
            </a:pPr>
            <a:r>
              <a:rPr lang="en-US" sz="2200" b="1" i="1">
                <a:solidFill>
                  <a:srgbClr val="C00000"/>
                </a:solidFill>
                <a:latin typeface="Times New Roman" panose="02020603050405020304" pitchFamily="18" charset="0"/>
                <a:ea typeface="Garet"/>
                <a:cs typeface="Times New Roman" panose="02020603050405020304" pitchFamily="18" charset="0"/>
                <a:sym typeface="Garet"/>
              </a:rPr>
              <a:t>sv.phongctsv@uneti.edu.vn</a:t>
            </a:r>
          </a:p>
        </p:txBody>
      </p:sp>
      <p:sp>
        <p:nvSpPr>
          <p:cNvPr id="10" name="Freeform 10"/>
          <p:cNvSpPr/>
          <p:nvPr/>
        </p:nvSpPr>
        <p:spPr>
          <a:xfrm>
            <a:off x="2585045" y="5170906"/>
            <a:ext cx="572766" cy="572766"/>
          </a:xfrm>
          <a:custGeom>
            <a:avLst/>
            <a:gdLst/>
            <a:ahLst/>
            <a:cxnLst/>
            <a:rect l="l" t="t" r="r" b="b"/>
            <a:pathLst>
              <a:path w="572766" h="572766">
                <a:moveTo>
                  <a:pt x="0" y="0"/>
                </a:moveTo>
                <a:lnTo>
                  <a:pt x="572767" y="0"/>
                </a:lnTo>
                <a:lnTo>
                  <a:pt x="572767" y="572767"/>
                </a:lnTo>
                <a:lnTo>
                  <a:pt x="0" y="5727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vi-VN"/>
          </a:p>
        </p:txBody>
      </p:sp>
      <p:sp>
        <p:nvSpPr>
          <p:cNvPr id="11" name="Freeform 11"/>
          <p:cNvSpPr/>
          <p:nvPr/>
        </p:nvSpPr>
        <p:spPr>
          <a:xfrm>
            <a:off x="2589511" y="7089009"/>
            <a:ext cx="572766" cy="572766"/>
          </a:xfrm>
          <a:custGeom>
            <a:avLst/>
            <a:gdLst/>
            <a:ahLst/>
            <a:cxnLst/>
            <a:rect l="l" t="t" r="r" b="b"/>
            <a:pathLst>
              <a:path w="572766" h="572766">
                <a:moveTo>
                  <a:pt x="0" y="0"/>
                </a:moveTo>
                <a:lnTo>
                  <a:pt x="572767" y="0"/>
                </a:lnTo>
                <a:lnTo>
                  <a:pt x="572767" y="572767"/>
                </a:lnTo>
                <a:lnTo>
                  <a:pt x="0" y="5727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vi-VN"/>
          </a:p>
        </p:txBody>
      </p:sp>
      <p:pic>
        <p:nvPicPr>
          <p:cNvPr id="12" name="Picture 11">
            <a:extLst>
              <a:ext uri="{FF2B5EF4-FFF2-40B4-BE49-F238E27FC236}">
                <a16:creationId xmlns:a16="http://schemas.microsoft.com/office/drawing/2014/main" id="{9E6A357D-94D8-728A-2F98-23ABD3DCEE63}"/>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5684747" y="342900"/>
            <a:ext cx="1497421" cy="1647164"/>
          </a:xfrm>
          <a:prstGeom prst="rect">
            <a:avLst/>
          </a:prstGeom>
        </p:spPr>
      </p:pic>
      <p:sp>
        <p:nvSpPr>
          <p:cNvPr id="14" name="TextBox 13">
            <a:extLst>
              <a:ext uri="{FF2B5EF4-FFF2-40B4-BE49-F238E27FC236}">
                <a16:creationId xmlns:a16="http://schemas.microsoft.com/office/drawing/2014/main" id="{CFF7D686-1632-FDC7-7192-62741CA1A0F2}"/>
              </a:ext>
            </a:extLst>
          </p:cNvPr>
          <p:cNvSpPr txBox="1"/>
          <p:nvPr/>
        </p:nvSpPr>
        <p:spPr>
          <a:xfrm>
            <a:off x="3448660" y="3175083"/>
            <a:ext cx="9144000" cy="1751442"/>
          </a:xfrm>
          <a:prstGeom prst="rect">
            <a:avLst/>
          </a:prstGeom>
          <a:noFill/>
        </p:spPr>
        <p:txBody>
          <a:bodyPr wrap="square">
            <a:spAutoFit/>
          </a:bodyPr>
          <a:lstStyle/>
          <a:p>
            <a:pPr algn="l">
              <a:lnSpc>
                <a:spcPts val="3298"/>
              </a:lnSpc>
            </a:pPr>
            <a:r>
              <a:rPr lang="en-US" sz="2400" b="1">
                <a:solidFill>
                  <a:srgbClr val="000000"/>
                </a:solidFill>
                <a:latin typeface="Times New Roman" panose="02020603050405020304" pitchFamily="18" charset="0"/>
                <a:ea typeface="Roboto"/>
                <a:cs typeface="Times New Roman" panose="02020603050405020304" pitchFamily="18" charset="0"/>
                <a:sym typeface="Roboto"/>
              </a:rPr>
              <a:t>- Cơ sở Minh Khai: </a:t>
            </a:r>
          </a:p>
          <a:p>
            <a:pPr marL="0" lvl="0" indent="0" algn="l">
              <a:lnSpc>
                <a:spcPts val="3298"/>
              </a:lnSpc>
              <a:spcBef>
                <a:spcPct val="0"/>
              </a:spcBef>
            </a:pPr>
            <a:r>
              <a:rPr lang="en-US" sz="2400">
                <a:solidFill>
                  <a:srgbClr val="000000"/>
                </a:solidFill>
                <a:latin typeface="Times New Roman" panose="02020603050405020304" pitchFamily="18" charset="0"/>
                <a:ea typeface="Roboto"/>
                <a:cs typeface="Times New Roman" panose="02020603050405020304" pitchFamily="18" charset="0"/>
                <a:sym typeface="Roboto"/>
              </a:rPr>
              <a:t>Phòng 106 nhà H</a:t>
            </a:r>
            <a:r>
              <a:rPr lang="en-US" sz="2400" u="none">
                <a:solidFill>
                  <a:srgbClr val="000000"/>
                </a:solidFill>
                <a:latin typeface="Times New Roman" panose="02020603050405020304" pitchFamily="18" charset="0"/>
                <a:ea typeface="Roboto"/>
                <a:cs typeface="Times New Roman" panose="02020603050405020304" pitchFamily="18" charset="0"/>
                <a:sym typeface="Roboto"/>
              </a:rPr>
              <a:t>.A3 - Khu giảng đường, Trường Đại học Kinh tế - Kỹ thuật Công nghiệp - Ngõ 454, Phố Minh Khai, Hai Bà Trưng, Hà Nội;</a:t>
            </a:r>
          </a:p>
          <a:p>
            <a:pPr marL="0" lvl="0" indent="0" algn="l">
              <a:lnSpc>
                <a:spcPts val="3298"/>
              </a:lnSpc>
              <a:spcBef>
                <a:spcPct val="0"/>
              </a:spcBef>
            </a:pPr>
            <a:r>
              <a:rPr lang="en-US" sz="2400" u="none">
                <a:solidFill>
                  <a:srgbClr val="000000"/>
                </a:solidFill>
                <a:latin typeface="Times New Roman" panose="02020603050405020304" pitchFamily="18" charset="0"/>
                <a:ea typeface="Roboto"/>
                <a:cs typeface="Times New Roman" panose="02020603050405020304" pitchFamily="18" charset="0"/>
                <a:sym typeface="Roboto"/>
              </a:rPr>
              <a:t>Điện thoại: 0243.6339857</a:t>
            </a:r>
            <a:endParaRPr lang="en-US" sz="2400" u="none" dirty="0">
              <a:solidFill>
                <a:srgbClr val="000000"/>
              </a:solidFill>
              <a:latin typeface="Times New Roman" panose="02020603050405020304" pitchFamily="18" charset="0"/>
              <a:ea typeface="Roboto"/>
              <a:cs typeface="Times New Roman" panose="02020603050405020304" pitchFamily="18" charset="0"/>
              <a:sym typeface="Roboto"/>
            </a:endParaRPr>
          </a:p>
        </p:txBody>
      </p:sp>
      <p:sp>
        <p:nvSpPr>
          <p:cNvPr id="16" name="TextBox 15">
            <a:extLst>
              <a:ext uri="{FF2B5EF4-FFF2-40B4-BE49-F238E27FC236}">
                <a16:creationId xmlns:a16="http://schemas.microsoft.com/office/drawing/2014/main" id="{BAEE65FB-B1F9-9843-DD3F-1BCF478CBBFA}"/>
              </a:ext>
            </a:extLst>
          </p:cNvPr>
          <p:cNvSpPr txBox="1"/>
          <p:nvPr/>
        </p:nvSpPr>
        <p:spPr>
          <a:xfrm>
            <a:off x="3448660" y="5057988"/>
            <a:ext cx="9144000" cy="1751442"/>
          </a:xfrm>
          <a:prstGeom prst="rect">
            <a:avLst/>
          </a:prstGeom>
          <a:noFill/>
        </p:spPr>
        <p:txBody>
          <a:bodyPr wrap="square">
            <a:spAutoFit/>
          </a:bodyPr>
          <a:lstStyle/>
          <a:p>
            <a:pPr marL="0" lvl="0" indent="0" algn="l">
              <a:lnSpc>
                <a:spcPts val="3298"/>
              </a:lnSpc>
              <a:spcBef>
                <a:spcPct val="0"/>
              </a:spcBef>
            </a:pPr>
            <a:r>
              <a:rPr lang="en-US" sz="2400" b="1" u="none">
                <a:solidFill>
                  <a:srgbClr val="000000"/>
                </a:solidFill>
                <a:latin typeface="Times New Roman" panose="02020603050405020304" pitchFamily="18" charset="0"/>
                <a:ea typeface="Roboto"/>
                <a:cs typeface="Times New Roman" panose="02020603050405020304" pitchFamily="18" charset="0"/>
                <a:sym typeface="Roboto"/>
              </a:rPr>
              <a:t>- Cơ sở Lĩnh Nam:</a:t>
            </a:r>
          </a:p>
          <a:p>
            <a:pPr marL="0" lvl="0" indent="0" algn="l">
              <a:lnSpc>
                <a:spcPts val="3298"/>
              </a:lnSpc>
              <a:spcBef>
                <a:spcPct val="0"/>
              </a:spcBef>
            </a:pPr>
            <a:r>
              <a:rPr lang="en-US" sz="2400" u="none">
                <a:solidFill>
                  <a:srgbClr val="000000"/>
                </a:solidFill>
                <a:latin typeface="Times New Roman" panose="02020603050405020304" pitchFamily="18" charset="0"/>
                <a:ea typeface="Roboto"/>
                <a:cs typeface="Times New Roman" panose="02020603050405020304" pitchFamily="18" charset="0"/>
                <a:sym typeface="Roboto"/>
              </a:rPr>
              <a:t>Phòng 103 nhà H.A8 - Khu giảng đường, Trường Đại học Kinh tế - Kỹ thuật Công nghiệp - Ngõ 218, Phố Lĩnh Nam, Hoàng Mai, Hà Nội.</a:t>
            </a:r>
          </a:p>
          <a:p>
            <a:pPr marL="0" lvl="0" indent="0" algn="l">
              <a:lnSpc>
                <a:spcPts val="3298"/>
              </a:lnSpc>
              <a:spcBef>
                <a:spcPct val="0"/>
              </a:spcBef>
            </a:pPr>
            <a:r>
              <a:rPr lang="en-US" sz="2400" u="none">
                <a:solidFill>
                  <a:srgbClr val="000000"/>
                </a:solidFill>
                <a:latin typeface="Times New Roman" panose="02020603050405020304" pitchFamily="18" charset="0"/>
                <a:ea typeface="Roboto"/>
                <a:cs typeface="Times New Roman" panose="02020603050405020304" pitchFamily="18" charset="0"/>
                <a:sym typeface="Roboto"/>
              </a:rPr>
              <a:t>Điện thoại: 0243.2336137</a:t>
            </a:r>
            <a:endParaRPr lang="en-US" sz="2400" u="none" dirty="0">
              <a:solidFill>
                <a:srgbClr val="000000"/>
              </a:solidFill>
              <a:latin typeface="Times New Roman" panose="02020603050405020304" pitchFamily="18" charset="0"/>
              <a:ea typeface="Roboto"/>
              <a:cs typeface="Times New Roman" panose="02020603050405020304" pitchFamily="18" charset="0"/>
              <a:sym typeface="Roboto"/>
            </a:endParaRPr>
          </a:p>
        </p:txBody>
      </p:sp>
      <p:pic>
        <p:nvPicPr>
          <p:cNvPr id="18" name="Picture 17" descr="facebook logo png, facebook icon transparent png 18930698 PNG">
            <a:extLst>
              <a:ext uri="{FF2B5EF4-FFF2-40B4-BE49-F238E27FC236}">
                <a16:creationId xmlns:a16="http://schemas.microsoft.com/office/drawing/2014/main" id="{6118ACF3-C174-1278-D61E-CDE77C4ACD4E}"/>
              </a:ext>
            </a:extLst>
          </p:cNvPr>
          <p:cNvPicPr>
            <a:picLocks noChangeAspect="1"/>
          </p:cNvPicPr>
          <p:nvPr/>
        </p:nvPicPr>
        <p:blipFill>
          <a:blip r:embed="rId8"/>
          <a:srcRect l="13889" t="14631" r="15588" b="14846"/>
          <a:stretch>
            <a:fillRect/>
          </a:stretch>
        </p:blipFill>
        <p:spPr>
          <a:xfrm>
            <a:off x="2798485" y="9007112"/>
            <a:ext cx="1104606" cy="1104606"/>
          </a:xfrm>
          <a:prstGeom prst="rect">
            <a:avLst/>
          </a:prstGeom>
        </p:spPr>
      </p:pic>
      <p:pic>
        <p:nvPicPr>
          <p:cNvPr id="20" name="Picture 19">
            <a:extLst>
              <a:ext uri="{FF2B5EF4-FFF2-40B4-BE49-F238E27FC236}">
                <a16:creationId xmlns:a16="http://schemas.microsoft.com/office/drawing/2014/main" id="{470111A8-E7E7-1FF2-7AA3-60A97C42AFAD}"/>
              </a:ext>
            </a:extLst>
          </p:cNvPr>
          <p:cNvPicPr>
            <a:picLocks noChangeAspect="1"/>
          </p:cNvPicPr>
          <p:nvPr/>
        </p:nvPicPr>
        <p:blipFill>
          <a:blip r:embed="rId9"/>
          <a:srcRect l="1090" t="3474" b="1593"/>
          <a:stretch>
            <a:fillRect/>
          </a:stretch>
        </p:blipFill>
        <p:spPr>
          <a:xfrm>
            <a:off x="10324848" y="8984031"/>
            <a:ext cx="972000" cy="10467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750"/>
                                        <p:tgtEl>
                                          <p:spTgt spid="14"/>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750"/>
                                        <p:tgtEl>
                                          <p:spTgt spid="16"/>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750"/>
                                        <p:tgtEl>
                                          <p:spTgt spid="7"/>
                                        </p:tgtEl>
                                      </p:cBhvr>
                                    </p:animEffect>
                                  </p:childTnLst>
                                </p:cTn>
                              </p:par>
                              <p:par>
                                <p:cTn id="26" presetID="10" presetClass="entr" presetSubtype="0" fill="hold" nodeType="withEffect">
                                  <p:stCondLst>
                                    <p:cond delay="175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175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22" presetClass="entr" presetSubtype="8" fill="hold" grpId="0" nodeType="withEffect">
                                  <p:stCondLst>
                                    <p:cond delay="17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grpId="0" nodeType="withEffect">
                                  <p:stCondLst>
                                    <p:cond delay="175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animBg="1"/>
      <p:bldP spid="11" grpId="0" animBg="1"/>
      <p:bldP spid="14"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35EFE-C4B8-B054-FE3F-3B3D2E9F4700}"/>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9A692660-1838-0326-FCBB-9B83B84E698B}"/>
              </a:ext>
            </a:extLst>
          </p:cNvPr>
          <p:cNvPicPr>
            <a:picLocks noChangeAspect="1"/>
          </p:cNvPicPr>
          <p:nvPr/>
        </p:nvPicPr>
        <p:blipFill rotWithShape="1">
          <a:blip r:embed="rId2">
            <a:extLst>
              <a:ext uri="{28A0092B-C50C-407E-A947-70E740481C1C}">
                <a14:useLocalDpi xmlns:a14="http://schemas.microsoft.com/office/drawing/2010/main" val="0"/>
              </a:ext>
            </a:extLst>
          </a:blip>
          <a:srcRect l="30739" t="7295" r="4284" b="16404"/>
          <a:stretch/>
        </p:blipFill>
        <p:spPr>
          <a:xfrm>
            <a:off x="0" y="17079"/>
            <a:ext cx="18288001" cy="10269921"/>
          </a:xfrm>
          <a:prstGeom prst="rect">
            <a:avLst/>
          </a:prstGeom>
        </p:spPr>
      </p:pic>
      <p:sp>
        <p:nvSpPr>
          <p:cNvPr id="26" name="Rectangle: Rounded Corners 25">
            <a:extLst>
              <a:ext uri="{FF2B5EF4-FFF2-40B4-BE49-F238E27FC236}">
                <a16:creationId xmlns:a16="http://schemas.microsoft.com/office/drawing/2014/main" id="{ED5F94B1-0280-1CE8-5ED1-158222195425}"/>
              </a:ext>
            </a:extLst>
          </p:cNvPr>
          <p:cNvSpPr/>
          <p:nvPr/>
        </p:nvSpPr>
        <p:spPr>
          <a:xfrm>
            <a:off x="2013070" y="3024048"/>
            <a:ext cx="14261852" cy="4637469"/>
          </a:xfrm>
          <a:prstGeom prst="roundRect">
            <a:avLst/>
          </a:prstGeom>
          <a:solidFill>
            <a:srgbClr val="FFFFA7">
              <a:alpha val="4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2" name="Picture 11">
            <a:extLst>
              <a:ext uri="{FF2B5EF4-FFF2-40B4-BE49-F238E27FC236}">
                <a16:creationId xmlns:a16="http://schemas.microsoft.com/office/drawing/2014/main" id="{0271F298-5E0A-E2DC-112C-231E1CBA6DB2}"/>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5684747" y="342900"/>
            <a:ext cx="1497421" cy="1647164"/>
          </a:xfrm>
          <a:prstGeom prst="rect">
            <a:avLst/>
          </a:prstGeom>
        </p:spPr>
      </p:pic>
      <p:sp>
        <p:nvSpPr>
          <p:cNvPr id="3" name="TextBox 2">
            <a:extLst>
              <a:ext uri="{FF2B5EF4-FFF2-40B4-BE49-F238E27FC236}">
                <a16:creationId xmlns:a16="http://schemas.microsoft.com/office/drawing/2014/main" id="{46B36A99-89C2-EA62-EFED-7B4C2BE884DF}"/>
              </a:ext>
            </a:extLst>
          </p:cNvPr>
          <p:cNvSpPr txBox="1"/>
          <p:nvPr/>
        </p:nvSpPr>
        <p:spPr>
          <a:xfrm>
            <a:off x="3057339" y="1174102"/>
            <a:ext cx="12173321" cy="1446550"/>
          </a:xfrm>
          <a:prstGeom prst="rect">
            <a:avLst/>
          </a:prstGeom>
          <a:noFill/>
        </p:spPr>
        <p:txBody>
          <a:bodyPr wrap="square">
            <a:spAutoFit/>
          </a:bodyPr>
          <a:lstStyle/>
          <a:p>
            <a:pPr algn="ctr"/>
            <a:r>
              <a:rPr lang="en-US" altLang="en-US" sz="4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Cambria" panose="02040503050406030204" pitchFamily="18" charset="0"/>
                <a:cs typeface="Times New Roman" panose="02020603050405020304" pitchFamily="18" charset="0"/>
              </a:rPr>
              <a:t>TUẦN</a:t>
            </a:r>
            <a:r>
              <a:rPr lang="en-US" altLang="en-US" sz="4400" b="1" dirty="0">
                <a:solidFill>
                  <a:schemeClr val="accent1">
                    <a:lumMod val="75000"/>
                  </a:schemeClr>
                </a:solidFill>
                <a:latin typeface="Times New Roman" panose="02020603050405020304" pitchFamily="18" charset="0"/>
                <a:ea typeface="Cambria" panose="02040503050406030204" pitchFamily="18" charset="0"/>
                <a:cs typeface="Times New Roman" panose="02020603050405020304" pitchFamily="18" charset="0"/>
              </a:rPr>
              <a:t> SINH HOẠT CÔNG DÂN - SINH VIÊN ĐẦU NĂM HỌC 2024 - 2025</a:t>
            </a:r>
            <a:endParaRPr lang="en-US" altLang="en-US" sz="4400" dirty="0">
              <a:solidFill>
                <a:schemeClr val="accent1">
                  <a:lumMod val="75000"/>
                </a:schemeClr>
              </a:solidFill>
              <a:ea typeface="Cambria" panose="020405030504060302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895A145-2DCC-2F95-19E5-CA09736456F6}"/>
              </a:ext>
            </a:extLst>
          </p:cNvPr>
          <p:cNvSpPr txBox="1"/>
          <p:nvPr/>
        </p:nvSpPr>
        <p:spPr>
          <a:xfrm>
            <a:off x="2013074" y="3028880"/>
            <a:ext cx="14261853" cy="1477328"/>
          </a:xfrm>
          <a:prstGeom prst="rect">
            <a:avLst/>
          </a:prstGeom>
          <a:noFill/>
        </p:spPr>
        <p:txBody>
          <a:bodyPr wrap="square">
            <a:spAutoFit/>
          </a:bodyPr>
          <a:lstStyle/>
          <a:p>
            <a:pPr algn="ctr"/>
            <a:r>
              <a:rPr lang="vi-VN" sz="4500">
                <a:solidFill>
                  <a:srgbClr val="EE0000"/>
                </a:solidFill>
                <a:latin typeface="+mj-lt"/>
              </a:rPr>
              <a:t>Một năm học mới mở ra, mang theo </a:t>
            </a:r>
            <a:r>
              <a:rPr lang="vi-VN" sz="4500" b="1">
                <a:solidFill>
                  <a:srgbClr val="EE0000"/>
                </a:solidFill>
                <a:latin typeface="+mj-lt"/>
              </a:rPr>
              <a:t>niềm tin, hy vọng và khát vọng chinh phục tri thức</a:t>
            </a:r>
            <a:r>
              <a:rPr lang="vi-VN" sz="4500">
                <a:solidFill>
                  <a:srgbClr val="EE0000"/>
                </a:solidFill>
                <a:latin typeface="+mj-lt"/>
              </a:rPr>
              <a:t>.</a:t>
            </a:r>
          </a:p>
        </p:txBody>
      </p:sp>
      <p:sp>
        <p:nvSpPr>
          <p:cNvPr id="22" name="TextBox 21">
            <a:extLst>
              <a:ext uri="{FF2B5EF4-FFF2-40B4-BE49-F238E27FC236}">
                <a16:creationId xmlns:a16="http://schemas.microsoft.com/office/drawing/2014/main" id="{EF6C39DE-C4FE-6DAA-434B-5FD3F03FCC47}"/>
              </a:ext>
            </a:extLst>
          </p:cNvPr>
          <p:cNvSpPr txBox="1"/>
          <p:nvPr/>
        </p:nvSpPr>
        <p:spPr>
          <a:xfrm>
            <a:off x="10476568" y="7841067"/>
            <a:ext cx="6705600" cy="701859"/>
          </a:xfrm>
          <a:prstGeom prst="rect">
            <a:avLst/>
          </a:prstGeom>
          <a:noFill/>
        </p:spPr>
        <p:txBody>
          <a:bodyPr wrap="square">
            <a:spAutoFit/>
          </a:bodyPr>
          <a:lstStyle/>
          <a:p>
            <a:pPr marL="0" lvl="1" algn="ctr" eaLnBrk="1" hangingPunct="1">
              <a:lnSpc>
                <a:spcPct val="150000"/>
              </a:lnSpc>
              <a:defRPr/>
            </a:pPr>
            <a:r>
              <a:rPr lang="it-IT" altLang="en-US" sz="3000" b="1" i="1">
                <a:solidFill>
                  <a:srgbClr val="EE0000"/>
                </a:solidFill>
                <a:latin typeface="Times New Roman" panose="02020603050405020304" pitchFamily="18" charset="0"/>
                <a:cs typeface="Times New Roman" panose="02020603050405020304" pitchFamily="18" charset="0"/>
              </a:rPr>
              <a:t>Phòng Chính trị và Công tác Sinh viên </a:t>
            </a:r>
            <a:endParaRPr lang="it-IT" altLang="en-US" sz="3000" b="1" i="1" dirty="0">
              <a:solidFill>
                <a:srgbClr val="EE0000"/>
              </a:solidFill>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92CE9189-09F1-697C-55D9-A32F7F09F719}"/>
              </a:ext>
            </a:extLst>
          </p:cNvPr>
          <p:cNvSpPr txBox="1"/>
          <p:nvPr/>
        </p:nvSpPr>
        <p:spPr>
          <a:xfrm>
            <a:off x="2340034" y="4580947"/>
            <a:ext cx="13607923" cy="2862322"/>
          </a:xfrm>
          <a:prstGeom prst="rect">
            <a:avLst/>
          </a:prstGeom>
          <a:noFill/>
        </p:spPr>
        <p:txBody>
          <a:bodyPr wrap="square">
            <a:spAutoFit/>
          </a:bodyPr>
          <a:lstStyle/>
          <a:p>
            <a:pPr algn="ctr"/>
            <a:r>
              <a:rPr lang="vi-VN" sz="4500">
                <a:solidFill>
                  <a:srgbClr val="EE0000"/>
                </a:solidFill>
                <a:latin typeface="+mj-lt"/>
              </a:rPr>
              <a:t>Chúc các bạn sinh viên UNETI luôn </a:t>
            </a:r>
          </a:p>
          <a:p>
            <a:pPr algn="ctr"/>
            <a:r>
              <a:rPr lang="vi-VN" sz="4500" b="1">
                <a:solidFill>
                  <a:srgbClr val="EE0000"/>
                </a:solidFill>
                <a:latin typeface="+mj-lt"/>
              </a:rPr>
              <a:t>vững bước trên con đường học tập và rèn luyện</a:t>
            </a:r>
            <a:r>
              <a:rPr lang="vi-VN" sz="4500">
                <a:solidFill>
                  <a:srgbClr val="EE0000"/>
                </a:solidFill>
                <a:latin typeface="+mj-lt"/>
              </a:rPr>
              <a:t>, </a:t>
            </a:r>
          </a:p>
          <a:p>
            <a:pPr algn="ctr"/>
            <a:r>
              <a:rPr lang="vi-VN" sz="4500">
                <a:solidFill>
                  <a:srgbClr val="EE0000"/>
                </a:solidFill>
                <a:latin typeface="+mj-lt"/>
              </a:rPr>
              <a:t>giữ trọn </a:t>
            </a:r>
            <a:r>
              <a:rPr lang="vi-VN" sz="4500" b="1">
                <a:solidFill>
                  <a:srgbClr val="EE0000"/>
                </a:solidFill>
                <a:latin typeface="+mj-lt"/>
              </a:rPr>
              <a:t>nhiệt huyết tuổi trẻ</a:t>
            </a:r>
            <a:r>
              <a:rPr lang="vi-VN" sz="4500">
                <a:solidFill>
                  <a:srgbClr val="EE0000"/>
                </a:solidFill>
                <a:latin typeface="+mj-lt"/>
              </a:rPr>
              <a:t>, không ngừng sáng tạo và khẳng định bản thân.</a:t>
            </a:r>
            <a:endParaRPr lang="vi-VN" sz="4500">
              <a:solidFill>
                <a:srgbClr val="EE0000"/>
              </a:solidFill>
            </a:endParaRPr>
          </a:p>
        </p:txBody>
      </p:sp>
    </p:spTree>
    <p:extLst>
      <p:ext uri="{BB962C8B-B14F-4D97-AF65-F5344CB8AC3E}">
        <p14:creationId xmlns:p14="http://schemas.microsoft.com/office/powerpoint/2010/main" val="274315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22" presetClass="entr" presetSubtype="8" fill="hold" grpId="0" nodeType="withEffect">
                                  <p:stCondLst>
                                    <p:cond delay="75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p:bldP spid="17" grpId="0"/>
      <p:bldP spid="22" grpId="0"/>
      <p:bldP spid="2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701</TotalTime>
  <Words>4771</Words>
  <Application>Microsoft Office PowerPoint</Application>
  <PresentationFormat>Custom</PresentationFormat>
  <Paragraphs>404</Paragraphs>
  <Slides>29</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Calibri</vt:lpstr>
      <vt:lpstr>Museo Moderno Medium</vt:lpstr>
      <vt:lpstr>Maven Pro Heavy</vt:lpstr>
      <vt:lpstr>Roboto Bold</vt:lpstr>
      <vt:lpstr>Source Han Sans JP</vt: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BAO-CAO (2).pptx</dc:title>
  <dc:creator>yeumi</dc:creator>
  <cp:lastModifiedBy>UNETI-I3</cp:lastModifiedBy>
  <cp:revision>16</cp:revision>
  <dcterms:created xsi:type="dcterms:W3CDTF">2006-08-16T00:00:00Z</dcterms:created>
  <dcterms:modified xsi:type="dcterms:W3CDTF">2025-09-03T07:22:25Z</dcterms:modified>
  <dc:identifier>DAGxV9rYcno</dc:identifier>
</cp:coreProperties>
</file>