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85" r:id="rId2"/>
    <p:sldId id="303" r:id="rId3"/>
    <p:sldId id="331" r:id="rId4"/>
    <p:sldId id="336" r:id="rId5"/>
    <p:sldId id="337" r:id="rId6"/>
    <p:sldId id="332" r:id="rId7"/>
    <p:sldId id="333" r:id="rId8"/>
    <p:sldId id="334" r:id="rId9"/>
    <p:sldId id="335" r:id="rId10"/>
    <p:sldId id="310" r:id="rId11"/>
    <p:sldId id="312" r:id="rId12"/>
    <p:sldId id="270" r:id="rId13"/>
    <p:sldId id="288" r:id="rId14"/>
  </p:sldIdLst>
  <p:sldSz cx="9144000" cy="5143500" type="screen16x9"/>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orient="horz" pos="16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2503F3"/>
    <a:srgbClr val="0000FF"/>
    <a:srgbClr val="00FF00"/>
    <a:srgbClr val="FF33CC"/>
    <a:srgbClr val="700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4022" autoAdjust="0"/>
  </p:normalViewPr>
  <p:slideViewPr>
    <p:cSldViewPr>
      <p:cViewPr>
        <p:scale>
          <a:sx n="72" d="100"/>
          <a:sy n="72" d="100"/>
        </p:scale>
        <p:origin x="1120" y="36"/>
      </p:cViewPr>
      <p:guideLst>
        <p:guide orient="horz" pos="2160"/>
        <p:guide pos="2880"/>
        <p:guide orient="horz" pos="16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tags" Target="tags/tag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F30C05C-E381-4273-B3BD-80E64E9D3536}" type="datetimeFigureOut">
              <a:rPr lang="en-US" smtClean="0"/>
              <a:t>02/09/2025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AB60F86-5E02-4001-8BE6-9BC43B2FB022}" type="slidenum">
              <a:rPr lang="en-US" smtClean="0"/>
              <a:t>‹#›</a:t>
            </a:fld>
            <a:endParaRPr lang="en-US"/>
          </a:p>
        </p:txBody>
      </p:sp>
    </p:spTree>
    <p:extLst>
      <p:ext uri="{BB962C8B-B14F-4D97-AF65-F5344CB8AC3E}">
        <p14:creationId xmlns:p14="http://schemas.microsoft.com/office/powerpoint/2010/main" val="29158350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AB60F86-5E02-4001-8BE6-9BC43B2FB022}" type="slidenum">
              <a:rPr lang="en-US" smtClean="0"/>
              <a:t>1</a:t>
            </a:fld>
            <a:endParaRPr lang="en-US"/>
          </a:p>
        </p:txBody>
      </p:sp>
    </p:spTree>
    <p:extLst>
      <p:ext uri="{BB962C8B-B14F-4D97-AF65-F5344CB8AC3E}">
        <p14:creationId xmlns:p14="http://schemas.microsoft.com/office/powerpoint/2010/main" val="38958532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vi-VN" sz="1200" b="0" i="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AB60F86-5E02-4001-8BE6-9BC43B2FB022}" type="slidenum">
              <a:rPr lang="en-US" smtClean="0"/>
              <a:t>7</a:t>
            </a:fld>
            <a:endParaRPr lang="en-US"/>
          </a:p>
        </p:txBody>
      </p:sp>
    </p:spTree>
    <p:extLst>
      <p:ext uri="{BB962C8B-B14F-4D97-AF65-F5344CB8AC3E}">
        <p14:creationId xmlns:p14="http://schemas.microsoft.com/office/powerpoint/2010/main" val="35114022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AB60F86-5E02-4001-8BE6-9BC43B2FB022}" type="slidenum">
              <a:rPr lang="en-US" smtClean="0"/>
              <a:t>10</a:t>
            </a:fld>
            <a:endParaRPr lang="en-US"/>
          </a:p>
        </p:txBody>
      </p:sp>
    </p:spTree>
    <p:extLst>
      <p:ext uri="{BB962C8B-B14F-4D97-AF65-F5344CB8AC3E}">
        <p14:creationId xmlns:p14="http://schemas.microsoft.com/office/powerpoint/2010/main" val="40664583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AB60F86-5E02-4001-8BE6-9BC43B2FB022}" type="slidenum">
              <a:rPr lang="en-US" smtClean="0"/>
              <a:t>11</a:t>
            </a:fld>
            <a:endParaRPr lang="en-US"/>
          </a:p>
        </p:txBody>
      </p:sp>
    </p:spTree>
    <p:extLst>
      <p:ext uri="{BB962C8B-B14F-4D97-AF65-F5344CB8AC3E}">
        <p14:creationId xmlns:p14="http://schemas.microsoft.com/office/powerpoint/2010/main" val="40664583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AB60F86-5E02-4001-8BE6-9BC43B2FB022}" type="slidenum">
              <a:rPr lang="en-US" smtClean="0"/>
              <a:t>12</a:t>
            </a:fld>
            <a:endParaRPr lang="en-US"/>
          </a:p>
        </p:txBody>
      </p:sp>
    </p:spTree>
    <p:extLst>
      <p:ext uri="{BB962C8B-B14F-4D97-AF65-F5344CB8AC3E}">
        <p14:creationId xmlns:p14="http://schemas.microsoft.com/office/powerpoint/2010/main" val="31612450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C1F45363-3382-43A3-BDA3-B0444A55C037}" type="datetime1">
              <a:rPr lang="en-US" smtClean="0"/>
              <a:t>02/09/2025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3119079149"/>
      </p:ext>
    </p:extLst>
  </p:cSld>
  <p:clrMapOvr>
    <a:masterClrMapping/>
  </p:clrMapOvr>
  <p:transition spd="slow">
    <p:randomBar dir="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A6DFCBE-6ED4-491F-8B6F-12C01F08A2EC}" type="datetime1">
              <a:rPr lang="en-US" smtClean="0"/>
              <a:t>02/09/2025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3484892605"/>
      </p:ext>
    </p:extLst>
  </p:cSld>
  <p:clrMapOvr>
    <a:masterClrMapping/>
  </p:clrMapOvr>
  <p:transition spd="slow">
    <p:randomBar dir="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A6DFCBE-6ED4-491F-8B6F-12C01F08A2EC}" type="datetime1">
              <a:rPr lang="en-US" smtClean="0"/>
              <a:t>02/09/2025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1480527152"/>
      </p:ext>
    </p:extLst>
  </p:cSld>
  <p:clrMapOvr>
    <a:masterClrMapping/>
  </p:clrMapOvr>
  <p:transition spd="slow">
    <p:randomBar dir="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A6DFCBE-6ED4-491F-8B6F-12C01F08A2EC}" type="datetime1">
              <a:rPr lang="en-US" smtClean="0"/>
              <a:t>02/09/2025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2323977034"/>
      </p:ext>
    </p:extLst>
  </p:cSld>
  <p:clrMapOvr>
    <a:masterClrMapping/>
  </p:clrMapOvr>
  <p:transition spd="slow">
    <p:randomBar dir="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A6DFCBE-6ED4-491F-8B6F-12C01F08A2EC}" type="datetime1">
              <a:rPr lang="en-US" smtClean="0"/>
              <a:t>02/09/2025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3117327978"/>
      </p:ext>
    </p:extLst>
  </p:cSld>
  <p:clrMapOvr>
    <a:masterClrMapping/>
  </p:clrMapOvr>
  <p:transition spd="slow">
    <p:randomBar dir="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A6DFCBE-6ED4-491F-8B6F-12C01F08A2EC}" type="datetime1">
              <a:rPr lang="en-US" smtClean="0"/>
              <a:t>02/09/2025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3161291097"/>
      </p:ext>
    </p:extLst>
  </p:cSld>
  <p:clrMapOvr>
    <a:masterClrMapping/>
  </p:clrMapOvr>
  <p:transition spd="slow">
    <p:randomBar dir="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A6DFCBE-6ED4-491F-8B6F-12C01F08A2EC}" type="datetime1">
              <a:rPr lang="en-US" smtClean="0"/>
              <a:t>02/09/2025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3269052053"/>
      </p:ext>
    </p:extLst>
  </p:cSld>
  <p:clrMapOvr>
    <a:masterClrMapping/>
  </p:clrMapOvr>
  <p:transition spd="slow">
    <p:randomBar dir="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2A89B8F-F2D6-4051-8F67-B9FB7685D0D9}" type="datetime1">
              <a:rPr lang="en-US" smtClean="0"/>
              <a:t>02/09/2025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2447975871"/>
      </p:ext>
    </p:extLst>
  </p:cSld>
  <p:clrMapOvr>
    <a:masterClrMapping/>
  </p:clrMapOvr>
  <p:transition spd="slow">
    <p:randomBar dir="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B5013F4-C4D2-4A2E-9B95-BFAFEBDCAD84}" type="datetime1">
              <a:rPr lang="en-US" smtClean="0"/>
              <a:t>02/09/2025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138899822"/>
      </p:ext>
    </p:extLst>
  </p:cSld>
  <p:clrMapOvr>
    <a:masterClrMapping/>
  </p:clrMapOvr>
  <p:transition spd="slow">
    <p:randomBar dir="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6AC90C7-4F0E-4A76-8BD6-F1FE4D345995}" type="datetime1">
              <a:rPr lang="en-US" smtClean="0"/>
              <a:t>02/09/2025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4063773976"/>
      </p:ext>
    </p:extLst>
  </p:cSld>
  <p:clrMapOvr>
    <a:masterClrMapping/>
  </p:clrMapOvr>
  <p:transition spd="slow">
    <p:randomBar dir="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4AFAC0B-A0E3-40C1-B507-767B2A7A1E37}" type="datetime1">
              <a:rPr lang="en-US" smtClean="0"/>
              <a:t>02/09/2025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1362816579"/>
      </p:ext>
    </p:extLst>
  </p:cSld>
  <p:clrMapOvr>
    <a:masterClrMapping/>
  </p:clrMapOvr>
  <p:transition spd="slow">
    <p:randomBar dir="vert"/>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ACB03-122C-4442-8265-4C4DB2BE9A72}" type="datetime1">
              <a:rPr lang="en-US" smtClean="0"/>
              <a:t>02/09/2025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200730936"/>
      </p:ext>
    </p:extLst>
  </p:cSld>
  <p:clrMapOvr>
    <a:masterClrMapping/>
  </p:clrMapOvr>
  <p:transition spd="slow">
    <p:randomBar dir="vert"/>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8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ACB03-122C-4442-8265-4C4DB2BE9A72}" type="datetime1">
              <a:rPr lang="en-US" smtClean="0"/>
              <a:t>02/09/2025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3954979346"/>
      </p:ext>
    </p:extLst>
  </p:cSld>
  <p:clrMapOvr>
    <a:masterClrMapping/>
  </p:clrMapOvr>
  <p:transition spd="slow">
    <p:randomBar dir="vert"/>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17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ACB03-122C-4442-8265-4C4DB2BE9A72}" type="datetime1">
              <a:rPr lang="en-US" smtClean="0"/>
              <a:t>02/09/2025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4275687188"/>
      </p:ext>
    </p:extLst>
  </p:cSld>
  <p:clrMapOvr>
    <a:masterClrMapping/>
  </p:clrMapOvr>
  <p:transition spd="slow">
    <p:randomBar dir="vert"/>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16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ACB03-122C-4442-8265-4C4DB2BE9A72}" type="datetime1">
              <a:rPr lang="en-US" smtClean="0"/>
              <a:t>02/09/2025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2696893794"/>
      </p:ext>
    </p:extLst>
  </p:cSld>
  <p:clrMapOvr>
    <a:masterClrMapping/>
  </p:clrMapOvr>
  <p:transition spd="slow">
    <p:randomBar dir="vert"/>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15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ACB03-122C-4442-8265-4C4DB2BE9A72}" type="datetime1">
              <a:rPr lang="en-US" smtClean="0"/>
              <a:t>02/09/2025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4248736562"/>
      </p:ext>
    </p:extLst>
  </p:cSld>
  <p:clrMapOvr>
    <a:masterClrMapping/>
  </p:clrMapOvr>
  <p:transition spd="slow">
    <p:randomBar dir="vert"/>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14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ACB03-122C-4442-8265-4C4DB2BE9A72}" type="datetime1">
              <a:rPr lang="en-US" smtClean="0"/>
              <a:t>02/09/2025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2625280594"/>
      </p:ext>
    </p:extLst>
  </p:cSld>
  <p:clrMapOvr>
    <a:masterClrMapping/>
  </p:clrMapOvr>
  <p:transition spd="slow">
    <p:randomBar dir="vert"/>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13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ACB03-122C-4442-8265-4C4DB2BE9A72}" type="datetime1">
              <a:rPr lang="en-US" smtClean="0"/>
              <a:t>02/09/2025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1030653113"/>
      </p:ext>
    </p:extLst>
  </p:cSld>
  <p:clrMapOvr>
    <a:masterClrMapping/>
  </p:clrMapOvr>
  <p:transition spd="slow">
    <p:randomBar dir="vert"/>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1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ACB03-122C-4442-8265-4C4DB2BE9A72}" type="datetime1">
              <a:rPr lang="en-US" smtClean="0"/>
              <a:t>02/09/2025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2856206173"/>
      </p:ext>
    </p:extLst>
  </p:cSld>
  <p:clrMapOvr>
    <a:masterClrMapping/>
  </p:clrMapOvr>
  <p:transition spd="slow">
    <p:randomBar dir="vert"/>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1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ACB03-122C-4442-8265-4C4DB2BE9A72}" type="datetime1">
              <a:rPr lang="en-US" smtClean="0"/>
              <a:t>02/09/2025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2485527662"/>
      </p:ext>
    </p:extLst>
  </p:cSld>
  <p:clrMapOvr>
    <a:masterClrMapping/>
  </p:clrMapOvr>
  <p:transition spd="slow">
    <p:randomBar dir="vert"/>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10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ACB03-122C-4442-8265-4C4DB2BE9A72}" type="datetime1">
              <a:rPr lang="en-US" smtClean="0"/>
              <a:t>02/09/2025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3345406335"/>
      </p:ext>
    </p:extLst>
  </p:cSld>
  <p:clrMapOvr>
    <a:masterClrMapping/>
  </p:clrMapOvr>
  <p:transition spd="slow">
    <p:randomBar dir="vert"/>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9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ACB03-122C-4442-8265-4C4DB2BE9A72}" type="datetime1">
              <a:rPr lang="en-US" smtClean="0"/>
              <a:t>02/09/2025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3079257853"/>
      </p:ext>
    </p:extLst>
  </p:cSld>
  <p:clrMapOvr>
    <a:masterClrMapping/>
  </p:clrMapOvr>
  <p:transition spd="slow">
    <p:randomBar dir="vert"/>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8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ACB03-122C-4442-8265-4C4DB2BE9A72}" type="datetime1">
              <a:rPr lang="en-US" smtClean="0"/>
              <a:t>02/09/2025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1068460879"/>
      </p:ext>
    </p:extLst>
  </p:cSld>
  <p:clrMapOvr>
    <a:masterClrMapping/>
  </p:clrMapOvr>
  <p:transition spd="slow">
    <p:randomBar dir="vert"/>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7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ACB03-122C-4442-8265-4C4DB2BE9A72}" type="datetime1">
              <a:rPr lang="en-US" smtClean="0"/>
              <a:t>02/09/2025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2128903125"/>
      </p:ext>
    </p:extLst>
  </p:cSld>
  <p:clrMapOvr>
    <a:masterClrMapping/>
  </p:clrMapOvr>
  <p:transition spd="slow">
    <p:randomBar dir="vert"/>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6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ACB03-122C-4442-8265-4C4DB2BE9A72}" type="datetime1">
              <a:rPr lang="en-US" smtClean="0"/>
              <a:t>02/09/2025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3214742579"/>
      </p:ext>
    </p:extLst>
  </p:cSld>
  <p:clrMapOvr>
    <a:masterClrMapping/>
  </p:clrMapOvr>
  <p:transition spd="slow">
    <p:randomBar dir="vert"/>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5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ACB03-122C-4442-8265-4C4DB2BE9A72}" type="datetime1">
              <a:rPr lang="en-US" smtClean="0"/>
              <a:t>02/09/2025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3922771361"/>
      </p:ext>
    </p:extLst>
  </p:cSld>
  <p:clrMapOvr>
    <a:masterClrMapping/>
  </p:clrMapOvr>
  <p:transition spd="slow">
    <p:randomBar dir="vert"/>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4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ACB03-122C-4442-8265-4C4DB2BE9A72}" type="datetime1">
              <a:rPr lang="en-US" smtClean="0"/>
              <a:t>02/09/2025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2638709762"/>
      </p:ext>
    </p:extLst>
  </p:cSld>
  <p:clrMapOvr>
    <a:masterClrMapping/>
  </p:clrMapOvr>
  <p:transition spd="slow">
    <p:randomBar dir="vert"/>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ACB03-122C-4442-8265-4C4DB2BE9A72}" type="datetime1">
              <a:rPr lang="en-US" smtClean="0"/>
              <a:t>02/09/2025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4222074998"/>
      </p:ext>
    </p:extLst>
  </p:cSld>
  <p:clrMapOvr>
    <a:masterClrMapping/>
  </p:clrMapOvr>
  <p:transition spd="slow">
    <p:randomBar dir="vert"/>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ACB03-122C-4442-8265-4C4DB2BE9A72}" type="datetime1">
              <a:rPr lang="en-US" smtClean="0"/>
              <a:t>02/09/2025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2428937695"/>
      </p:ext>
    </p:extLst>
  </p:cSld>
  <p:clrMapOvr>
    <a:masterClrMapping/>
  </p:clrMapOvr>
  <p:transition spd="slow">
    <p:randomBar dir="vert"/>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ACB03-122C-4442-8265-4C4DB2BE9A72}" type="datetime1">
              <a:rPr lang="en-US" smtClean="0"/>
              <a:t>02/09/2025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1573203346"/>
      </p:ext>
    </p:extLst>
  </p:cSld>
  <p:clrMapOvr>
    <a:masterClrMapping/>
  </p:clrMapOvr>
  <p:transition spd="slow">
    <p:randomBar dir="vert"/>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8C67BB2-16B5-4937-A144-CC5D4941C055}" type="datetime1">
              <a:rPr lang="en-US" smtClean="0"/>
              <a:t>02/09/2025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3863574247"/>
      </p:ext>
    </p:extLst>
  </p:cSld>
  <p:clrMapOvr>
    <a:masterClrMapping/>
  </p:clrMapOvr>
  <p:transition spd="slow">
    <p:randomBar dir="vert"/>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FBAE08D-DD8A-495D-8436-FFEA8BCE470E}" type="datetime1">
              <a:rPr lang="en-US" smtClean="0"/>
              <a:t>02/09/2025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2660187876"/>
      </p:ext>
    </p:extLst>
  </p:cSld>
  <p:clrMapOvr>
    <a:masterClrMapping/>
  </p:clrMapOvr>
  <p:transition spd="slow">
    <p:randomBar dir="vert"/>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678002-28E5-431B-844F-8F7EDCD951B5}" type="datetime1">
              <a:rPr lang="en-US" smtClean="0"/>
              <a:t>02/09/2025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1929138901"/>
      </p:ext>
    </p:extLst>
  </p:cSld>
  <p:clrMapOvr>
    <a:masterClrMapping/>
  </p:clrMapOvr>
  <p:transition spd="slow">
    <p:randomBar dir="vert"/>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66570EF-CCB3-48C4-906A-B640162E7CAE}" type="datetime1">
              <a:rPr lang="en-US" smtClean="0"/>
              <a:t>02/09/2025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116451078"/>
      </p:ext>
    </p:extLst>
  </p:cSld>
  <p:clrMapOvr>
    <a:masterClrMapping/>
  </p:clrMapOvr>
  <p:transition spd="slow">
    <p:randomBar dir="vert"/>
  </p:transition>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137B5703-F96C-4063-A6DC-D8DC09759E04}" type="datetime1">
              <a:rPr lang="en-US" smtClean="0"/>
              <a:t>02/09/2025</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11281359-C67A-4E07-A949-DF5F731D3E6D}" type="slidenum">
              <a:rPr lang="en-US" smtClean="0"/>
              <a:t>‹#›</a:t>
            </a:fld>
            <a:endParaRPr lang="en-US"/>
          </a:p>
        </p:txBody>
      </p:sp>
    </p:spTree>
    <p:extLst>
      <p:ext uri="{BB962C8B-B14F-4D97-AF65-F5344CB8AC3E}">
        <p14:creationId xmlns:p14="http://schemas.microsoft.com/office/powerpoint/2010/main" val="20167714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75" r:id="rId3"/>
    <p:sldLayoutId id="2147483663" r:id="rId4"/>
    <p:sldLayoutId id="2147483662" r:id="rId5"/>
    <p:sldLayoutId id="2147483661" r:id="rId6"/>
    <p:sldLayoutId id="2147483660" r:id="rId7"/>
    <p:sldLayoutId id="2147483651" r:id="rId8"/>
    <p:sldLayoutId id="2147483652" r:id="rId9"/>
    <p:sldLayoutId id="2147483653" r:id="rId10"/>
    <p:sldLayoutId id="2147483654" r:id="rId11"/>
    <p:sldLayoutId id="2147483655" r:id="rId12"/>
    <p:sldLayoutId id="2147483682" r:id="rId13"/>
    <p:sldLayoutId id="2147483681" r:id="rId14"/>
    <p:sldLayoutId id="2147483680" r:id="rId15"/>
    <p:sldLayoutId id="2147483679" r:id="rId16"/>
    <p:sldLayoutId id="2147483678" r:id="rId17"/>
    <p:sldLayoutId id="2147483677" r:id="rId18"/>
    <p:sldLayoutId id="2147483676" r:id="rId19"/>
    <p:sldLayoutId id="2147483674" r:id="rId20"/>
    <p:sldLayoutId id="2147483673" r:id="rId21"/>
    <p:sldLayoutId id="2147483672" r:id="rId22"/>
    <p:sldLayoutId id="2147483671" r:id="rId23"/>
    <p:sldLayoutId id="2147483670" r:id="rId24"/>
    <p:sldLayoutId id="2147483669" r:id="rId25"/>
    <p:sldLayoutId id="2147483668" r:id="rId26"/>
    <p:sldLayoutId id="2147483667" r:id="rId27"/>
    <p:sldLayoutId id="2147483666" r:id="rId28"/>
    <p:sldLayoutId id="2147483665" r:id="rId29"/>
    <p:sldLayoutId id="2147483664" r:id="rId30"/>
    <p:sldLayoutId id="2147483656" r:id="rId31"/>
    <p:sldLayoutId id="2147483657" r:id="rId32"/>
    <p:sldLayoutId id="2147483658" r:id="rId33"/>
    <p:sldLayoutId id="2147483659" r:id="rId34"/>
  </p:sldLayoutIdLst>
  <p:transition spd="slow">
    <p:randomBar dir="vert"/>
  </p:transition>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8" Type="http://schemas.openxmlformats.org/officeDocument/2006/relationships/image" Target="../media/image10.jpeg"/><Relationship Id="rId3" Type="http://schemas.microsoft.com/office/2007/relationships/hdphoto" Target="../media/hdphoto2.wdp"/><Relationship Id="rId7"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6.png"/><Relationship Id="rId9" Type="http://schemas.openxmlformats.org/officeDocument/2006/relationships/image" Target="../media/image11.jpeg"/></Relationships>
</file>

<file path=ppt/slides/_rels/slide4.xml.rels><?xml version="1.0" encoding="UTF-8" standalone="yes"?>
<Relationships xmlns="http://schemas.openxmlformats.org/package/2006/relationships"><Relationship Id="rId8" Type="http://schemas.openxmlformats.org/officeDocument/2006/relationships/image" Target="../media/image15.jpg"/><Relationship Id="rId3" Type="http://schemas.microsoft.com/office/2007/relationships/hdphoto" Target="../media/hdphoto2.wdp"/><Relationship Id="rId7" Type="http://schemas.openxmlformats.org/officeDocument/2006/relationships/image" Target="../media/image14.jp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8" Type="http://schemas.openxmlformats.org/officeDocument/2006/relationships/image" Target="../media/image19.jpeg"/><Relationship Id="rId3" Type="http://schemas.microsoft.com/office/2007/relationships/hdphoto" Target="../media/hdphoto2.wdp"/><Relationship Id="rId7" Type="http://schemas.openxmlformats.org/officeDocument/2006/relationships/image" Target="../media/image18.jpe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microsoft.com/office/2007/relationships/hdphoto" Target="../media/hdphoto2.wdp"/><Relationship Id="rId7" Type="http://schemas.openxmlformats.org/officeDocument/2006/relationships/image" Target="../media/image22.jp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21.jpg"/><Relationship Id="rId5" Type="http://schemas.openxmlformats.org/officeDocument/2006/relationships/image" Target="../media/image20.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5.png"/><Relationship Id="rId7"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6.png"/><Relationship Id="rId4" Type="http://schemas.microsoft.com/office/2007/relationships/hdphoto" Target="../media/hdphoto2.wdp"/></Relationships>
</file>

<file path=ppt/slides/_rels/slide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5.png"/><Relationship Id="rId7" Type="http://schemas.openxmlformats.org/officeDocument/2006/relationships/image" Target="../media/image31.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30.png"/><Relationship Id="rId5" Type="http://schemas.openxmlformats.org/officeDocument/2006/relationships/image" Target="../media/image6.png"/><Relationship Id="rId10" Type="http://schemas.openxmlformats.org/officeDocument/2006/relationships/image" Target="../media/image34.png"/><Relationship Id="rId4" Type="http://schemas.microsoft.com/office/2007/relationships/hdphoto" Target="../media/hdphoto2.wdp"/><Relationship Id="rId9" Type="http://schemas.openxmlformats.org/officeDocument/2006/relationships/image" Target="../media/image33.png"/></Relationships>
</file>

<file path=ppt/slides/_rels/slide11.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5.png"/><Relationship Id="rId7" Type="http://schemas.openxmlformats.org/officeDocument/2006/relationships/image" Target="../media/image32.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30.png"/><Relationship Id="rId5" Type="http://schemas.openxmlformats.org/officeDocument/2006/relationships/image" Target="../media/image6.png"/><Relationship Id="rId4" Type="http://schemas.microsoft.com/office/2007/relationships/hdphoto" Target="../media/hdphoto2.wdp"/></Relationships>
</file>

<file path=ppt/slides/_rels/slide12.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5.png"/><Relationship Id="rId7"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3.png"/><Relationship Id="rId5" Type="http://schemas.openxmlformats.org/officeDocument/2006/relationships/hyperlink" Target="https://www.facebook.com/DoanTN.HoiSV.Uneti/" TargetMode="External"/><Relationship Id="rId4" Type="http://schemas.microsoft.com/office/2007/relationships/hdphoto" Target="../media/hdphoto2.wdp"/></Relationships>
</file>

<file path=ppt/slides/_rels/slide1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5.pn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tin tuc va hoat dong cua truong lop\LCD truong _ khoa\LCD truong\Tai lieu sinh hoat dau nam\hinh-nen-powerpoint-mau-xanh-duong-dep-nhat-2.jpg"/>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0" y="2722"/>
            <a:ext cx="9144000" cy="513805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F:\tin tuc va hoat dong cua truong lop\LOGO\Logo Cac to doi\442px-Huy_hiệu_Đoàn_TNCS_HCM.sv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772399" y="107025"/>
            <a:ext cx="1253359" cy="113343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888232" y="327492"/>
            <a:ext cx="3388556" cy="1092607"/>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500" b="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BÁO CÁO</a:t>
            </a:r>
            <a:endParaRPr lang="en-US" sz="65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8" name="Rectangle 7"/>
          <p:cNvSpPr/>
          <p:nvPr/>
        </p:nvSpPr>
        <p:spPr>
          <a:xfrm>
            <a:off x="-32766" y="1357178"/>
            <a:ext cx="9251956" cy="2000548"/>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31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CÁC HOẠT ĐỘNG CỦA ĐOÀN TNCS HỒ CHÍ MINH</a:t>
            </a:r>
          </a:p>
          <a:p>
            <a:pPr algn="ctr"/>
            <a:r>
              <a:rPr lang="en-US" sz="3100" b="1" cap="none"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TRƯỜNG Đ</a:t>
            </a:r>
            <a:r>
              <a:rPr lang="en-US" sz="3100" b="1"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ẠI HỌC</a:t>
            </a:r>
            <a:r>
              <a:rPr lang="en-US" sz="3100" b="1" cap="none"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r>
              <a:rPr lang="en-US" sz="31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KINH TẾ - KỸ THUẬT CÔNG NGHIỆP</a:t>
            </a:r>
          </a:p>
          <a:p>
            <a:pPr algn="ctr"/>
            <a:r>
              <a:rPr lang="en-US" sz="31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NĂM </a:t>
            </a:r>
            <a:r>
              <a:rPr lang="en-US" sz="3100" b="1"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HỌC 2024 - 2025 </a:t>
            </a:r>
            <a:r>
              <a:rPr lang="en-US" sz="31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VÀ PHƯƠNG HƯỚNG</a:t>
            </a:r>
          </a:p>
          <a:p>
            <a:pPr algn="ctr"/>
            <a:r>
              <a:rPr lang="en-US" sz="31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HOẠT ĐỘNG </a:t>
            </a:r>
            <a:r>
              <a:rPr lang="en-US" sz="3100" b="1"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NĂM 2025 - 2026 </a:t>
            </a:r>
            <a:r>
              <a:rPr lang="en-US" sz="3100" b="1" cap="none"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endParaRPr lang="en-US" sz="31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2" name="Picture 2" descr="E:\tin tuc truong lop\LOGO\Logo mau moi\logo truong nen trong.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1114" y="107025"/>
            <a:ext cx="1050301" cy="1198261"/>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11281359-C67A-4E07-A949-DF5F731D3E6D}" type="slidenum">
              <a:rPr lang="en-US" smtClean="0"/>
              <a:t>1</a:t>
            </a:fld>
            <a:endParaRPr lang="en-US"/>
          </a:p>
        </p:txBody>
      </p:sp>
      <p:pic>
        <p:nvPicPr>
          <p:cNvPr id="10" name="Picture 9">
            <a:extLst>
              <a:ext uri="{FF2B5EF4-FFF2-40B4-BE49-F238E27FC236}">
                <a16:creationId xmlns:a16="http://schemas.microsoft.com/office/drawing/2014/main" id="{2764027E-3BF0-4D8D-C82B-888652C51196}"/>
              </a:ext>
            </a:extLst>
          </p:cNvPr>
          <p:cNvPicPr>
            <a:picLocks noChangeAspect="1"/>
          </p:cNvPicPr>
          <p:nvPr/>
        </p:nvPicPr>
        <p:blipFill>
          <a:blip r:embed="rId7"/>
          <a:stretch>
            <a:fillRect/>
          </a:stretch>
        </p:blipFill>
        <p:spPr>
          <a:xfrm>
            <a:off x="0" y="3357726"/>
            <a:ext cx="9144000" cy="1804824"/>
          </a:xfrm>
          <a:prstGeom prst="rect">
            <a:avLst/>
          </a:prstGeom>
        </p:spPr>
      </p:pic>
    </p:spTree>
    <p:extLst>
      <p:ext uri="{BB962C8B-B14F-4D97-AF65-F5344CB8AC3E}">
        <p14:creationId xmlns:p14="http://schemas.microsoft.com/office/powerpoint/2010/main" val="4223136857"/>
      </p:ext>
    </p:extLst>
  </p:cSld>
  <p:clrMapOvr>
    <a:masterClrMapping/>
  </p:clrMapOvr>
  <p:transition spd="slow">
    <p:randomBar dir="ver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4763" y="0"/>
            <a:ext cx="9144001" cy="5143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descr="F:\tin tuc va hoat dong cua truong lop\LOGO\Logo Cac to doi\442px-Huy_hiệu_Đoàn_TNCS_HCM.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52040" y="46848"/>
            <a:ext cx="887198" cy="802307"/>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3613116" y="188208"/>
            <a:ext cx="1917768" cy="630942"/>
          </a:xfrm>
          <a:prstGeom prst="rect">
            <a:avLst/>
          </a:prstGeom>
          <a:noFill/>
          <a:ln>
            <a:noFill/>
          </a:ln>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500" b="1" dirty="0">
                <a:ln w="11430"/>
                <a:solidFill>
                  <a:srgbClr val="FF0000"/>
                </a:solidFill>
                <a:effectLst>
                  <a:outerShdw blurRad="50800" dist="39000" dir="5460000" algn="tl">
                    <a:srgbClr val="000000">
                      <a:alpha val="38000"/>
                    </a:srgbClr>
                  </a:outerShdw>
                </a:effectLst>
              </a:rPr>
              <a:t>MỤC LỤC</a:t>
            </a:r>
          </a:p>
        </p:txBody>
      </p:sp>
      <p:sp>
        <p:nvSpPr>
          <p:cNvPr id="10" name="Rectangle 9"/>
          <p:cNvSpPr/>
          <p:nvPr/>
        </p:nvSpPr>
        <p:spPr>
          <a:xfrm>
            <a:off x="76200" y="742950"/>
            <a:ext cx="8915399" cy="433965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514350" indent="-514350" algn="just">
              <a:lnSpc>
                <a:spcPct val="150000"/>
              </a:lnSpc>
              <a:buAutoNum type="romanUcPeriod"/>
            </a:pPr>
            <a:r>
              <a:rPr lang="en-US" sz="2300" b="1">
                <a:ln w="11430"/>
                <a:solidFill>
                  <a:srgbClr val="FF0000"/>
                </a:solidFill>
                <a:effectLst>
                  <a:outerShdw blurRad="50800" dist="39000" dir="5460000" algn="tl">
                    <a:srgbClr val="000000">
                      <a:alpha val="38000"/>
                    </a:srgbClr>
                  </a:outerShdw>
                </a:effectLst>
              </a:rPr>
              <a:t>THÀNH </a:t>
            </a:r>
            <a:r>
              <a:rPr lang="en-US" sz="2300" b="1" dirty="0">
                <a:ln w="11430"/>
                <a:solidFill>
                  <a:srgbClr val="FF0000"/>
                </a:solidFill>
                <a:effectLst>
                  <a:outerShdw blurRad="50800" dist="39000" dir="5460000" algn="tl">
                    <a:srgbClr val="000000">
                      <a:alpha val="38000"/>
                    </a:srgbClr>
                  </a:outerShdw>
                </a:effectLst>
              </a:rPr>
              <a:t>TÍCH ĐẠT </a:t>
            </a:r>
            <a:r>
              <a:rPr lang="en-US" sz="2300" b="1">
                <a:ln w="11430"/>
                <a:solidFill>
                  <a:srgbClr val="FF0000"/>
                </a:solidFill>
                <a:effectLst>
                  <a:outerShdw blurRad="50800" dist="39000" dir="5460000" algn="tl">
                    <a:srgbClr val="000000">
                      <a:alpha val="38000"/>
                    </a:srgbClr>
                  </a:outerShdw>
                </a:effectLst>
              </a:rPr>
              <a:t>ĐƯỢC TRONG NĂM HỌC 2024 – 2025</a:t>
            </a:r>
            <a:endParaRPr lang="en-US" sz="2300" b="1" dirty="0">
              <a:ln w="11430"/>
              <a:solidFill>
                <a:srgbClr val="FF0000"/>
              </a:solidFill>
              <a:effectLst>
                <a:outerShdw blurRad="50800" dist="39000" dir="5460000" algn="tl">
                  <a:srgbClr val="000000">
                    <a:alpha val="38000"/>
                  </a:srgbClr>
                </a:outerShdw>
              </a:effectLst>
            </a:endParaRPr>
          </a:p>
          <a:p>
            <a:pPr marL="514350" indent="-514350" algn="just">
              <a:lnSpc>
                <a:spcPct val="150000"/>
              </a:lnSpc>
              <a:buAutoNum type="romanUcPeriod"/>
            </a:pPr>
            <a:r>
              <a:rPr lang="en-US" sz="2300" b="1" dirty="0">
                <a:ln w="11430"/>
                <a:solidFill>
                  <a:srgbClr val="FF0000"/>
                </a:solidFill>
                <a:effectLst>
                  <a:outerShdw blurRad="50800" dist="39000" dir="5460000" algn="tl">
                    <a:srgbClr val="000000">
                      <a:alpha val="38000"/>
                    </a:srgbClr>
                  </a:outerShdw>
                </a:effectLst>
              </a:rPr>
              <a:t>PHƯƠNG HƯỚNG HOẠT </a:t>
            </a:r>
            <a:r>
              <a:rPr lang="en-US" sz="2300" b="1">
                <a:ln w="11430"/>
                <a:solidFill>
                  <a:srgbClr val="FF0000"/>
                </a:solidFill>
                <a:effectLst>
                  <a:outerShdw blurRad="50800" dist="39000" dir="5460000" algn="tl">
                    <a:srgbClr val="000000">
                      <a:alpha val="38000"/>
                    </a:srgbClr>
                  </a:outerShdw>
                </a:effectLst>
              </a:rPr>
              <a:t>ĐỘNG TRONG NĂM HỌC 2025 – 2026</a:t>
            </a:r>
            <a:endParaRPr lang="en-US" sz="2300" b="1" dirty="0">
              <a:ln w="11430"/>
              <a:solidFill>
                <a:srgbClr val="FF0000"/>
              </a:solidFill>
              <a:effectLst>
                <a:outerShdw blurRad="50800" dist="39000" dir="5460000" algn="tl">
                  <a:srgbClr val="000000">
                    <a:alpha val="38000"/>
                  </a:srgbClr>
                </a:outerShdw>
              </a:effectLst>
            </a:endParaRPr>
          </a:p>
          <a:p>
            <a:pPr algn="just">
              <a:lnSpc>
                <a:spcPct val="150000"/>
              </a:lnSpc>
            </a:pPr>
            <a:r>
              <a:rPr lang="en-US" sz="2300" b="1">
                <a:ln w="11430"/>
                <a:solidFill>
                  <a:srgbClr val="FF0000"/>
                </a:solidFill>
                <a:effectLst>
                  <a:outerShdw blurRad="50800" dist="39000" dir="5460000" algn="tl">
                    <a:srgbClr val="000000">
                      <a:alpha val="38000"/>
                    </a:srgbClr>
                  </a:outerShdw>
                </a:effectLst>
              </a:rPr>
              <a:t>    2.1. THAM GIA CÁC ĐỘI/CLB TRONG NHÀ TRƯỜNG</a:t>
            </a:r>
          </a:p>
          <a:p>
            <a:pPr algn="just">
              <a:lnSpc>
                <a:spcPct val="150000"/>
              </a:lnSpc>
            </a:pPr>
            <a:r>
              <a:rPr lang="en-US" sz="2300" b="1">
                <a:ln w="11430"/>
                <a:solidFill>
                  <a:srgbClr val="FF0000"/>
                </a:solidFill>
                <a:effectLst>
                  <a:outerShdw blurRad="50800" dist="39000" dir="5460000" algn="tl">
                    <a:srgbClr val="000000">
                      <a:alpha val="38000"/>
                    </a:srgbClr>
                  </a:outerShdw>
                </a:effectLst>
              </a:rPr>
              <a:t>    2.2. THỰC HIỆN TỐT QUY ĐỊNH VĂN HÓA HỌC ĐƯỜNG</a:t>
            </a:r>
          </a:p>
          <a:p>
            <a:pPr algn="just">
              <a:lnSpc>
                <a:spcPct val="150000"/>
              </a:lnSpc>
            </a:pPr>
            <a:r>
              <a:rPr lang="en-US" sz="2300" b="1">
                <a:ln w="11430"/>
                <a:solidFill>
                  <a:srgbClr val="FF0000"/>
                </a:solidFill>
                <a:effectLst>
                  <a:outerShdw blurRad="50800" dist="39000" dir="5460000" algn="tl">
                    <a:srgbClr val="000000">
                      <a:alpha val="38000"/>
                    </a:srgbClr>
                  </a:outerShdw>
                </a:effectLst>
              </a:rPr>
              <a:t>    2.3. THỰC HIỆN VIỆC </a:t>
            </a:r>
            <a:r>
              <a:rPr lang="en-US" sz="2300" b="1" dirty="0">
                <a:ln w="11430"/>
                <a:solidFill>
                  <a:srgbClr val="FF0000"/>
                </a:solidFill>
                <a:effectLst>
                  <a:outerShdw blurRad="50800" dist="39000" dir="5460000" algn="tl">
                    <a:srgbClr val="000000">
                      <a:alpha val="38000"/>
                    </a:srgbClr>
                  </a:outerShdw>
                </a:effectLst>
              </a:rPr>
              <a:t>ĐÁNH GIÁ, XẾP LOẠI ĐOÀN VIÊN, </a:t>
            </a:r>
            <a:r>
              <a:rPr lang="en-US" sz="2300" b="1">
                <a:ln w="11430"/>
                <a:solidFill>
                  <a:srgbClr val="FF0000"/>
                </a:solidFill>
                <a:effectLst>
                  <a:outerShdw blurRad="50800" dist="39000" dir="5460000" algn="tl">
                    <a:srgbClr val="000000">
                      <a:alpha val="38000"/>
                    </a:srgbClr>
                  </a:outerShdw>
                </a:effectLst>
              </a:rPr>
              <a:t>CHI ĐOÀN VÀ   </a:t>
            </a:r>
          </a:p>
          <a:p>
            <a:pPr algn="just">
              <a:lnSpc>
                <a:spcPct val="150000"/>
              </a:lnSpc>
            </a:pPr>
            <a:r>
              <a:rPr lang="en-US" sz="2300" b="1">
                <a:ln w="11430"/>
                <a:solidFill>
                  <a:srgbClr val="FF0000"/>
                </a:solidFill>
                <a:effectLst>
                  <a:outerShdw blurRad="50800" dist="39000" dir="5460000" algn="tl">
                    <a:srgbClr val="000000">
                      <a:alpha val="38000"/>
                    </a:srgbClr>
                  </a:outerShdw>
                </a:effectLst>
              </a:rPr>
              <a:t>    XÉT CHỌN SINH VIÊN 5 TỐT, TẬP THỂ SINH VIÊN </a:t>
            </a:r>
            <a:r>
              <a:rPr lang="en-US" sz="2300" b="1" dirty="0">
                <a:ln w="11430"/>
                <a:solidFill>
                  <a:srgbClr val="FF0000"/>
                </a:solidFill>
                <a:effectLst>
                  <a:outerShdw blurRad="50800" dist="39000" dir="5460000" algn="tl">
                    <a:srgbClr val="000000">
                      <a:alpha val="38000"/>
                    </a:srgbClr>
                  </a:outerShdw>
                </a:effectLst>
              </a:rPr>
              <a:t>5 TỐT</a:t>
            </a:r>
          </a:p>
          <a:p>
            <a:pPr algn="just">
              <a:lnSpc>
                <a:spcPct val="150000"/>
              </a:lnSpc>
            </a:pPr>
            <a:r>
              <a:rPr lang="en-US" sz="2300" b="1">
                <a:ln w="11430"/>
                <a:solidFill>
                  <a:srgbClr val="FF0000"/>
                </a:solidFill>
                <a:effectLst>
                  <a:outerShdw blurRad="50800" dist="39000" dir="5460000" algn="tl">
                    <a:srgbClr val="000000">
                      <a:alpha val="38000"/>
                    </a:srgbClr>
                  </a:outerShdw>
                </a:effectLst>
              </a:rPr>
              <a:t>    2.4. </a:t>
            </a:r>
            <a:r>
              <a:rPr lang="en-US" sz="2300" b="1" dirty="0">
                <a:ln w="11430"/>
                <a:solidFill>
                  <a:srgbClr val="FF0000"/>
                </a:solidFill>
                <a:effectLst>
                  <a:outerShdw blurRad="50800" dist="39000" dir="5460000" algn="tl">
                    <a:srgbClr val="000000">
                      <a:alpha val="38000"/>
                    </a:srgbClr>
                  </a:outerShdw>
                </a:effectLst>
              </a:rPr>
              <a:t>THỰC HIỆN TỐT </a:t>
            </a:r>
            <a:r>
              <a:rPr lang="en-US" sz="2300" b="1">
                <a:ln w="11430"/>
                <a:solidFill>
                  <a:srgbClr val="FF0000"/>
                </a:solidFill>
                <a:effectLst>
                  <a:outerShdw blurRad="50800" dist="39000" dir="5460000" algn="tl">
                    <a:srgbClr val="000000">
                      <a:alpha val="38000"/>
                    </a:srgbClr>
                  </a:outerShdw>
                </a:effectLst>
              </a:rPr>
              <a:t>CÁC PHONG TRÀO NCKH&amp;YTSTKN, VĂN </a:t>
            </a:r>
            <a:r>
              <a:rPr lang="en-US" sz="2300" b="1" dirty="0">
                <a:ln w="11430"/>
                <a:solidFill>
                  <a:srgbClr val="FF0000"/>
                </a:solidFill>
                <a:effectLst>
                  <a:outerShdw blurRad="50800" dist="39000" dir="5460000" algn="tl">
                    <a:srgbClr val="000000">
                      <a:alpha val="38000"/>
                    </a:srgbClr>
                  </a:outerShdw>
                </a:effectLst>
              </a:rPr>
              <a:t>HÓA, VĂN NGHỆ, THỂ THAO, TÌNH NGUYỆN KHÁC.</a:t>
            </a:r>
          </a:p>
        </p:txBody>
      </p:sp>
      <p:sp>
        <p:nvSpPr>
          <p:cNvPr id="7" name="Slide Number Placeholder 6"/>
          <p:cNvSpPr>
            <a:spLocks noGrp="1"/>
          </p:cNvSpPr>
          <p:nvPr>
            <p:ph type="sldNum" sz="quarter" idx="12"/>
          </p:nvPr>
        </p:nvSpPr>
        <p:spPr/>
        <p:txBody>
          <a:bodyPr/>
          <a:lstStyle/>
          <a:p>
            <a:fld id="{11281359-C67A-4E07-A949-DF5F731D3E6D}" type="slidenum">
              <a:rPr lang="en-US" smtClean="0"/>
              <a:t>2</a:t>
            </a:fld>
            <a:endParaRPr lang="en-US"/>
          </a:p>
        </p:txBody>
      </p:sp>
    </p:spTree>
    <p:extLst>
      <p:ext uri="{BB962C8B-B14F-4D97-AF65-F5344CB8AC3E}">
        <p14:creationId xmlns:p14="http://schemas.microsoft.com/office/powerpoint/2010/main" val="3885893607"/>
      </p:ext>
    </p:extLst>
  </p:cSld>
  <p:clrMapOvr>
    <a:masterClrMapping/>
  </p:clrMapOvr>
  <p:transition spd="slow">
    <p:randomBar dir="ver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1" y="1"/>
            <a:ext cx="9144001" cy="5143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457200" y="71716"/>
            <a:ext cx="7640040" cy="477054"/>
          </a:xfrm>
          <a:prstGeom prst="rect">
            <a:avLst/>
          </a:prstGeom>
          <a:noFill/>
        </p:spPr>
        <p:txBody>
          <a:bodyPr wrap="none" rtlCol="0">
            <a:spAutoFit/>
          </a:bodyPr>
          <a:lstStyle/>
          <a:p>
            <a:r>
              <a:rPr lang="en-US" sz="2500" b="1">
                <a:ln w="11430"/>
                <a:solidFill>
                  <a:srgbClr val="FF0000"/>
                </a:solidFill>
                <a:effectLst>
                  <a:outerShdw blurRad="50800" dist="39000" dir="5460000" algn="tl">
                    <a:srgbClr val="000000">
                      <a:alpha val="38000"/>
                    </a:srgbClr>
                  </a:outerShdw>
                </a:effectLst>
              </a:rPr>
              <a:t>I. </a:t>
            </a:r>
            <a:r>
              <a:rPr lang="en-US" sz="2500" b="1" dirty="0">
                <a:ln w="11430"/>
                <a:solidFill>
                  <a:srgbClr val="FF0000"/>
                </a:solidFill>
                <a:effectLst>
                  <a:outerShdw blurRad="50800" dist="39000" dir="5460000" algn="tl">
                    <a:srgbClr val="000000">
                      <a:alpha val="38000"/>
                    </a:srgbClr>
                  </a:outerShdw>
                </a:effectLst>
              </a:rPr>
              <a:t>THÀNH TÍCH ĐẠT </a:t>
            </a:r>
            <a:r>
              <a:rPr lang="en-US" sz="2500" b="1">
                <a:ln w="11430"/>
                <a:solidFill>
                  <a:srgbClr val="FF0000"/>
                </a:solidFill>
                <a:effectLst>
                  <a:outerShdw blurRad="50800" dist="39000" dir="5460000" algn="tl">
                    <a:srgbClr val="000000">
                      <a:alpha val="38000"/>
                    </a:srgbClr>
                  </a:outerShdw>
                </a:effectLst>
              </a:rPr>
              <a:t>ĐƯỢC TRONG NĂM HỌC 2024 – 2025</a:t>
            </a:r>
            <a:endParaRPr lang="en-US" sz="2500" b="1" dirty="0">
              <a:ln w="11430"/>
              <a:solidFill>
                <a:srgbClr val="FF0000"/>
              </a:solidFill>
              <a:effectLst>
                <a:outerShdw blurRad="50800" dist="39000" dir="5460000" algn="tl">
                  <a:srgbClr val="000000">
                    <a:alpha val="38000"/>
                  </a:srgbClr>
                </a:outerShdw>
              </a:effectLst>
            </a:endParaRPr>
          </a:p>
        </p:txBody>
      </p:sp>
      <p:pic>
        <p:nvPicPr>
          <p:cNvPr id="28" name="Picture 4" descr="F:\tin tuc va hoat dong cua truong lop\LOGO\Logo Cac to doi\442px-Huy_hiệu_Đoàn_TNCS_HCM.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52040" y="46848"/>
            <a:ext cx="887198" cy="802307"/>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a:extLst>
              <a:ext uri="{FF2B5EF4-FFF2-40B4-BE49-F238E27FC236}">
                <a16:creationId xmlns:a16="http://schemas.microsoft.com/office/drawing/2014/main" id="{623C37FE-B0F1-D732-016F-AEE4821CF1EE}"/>
              </a:ext>
            </a:extLst>
          </p:cNvPr>
          <p:cNvGrpSpPr/>
          <p:nvPr/>
        </p:nvGrpSpPr>
        <p:grpSpPr>
          <a:xfrm>
            <a:off x="124283" y="886420"/>
            <a:ext cx="8686801" cy="4314148"/>
            <a:chOff x="7924800" y="-430229"/>
            <a:chExt cx="8686801" cy="4314148"/>
          </a:xfrm>
        </p:grpSpPr>
        <p:sp>
          <p:nvSpPr>
            <p:cNvPr id="29" name="TextBox 28"/>
            <p:cNvSpPr txBox="1"/>
            <p:nvPr/>
          </p:nvSpPr>
          <p:spPr>
            <a:xfrm>
              <a:off x="7924800" y="-430229"/>
              <a:ext cx="8686801" cy="923330"/>
            </a:xfrm>
            <a:prstGeom prst="rect">
              <a:avLst/>
            </a:prstGeom>
            <a:noFill/>
          </p:spPr>
          <p:txBody>
            <a:bodyPr wrap="square" rtlCol="0">
              <a:spAutoFit/>
            </a:bodyPr>
            <a:lstStyle/>
            <a:p>
              <a:pPr algn="just"/>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Được</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Tỉnh</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Đoàn</a:t>
              </a:r>
              <a:r>
                <a:rPr lang="en-US" b="1" dirty="0">
                  <a:solidFill>
                    <a:srgbClr val="002060"/>
                  </a:solidFill>
                  <a:latin typeface="Times New Roman" pitchFamily="18" charset="0"/>
                  <a:cs typeface="Times New Roman" pitchFamily="18" charset="0"/>
                </a:rPr>
                <a:t> Nam </a:t>
              </a:r>
              <a:r>
                <a:rPr lang="en-US" b="1" dirty="0" err="1">
                  <a:solidFill>
                    <a:srgbClr val="002060"/>
                  </a:solidFill>
                  <a:latin typeface="Times New Roman" pitchFamily="18" charset="0"/>
                  <a:cs typeface="Times New Roman" pitchFamily="18" charset="0"/>
                </a:rPr>
                <a:t>Định</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trao</a:t>
              </a:r>
              <a:r>
                <a:rPr lang="en-US" b="1" dirty="0">
                  <a:solidFill>
                    <a:srgbClr val="002060"/>
                  </a:solidFill>
                  <a:latin typeface="Times New Roman" pitchFamily="18" charset="0"/>
                  <a:cs typeface="Times New Roman" pitchFamily="18" charset="0"/>
                </a:rPr>
                <a:t> </a:t>
              </a:r>
              <a:r>
                <a:rPr lang="en-US" b="1" err="1">
                  <a:solidFill>
                    <a:srgbClr val="002060"/>
                  </a:solidFill>
                  <a:latin typeface="Times New Roman" pitchFamily="18" charset="0"/>
                  <a:cs typeface="Times New Roman" pitchFamily="18" charset="0"/>
                </a:rPr>
                <a:t>tặng</a:t>
              </a:r>
              <a:r>
                <a:rPr lang="en-US" b="1">
                  <a:solidFill>
                    <a:srgbClr val="002060"/>
                  </a:solidFill>
                  <a:latin typeface="Times New Roman" pitchFamily="18" charset="0"/>
                  <a:cs typeface="Times New Roman" pitchFamily="18" charset="0"/>
                </a:rPr>
                <a:t> 01 cờ thi đua và 12 </a:t>
              </a:r>
              <a:r>
                <a:rPr lang="en-US" b="1" dirty="0" err="1">
                  <a:solidFill>
                    <a:srgbClr val="002060"/>
                  </a:solidFill>
                  <a:latin typeface="Times New Roman" pitchFamily="18" charset="0"/>
                  <a:cs typeface="Times New Roman" pitchFamily="18" charset="0"/>
                </a:rPr>
                <a:t>Bằng</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khen</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cho</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các</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tập</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thể</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và</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cá</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nhân</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đã</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có</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thành</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tích</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xuất</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sắc</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trong</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công</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tác</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Đoàn</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và</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phong</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trào</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thanh</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niên</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năm</a:t>
              </a:r>
              <a:r>
                <a:rPr lang="en-US" b="1" dirty="0">
                  <a:solidFill>
                    <a:srgbClr val="002060"/>
                  </a:solidFill>
                  <a:latin typeface="Times New Roman" pitchFamily="18" charset="0"/>
                  <a:cs typeface="Times New Roman" pitchFamily="18" charset="0"/>
                </a:rPr>
                <a:t> </a:t>
              </a:r>
              <a:r>
                <a:rPr lang="en-US" b="1" err="1">
                  <a:solidFill>
                    <a:srgbClr val="002060"/>
                  </a:solidFill>
                  <a:latin typeface="Times New Roman" pitchFamily="18" charset="0"/>
                  <a:cs typeface="Times New Roman" pitchFamily="18" charset="0"/>
                </a:rPr>
                <a:t>học</a:t>
              </a:r>
              <a:r>
                <a:rPr lang="en-US" b="1">
                  <a:solidFill>
                    <a:srgbClr val="002060"/>
                  </a:solidFill>
                  <a:latin typeface="Times New Roman" pitchFamily="18" charset="0"/>
                  <a:cs typeface="Times New Roman" pitchFamily="18" charset="0"/>
                </a:rPr>
                <a:t> 2024 - 2025 </a:t>
              </a:r>
              <a:r>
                <a:rPr lang="en-US" b="1" err="1">
                  <a:solidFill>
                    <a:srgbClr val="002060"/>
                  </a:solidFill>
                  <a:latin typeface="Times New Roman" pitchFamily="18" charset="0"/>
                  <a:cs typeface="Times New Roman" pitchFamily="18" charset="0"/>
                </a:rPr>
                <a:t>vào</a:t>
              </a:r>
              <a:r>
                <a:rPr lang="en-US" b="1">
                  <a:solidFill>
                    <a:srgbClr val="002060"/>
                  </a:solidFill>
                  <a:latin typeface="Times New Roman" pitchFamily="18" charset="0"/>
                  <a:cs typeface="Times New Roman" pitchFamily="18" charset="0"/>
                </a:rPr>
                <a:t> tháng 06 năm 2025</a:t>
              </a:r>
              <a:endParaRPr lang="en-US" b="1" dirty="0">
                <a:solidFill>
                  <a:srgbClr val="002060"/>
                </a:solidFill>
                <a:latin typeface="Times New Roman" pitchFamily="18" charset="0"/>
                <a:cs typeface="Times New Roman" pitchFamily="18" charset="0"/>
              </a:endParaRPr>
            </a:p>
          </p:txBody>
        </p:sp>
        <p:pic>
          <p:nvPicPr>
            <p:cNvPr id="7" name="Picture 6">
              <a:extLst>
                <a:ext uri="{FF2B5EF4-FFF2-40B4-BE49-F238E27FC236}">
                  <a16:creationId xmlns:a16="http://schemas.microsoft.com/office/drawing/2014/main" id="{B3895136-1E81-C805-4BEB-4C4C2AA6665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6200000">
              <a:off x="10729862" y="-86091"/>
              <a:ext cx="3402866" cy="4537154"/>
            </a:xfrm>
            <a:prstGeom prst="rect">
              <a:avLst/>
            </a:prstGeom>
          </p:spPr>
        </p:pic>
      </p:grpSp>
      <p:grpSp>
        <p:nvGrpSpPr>
          <p:cNvPr id="19" name="Group 18">
            <a:extLst>
              <a:ext uri="{FF2B5EF4-FFF2-40B4-BE49-F238E27FC236}">
                <a16:creationId xmlns:a16="http://schemas.microsoft.com/office/drawing/2014/main" id="{90478F33-E46A-CDFB-A3C0-CDC409A111F6}"/>
              </a:ext>
            </a:extLst>
          </p:cNvPr>
          <p:cNvGrpSpPr/>
          <p:nvPr/>
        </p:nvGrpSpPr>
        <p:grpSpPr>
          <a:xfrm>
            <a:off x="228598" y="854290"/>
            <a:ext cx="8686801" cy="4202455"/>
            <a:chOff x="-3886201" y="2478109"/>
            <a:chExt cx="8686801" cy="4202455"/>
          </a:xfrm>
        </p:grpSpPr>
        <p:sp>
          <p:nvSpPr>
            <p:cNvPr id="11" name="TextBox 10">
              <a:extLst>
                <a:ext uri="{FF2B5EF4-FFF2-40B4-BE49-F238E27FC236}">
                  <a16:creationId xmlns:a16="http://schemas.microsoft.com/office/drawing/2014/main" id="{7807B52E-D5AB-4CA5-6AD0-20E2422947E1}"/>
                </a:ext>
              </a:extLst>
            </p:cNvPr>
            <p:cNvSpPr txBox="1"/>
            <p:nvPr/>
          </p:nvSpPr>
          <p:spPr>
            <a:xfrm>
              <a:off x="-3886201" y="2478109"/>
              <a:ext cx="8686801" cy="923330"/>
            </a:xfrm>
            <a:prstGeom prst="rect">
              <a:avLst/>
            </a:prstGeom>
            <a:noFill/>
          </p:spPr>
          <p:txBody>
            <a:bodyPr wrap="square" rtlCol="0">
              <a:spAutoFit/>
            </a:bodyPr>
            <a:lstStyle/>
            <a:p>
              <a:pPr algn="just"/>
              <a:r>
                <a:rPr lang="en-US" b="1" dirty="0">
                  <a:solidFill>
                    <a:srgbClr val="002060"/>
                  </a:solidFill>
                  <a:latin typeface="Times New Roman" pitchFamily="18" charset="0"/>
                  <a:cs typeface="Times New Roman" pitchFamily="18" charset="0"/>
                </a:rPr>
                <a:t>- </a:t>
              </a:r>
              <a:r>
                <a:rPr lang="en-US" b="1" err="1">
                  <a:solidFill>
                    <a:srgbClr val="002060"/>
                  </a:solidFill>
                  <a:latin typeface="Times New Roman" pitchFamily="18" charset="0"/>
                  <a:cs typeface="Times New Roman" pitchFamily="18" charset="0"/>
                </a:rPr>
                <a:t>Được</a:t>
              </a:r>
              <a:r>
                <a:rPr lang="en-US" b="1">
                  <a:solidFill>
                    <a:srgbClr val="002060"/>
                  </a:solidFill>
                  <a:latin typeface="Times New Roman" pitchFamily="18" charset="0"/>
                  <a:cs typeface="Times New Roman" pitchFamily="18" charset="0"/>
                </a:rPr>
                <a:t> Chủ tịch UBND tỉnh </a:t>
              </a:r>
              <a:r>
                <a:rPr lang="en-US" b="1" dirty="0">
                  <a:solidFill>
                    <a:srgbClr val="002060"/>
                  </a:solidFill>
                  <a:latin typeface="Times New Roman" pitchFamily="18" charset="0"/>
                  <a:cs typeface="Times New Roman" pitchFamily="18" charset="0"/>
                </a:rPr>
                <a:t>Nam </a:t>
              </a:r>
              <a:r>
                <a:rPr lang="en-US" b="1" dirty="0" err="1">
                  <a:solidFill>
                    <a:srgbClr val="002060"/>
                  </a:solidFill>
                  <a:latin typeface="Times New Roman" pitchFamily="18" charset="0"/>
                  <a:cs typeface="Times New Roman" pitchFamily="18" charset="0"/>
                </a:rPr>
                <a:t>Định</a:t>
              </a:r>
              <a:r>
                <a:rPr lang="en-US" b="1" dirty="0">
                  <a:solidFill>
                    <a:srgbClr val="002060"/>
                  </a:solidFill>
                  <a:latin typeface="Times New Roman" pitchFamily="18" charset="0"/>
                  <a:cs typeface="Times New Roman" pitchFamily="18" charset="0"/>
                </a:rPr>
                <a:t> </a:t>
              </a:r>
              <a:r>
                <a:rPr lang="en-US" b="1" err="1">
                  <a:solidFill>
                    <a:srgbClr val="002060"/>
                  </a:solidFill>
                  <a:latin typeface="Times New Roman" pitchFamily="18" charset="0"/>
                  <a:cs typeface="Times New Roman" pitchFamily="18" charset="0"/>
                </a:rPr>
                <a:t>trao</a:t>
              </a:r>
              <a:r>
                <a:rPr lang="en-US" b="1">
                  <a:solidFill>
                    <a:srgbClr val="002060"/>
                  </a:solidFill>
                  <a:latin typeface="Times New Roman" pitchFamily="18" charset="0"/>
                  <a:cs typeface="Times New Roman" pitchFamily="18" charset="0"/>
                </a:rPr>
                <a:t> tặng Bằng </a:t>
              </a:r>
              <a:r>
                <a:rPr lang="en-US" b="1" err="1">
                  <a:solidFill>
                    <a:srgbClr val="002060"/>
                  </a:solidFill>
                  <a:latin typeface="Times New Roman" pitchFamily="18" charset="0"/>
                  <a:cs typeface="Times New Roman" pitchFamily="18" charset="0"/>
                </a:rPr>
                <a:t>khen</a:t>
              </a:r>
              <a:r>
                <a:rPr lang="en-US" b="1">
                  <a:solidFill>
                    <a:srgbClr val="002060"/>
                  </a:solidFill>
                  <a:latin typeface="Times New Roman" pitchFamily="18" charset="0"/>
                  <a:cs typeface="Times New Roman" pitchFamily="18" charset="0"/>
                </a:rPr>
                <a:t> cho tập </a:t>
              </a:r>
              <a:r>
                <a:rPr lang="en-US" b="1" err="1">
                  <a:solidFill>
                    <a:srgbClr val="002060"/>
                  </a:solidFill>
                  <a:latin typeface="Times New Roman" pitchFamily="18" charset="0"/>
                  <a:cs typeface="Times New Roman" pitchFamily="18" charset="0"/>
                </a:rPr>
                <a:t>thể</a:t>
              </a:r>
              <a:r>
                <a:rPr lang="en-US" b="1">
                  <a:solidFill>
                    <a:srgbClr val="002060"/>
                  </a:solidFill>
                  <a:latin typeface="Times New Roman" pitchFamily="18" charset="0"/>
                  <a:cs typeface="Times New Roman" pitchFamily="18" charset="0"/>
                </a:rPr>
                <a:t> Đoàn trường vì đã </a:t>
              </a:r>
              <a:r>
                <a:rPr lang="en-US" b="1" dirty="0" err="1">
                  <a:solidFill>
                    <a:srgbClr val="002060"/>
                  </a:solidFill>
                  <a:latin typeface="Times New Roman" pitchFamily="18" charset="0"/>
                  <a:cs typeface="Times New Roman" pitchFamily="18" charset="0"/>
                </a:rPr>
                <a:t>có</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thành</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tích</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xuất</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sắc</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trong</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công</a:t>
              </a:r>
              <a:r>
                <a:rPr lang="en-US" b="1" dirty="0">
                  <a:solidFill>
                    <a:srgbClr val="002060"/>
                  </a:solidFill>
                  <a:latin typeface="Times New Roman" pitchFamily="18" charset="0"/>
                  <a:cs typeface="Times New Roman" pitchFamily="18" charset="0"/>
                </a:rPr>
                <a:t> </a:t>
              </a:r>
              <a:r>
                <a:rPr lang="en-US" b="1" err="1">
                  <a:solidFill>
                    <a:srgbClr val="002060"/>
                  </a:solidFill>
                  <a:latin typeface="Times New Roman" pitchFamily="18" charset="0"/>
                  <a:cs typeface="Times New Roman" pitchFamily="18" charset="0"/>
                </a:rPr>
                <a:t>tác</a:t>
              </a:r>
              <a:r>
                <a:rPr lang="en-US" b="1">
                  <a:solidFill>
                    <a:srgbClr val="002060"/>
                  </a:solidFill>
                  <a:latin typeface="Times New Roman" pitchFamily="18" charset="0"/>
                  <a:cs typeface="Times New Roman" pitchFamily="18" charset="0"/>
                </a:rPr>
                <a:t> tuyên truyền, vận động và tham gia hiến máu tình nguyện năm 2024 </a:t>
              </a:r>
              <a:r>
                <a:rPr lang="en-US" b="1" err="1">
                  <a:solidFill>
                    <a:srgbClr val="002060"/>
                  </a:solidFill>
                  <a:latin typeface="Times New Roman" pitchFamily="18" charset="0"/>
                  <a:cs typeface="Times New Roman" pitchFamily="18" charset="0"/>
                </a:rPr>
                <a:t>vào</a:t>
              </a:r>
              <a:r>
                <a:rPr lang="en-US" b="1">
                  <a:solidFill>
                    <a:srgbClr val="002060"/>
                  </a:solidFill>
                  <a:latin typeface="Times New Roman" pitchFamily="18" charset="0"/>
                  <a:cs typeface="Times New Roman" pitchFamily="18" charset="0"/>
                </a:rPr>
                <a:t> tháng 02 năm 2025</a:t>
              </a:r>
              <a:endParaRPr lang="en-US" b="1" dirty="0">
                <a:solidFill>
                  <a:srgbClr val="002060"/>
                </a:solidFill>
                <a:latin typeface="Times New Roman" pitchFamily="18" charset="0"/>
                <a:cs typeface="Times New Roman" pitchFamily="18" charset="0"/>
              </a:endParaRPr>
            </a:p>
          </p:txBody>
        </p:sp>
        <p:pic>
          <p:nvPicPr>
            <p:cNvPr id="18" name="Picture 17">
              <a:extLst>
                <a:ext uri="{FF2B5EF4-FFF2-40B4-BE49-F238E27FC236}">
                  <a16:creationId xmlns:a16="http://schemas.microsoft.com/office/drawing/2014/main" id="{CC6A3A4F-0906-C1B3-94D0-0943D10C1F39}"/>
                </a:ext>
              </a:extLst>
            </p:cNvPr>
            <p:cNvPicPr>
              <a:picLocks noChangeAspect="1"/>
            </p:cNvPicPr>
            <p:nvPr/>
          </p:nvPicPr>
          <p:blipFill>
            <a:blip r:embed="rId6"/>
            <a:stretch>
              <a:fillRect/>
            </a:stretch>
          </p:blipFill>
          <p:spPr>
            <a:xfrm>
              <a:off x="-1524000" y="3437897"/>
              <a:ext cx="4038642" cy="3242667"/>
            </a:xfrm>
            <a:prstGeom prst="rect">
              <a:avLst/>
            </a:prstGeom>
          </p:spPr>
        </p:pic>
      </p:grpSp>
      <p:grpSp>
        <p:nvGrpSpPr>
          <p:cNvPr id="26" name="Group 25">
            <a:extLst>
              <a:ext uri="{FF2B5EF4-FFF2-40B4-BE49-F238E27FC236}">
                <a16:creationId xmlns:a16="http://schemas.microsoft.com/office/drawing/2014/main" id="{D8AE9526-12F1-0395-AD93-A31E6FF898D1}"/>
              </a:ext>
            </a:extLst>
          </p:cNvPr>
          <p:cNvGrpSpPr/>
          <p:nvPr/>
        </p:nvGrpSpPr>
        <p:grpSpPr>
          <a:xfrm>
            <a:off x="228597" y="849155"/>
            <a:ext cx="8686801" cy="4382315"/>
            <a:chOff x="2895600" y="3909178"/>
            <a:chExt cx="8686801" cy="4382315"/>
          </a:xfrm>
        </p:grpSpPr>
        <p:sp>
          <p:nvSpPr>
            <p:cNvPr id="21" name="TextBox 20">
              <a:extLst>
                <a:ext uri="{FF2B5EF4-FFF2-40B4-BE49-F238E27FC236}">
                  <a16:creationId xmlns:a16="http://schemas.microsoft.com/office/drawing/2014/main" id="{FCA6D4E2-FAC2-7281-B3E9-9769B2DBAA9D}"/>
                </a:ext>
              </a:extLst>
            </p:cNvPr>
            <p:cNvSpPr txBox="1"/>
            <p:nvPr/>
          </p:nvSpPr>
          <p:spPr>
            <a:xfrm>
              <a:off x="2895600" y="3909178"/>
              <a:ext cx="8686801" cy="923330"/>
            </a:xfrm>
            <a:prstGeom prst="rect">
              <a:avLst/>
            </a:prstGeom>
            <a:noFill/>
          </p:spPr>
          <p:txBody>
            <a:bodyPr wrap="square" rtlCol="0">
              <a:spAutoFit/>
            </a:bodyPr>
            <a:lstStyle/>
            <a:p>
              <a:pPr algn="just"/>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Được</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Tỉnh</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Đoàn</a:t>
              </a:r>
              <a:r>
                <a:rPr lang="en-US" b="1" dirty="0">
                  <a:solidFill>
                    <a:srgbClr val="002060"/>
                  </a:solidFill>
                  <a:latin typeface="Times New Roman" pitchFamily="18" charset="0"/>
                  <a:cs typeface="Times New Roman" pitchFamily="18" charset="0"/>
                </a:rPr>
                <a:t> Nam </a:t>
              </a:r>
              <a:r>
                <a:rPr lang="en-US" b="1" dirty="0" err="1">
                  <a:solidFill>
                    <a:srgbClr val="002060"/>
                  </a:solidFill>
                  <a:latin typeface="Times New Roman" pitchFamily="18" charset="0"/>
                  <a:cs typeface="Times New Roman" pitchFamily="18" charset="0"/>
                </a:rPr>
                <a:t>Định</a:t>
              </a:r>
              <a:r>
                <a:rPr lang="en-US" b="1" dirty="0">
                  <a:solidFill>
                    <a:srgbClr val="002060"/>
                  </a:solidFill>
                  <a:latin typeface="Times New Roman" pitchFamily="18" charset="0"/>
                  <a:cs typeface="Times New Roman" pitchFamily="18" charset="0"/>
                </a:rPr>
                <a:t> </a:t>
              </a:r>
              <a:r>
                <a:rPr lang="en-US" b="1" err="1">
                  <a:solidFill>
                    <a:srgbClr val="002060"/>
                  </a:solidFill>
                  <a:latin typeface="Times New Roman" pitchFamily="18" charset="0"/>
                  <a:cs typeface="Times New Roman" pitchFamily="18" charset="0"/>
                </a:rPr>
                <a:t>trao</a:t>
              </a:r>
              <a:r>
                <a:rPr lang="en-US" b="1">
                  <a:solidFill>
                    <a:srgbClr val="002060"/>
                  </a:solidFill>
                  <a:latin typeface="Times New Roman" pitchFamily="18" charset="0"/>
                  <a:cs typeface="Times New Roman" pitchFamily="18" charset="0"/>
                </a:rPr>
                <a:t> tặng </a:t>
              </a:r>
              <a:r>
                <a:rPr lang="en-US" b="1" dirty="0" err="1">
                  <a:solidFill>
                    <a:srgbClr val="002060"/>
                  </a:solidFill>
                  <a:latin typeface="Times New Roman" pitchFamily="18" charset="0"/>
                  <a:cs typeface="Times New Roman" pitchFamily="18" charset="0"/>
                </a:rPr>
                <a:t>Bằng</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khen</a:t>
              </a:r>
              <a:r>
                <a:rPr lang="en-US" b="1" dirty="0">
                  <a:solidFill>
                    <a:srgbClr val="002060"/>
                  </a:solidFill>
                  <a:latin typeface="Times New Roman" pitchFamily="18" charset="0"/>
                  <a:cs typeface="Times New Roman" pitchFamily="18" charset="0"/>
                </a:rPr>
                <a:t> </a:t>
              </a:r>
              <a:r>
                <a:rPr lang="en-US" b="1" err="1">
                  <a:solidFill>
                    <a:srgbClr val="002060"/>
                  </a:solidFill>
                  <a:latin typeface="Times New Roman" pitchFamily="18" charset="0"/>
                  <a:cs typeface="Times New Roman" pitchFamily="18" charset="0"/>
                </a:rPr>
                <a:t>cho</a:t>
              </a:r>
              <a:r>
                <a:rPr lang="en-US" b="1">
                  <a:solidFill>
                    <a:srgbClr val="002060"/>
                  </a:solidFill>
                  <a:latin typeface="Times New Roman" pitchFamily="18" charset="0"/>
                  <a:cs typeface="Times New Roman" pitchFamily="18" charset="0"/>
                </a:rPr>
                <a:t> tập </a:t>
              </a:r>
              <a:r>
                <a:rPr lang="en-US" b="1" err="1">
                  <a:solidFill>
                    <a:srgbClr val="002060"/>
                  </a:solidFill>
                  <a:latin typeface="Times New Roman" pitchFamily="18" charset="0"/>
                  <a:cs typeface="Times New Roman" pitchFamily="18" charset="0"/>
                </a:rPr>
                <a:t>thể</a:t>
              </a:r>
              <a:r>
                <a:rPr lang="en-US" b="1">
                  <a:solidFill>
                    <a:srgbClr val="002060"/>
                  </a:solidFill>
                  <a:latin typeface="Times New Roman" pitchFamily="18" charset="0"/>
                  <a:cs typeface="Times New Roman" pitchFamily="18" charset="0"/>
                </a:rPr>
                <a:t> Đoàn trường vì </a:t>
              </a:r>
              <a:r>
                <a:rPr lang="en-US" b="1" dirty="0" err="1">
                  <a:solidFill>
                    <a:srgbClr val="002060"/>
                  </a:solidFill>
                  <a:latin typeface="Times New Roman" pitchFamily="18" charset="0"/>
                  <a:cs typeface="Times New Roman" pitchFamily="18" charset="0"/>
                </a:rPr>
                <a:t>đã</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có</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thành</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tích</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xuất</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sắc</a:t>
              </a:r>
              <a:r>
                <a:rPr lang="en-US" b="1" dirty="0">
                  <a:solidFill>
                    <a:srgbClr val="002060"/>
                  </a:solidFill>
                  <a:latin typeface="Times New Roman" pitchFamily="18" charset="0"/>
                  <a:cs typeface="Times New Roman" pitchFamily="18" charset="0"/>
                </a:rPr>
                <a:t> </a:t>
              </a:r>
              <a:r>
                <a:rPr lang="en-US" b="1" err="1">
                  <a:solidFill>
                    <a:srgbClr val="002060"/>
                  </a:solidFill>
                  <a:latin typeface="Times New Roman" pitchFamily="18" charset="0"/>
                  <a:cs typeface="Times New Roman" pitchFamily="18" charset="0"/>
                </a:rPr>
                <a:t>trong</a:t>
              </a:r>
              <a:r>
                <a:rPr lang="en-US" b="1">
                  <a:solidFill>
                    <a:srgbClr val="002060"/>
                  </a:solidFill>
                  <a:latin typeface="Times New Roman" pitchFamily="18" charset="0"/>
                  <a:cs typeface="Times New Roman" pitchFamily="18" charset="0"/>
                </a:rPr>
                <a:t> việc triển khai hoạt động tình nguyện tham gia khắc phục hậu quả bão số 3 vào tháng 10 năm 2024</a:t>
              </a:r>
              <a:endParaRPr lang="en-US" b="1" dirty="0">
                <a:solidFill>
                  <a:srgbClr val="002060"/>
                </a:solidFill>
                <a:latin typeface="Times New Roman" pitchFamily="18" charset="0"/>
                <a:cs typeface="Times New Roman" pitchFamily="18" charset="0"/>
              </a:endParaRPr>
            </a:p>
          </p:txBody>
        </p:sp>
        <p:pic>
          <p:nvPicPr>
            <p:cNvPr id="25" name="Picture 24">
              <a:extLst>
                <a:ext uri="{FF2B5EF4-FFF2-40B4-BE49-F238E27FC236}">
                  <a16:creationId xmlns:a16="http://schemas.microsoft.com/office/drawing/2014/main" id="{F7D43C0D-71C5-9B72-E97F-9344F59A4FBA}"/>
                </a:ext>
              </a:extLst>
            </p:cNvPr>
            <p:cNvPicPr>
              <a:picLocks noChangeAspect="1"/>
            </p:cNvPicPr>
            <p:nvPr/>
          </p:nvPicPr>
          <p:blipFill>
            <a:blip r:embed="rId7"/>
            <a:stretch>
              <a:fillRect/>
            </a:stretch>
          </p:blipFill>
          <p:spPr>
            <a:xfrm>
              <a:off x="4683621" y="4836411"/>
              <a:ext cx="4955701" cy="3455082"/>
            </a:xfrm>
            <a:prstGeom prst="rect">
              <a:avLst/>
            </a:prstGeom>
          </p:spPr>
        </p:pic>
      </p:grpSp>
      <p:grpSp>
        <p:nvGrpSpPr>
          <p:cNvPr id="30" name="Group 29">
            <a:extLst>
              <a:ext uri="{FF2B5EF4-FFF2-40B4-BE49-F238E27FC236}">
                <a16:creationId xmlns:a16="http://schemas.microsoft.com/office/drawing/2014/main" id="{FDA74972-8FF3-50E1-E8B0-EDB10620DAF8}"/>
              </a:ext>
            </a:extLst>
          </p:cNvPr>
          <p:cNvGrpSpPr/>
          <p:nvPr/>
        </p:nvGrpSpPr>
        <p:grpSpPr>
          <a:xfrm>
            <a:off x="36010" y="416230"/>
            <a:ext cx="8297938" cy="4670120"/>
            <a:chOff x="-6324601" y="-396216"/>
            <a:chExt cx="8297938" cy="4670120"/>
          </a:xfrm>
        </p:grpSpPr>
        <p:sp>
          <p:nvSpPr>
            <p:cNvPr id="4" name="TextBox 3"/>
            <p:cNvSpPr txBox="1"/>
            <p:nvPr/>
          </p:nvSpPr>
          <p:spPr>
            <a:xfrm>
              <a:off x="-6324601" y="-396216"/>
              <a:ext cx="8297938" cy="2308324"/>
            </a:xfrm>
            <a:prstGeom prst="rect">
              <a:avLst/>
            </a:prstGeom>
            <a:noFill/>
          </p:spPr>
          <p:txBody>
            <a:bodyPr wrap="square" rtlCol="0">
              <a:spAutoFit/>
            </a:bodyPr>
            <a:lstStyle/>
            <a:p>
              <a:pPr algn="just"/>
              <a:r>
                <a:rPr lang="en-US" sz="1600" b="1">
                  <a:solidFill>
                    <a:srgbClr val="002060"/>
                  </a:solidFill>
                  <a:latin typeface="Times New Roman" pitchFamily="18" charset="0"/>
                  <a:cs typeface="Times New Roman" pitchFamily="18" charset="0"/>
                </a:rPr>
                <a:t>- Được Trung ương Đoàn TNCS Hồ Chí Minh trao tặng Bằng khen cho 03 cá nhân </a:t>
              </a:r>
              <a:r>
                <a:rPr lang="en-US" sz="1600" b="1" dirty="0" err="1">
                  <a:solidFill>
                    <a:srgbClr val="002060"/>
                  </a:solidFill>
                  <a:latin typeface="Times New Roman" pitchFamily="18" charset="0"/>
                  <a:cs typeface="Times New Roman" pitchFamily="18" charset="0"/>
                </a:rPr>
                <a:t>vì</a:t>
              </a:r>
              <a:r>
                <a:rPr lang="en-US" sz="1600" b="1" dirty="0">
                  <a:solidFill>
                    <a:srgbClr val="002060"/>
                  </a:solidFill>
                  <a:latin typeface="Times New Roman" pitchFamily="18" charset="0"/>
                  <a:cs typeface="Times New Roman" pitchFamily="18" charset="0"/>
                </a:rPr>
                <a:t> </a:t>
              </a:r>
              <a:r>
                <a:rPr lang="en-US" sz="1600" b="1" dirty="0" err="1">
                  <a:solidFill>
                    <a:srgbClr val="002060"/>
                  </a:solidFill>
                  <a:latin typeface="Times New Roman" pitchFamily="18" charset="0"/>
                  <a:cs typeface="Times New Roman" pitchFamily="18" charset="0"/>
                </a:rPr>
                <a:t>đã</a:t>
              </a:r>
              <a:r>
                <a:rPr lang="en-US" sz="1600" b="1" dirty="0">
                  <a:solidFill>
                    <a:srgbClr val="002060"/>
                  </a:solidFill>
                  <a:latin typeface="Times New Roman" pitchFamily="18" charset="0"/>
                  <a:cs typeface="Times New Roman" pitchFamily="18" charset="0"/>
                </a:rPr>
                <a:t> </a:t>
              </a:r>
              <a:r>
                <a:rPr lang="en-US" sz="1600" b="1" dirty="0" err="1">
                  <a:solidFill>
                    <a:srgbClr val="002060"/>
                  </a:solidFill>
                  <a:latin typeface="Times New Roman" pitchFamily="18" charset="0"/>
                  <a:cs typeface="Times New Roman" pitchFamily="18" charset="0"/>
                </a:rPr>
                <a:t>có</a:t>
              </a:r>
              <a:r>
                <a:rPr lang="en-US" sz="1600" b="1" dirty="0">
                  <a:solidFill>
                    <a:srgbClr val="002060"/>
                  </a:solidFill>
                  <a:latin typeface="Times New Roman" pitchFamily="18" charset="0"/>
                  <a:cs typeface="Times New Roman" pitchFamily="18" charset="0"/>
                </a:rPr>
                <a:t> </a:t>
              </a:r>
              <a:r>
                <a:rPr lang="en-US" sz="1600" b="1" dirty="0" err="1">
                  <a:solidFill>
                    <a:srgbClr val="002060"/>
                  </a:solidFill>
                  <a:latin typeface="Times New Roman" pitchFamily="18" charset="0"/>
                  <a:cs typeface="Times New Roman" pitchFamily="18" charset="0"/>
                </a:rPr>
                <a:t>thành</a:t>
              </a:r>
              <a:r>
                <a:rPr lang="en-US" sz="1600" b="1" dirty="0">
                  <a:solidFill>
                    <a:srgbClr val="002060"/>
                  </a:solidFill>
                  <a:latin typeface="Times New Roman" pitchFamily="18" charset="0"/>
                  <a:cs typeface="Times New Roman" pitchFamily="18" charset="0"/>
                </a:rPr>
                <a:t> </a:t>
              </a:r>
              <a:r>
                <a:rPr lang="en-US" sz="1600" b="1" dirty="0" err="1">
                  <a:solidFill>
                    <a:srgbClr val="002060"/>
                  </a:solidFill>
                  <a:latin typeface="Times New Roman" pitchFamily="18" charset="0"/>
                  <a:cs typeface="Times New Roman" pitchFamily="18" charset="0"/>
                </a:rPr>
                <a:t>tích</a:t>
              </a:r>
              <a:r>
                <a:rPr lang="en-US" sz="1600" b="1" dirty="0">
                  <a:solidFill>
                    <a:srgbClr val="002060"/>
                  </a:solidFill>
                  <a:latin typeface="Times New Roman" pitchFamily="18" charset="0"/>
                  <a:cs typeface="Times New Roman" pitchFamily="18" charset="0"/>
                </a:rPr>
                <a:t> </a:t>
              </a:r>
              <a:r>
                <a:rPr lang="en-US" sz="1600" b="1" dirty="0" err="1">
                  <a:solidFill>
                    <a:srgbClr val="002060"/>
                  </a:solidFill>
                  <a:latin typeface="Times New Roman" pitchFamily="18" charset="0"/>
                  <a:cs typeface="Times New Roman" pitchFamily="18" charset="0"/>
                </a:rPr>
                <a:t>xuất</a:t>
              </a:r>
              <a:r>
                <a:rPr lang="en-US" sz="1600" b="1" dirty="0">
                  <a:solidFill>
                    <a:srgbClr val="002060"/>
                  </a:solidFill>
                  <a:latin typeface="Times New Roman" pitchFamily="18" charset="0"/>
                  <a:cs typeface="Times New Roman" pitchFamily="18" charset="0"/>
                </a:rPr>
                <a:t> </a:t>
              </a:r>
              <a:r>
                <a:rPr lang="en-US" sz="1600" b="1" dirty="0" err="1">
                  <a:solidFill>
                    <a:srgbClr val="002060"/>
                  </a:solidFill>
                  <a:latin typeface="Times New Roman" pitchFamily="18" charset="0"/>
                  <a:cs typeface="Times New Roman" pitchFamily="18" charset="0"/>
                </a:rPr>
                <a:t>sắc</a:t>
              </a:r>
              <a:r>
                <a:rPr lang="en-US" sz="1600" b="1" dirty="0">
                  <a:solidFill>
                    <a:srgbClr val="002060"/>
                  </a:solidFill>
                  <a:latin typeface="Times New Roman" pitchFamily="18" charset="0"/>
                  <a:cs typeface="Times New Roman" pitchFamily="18" charset="0"/>
                </a:rPr>
                <a:t> </a:t>
              </a:r>
              <a:r>
                <a:rPr lang="en-US" sz="1600" b="1" dirty="0" err="1">
                  <a:solidFill>
                    <a:srgbClr val="002060"/>
                  </a:solidFill>
                  <a:latin typeface="Times New Roman" pitchFamily="18" charset="0"/>
                  <a:cs typeface="Times New Roman" pitchFamily="18" charset="0"/>
                </a:rPr>
                <a:t>trong</a:t>
              </a:r>
              <a:r>
                <a:rPr lang="en-US" sz="1600" b="1" dirty="0">
                  <a:solidFill>
                    <a:srgbClr val="002060"/>
                  </a:solidFill>
                  <a:latin typeface="Times New Roman" pitchFamily="18" charset="0"/>
                  <a:cs typeface="Times New Roman" pitchFamily="18" charset="0"/>
                </a:rPr>
                <a:t> </a:t>
              </a:r>
              <a:r>
                <a:rPr lang="en-US" sz="1600" b="1" dirty="0" err="1">
                  <a:solidFill>
                    <a:srgbClr val="002060"/>
                  </a:solidFill>
                  <a:latin typeface="Times New Roman" pitchFamily="18" charset="0"/>
                  <a:cs typeface="Times New Roman" pitchFamily="18" charset="0"/>
                </a:rPr>
                <a:t>công</a:t>
              </a:r>
              <a:r>
                <a:rPr lang="en-US" sz="1600" b="1" dirty="0">
                  <a:solidFill>
                    <a:srgbClr val="002060"/>
                  </a:solidFill>
                  <a:latin typeface="Times New Roman" pitchFamily="18" charset="0"/>
                  <a:cs typeface="Times New Roman" pitchFamily="18" charset="0"/>
                </a:rPr>
                <a:t> </a:t>
              </a:r>
              <a:r>
                <a:rPr lang="en-US" sz="1600" b="1" dirty="0" err="1">
                  <a:solidFill>
                    <a:srgbClr val="002060"/>
                  </a:solidFill>
                  <a:latin typeface="Times New Roman" pitchFamily="18" charset="0"/>
                  <a:cs typeface="Times New Roman" pitchFamily="18" charset="0"/>
                </a:rPr>
                <a:t>tác</a:t>
              </a:r>
              <a:r>
                <a:rPr lang="en-US" sz="1600" b="1" dirty="0">
                  <a:solidFill>
                    <a:srgbClr val="002060"/>
                  </a:solidFill>
                  <a:latin typeface="Times New Roman" pitchFamily="18" charset="0"/>
                  <a:cs typeface="Times New Roman" pitchFamily="18" charset="0"/>
                </a:rPr>
                <a:t> </a:t>
              </a:r>
              <a:r>
                <a:rPr lang="en-US" sz="1600" b="1" dirty="0" err="1">
                  <a:solidFill>
                    <a:srgbClr val="002060"/>
                  </a:solidFill>
                  <a:latin typeface="Times New Roman" pitchFamily="18" charset="0"/>
                  <a:cs typeface="Times New Roman" pitchFamily="18" charset="0"/>
                </a:rPr>
                <a:t>Đoàn</a:t>
              </a:r>
              <a:r>
                <a:rPr lang="en-US" sz="1600" b="1" dirty="0">
                  <a:solidFill>
                    <a:srgbClr val="002060"/>
                  </a:solidFill>
                  <a:latin typeface="Times New Roman" pitchFamily="18" charset="0"/>
                  <a:cs typeface="Times New Roman" pitchFamily="18" charset="0"/>
                </a:rPr>
                <a:t> </a:t>
              </a:r>
              <a:r>
                <a:rPr lang="en-US" sz="1600" b="1" dirty="0" err="1">
                  <a:solidFill>
                    <a:srgbClr val="002060"/>
                  </a:solidFill>
                  <a:latin typeface="Times New Roman" pitchFamily="18" charset="0"/>
                  <a:cs typeface="Times New Roman" pitchFamily="18" charset="0"/>
                </a:rPr>
                <a:t>và</a:t>
              </a:r>
              <a:r>
                <a:rPr lang="en-US" sz="1600" b="1" dirty="0">
                  <a:solidFill>
                    <a:srgbClr val="002060"/>
                  </a:solidFill>
                  <a:latin typeface="Times New Roman" pitchFamily="18" charset="0"/>
                  <a:cs typeface="Times New Roman" pitchFamily="18" charset="0"/>
                </a:rPr>
                <a:t> </a:t>
              </a:r>
              <a:r>
                <a:rPr lang="en-US" sz="1600" b="1" dirty="0" err="1">
                  <a:solidFill>
                    <a:srgbClr val="002060"/>
                  </a:solidFill>
                  <a:latin typeface="Times New Roman" pitchFamily="18" charset="0"/>
                  <a:cs typeface="Times New Roman" pitchFamily="18" charset="0"/>
                </a:rPr>
                <a:t>phong</a:t>
              </a:r>
              <a:r>
                <a:rPr lang="en-US" sz="1600" b="1" dirty="0">
                  <a:solidFill>
                    <a:srgbClr val="002060"/>
                  </a:solidFill>
                  <a:latin typeface="Times New Roman" pitchFamily="18" charset="0"/>
                  <a:cs typeface="Times New Roman" pitchFamily="18" charset="0"/>
                </a:rPr>
                <a:t> </a:t>
              </a:r>
              <a:r>
                <a:rPr lang="en-US" sz="1600" b="1" dirty="0" err="1">
                  <a:solidFill>
                    <a:srgbClr val="002060"/>
                  </a:solidFill>
                  <a:latin typeface="Times New Roman" pitchFamily="18" charset="0"/>
                  <a:cs typeface="Times New Roman" pitchFamily="18" charset="0"/>
                </a:rPr>
                <a:t>trào</a:t>
              </a:r>
              <a:r>
                <a:rPr lang="en-US" sz="1600" b="1" dirty="0">
                  <a:solidFill>
                    <a:srgbClr val="002060"/>
                  </a:solidFill>
                  <a:latin typeface="Times New Roman" pitchFamily="18" charset="0"/>
                  <a:cs typeface="Times New Roman" pitchFamily="18" charset="0"/>
                </a:rPr>
                <a:t> </a:t>
              </a:r>
              <a:r>
                <a:rPr lang="en-US" sz="1600" b="1" dirty="0" err="1">
                  <a:solidFill>
                    <a:srgbClr val="002060"/>
                  </a:solidFill>
                  <a:latin typeface="Times New Roman" pitchFamily="18" charset="0"/>
                  <a:cs typeface="Times New Roman" pitchFamily="18" charset="0"/>
                </a:rPr>
                <a:t>thanh</a:t>
              </a:r>
              <a:r>
                <a:rPr lang="en-US" sz="1600" b="1" dirty="0">
                  <a:solidFill>
                    <a:srgbClr val="002060"/>
                  </a:solidFill>
                  <a:latin typeface="Times New Roman" pitchFamily="18" charset="0"/>
                  <a:cs typeface="Times New Roman" pitchFamily="18" charset="0"/>
                </a:rPr>
                <a:t> </a:t>
              </a:r>
              <a:r>
                <a:rPr lang="en-US" sz="1600" b="1" dirty="0" err="1">
                  <a:solidFill>
                    <a:srgbClr val="002060"/>
                  </a:solidFill>
                  <a:latin typeface="Times New Roman" pitchFamily="18" charset="0"/>
                  <a:cs typeface="Times New Roman" pitchFamily="18" charset="0"/>
                </a:rPr>
                <a:t>niên</a:t>
              </a:r>
              <a:r>
                <a:rPr lang="en-US" sz="1600" b="1" dirty="0">
                  <a:solidFill>
                    <a:srgbClr val="002060"/>
                  </a:solidFill>
                  <a:latin typeface="Times New Roman" pitchFamily="18" charset="0"/>
                  <a:cs typeface="Times New Roman" pitchFamily="18" charset="0"/>
                </a:rPr>
                <a:t> </a:t>
              </a:r>
              <a:r>
                <a:rPr lang="en-US" sz="1600" b="1" dirty="0" err="1">
                  <a:solidFill>
                    <a:srgbClr val="002060"/>
                  </a:solidFill>
                  <a:latin typeface="Times New Roman" pitchFamily="18" charset="0"/>
                  <a:cs typeface="Times New Roman" pitchFamily="18" charset="0"/>
                </a:rPr>
                <a:t>năm</a:t>
              </a:r>
              <a:r>
                <a:rPr lang="en-US" sz="1600" b="1" dirty="0">
                  <a:solidFill>
                    <a:srgbClr val="002060"/>
                  </a:solidFill>
                  <a:latin typeface="Times New Roman" pitchFamily="18" charset="0"/>
                  <a:cs typeface="Times New Roman" pitchFamily="18" charset="0"/>
                </a:rPr>
                <a:t> </a:t>
              </a:r>
              <a:r>
                <a:rPr lang="en-US" sz="1600" b="1" err="1">
                  <a:solidFill>
                    <a:srgbClr val="002060"/>
                  </a:solidFill>
                  <a:latin typeface="Times New Roman" pitchFamily="18" charset="0"/>
                  <a:cs typeface="Times New Roman" pitchFamily="18" charset="0"/>
                </a:rPr>
                <a:t>học</a:t>
              </a:r>
              <a:r>
                <a:rPr lang="en-US" sz="1600" b="1">
                  <a:solidFill>
                    <a:srgbClr val="002060"/>
                  </a:solidFill>
                  <a:latin typeface="Times New Roman" pitchFamily="18" charset="0"/>
                  <a:cs typeface="Times New Roman" pitchFamily="18" charset="0"/>
                </a:rPr>
                <a:t> 2024 - 2025 </a:t>
              </a:r>
              <a:r>
                <a:rPr lang="en-US" sz="1600" b="1" dirty="0" err="1">
                  <a:solidFill>
                    <a:srgbClr val="002060"/>
                  </a:solidFill>
                  <a:latin typeface="Times New Roman" pitchFamily="18" charset="0"/>
                  <a:cs typeface="Times New Roman" pitchFamily="18" charset="0"/>
                </a:rPr>
                <a:t>vào</a:t>
              </a:r>
              <a:r>
                <a:rPr lang="en-US" sz="1600" b="1" dirty="0">
                  <a:solidFill>
                    <a:srgbClr val="002060"/>
                  </a:solidFill>
                  <a:latin typeface="Times New Roman" pitchFamily="18" charset="0"/>
                  <a:cs typeface="Times New Roman" pitchFamily="18" charset="0"/>
                </a:rPr>
                <a:t> </a:t>
              </a:r>
              <a:r>
                <a:rPr lang="en-US" sz="1600" b="1" err="1">
                  <a:solidFill>
                    <a:srgbClr val="002060"/>
                  </a:solidFill>
                  <a:latin typeface="Times New Roman" pitchFamily="18" charset="0"/>
                  <a:cs typeface="Times New Roman" pitchFamily="18" charset="0"/>
                </a:rPr>
                <a:t>tháng</a:t>
              </a:r>
              <a:r>
                <a:rPr lang="en-US" sz="1600" b="1">
                  <a:solidFill>
                    <a:srgbClr val="002060"/>
                  </a:solidFill>
                  <a:latin typeface="Times New Roman" pitchFamily="18" charset="0"/>
                  <a:cs typeface="Times New Roman" pitchFamily="18" charset="0"/>
                </a:rPr>
                <a:t> 06 </a:t>
              </a:r>
              <a:r>
                <a:rPr lang="en-US" sz="1600" b="1" err="1">
                  <a:solidFill>
                    <a:srgbClr val="002060"/>
                  </a:solidFill>
                  <a:latin typeface="Times New Roman" pitchFamily="18" charset="0"/>
                  <a:cs typeface="Times New Roman" pitchFamily="18" charset="0"/>
                </a:rPr>
                <a:t>năm</a:t>
              </a:r>
              <a:r>
                <a:rPr lang="en-US" sz="1600" b="1">
                  <a:solidFill>
                    <a:srgbClr val="002060"/>
                  </a:solidFill>
                  <a:latin typeface="Times New Roman" pitchFamily="18" charset="0"/>
                  <a:cs typeface="Times New Roman" pitchFamily="18" charset="0"/>
                </a:rPr>
                <a:t> 2025.</a:t>
              </a:r>
            </a:p>
            <a:p>
              <a:pPr algn="just"/>
              <a:r>
                <a:rPr lang="en-US" sz="1600" b="1">
                  <a:solidFill>
                    <a:srgbClr val="002060"/>
                  </a:solidFill>
                  <a:latin typeface="Times New Roman" pitchFamily="18" charset="0"/>
                  <a:cs typeface="Times New Roman" pitchFamily="18" charset="0"/>
                </a:rPr>
                <a:t>- Được Trung ương Đoàn TNCS Hồ Chí Minh trao tặng 01 Bằng khen cho tập thể và 01 Bằng khen cho cá nhân vì đã có thành tích xuất sắc trong triển khai, tổ chức các hoạt động tháng thanh niên năm 2025 vào tháng 04 năm 2025.</a:t>
              </a:r>
            </a:p>
            <a:p>
              <a:pPr algn="just"/>
              <a:r>
                <a:rPr lang="en-US" sz="1600" b="1">
                  <a:solidFill>
                    <a:srgbClr val="002060"/>
                  </a:solidFill>
                  <a:latin typeface="Times New Roman" pitchFamily="18" charset="0"/>
                  <a:cs typeface="Times New Roman" pitchFamily="18" charset="0"/>
                </a:rPr>
                <a:t>- Được Tỉnh đoàn Nam Định trao tặng 01 Bằng khen cho tập thể và 02 Bằng khen cho cá nhân vì đã có thành tích xuất sắc trong triển khai, tổ chức các hoạt động tháng thanh niên năm 2025 vào tháng 04 năm 2025.</a:t>
              </a:r>
            </a:p>
          </p:txBody>
        </p:sp>
        <p:pic>
          <p:nvPicPr>
            <p:cNvPr id="1026" name="Picture 2" descr="Không có mô tả ảnh.">
              <a:extLst>
                <a:ext uri="{FF2B5EF4-FFF2-40B4-BE49-F238E27FC236}">
                  <a16:creationId xmlns:a16="http://schemas.microsoft.com/office/drawing/2014/main" id="{E60B8AC8-315B-091B-E9B1-04958900CF09}"/>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102677" y="1623733"/>
              <a:ext cx="3973620" cy="265017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4" name="Group 33">
            <a:extLst>
              <a:ext uri="{FF2B5EF4-FFF2-40B4-BE49-F238E27FC236}">
                <a16:creationId xmlns:a16="http://schemas.microsoft.com/office/drawing/2014/main" id="{DF847802-E006-2BC2-DFBC-3506686FE3C6}"/>
              </a:ext>
            </a:extLst>
          </p:cNvPr>
          <p:cNvGrpSpPr/>
          <p:nvPr/>
        </p:nvGrpSpPr>
        <p:grpSpPr>
          <a:xfrm>
            <a:off x="116261" y="925125"/>
            <a:ext cx="8686801" cy="3925378"/>
            <a:chOff x="-1005841" y="1533942"/>
            <a:chExt cx="8686801" cy="3925378"/>
          </a:xfrm>
        </p:grpSpPr>
        <p:sp>
          <p:nvSpPr>
            <p:cNvPr id="32" name="TextBox 31">
              <a:extLst>
                <a:ext uri="{FF2B5EF4-FFF2-40B4-BE49-F238E27FC236}">
                  <a16:creationId xmlns:a16="http://schemas.microsoft.com/office/drawing/2014/main" id="{C48235CC-9010-8221-BCDB-E8CA07BF0C9F}"/>
                </a:ext>
              </a:extLst>
            </p:cNvPr>
            <p:cNvSpPr txBox="1"/>
            <p:nvPr/>
          </p:nvSpPr>
          <p:spPr>
            <a:xfrm>
              <a:off x="-1005841" y="1533942"/>
              <a:ext cx="8686801" cy="646331"/>
            </a:xfrm>
            <a:prstGeom prst="rect">
              <a:avLst/>
            </a:prstGeom>
            <a:noFill/>
          </p:spPr>
          <p:txBody>
            <a:bodyPr wrap="square" rtlCol="0">
              <a:spAutoFit/>
            </a:bodyPr>
            <a:lstStyle/>
            <a:p>
              <a:pPr marL="285750" indent="-285750" algn="just">
                <a:buFontTx/>
                <a:buChar char="-"/>
              </a:pPr>
              <a:r>
                <a:rPr lang="en-US" b="1">
                  <a:solidFill>
                    <a:srgbClr val="002060"/>
                  </a:solidFill>
                  <a:latin typeface="Times New Roman" pitchFamily="18" charset="0"/>
                  <a:cs typeface="Times New Roman" pitchFamily="18" charset="0"/>
                </a:rPr>
                <a:t>Được Tỉnh đoàn Nam Định trao tặng Chứng nhận cho 03 Thanh niên tiên tiến làm theo lời Bác năm 2025 vào tháng 03 năm 2025.</a:t>
              </a:r>
            </a:p>
          </p:txBody>
        </p:sp>
        <p:pic>
          <p:nvPicPr>
            <p:cNvPr id="1028" name="Picture 4" descr="Không có mô tả ảnh.">
              <a:extLst>
                <a:ext uri="{FF2B5EF4-FFF2-40B4-BE49-F238E27FC236}">
                  <a16:creationId xmlns:a16="http://schemas.microsoft.com/office/drawing/2014/main" id="{AC9F244D-EF3B-67CB-C89E-6AD79A20C56D}"/>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34559" y="2254001"/>
              <a:ext cx="4806000" cy="3205319"/>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650889270"/>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xit" presetSubtype="0" fill="hold" nodeType="clickEffect">
                                  <p:stCondLst>
                                    <p:cond delay="0"/>
                                  </p:stCondLst>
                                  <p:childTnLst>
                                    <p:animEffect transition="out" filter="fade">
                                      <p:cBhvr>
                                        <p:cTn id="10" dur="500"/>
                                        <p:tgtEl>
                                          <p:spTgt spid="30"/>
                                        </p:tgtEl>
                                      </p:cBhvr>
                                    </p:animEffect>
                                    <p:set>
                                      <p:cBhvr>
                                        <p:cTn id="11" dur="1" fill="hold">
                                          <p:stCondLst>
                                            <p:cond delay="499"/>
                                          </p:stCondLst>
                                        </p:cTn>
                                        <p:tgtEl>
                                          <p:spTgt spid="30"/>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nodeType="clickEffect">
                                  <p:stCondLst>
                                    <p:cond delay="0"/>
                                  </p:stCondLst>
                                  <p:childTnLst>
                                    <p:animEffect transition="out" filter="fade">
                                      <p:cBhvr>
                                        <p:cTn id="19" dur="500"/>
                                        <p:tgtEl>
                                          <p:spTgt spid="8"/>
                                        </p:tgtEl>
                                      </p:cBhvr>
                                    </p:animEffect>
                                    <p:set>
                                      <p:cBhvr>
                                        <p:cTn id="20" dur="1" fill="hold">
                                          <p:stCondLst>
                                            <p:cond delay="499"/>
                                          </p:stCondLst>
                                        </p:cTn>
                                        <p:tgtEl>
                                          <p:spTgt spid="8"/>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nodeType="clickEffect">
                                  <p:stCondLst>
                                    <p:cond delay="0"/>
                                  </p:stCondLst>
                                  <p:childTnLst>
                                    <p:animEffect transition="out" filter="fade">
                                      <p:cBhvr>
                                        <p:cTn id="28" dur="500"/>
                                        <p:tgtEl>
                                          <p:spTgt spid="26"/>
                                        </p:tgtEl>
                                      </p:cBhvr>
                                    </p:animEffect>
                                    <p:set>
                                      <p:cBhvr>
                                        <p:cTn id="29" dur="1" fill="hold">
                                          <p:stCondLst>
                                            <p:cond delay="499"/>
                                          </p:stCondLst>
                                        </p:cTn>
                                        <p:tgtEl>
                                          <p:spTgt spid="26"/>
                                        </p:tgtEl>
                                        <p:attrNameLst>
                                          <p:attrName>style.visibility</p:attrName>
                                        </p:attrNameLst>
                                      </p:cBhvr>
                                      <p:to>
                                        <p:strVal val="hidden"/>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19"/>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0" presetClass="exit" presetSubtype="0" fill="hold" nodeType="clickEffect">
                                  <p:stCondLst>
                                    <p:cond delay="0"/>
                                  </p:stCondLst>
                                  <p:childTnLst>
                                    <p:animEffect transition="out" filter="fade">
                                      <p:cBhvr>
                                        <p:cTn id="37" dur="500"/>
                                        <p:tgtEl>
                                          <p:spTgt spid="19"/>
                                        </p:tgtEl>
                                      </p:cBhvr>
                                    </p:animEffect>
                                    <p:set>
                                      <p:cBhvr>
                                        <p:cTn id="38" dur="1" fill="hold">
                                          <p:stCondLst>
                                            <p:cond delay="499"/>
                                          </p:stCondLst>
                                        </p:cTn>
                                        <p:tgtEl>
                                          <p:spTgt spid="19"/>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71CF7D-094C-7E0C-9FEB-DAE15420874A}"/>
            </a:ext>
          </a:extLst>
        </p:cNvPr>
        <p:cNvGrpSpPr/>
        <p:nvPr/>
      </p:nvGrpSpPr>
      <p:grpSpPr>
        <a:xfrm>
          <a:off x="0" y="0"/>
          <a:ext cx="0" cy="0"/>
          <a:chOff x="0" y="0"/>
          <a:chExt cx="0" cy="0"/>
        </a:xfrm>
      </p:grpSpPr>
      <p:pic>
        <p:nvPicPr>
          <p:cNvPr id="27" name="Picture 2">
            <a:extLst>
              <a:ext uri="{FF2B5EF4-FFF2-40B4-BE49-F238E27FC236}">
                <a16:creationId xmlns:a16="http://schemas.microsoft.com/office/drawing/2014/main" id="{9BC14413-6FD0-6D92-4E99-A23E94E33D4C}"/>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1" y="1"/>
            <a:ext cx="9144001" cy="5143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a:extLst>
              <a:ext uri="{FF2B5EF4-FFF2-40B4-BE49-F238E27FC236}">
                <a16:creationId xmlns:a16="http://schemas.microsoft.com/office/drawing/2014/main" id="{88460058-4FF7-C683-F45A-AEA6004B2AD8}"/>
              </a:ext>
            </a:extLst>
          </p:cNvPr>
          <p:cNvSpPr txBox="1"/>
          <p:nvPr/>
        </p:nvSpPr>
        <p:spPr>
          <a:xfrm>
            <a:off x="457200" y="71716"/>
            <a:ext cx="7640040" cy="477054"/>
          </a:xfrm>
          <a:prstGeom prst="rect">
            <a:avLst/>
          </a:prstGeom>
          <a:noFill/>
        </p:spPr>
        <p:txBody>
          <a:bodyPr wrap="none" rtlCol="0">
            <a:spAutoFit/>
          </a:bodyPr>
          <a:lstStyle/>
          <a:p>
            <a:r>
              <a:rPr lang="en-US" sz="2500" b="1">
                <a:ln w="11430"/>
                <a:solidFill>
                  <a:srgbClr val="FF0000"/>
                </a:solidFill>
                <a:effectLst>
                  <a:outerShdw blurRad="50800" dist="39000" dir="5460000" algn="tl">
                    <a:srgbClr val="000000">
                      <a:alpha val="38000"/>
                    </a:srgbClr>
                  </a:outerShdw>
                </a:effectLst>
              </a:rPr>
              <a:t>I. </a:t>
            </a:r>
            <a:r>
              <a:rPr lang="en-US" sz="2500" b="1" dirty="0">
                <a:ln w="11430"/>
                <a:solidFill>
                  <a:srgbClr val="FF0000"/>
                </a:solidFill>
                <a:effectLst>
                  <a:outerShdw blurRad="50800" dist="39000" dir="5460000" algn="tl">
                    <a:srgbClr val="000000">
                      <a:alpha val="38000"/>
                    </a:srgbClr>
                  </a:outerShdw>
                </a:effectLst>
              </a:rPr>
              <a:t>THÀNH TÍCH ĐẠT </a:t>
            </a:r>
            <a:r>
              <a:rPr lang="en-US" sz="2500" b="1">
                <a:ln w="11430"/>
                <a:solidFill>
                  <a:srgbClr val="FF0000"/>
                </a:solidFill>
                <a:effectLst>
                  <a:outerShdw blurRad="50800" dist="39000" dir="5460000" algn="tl">
                    <a:srgbClr val="000000">
                      <a:alpha val="38000"/>
                    </a:srgbClr>
                  </a:outerShdw>
                </a:effectLst>
              </a:rPr>
              <a:t>ĐƯỢC TRONG NĂM HỌC 2024 – 2025</a:t>
            </a:r>
            <a:endParaRPr lang="en-US" sz="2500" b="1" dirty="0">
              <a:ln w="11430"/>
              <a:solidFill>
                <a:srgbClr val="FF0000"/>
              </a:solidFill>
              <a:effectLst>
                <a:outerShdw blurRad="50800" dist="39000" dir="5460000" algn="tl">
                  <a:srgbClr val="000000">
                    <a:alpha val="38000"/>
                  </a:srgbClr>
                </a:outerShdw>
              </a:effectLst>
            </a:endParaRPr>
          </a:p>
        </p:txBody>
      </p:sp>
      <p:pic>
        <p:nvPicPr>
          <p:cNvPr id="28" name="Picture 4" descr="F:\tin tuc va hoat dong cua truong lop\LOGO\Logo Cac to doi\442px-Huy_hiệu_Đoàn_TNCS_HCM.svg.png">
            <a:extLst>
              <a:ext uri="{FF2B5EF4-FFF2-40B4-BE49-F238E27FC236}">
                <a16:creationId xmlns:a16="http://schemas.microsoft.com/office/drawing/2014/main" id="{4CF9F681-E1A8-15A5-95D4-2E3AA5B82D7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52040" y="46848"/>
            <a:ext cx="887198" cy="802307"/>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Group 12">
            <a:extLst>
              <a:ext uri="{FF2B5EF4-FFF2-40B4-BE49-F238E27FC236}">
                <a16:creationId xmlns:a16="http://schemas.microsoft.com/office/drawing/2014/main" id="{12EB397B-D1AD-1AF2-16FA-A9E4E2E2068C}"/>
              </a:ext>
            </a:extLst>
          </p:cNvPr>
          <p:cNvGrpSpPr/>
          <p:nvPr/>
        </p:nvGrpSpPr>
        <p:grpSpPr>
          <a:xfrm>
            <a:off x="228543" y="830323"/>
            <a:ext cx="8686911" cy="4103627"/>
            <a:chOff x="-3871771" y="2887042"/>
            <a:chExt cx="8686911" cy="4103627"/>
          </a:xfrm>
        </p:grpSpPr>
        <p:sp>
          <p:nvSpPr>
            <p:cNvPr id="5" name="TextBox 4">
              <a:extLst>
                <a:ext uri="{FF2B5EF4-FFF2-40B4-BE49-F238E27FC236}">
                  <a16:creationId xmlns:a16="http://schemas.microsoft.com/office/drawing/2014/main" id="{0292393A-AB32-B27E-5344-012820A16900}"/>
                </a:ext>
              </a:extLst>
            </p:cNvPr>
            <p:cNvSpPr txBox="1"/>
            <p:nvPr/>
          </p:nvSpPr>
          <p:spPr>
            <a:xfrm>
              <a:off x="-3871771" y="2887042"/>
              <a:ext cx="8686911" cy="646331"/>
            </a:xfrm>
            <a:prstGeom prst="rect">
              <a:avLst/>
            </a:prstGeom>
            <a:noFill/>
          </p:spPr>
          <p:txBody>
            <a:bodyPr wrap="square" rtlCol="0">
              <a:spAutoFit/>
            </a:bodyPr>
            <a:lstStyle/>
            <a:p>
              <a:pPr algn="just"/>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Được</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Tỉnh</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Đoàn</a:t>
              </a:r>
              <a:r>
                <a:rPr lang="en-US" b="1" dirty="0">
                  <a:solidFill>
                    <a:srgbClr val="002060"/>
                  </a:solidFill>
                  <a:latin typeface="Times New Roman" pitchFamily="18" charset="0"/>
                  <a:cs typeface="Times New Roman" pitchFamily="18" charset="0"/>
                </a:rPr>
                <a:t> Nam </a:t>
              </a:r>
              <a:r>
                <a:rPr lang="en-US" b="1" err="1">
                  <a:solidFill>
                    <a:srgbClr val="002060"/>
                  </a:solidFill>
                  <a:latin typeface="Times New Roman" pitchFamily="18" charset="0"/>
                  <a:cs typeface="Times New Roman" pitchFamily="18" charset="0"/>
                </a:rPr>
                <a:t>Định</a:t>
              </a:r>
              <a:r>
                <a:rPr lang="en-US" b="1">
                  <a:solidFill>
                    <a:srgbClr val="002060"/>
                  </a:solidFill>
                  <a:latin typeface="Times New Roman" pitchFamily="18" charset="0"/>
                  <a:cs typeface="Times New Roman" pitchFamily="18" charset="0"/>
                </a:rPr>
                <a:t> xét chọn 7 sinh viên đạt Danh hiệu “Sinh viên 5 tốt” cấp Tỉnh năm 2024</a:t>
              </a:r>
              <a:endParaRPr lang="en-US" b="1" dirty="0">
                <a:solidFill>
                  <a:srgbClr val="002060"/>
                </a:solidFill>
                <a:latin typeface="Times New Roman" pitchFamily="18" charset="0"/>
                <a:cs typeface="Times New Roman" pitchFamily="18" charset="0"/>
              </a:endParaRPr>
            </a:p>
          </p:txBody>
        </p:sp>
        <p:pic>
          <p:nvPicPr>
            <p:cNvPr id="12" name="Picture 11">
              <a:extLst>
                <a:ext uri="{FF2B5EF4-FFF2-40B4-BE49-F238E27FC236}">
                  <a16:creationId xmlns:a16="http://schemas.microsoft.com/office/drawing/2014/main" id="{2433179D-EE18-1ED8-2826-EFEC6EABDA4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92944" y="3481244"/>
              <a:ext cx="4679233" cy="3509425"/>
            </a:xfrm>
            <a:prstGeom prst="rect">
              <a:avLst/>
            </a:prstGeom>
          </p:spPr>
        </p:pic>
      </p:grpSp>
      <p:grpSp>
        <p:nvGrpSpPr>
          <p:cNvPr id="9" name="Group 8">
            <a:extLst>
              <a:ext uri="{FF2B5EF4-FFF2-40B4-BE49-F238E27FC236}">
                <a16:creationId xmlns:a16="http://schemas.microsoft.com/office/drawing/2014/main" id="{E56464EE-B89A-8F01-71D2-890428B5602B}"/>
              </a:ext>
            </a:extLst>
          </p:cNvPr>
          <p:cNvGrpSpPr/>
          <p:nvPr/>
        </p:nvGrpSpPr>
        <p:grpSpPr>
          <a:xfrm>
            <a:off x="223781" y="755470"/>
            <a:ext cx="8686911" cy="4356802"/>
            <a:chOff x="3314589" y="4215760"/>
            <a:chExt cx="8686911" cy="4356802"/>
          </a:xfrm>
        </p:grpSpPr>
        <p:sp>
          <p:nvSpPr>
            <p:cNvPr id="22" name="TextBox 21">
              <a:extLst>
                <a:ext uri="{FF2B5EF4-FFF2-40B4-BE49-F238E27FC236}">
                  <a16:creationId xmlns:a16="http://schemas.microsoft.com/office/drawing/2014/main" id="{062B24A8-BBB3-A045-0E57-F74BF1EA89F8}"/>
                </a:ext>
              </a:extLst>
            </p:cNvPr>
            <p:cNvSpPr txBox="1"/>
            <p:nvPr/>
          </p:nvSpPr>
          <p:spPr>
            <a:xfrm>
              <a:off x="3314589" y="4215760"/>
              <a:ext cx="8686911" cy="646331"/>
            </a:xfrm>
            <a:prstGeom prst="rect">
              <a:avLst/>
            </a:prstGeom>
            <a:noFill/>
          </p:spPr>
          <p:txBody>
            <a:bodyPr wrap="square" rtlCol="0">
              <a:spAutoFit/>
            </a:bodyPr>
            <a:lstStyle/>
            <a:p>
              <a:pPr algn="just"/>
              <a:r>
                <a:rPr lang="en-US" b="1" dirty="0">
                  <a:solidFill>
                    <a:srgbClr val="002060"/>
                  </a:solidFill>
                  <a:latin typeface="Times New Roman" pitchFamily="18" charset="0"/>
                  <a:cs typeface="Times New Roman" pitchFamily="18" charset="0"/>
                </a:rPr>
                <a:t>- </a:t>
              </a:r>
              <a:r>
                <a:rPr lang="en-US" b="1" err="1">
                  <a:solidFill>
                    <a:srgbClr val="002060"/>
                  </a:solidFill>
                  <a:latin typeface="Times New Roman" pitchFamily="18" charset="0"/>
                  <a:cs typeface="Times New Roman" pitchFamily="18" charset="0"/>
                </a:rPr>
                <a:t>Được</a:t>
              </a:r>
              <a:r>
                <a:rPr lang="en-US" b="1">
                  <a:solidFill>
                    <a:srgbClr val="002060"/>
                  </a:solidFill>
                  <a:latin typeface="Times New Roman" pitchFamily="18" charset="0"/>
                  <a:cs typeface="Times New Roman" pitchFamily="18" charset="0"/>
                </a:rPr>
                <a:t> Trung ương Hội Sinh viên Việt Nam tặng Bằng khen Đơn </a:t>
              </a:r>
              <a:r>
                <a:rPr lang="en-US" b="1" dirty="0" err="1">
                  <a:solidFill>
                    <a:srgbClr val="002060"/>
                  </a:solidFill>
                  <a:latin typeface="Times New Roman" pitchFamily="18" charset="0"/>
                  <a:cs typeface="Times New Roman" pitchFamily="18" charset="0"/>
                </a:rPr>
                <a:t>vị</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xuất</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sắc</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trong</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Công</a:t>
              </a:r>
              <a:r>
                <a:rPr lang="en-US" b="1" dirty="0">
                  <a:solidFill>
                    <a:srgbClr val="002060"/>
                  </a:solidFill>
                  <a:latin typeface="Times New Roman" pitchFamily="18" charset="0"/>
                  <a:cs typeface="Times New Roman" pitchFamily="18" charset="0"/>
                </a:rPr>
                <a:t> </a:t>
              </a:r>
              <a:r>
                <a:rPr lang="en-US" b="1" err="1">
                  <a:solidFill>
                    <a:srgbClr val="002060"/>
                  </a:solidFill>
                  <a:latin typeface="Times New Roman" pitchFamily="18" charset="0"/>
                  <a:cs typeface="Times New Roman" pitchFamily="18" charset="0"/>
                </a:rPr>
                <a:t>tác</a:t>
              </a:r>
              <a:r>
                <a:rPr lang="en-US" b="1">
                  <a:solidFill>
                    <a:srgbClr val="002060"/>
                  </a:solidFill>
                  <a:latin typeface="Times New Roman" pitchFamily="18" charset="0"/>
                  <a:cs typeface="Times New Roman" pitchFamily="18" charset="0"/>
                </a:rPr>
                <a:t> Hội </a:t>
              </a:r>
              <a:r>
                <a:rPr lang="en-US" b="1" dirty="0" err="1">
                  <a:solidFill>
                    <a:srgbClr val="002060"/>
                  </a:solidFill>
                  <a:latin typeface="Times New Roman" pitchFamily="18" charset="0"/>
                  <a:cs typeface="Times New Roman" pitchFamily="18" charset="0"/>
                </a:rPr>
                <a:t>và</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phong</a:t>
              </a:r>
              <a:r>
                <a:rPr lang="en-US" b="1" dirty="0">
                  <a:solidFill>
                    <a:srgbClr val="002060"/>
                  </a:solidFill>
                  <a:latin typeface="Times New Roman" pitchFamily="18" charset="0"/>
                  <a:cs typeface="Times New Roman" pitchFamily="18" charset="0"/>
                </a:rPr>
                <a:t> </a:t>
              </a:r>
              <a:r>
                <a:rPr lang="en-US" b="1" err="1">
                  <a:solidFill>
                    <a:srgbClr val="002060"/>
                  </a:solidFill>
                  <a:latin typeface="Times New Roman" pitchFamily="18" charset="0"/>
                  <a:cs typeface="Times New Roman" pitchFamily="18" charset="0"/>
                </a:rPr>
                <a:t>trào</a:t>
              </a:r>
              <a:r>
                <a:rPr lang="en-US" b="1">
                  <a:solidFill>
                    <a:srgbClr val="002060"/>
                  </a:solidFill>
                  <a:latin typeface="Times New Roman" pitchFamily="18" charset="0"/>
                  <a:cs typeface="Times New Roman" pitchFamily="18" charset="0"/>
                </a:rPr>
                <a:t> sinh viên năm 2024 - 2025 </a:t>
              </a:r>
              <a:r>
                <a:rPr lang="en-US" b="1" dirty="0" err="1">
                  <a:solidFill>
                    <a:srgbClr val="002060"/>
                  </a:solidFill>
                  <a:latin typeface="Times New Roman" pitchFamily="18" charset="0"/>
                  <a:cs typeface="Times New Roman" pitchFamily="18" charset="0"/>
                </a:rPr>
                <a:t>vào</a:t>
              </a:r>
              <a:r>
                <a:rPr lang="en-US" b="1" dirty="0">
                  <a:solidFill>
                    <a:srgbClr val="002060"/>
                  </a:solidFill>
                  <a:latin typeface="Times New Roman" pitchFamily="18" charset="0"/>
                  <a:cs typeface="Times New Roman" pitchFamily="18" charset="0"/>
                </a:rPr>
                <a:t> </a:t>
              </a:r>
              <a:r>
                <a:rPr lang="en-US" b="1" err="1">
                  <a:solidFill>
                    <a:srgbClr val="002060"/>
                  </a:solidFill>
                  <a:latin typeface="Times New Roman" pitchFamily="18" charset="0"/>
                  <a:cs typeface="Times New Roman" pitchFamily="18" charset="0"/>
                </a:rPr>
                <a:t>tháng</a:t>
              </a:r>
              <a:r>
                <a:rPr lang="en-US" b="1">
                  <a:solidFill>
                    <a:srgbClr val="002060"/>
                  </a:solidFill>
                  <a:latin typeface="Times New Roman" pitchFamily="18" charset="0"/>
                  <a:cs typeface="Times New Roman" pitchFamily="18" charset="0"/>
                </a:rPr>
                <a:t> 07 năm 2025</a:t>
              </a:r>
              <a:endParaRPr lang="en-US" b="1" dirty="0">
                <a:solidFill>
                  <a:srgbClr val="002060"/>
                </a:solidFill>
                <a:latin typeface="Times New Roman" pitchFamily="18" charset="0"/>
                <a:cs typeface="Times New Roman" pitchFamily="18" charset="0"/>
              </a:endParaRPr>
            </a:p>
          </p:txBody>
        </p:sp>
        <p:pic>
          <p:nvPicPr>
            <p:cNvPr id="6" name="Picture 5">
              <a:extLst>
                <a:ext uri="{FF2B5EF4-FFF2-40B4-BE49-F238E27FC236}">
                  <a16:creationId xmlns:a16="http://schemas.microsoft.com/office/drawing/2014/main" id="{14C803AC-3DAD-3829-E3EF-F68D51EE36FE}"/>
                </a:ext>
              </a:extLst>
            </p:cNvPr>
            <p:cNvPicPr>
              <a:picLocks noChangeAspect="1"/>
            </p:cNvPicPr>
            <p:nvPr/>
          </p:nvPicPr>
          <p:blipFill>
            <a:blip r:embed="rId6"/>
            <a:stretch>
              <a:fillRect/>
            </a:stretch>
          </p:blipFill>
          <p:spPr>
            <a:xfrm>
              <a:off x="5202132" y="4862091"/>
              <a:ext cx="5052557" cy="3710471"/>
            </a:xfrm>
            <a:prstGeom prst="rect">
              <a:avLst/>
            </a:prstGeom>
          </p:spPr>
        </p:pic>
      </p:grpSp>
      <p:grpSp>
        <p:nvGrpSpPr>
          <p:cNvPr id="16" name="Group 15">
            <a:extLst>
              <a:ext uri="{FF2B5EF4-FFF2-40B4-BE49-F238E27FC236}">
                <a16:creationId xmlns:a16="http://schemas.microsoft.com/office/drawing/2014/main" id="{80902BB6-F54D-872D-4E4F-F432B2295489}"/>
              </a:ext>
            </a:extLst>
          </p:cNvPr>
          <p:cNvGrpSpPr/>
          <p:nvPr/>
        </p:nvGrpSpPr>
        <p:grpSpPr>
          <a:xfrm>
            <a:off x="318845" y="830323"/>
            <a:ext cx="8686911" cy="4228491"/>
            <a:chOff x="-5410311" y="2105593"/>
            <a:chExt cx="8686911" cy="4228491"/>
          </a:xfrm>
        </p:grpSpPr>
        <p:sp>
          <p:nvSpPr>
            <p:cNvPr id="10" name="TextBox 9">
              <a:extLst>
                <a:ext uri="{FF2B5EF4-FFF2-40B4-BE49-F238E27FC236}">
                  <a16:creationId xmlns:a16="http://schemas.microsoft.com/office/drawing/2014/main" id="{B4D24F12-5AD3-CDEA-A177-E8E093D75D78}"/>
                </a:ext>
              </a:extLst>
            </p:cNvPr>
            <p:cNvSpPr txBox="1"/>
            <p:nvPr/>
          </p:nvSpPr>
          <p:spPr>
            <a:xfrm>
              <a:off x="-5410311" y="2105593"/>
              <a:ext cx="8686911" cy="646331"/>
            </a:xfrm>
            <a:prstGeom prst="rect">
              <a:avLst/>
            </a:prstGeom>
            <a:noFill/>
          </p:spPr>
          <p:txBody>
            <a:bodyPr wrap="square" rtlCol="0">
              <a:spAutoFit/>
            </a:bodyPr>
            <a:lstStyle/>
            <a:p>
              <a:pPr algn="just"/>
              <a:r>
                <a:rPr lang="en-US" b="1" dirty="0">
                  <a:solidFill>
                    <a:srgbClr val="002060"/>
                  </a:solidFill>
                  <a:latin typeface="Times New Roman" pitchFamily="18" charset="0"/>
                  <a:cs typeface="Times New Roman" pitchFamily="18" charset="0"/>
                </a:rPr>
                <a:t>- </a:t>
              </a:r>
              <a:r>
                <a:rPr lang="en-US" b="1" err="1">
                  <a:solidFill>
                    <a:srgbClr val="002060"/>
                  </a:solidFill>
                  <a:latin typeface="Times New Roman" pitchFamily="18" charset="0"/>
                  <a:cs typeface="Times New Roman" pitchFamily="18" charset="0"/>
                </a:rPr>
                <a:t>Được</a:t>
              </a:r>
              <a:r>
                <a:rPr lang="en-US" b="1">
                  <a:solidFill>
                    <a:srgbClr val="002060"/>
                  </a:solidFill>
                  <a:latin typeface="Times New Roman" pitchFamily="18" charset="0"/>
                  <a:cs typeface="Times New Roman" pitchFamily="18" charset="0"/>
                </a:rPr>
                <a:t> Trung ương Hội Sinh viên Việt Nam xét chọn 1 sinh viên đạt Danh hiệu “Sao tháng giêng” cấp Trung ương năm 2024</a:t>
              </a:r>
              <a:endParaRPr lang="en-US" b="1" dirty="0">
                <a:solidFill>
                  <a:srgbClr val="002060"/>
                </a:solidFill>
                <a:latin typeface="Times New Roman" pitchFamily="18" charset="0"/>
                <a:cs typeface="Times New Roman" pitchFamily="18" charset="0"/>
              </a:endParaRPr>
            </a:p>
          </p:txBody>
        </p:sp>
        <p:pic>
          <p:nvPicPr>
            <p:cNvPr id="15" name="Picture 14">
              <a:extLst>
                <a:ext uri="{FF2B5EF4-FFF2-40B4-BE49-F238E27FC236}">
                  <a16:creationId xmlns:a16="http://schemas.microsoft.com/office/drawing/2014/main" id="{6483C785-DFF4-71A8-5169-7842769A970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038600" y="2751924"/>
              <a:ext cx="5370619" cy="3582160"/>
            </a:xfrm>
            <a:prstGeom prst="rect">
              <a:avLst/>
            </a:prstGeom>
          </p:spPr>
        </p:pic>
      </p:grpSp>
      <p:grpSp>
        <p:nvGrpSpPr>
          <p:cNvPr id="25" name="Group 24">
            <a:extLst>
              <a:ext uri="{FF2B5EF4-FFF2-40B4-BE49-F238E27FC236}">
                <a16:creationId xmlns:a16="http://schemas.microsoft.com/office/drawing/2014/main" id="{38A48B81-57C4-B7D4-3DE3-4AE9A235F3CE}"/>
              </a:ext>
            </a:extLst>
          </p:cNvPr>
          <p:cNvGrpSpPr/>
          <p:nvPr/>
        </p:nvGrpSpPr>
        <p:grpSpPr>
          <a:xfrm>
            <a:off x="306709" y="806357"/>
            <a:ext cx="8686911" cy="4210320"/>
            <a:chOff x="8252040" y="4346199"/>
            <a:chExt cx="8686911" cy="4210320"/>
          </a:xfrm>
        </p:grpSpPr>
        <p:sp>
          <p:nvSpPr>
            <p:cNvPr id="20" name="TextBox 19">
              <a:extLst>
                <a:ext uri="{FF2B5EF4-FFF2-40B4-BE49-F238E27FC236}">
                  <a16:creationId xmlns:a16="http://schemas.microsoft.com/office/drawing/2014/main" id="{1AEA59C6-F52E-2C8C-2204-D1D0C91D5142}"/>
                </a:ext>
              </a:extLst>
            </p:cNvPr>
            <p:cNvSpPr txBox="1"/>
            <p:nvPr/>
          </p:nvSpPr>
          <p:spPr>
            <a:xfrm>
              <a:off x="8252040" y="4346199"/>
              <a:ext cx="8686911" cy="923330"/>
            </a:xfrm>
            <a:prstGeom prst="rect">
              <a:avLst/>
            </a:prstGeom>
            <a:noFill/>
          </p:spPr>
          <p:txBody>
            <a:bodyPr wrap="square" rtlCol="0">
              <a:spAutoFit/>
            </a:bodyPr>
            <a:lstStyle/>
            <a:p>
              <a:pPr algn="just"/>
              <a:r>
                <a:rPr lang="en-US" b="1" dirty="0">
                  <a:solidFill>
                    <a:srgbClr val="002060"/>
                  </a:solidFill>
                  <a:latin typeface="Times New Roman" pitchFamily="18" charset="0"/>
                  <a:cs typeface="Times New Roman" pitchFamily="18" charset="0"/>
                </a:rPr>
                <a:t>- </a:t>
              </a:r>
              <a:r>
                <a:rPr lang="en-US" b="1" err="1">
                  <a:solidFill>
                    <a:srgbClr val="002060"/>
                  </a:solidFill>
                  <a:latin typeface="Times New Roman" pitchFamily="18" charset="0"/>
                  <a:cs typeface="Times New Roman" pitchFamily="18" charset="0"/>
                </a:rPr>
                <a:t>Được</a:t>
              </a:r>
              <a:r>
                <a:rPr lang="en-US" b="1">
                  <a:solidFill>
                    <a:srgbClr val="002060"/>
                  </a:solidFill>
                  <a:latin typeface="Times New Roman" pitchFamily="18" charset="0"/>
                  <a:cs typeface="Times New Roman" pitchFamily="18" charset="0"/>
                </a:rPr>
                <a:t> Trung ương Hội Sinh viên Việt Nam tặng Bằng khen vì đạt hạng Tư toàn quốc Bộ môn bóng đá 7 người và lọt top 8 đội bóng rổ mạnh nhất toàn quốc – trong Giải thể thao Sinh viên Việt Nam lần thứ X năm 2024 vào </a:t>
              </a:r>
              <a:r>
                <a:rPr lang="en-US" b="1" err="1">
                  <a:solidFill>
                    <a:srgbClr val="002060"/>
                  </a:solidFill>
                  <a:latin typeface="Times New Roman" pitchFamily="18" charset="0"/>
                  <a:cs typeface="Times New Roman" pitchFamily="18" charset="0"/>
                </a:rPr>
                <a:t>tháng</a:t>
              </a:r>
              <a:r>
                <a:rPr lang="en-US" b="1">
                  <a:solidFill>
                    <a:srgbClr val="002060"/>
                  </a:solidFill>
                  <a:latin typeface="Times New Roman" pitchFamily="18" charset="0"/>
                  <a:cs typeface="Times New Roman" pitchFamily="18" charset="0"/>
                </a:rPr>
                <a:t> 12 năm 2024</a:t>
              </a:r>
              <a:endParaRPr lang="en-US" b="1" dirty="0">
                <a:solidFill>
                  <a:srgbClr val="002060"/>
                </a:solidFill>
                <a:latin typeface="Times New Roman" pitchFamily="18" charset="0"/>
                <a:cs typeface="Times New Roman" pitchFamily="18" charset="0"/>
              </a:endParaRPr>
            </a:p>
          </p:txBody>
        </p:sp>
        <p:pic>
          <p:nvPicPr>
            <p:cNvPr id="24" name="Picture 23">
              <a:extLst>
                <a:ext uri="{FF2B5EF4-FFF2-40B4-BE49-F238E27FC236}">
                  <a16:creationId xmlns:a16="http://schemas.microsoft.com/office/drawing/2014/main" id="{C745F19D-8BC8-32C7-A1D1-7F64C9D185F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173980" y="5221892"/>
              <a:ext cx="4651522" cy="3334627"/>
            </a:xfrm>
            <a:prstGeom prst="rect">
              <a:avLst/>
            </a:prstGeom>
          </p:spPr>
        </p:pic>
      </p:grpSp>
    </p:spTree>
    <p:extLst>
      <p:ext uri="{BB962C8B-B14F-4D97-AF65-F5344CB8AC3E}">
        <p14:creationId xmlns:p14="http://schemas.microsoft.com/office/powerpoint/2010/main" val="2673869725"/>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xit" presetSubtype="0" fill="hold" nodeType="clickEffect">
                                  <p:stCondLst>
                                    <p:cond delay="0"/>
                                  </p:stCondLst>
                                  <p:childTnLst>
                                    <p:animEffect transition="out" filter="fade">
                                      <p:cBhvr>
                                        <p:cTn id="10" dur="500"/>
                                        <p:tgtEl>
                                          <p:spTgt spid="9"/>
                                        </p:tgtEl>
                                      </p:cBhvr>
                                    </p:animEffect>
                                    <p:set>
                                      <p:cBhvr>
                                        <p:cTn id="11" dur="1" fill="hold">
                                          <p:stCondLst>
                                            <p:cond delay="499"/>
                                          </p:stCondLst>
                                        </p:cTn>
                                        <p:tgtEl>
                                          <p:spTgt spid="9"/>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25"/>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nodeType="clickEffect">
                                  <p:stCondLst>
                                    <p:cond delay="0"/>
                                  </p:stCondLst>
                                  <p:childTnLst>
                                    <p:animEffect transition="out" filter="fade">
                                      <p:cBhvr>
                                        <p:cTn id="19" dur="500"/>
                                        <p:tgtEl>
                                          <p:spTgt spid="25"/>
                                        </p:tgtEl>
                                      </p:cBhvr>
                                    </p:animEffect>
                                    <p:set>
                                      <p:cBhvr>
                                        <p:cTn id="20" dur="1" fill="hold">
                                          <p:stCondLst>
                                            <p:cond delay="499"/>
                                          </p:stCondLst>
                                        </p:cTn>
                                        <p:tgtEl>
                                          <p:spTgt spid="25"/>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nodeType="clickEffect">
                                  <p:stCondLst>
                                    <p:cond delay="0"/>
                                  </p:stCondLst>
                                  <p:childTnLst>
                                    <p:animEffect transition="out" filter="fade">
                                      <p:cBhvr>
                                        <p:cTn id="28" dur="500"/>
                                        <p:tgtEl>
                                          <p:spTgt spid="16"/>
                                        </p:tgtEl>
                                      </p:cBhvr>
                                    </p:animEffect>
                                    <p:set>
                                      <p:cBhvr>
                                        <p:cTn id="29" dur="1" fill="hold">
                                          <p:stCondLst>
                                            <p:cond delay="499"/>
                                          </p:stCondLst>
                                        </p:cTn>
                                        <p:tgtEl>
                                          <p:spTgt spid="16"/>
                                        </p:tgtEl>
                                        <p:attrNameLst>
                                          <p:attrName>style.visibility</p:attrName>
                                        </p:attrNameLst>
                                      </p:cBhvr>
                                      <p:to>
                                        <p:strVal val="hidden"/>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13"/>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0" presetClass="exit" presetSubtype="0" fill="hold" nodeType="clickEffect">
                                  <p:stCondLst>
                                    <p:cond delay="0"/>
                                  </p:stCondLst>
                                  <p:childTnLst>
                                    <p:animEffect transition="out" filter="fade">
                                      <p:cBhvr>
                                        <p:cTn id="37" dur="500"/>
                                        <p:tgtEl>
                                          <p:spTgt spid="13"/>
                                        </p:tgtEl>
                                      </p:cBhvr>
                                    </p:animEffect>
                                    <p:set>
                                      <p:cBhvr>
                                        <p:cTn id="38" dur="1" fill="hold">
                                          <p:stCondLst>
                                            <p:cond delay="4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E297D4-2D75-DC7C-7830-46BE3712F968}"/>
            </a:ext>
          </a:extLst>
        </p:cNvPr>
        <p:cNvGrpSpPr/>
        <p:nvPr/>
      </p:nvGrpSpPr>
      <p:grpSpPr>
        <a:xfrm>
          <a:off x="0" y="0"/>
          <a:ext cx="0" cy="0"/>
          <a:chOff x="0" y="0"/>
          <a:chExt cx="0" cy="0"/>
        </a:xfrm>
      </p:grpSpPr>
      <p:pic>
        <p:nvPicPr>
          <p:cNvPr id="27" name="Picture 2">
            <a:extLst>
              <a:ext uri="{FF2B5EF4-FFF2-40B4-BE49-F238E27FC236}">
                <a16:creationId xmlns:a16="http://schemas.microsoft.com/office/drawing/2014/main" id="{0B65095C-849C-5110-8387-A9BEFF91628C}"/>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1" y="1"/>
            <a:ext cx="9144001" cy="5143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a:extLst>
              <a:ext uri="{FF2B5EF4-FFF2-40B4-BE49-F238E27FC236}">
                <a16:creationId xmlns:a16="http://schemas.microsoft.com/office/drawing/2014/main" id="{FF4CB504-DA75-57AD-8C1E-4A32EF932FDC}"/>
              </a:ext>
            </a:extLst>
          </p:cNvPr>
          <p:cNvSpPr txBox="1"/>
          <p:nvPr/>
        </p:nvSpPr>
        <p:spPr>
          <a:xfrm>
            <a:off x="457200" y="71716"/>
            <a:ext cx="7640040" cy="477054"/>
          </a:xfrm>
          <a:prstGeom prst="rect">
            <a:avLst/>
          </a:prstGeom>
          <a:noFill/>
        </p:spPr>
        <p:txBody>
          <a:bodyPr wrap="none" rtlCol="0">
            <a:spAutoFit/>
          </a:bodyPr>
          <a:lstStyle/>
          <a:p>
            <a:r>
              <a:rPr lang="en-US" sz="2500" b="1">
                <a:ln w="11430"/>
                <a:solidFill>
                  <a:srgbClr val="FF0000"/>
                </a:solidFill>
                <a:effectLst>
                  <a:outerShdw blurRad="50800" dist="39000" dir="5460000" algn="tl">
                    <a:srgbClr val="000000">
                      <a:alpha val="38000"/>
                    </a:srgbClr>
                  </a:outerShdw>
                </a:effectLst>
              </a:rPr>
              <a:t>I. </a:t>
            </a:r>
            <a:r>
              <a:rPr lang="en-US" sz="2500" b="1" dirty="0">
                <a:ln w="11430"/>
                <a:solidFill>
                  <a:srgbClr val="FF0000"/>
                </a:solidFill>
                <a:effectLst>
                  <a:outerShdw blurRad="50800" dist="39000" dir="5460000" algn="tl">
                    <a:srgbClr val="000000">
                      <a:alpha val="38000"/>
                    </a:srgbClr>
                  </a:outerShdw>
                </a:effectLst>
              </a:rPr>
              <a:t>THÀNH TÍCH ĐẠT </a:t>
            </a:r>
            <a:r>
              <a:rPr lang="en-US" sz="2500" b="1">
                <a:ln w="11430"/>
                <a:solidFill>
                  <a:srgbClr val="FF0000"/>
                </a:solidFill>
                <a:effectLst>
                  <a:outerShdw blurRad="50800" dist="39000" dir="5460000" algn="tl">
                    <a:srgbClr val="000000">
                      <a:alpha val="38000"/>
                    </a:srgbClr>
                  </a:outerShdw>
                </a:effectLst>
              </a:rPr>
              <a:t>ĐƯỢC TRONG NĂM HỌC 2024 – 2025</a:t>
            </a:r>
            <a:endParaRPr lang="en-US" sz="2500" b="1" dirty="0">
              <a:ln w="11430"/>
              <a:solidFill>
                <a:srgbClr val="FF0000"/>
              </a:solidFill>
              <a:effectLst>
                <a:outerShdw blurRad="50800" dist="39000" dir="5460000" algn="tl">
                  <a:srgbClr val="000000">
                    <a:alpha val="38000"/>
                  </a:srgbClr>
                </a:outerShdw>
              </a:effectLst>
            </a:endParaRPr>
          </a:p>
        </p:txBody>
      </p:sp>
      <p:pic>
        <p:nvPicPr>
          <p:cNvPr id="28" name="Picture 4" descr="F:\tin tuc va hoat dong cua truong lop\LOGO\Logo Cac to doi\442px-Huy_hiệu_Đoàn_TNCS_HCM.svg.png">
            <a:extLst>
              <a:ext uri="{FF2B5EF4-FFF2-40B4-BE49-F238E27FC236}">
                <a16:creationId xmlns:a16="http://schemas.microsoft.com/office/drawing/2014/main" id="{7A75D350-CFAF-A4EC-B0DE-781A327E5A9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52040" y="46848"/>
            <a:ext cx="887198" cy="802307"/>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a:extLst>
              <a:ext uri="{FF2B5EF4-FFF2-40B4-BE49-F238E27FC236}">
                <a16:creationId xmlns:a16="http://schemas.microsoft.com/office/drawing/2014/main" id="{155646AC-F6A5-E3BB-4760-A09A68067ABD}"/>
              </a:ext>
            </a:extLst>
          </p:cNvPr>
          <p:cNvGrpSpPr/>
          <p:nvPr/>
        </p:nvGrpSpPr>
        <p:grpSpPr>
          <a:xfrm>
            <a:off x="228543" y="830323"/>
            <a:ext cx="8686911" cy="4027427"/>
            <a:chOff x="228543" y="830323"/>
            <a:chExt cx="8686911" cy="4027427"/>
          </a:xfrm>
        </p:grpSpPr>
        <p:sp>
          <p:nvSpPr>
            <p:cNvPr id="5" name="TextBox 4">
              <a:extLst>
                <a:ext uri="{FF2B5EF4-FFF2-40B4-BE49-F238E27FC236}">
                  <a16:creationId xmlns:a16="http://schemas.microsoft.com/office/drawing/2014/main" id="{6F50EFE4-1E2E-503E-B036-5093561CA9EA}"/>
                </a:ext>
              </a:extLst>
            </p:cNvPr>
            <p:cNvSpPr txBox="1"/>
            <p:nvPr/>
          </p:nvSpPr>
          <p:spPr>
            <a:xfrm>
              <a:off x="228543" y="830323"/>
              <a:ext cx="8686911" cy="646331"/>
            </a:xfrm>
            <a:prstGeom prst="rect">
              <a:avLst/>
            </a:prstGeom>
            <a:noFill/>
          </p:spPr>
          <p:txBody>
            <a:bodyPr wrap="square" rtlCol="0">
              <a:spAutoFit/>
            </a:bodyPr>
            <a:lstStyle/>
            <a:p>
              <a:pPr algn="just"/>
              <a:r>
                <a:rPr lang="en-US" b="1" dirty="0">
                  <a:solidFill>
                    <a:srgbClr val="002060"/>
                  </a:solidFill>
                  <a:latin typeface="Times New Roman" pitchFamily="18" charset="0"/>
                  <a:cs typeface="Times New Roman" pitchFamily="18" charset="0"/>
                </a:rPr>
                <a:t>- </a:t>
              </a:r>
              <a:r>
                <a:rPr lang="en-US" b="1" err="1">
                  <a:solidFill>
                    <a:srgbClr val="002060"/>
                  </a:solidFill>
                  <a:latin typeface="Times New Roman" pitchFamily="18" charset="0"/>
                  <a:cs typeface="Times New Roman" pitchFamily="18" charset="0"/>
                </a:rPr>
                <a:t>Được</a:t>
              </a:r>
              <a:r>
                <a:rPr lang="en-US" b="1">
                  <a:solidFill>
                    <a:srgbClr val="002060"/>
                  </a:solidFill>
                  <a:latin typeface="Times New Roman" pitchFamily="18" charset="0"/>
                  <a:cs typeface="Times New Roman" pitchFamily="18" charset="0"/>
                </a:rPr>
                <a:t> nhận giải thưởng Giọt hồng năm 2024 từ Viện Huyết học và Truyền máu trung ương vì có thành tích xuất sắc trong công tác vận động, tổ chức hiến máu tình nguyện </a:t>
              </a:r>
              <a:endParaRPr lang="en-US" b="1" dirty="0">
                <a:solidFill>
                  <a:srgbClr val="002060"/>
                </a:solidFill>
                <a:latin typeface="Times New Roman" pitchFamily="18" charset="0"/>
                <a:cs typeface="Times New Roman" pitchFamily="18" charset="0"/>
              </a:endParaRPr>
            </a:p>
          </p:txBody>
        </p:sp>
        <p:pic>
          <p:nvPicPr>
            <p:cNvPr id="2050" name="Picture 2" descr="Không có mô tả ảnh.">
              <a:extLst>
                <a:ext uri="{FF2B5EF4-FFF2-40B4-BE49-F238E27FC236}">
                  <a16:creationId xmlns:a16="http://schemas.microsoft.com/office/drawing/2014/main" id="{26FCBA2C-3BB7-620A-45F6-0B9BFBA3208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79400" y="1491324"/>
              <a:ext cx="4585196" cy="336642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1" name="Group 10">
            <a:extLst>
              <a:ext uri="{FF2B5EF4-FFF2-40B4-BE49-F238E27FC236}">
                <a16:creationId xmlns:a16="http://schemas.microsoft.com/office/drawing/2014/main" id="{A1DFC156-8F55-C6D5-1917-50397DDB86EA}"/>
              </a:ext>
            </a:extLst>
          </p:cNvPr>
          <p:cNvGrpSpPr/>
          <p:nvPr/>
        </p:nvGrpSpPr>
        <p:grpSpPr>
          <a:xfrm>
            <a:off x="218160" y="824426"/>
            <a:ext cx="8686911" cy="3991916"/>
            <a:chOff x="-5026068" y="2571750"/>
            <a:chExt cx="8686911" cy="3991916"/>
          </a:xfrm>
        </p:grpSpPr>
        <p:sp>
          <p:nvSpPr>
            <p:cNvPr id="7" name="TextBox 6">
              <a:extLst>
                <a:ext uri="{FF2B5EF4-FFF2-40B4-BE49-F238E27FC236}">
                  <a16:creationId xmlns:a16="http://schemas.microsoft.com/office/drawing/2014/main" id="{76C9B226-75BA-5F57-1D78-F522F47D37C9}"/>
                </a:ext>
              </a:extLst>
            </p:cNvPr>
            <p:cNvSpPr txBox="1"/>
            <p:nvPr/>
          </p:nvSpPr>
          <p:spPr>
            <a:xfrm>
              <a:off x="-5026068" y="2571750"/>
              <a:ext cx="8686911" cy="646331"/>
            </a:xfrm>
            <a:prstGeom prst="rect">
              <a:avLst/>
            </a:prstGeom>
            <a:noFill/>
          </p:spPr>
          <p:txBody>
            <a:bodyPr wrap="square" rtlCol="0">
              <a:spAutoFit/>
            </a:bodyPr>
            <a:lstStyle/>
            <a:p>
              <a:pPr algn="just"/>
              <a:r>
                <a:rPr lang="en-US" b="1">
                  <a:solidFill>
                    <a:srgbClr val="002060"/>
                  </a:solidFill>
                  <a:latin typeface="Times New Roman" pitchFamily="18" charset="0"/>
                  <a:cs typeface="Times New Roman" pitchFamily="18" charset="0"/>
                </a:rPr>
                <a:t>Vô địch giải Futsal HDBank 2024 - giải sinh viên khu vực Hà Nội, do Đài tiếng nói Việt Nam tổ chức</a:t>
              </a:r>
              <a:endParaRPr lang="en-US" b="1" dirty="0">
                <a:solidFill>
                  <a:srgbClr val="002060"/>
                </a:solidFill>
                <a:latin typeface="Times New Roman" pitchFamily="18" charset="0"/>
                <a:cs typeface="Times New Roman" pitchFamily="18" charset="0"/>
              </a:endParaRPr>
            </a:p>
          </p:txBody>
        </p:sp>
        <p:pic>
          <p:nvPicPr>
            <p:cNvPr id="2052" name="Picture 4" descr="Không có mô tả ảnh.">
              <a:extLst>
                <a:ext uri="{FF2B5EF4-FFF2-40B4-BE49-F238E27FC236}">
                  <a16:creationId xmlns:a16="http://schemas.microsoft.com/office/drawing/2014/main" id="{AE2AC2D2-0DE8-C53B-CDFB-3FB2B023E565}"/>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286907" y="3094843"/>
              <a:ext cx="5208587" cy="346882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7" name="Group 16">
            <a:extLst>
              <a:ext uri="{FF2B5EF4-FFF2-40B4-BE49-F238E27FC236}">
                <a16:creationId xmlns:a16="http://schemas.microsoft.com/office/drawing/2014/main" id="{A56FB203-390E-561D-7667-5F8C402DF565}"/>
              </a:ext>
            </a:extLst>
          </p:cNvPr>
          <p:cNvGrpSpPr/>
          <p:nvPr/>
        </p:nvGrpSpPr>
        <p:grpSpPr>
          <a:xfrm>
            <a:off x="141276" y="849155"/>
            <a:ext cx="9007915" cy="3238602"/>
            <a:chOff x="10058400" y="1276350"/>
            <a:chExt cx="9007915" cy="3238602"/>
          </a:xfrm>
        </p:grpSpPr>
        <p:pic>
          <p:nvPicPr>
            <p:cNvPr id="2054" name="Picture 6" descr="Không có mô tả ảnh.">
              <a:extLst>
                <a:ext uri="{FF2B5EF4-FFF2-40B4-BE49-F238E27FC236}">
                  <a16:creationId xmlns:a16="http://schemas.microsoft.com/office/drawing/2014/main" id="{E72D310C-ACA3-12EF-DF01-86DD080AECAB}"/>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210800" y="1943201"/>
              <a:ext cx="3429000" cy="2571750"/>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67045EC0-C6C5-EADC-0D55-6967FA3ECF79}"/>
                </a:ext>
              </a:extLst>
            </p:cNvPr>
            <p:cNvSpPr txBox="1"/>
            <p:nvPr/>
          </p:nvSpPr>
          <p:spPr>
            <a:xfrm>
              <a:off x="10058400" y="1276350"/>
              <a:ext cx="9007915" cy="646331"/>
            </a:xfrm>
            <a:prstGeom prst="rect">
              <a:avLst/>
            </a:prstGeom>
            <a:noFill/>
          </p:spPr>
          <p:txBody>
            <a:bodyPr wrap="none" rtlCol="0">
              <a:spAutoFit/>
            </a:bodyPr>
            <a:lstStyle/>
            <a:p>
              <a:r>
                <a:rPr lang="en-US" b="1">
                  <a:solidFill>
                    <a:srgbClr val="002060"/>
                  </a:solidFill>
                  <a:latin typeface="Times New Roman" panose="02020603050405020304" pitchFamily="18" charset="0"/>
                  <a:cs typeface="Times New Roman" panose="02020603050405020304" pitchFamily="18" charset="0"/>
                </a:rPr>
                <a:t>Vô địch cuộc thi tìm kiếm tài năng âm nhạc và vũ đạo Honda UniTour 2024 tại Nam Định</a:t>
              </a:r>
            </a:p>
            <a:p>
              <a:r>
                <a:rPr lang="en-US" b="1">
                  <a:solidFill>
                    <a:srgbClr val="002060"/>
                  </a:solidFill>
                  <a:latin typeface="Times New Roman" panose="02020603050405020304" pitchFamily="18" charset="0"/>
                  <a:cs typeface="Times New Roman" panose="02020603050405020304" pitchFamily="18" charset="0"/>
                </a:rPr>
                <a:t>và dành giải nhì tại thành phố Hà Nội</a:t>
              </a:r>
            </a:p>
          </p:txBody>
        </p:sp>
        <p:pic>
          <p:nvPicPr>
            <p:cNvPr id="2056" name="Picture 8" descr="Không có mô tả ảnh.">
              <a:extLst>
                <a:ext uri="{FF2B5EF4-FFF2-40B4-BE49-F238E27FC236}">
                  <a16:creationId xmlns:a16="http://schemas.microsoft.com/office/drawing/2014/main" id="{F9867548-095F-826D-F946-B1E87AECD0A3}"/>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3705340" y="1943202"/>
              <a:ext cx="4572000" cy="2571750"/>
            </a:xfrm>
            <a:prstGeom prst="rect">
              <a:avLst/>
            </a:prstGeom>
            <a:noFill/>
            <a:extLst>
              <a:ext uri="{909E8E84-426E-40DD-AFC4-6F175D3DCCD1}">
                <a14:hiddenFill xmlns:a14="http://schemas.microsoft.com/office/drawing/2010/main">
                  <a:solidFill>
                    <a:srgbClr val="FFFFFF"/>
                  </a:solidFill>
                </a14:hiddenFill>
              </a:ext>
            </a:extLst>
          </p:spPr>
        </p:pic>
      </p:grpSp>
      <p:sp>
        <p:nvSpPr>
          <p:cNvPr id="18" name="TextBox 17">
            <a:extLst>
              <a:ext uri="{FF2B5EF4-FFF2-40B4-BE49-F238E27FC236}">
                <a16:creationId xmlns:a16="http://schemas.microsoft.com/office/drawing/2014/main" id="{6F530121-401B-C85F-DDC9-1B7511DAC360}"/>
              </a:ext>
            </a:extLst>
          </p:cNvPr>
          <p:cNvSpPr txBox="1"/>
          <p:nvPr/>
        </p:nvSpPr>
        <p:spPr>
          <a:xfrm>
            <a:off x="125701" y="1069819"/>
            <a:ext cx="9007916" cy="2308324"/>
          </a:xfrm>
          <a:prstGeom prst="rect">
            <a:avLst/>
          </a:prstGeom>
          <a:noFill/>
        </p:spPr>
        <p:txBody>
          <a:bodyPr wrap="square" rtlCol="0">
            <a:spAutoFit/>
          </a:bodyPr>
          <a:lstStyle/>
          <a:p>
            <a:pPr algn="just"/>
            <a:r>
              <a:rPr lang="en-US" b="1">
                <a:solidFill>
                  <a:srgbClr val="FF0000"/>
                </a:solidFill>
                <a:latin typeface="Times New Roman" panose="02020603050405020304" pitchFamily="18" charset="0"/>
                <a:cs typeface="Times New Roman" panose="02020603050405020304" pitchFamily="18" charset="0"/>
              </a:rPr>
              <a:t>Trong năm học 2024 - 2025 có:</a:t>
            </a:r>
          </a:p>
          <a:p>
            <a:pPr algn="just"/>
            <a:r>
              <a:rPr lang="en-US" b="1">
                <a:solidFill>
                  <a:srgbClr val="002060"/>
                </a:solidFill>
                <a:latin typeface="Times New Roman" panose="02020603050405020304" pitchFamily="18" charset="0"/>
                <a:cs typeface="Times New Roman" panose="02020603050405020304" pitchFamily="18" charset="0"/>
              </a:rPr>
              <a:t>&gt; 16 tập thể đạt danh hiệu “Tập thể Sinh viên 5 tốt” và 229 cá nhân đạt danh hiệu “Sinh viên 5 tốt” cấp Trường;</a:t>
            </a:r>
          </a:p>
          <a:p>
            <a:pPr algn="just"/>
            <a:r>
              <a:rPr lang="en-US" b="1">
                <a:solidFill>
                  <a:srgbClr val="002060"/>
                </a:solidFill>
                <a:latin typeface="Times New Roman" panose="02020603050405020304" pitchFamily="18" charset="0"/>
                <a:cs typeface="Times New Roman" panose="02020603050405020304" pitchFamily="18" charset="0"/>
              </a:rPr>
              <a:t>&gt; 10 Liên chi đoàn xếp loại xuất sắc, 03 Liên chi đoàn xếp loại tốt;</a:t>
            </a:r>
          </a:p>
          <a:p>
            <a:pPr algn="just"/>
            <a:r>
              <a:rPr lang="en-US" b="1">
                <a:solidFill>
                  <a:srgbClr val="002060"/>
                </a:solidFill>
                <a:latin typeface="Times New Roman" panose="02020603050405020304" pitchFamily="18" charset="0"/>
                <a:cs typeface="Times New Roman" panose="02020603050405020304" pitchFamily="18" charset="0"/>
              </a:rPr>
              <a:t>&gt; 67 Chi đoàn xếp loại xuất sắc, 209 Chi đoàn xếp lại tốt, 188 Chi đoàn xếp loại đạt, 03 Chi đoàn xếp loại yếu.</a:t>
            </a:r>
          </a:p>
          <a:p>
            <a:pPr algn="just"/>
            <a:r>
              <a:rPr lang="en-US" b="1">
                <a:solidFill>
                  <a:srgbClr val="002060"/>
                </a:solidFill>
                <a:latin typeface="Times New Roman" panose="02020603050405020304" pitchFamily="18" charset="0"/>
                <a:cs typeface="Times New Roman" panose="02020603050405020304" pitchFamily="18" charset="0"/>
              </a:rPr>
              <a:t>&gt; 483 Đoàn viên xếp loại Đoàn viên ưu tú, 107 Đoàn viên đạt thành tích Đoàn viên ưu tú 3 kỳ liên tiếp.</a:t>
            </a:r>
          </a:p>
        </p:txBody>
      </p:sp>
    </p:spTree>
    <p:extLst>
      <p:ext uri="{BB962C8B-B14F-4D97-AF65-F5344CB8AC3E}">
        <p14:creationId xmlns:p14="http://schemas.microsoft.com/office/powerpoint/2010/main" val="3443294394"/>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xit" presetSubtype="0" fill="hold" nodeType="clickEffect">
                                  <p:stCondLst>
                                    <p:cond delay="0"/>
                                  </p:stCondLst>
                                  <p:childTnLst>
                                    <p:animEffect transition="out" filter="fade">
                                      <p:cBhvr>
                                        <p:cTn id="10" dur="500"/>
                                        <p:tgtEl>
                                          <p:spTgt spid="2"/>
                                        </p:tgtEl>
                                      </p:cBhvr>
                                    </p:animEffect>
                                    <p:set>
                                      <p:cBhvr>
                                        <p:cTn id="11" dur="1" fill="hold">
                                          <p:stCondLst>
                                            <p:cond delay="499"/>
                                          </p:stCondLst>
                                        </p:cTn>
                                        <p:tgtEl>
                                          <p:spTgt spid="2"/>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11"/>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nodeType="clickEffect">
                                  <p:stCondLst>
                                    <p:cond delay="0"/>
                                  </p:stCondLst>
                                  <p:childTnLst>
                                    <p:animEffect transition="out" filter="fade">
                                      <p:cBhvr>
                                        <p:cTn id="19" dur="500"/>
                                        <p:tgtEl>
                                          <p:spTgt spid="11"/>
                                        </p:tgtEl>
                                      </p:cBhvr>
                                    </p:animEffect>
                                    <p:set>
                                      <p:cBhvr>
                                        <p:cTn id="20" dur="1" fill="hold">
                                          <p:stCondLst>
                                            <p:cond delay="499"/>
                                          </p:stCondLst>
                                        </p:cTn>
                                        <p:tgtEl>
                                          <p:spTgt spid="11"/>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nodeType="clickEffect">
                                  <p:stCondLst>
                                    <p:cond delay="0"/>
                                  </p:stCondLst>
                                  <p:childTnLst>
                                    <p:animEffect transition="out" filter="fade">
                                      <p:cBhvr>
                                        <p:cTn id="28" dur="500"/>
                                        <p:tgtEl>
                                          <p:spTgt spid="17"/>
                                        </p:tgtEl>
                                      </p:cBhvr>
                                    </p:animEffect>
                                    <p:set>
                                      <p:cBhvr>
                                        <p:cTn id="29" dur="1" fill="hold">
                                          <p:stCondLst>
                                            <p:cond delay="499"/>
                                          </p:stCondLst>
                                        </p:cTn>
                                        <p:tgtEl>
                                          <p:spTgt spid="17"/>
                                        </p:tgtEl>
                                        <p:attrNameLst>
                                          <p:attrName>style.visibility</p:attrName>
                                        </p:attrNameLst>
                                      </p:cBhvr>
                                      <p:to>
                                        <p:strVal val="hidden"/>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0" y="0"/>
            <a:ext cx="9144001" cy="5143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descr="F:\tin tuc va hoat dong cua truong lop\LOGO\Logo Cac to doi\442px-Huy_hiệu_Đoàn_TNCS_HCM.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52040" y="46848"/>
            <a:ext cx="887198" cy="802307"/>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p:cNvSpPr>
            <a:spLocks noGrp="1"/>
          </p:cNvSpPr>
          <p:nvPr>
            <p:ph type="sldNum" sz="quarter" idx="12"/>
          </p:nvPr>
        </p:nvSpPr>
        <p:spPr/>
        <p:txBody>
          <a:bodyPr/>
          <a:lstStyle/>
          <a:p>
            <a:fld id="{11281359-C67A-4E07-A949-DF5F731D3E6D}" type="slidenum">
              <a:rPr lang="en-US" smtClean="0"/>
              <a:t>6</a:t>
            </a:fld>
            <a:endParaRPr lang="en-US"/>
          </a:p>
        </p:txBody>
      </p:sp>
      <p:sp>
        <p:nvSpPr>
          <p:cNvPr id="11" name="TextBox 10"/>
          <p:cNvSpPr txBox="1"/>
          <p:nvPr/>
        </p:nvSpPr>
        <p:spPr>
          <a:xfrm>
            <a:off x="228600" y="81087"/>
            <a:ext cx="7741286" cy="477054"/>
          </a:xfrm>
          <a:prstGeom prst="rect">
            <a:avLst/>
          </a:prstGeom>
          <a:noFill/>
        </p:spPr>
        <p:txBody>
          <a:bodyPr wrap="none" rtlCol="0">
            <a:spAutoFit/>
          </a:bodyPr>
          <a:lstStyle/>
          <a:p>
            <a:r>
              <a:rPr lang="en-US" sz="2500" b="1">
                <a:ln w="11430"/>
                <a:solidFill>
                  <a:srgbClr val="FF0000"/>
                </a:solidFill>
                <a:effectLst>
                  <a:outerShdw blurRad="50800" dist="39000" dir="5460000" algn="tl">
                    <a:srgbClr val="000000">
                      <a:alpha val="38000"/>
                    </a:srgbClr>
                  </a:outerShdw>
                </a:effectLst>
              </a:rPr>
              <a:t>II. PHƯƠNG HƯỚNG HOẠT ĐỘNG NĂM HỌC 2025 – 2026</a:t>
            </a:r>
            <a:endParaRPr lang="en-US" sz="2500" b="1" dirty="0">
              <a:ln w="11430"/>
              <a:solidFill>
                <a:srgbClr val="FF0000"/>
              </a:solidFill>
              <a:effectLst>
                <a:outerShdw blurRad="50800" dist="39000" dir="5460000" algn="tl">
                  <a:srgbClr val="000000">
                    <a:alpha val="38000"/>
                  </a:srgbClr>
                </a:outerShdw>
              </a:effectLst>
            </a:endParaRPr>
          </a:p>
        </p:txBody>
      </p:sp>
      <p:grpSp>
        <p:nvGrpSpPr>
          <p:cNvPr id="5" name="Group 4"/>
          <p:cNvGrpSpPr/>
          <p:nvPr/>
        </p:nvGrpSpPr>
        <p:grpSpPr>
          <a:xfrm>
            <a:off x="152401" y="610628"/>
            <a:ext cx="8763000" cy="1495438"/>
            <a:chOff x="152401" y="610628"/>
            <a:chExt cx="8763000" cy="1495438"/>
          </a:xfrm>
        </p:grpSpPr>
        <p:sp>
          <p:nvSpPr>
            <p:cNvPr id="2" name="TextBox 1"/>
            <p:cNvSpPr txBox="1"/>
            <p:nvPr/>
          </p:nvSpPr>
          <p:spPr>
            <a:xfrm>
              <a:off x="228600" y="610628"/>
              <a:ext cx="6950749" cy="477054"/>
            </a:xfrm>
            <a:prstGeom prst="rect">
              <a:avLst/>
            </a:prstGeom>
            <a:noFill/>
          </p:spPr>
          <p:txBody>
            <a:bodyPr wrap="none" rtlCol="0">
              <a:spAutoFit/>
            </a:bodyPr>
            <a:lstStyle/>
            <a:p>
              <a:r>
                <a:rPr lang="en-US" sz="2500" b="1">
                  <a:ln w="11430"/>
                  <a:solidFill>
                    <a:srgbClr val="FF0000"/>
                  </a:solidFill>
                  <a:effectLst>
                    <a:outerShdw blurRad="50800" dist="39000" dir="5460000" algn="tl">
                      <a:srgbClr val="000000">
                        <a:alpha val="38000"/>
                      </a:srgbClr>
                    </a:outerShdw>
                  </a:effectLst>
                </a:rPr>
                <a:t>2.1. THAM GIA CÁC ĐỘI/CLB TRONG NHÀ TRƯỜNG</a:t>
              </a:r>
              <a:endParaRPr lang="en-US" sz="2500"/>
            </a:p>
          </p:txBody>
        </p:sp>
        <p:sp>
          <p:nvSpPr>
            <p:cNvPr id="4" name="TextBox 3"/>
            <p:cNvSpPr txBox="1"/>
            <p:nvPr/>
          </p:nvSpPr>
          <p:spPr>
            <a:xfrm>
              <a:off x="152401" y="1090403"/>
              <a:ext cx="8763000" cy="1015663"/>
            </a:xfrm>
            <a:prstGeom prst="rect">
              <a:avLst/>
            </a:prstGeom>
            <a:noFill/>
          </p:spPr>
          <p:txBody>
            <a:bodyPr wrap="square" rtlCol="0">
              <a:spAutoFit/>
            </a:bodyPr>
            <a:lstStyle/>
            <a:p>
              <a:pPr algn="just"/>
              <a:r>
                <a:rPr lang="vi-VN" sz="2000" b="1">
                  <a:solidFill>
                    <a:srgbClr val="002060"/>
                  </a:solidFill>
                  <a:latin typeface="Times New Roman" pitchFamily="18" charset="0"/>
                  <a:cs typeface="Times New Roman" pitchFamily="18" charset="0"/>
                </a:rPr>
                <a:t>UNETI hiện có </a:t>
              </a:r>
              <a:r>
                <a:rPr lang="en-US" sz="2000" b="1">
                  <a:solidFill>
                    <a:srgbClr val="002060"/>
                  </a:solidFill>
                  <a:latin typeface="Times New Roman" pitchFamily="18" charset="0"/>
                  <a:cs typeface="Times New Roman" pitchFamily="18" charset="0"/>
                </a:rPr>
                <a:t>32</a:t>
              </a:r>
              <a:r>
                <a:rPr lang="vi-VN" sz="2000" b="1">
                  <a:solidFill>
                    <a:srgbClr val="002060"/>
                  </a:solidFill>
                  <a:latin typeface="Times New Roman" pitchFamily="18" charset="0"/>
                  <a:cs typeface="Times New Roman" pitchFamily="18" charset="0"/>
                </a:rPr>
                <a:t> Đội/C</a:t>
              </a:r>
              <a:r>
                <a:rPr lang="en-US" sz="2000" b="1">
                  <a:solidFill>
                    <a:srgbClr val="002060"/>
                  </a:solidFill>
                  <a:latin typeface="Times New Roman" pitchFamily="18" charset="0"/>
                  <a:cs typeface="Times New Roman" pitchFamily="18" charset="0"/>
                </a:rPr>
                <a:t>LB</a:t>
              </a:r>
              <a:r>
                <a:rPr lang="vi-VN" sz="2000" b="1">
                  <a:solidFill>
                    <a:srgbClr val="002060"/>
                  </a:solidFill>
                  <a:latin typeface="Times New Roman" pitchFamily="18" charset="0"/>
                  <a:cs typeface="Times New Roman" pitchFamily="18" charset="0"/>
                </a:rPr>
                <a:t> trải trên nhiều lĩnh vực để các bạn </a:t>
              </a:r>
              <a:r>
                <a:rPr lang="en-US" sz="2000" b="1">
                  <a:solidFill>
                    <a:srgbClr val="002060"/>
                  </a:solidFill>
                  <a:latin typeface="Times New Roman" pitchFamily="18" charset="0"/>
                  <a:cs typeface="Times New Roman" pitchFamily="18" charset="0"/>
                </a:rPr>
                <a:t>có thể </a:t>
              </a:r>
              <a:r>
                <a:rPr lang="vi-VN" sz="2000" b="1">
                  <a:solidFill>
                    <a:srgbClr val="002060"/>
                  </a:solidFill>
                  <a:latin typeface="Times New Roman" pitchFamily="18" charset="0"/>
                  <a:cs typeface="Times New Roman" pitchFamily="18" charset="0"/>
                </a:rPr>
                <a:t>lựa chọn </a:t>
              </a:r>
              <a:r>
                <a:rPr lang="en-US" sz="2000" b="1">
                  <a:solidFill>
                    <a:srgbClr val="002060"/>
                  </a:solidFill>
                  <a:latin typeface="Times New Roman" pitchFamily="18" charset="0"/>
                  <a:cs typeface="Times New Roman" pitchFamily="18" charset="0"/>
                </a:rPr>
                <a:t>tham gia nhằm </a:t>
              </a:r>
              <a:r>
                <a:rPr lang="vi-VN" sz="2000" b="1">
                  <a:solidFill>
                    <a:srgbClr val="002060"/>
                  </a:solidFill>
                  <a:latin typeface="Times New Roman" pitchFamily="18" charset="0"/>
                  <a:cs typeface="Times New Roman" pitchFamily="18" charset="0"/>
                </a:rPr>
                <a:t>tích lũy thêm kiến thức, kỹ năng và thái độ cần thiết trước khi ra trường</a:t>
              </a:r>
              <a:endParaRPr lang="en-US" sz="2000" b="1">
                <a:solidFill>
                  <a:srgbClr val="002060"/>
                </a:solidFill>
                <a:latin typeface="Times New Roman" pitchFamily="18" charset="0"/>
                <a:cs typeface="Times New Roman" pitchFamily="18" charset="0"/>
              </a:endParaRPr>
            </a:p>
          </p:txBody>
        </p:sp>
      </p:grpSp>
      <p:grpSp>
        <p:nvGrpSpPr>
          <p:cNvPr id="15" name="Group 14">
            <a:extLst>
              <a:ext uri="{FF2B5EF4-FFF2-40B4-BE49-F238E27FC236}">
                <a16:creationId xmlns:a16="http://schemas.microsoft.com/office/drawing/2014/main" id="{24649292-8D76-BBA8-BF30-E67BCD751AC9}"/>
              </a:ext>
            </a:extLst>
          </p:cNvPr>
          <p:cNvGrpSpPr/>
          <p:nvPr/>
        </p:nvGrpSpPr>
        <p:grpSpPr>
          <a:xfrm>
            <a:off x="76200" y="2211624"/>
            <a:ext cx="8991600" cy="2645070"/>
            <a:chOff x="76200" y="2211624"/>
            <a:chExt cx="8991600" cy="2645070"/>
          </a:xfrm>
        </p:grpSpPr>
        <p:pic>
          <p:nvPicPr>
            <p:cNvPr id="14" name="Picture 13"/>
            <p:cNvPicPr>
              <a:picLocks noChangeAspect="1"/>
            </p:cNvPicPr>
            <p:nvPr/>
          </p:nvPicPr>
          <p:blipFill>
            <a:blip r:embed="rId5"/>
            <a:stretch>
              <a:fillRect/>
            </a:stretch>
          </p:blipFill>
          <p:spPr>
            <a:xfrm>
              <a:off x="2425740" y="2343150"/>
              <a:ext cx="4267200" cy="2238480"/>
            </a:xfrm>
            <a:prstGeom prst="rect">
              <a:avLst/>
            </a:prstGeom>
          </p:spPr>
        </p:pic>
        <p:pic>
          <p:nvPicPr>
            <p:cNvPr id="6" name="Picture 5">
              <a:extLst>
                <a:ext uri="{FF2B5EF4-FFF2-40B4-BE49-F238E27FC236}">
                  <a16:creationId xmlns:a16="http://schemas.microsoft.com/office/drawing/2014/main" id="{A2F50EC4-E854-28AB-FB6F-7CF2548A7C4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200" y="2211624"/>
              <a:ext cx="2268473" cy="2643944"/>
            </a:xfrm>
            <a:prstGeom prst="rect">
              <a:avLst/>
            </a:prstGeom>
          </p:spPr>
        </p:pic>
        <p:pic>
          <p:nvPicPr>
            <p:cNvPr id="12" name="Picture 11">
              <a:extLst>
                <a:ext uri="{FF2B5EF4-FFF2-40B4-BE49-F238E27FC236}">
                  <a16:creationId xmlns:a16="http://schemas.microsoft.com/office/drawing/2014/main" id="{AD7E4267-3F94-F377-330C-116F09AAEA2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744334" y="2212750"/>
              <a:ext cx="2323466" cy="2643944"/>
            </a:xfrm>
            <a:prstGeom prst="rect">
              <a:avLst/>
            </a:prstGeom>
          </p:spPr>
        </p:pic>
      </p:grpSp>
    </p:spTree>
    <p:extLst>
      <p:ext uri="{BB962C8B-B14F-4D97-AF65-F5344CB8AC3E}">
        <p14:creationId xmlns:p14="http://schemas.microsoft.com/office/powerpoint/2010/main" val="16112525"/>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4763" y="0"/>
            <a:ext cx="9144001" cy="5143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descr="F:\tin tuc va hoat dong cua truong lop\LOGO\Logo Cac to doi\442px-Huy_hiệu_Đoàn_TNCS_HCM.sv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52040" y="46848"/>
            <a:ext cx="887198" cy="802307"/>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p:cNvSpPr>
            <a:spLocks noGrp="1"/>
          </p:cNvSpPr>
          <p:nvPr>
            <p:ph type="sldNum" sz="quarter" idx="12"/>
          </p:nvPr>
        </p:nvSpPr>
        <p:spPr/>
        <p:txBody>
          <a:bodyPr/>
          <a:lstStyle/>
          <a:p>
            <a:fld id="{11281359-C67A-4E07-A949-DF5F731D3E6D}" type="slidenum">
              <a:rPr lang="en-US" smtClean="0"/>
              <a:t>7</a:t>
            </a:fld>
            <a:endParaRPr lang="en-US"/>
          </a:p>
        </p:txBody>
      </p:sp>
      <p:sp>
        <p:nvSpPr>
          <p:cNvPr id="2" name="TextBox 1"/>
          <p:cNvSpPr txBox="1"/>
          <p:nvPr/>
        </p:nvSpPr>
        <p:spPr>
          <a:xfrm>
            <a:off x="152401" y="133350"/>
            <a:ext cx="7421071" cy="477054"/>
          </a:xfrm>
          <a:prstGeom prst="rect">
            <a:avLst/>
          </a:prstGeom>
          <a:noFill/>
        </p:spPr>
        <p:txBody>
          <a:bodyPr wrap="none" rtlCol="0">
            <a:spAutoFit/>
          </a:bodyPr>
          <a:lstStyle/>
          <a:p>
            <a:pPr algn="just"/>
            <a:r>
              <a:rPr lang="en-US" sz="2500" b="1">
                <a:ln w="11430"/>
                <a:solidFill>
                  <a:srgbClr val="FF0000"/>
                </a:solidFill>
                <a:effectLst>
                  <a:outerShdw blurRad="50800" dist="39000" dir="5460000" algn="tl">
                    <a:srgbClr val="000000">
                      <a:alpha val="38000"/>
                    </a:srgbClr>
                  </a:outerShdw>
                </a:effectLst>
              </a:rPr>
              <a:t>2.2. THỰC HIỆN TỐT QUY ĐỊNH VĂN HÓA HỌC ĐƯỜNG</a:t>
            </a:r>
          </a:p>
        </p:txBody>
      </p:sp>
      <p:grpSp>
        <p:nvGrpSpPr>
          <p:cNvPr id="9" name="Group 8">
            <a:extLst>
              <a:ext uri="{FF2B5EF4-FFF2-40B4-BE49-F238E27FC236}">
                <a16:creationId xmlns:a16="http://schemas.microsoft.com/office/drawing/2014/main" id="{2BEF7BF2-9F60-BECF-D549-F8ED71F42657}"/>
              </a:ext>
            </a:extLst>
          </p:cNvPr>
          <p:cNvGrpSpPr/>
          <p:nvPr/>
        </p:nvGrpSpPr>
        <p:grpSpPr>
          <a:xfrm>
            <a:off x="249463" y="590550"/>
            <a:ext cx="8017716" cy="1931393"/>
            <a:chOff x="249463" y="590550"/>
            <a:chExt cx="8017716" cy="1931393"/>
          </a:xfrm>
        </p:grpSpPr>
        <p:pic>
          <p:nvPicPr>
            <p:cNvPr id="12" name="Picture 2" descr="Có thể là hình ảnh về văn bản cho biết 'Đeo thẻ sinh viên Không hút thuố»clá Trang phục gọn gàng, lịch sự HỌC ĐƯỜNG SINH VIÊN HÓA UNETI Không nói tục, chửi bậy Nghiêm túc trong giờ học Không vứt rác bừa bãi Văn hóa chào hỏi Giao tiếp, ứng xử xếp hàng văn minh'"/>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9463" y="606650"/>
              <a:ext cx="1892128" cy="1885146"/>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286000" y="590550"/>
              <a:ext cx="5981179" cy="19313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0" name="Group 9">
            <a:extLst>
              <a:ext uri="{FF2B5EF4-FFF2-40B4-BE49-F238E27FC236}">
                <a16:creationId xmlns:a16="http://schemas.microsoft.com/office/drawing/2014/main" id="{46B826CF-563E-BC8E-DA41-22206F2E4D4E}"/>
              </a:ext>
            </a:extLst>
          </p:cNvPr>
          <p:cNvGrpSpPr/>
          <p:nvPr/>
        </p:nvGrpSpPr>
        <p:grpSpPr>
          <a:xfrm>
            <a:off x="146669" y="2495550"/>
            <a:ext cx="8921131" cy="2571547"/>
            <a:chOff x="146669" y="2495550"/>
            <a:chExt cx="8921131" cy="2571547"/>
          </a:xfrm>
        </p:grpSpPr>
        <p:sp>
          <p:nvSpPr>
            <p:cNvPr id="3" name="TextBox 2">
              <a:extLst>
                <a:ext uri="{FF2B5EF4-FFF2-40B4-BE49-F238E27FC236}">
                  <a16:creationId xmlns:a16="http://schemas.microsoft.com/office/drawing/2014/main" id="{DED914C7-90B5-09D0-65B7-BD32577D6A21}"/>
                </a:ext>
              </a:extLst>
            </p:cNvPr>
            <p:cNvSpPr txBox="1"/>
            <p:nvPr/>
          </p:nvSpPr>
          <p:spPr>
            <a:xfrm>
              <a:off x="146669" y="2495550"/>
              <a:ext cx="8921131" cy="646331"/>
            </a:xfrm>
            <a:prstGeom prst="rect">
              <a:avLst/>
            </a:prstGeom>
            <a:noFill/>
          </p:spPr>
          <p:txBody>
            <a:bodyPr wrap="square" rtlCol="0">
              <a:spAutoFit/>
            </a:bodyPr>
            <a:lstStyle/>
            <a:p>
              <a:pPr algn="just"/>
              <a:r>
                <a:rPr lang="en-US" b="1">
                  <a:solidFill>
                    <a:srgbClr val="002060"/>
                  </a:solidFill>
                  <a:latin typeface="Times New Roman" panose="02020603050405020304" pitchFamily="18" charset="0"/>
                  <a:cs typeface="Times New Roman" panose="02020603050405020304" pitchFamily="18" charset="0"/>
                </a:rPr>
                <a:t>Thông báo triển khai sâu rộng thực hiện nếp sống “Văn hóa học đường Sinh viên Uneti” theo mô hình quản lý 5S trong năm học 2025 – 2026</a:t>
              </a:r>
            </a:p>
          </p:txBody>
        </p:sp>
        <p:pic>
          <p:nvPicPr>
            <p:cNvPr id="5" name="Picture 4">
              <a:extLst>
                <a:ext uri="{FF2B5EF4-FFF2-40B4-BE49-F238E27FC236}">
                  <a16:creationId xmlns:a16="http://schemas.microsoft.com/office/drawing/2014/main" id="{4ED60A0F-10D2-E53B-84A5-0C754A324DE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898502" y="2933497"/>
              <a:ext cx="2133600" cy="2133600"/>
            </a:xfrm>
            <a:prstGeom prst="rect">
              <a:avLst/>
            </a:prstGeom>
          </p:spPr>
        </p:pic>
      </p:grpSp>
      <p:sp>
        <p:nvSpPr>
          <p:cNvPr id="6" name="TextBox 5">
            <a:extLst>
              <a:ext uri="{FF2B5EF4-FFF2-40B4-BE49-F238E27FC236}">
                <a16:creationId xmlns:a16="http://schemas.microsoft.com/office/drawing/2014/main" id="{FD7B2AC6-6879-3F3B-673E-29C26FA6020B}"/>
              </a:ext>
            </a:extLst>
          </p:cNvPr>
          <p:cNvSpPr txBox="1"/>
          <p:nvPr/>
        </p:nvSpPr>
        <p:spPr>
          <a:xfrm>
            <a:off x="146669" y="3100447"/>
            <a:ext cx="6635131" cy="2062103"/>
          </a:xfrm>
          <a:prstGeom prst="rect">
            <a:avLst/>
          </a:prstGeom>
          <a:noFill/>
        </p:spPr>
        <p:txBody>
          <a:bodyPr wrap="square" rtlCol="0">
            <a:spAutoFit/>
          </a:bodyPr>
          <a:lstStyle/>
          <a:p>
            <a:pPr algn="just"/>
            <a:r>
              <a:rPr lang="vi-VN" sz="1600" b="1">
                <a:solidFill>
                  <a:srgbClr val="FF0000"/>
                </a:solidFill>
                <a:latin typeface="Times New Roman" panose="02020603050405020304" pitchFamily="18" charset="0"/>
                <a:cs typeface="Times New Roman" panose="02020603050405020304" pitchFamily="18" charset="0"/>
              </a:rPr>
              <a:t>- Thời gian: </a:t>
            </a:r>
            <a:r>
              <a:rPr lang="vi-VN" sz="1600">
                <a:solidFill>
                  <a:srgbClr val="FF0000"/>
                </a:solidFill>
                <a:latin typeface="Times New Roman" panose="02020603050405020304" pitchFamily="18" charset="0"/>
                <a:cs typeface="Times New Roman" panose="02020603050405020304" pitchFamily="18" charset="0"/>
              </a:rPr>
              <a:t>Từ ngày 15/09/2025 đến ngày 27/09/2025.</a:t>
            </a:r>
          </a:p>
          <a:p>
            <a:pPr algn="just"/>
            <a:r>
              <a:rPr lang="en-US" sz="1600" b="1">
                <a:solidFill>
                  <a:srgbClr val="FF0000"/>
                </a:solidFill>
                <a:latin typeface="Times New Roman" panose="02020603050405020304" pitchFamily="18" charset="0"/>
                <a:cs typeface="Times New Roman" panose="02020603050405020304" pitchFamily="18" charset="0"/>
              </a:rPr>
              <a:t>- </a:t>
            </a:r>
            <a:r>
              <a:rPr lang="vi-VN" sz="1600" b="1">
                <a:solidFill>
                  <a:srgbClr val="FF0000"/>
                </a:solidFill>
                <a:latin typeface="Times New Roman" panose="02020603050405020304" pitchFamily="18" charset="0"/>
                <a:cs typeface="Times New Roman" panose="02020603050405020304" pitchFamily="18" charset="0"/>
              </a:rPr>
              <a:t>Công việc thực hiện: </a:t>
            </a:r>
            <a:endParaRPr lang="en-US" sz="1600" b="1">
              <a:solidFill>
                <a:srgbClr val="FF0000"/>
              </a:solidFill>
              <a:latin typeface="Times New Roman" panose="02020603050405020304" pitchFamily="18" charset="0"/>
              <a:cs typeface="Times New Roman" panose="02020603050405020304" pitchFamily="18" charset="0"/>
            </a:endParaRPr>
          </a:p>
          <a:p>
            <a:pPr algn="just"/>
            <a:r>
              <a:rPr lang="vi-VN" sz="1600">
                <a:latin typeface="Times New Roman" panose="02020603050405020304" pitchFamily="18" charset="0"/>
                <a:cs typeface="Times New Roman" panose="02020603050405020304" pitchFamily="18" charset="0"/>
              </a:rPr>
              <a:t>CVHT/Nhóm CVHT chuyên trách triển khai cho sinh viên trong lớp cam kết thực hiện tốt văn hóa học đường năm học 2025 - 2026. Đại diện Ban cán sự lớp ký chung (theo mẫu phụ lục 1), các sinh viên trong lớp cam kết thực hiện tốt văn hóa học đường theo </a:t>
            </a:r>
            <a:r>
              <a:rPr lang="vi-VN" sz="1600" b="1">
                <a:solidFill>
                  <a:srgbClr val="FF0000"/>
                </a:solidFill>
                <a:latin typeface="Times New Roman" panose="02020603050405020304" pitchFamily="18" charset="0"/>
                <a:cs typeface="Times New Roman" panose="02020603050405020304" pitchFamily="18" charset="0"/>
              </a:rPr>
              <a:t>https://forms.gle/oGtQixxXHrsK68y87 </a:t>
            </a:r>
            <a:r>
              <a:rPr lang="vi-VN" sz="1600">
                <a:latin typeface="Times New Roman" panose="02020603050405020304" pitchFamily="18" charset="0"/>
                <a:cs typeface="Times New Roman" panose="02020603050405020304" pitchFamily="18" charset="0"/>
              </a:rPr>
              <a:t>. </a:t>
            </a:r>
            <a:endParaRPr lang="en-US" sz="1600">
              <a:latin typeface="Times New Roman" panose="02020603050405020304" pitchFamily="18" charset="0"/>
              <a:cs typeface="Times New Roman" panose="02020603050405020304" pitchFamily="18" charset="0"/>
            </a:endParaRPr>
          </a:p>
          <a:p>
            <a:pPr algn="just"/>
            <a:r>
              <a:rPr lang="vi-VN" sz="1600">
                <a:latin typeface="Times New Roman" panose="02020603050405020304" pitchFamily="18" charset="0"/>
                <a:cs typeface="Times New Roman" panose="02020603050405020304" pitchFamily="18" charset="0"/>
              </a:rPr>
              <a:t>Các lớp nộp bản cứng về Phòng Chính trị và Công tác sinh viên thông qua Bộ phận một cửa tại các cơ sở đào tạo của Nhà trường trước ngày 30/09/2025.</a:t>
            </a:r>
          </a:p>
        </p:txBody>
      </p:sp>
    </p:spTree>
    <p:extLst>
      <p:ext uri="{BB962C8B-B14F-4D97-AF65-F5344CB8AC3E}">
        <p14:creationId xmlns:p14="http://schemas.microsoft.com/office/powerpoint/2010/main" val="2503194320"/>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4763" y="0"/>
            <a:ext cx="9144001" cy="5143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descr="F:\tin tuc va hoat dong cua truong lop\LOGO\Logo Cac to doi\442px-Huy_hiệu_Đoàn_TNCS_HCM.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52040" y="46848"/>
            <a:ext cx="887198" cy="802307"/>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p:cNvSpPr>
            <a:spLocks noGrp="1"/>
          </p:cNvSpPr>
          <p:nvPr>
            <p:ph type="sldNum" sz="quarter" idx="12"/>
          </p:nvPr>
        </p:nvSpPr>
        <p:spPr/>
        <p:txBody>
          <a:bodyPr/>
          <a:lstStyle/>
          <a:p>
            <a:fld id="{11281359-C67A-4E07-A949-DF5F731D3E6D}" type="slidenum">
              <a:rPr lang="en-US" smtClean="0"/>
              <a:t>8</a:t>
            </a:fld>
            <a:endParaRPr lang="en-US"/>
          </a:p>
        </p:txBody>
      </p:sp>
      <p:sp>
        <p:nvSpPr>
          <p:cNvPr id="2" name="TextBox 1"/>
          <p:cNvSpPr txBox="1"/>
          <p:nvPr/>
        </p:nvSpPr>
        <p:spPr>
          <a:xfrm>
            <a:off x="177801" y="133350"/>
            <a:ext cx="8199745" cy="800219"/>
          </a:xfrm>
          <a:prstGeom prst="rect">
            <a:avLst/>
          </a:prstGeom>
          <a:noFill/>
        </p:spPr>
        <p:txBody>
          <a:bodyPr wrap="none" rtlCol="0">
            <a:spAutoFit/>
          </a:bodyPr>
          <a:lstStyle/>
          <a:p>
            <a:pPr algn="just"/>
            <a:r>
              <a:rPr lang="en-US" sz="2300" b="1">
                <a:ln w="11430"/>
                <a:solidFill>
                  <a:srgbClr val="FF0000"/>
                </a:solidFill>
                <a:effectLst>
                  <a:outerShdw blurRad="50800" dist="39000" dir="5460000" algn="tl">
                    <a:srgbClr val="000000">
                      <a:alpha val="38000"/>
                    </a:srgbClr>
                  </a:outerShdw>
                </a:effectLst>
              </a:rPr>
              <a:t>2.3. THỰC HIỆN VIỆC ĐÁNH GIÁ, XẾP LOẠI ĐOÀN VIÊN, CHI ĐOÀN </a:t>
            </a:r>
          </a:p>
          <a:p>
            <a:pPr algn="just"/>
            <a:r>
              <a:rPr lang="en-US" sz="2300" b="1">
                <a:ln w="11430"/>
                <a:solidFill>
                  <a:srgbClr val="FF0000"/>
                </a:solidFill>
                <a:effectLst>
                  <a:outerShdw blurRad="50800" dist="39000" dir="5460000" algn="tl">
                    <a:srgbClr val="000000">
                      <a:alpha val="38000"/>
                    </a:srgbClr>
                  </a:outerShdw>
                </a:effectLst>
              </a:rPr>
              <a:t>VÀ XÉT CHỌN SINH VIÊN 5 TỐT, TẬP THỂ SINH VIÊN 5 TỐT</a:t>
            </a:r>
            <a:endParaRPr lang="en-US" sz="2300" b="1" dirty="0">
              <a:ln w="11430"/>
              <a:solidFill>
                <a:srgbClr val="FF0000"/>
              </a:solidFill>
              <a:effectLst>
                <a:outerShdw blurRad="50800" dist="39000" dir="5460000" algn="tl">
                  <a:srgbClr val="000000">
                    <a:alpha val="38000"/>
                  </a:srgbClr>
                </a:outerShdw>
              </a:effectLst>
            </a:endParaRPr>
          </a:p>
        </p:txBody>
      </p:sp>
      <p:sp>
        <p:nvSpPr>
          <p:cNvPr id="3" name="TextBox 2"/>
          <p:cNvSpPr txBox="1"/>
          <p:nvPr/>
        </p:nvSpPr>
        <p:spPr>
          <a:xfrm>
            <a:off x="244806" y="895350"/>
            <a:ext cx="8670594" cy="1015663"/>
          </a:xfrm>
          <a:prstGeom prst="rect">
            <a:avLst/>
          </a:prstGeom>
          <a:noFill/>
        </p:spPr>
        <p:txBody>
          <a:bodyPr wrap="square" rtlCol="0">
            <a:spAutoFit/>
          </a:bodyPr>
          <a:lstStyle/>
          <a:p>
            <a:pPr algn="just"/>
            <a:r>
              <a:rPr lang="vi-VN" sz="2000">
                <a:solidFill>
                  <a:srgbClr val="002060"/>
                </a:solidFill>
                <a:latin typeface="Times New Roman" panose="02020603050405020304" pitchFamily="18" charset="0"/>
                <a:cs typeface="Times New Roman" panose="02020603050405020304" pitchFamily="18" charset="0"/>
              </a:rPr>
              <a:t>Liên </a:t>
            </a:r>
            <a:r>
              <a:rPr lang="en-US" sz="2000">
                <a:solidFill>
                  <a:srgbClr val="002060"/>
                </a:solidFill>
                <a:latin typeface="Times New Roman" panose="02020603050405020304" pitchFamily="18" charset="0"/>
                <a:cs typeface="Times New Roman" panose="02020603050405020304" pitchFamily="18" charset="0"/>
              </a:rPr>
              <a:t>C</a:t>
            </a:r>
            <a:r>
              <a:rPr lang="vi-VN" sz="2000">
                <a:solidFill>
                  <a:srgbClr val="002060"/>
                </a:solidFill>
                <a:latin typeface="Times New Roman" panose="02020603050405020304" pitchFamily="18" charset="0"/>
                <a:cs typeface="Times New Roman" panose="02020603050405020304" pitchFamily="18" charset="0"/>
              </a:rPr>
              <a:t>hi đoàn tổng hợp hồ sơ từ các Chi đoàn và gửi file về Đoàn Thanh niên – Hội Sinh viên Nhà trường trước 17h30’ ngày </a:t>
            </a:r>
            <a:r>
              <a:rPr lang="en-US" sz="2000">
                <a:solidFill>
                  <a:srgbClr val="002060"/>
                </a:solidFill>
                <a:latin typeface="Times New Roman" panose="02020603050405020304" pitchFamily="18" charset="0"/>
                <a:cs typeface="Times New Roman" panose="02020603050405020304" pitchFamily="18" charset="0"/>
              </a:rPr>
              <a:t>30</a:t>
            </a:r>
            <a:r>
              <a:rPr lang="vi-VN" sz="2000">
                <a:solidFill>
                  <a:srgbClr val="002060"/>
                </a:solidFill>
                <a:latin typeface="Times New Roman" panose="02020603050405020304" pitchFamily="18" charset="0"/>
                <a:cs typeface="Times New Roman" panose="02020603050405020304" pitchFamily="18" charset="0"/>
              </a:rPr>
              <a:t>/</a:t>
            </a:r>
            <a:r>
              <a:rPr lang="en-US" sz="2000">
                <a:solidFill>
                  <a:srgbClr val="002060"/>
                </a:solidFill>
                <a:latin typeface="Times New Roman" panose="02020603050405020304" pitchFamily="18" charset="0"/>
                <a:cs typeface="Times New Roman" panose="02020603050405020304" pitchFamily="18" charset="0"/>
              </a:rPr>
              <a:t>09</a:t>
            </a:r>
            <a:r>
              <a:rPr lang="vi-VN" sz="2000">
                <a:solidFill>
                  <a:srgbClr val="002060"/>
                </a:solidFill>
                <a:latin typeface="Times New Roman" panose="02020603050405020304" pitchFamily="18" charset="0"/>
                <a:cs typeface="Times New Roman" panose="02020603050405020304" pitchFamily="18" charset="0"/>
              </a:rPr>
              <a:t>/202</a:t>
            </a:r>
            <a:r>
              <a:rPr lang="en-US" sz="2000">
                <a:solidFill>
                  <a:srgbClr val="002060"/>
                </a:solidFill>
                <a:latin typeface="Times New Roman" panose="02020603050405020304" pitchFamily="18" charset="0"/>
                <a:cs typeface="Times New Roman" panose="02020603050405020304" pitchFamily="18" charset="0"/>
              </a:rPr>
              <a:t>5</a:t>
            </a:r>
            <a:r>
              <a:rPr lang="vi-VN" sz="2000">
                <a:solidFill>
                  <a:srgbClr val="002060"/>
                </a:solidFill>
                <a:latin typeface="Times New Roman" panose="02020603050405020304" pitchFamily="18" charset="0"/>
                <a:cs typeface="Times New Roman" panose="02020603050405020304" pitchFamily="18" charset="0"/>
              </a:rPr>
              <a:t>; nộp bản cứng tại văn phòng Đoàn Thanh niên - Hội Sinh viên các cơ sở trước 17h30’ ngày </a:t>
            </a:r>
            <a:r>
              <a:rPr lang="en-US" sz="2000">
                <a:solidFill>
                  <a:srgbClr val="002060"/>
                </a:solidFill>
                <a:latin typeface="Times New Roman" panose="02020603050405020304" pitchFamily="18" charset="0"/>
                <a:cs typeface="Times New Roman" panose="02020603050405020304" pitchFamily="18" charset="0"/>
              </a:rPr>
              <a:t>07</a:t>
            </a:r>
            <a:r>
              <a:rPr lang="vi-VN" sz="2000">
                <a:solidFill>
                  <a:srgbClr val="002060"/>
                </a:solidFill>
                <a:latin typeface="Times New Roman" panose="02020603050405020304" pitchFamily="18" charset="0"/>
                <a:cs typeface="Times New Roman" panose="02020603050405020304" pitchFamily="18" charset="0"/>
              </a:rPr>
              <a:t>/</a:t>
            </a:r>
            <a:r>
              <a:rPr lang="en-US" sz="2000">
                <a:solidFill>
                  <a:srgbClr val="002060"/>
                </a:solidFill>
                <a:latin typeface="Times New Roman" panose="02020603050405020304" pitchFamily="18" charset="0"/>
                <a:cs typeface="Times New Roman" panose="02020603050405020304" pitchFamily="18" charset="0"/>
              </a:rPr>
              <a:t>10</a:t>
            </a:r>
            <a:r>
              <a:rPr lang="vi-VN" sz="2000">
                <a:solidFill>
                  <a:srgbClr val="002060"/>
                </a:solidFill>
                <a:latin typeface="Times New Roman" panose="02020603050405020304" pitchFamily="18" charset="0"/>
                <a:cs typeface="Times New Roman" panose="02020603050405020304" pitchFamily="18" charset="0"/>
              </a:rPr>
              <a:t>/202</a:t>
            </a:r>
            <a:r>
              <a:rPr lang="en-US" sz="2000">
                <a:solidFill>
                  <a:srgbClr val="002060"/>
                </a:solidFill>
                <a:latin typeface="Times New Roman" panose="02020603050405020304" pitchFamily="18" charset="0"/>
                <a:cs typeface="Times New Roman" panose="02020603050405020304" pitchFamily="18" charset="0"/>
              </a:rPr>
              <a:t>5</a:t>
            </a:r>
            <a:r>
              <a:rPr lang="vi-VN" sz="2000">
                <a:solidFill>
                  <a:srgbClr val="002060"/>
                </a:solidFill>
                <a:latin typeface="Times New Roman" panose="02020603050405020304" pitchFamily="18" charset="0"/>
                <a:cs typeface="Times New Roman" panose="02020603050405020304" pitchFamily="18" charset="0"/>
              </a:rPr>
              <a:t>.</a:t>
            </a:r>
            <a:endParaRPr lang="en-US" sz="2000">
              <a:solidFill>
                <a:srgbClr val="002060"/>
              </a:solidFill>
              <a:latin typeface="Times New Roman" panose="02020603050405020304" pitchFamily="18" charset="0"/>
              <a:cs typeface="Times New Roman" panose="02020603050405020304" pitchFamily="18" charset="0"/>
            </a:endParaRPr>
          </a:p>
        </p:txBody>
      </p:sp>
      <p:sp>
        <p:nvSpPr>
          <p:cNvPr id="15" name="Arrow: Right 14">
            <a:extLst>
              <a:ext uri="{FF2B5EF4-FFF2-40B4-BE49-F238E27FC236}">
                <a16:creationId xmlns:a16="http://schemas.microsoft.com/office/drawing/2014/main" id="{CED4A7E2-D7FE-2A01-C163-111491897612}"/>
              </a:ext>
            </a:extLst>
          </p:cNvPr>
          <p:cNvSpPr/>
          <p:nvPr/>
        </p:nvSpPr>
        <p:spPr>
          <a:xfrm>
            <a:off x="5105400" y="2876550"/>
            <a:ext cx="1089924" cy="762000"/>
          </a:xfrm>
          <a:prstGeom prst="rightArrow">
            <a:avLst/>
          </a:prstGeom>
          <a:solidFill>
            <a:srgbClr val="0000CC"/>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B4466579-DD32-D503-1BFC-600608A7DBBC}"/>
              </a:ext>
            </a:extLst>
          </p:cNvPr>
          <p:cNvPicPr>
            <a:picLocks noChangeAspect="1"/>
          </p:cNvPicPr>
          <p:nvPr/>
        </p:nvPicPr>
        <p:blipFill>
          <a:blip r:embed="rId5"/>
          <a:stretch>
            <a:fillRect/>
          </a:stretch>
        </p:blipFill>
        <p:spPr>
          <a:xfrm>
            <a:off x="103838" y="2005205"/>
            <a:ext cx="4925362" cy="2852545"/>
          </a:xfrm>
          <a:prstGeom prst="rect">
            <a:avLst/>
          </a:prstGeom>
        </p:spPr>
      </p:pic>
      <p:pic>
        <p:nvPicPr>
          <p:cNvPr id="9" name="Picture 8">
            <a:extLst>
              <a:ext uri="{FF2B5EF4-FFF2-40B4-BE49-F238E27FC236}">
                <a16:creationId xmlns:a16="http://schemas.microsoft.com/office/drawing/2014/main" id="{48293BBF-36BD-D8B0-77BA-D0EE509AE15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48400" y="1992575"/>
            <a:ext cx="2774688" cy="2774688"/>
          </a:xfrm>
          <a:prstGeom prst="rect">
            <a:avLst/>
          </a:prstGeom>
        </p:spPr>
      </p:pic>
    </p:spTree>
    <p:extLst>
      <p:ext uri="{BB962C8B-B14F-4D97-AF65-F5344CB8AC3E}">
        <p14:creationId xmlns:p14="http://schemas.microsoft.com/office/powerpoint/2010/main" val="1543730867"/>
      </p:ext>
    </p:extLst>
  </p:cSld>
  <p:clrMapOvr>
    <a:masterClrMapping/>
  </p:clrMapOvr>
  <p:transition spd="slow">
    <p:randomBar dir="ver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4763" y="0"/>
            <a:ext cx="9144001" cy="5143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descr="F:\tin tuc va hoat dong cua truong lop\LOGO\Logo Cac to doi\442px-Huy_hiệu_Đoàn_TNCS_HCM.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52040" y="46848"/>
            <a:ext cx="887198" cy="802307"/>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p:cNvSpPr>
            <a:spLocks noGrp="1"/>
          </p:cNvSpPr>
          <p:nvPr>
            <p:ph type="sldNum" sz="quarter" idx="12"/>
          </p:nvPr>
        </p:nvSpPr>
        <p:spPr/>
        <p:txBody>
          <a:bodyPr/>
          <a:lstStyle/>
          <a:p>
            <a:fld id="{11281359-C67A-4E07-A949-DF5F731D3E6D}" type="slidenum">
              <a:rPr lang="en-US" smtClean="0"/>
              <a:t>9</a:t>
            </a:fld>
            <a:endParaRPr lang="en-US"/>
          </a:p>
        </p:txBody>
      </p:sp>
      <p:sp>
        <p:nvSpPr>
          <p:cNvPr id="2" name="TextBox 1"/>
          <p:cNvSpPr txBox="1"/>
          <p:nvPr/>
        </p:nvSpPr>
        <p:spPr>
          <a:xfrm>
            <a:off x="177801" y="133350"/>
            <a:ext cx="8199745" cy="800219"/>
          </a:xfrm>
          <a:prstGeom prst="rect">
            <a:avLst/>
          </a:prstGeom>
          <a:noFill/>
        </p:spPr>
        <p:txBody>
          <a:bodyPr wrap="none" rtlCol="0">
            <a:spAutoFit/>
          </a:bodyPr>
          <a:lstStyle/>
          <a:p>
            <a:pPr algn="just"/>
            <a:r>
              <a:rPr lang="en-US" sz="2300" b="1">
                <a:ln w="11430"/>
                <a:solidFill>
                  <a:srgbClr val="FF0000"/>
                </a:solidFill>
                <a:effectLst>
                  <a:outerShdw blurRad="50800" dist="39000" dir="5460000" algn="tl">
                    <a:srgbClr val="000000">
                      <a:alpha val="38000"/>
                    </a:srgbClr>
                  </a:outerShdw>
                </a:effectLst>
              </a:rPr>
              <a:t>2.3. THỰC HIỆN VIỆC ĐÁNH GIÁ, XẾP LOẠI ĐOÀN VIÊN, CHI ĐOÀN </a:t>
            </a:r>
          </a:p>
          <a:p>
            <a:pPr algn="just"/>
            <a:r>
              <a:rPr lang="en-US" sz="2300" b="1">
                <a:ln w="11430"/>
                <a:solidFill>
                  <a:srgbClr val="FF0000"/>
                </a:solidFill>
                <a:effectLst>
                  <a:outerShdw blurRad="50800" dist="39000" dir="5460000" algn="tl">
                    <a:srgbClr val="000000">
                      <a:alpha val="38000"/>
                    </a:srgbClr>
                  </a:outerShdw>
                </a:effectLst>
              </a:rPr>
              <a:t>VÀ XÉT CHỌN SINH VIÊN 5 TỐT, TẬP THỂ SINH VIÊN 5 TỐT</a:t>
            </a:r>
            <a:endParaRPr lang="en-US" sz="2300" b="1" dirty="0">
              <a:ln w="11430"/>
              <a:solidFill>
                <a:srgbClr val="FF0000"/>
              </a:solidFill>
              <a:effectLst>
                <a:outerShdw blurRad="50800" dist="39000" dir="5460000" algn="tl">
                  <a:srgbClr val="000000">
                    <a:alpha val="38000"/>
                  </a:srgbClr>
                </a:outerShdw>
              </a:effectLst>
            </a:endParaRPr>
          </a:p>
        </p:txBody>
      </p:sp>
      <p:sp>
        <p:nvSpPr>
          <p:cNvPr id="4" name="Arrow: Right 3">
            <a:extLst>
              <a:ext uri="{FF2B5EF4-FFF2-40B4-BE49-F238E27FC236}">
                <a16:creationId xmlns:a16="http://schemas.microsoft.com/office/drawing/2014/main" id="{90E7B442-709C-BC8A-2407-32B8971B8223}"/>
              </a:ext>
            </a:extLst>
          </p:cNvPr>
          <p:cNvSpPr/>
          <p:nvPr/>
        </p:nvSpPr>
        <p:spPr>
          <a:xfrm>
            <a:off x="5105400" y="2952750"/>
            <a:ext cx="1097059" cy="762000"/>
          </a:xfrm>
          <a:prstGeom prst="rightArrow">
            <a:avLst/>
          </a:prstGeom>
          <a:solidFill>
            <a:srgbClr val="0000CC"/>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88BA2C71-8732-7900-F725-2BE314ACA521}"/>
              </a:ext>
            </a:extLst>
          </p:cNvPr>
          <p:cNvPicPr>
            <a:picLocks noChangeAspect="1"/>
          </p:cNvPicPr>
          <p:nvPr/>
        </p:nvPicPr>
        <p:blipFill>
          <a:blip r:embed="rId5"/>
          <a:stretch>
            <a:fillRect/>
          </a:stretch>
        </p:blipFill>
        <p:spPr>
          <a:xfrm>
            <a:off x="105053" y="1957207"/>
            <a:ext cx="4953494" cy="2689177"/>
          </a:xfrm>
          <a:prstGeom prst="rect">
            <a:avLst/>
          </a:prstGeom>
        </p:spPr>
      </p:pic>
      <p:sp>
        <p:nvSpPr>
          <p:cNvPr id="11" name="TextBox 10">
            <a:extLst>
              <a:ext uri="{FF2B5EF4-FFF2-40B4-BE49-F238E27FC236}">
                <a16:creationId xmlns:a16="http://schemas.microsoft.com/office/drawing/2014/main" id="{96514592-0701-D2A0-E0E8-AF36F5B00485}"/>
              </a:ext>
            </a:extLst>
          </p:cNvPr>
          <p:cNvSpPr txBox="1"/>
          <p:nvPr/>
        </p:nvSpPr>
        <p:spPr>
          <a:xfrm>
            <a:off x="244806" y="895350"/>
            <a:ext cx="8670594" cy="1015663"/>
          </a:xfrm>
          <a:prstGeom prst="rect">
            <a:avLst/>
          </a:prstGeom>
          <a:noFill/>
        </p:spPr>
        <p:txBody>
          <a:bodyPr wrap="square" rtlCol="0">
            <a:spAutoFit/>
          </a:bodyPr>
          <a:lstStyle/>
          <a:p>
            <a:pPr algn="just"/>
            <a:r>
              <a:rPr lang="vi-VN" sz="2000">
                <a:solidFill>
                  <a:srgbClr val="002060"/>
                </a:solidFill>
                <a:latin typeface="Times New Roman" panose="02020603050405020304" pitchFamily="18" charset="0"/>
                <a:cs typeface="Times New Roman" panose="02020603050405020304" pitchFamily="18" charset="0"/>
              </a:rPr>
              <a:t>Liên </a:t>
            </a:r>
            <a:r>
              <a:rPr lang="en-US" sz="2000">
                <a:solidFill>
                  <a:srgbClr val="002060"/>
                </a:solidFill>
                <a:latin typeface="Times New Roman" panose="02020603050405020304" pitchFamily="18" charset="0"/>
                <a:cs typeface="Times New Roman" panose="02020603050405020304" pitchFamily="18" charset="0"/>
              </a:rPr>
              <a:t>C</a:t>
            </a:r>
            <a:r>
              <a:rPr lang="vi-VN" sz="2000">
                <a:solidFill>
                  <a:srgbClr val="002060"/>
                </a:solidFill>
                <a:latin typeface="Times New Roman" panose="02020603050405020304" pitchFamily="18" charset="0"/>
                <a:cs typeface="Times New Roman" panose="02020603050405020304" pitchFamily="18" charset="0"/>
              </a:rPr>
              <a:t>hi đoàn tổng hợp hồ sơ từ các Chi đoàn và gửi file về Đoàn Thanh niên – Hội Sinh viên Nhà trường trước 17h30’ ngày </a:t>
            </a:r>
            <a:r>
              <a:rPr lang="en-US" sz="2000">
                <a:solidFill>
                  <a:srgbClr val="002060"/>
                </a:solidFill>
                <a:latin typeface="Times New Roman" panose="02020603050405020304" pitchFamily="18" charset="0"/>
                <a:cs typeface="Times New Roman" panose="02020603050405020304" pitchFamily="18" charset="0"/>
              </a:rPr>
              <a:t>30</a:t>
            </a:r>
            <a:r>
              <a:rPr lang="vi-VN" sz="2000">
                <a:solidFill>
                  <a:srgbClr val="002060"/>
                </a:solidFill>
                <a:latin typeface="Times New Roman" panose="02020603050405020304" pitchFamily="18" charset="0"/>
                <a:cs typeface="Times New Roman" panose="02020603050405020304" pitchFamily="18" charset="0"/>
              </a:rPr>
              <a:t>/</a:t>
            </a:r>
            <a:r>
              <a:rPr lang="en-US" sz="2000">
                <a:solidFill>
                  <a:srgbClr val="002060"/>
                </a:solidFill>
                <a:latin typeface="Times New Roman" panose="02020603050405020304" pitchFamily="18" charset="0"/>
                <a:cs typeface="Times New Roman" panose="02020603050405020304" pitchFamily="18" charset="0"/>
              </a:rPr>
              <a:t>09</a:t>
            </a:r>
            <a:r>
              <a:rPr lang="vi-VN" sz="2000">
                <a:solidFill>
                  <a:srgbClr val="002060"/>
                </a:solidFill>
                <a:latin typeface="Times New Roman" panose="02020603050405020304" pitchFamily="18" charset="0"/>
                <a:cs typeface="Times New Roman" panose="02020603050405020304" pitchFamily="18" charset="0"/>
              </a:rPr>
              <a:t>/202</a:t>
            </a:r>
            <a:r>
              <a:rPr lang="en-US" sz="2000">
                <a:solidFill>
                  <a:srgbClr val="002060"/>
                </a:solidFill>
                <a:latin typeface="Times New Roman" panose="02020603050405020304" pitchFamily="18" charset="0"/>
                <a:cs typeface="Times New Roman" panose="02020603050405020304" pitchFamily="18" charset="0"/>
              </a:rPr>
              <a:t>5</a:t>
            </a:r>
            <a:r>
              <a:rPr lang="vi-VN" sz="2000">
                <a:solidFill>
                  <a:srgbClr val="002060"/>
                </a:solidFill>
                <a:latin typeface="Times New Roman" panose="02020603050405020304" pitchFamily="18" charset="0"/>
                <a:cs typeface="Times New Roman" panose="02020603050405020304" pitchFamily="18" charset="0"/>
              </a:rPr>
              <a:t>; nộp bản cứng tại văn phòng Đoàn Thanh niên - Hội Sinh viên các cơ sở trước 17h30’ ngày </a:t>
            </a:r>
            <a:r>
              <a:rPr lang="en-US" sz="2000">
                <a:solidFill>
                  <a:srgbClr val="002060"/>
                </a:solidFill>
                <a:latin typeface="Times New Roman" panose="02020603050405020304" pitchFamily="18" charset="0"/>
                <a:cs typeface="Times New Roman" panose="02020603050405020304" pitchFamily="18" charset="0"/>
              </a:rPr>
              <a:t>07</a:t>
            </a:r>
            <a:r>
              <a:rPr lang="vi-VN" sz="2000">
                <a:solidFill>
                  <a:srgbClr val="002060"/>
                </a:solidFill>
                <a:latin typeface="Times New Roman" panose="02020603050405020304" pitchFamily="18" charset="0"/>
                <a:cs typeface="Times New Roman" panose="02020603050405020304" pitchFamily="18" charset="0"/>
              </a:rPr>
              <a:t>/</a:t>
            </a:r>
            <a:r>
              <a:rPr lang="en-US" sz="2000">
                <a:solidFill>
                  <a:srgbClr val="002060"/>
                </a:solidFill>
                <a:latin typeface="Times New Roman" panose="02020603050405020304" pitchFamily="18" charset="0"/>
                <a:cs typeface="Times New Roman" panose="02020603050405020304" pitchFamily="18" charset="0"/>
              </a:rPr>
              <a:t>10</a:t>
            </a:r>
            <a:r>
              <a:rPr lang="vi-VN" sz="2000">
                <a:solidFill>
                  <a:srgbClr val="002060"/>
                </a:solidFill>
                <a:latin typeface="Times New Roman" panose="02020603050405020304" pitchFamily="18" charset="0"/>
                <a:cs typeface="Times New Roman" panose="02020603050405020304" pitchFamily="18" charset="0"/>
              </a:rPr>
              <a:t>/202</a:t>
            </a:r>
            <a:r>
              <a:rPr lang="en-US" sz="2000">
                <a:solidFill>
                  <a:srgbClr val="002060"/>
                </a:solidFill>
                <a:latin typeface="Times New Roman" panose="02020603050405020304" pitchFamily="18" charset="0"/>
                <a:cs typeface="Times New Roman" panose="02020603050405020304" pitchFamily="18" charset="0"/>
              </a:rPr>
              <a:t>5</a:t>
            </a:r>
            <a:r>
              <a:rPr lang="vi-VN" sz="2000">
                <a:solidFill>
                  <a:srgbClr val="002060"/>
                </a:solidFill>
                <a:latin typeface="Times New Roman" panose="02020603050405020304" pitchFamily="18" charset="0"/>
                <a:cs typeface="Times New Roman" panose="02020603050405020304" pitchFamily="18" charset="0"/>
              </a:rPr>
              <a:t>.</a:t>
            </a:r>
            <a:endParaRPr lang="en-US" sz="2000">
              <a:solidFill>
                <a:srgbClr val="002060"/>
              </a:solidFill>
              <a:latin typeface="Times New Roman" panose="02020603050405020304" pitchFamily="18" charset="0"/>
              <a:cs typeface="Times New Roman" panose="02020603050405020304" pitchFamily="18" charset="0"/>
            </a:endParaRPr>
          </a:p>
        </p:txBody>
      </p:sp>
      <p:pic>
        <p:nvPicPr>
          <p:cNvPr id="13" name="Picture 12">
            <a:extLst>
              <a:ext uri="{FF2B5EF4-FFF2-40B4-BE49-F238E27FC236}">
                <a16:creationId xmlns:a16="http://schemas.microsoft.com/office/drawing/2014/main" id="{C661FD91-2458-045C-1A9E-C0EBC8D565C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49312" y="1911013"/>
            <a:ext cx="2789635" cy="2789635"/>
          </a:xfrm>
          <a:prstGeom prst="rect">
            <a:avLst/>
          </a:prstGeom>
        </p:spPr>
      </p:pic>
    </p:spTree>
    <p:extLst>
      <p:ext uri="{BB962C8B-B14F-4D97-AF65-F5344CB8AC3E}">
        <p14:creationId xmlns:p14="http://schemas.microsoft.com/office/powerpoint/2010/main" val="675973466"/>
      </p:ext>
    </p:extLst>
  </p:cSld>
  <p:clrMapOvr>
    <a:masterClrMapping/>
  </p:clrMapOvr>
  <p:transition spd="slow">
    <p:randomBar dir="ver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553200" y="3501034"/>
            <a:ext cx="2133600" cy="273844"/>
          </a:xfrm>
        </p:spPr>
        <p:txBody>
          <a:bodyPr/>
          <a:lstStyle/>
          <a:p>
            <a:pPr algn="just"/>
            <a:fld id="{11281359-C67A-4E07-A949-DF5F731D3E6D}" type="slidenum">
              <a:rPr lang="en-US" sz="2000" smtClean="0">
                <a:solidFill>
                  <a:srgbClr val="002060"/>
                </a:solidFill>
              </a:rPr>
              <a:pPr algn="just"/>
              <a:t>10</a:t>
            </a:fld>
            <a:endParaRPr lang="en-US" sz="2000">
              <a:solidFill>
                <a:srgbClr val="002060"/>
              </a:solidFill>
            </a:endParaRPr>
          </a:p>
        </p:txBody>
      </p:sp>
      <p:pic>
        <p:nvPicPr>
          <p:cNvPr id="5" name="Picture 2"/>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4010" y="1"/>
            <a:ext cx="9144001" cy="5161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148264" y="120590"/>
            <a:ext cx="8386136" cy="800219"/>
          </a:xfrm>
          <a:prstGeom prst="rect">
            <a:avLst/>
          </a:prstGeom>
          <a:noFill/>
        </p:spPr>
        <p:txBody>
          <a:bodyPr wrap="square" rtlCol="0">
            <a:spAutoFit/>
          </a:bodyPr>
          <a:lstStyle/>
          <a:p>
            <a:r>
              <a:rPr lang="en-US" sz="2300" b="1">
                <a:ln w="11430"/>
                <a:solidFill>
                  <a:srgbClr val="FF0000"/>
                </a:solidFill>
                <a:effectLst>
                  <a:outerShdw blurRad="50800" dist="39000" dir="5460000" algn="tl">
                    <a:srgbClr val="000000">
                      <a:alpha val="38000"/>
                    </a:srgbClr>
                  </a:outerShdw>
                </a:effectLst>
              </a:rPr>
              <a:t> 2.4. </a:t>
            </a:r>
            <a:r>
              <a:rPr lang="en-US" sz="2300" b="1" dirty="0">
                <a:ln w="11430"/>
                <a:solidFill>
                  <a:srgbClr val="FF0000"/>
                </a:solidFill>
                <a:effectLst>
                  <a:outerShdw blurRad="50800" dist="39000" dir="5460000" algn="tl">
                    <a:srgbClr val="000000">
                      <a:alpha val="38000"/>
                    </a:srgbClr>
                  </a:outerShdw>
                </a:effectLst>
              </a:rPr>
              <a:t>THỰC HIỆN TỐT </a:t>
            </a:r>
            <a:r>
              <a:rPr lang="en-US" sz="2300" b="1">
                <a:ln w="11430"/>
                <a:solidFill>
                  <a:srgbClr val="FF0000"/>
                </a:solidFill>
                <a:effectLst>
                  <a:outerShdw blurRad="50800" dist="39000" dir="5460000" algn="tl">
                    <a:srgbClr val="000000">
                      <a:alpha val="38000"/>
                    </a:srgbClr>
                  </a:outerShdw>
                </a:effectLst>
              </a:rPr>
              <a:t>CÁC PHONG TRÀO NCKH&amp;YTSTKN, VĂN </a:t>
            </a:r>
            <a:r>
              <a:rPr lang="en-US" sz="2300" b="1" dirty="0">
                <a:ln w="11430"/>
                <a:solidFill>
                  <a:srgbClr val="FF0000"/>
                </a:solidFill>
                <a:effectLst>
                  <a:outerShdw blurRad="50800" dist="39000" dir="5460000" algn="tl">
                    <a:srgbClr val="000000">
                      <a:alpha val="38000"/>
                    </a:srgbClr>
                  </a:outerShdw>
                </a:effectLst>
              </a:rPr>
              <a:t>HÓA, VĂN NGHỆ</a:t>
            </a:r>
            <a:r>
              <a:rPr lang="en-US" sz="2300" b="1">
                <a:ln w="11430"/>
                <a:solidFill>
                  <a:srgbClr val="FF0000"/>
                </a:solidFill>
                <a:effectLst>
                  <a:outerShdw blurRad="50800" dist="39000" dir="5460000" algn="tl">
                    <a:srgbClr val="000000">
                      <a:alpha val="38000"/>
                    </a:srgbClr>
                  </a:outerShdw>
                </a:effectLst>
              </a:rPr>
              <a:t>, THỂ THAO</a:t>
            </a:r>
            <a:r>
              <a:rPr lang="en-US" sz="2300" b="1" dirty="0">
                <a:ln w="11430"/>
                <a:solidFill>
                  <a:srgbClr val="FF0000"/>
                </a:solidFill>
                <a:effectLst>
                  <a:outerShdw blurRad="50800" dist="39000" dir="5460000" algn="tl">
                    <a:srgbClr val="000000">
                      <a:alpha val="38000"/>
                    </a:srgbClr>
                  </a:outerShdw>
                </a:effectLst>
              </a:rPr>
              <a:t>, TÌNH NGUYỆN KHÁC.</a:t>
            </a:r>
          </a:p>
        </p:txBody>
      </p:sp>
      <p:pic>
        <p:nvPicPr>
          <p:cNvPr id="8" name="Picture 4" descr="F:\tin tuc va hoat dong cua truong lop\LOGO\Logo Cac to doi\442px-Huy_hiệu_Đoàn_TNCS_HCM.sv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52040" y="46848"/>
            <a:ext cx="887198" cy="802307"/>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C5243927-92A5-104F-A04C-7A0C8B9E987D}"/>
              </a:ext>
            </a:extLst>
          </p:cNvPr>
          <p:cNvSpPr txBox="1"/>
          <p:nvPr/>
        </p:nvSpPr>
        <p:spPr>
          <a:xfrm>
            <a:off x="2667000" y="1899086"/>
            <a:ext cx="6339675" cy="769441"/>
          </a:xfrm>
          <a:prstGeom prst="rect">
            <a:avLst/>
          </a:prstGeom>
          <a:noFill/>
        </p:spPr>
        <p:txBody>
          <a:bodyPr wrap="square" rtlCol="0">
            <a:spAutoFit/>
          </a:bodyPr>
          <a:lstStyle/>
          <a:p>
            <a:pPr lvl="0" algn="just"/>
            <a:r>
              <a:rPr lang="en-US" sz="2200" dirty="0" err="1">
                <a:solidFill>
                  <a:srgbClr val="002060"/>
                </a:solidFill>
                <a:latin typeface="Times New Roman" pitchFamily="18" charset="0"/>
                <a:cs typeface="Times New Roman" pitchFamily="18" charset="0"/>
              </a:rPr>
              <a:t>Tổ</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chức</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giải</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bóng</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đá</a:t>
            </a:r>
            <a:r>
              <a:rPr lang="en-US" sz="2200" dirty="0">
                <a:solidFill>
                  <a:srgbClr val="002060"/>
                </a:solidFill>
                <a:latin typeface="Times New Roman" pitchFamily="18" charset="0"/>
                <a:cs typeface="Times New Roman" pitchFamily="18" charset="0"/>
              </a:rPr>
              <a:t> Nam, </a:t>
            </a:r>
            <a:r>
              <a:rPr lang="en-US" sz="2200" dirty="0" err="1">
                <a:solidFill>
                  <a:srgbClr val="002060"/>
                </a:solidFill>
                <a:latin typeface="Times New Roman" pitchFamily="18" charset="0"/>
                <a:cs typeface="Times New Roman" pitchFamily="18" charset="0"/>
              </a:rPr>
              <a:t>Nữ</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Sinh</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viên</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Ngày</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hội</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thể</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thao</a:t>
            </a:r>
            <a:r>
              <a:rPr lang="en-US" sz="2200" dirty="0">
                <a:solidFill>
                  <a:srgbClr val="002060"/>
                </a:solidFill>
                <a:latin typeface="Times New Roman" pitchFamily="18" charset="0"/>
                <a:cs typeface="Times New Roman" pitchFamily="18" charset="0"/>
              </a:rPr>
              <a:t>…</a:t>
            </a:r>
          </a:p>
        </p:txBody>
      </p:sp>
      <p:grpSp>
        <p:nvGrpSpPr>
          <p:cNvPr id="51" name="Group 50">
            <a:extLst>
              <a:ext uri="{FF2B5EF4-FFF2-40B4-BE49-F238E27FC236}">
                <a16:creationId xmlns:a16="http://schemas.microsoft.com/office/drawing/2014/main" id="{FDF5906E-6E52-4EEF-F1B9-928C765924C1}"/>
              </a:ext>
            </a:extLst>
          </p:cNvPr>
          <p:cNvGrpSpPr/>
          <p:nvPr/>
        </p:nvGrpSpPr>
        <p:grpSpPr>
          <a:xfrm>
            <a:off x="-65374" y="1183446"/>
            <a:ext cx="9101324" cy="2623483"/>
            <a:chOff x="-65374" y="1183446"/>
            <a:chExt cx="9101324" cy="2623483"/>
          </a:xfrm>
        </p:grpSpPr>
        <p:sp>
          <p:nvSpPr>
            <p:cNvPr id="29" name="TextBox 28">
              <a:extLst>
                <a:ext uri="{FF2B5EF4-FFF2-40B4-BE49-F238E27FC236}">
                  <a16:creationId xmlns:a16="http://schemas.microsoft.com/office/drawing/2014/main" id="{78727C11-9D3B-8248-87B8-2B96EBFA74F5}"/>
                </a:ext>
              </a:extLst>
            </p:cNvPr>
            <p:cNvSpPr txBox="1"/>
            <p:nvPr/>
          </p:nvSpPr>
          <p:spPr>
            <a:xfrm>
              <a:off x="1654363" y="1183446"/>
              <a:ext cx="7381587" cy="769441"/>
            </a:xfrm>
            <a:prstGeom prst="rect">
              <a:avLst/>
            </a:prstGeom>
            <a:noFill/>
          </p:spPr>
          <p:txBody>
            <a:bodyPr wrap="square" rtlCol="0">
              <a:spAutoFit/>
            </a:bodyPr>
            <a:lstStyle/>
            <a:p>
              <a:pPr algn="just"/>
              <a:r>
                <a:rPr lang="en-US" sz="2200" dirty="0" err="1">
                  <a:solidFill>
                    <a:srgbClr val="002060"/>
                  </a:solidFill>
                  <a:latin typeface="Times New Roman" pitchFamily="18" charset="0"/>
                  <a:cs typeface="Times New Roman" pitchFamily="18" charset="0"/>
                </a:rPr>
                <a:t>Đẩy</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mạnh</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phong</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trào</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Sinh</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viên</a:t>
              </a:r>
              <a:r>
                <a:rPr lang="en-US" sz="2200" dirty="0">
                  <a:solidFill>
                    <a:srgbClr val="002060"/>
                  </a:solidFill>
                  <a:latin typeface="Times New Roman" pitchFamily="18" charset="0"/>
                  <a:cs typeface="Times New Roman" pitchFamily="18" charset="0"/>
                </a:rPr>
                <a:t> 5 </a:t>
              </a:r>
              <a:r>
                <a:rPr lang="en-US" sz="2200" dirty="0" err="1">
                  <a:solidFill>
                    <a:srgbClr val="002060"/>
                  </a:solidFill>
                  <a:latin typeface="Times New Roman" pitchFamily="18" charset="0"/>
                  <a:cs typeface="Times New Roman" pitchFamily="18" charset="0"/>
                </a:rPr>
                <a:t>tốt</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Sinh</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viên</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tiêu</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biểu</a:t>
              </a:r>
              <a:r>
                <a:rPr lang="en-US" sz="2200" dirty="0">
                  <a:solidFill>
                    <a:srgbClr val="002060"/>
                  </a:solidFill>
                  <a:latin typeface="Times New Roman" pitchFamily="18" charset="0"/>
                  <a:cs typeface="Times New Roman" pitchFamily="18" charset="0"/>
                </a:rPr>
                <a:t>, NCKH, </a:t>
              </a:r>
              <a:r>
                <a:rPr lang="en-US" sz="2200" dirty="0" err="1">
                  <a:solidFill>
                    <a:srgbClr val="002060"/>
                  </a:solidFill>
                  <a:latin typeface="Times New Roman" pitchFamily="18" charset="0"/>
                  <a:cs typeface="Times New Roman" pitchFamily="18" charset="0"/>
                </a:rPr>
                <a:t>tích</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cực</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tham</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gia</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chương</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trình</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sáng</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tạo</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và</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khởi</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nghiệp</a:t>
              </a:r>
              <a:r>
                <a:rPr lang="en-US" sz="2200" dirty="0">
                  <a:solidFill>
                    <a:srgbClr val="002060"/>
                  </a:solidFill>
                  <a:latin typeface="Times New Roman" pitchFamily="18" charset="0"/>
                  <a:cs typeface="Times New Roman" pitchFamily="18" charset="0"/>
                </a:rPr>
                <a:t>.</a:t>
              </a:r>
            </a:p>
          </p:txBody>
        </p:sp>
        <p:grpSp>
          <p:nvGrpSpPr>
            <p:cNvPr id="44" name="Group 43"/>
            <p:cNvGrpSpPr/>
            <p:nvPr/>
          </p:nvGrpSpPr>
          <p:grpSpPr>
            <a:xfrm>
              <a:off x="-65374" y="1291608"/>
              <a:ext cx="1744815" cy="2515321"/>
              <a:chOff x="-76200" y="1299765"/>
              <a:chExt cx="1744815" cy="2515321"/>
            </a:xfrm>
          </p:grpSpPr>
          <p:sp>
            <p:nvSpPr>
              <p:cNvPr id="31" name="Arc 30">
                <a:extLst>
                  <a:ext uri="{FF2B5EF4-FFF2-40B4-BE49-F238E27FC236}">
                    <a16:creationId xmlns:a16="http://schemas.microsoft.com/office/drawing/2014/main" id="{1358F6D7-A618-7C45-BE6E-E5D2813920FE}"/>
                  </a:ext>
                </a:extLst>
              </p:cNvPr>
              <p:cNvSpPr/>
              <p:nvPr/>
            </p:nvSpPr>
            <p:spPr>
              <a:xfrm>
                <a:off x="-76200" y="2428020"/>
                <a:ext cx="1387067" cy="1387066"/>
              </a:xfrm>
              <a:prstGeom prst="arc">
                <a:avLst>
                  <a:gd name="adj1" fmla="val 13301668"/>
                  <a:gd name="adj2" fmla="val 16102237"/>
                </a:avLst>
              </a:prstGeom>
              <a:ln w="12700">
                <a:solidFill>
                  <a:srgbClr val="EF3C33"/>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000"/>
              </a:p>
            </p:txBody>
          </p:sp>
          <p:grpSp>
            <p:nvGrpSpPr>
              <p:cNvPr id="42" name="Group 41"/>
              <p:cNvGrpSpPr/>
              <p:nvPr/>
            </p:nvGrpSpPr>
            <p:grpSpPr>
              <a:xfrm>
                <a:off x="-4069" y="1299765"/>
                <a:ext cx="1672684" cy="1078388"/>
                <a:chOff x="-4069" y="1299765"/>
                <a:chExt cx="1672684" cy="1078388"/>
              </a:xfrm>
            </p:grpSpPr>
            <p:grpSp>
              <p:nvGrpSpPr>
                <p:cNvPr id="40" name="Group 39"/>
                <p:cNvGrpSpPr/>
                <p:nvPr/>
              </p:nvGrpSpPr>
              <p:grpSpPr>
                <a:xfrm>
                  <a:off x="579107" y="1299765"/>
                  <a:ext cx="872715" cy="872714"/>
                  <a:chOff x="869918" y="671556"/>
                  <a:chExt cx="988926" cy="988925"/>
                </a:xfrm>
              </p:grpSpPr>
              <p:grpSp>
                <p:nvGrpSpPr>
                  <p:cNvPr id="11" name="Group 10">
                    <a:extLst>
                      <a:ext uri="{FF2B5EF4-FFF2-40B4-BE49-F238E27FC236}">
                        <a16:creationId xmlns:a16="http://schemas.microsoft.com/office/drawing/2014/main" id="{A0574E3C-7D03-D84D-A0C8-22A332B0DB6C}"/>
                      </a:ext>
                    </a:extLst>
                  </p:cNvPr>
                  <p:cNvGrpSpPr>
                    <a:grpSpLocks noChangeAspect="1"/>
                  </p:cNvGrpSpPr>
                  <p:nvPr/>
                </p:nvGrpSpPr>
                <p:grpSpPr>
                  <a:xfrm>
                    <a:off x="869918" y="671556"/>
                    <a:ext cx="988926" cy="988925"/>
                    <a:chOff x="9268664" y="297034"/>
                    <a:chExt cx="2068552" cy="2068552"/>
                  </a:xfrm>
                </p:grpSpPr>
                <p:sp>
                  <p:nvSpPr>
                    <p:cNvPr id="12" name="Oval 11">
                      <a:extLst>
                        <a:ext uri="{FF2B5EF4-FFF2-40B4-BE49-F238E27FC236}">
                          <a16:creationId xmlns:a16="http://schemas.microsoft.com/office/drawing/2014/main" id="{DCAD71EF-47AC-1C44-A221-16B88CA028FE}"/>
                        </a:ext>
                      </a:extLst>
                    </p:cNvPr>
                    <p:cNvSpPr/>
                    <p:nvPr/>
                  </p:nvSpPr>
                  <p:spPr>
                    <a:xfrm>
                      <a:off x="9268664" y="297034"/>
                      <a:ext cx="2068552" cy="2068552"/>
                    </a:xfrm>
                    <a:prstGeom prst="ellipse">
                      <a:avLst/>
                    </a:prstGeom>
                    <a:solidFill>
                      <a:srgbClr val="FBF9FC"/>
                    </a:solidFill>
                    <a:ln w="12700">
                      <a:gradFill flip="none" rotWithShape="1">
                        <a:gsLst>
                          <a:gs pos="0">
                            <a:schemeClr val="bg1"/>
                          </a:gs>
                          <a:gs pos="100000">
                            <a:schemeClr val="bg1">
                              <a:lumMod val="65000"/>
                            </a:schemeClr>
                          </a:gs>
                        </a:gsLst>
                        <a:lin ang="2700000" scaled="1"/>
                        <a:tileRect/>
                      </a:gradFill>
                    </a:ln>
                    <a:effectLst>
                      <a:outerShdw blurRad="165100" dist="203200" dir="2700000" sx="98000" sy="98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3" name="Oval 12">
                      <a:extLst>
                        <a:ext uri="{FF2B5EF4-FFF2-40B4-BE49-F238E27FC236}">
                          <a16:creationId xmlns:a16="http://schemas.microsoft.com/office/drawing/2014/main" id="{8FBAFC52-B440-1D4A-87C9-481E309A3995}"/>
                        </a:ext>
                      </a:extLst>
                    </p:cNvPr>
                    <p:cNvSpPr/>
                    <p:nvPr/>
                  </p:nvSpPr>
                  <p:spPr>
                    <a:xfrm>
                      <a:off x="9511741" y="540111"/>
                      <a:ext cx="1582396" cy="1582396"/>
                    </a:xfrm>
                    <a:prstGeom prst="ellipse">
                      <a:avLst/>
                    </a:prstGeom>
                    <a:gradFill flip="none" rotWithShape="1">
                      <a:gsLst>
                        <a:gs pos="35000">
                          <a:srgbClr val="FF5D65"/>
                        </a:gs>
                        <a:gs pos="63000">
                          <a:srgbClr val="EF3C33"/>
                        </a:gs>
                        <a:gs pos="86000">
                          <a:srgbClr val="CE332A"/>
                        </a:gs>
                      </a:gsLst>
                      <a:lin ang="2700000" scaled="1"/>
                      <a:tileRect/>
                    </a:gradFill>
                    <a:ln w="12700">
                      <a:gradFill flip="none" rotWithShape="1">
                        <a:gsLst>
                          <a:gs pos="0">
                            <a:schemeClr val="bg1">
                              <a:lumMod val="85000"/>
                            </a:schemeClr>
                          </a:gs>
                          <a:gs pos="100000">
                            <a:schemeClr val="bg1">
                              <a:lumMod val="65000"/>
                            </a:schemeClr>
                          </a:gs>
                        </a:gsLst>
                        <a:lin ang="13500000" scaled="1"/>
                        <a:tileRect/>
                      </a:gradFill>
                    </a:ln>
                    <a:effectLst>
                      <a:innerShdw blurRad="114300">
                        <a:prstClr val="black">
                          <a:alpha val="6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pic>
                <p:nvPicPr>
                  <p:cNvPr id="15" name="Picture 14">
                    <a:extLst>
                      <a:ext uri="{FF2B5EF4-FFF2-40B4-BE49-F238E27FC236}">
                        <a16:creationId xmlns:a16="http://schemas.microsoft.com/office/drawing/2014/main" id="{692C2EC4-32DD-614B-8723-EBC4BBB67A4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57300" y="1009650"/>
                    <a:ext cx="242082" cy="288572"/>
                  </a:xfrm>
                  <a:prstGeom prst="rect">
                    <a:avLst/>
                  </a:prstGeom>
                </p:spPr>
              </p:pic>
            </p:grpSp>
            <p:sp>
              <p:nvSpPr>
                <p:cNvPr id="32" name="Freeform 31">
                  <a:extLst>
                    <a:ext uri="{FF2B5EF4-FFF2-40B4-BE49-F238E27FC236}">
                      <a16:creationId xmlns:a16="http://schemas.microsoft.com/office/drawing/2014/main" id="{30219433-A620-BF49-BA6F-B2072769BD67}"/>
                    </a:ext>
                  </a:extLst>
                </p:cNvPr>
                <p:cNvSpPr/>
                <p:nvPr/>
              </p:nvSpPr>
              <p:spPr>
                <a:xfrm rot="19867385">
                  <a:off x="-4069" y="2028810"/>
                  <a:ext cx="1672684" cy="349343"/>
                </a:xfrm>
                <a:custGeom>
                  <a:avLst/>
                  <a:gdLst>
                    <a:gd name="connsiteX0" fmla="*/ 2052853 w 2052853"/>
                    <a:gd name="connsiteY0" fmla="*/ 193347 h 352561"/>
                    <a:gd name="connsiteX1" fmla="*/ 2050211 w 2052853"/>
                    <a:gd name="connsiteY1" fmla="*/ 197179 h 352561"/>
                    <a:gd name="connsiteX2" fmla="*/ 1980199 w 2052853"/>
                    <a:gd name="connsiteY2" fmla="*/ 236521 h 352561"/>
                    <a:gd name="connsiteX3" fmla="*/ 39714 w 2052853"/>
                    <a:gd name="connsiteY3" fmla="*/ 91012 h 352561"/>
                    <a:gd name="connsiteX4" fmla="*/ 0 w 2052853"/>
                    <a:gd name="connsiteY4" fmla="*/ 107915 h 352561"/>
                    <a:gd name="connsiteX5" fmla="*/ 261 w 2052853"/>
                    <a:gd name="connsiteY5" fmla="*/ 98729 h 352561"/>
                    <a:gd name="connsiteX6" fmla="*/ 2004621 w 2052853"/>
                    <a:gd name="connsiteY6" fmla="*/ 217022 h 352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52853" h="352561">
                      <a:moveTo>
                        <a:pt x="2052853" y="193347"/>
                      </a:moveTo>
                      <a:lnTo>
                        <a:pt x="2050211" y="197179"/>
                      </a:lnTo>
                      <a:lnTo>
                        <a:pt x="1980199" y="236521"/>
                      </a:lnTo>
                      <a:cubicBezTo>
                        <a:pt x="1203981" y="638323"/>
                        <a:pt x="691038" y="-151873"/>
                        <a:pt x="39714" y="91012"/>
                      </a:cubicBezTo>
                      <a:lnTo>
                        <a:pt x="0" y="107915"/>
                      </a:lnTo>
                      <a:lnTo>
                        <a:pt x="261" y="98729"/>
                      </a:lnTo>
                      <a:cubicBezTo>
                        <a:pt x="634030" y="-276868"/>
                        <a:pt x="1219271" y="565256"/>
                        <a:pt x="2004621" y="217022"/>
                      </a:cubicBezTo>
                      <a:close/>
                    </a:path>
                  </a:pathLst>
                </a:custGeom>
                <a:solidFill>
                  <a:srgbClr val="DD4C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grpSp>
      </p:grpSp>
      <p:grpSp>
        <p:nvGrpSpPr>
          <p:cNvPr id="45" name="Group 44"/>
          <p:cNvGrpSpPr/>
          <p:nvPr/>
        </p:nvGrpSpPr>
        <p:grpSpPr>
          <a:xfrm>
            <a:off x="-70815" y="1955446"/>
            <a:ext cx="2628733" cy="1835872"/>
            <a:chOff x="-76200" y="1979214"/>
            <a:chExt cx="2628733" cy="1835872"/>
          </a:xfrm>
        </p:grpSpPr>
        <p:grpSp>
          <p:nvGrpSpPr>
            <p:cNvPr id="2" name="Group 1"/>
            <p:cNvGrpSpPr/>
            <p:nvPr/>
          </p:nvGrpSpPr>
          <p:grpSpPr>
            <a:xfrm>
              <a:off x="1648978" y="1979214"/>
              <a:ext cx="903555" cy="903554"/>
              <a:chOff x="2183584" y="1347626"/>
              <a:chExt cx="1133607" cy="1133606"/>
            </a:xfrm>
          </p:grpSpPr>
          <p:grpSp>
            <p:nvGrpSpPr>
              <p:cNvPr id="16" name="Group 15">
                <a:extLst>
                  <a:ext uri="{FF2B5EF4-FFF2-40B4-BE49-F238E27FC236}">
                    <a16:creationId xmlns:a16="http://schemas.microsoft.com/office/drawing/2014/main" id="{21AAB094-8B8E-C041-B37A-C7F97ABCB1AD}"/>
                  </a:ext>
                </a:extLst>
              </p:cNvPr>
              <p:cNvGrpSpPr>
                <a:grpSpLocks noChangeAspect="1"/>
              </p:cNvGrpSpPr>
              <p:nvPr/>
            </p:nvGrpSpPr>
            <p:grpSpPr>
              <a:xfrm>
                <a:off x="2183584" y="1347626"/>
                <a:ext cx="1133607" cy="1133606"/>
                <a:chOff x="9268664" y="297034"/>
                <a:chExt cx="2068552" cy="2068552"/>
              </a:xfrm>
            </p:grpSpPr>
            <p:sp>
              <p:nvSpPr>
                <p:cNvPr id="17" name="Oval 16">
                  <a:extLst>
                    <a:ext uri="{FF2B5EF4-FFF2-40B4-BE49-F238E27FC236}">
                      <a16:creationId xmlns:a16="http://schemas.microsoft.com/office/drawing/2014/main" id="{8E9E8C7F-DC72-6B4E-96C3-8EF70EC612B4}"/>
                    </a:ext>
                  </a:extLst>
                </p:cNvPr>
                <p:cNvSpPr/>
                <p:nvPr/>
              </p:nvSpPr>
              <p:spPr>
                <a:xfrm>
                  <a:off x="9268664" y="297034"/>
                  <a:ext cx="2068552" cy="2068552"/>
                </a:xfrm>
                <a:prstGeom prst="ellipse">
                  <a:avLst/>
                </a:prstGeom>
                <a:solidFill>
                  <a:srgbClr val="FBF9FC"/>
                </a:solidFill>
                <a:ln w="12700">
                  <a:gradFill flip="none" rotWithShape="1">
                    <a:gsLst>
                      <a:gs pos="0">
                        <a:schemeClr val="bg1"/>
                      </a:gs>
                      <a:gs pos="100000">
                        <a:schemeClr val="bg1">
                          <a:lumMod val="65000"/>
                        </a:schemeClr>
                      </a:gs>
                    </a:gsLst>
                    <a:lin ang="2700000" scaled="1"/>
                    <a:tileRect/>
                  </a:gradFill>
                </a:ln>
                <a:effectLst>
                  <a:outerShdw blurRad="165100" dist="203200" dir="2700000" sx="98000" sy="98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76088223-F0ED-564F-90C9-F57EF6513E96}"/>
                    </a:ext>
                  </a:extLst>
                </p:cNvPr>
                <p:cNvSpPr/>
                <p:nvPr/>
              </p:nvSpPr>
              <p:spPr>
                <a:xfrm>
                  <a:off x="9511741" y="540111"/>
                  <a:ext cx="1582396" cy="1582396"/>
                </a:xfrm>
                <a:prstGeom prst="ellipse">
                  <a:avLst/>
                </a:prstGeom>
                <a:gradFill flip="none" rotWithShape="1">
                  <a:gsLst>
                    <a:gs pos="35000">
                      <a:srgbClr val="FFC000"/>
                    </a:gs>
                    <a:gs pos="63000">
                      <a:srgbClr val="FF9300"/>
                    </a:gs>
                    <a:gs pos="86000">
                      <a:srgbClr val="FF9300"/>
                    </a:gs>
                  </a:gsLst>
                  <a:lin ang="2700000" scaled="1"/>
                  <a:tileRect/>
                </a:gradFill>
                <a:ln w="12700">
                  <a:gradFill flip="none" rotWithShape="1">
                    <a:gsLst>
                      <a:gs pos="0">
                        <a:schemeClr val="bg1">
                          <a:lumMod val="85000"/>
                        </a:schemeClr>
                      </a:gs>
                      <a:gs pos="100000">
                        <a:schemeClr val="bg1">
                          <a:lumMod val="65000"/>
                        </a:schemeClr>
                      </a:gs>
                    </a:gsLst>
                    <a:lin ang="13500000" scaled="1"/>
                    <a:tileRect/>
                  </a:gradFill>
                </a:ln>
                <a:effectLst>
                  <a:innerShdw blurRad="114300">
                    <a:prstClr val="black">
                      <a:alpha val="6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pic>
            <p:nvPicPr>
              <p:cNvPr id="20" name="Picture 19">
                <a:extLst>
                  <a:ext uri="{FF2B5EF4-FFF2-40B4-BE49-F238E27FC236}">
                    <a16:creationId xmlns:a16="http://schemas.microsoft.com/office/drawing/2014/main" id="{60DC922E-850B-1146-AF31-38F844B086C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548719" y="1712728"/>
                <a:ext cx="402792" cy="385772"/>
              </a:xfrm>
              <a:prstGeom prst="rect">
                <a:avLst/>
              </a:prstGeom>
            </p:spPr>
          </p:pic>
        </p:grpSp>
        <p:sp>
          <p:nvSpPr>
            <p:cNvPr id="33" name="Freeform 32">
              <a:extLst>
                <a:ext uri="{FF2B5EF4-FFF2-40B4-BE49-F238E27FC236}">
                  <a16:creationId xmlns:a16="http://schemas.microsoft.com/office/drawing/2014/main" id="{86481C25-E2F2-BB42-BA4C-03C25AF8C3CC}"/>
                </a:ext>
              </a:extLst>
            </p:cNvPr>
            <p:cNvSpPr/>
            <p:nvPr/>
          </p:nvSpPr>
          <p:spPr>
            <a:xfrm rot="841564">
              <a:off x="614960" y="2465054"/>
              <a:ext cx="1783193" cy="372423"/>
            </a:xfrm>
            <a:custGeom>
              <a:avLst/>
              <a:gdLst>
                <a:gd name="connsiteX0" fmla="*/ 2052853 w 2052853"/>
                <a:gd name="connsiteY0" fmla="*/ 193347 h 352561"/>
                <a:gd name="connsiteX1" fmla="*/ 2050211 w 2052853"/>
                <a:gd name="connsiteY1" fmla="*/ 197179 h 352561"/>
                <a:gd name="connsiteX2" fmla="*/ 1980199 w 2052853"/>
                <a:gd name="connsiteY2" fmla="*/ 236521 h 352561"/>
                <a:gd name="connsiteX3" fmla="*/ 39714 w 2052853"/>
                <a:gd name="connsiteY3" fmla="*/ 91012 h 352561"/>
                <a:gd name="connsiteX4" fmla="*/ 0 w 2052853"/>
                <a:gd name="connsiteY4" fmla="*/ 107915 h 352561"/>
                <a:gd name="connsiteX5" fmla="*/ 261 w 2052853"/>
                <a:gd name="connsiteY5" fmla="*/ 98729 h 352561"/>
                <a:gd name="connsiteX6" fmla="*/ 2004621 w 2052853"/>
                <a:gd name="connsiteY6" fmla="*/ 217022 h 352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52853" h="352561">
                  <a:moveTo>
                    <a:pt x="2052853" y="193347"/>
                  </a:moveTo>
                  <a:lnTo>
                    <a:pt x="2050211" y="197179"/>
                  </a:lnTo>
                  <a:lnTo>
                    <a:pt x="1980199" y="236521"/>
                  </a:lnTo>
                  <a:cubicBezTo>
                    <a:pt x="1203981" y="638323"/>
                    <a:pt x="691038" y="-151873"/>
                    <a:pt x="39714" y="91012"/>
                  </a:cubicBezTo>
                  <a:lnTo>
                    <a:pt x="0" y="107915"/>
                  </a:lnTo>
                  <a:lnTo>
                    <a:pt x="261" y="98729"/>
                  </a:lnTo>
                  <a:cubicBezTo>
                    <a:pt x="634030" y="-276868"/>
                    <a:pt x="1219271" y="565256"/>
                    <a:pt x="2004621" y="217022"/>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36" name="Arc 35">
              <a:extLst>
                <a:ext uri="{FF2B5EF4-FFF2-40B4-BE49-F238E27FC236}">
                  <a16:creationId xmlns:a16="http://schemas.microsoft.com/office/drawing/2014/main" id="{E569D4D9-4C14-6048-888A-B6E6E4E21DA2}"/>
                </a:ext>
              </a:extLst>
            </p:cNvPr>
            <p:cNvSpPr/>
            <p:nvPr/>
          </p:nvSpPr>
          <p:spPr>
            <a:xfrm>
              <a:off x="-76200" y="2428020"/>
              <a:ext cx="1387067" cy="1387066"/>
            </a:xfrm>
            <a:prstGeom prst="arc">
              <a:avLst>
                <a:gd name="adj1" fmla="val 16111212"/>
                <a:gd name="adj2" fmla="val 19280661"/>
              </a:avLst>
            </a:prstGeom>
            <a:ln w="12700">
              <a:solidFill>
                <a:srgbClr val="FFC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000"/>
            </a:p>
          </p:txBody>
        </p:sp>
      </p:grpSp>
      <p:grpSp>
        <p:nvGrpSpPr>
          <p:cNvPr id="52" name="Group 51">
            <a:extLst>
              <a:ext uri="{FF2B5EF4-FFF2-40B4-BE49-F238E27FC236}">
                <a16:creationId xmlns:a16="http://schemas.microsoft.com/office/drawing/2014/main" id="{E83CDB37-4E34-A0A7-4257-69C115D00867}"/>
              </a:ext>
            </a:extLst>
          </p:cNvPr>
          <p:cNvGrpSpPr/>
          <p:nvPr/>
        </p:nvGrpSpPr>
        <p:grpSpPr>
          <a:xfrm>
            <a:off x="-70982" y="2393596"/>
            <a:ext cx="9172287" cy="1652226"/>
            <a:chOff x="-70982" y="2393596"/>
            <a:chExt cx="9172287" cy="1652226"/>
          </a:xfrm>
        </p:grpSpPr>
        <p:sp>
          <p:nvSpPr>
            <p:cNvPr id="24" name="TextBox 23">
              <a:extLst>
                <a:ext uri="{FF2B5EF4-FFF2-40B4-BE49-F238E27FC236}">
                  <a16:creationId xmlns:a16="http://schemas.microsoft.com/office/drawing/2014/main" id="{BF27014B-BBD2-4D41-B0E9-F4B4040B19BC}"/>
                </a:ext>
              </a:extLst>
            </p:cNvPr>
            <p:cNvSpPr txBox="1"/>
            <p:nvPr/>
          </p:nvSpPr>
          <p:spPr>
            <a:xfrm>
              <a:off x="2514600" y="2599272"/>
              <a:ext cx="6586705" cy="1446550"/>
            </a:xfrm>
            <a:prstGeom prst="rect">
              <a:avLst/>
            </a:prstGeom>
            <a:noFill/>
          </p:spPr>
          <p:txBody>
            <a:bodyPr wrap="square" rtlCol="0">
              <a:spAutoFit/>
            </a:bodyPr>
            <a:lstStyle/>
            <a:p>
              <a:pPr algn="just"/>
              <a:r>
                <a:rPr lang="en-US" sz="2200" dirty="0" err="1">
                  <a:solidFill>
                    <a:srgbClr val="002060"/>
                  </a:solidFill>
                  <a:latin typeface="Times New Roman" pitchFamily="18" charset="0"/>
                  <a:cs typeface="Times New Roman" pitchFamily="18" charset="0"/>
                </a:rPr>
                <a:t>Tiếp</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tục</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đẩy</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mạnh</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các</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hoạt</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động</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xã</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hội</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tham</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gia</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hiến</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máu</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tình</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nguyện</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tổ</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chức</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các</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hoạt</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động</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từ</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thiện</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tìm</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kiếm</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và</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hỗ</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trợ</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thông</a:t>
              </a:r>
              <a:r>
                <a:rPr lang="en-US" sz="2200" dirty="0">
                  <a:solidFill>
                    <a:srgbClr val="002060"/>
                  </a:solidFill>
                  <a:latin typeface="Times New Roman" pitchFamily="18" charset="0"/>
                  <a:cs typeface="Times New Roman" pitchFamily="18" charset="0"/>
                </a:rPr>
                <a:t> tin </a:t>
              </a:r>
              <a:r>
                <a:rPr lang="en-US" sz="2200" dirty="0" err="1">
                  <a:solidFill>
                    <a:srgbClr val="002060"/>
                  </a:solidFill>
                  <a:latin typeface="Times New Roman" pitchFamily="18" charset="0"/>
                  <a:cs typeface="Times New Roman" pitchFamily="18" charset="0"/>
                </a:rPr>
                <a:t>nhà</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trọ</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cho</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Sinh</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viên</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đang</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học</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tập</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tại</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trường</a:t>
              </a:r>
              <a:r>
                <a:rPr lang="en-US" sz="2200" dirty="0">
                  <a:solidFill>
                    <a:srgbClr val="002060"/>
                  </a:solidFill>
                  <a:latin typeface="Times New Roman" pitchFamily="18" charset="0"/>
                  <a:cs typeface="Times New Roman" pitchFamily="18" charset="0"/>
                </a:rPr>
                <a:t>……</a:t>
              </a:r>
            </a:p>
          </p:txBody>
        </p:sp>
        <p:grpSp>
          <p:nvGrpSpPr>
            <p:cNvPr id="46" name="Group 45"/>
            <p:cNvGrpSpPr/>
            <p:nvPr/>
          </p:nvGrpSpPr>
          <p:grpSpPr>
            <a:xfrm>
              <a:off x="-70982" y="2393596"/>
              <a:ext cx="2490656" cy="1581125"/>
              <a:chOff x="-76200" y="2428020"/>
              <a:chExt cx="2490656" cy="1581125"/>
            </a:xfrm>
          </p:grpSpPr>
          <p:grpSp>
            <p:nvGrpSpPr>
              <p:cNvPr id="3" name="Group 2"/>
              <p:cNvGrpSpPr/>
              <p:nvPr/>
            </p:nvGrpSpPr>
            <p:grpSpPr>
              <a:xfrm>
                <a:off x="1493507" y="2976165"/>
                <a:ext cx="920949" cy="920948"/>
                <a:chOff x="2127932" y="2981429"/>
                <a:chExt cx="1133607" cy="1133606"/>
              </a:xfrm>
            </p:grpSpPr>
            <p:grpSp>
              <p:nvGrpSpPr>
                <p:cNvPr id="21" name="Group 20">
                  <a:extLst>
                    <a:ext uri="{FF2B5EF4-FFF2-40B4-BE49-F238E27FC236}">
                      <a16:creationId xmlns:a16="http://schemas.microsoft.com/office/drawing/2014/main" id="{429CFD9F-6F74-2F47-B9D0-B0F22DDCEED8}"/>
                    </a:ext>
                  </a:extLst>
                </p:cNvPr>
                <p:cNvGrpSpPr>
                  <a:grpSpLocks noChangeAspect="1"/>
                </p:cNvGrpSpPr>
                <p:nvPr/>
              </p:nvGrpSpPr>
              <p:grpSpPr>
                <a:xfrm>
                  <a:off x="2127932" y="2981429"/>
                  <a:ext cx="1133607" cy="1133606"/>
                  <a:chOff x="9268664" y="297034"/>
                  <a:chExt cx="2068552" cy="2068552"/>
                </a:xfrm>
              </p:grpSpPr>
              <p:sp>
                <p:nvSpPr>
                  <p:cNvPr id="22" name="Oval 21">
                    <a:extLst>
                      <a:ext uri="{FF2B5EF4-FFF2-40B4-BE49-F238E27FC236}">
                        <a16:creationId xmlns:a16="http://schemas.microsoft.com/office/drawing/2014/main" id="{F4BD2A18-B6AF-EA4B-8F2D-94DE038E05F5}"/>
                      </a:ext>
                    </a:extLst>
                  </p:cNvPr>
                  <p:cNvSpPr/>
                  <p:nvPr/>
                </p:nvSpPr>
                <p:spPr>
                  <a:xfrm>
                    <a:off x="9268664" y="297034"/>
                    <a:ext cx="2068552" cy="2068552"/>
                  </a:xfrm>
                  <a:prstGeom prst="ellipse">
                    <a:avLst/>
                  </a:prstGeom>
                  <a:solidFill>
                    <a:srgbClr val="FBF9FC"/>
                  </a:solidFill>
                  <a:ln w="12700">
                    <a:gradFill flip="none" rotWithShape="1">
                      <a:gsLst>
                        <a:gs pos="0">
                          <a:schemeClr val="bg1"/>
                        </a:gs>
                        <a:gs pos="100000">
                          <a:schemeClr val="bg1">
                            <a:lumMod val="65000"/>
                          </a:schemeClr>
                        </a:gs>
                      </a:gsLst>
                      <a:lin ang="2700000" scaled="1"/>
                      <a:tileRect/>
                    </a:gradFill>
                  </a:ln>
                  <a:effectLst>
                    <a:outerShdw blurRad="165100" dist="203200" dir="2700000" sx="98000" sy="98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3" name="Oval 22">
                    <a:extLst>
                      <a:ext uri="{FF2B5EF4-FFF2-40B4-BE49-F238E27FC236}">
                        <a16:creationId xmlns:a16="http://schemas.microsoft.com/office/drawing/2014/main" id="{FFCB96AC-8BED-5D47-AEC0-145F08B85D94}"/>
                      </a:ext>
                    </a:extLst>
                  </p:cNvPr>
                  <p:cNvSpPr/>
                  <p:nvPr/>
                </p:nvSpPr>
                <p:spPr>
                  <a:xfrm>
                    <a:off x="9511741" y="540111"/>
                    <a:ext cx="1582396" cy="1582396"/>
                  </a:xfrm>
                  <a:prstGeom prst="ellipse">
                    <a:avLst/>
                  </a:prstGeom>
                  <a:gradFill flip="none" rotWithShape="1">
                    <a:gsLst>
                      <a:gs pos="35000">
                        <a:srgbClr val="92D050"/>
                      </a:gs>
                      <a:gs pos="86000">
                        <a:srgbClr val="00B050"/>
                      </a:gs>
                    </a:gsLst>
                    <a:lin ang="2700000" scaled="1"/>
                    <a:tileRect/>
                  </a:gradFill>
                  <a:ln w="12700">
                    <a:gradFill flip="none" rotWithShape="1">
                      <a:gsLst>
                        <a:gs pos="0">
                          <a:schemeClr val="bg1">
                            <a:lumMod val="85000"/>
                          </a:schemeClr>
                        </a:gs>
                        <a:gs pos="100000">
                          <a:schemeClr val="bg1">
                            <a:lumMod val="65000"/>
                          </a:schemeClr>
                        </a:gs>
                      </a:gsLst>
                      <a:lin ang="13500000" scaled="1"/>
                      <a:tileRect/>
                    </a:gradFill>
                  </a:ln>
                  <a:effectLst>
                    <a:innerShdw blurRad="114300">
                      <a:prstClr val="black">
                        <a:alpha val="6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pic>
              <p:nvPicPr>
                <p:cNvPr id="25" name="Picture 24">
                  <a:extLst>
                    <a:ext uri="{FF2B5EF4-FFF2-40B4-BE49-F238E27FC236}">
                      <a16:creationId xmlns:a16="http://schemas.microsoft.com/office/drawing/2014/main" id="{F0153945-B350-3D4F-9A3E-E86B38250AB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489184" y="3354652"/>
                  <a:ext cx="422071" cy="381034"/>
                </a:xfrm>
                <a:prstGeom prst="rect">
                  <a:avLst/>
                </a:prstGeom>
              </p:spPr>
            </p:pic>
          </p:grpSp>
          <p:sp>
            <p:nvSpPr>
              <p:cNvPr id="34" name="Freeform 33">
                <a:extLst>
                  <a:ext uri="{FF2B5EF4-FFF2-40B4-BE49-F238E27FC236}">
                    <a16:creationId xmlns:a16="http://schemas.microsoft.com/office/drawing/2014/main" id="{992D8999-132E-924E-9D4B-EBB9B8F88728}"/>
                  </a:ext>
                </a:extLst>
              </p:cNvPr>
              <p:cNvSpPr/>
              <p:nvPr/>
            </p:nvSpPr>
            <p:spPr>
              <a:xfrm rot="3866826">
                <a:off x="724906" y="3151185"/>
                <a:ext cx="1419463" cy="296458"/>
              </a:xfrm>
              <a:custGeom>
                <a:avLst/>
                <a:gdLst>
                  <a:gd name="connsiteX0" fmla="*/ 2052853 w 2052853"/>
                  <a:gd name="connsiteY0" fmla="*/ 193347 h 352561"/>
                  <a:gd name="connsiteX1" fmla="*/ 2050211 w 2052853"/>
                  <a:gd name="connsiteY1" fmla="*/ 197179 h 352561"/>
                  <a:gd name="connsiteX2" fmla="*/ 1980199 w 2052853"/>
                  <a:gd name="connsiteY2" fmla="*/ 236521 h 352561"/>
                  <a:gd name="connsiteX3" fmla="*/ 39714 w 2052853"/>
                  <a:gd name="connsiteY3" fmla="*/ 91012 h 352561"/>
                  <a:gd name="connsiteX4" fmla="*/ 0 w 2052853"/>
                  <a:gd name="connsiteY4" fmla="*/ 107915 h 352561"/>
                  <a:gd name="connsiteX5" fmla="*/ 261 w 2052853"/>
                  <a:gd name="connsiteY5" fmla="*/ 98729 h 352561"/>
                  <a:gd name="connsiteX6" fmla="*/ 2004621 w 2052853"/>
                  <a:gd name="connsiteY6" fmla="*/ 217022 h 352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52853" h="352561">
                    <a:moveTo>
                      <a:pt x="2052853" y="193347"/>
                    </a:moveTo>
                    <a:lnTo>
                      <a:pt x="2050211" y="197179"/>
                    </a:lnTo>
                    <a:lnTo>
                      <a:pt x="1980199" y="236521"/>
                    </a:lnTo>
                    <a:cubicBezTo>
                      <a:pt x="1203981" y="638323"/>
                      <a:pt x="691038" y="-151873"/>
                      <a:pt x="39714" y="91012"/>
                    </a:cubicBezTo>
                    <a:lnTo>
                      <a:pt x="0" y="107915"/>
                    </a:lnTo>
                    <a:lnTo>
                      <a:pt x="261" y="98729"/>
                    </a:lnTo>
                    <a:cubicBezTo>
                      <a:pt x="634030" y="-276868"/>
                      <a:pt x="1219271" y="565256"/>
                      <a:pt x="2004621" y="217022"/>
                    </a:cubicBez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37" name="Arc 36">
                <a:extLst>
                  <a:ext uri="{FF2B5EF4-FFF2-40B4-BE49-F238E27FC236}">
                    <a16:creationId xmlns:a16="http://schemas.microsoft.com/office/drawing/2014/main" id="{02E63787-168B-5F44-9B60-6A8B06B26921}"/>
                  </a:ext>
                </a:extLst>
              </p:cNvPr>
              <p:cNvSpPr/>
              <p:nvPr/>
            </p:nvSpPr>
            <p:spPr>
              <a:xfrm>
                <a:off x="-76200" y="2428020"/>
                <a:ext cx="1387067" cy="1387066"/>
              </a:xfrm>
              <a:prstGeom prst="arc">
                <a:avLst>
                  <a:gd name="adj1" fmla="val 19293009"/>
                  <a:gd name="adj2" fmla="val 668615"/>
                </a:avLst>
              </a:prstGeom>
              <a:ln w="12700">
                <a:solidFill>
                  <a:srgbClr val="00B050"/>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000"/>
              </a:p>
            </p:txBody>
          </p:sp>
        </p:grpSp>
      </p:grpSp>
      <p:grpSp>
        <p:nvGrpSpPr>
          <p:cNvPr id="50" name="Group 49">
            <a:extLst>
              <a:ext uri="{FF2B5EF4-FFF2-40B4-BE49-F238E27FC236}">
                <a16:creationId xmlns:a16="http://schemas.microsoft.com/office/drawing/2014/main" id="{95965CF1-CFA4-E135-874C-748B110D91F8}"/>
              </a:ext>
            </a:extLst>
          </p:cNvPr>
          <p:cNvGrpSpPr/>
          <p:nvPr/>
        </p:nvGrpSpPr>
        <p:grpSpPr>
          <a:xfrm>
            <a:off x="-76200" y="2393596"/>
            <a:ext cx="8771839" cy="2409768"/>
            <a:chOff x="-76200" y="2393596"/>
            <a:chExt cx="8771839" cy="2409768"/>
          </a:xfrm>
        </p:grpSpPr>
        <p:sp>
          <p:nvSpPr>
            <p:cNvPr id="14" name="TextBox 13">
              <a:extLst>
                <a:ext uri="{FF2B5EF4-FFF2-40B4-BE49-F238E27FC236}">
                  <a16:creationId xmlns:a16="http://schemas.microsoft.com/office/drawing/2014/main" id="{3D7EF6C6-6002-6647-9154-44005C3267FE}"/>
                </a:ext>
              </a:extLst>
            </p:cNvPr>
            <p:cNvSpPr txBox="1"/>
            <p:nvPr/>
          </p:nvSpPr>
          <p:spPr>
            <a:xfrm>
              <a:off x="1911915" y="4033923"/>
              <a:ext cx="6783724" cy="769441"/>
            </a:xfrm>
            <a:prstGeom prst="rect">
              <a:avLst/>
            </a:prstGeom>
            <a:noFill/>
          </p:spPr>
          <p:txBody>
            <a:bodyPr wrap="square" rtlCol="0">
              <a:spAutoFit/>
            </a:bodyPr>
            <a:lstStyle/>
            <a:p>
              <a:pPr algn="just"/>
              <a:r>
                <a:rPr lang="en-US" sz="2200" dirty="0" err="1">
                  <a:solidFill>
                    <a:srgbClr val="002060"/>
                  </a:solidFill>
                  <a:latin typeface="Times New Roman" pitchFamily="18" charset="0"/>
                  <a:cs typeface="Times New Roman" pitchFamily="18" charset="0"/>
                </a:rPr>
                <a:t>Tổ</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chức</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các</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chương</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trình</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Văn</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hóa</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Văn</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nghệ</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các</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cuộc</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thi</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dành</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cho</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Sinh</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viên</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cả</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hình</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thức</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trực</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tiếp</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và</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trực</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tuyến</a:t>
              </a:r>
              <a:r>
                <a:rPr lang="en-US" sz="2200" dirty="0">
                  <a:solidFill>
                    <a:srgbClr val="002060"/>
                  </a:solidFill>
                  <a:latin typeface="Times New Roman" pitchFamily="18" charset="0"/>
                  <a:cs typeface="Times New Roman" pitchFamily="18" charset="0"/>
                </a:rPr>
                <a:t>.</a:t>
              </a:r>
            </a:p>
          </p:txBody>
        </p:sp>
        <p:grpSp>
          <p:nvGrpSpPr>
            <p:cNvPr id="47" name="Group 46"/>
            <p:cNvGrpSpPr/>
            <p:nvPr/>
          </p:nvGrpSpPr>
          <p:grpSpPr>
            <a:xfrm>
              <a:off x="871734" y="3117785"/>
              <a:ext cx="924184" cy="1663765"/>
              <a:chOff x="721723" y="3141200"/>
              <a:chExt cx="924184" cy="1663765"/>
            </a:xfrm>
          </p:grpSpPr>
          <p:grpSp>
            <p:nvGrpSpPr>
              <p:cNvPr id="41" name="Group 40"/>
              <p:cNvGrpSpPr/>
              <p:nvPr/>
            </p:nvGrpSpPr>
            <p:grpSpPr>
              <a:xfrm>
                <a:off x="721723" y="3880782"/>
                <a:ext cx="924184" cy="924183"/>
                <a:chOff x="869918" y="3986351"/>
                <a:chExt cx="1133607" cy="1133606"/>
              </a:xfrm>
            </p:grpSpPr>
            <p:grpSp>
              <p:nvGrpSpPr>
                <p:cNvPr id="26" name="Group 25">
                  <a:extLst>
                    <a:ext uri="{FF2B5EF4-FFF2-40B4-BE49-F238E27FC236}">
                      <a16:creationId xmlns:a16="http://schemas.microsoft.com/office/drawing/2014/main" id="{85B64934-14D9-674B-9561-AF14E0D88B3C}"/>
                    </a:ext>
                  </a:extLst>
                </p:cNvPr>
                <p:cNvGrpSpPr>
                  <a:grpSpLocks noChangeAspect="1"/>
                </p:cNvGrpSpPr>
                <p:nvPr/>
              </p:nvGrpSpPr>
              <p:grpSpPr>
                <a:xfrm>
                  <a:off x="869918" y="3986351"/>
                  <a:ext cx="1133607" cy="1133606"/>
                  <a:chOff x="9268664" y="297034"/>
                  <a:chExt cx="2068552" cy="2068552"/>
                </a:xfrm>
              </p:grpSpPr>
              <p:sp>
                <p:nvSpPr>
                  <p:cNvPr id="27" name="Oval 26">
                    <a:extLst>
                      <a:ext uri="{FF2B5EF4-FFF2-40B4-BE49-F238E27FC236}">
                        <a16:creationId xmlns:a16="http://schemas.microsoft.com/office/drawing/2014/main" id="{9C1F9FCC-0878-C444-B5BD-F8AC4C6CCF4D}"/>
                      </a:ext>
                    </a:extLst>
                  </p:cNvPr>
                  <p:cNvSpPr/>
                  <p:nvPr/>
                </p:nvSpPr>
                <p:spPr>
                  <a:xfrm>
                    <a:off x="9268664" y="297034"/>
                    <a:ext cx="2068552" cy="2068552"/>
                  </a:xfrm>
                  <a:prstGeom prst="ellipse">
                    <a:avLst/>
                  </a:prstGeom>
                  <a:solidFill>
                    <a:srgbClr val="FBF9FC"/>
                  </a:solidFill>
                  <a:ln w="12700">
                    <a:gradFill flip="none" rotWithShape="1">
                      <a:gsLst>
                        <a:gs pos="0">
                          <a:schemeClr val="bg1"/>
                        </a:gs>
                        <a:gs pos="100000">
                          <a:schemeClr val="bg1">
                            <a:lumMod val="65000"/>
                          </a:schemeClr>
                        </a:gs>
                      </a:gsLst>
                      <a:lin ang="2700000" scaled="1"/>
                      <a:tileRect/>
                    </a:gradFill>
                  </a:ln>
                  <a:effectLst>
                    <a:outerShdw blurRad="165100" dist="203200" dir="2700000" sx="98000" sy="98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8" name="Oval 27">
                    <a:extLst>
                      <a:ext uri="{FF2B5EF4-FFF2-40B4-BE49-F238E27FC236}">
                        <a16:creationId xmlns:a16="http://schemas.microsoft.com/office/drawing/2014/main" id="{32A75A84-0AD5-0945-8C7C-BBA73BB7F7EB}"/>
                      </a:ext>
                    </a:extLst>
                  </p:cNvPr>
                  <p:cNvSpPr/>
                  <p:nvPr/>
                </p:nvSpPr>
                <p:spPr>
                  <a:xfrm>
                    <a:off x="9511741" y="540111"/>
                    <a:ext cx="1582396" cy="1582396"/>
                  </a:xfrm>
                  <a:prstGeom prst="ellipse">
                    <a:avLst/>
                  </a:prstGeom>
                  <a:gradFill flip="none" rotWithShape="1">
                    <a:gsLst>
                      <a:gs pos="34000">
                        <a:srgbClr val="59C8CF"/>
                      </a:gs>
                      <a:gs pos="86000">
                        <a:srgbClr val="2E6E7A"/>
                      </a:gs>
                    </a:gsLst>
                    <a:lin ang="2700000" scaled="1"/>
                    <a:tileRect/>
                  </a:gradFill>
                  <a:ln w="12700">
                    <a:gradFill flip="none" rotWithShape="1">
                      <a:gsLst>
                        <a:gs pos="0">
                          <a:schemeClr val="bg1">
                            <a:lumMod val="85000"/>
                          </a:schemeClr>
                        </a:gs>
                        <a:gs pos="100000">
                          <a:schemeClr val="bg1">
                            <a:lumMod val="65000"/>
                          </a:schemeClr>
                        </a:gs>
                      </a:gsLst>
                      <a:lin ang="13500000" scaled="1"/>
                      <a:tileRect/>
                    </a:gradFill>
                  </a:ln>
                  <a:effectLst>
                    <a:innerShdw blurRad="114300">
                      <a:prstClr val="black">
                        <a:alpha val="6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pic>
              <p:nvPicPr>
                <p:cNvPr id="30" name="Picture 29">
                  <a:extLst>
                    <a:ext uri="{FF2B5EF4-FFF2-40B4-BE49-F238E27FC236}">
                      <a16:creationId xmlns:a16="http://schemas.microsoft.com/office/drawing/2014/main" id="{906BB80E-5BFA-F848-AA84-68ED2A33E86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204020" y="4311997"/>
                  <a:ext cx="454768" cy="461454"/>
                </a:xfrm>
                <a:prstGeom prst="rect">
                  <a:avLst/>
                </a:prstGeom>
              </p:spPr>
            </p:pic>
          </p:grpSp>
          <p:sp>
            <p:nvSpPr>
              <p:cNvPr id="35" name="Freeform 34">
                <a:extLst>
                  <a:ext uri="{FF2B5EF4-FFF2-40B4-BE49-F238E27FC236}">
                    <a16:creationId xmlns:a16="http://schemas.microsoft.com/office/drawing/2014/main" id="{4F011515-1551-2242-BB70-D4DE4F31E091}"/>
                  </a:ext>
                </a:extLst>
              </p:cNvPr>
              <p:cNvSpPr/>
              <p:nvPr/>
            </p:nvSpPr>
            <p:spPr>
              <a:xfrm rot="6260446">
                <a:off x="170549" y="3727895"/>
                <a:ext cx="1483150" cy="309759"/>
              </a:xfrm>
              <a:custGeom>
                <a:avLst/>
                <a:gdLst>
                  <a:gd name="connsiteX0" fmla="*/ 2052853 w 2052853"/>
                  <a:gd name="connsiteY0" fmla="*/ 193347 h 352561"/>
                  <a:gd name="connsiteX1" fmla="*/ 2050211 w 2052853"/>
                  <a:gd name="connsiteY1" fmla="*/ 197179 h 352561"/>
                  <a:gd name="connsiteX2" fmla="*/ 1980199 w 2052853"/>
                  <a:gd name="connsiteY2" fmla="*/ 236521 h 352561"/>
                  <a:gd name="connsiteX3" fmla="*/ 39714 w 2052853"/>
                  <a:gd name="connsiteY3" fmla="*/ 91012 h 352561"/>
                  <a:gd name="connsiteX4" fmla="*/ 0 w 2052853"/>
                  <a:gd name="connsiteY4" fmla="*/ 107915 h 352561"/>
                  <a:gd name="connsiteX5" fmla="*/ 261 w 2052853"/>
                  <a:gd name="connsiteY5" fmla="*/ 98729 h 352561"/>
                  <a:gd name="connsiteX6" fmla="*/ 2004621 w 2052853"/>
                  <a:gd name="connsiteY6" fmla="*/ 217022 h 352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52853" h="352561">
                    <a:moveTo>
                      <a:pt x="2052853" y="193347"/>
                    </a:moveTo>
                    <a:lnTo>
                      <a:pt x="2050211" y="197179"/>
                    </a:lnTo>
                    <a:lnTo>
                      <a:pt x="1980199" y="236521"/>
                    </a:lnTo>
                    <a:cubicBezTo>
                      <a:pt x="1203981" y="638323"/>
                      <a:pt x="691038" y="-151873"/>
                      <a:pt x="39714" y="91012"/>
                    </a:cubicBezTo>
                    <a:lnTo>
                      <a:pt x="0" y="107915"/>
                    </a:lnTo>
                    <a:lnTo>
                      <a:pt x="261" y="98729"/>
                    </a:lnTo>
                    <a:cubicBezTo>
                      <a:pt x="634030" y="-276868"/>
                      <a:pt x="1219271" y="565256"/>
                      <a:pt x="2004621" y="217022"/>
                    </a:cubicBezTo>
                    <a:close/>
                  </a:path>
                </a:pathLst>
              </a:custGeom>
              <a:solidFill>
                <a:srgbClr val="70B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sp>
          <p:nvSpPr>
            <p:cNvPr id="38" name="Arc 37">
              <a:extLst>
                <a:ext uri="{FF2B5EF4-FFF2-40B4-BE49-F238E27FC236}">
                  <a16:creationId xmlns:a16="http://schemas.microsoft.com/office/drawing/2014/main" id="{6CD81095-C84F-F548-A7D0-5592553182CD}"/>
                </a:ext>
              </a:extLst>
            </p:cNvPr>
            <p:cNvSpPr/>
            <p:nvPr/>
          </p:nvSpPr>
          <p:spPr>
            <a:xfrm>
              <a:off x="-76200" y="2393596"/>
              <a:ext cx="1387067" cy="1387066"/>
            </a:xfrm>
            <a:prstGeom prst="arc">
              <a:avLst>
                <a:gd name="adj1" fmla="val 673988"/>
                <a:gd name="adj2" fmla="val 3745815"/>
              </a:avLst>
            </a:prstGeom>
            <a:ln w="12700">
              <a:solidFill>
                <a:srgbClr val="00B0F0"/>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000"/>
            </a:p>
          </p:txBody>
        </p:sp>
      </p:grpSp>
      <p:grpSp>
        <p:nvGrpSpPr>
          <p:cNvPr id="43" name="Group 42"/>
          <p:cNvGrpSpPr/>
          <p:nvPr/>
        </p:nvGrpSpPr>
        <p:grpSpPr>
          <a:xfrm>
            <a:off x="137325" y="2514269"/>
            <a:ext cx="1019004" cy="1019004"/>
            <a:chOff x="-3058802" y="2890156"/>
            <a:chExt cx="1019004" cy="1019004"/>
          </a:xfrm>
        </p:grpSpPr>
        <p:sp>
          <p:nvSpPr>
            <p:cNvPr id="9" name="Oval 8">
              <a:extLst>
                <a:ext uri="{FF2B5EF4-FFF2-40B4-BE49-F238E27FC236}">
                  <a16:creationId xmlns:a16="http://schemas.microsoft.com/office/drawing/2014/main" id="{B4B70EDC-CC4B-1041-9797-335BAEC404CA}"/>
                </a:ext>
              </a:extLst>
            </p:cNvPr>
            <p:cNvSpPr/>
            <p:nvPr/>
          </p:nvSpPr>
          <p:spPr>
            <a:xfrm>
              <a:off x="-3058802" y="2890156"/>
              <a:ext cx="1019004" cy="1019004"/>
            </a:xfrm>
            <a:prstGeom prst="ellipse">
              <a:avLst/>
            </a:prstGeom>
            <a:solidFill>
              <a:srgbClr val="FBF9FC"/>
            </a:solidFill>
            <a:ln w="15875">
              <a:gradFill flip="none" rotWithShape="1">
                <a:gsLst>
                  <a:gs pos="0">
                    <a:schemeClr val="bg1"/>
                  </a:gs>
                  <a:gs pos="100000">
                    <a:schemeClr val="bg1">
                      <a:lumMod val="65000"/>
                    </a:schemeClr>
                  </a:gs>
                </a:gsLst>
                <a:lin ang="2700000" scaled="1"/>
                <a:tileRect/>
              </a:gradFill>
            </a:ln>
            <a:effectLst>
              <a:outerShdw blurRad="304800" dist="622300" dir="3540000" sx="92000" sy="92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0" name="Oval 9">
              <a:extLst>
                <a:ext uri="{FF2B5EF4-FFF2-40B4-BE49-F238E27FC236}">
                  <a16:creationId xmlns:a16="http://schemas.microsoft.com/office/drawing/2014/main" id="{908F92E7-D837-5F4D-A658-9F03D46B8CF2}"/>
                </a:ext>
              </a:extLst>
            </p:cNvPr>
            <p:cNvSpPr/>
            <p:nvPr/>
          </p:nvSpPr>
          <p:spPr>
            <a:xfrm>
              <a:off x="-2939058" y="3009900"/>
              <a:ext cx="779516" cy="779516"/>
            </a:xfrm>
            <a:prstGeom prst="ellipse">
              <a:avLst/>
            </a:prstGeom>
            <a:gradFill flip="none" rotWithShape="1">
              <a:gsLst>
                <a:gs pos="29000">
                  <a:srgbClr val="70A39B"/>
                </a:gs>
                <a:gs pos="57000">
                  <a:srgbClr val="537771"/>
                </a:gs>
                <a:gs pos="100000">
                  <a:srgbClr val="39504C"/>
                </a:gs>
              </a:gsLst>
              <a:lin ang="2700000" scaled="1"/>
              <a:tileRect/>
            </a:gradFill>
            <a:ln w="15875">
              <a:gradFill flip="none" rotWithShape="1">
                <a:gsLst>
                  <a:gs pos="0">
                    <a:schemeClr val="bg1">
                      <a:lumMod val="85000"/>
                    </a:schemeClr>
                  </a:gs>
                  <a:gs pos="100000">
                    <a:schemeClr val="bg1">
                      <a:lumMod val="65000"/>
                    </a:schemeClr>
                  </a:gs>
                </a:gsLst>
                <a:lin ang="13500000" scaled="1"/>
                <a:tileRect/>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pic>
          <p:nvPicPr>
            <p:cNvPr id="39" name="Picture 38">
              <a:extLst>
                <a:ext uri="{FF2B5EF4-FFF2-40B4-BE49-F238E27FC236}">
                  <a16:creationId xmlns:a16="http://schemas.microsoft.com/office/drawing/2014/main" id="{813D8A72-8BA9-0842-A76C-77E5280DA992}"/>
                </a:ext>
              </a:extLst>
            </p:cNvPr>
            <p:cNvPicPr>
              <a:picLocks noChangeAspect="1"/>
            </p:cNvPicPr>
            <p:nvPr/>
          </p:nvPicPr>
          <p:blipFill>
            <a:blip r:embed="rId10" cstate="print">
              <a:lum bright="70000" contrast="-70000"/>
              <a:extLst>
                <a:ext uri="{28A0092B-C50C-407E-A947-70E740481C1C}">
                  <a14:useLocalDpi xmlns:a14="http://schemas.microsoft.com/office/drawing/2010/main" val="0"/>
                </a:ext>
              </a:extLst>
            </a:blip>
            <a:stretch>
              <a:fillRect/>
            </a:stretch>
          </p:blipFill>
          <p:spPr>
            <a:xfrm>
              <a:off x="-2819400" y="3121553"/>
              <a:ext cx="520696" cy="520696"/>
            </a:xfrm>
            <a:prstGeom prst="rect">
              <a:avLst/>
            </a:prstGeom>
          </p:spPr>
        </p:pic>
      </p:grpSp>
    </p:spTree>
    <p:extLst>
      <p:ext uri="{BB962C8B-B14F-4D97-AF65-F5344CB8AC3E}">
        <p14:creationId xmlns:p14="http://schemas.microsoft.com/office/powerpoint/2010/main" val="1568141670"/>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51"/>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45"/>
                                        </p:tgtEl>
                                        <p:attrNameLst>
                                          <p:attrName>style.visibility</p:attrName>
                                        </p:attrNameLst>
                                      </p:cBhvr>
                                      <p:to>
                                        <p:strVal val="visible"/>
                                      </p:to>
                                    </p:set>
                                    <p:animEffect transition="in" filter="fade">
                                      <p:cBhvr>
                                        <p:cTn id="16" dur="500"/>
                                        <p:tgtEl>
                                          <p:spTgt spid="4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52"/>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553200" y="3501034"/>
            <a:ext cx="2133600" cy="273844"/>
          </a:xfrm>
        </p:spPr>
        <p:txBody>
          <a:bodyPr/>
          <a:lstStyle/>
          <a:p>
            <a:pPr algn="just"/>
            <a:fld id="{11281359-C67A-4E07-A949-DF5F731D3E6D}" type="slidenum">
              <a:rPr lang="en-US" sz="2000" smtClean="0">
                <a:solidFill>
                  <a:srgbClr val="002060"/>
                </a:solidFill>
              </a:rPr>
              <a:pPr algn="just"/>
              <a:t>11</a:t>
            </a:fld>
            <a:endParaRPr lang="en-US" sz="2000">
              <a:solidFill>
                <a:srgbClr val="002060"/>
              </a:solidFill>
            </a:endParaRPr>
          </a:p>
        </p:txBody>
      </p:sp>
      <p:pic>
        <p:nvPicPr>
          <p:cNvPr id="5" name="Picture 2"/>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4010" y="1"/>
            <a:ext cx="9144001" cy="5161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descr="F:\tin tuc va hoat dong cua truong lop\LOGO\Logo Cac to doi\442px-Huy_hiệu_Đoàn_TNCS_HCM.sv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52040" y="46848"/>
            <a:ext cx="887198" cy="802307"/>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BF27014B-BBD2-4D41-B0E9-F4B4040B19BC}"/>
              </a:ext>
            </a:extLst>
          </p:cNvPr>
          <p:cNvSpPr txBox="1"/>
          <p:nvPr/>
        </p:nvSpPr>
        <p:spPr>
          <a:xfrm>
            <a:off x="2419674" y="2038350"/>
            <a:ext cx="6571926" cy="2862322"/>
          </a:xfrm>
          <a:prstGeom prst="rect">
            <a:avLst/>
          </a:prstGeom>
          <a:noFill/>
        </p:spPr>
        <p:txBody>
          <a:bodyPr wrap="square" rtlCol="0">
            <a:spAutoFit/>
          </a:bodyPr>
          <a:lstStyle/>
          <a:p>
            <a:pPr algn="just"/>
            <a:r>
              <a:rPr lang="en-US" sz="2000">
                <a:solidFill>
                  <a:srgbClr val="FF0000"/>
                </a:solidFill>
                <a:latin typeface="Times New Roman" pitchFamily="18" charset="0"/>
                <a:cs typeface="Times New Roman" pitchFamily="18" charset="0"/>
              </a:rPr>
              <a:t>- Chuẩn </a:t>
            </a:r>
            <a:r>
              <a:rPr lang="en-US" sz="2000" err="1">
                <a:solidFill>
                  <a:srgbClr val="FF0000"/>
                </a:solidFill>
                <a:latin typeface="Times New Roman" pitchFamily="18" charset="0"/>
                <a:cs typeface="Times New Roman" pitchFamily="18" charset="0"/>
              </a:rPr>
              <a:t>bị</a:t>
            </a:r>
            <a:r>
              <a:rPr lang="en-US" sz="2000">
                <a:solidFill>
                  <a:srgbClr val="FF0000"/>
                </a:solidFill>
                <a:latin typeface="Times New Roman" pitchFamily="18" charset="0"/>
                <a:cs typeface="Times New Roman" pitchFamily="18" charset="0"/>
              </a:rPr>
              <a:t> chương trình đại nhạc hội “Chào Tân Sinh viên” tại cơ sở Hà Nội </a:t>
            </a:r>
            <a:r>
              <a:rPr lang="en-US" sz="2000" i="1">
                <a:solidFill>
                  <a:srgbClr val="FF0000"/>
                </a:solidFill>
                <a:latin typeface="Times New Roman" pitchFamily="18" charset="0"/>
                <a:cs typeface="Times New Roman" pitchFamily="18" charset="0"/>
              </a:rPr>
              <a:t>- dự </a:t>
            </a:r>
            <a:r>
              <a:rPr lang="en-US" sz="2000" i="1" err="1">
                <a:solidFill>
                  <a:srgbClr val="FF0000"/>
                </a:solidFill>
                <a:latin typeface="Times New Roman" pitchFamily="18" charset="0"/>
                <a:cs typeface="Times New Roman" pitchFamily="18" charset="0"/>
              </a:rPr>
              <a:t>kiến</a:t>
            </a:r>
            <a:r>
              <a:rPr lang="en-US" sz="2000" i="1">
                <a:solidFill>
                  <a:srgbClr val="FF0000"/>
                </a:solidFill>
                <a:latin typeface="Times New Roman" pitchFamily="18" charset="0"/>
                <a:cs typeface="Times New Roman" pitchFamily="18" charset="0"/>
              </a:rPr>
              <a:t> tổ chức vào 03/10/2025.</a:t>
            </a:r>
          </a:p>
          <a:p>
            <a:pPr algn="just"/>
            <a:r>
              <a:rPr lang="en-US" sz="2000" i="1">
                <a:solidFill>
                  <a:srgbClr val="FF0000"/>
                </a:solidFill>
                <a:latin typeface="Times New Roman" pitchFamily="18" charset="0"/>
                <a:cs typeface="Times New Roman" pitchFamily="18" charset="0"/>
              </a:rPr>
              <a:t>- </a:t>
            </a:r>
            <a:r>
              <a:rPr lang="en-US" sz="2000">
                <a:solidFill>
                  <a:srgbClr val="FF0000"/>
                </a:solidFill>
                <a:latin typeface="Times New Roman" pitchFamily="18" charset="0"/>
                <a:cs typeface="Times New Roman" pitchFamily="18" charset="0"/>
              </a:rPr>
              <a:t>Đăng cai địa điểm tổ chức chuỗi hoạt động “Uni - Tour” năm 2025 do Trung ương Hội Sinh viên Việt Nam tổ chức tại cơ sở Nam Định </a:t>
            </a:r>
            <a:r>
              <a:rPr lang="en-US" sz="2000" i="1">
                <a:solidFill>
                  <a:srgbClr val="FF0000"/>
                </a:solidFill>
                <a:latin typeface="Times New Roman" pitchFamily="18" charset="0"/>
                <a:cs typeface="Times New Roman" pitchFamily="18" charset="0"/>
              </a:rPr>
              <a:t>- dự kiến vào 14/03/2026.</a:t>
            </a:r>
          </a:p>
          <a:p>
            <a:pPr algn="just"/>
            <a:r>
              <a:rPr lang="en-US" sz="2000" i="1">
                <a:solidFill>
                  <a:srgbClr val="FF0000"/>
                </a:solidFill>
                <a:latin typeface="Times New Roman" pitchFamily="18" charset="0"/>
                <a:cs typeface="Times New Roman" pitchFamily="18" charset="0"/>
              </a:rPr>
              <a:t>- </a:t>
            </a:r>
            <a:r>
              <a:rPr lang="en-US" sz="2000">
                <a:solidFill>
                  <a:srgbClr val="FF0000"/>
                </a:solidFill>
                <a:latin typeface="Times New Roman" pitchFamily="18" charset="0"/>
                <a:cs typeface="Times New Roman" pitchFamily="18" charset="0"/>
              </a:rPr>
              <a:t>Chuẩn bị cho Đại hội Đại biểu Hội Sinh viên trường Khóa 9 nhiệm kỳ 2025 - 2028 - </a:t>
            </a:r>
            <a:r>
              <a:rPr lang="en-US" sz="2000" i="1">
                <a:solidFill>
                  <a:srgbClr val="FF0000"/>
                </a:solidFill>
                <a:latin typeface="Times New Roman" pitchFamily="18" charset="0"/>
                <a:cs typeface="Times New Roman" pitchFamily="18" charset="0"/>
              </a:rPr>
              <a:t>dự kiến vào 09/11/2025.</a:t>
            </a:r>
          </a:p>
          <a:p>
            <a:pPr algn="just"/>
            <a:r>
              <a:rPr lang="en-US" sz="2000" i="1">
                <a:solidFill>
                  <a:srgbClr val="FF0000"/>
                </a:solidFill>
                <a:latin typeface="Times New Roman" pitchFamily="18" charset="0"/>
                <a:cs typeface="Times New Roman" pitchFamily="18" charset="0"/>
              </a:rPr>
              <a:t>- </a:t>
            </a:r>
            <a:r>
              <a:rPr lang="en-US" sz="2000">
                <a:solidFill>
                  <a:srgbClr val="FF0000"/>
                </a:solidFill>
                <a:latin typeface="Times New Roman" pitchFamily="18" charset="0"/>
                <a:cs typeface="Times New Roman" pitchFamily="18" charset="0"/>
              </a:rPr>
              <a:t>Chuẩn bị cho Hội nghị Đại biểu Đoàn trường Khóa 34 nhiệm kỳ 2025 - 2027 - </a:t>
            </a:r>
            <a:r>
              <a:rPr lang="en-US" sz="2000" i="1">
                <a:solidFill>
                  <a:srgbClr val="FF0000"/>
                </a:solidFill>
                <a:latin typeface="Times New Roman" pitchFamily="18" charset="0"/>
                <a:cs typeface="Times New Roman" pitchFamily="18" charset="0"/>
              </a:rPr>
              <a:t>dự kiến vào 26/10/2025.</a:t>
            </a:r>
          </a:p>
        </p:txBody>
      </p:sp>
      <p:grpSp>
        <p:nvGrpSpPr>
          <p:cNvPr id="49" name="Group 48"/>
          <p:cNvGrpSpPr/>
          <p:nvPr/>
        </p:nvGrpSpPr>
        <p:grpSpPr>
          <a:xfrm>
            <a:off x="-65374" y="819150"/>
            <a:ext cx="8947316" cy="2987779"/>
            <a:chOff x="-65374" y="819150"/>
            <a:chExt cx="8947316" cy="2987779"/>
          </a:xfrm>
        </p:grpSpPr>
        <p:sp>
          <p:nvSpPr>
            <p:cNvPr id="14" name="TextBox 13">
              <a:extLst>
                <a:ext uri="{FF2B5EF4-FFF2-40B4-BE49-F238E27FC236}">
                  <a16:creationId xmlns:a16="http://schemas.microsoft.com/office/drawing/2014/main" id="{3D7EF6C6-6002-6647-9154-44005C3267FE}"/>
                </a:ext>
              </a:extLst>
            </p:cNvPr>
            <p:cNvSpPr txBox="1"/>
            <p:nvPr/>
          </p:nvSpPr>
          <p:spPr>
            <a:xfrm>
              <a:off x="1659804" y="819150"/>
              <a:ext cx="7222138" cy="1323439"/>
            </a:xfrm>
            <a:prstGeom prst="rect">
              <a:avLst/>
            </a:prstGeom>
            <a:noFill/>
          </p:spPr>
          <p:txBody>
            <a:bodyPr wrap="square" rtlCol="0">
              <a:spAutoFit/>
            </a:bodyPr>
            <a:lstStyle/>
            <a:p>
              <a:pPr algn="just"/>
              <a:r>
                <a:rPr lang="en-US" sz="2000" dirty="0" err="1">
                  <a:solidFill>
                    <a:srgbClr val="002060"/>
                  </a:solidFill>
                  <a:latin typeface="Times New Roman" pitchFamily="18" charset="0"/>
                  <a:cs typeface="Times New Roman" pitchFamily="18" charset="0"/>
                </a:rPr>
                <a:t>Đổi</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mới</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tạo</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ra</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nhiều</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sân</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chơi</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cho</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các</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bạn</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tham</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gia</a:t>
              </a:r>
              <a:r>
                <a:rPr lang="en-US" sz="2000" dirty="0">
                  <a:solidFill>
                    <a:srgbClr val="002060"/>
                  </a:solidFill>
                  <a:latin typeface="Times New Roman" pitchFamily="18" charset="0"/>
                  <a:cs typeface="Times New Roman" pitchFamily="18" charset="0"/>
                </a:rPr>
                <a:t> </a:t>
              </a:r>
              <a:r>
                <a:rPr lang="en-US" sz="2000" err="1">
                  <a:solidFill>
                    <a:srgbClr val="002060"/>
                  </a:solidFill>
                  <a:latin typeface="Times New Roman" pitchFamily="18" charset="0"/>
                  <a:cs typeface="Times New Roman" pitchFamily="18" charset="0"/>
                </a:rPr>
                <a:t>vào</a:t>
              </a:r>
              <a:r>
                <a:rPr lang="en-US" sz="2000">
                  <a:solidFill>
                    <a:srgbClr val="002060"/>
                  </a:solidFill>
                  <a:latin typeface="Times New Roman" pitchFamily="18" charset="0"/>
                  <a:cs typeface="Times New Roman" pitchFamily="18" charset="0"/>
                </a:rPr>
                <a:t> Đội/CLB: Đội </a:t>
              </a:r>
              <a:r>
                <a:rPr lang="en-US" sz="2000" dirty="0" err="1">
                  <a:solidFill>
                    <a:srgbClr val="002060"/>
                  </a:solidFill>
                  <a:latin typeface="Times New Roman" pitchFamily="18" charset="0"/>
                  <a:cs typeface="Times New Roman" pitchFamily="18" charset="0"/>
                </a:rPr>
                <a:t>Sinh</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viên</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tình</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nguyện</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Đội</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thanh</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niên</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vận</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động</a:t>
              </a:r>
              <a:r>
                <a:rPr lang="en-US" sz="2000" dirty="0">
                  <a:solidFill>
                    <a:srgbClr val="002060"/>
                  </a:solidFill>
                  <a:latin typeface="Times New Roman" pitchFamily="18" charset="0"/>
                  <a:cs typeface="Times New Roman" pitchFamily="18" charset="0"/>
                </a:rPr>
                <a:t> </a:t>
              </a:r>
              <a:r>
                <a:rPr lang="en-US" sz="2000" err="1">
                  <a:solidFill>
                    <a:srgbClr val="002060"/>
                  </a:solidFill>
                  <a:latin typeface="Times New Roman" pitchFamily="18" charset="0"/>
                  <a:cs typeface="Times New Roman" pitchFamily="18" charset="0"/>
                </a:rPr>
                <a:t>hiến</a:t>
              </a:r>
              <a:r>
                <a:rPr lang="en-US" sz="2000">
                  <a:solidFill>
                    <a:srgbClr val="002060"/>
                  </a:solidFill>
                  <a:latin typeface="Times New Roman" pitchFamily="18" charset="0"/>
                  <a:cs typeface="Times New Roman" pitchFamily="18" charset="0"/>
                </a:rPr>
                <a:t> máu; CLB VHHĐ, Đào </a:t>
              </a:r>
              <a:r>
                <a:rPr lang="en-US" sz="2000" dirty="0" err="1">
                  <a:solidFill>
                    <a:srgbClr val="002060"/>
                  </a:solidFill>
                  <a:latin typeface="Times New Roman" pitchFamily="18" charset="0"/>
                  <a:cs typeface="Times New Roman" pitchFamily="18" charset="0"/>
                </a:rPr>
                <a:t>tạo</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kỹ</a:t>
              </a:r>
              <a:r>
                <a:rPr lang="en-US" sz="2000" dirty="0">
                  <a:solidFill>
                    <a:srgbClr val="002060"/>
                  </a:solidFill>
                  <a:latin typeface="Times New Roman" pitchFamily="18" charset="0"/>
                  <a:cs typeface="Times New Roman" pitchFamily="18" charset="0"/>
                </a:rPr>
                <a:t> </a:t>
              </a:r>
              <a:r>
                <a:rPr lang="en-US" sz="2000" err="1">
                  <a:solidFill>
                    <a:srgbClr val="002060"/>
                  </a:solidFill>
                  <a:latin typeface="Times New Roman" pitchFamily="18" charset="0"/>
                  <a:cs typeface="Times New Roman" pitchFamily="18" charset="0"/>
                </a:rPr>
                <a:t>năng</a:t>
              </a:r>
              <a:r>
                <a:rPr lang="en-US" sz="2000">
                  <a:solidFill>
                    <a:srgbClr val="002060"/>
                  </a:solidFill>
                  <a:latin typeface="Times New Roman" pitchFamily="18" charset="0"/>
                  <a:cs typeface="Times New Roman" pitchFamily="18" charset="0"/>
                </a:rPr>
                <a:t> trẻ, </a:t>
              </a:r>
              <a:r>
                <a:rPr lang="en-US" sz="2000" err="1">
                  <a:solidFill>
                    <a:srgbClr val="002060"/>
                  </a:solidFill>
                  <a:latin typeface="Times New Roman" pitchFamily="18" charset="0"/>
                  <a:cs typeface="Times New Roman" pitchFamily="18" charset="0"/>
                </a:rPr>
                <a:t>Âm</a:t>
              </a:r>
              <a:r>
                <a:rPr lang="en-US" sz="2000">
                  <a:solidFill>
                    <a:srgbClr val="002060"/>
                  </a:solidFill>
                  <a:latin typeface="Times New Roman" pitchFamily="18" charset="0"/>
                  <a:cs typeface="Times New Roman" pitchFamily="18" charset="0"/>
                </a:rPr>
                <a:t> nhạc, </a:t>
              </a:r>
              <a:r>
                <a:rPr lang="en-US" sz="2000" dirty="0">
                  <a:solidFill>
                    <a:srgbClr val="002060"/>
                  </a:solidFill>
                  <a:latin typeface="Times New Roman" pitchFamily="18" charset="0"/>
                  <a:cs typeface="Times New Roman" pitchFamily="18" charset="0"/>
                </a:rPr>
                <a:t>Guitar, </a:t>
              </a:r>
              <a:r>
                <a:rPr lang="en-US" sz="2000" dirty="0" err="1">
                  <a:solidFill>
                    <a:srgbClr val="002060"/>
                  </a:solidFill>
                  <a:latin typeface="Times New Roman" pitchFamily="18" charset="0"/>
                  <a:cs typeface="Times New Roman" pitchFamily="18" charset="0"/>
                </a:rPr>
                <a:t>Múa</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Nhảy</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Chụp</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ảnh</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Hình</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ảnh</a:t>
              </a:r>
              <a:r>
                <a:rPr lang="en-US" sz="2000" dirty="0">
                  <a:solidFill>
                    <a:srgbClr val="002060"/>
                  </a:solidFill>
                  <a:latin typeface="Times New Roman" pitchFamily="18" charset="0"/>
                  <a:cs typeface="Times New Roman" pitchFamily="18" charset="0"/>
                </a:rPr>
                <a:t> …</a:t>
              </a:r>
            </a:p>
          </p:txBody>
        </p:sp>
        <p:grpSp>
          <p:nvGrpSpPr>
            <p:cNvPr id="44" name="Group 43"/>
            <p:cNvGrpSpPr/>
            <p:nvPr/>
          </p:nvGrpSpPr>
          <p:grpSpPr>
            <a:xfrm>
              <a:off x="-65374" y="1291608"/>
              <a:ext cx="1744815" cy="2515321"/>
              <a:chOff x="-76200" y="1299765"/>
              <a:chExt cx="1744815" cy="2515321"/>
            </a:xfrm>
          </p:grpSpPr>
          <p:sp>
            <p:nvSpPr>
              <p:cNvPr id="31" name="Arc 30">
                <a:extLst>
                  <a:ext uri="{FF2B5EF4-FFF2-40B4-BE49-F238E27FC236}">
                    <a16:creationId xmlns:a16="http://schemas.microsoft.com/office/drawing/2014/main" id="{1358F6D7-A618-7C45-BE6E-E5D2813920FE}"/>
                  </a:ext>
                </a:extLst>
              </p:cNvPr>
              <p:cNvSpPr/>
              <p:nvPr/>
            </p:nvSpPr>
            <p:spPr>
              <a:xfrm>
                <a:off x="-76200" y="2428020"/>
                <a:ext cx="1387067" cy="1387066"/>
              </a:xfrm>
              <a:prstGeom prst="arc">
                <a:avLst>
                  <a:gd name="adj1" fmla="val 13301668"/>
                  <a:gd name="adj2" fmla="val 16102237"/>
                </a:avLst>
              </a:prstGeom>
              <a:ln w="12700">
                <a:solidFill>
                  <a:srgbClr val="EF3C33"/>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000"/>
              </a:p>
            </p:txBody>
          </p:sp>
          <p:grpSp>
            <p:nvGrpSpPr>
              <p:cNvPr id="42" name="Group 41"/>
              <p:cNvGrpSpPr/>
              <p:nvPr/>
            </p:nvGrpSpPr>
            <p:grpSpPr>
              <a:xfrm>
                <a:off x="-4069" y="1299765"/>
                <a:ext cx="1672684" cy="1078388"/>
                <a:chOff x="-4069" y="1299765"/>
                <a:chExt cx="1672684" cy="1078388"/>
              </a:xfrm>
            </p:grpSpPr>
            <p:grpSp>
              <p:nvGrpSpPr>
                <p:cNvPr id="40" name="Group 39"/>
                <p:cNvGrpSpPr/>
                <p:nvPr/>
              </p:nvGrpSpPr>
              <p:grpSpPr>
                <a:xfrm>
                  <a:off x="579107" y="1299765"/>
                  <a:ext cx="872715" cy="872714"/>
                  <a:chOff x="869918" y="671556"/>
                  <a:chExt cx="988926" cy="988925"/>
                </a:xfrm>
              </p:grpSpPr>
              <p:grpSp>
                <p:nvGrpSpPr>
                  <p:cNvPr id="11" name="Group 10">
                    <a:extLst>
                      <a:ext uri="{FF2B5EF4-FFF2-40B4-BE49-F238E27FC236}">
                        <a16:creationId xmlns:a16="http://schemas.microsoft.com/office/drawing/2014/main" id="{A0574E3C-7D03-D84D-A0C8-22A332B0DB6C}"/>
                      </a:ext>
                    </a:extLst>
                  </p:cNvPr>
                  <p:cNvGrpSpPr>
                    <a:grpSpLocks noChangeAspect="1"/>
                  </p:cNvGrpSpPr>
                  <p:nvPr/>
                </p:nvGrpSpPr>
                <p:grpSpPr>
                  <a:xfrm>
                    <a:off x="869918" y="671556"/>
                    <a:ext cx="988926" cy="988925"/>
                    <a:chOff x="9268664" y="297034"/>
                    <a:chExt cx="2068552" cy="2068552"/>
                  </a:xfrm>
                </p:grpSpPr>
                <p:sp>
                  <p:nvSpPr>
                    <p:cNvPr id="12" name="Oval 11">
                      <a:extLst>
                        <a:ext uri="{FF2B5EF4-FFF2-40B4-BE49-F238E27FC236}">
                          <a16:creationId xmlns:a16="http://schemas.microsoft.com/office/drawing/2014/main" id="{DCAD71EF-47AC-1C44-A221-16B88CA028FE}"/>
                        </a:ext>
                      </a:extLst>
                    </p:cNvPr>
                    <p:cNvSpPr/>
                    <p:nvPr/>
                  </p:nvSpPr>
                  <p:spPr>
                    <a:xfrm>
                      <a:off x="9268664" y="297034"/>
                      <a:ext cx="2068552" cy="2068552"/>
                    </a:xfrm>
                    <a:prstGeom prst="ellipse">
                      <a:avLst/>
                    </a:prstGeom>
                    <a:solidFill>
                      <a:srgbClr val="FBF9FC"/>
                    </a:solidFill>
                    <a:ln w="12700">
                      <a:gradFill flip="none" rotWithShape="1">
                        <a:gsLst>
                          <a:gs pos="0">
                            <a:schemeClr val="bg1"/>
                          </a:gs>
                          <a:gs pos="100000">
                            <a:schemeClr val="bg1">
                              <a:lumMod val="65000"/>
                            </a:schemeClr>
                          </a:gs>
                        </a:gsLst>
                        <a:lin ang="2700000" scaled="1"/>
                        <a:tileRect/>
                      </a:gradFill>
                    </a:ln>
                    <a:effectLst>
                      <a:outerShdw blurRad="165100" dist="203200" dir="2700000" sx="98000" sy="98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3" name="Oval 12">
                      <a:extLst>
                        <a:ext uri="{FF2B5EF4-FFF2-40B4-BE49-F238E27FC236}">
                          <a16:creationId xmlns:a16="http://schemas.microsoft.com/office/drawing/2014/main" id="{8FBAFC52-B440-1D4A-87C9-481E309A3995}"/>
                        </a:ext>
                      </a:extLst>
                    </p:cNvPr>
                    <p:cNvSpPr/>
                    <p:nvPr/>
                  </p:nvSpPr>
                  <p:spPr>
                    <a:xfrm>
                      <a:off x="9511741" y="540111"/>
                      <a:ext cx="1582396" cy="1582396"/>
                    </a:xfrm>
                    <a:prstGeom prst="ellipse">
                      <a:avLst/>
                    </a:prstGeom>
                    <a:gradFill flip="none" rotWithShape="1">
                      <a:gsLst>
                        <a:gs pos="35000">
                          <a:srgbClr val="FF5D65"/>
                        </a:gs>
                        <a:gs pos="63000">
                          <a:srgbClr val="EF3C33"/>
                        </a:gs>
                        <a:gs pos="86000">
                          <a:srgbClr val="CE332A"/>
                        </a:gs>
                      </a:gsLst>
                      <a:lin ang="2700000" scaled="1"/>
                      <a:tileRect/>
                    </a:gradFill>
                    <a:ln w="12700">
                      <a:gradFill flip="none" rotWithShape="1">
                        <a:gsLst>
                          <a:gs pos="0">
                            <a:schemeClr val="bg1">
                              <a:lumMod val="85000"/>
                            </a:schemeClr>
                          </a:gs>
                          <a:gs pos="100000">
                            <a:schemeClr val="bg1">
                              <a:lumMod val="65000"/>
                            </a:schemeClr>
                          </a:gs>
                        </a:gsLst>
                        <a:lin ang="13500000" scaled="1"/>
                        <a:tileRect/>
                      </a:gradFill>
                    </a:ln>
                    <a:effectLst>
                      <a:innerShdw blurRad="114300">
                        <a:prstClr val="black">
                          <a:alpha val="6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pic>
                <p:nvPicPr>
                  <p:cNvPr id="15" name="Picture 14">
                    <a:extLst>
                      <a:ext uri="{FF2B5EF4-FFF2-40B4-BE49-F238E27FC236}">
                        <a16:creationId xmlns:a16="http://schemas.microsoft.com/office/drawing/2014/main" id="{692C2EC4-32DD-614B-8723-EBC4BBB67A4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57300" y="1009650"/>
                    <a:ext cx="242082" cy="288572"/>
                  </a:xfrm>
                  <a:prstGeom prst="rect">
                    <a:avLst/>
                  </a:prstGeom>
                </p:spPr>
              </p:pic>
            </p:grpSp>
            <p:sp>
              <p:nvSpPr>
                <p:cNvPr id="32" name="Freeform 31">
                  <a:extLst>
                    <a:ext uri="{FF2B5EF4-FFF2-40B4-BE49-F238E27FC236}">
                      <a16:creationId xmlns:a16="http://schemas.microsoft.com/office/drawing/2014/main" id="{30219433-A620-BF49-BA6F-B2072769BD67}"/>
                    </a:ext>
                  </a:extLst>
                </p:cNvPr>
                <p:cNvSpPr/>
                <p:nvPr/>
              </p:nvSpPr>
              <p:spPr>
                <a:xfrm rot="19867385">
                  <a:off x="-4069" y="2028810"/>
                  <a:ext cx="1672684" cy="349343"/>
                </a:xfrm>
                <a:custGeom>
                  <a:avLst/>
                  <a:gdLst>
                    <a:gd name="connsiteX0" fmla="*/ 2052853 w 2052853"/>
                    <a:gd name="connsiteY0" fmla="*/ 193347 h 352561"/>
                    <a:gd name="connsiteX1" fmla="*/ 2050211 w 2052853"/>
                    <a:gd name="connsiteY1" fmla="*/ 197179 h 352561"/>
                    <a:gd name="connsiteX2" fmla="*/ 1980199 w 2052853"/>
                    <a:gd name="connsiteY2" fmla="*/ 236521 h 352561"/>
                    <a:gd name="connsiteX3" fmla="*/ 39714 w 2052853"/>
                    <a:gd name="connsiteY3" fmla="*/ 91012 h 352561"/>
                    <a:gd name="connsiteX4" fmla="*/ 0 w 2052853"/>
                    <a:gd name="connsiteY4" fmla="*/ 107915 h 352561"/>
                    <a:gd name="connsiteX5" fmla="*/ 261 w 2052853"/>
                    <a:gd name="connsiteY5" fmla="*/ 98729 h 352561"/>
                    <a:gd name="connsiteX6" fmla="*/ 2004621 w 2052853"/>
                    <a:gd name="connsiteY6" fmla="*/ 217022 h 352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52853" h="352561">
                      <a:moveTo>
                        <a:pt x="2052853" y="193347"/>
                      </a:moveTo>
                      <a:lnTo>
                        <a:pt x="2050211" y="197179"/>
                      </a:lnTo>
                      <a:lnTo>
                        <a:pt x="1980199" y="236521"/>
                      </a:lnTo>
                      <a:cubicBezTo>
                        <a:pt x="1203981" y="638323"/>
                        <a:pt x="691038" y="-151873"/>
                        <a:pt x="39714" y="91012"/>
                      </a:cubicBezTo>
                      <a:lnTo>
                        <a:pt x="0" y="107915"/>
                      </a:lnTo>
                      <a:lnTo>
                        <a:pt x="261" y="98729"/>
                      </a:lnTo>
                      <a:cubicBezTo>
                        <a:pt x="634030" y="-276868"/>
                        <a:pt x="1219271" y="565256"/>
                        <a:pt x="2004621" y="217022"/>
                      </a:cubicBezTo>
                      <a:close/>
                    </a:path>
                  </a:pathLst>
                </a:custGeom>
                <a:solidFill>
                  <a:srgbClr val="DD4C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grpSp>
      </p:grpSp>
      <p:grpSp>
        <p:nvGrpSpPr>
          <p:cNvPr id="46" name="Group 45"/>
          <p:cNvGrpSpPr/>
          <p:nvPr/>
        </p:nvGrpSpPr>
        <p:grpSpPr>
          <a:xfrm>
            <a:off x="-70982" y="2393596"/>
            <a:ext cx="2490656" cy="1581125"/>
            <a:chOff x="-76200" y="2428020"/>
            <a:chExt cx="2490656" cy="1581125"/>
          </a:xfrm>
        </p:grpSpPr>
        <p:grpSp>
          <p:nvGrpSpPr>
            <p:cNvPr id="3" name="Group 2"/>
            <p:cNvGrpSpPr/>
            <p:nvPr/>
          </p:nvGrpSpPr>
          <p:grpSpPr>
            <a:xfrm>
              <a:off x="1493507" y="2976165"/>
              <a:ext cx="920949" cy="920948"/>
              <a:chOff x="2127932" y="2981429"/>
              <a:chExt cx="1133607" cy="1133606"/>
            </a:xfrm>
          </p:grpSpPr>
          <p:grpSp>
            <p:nvGrpSpPr>
              <p:cNvPr id="21" name="Group 20">
                <a:extLst>
                  <a:ext uri="{FF2B5EF4-FFF2-40B4-BE49-F238E27FC236}">
                    <a16:creationId xmlns:a16="http://schemas.microsoft.com/office/drawing/2014/main" id="{429CFD9F-6F74-2F47-B9D0-B0F22DDCEED8}"/>
                  </a:ext>
                </a:extLst>
              </p:cNvPr>
              <p:cNvGrpSpPr>
                <a:grpSpLocks noChangeAspect="1"/>
              </p:cNvGrpSpPr>
              <p:nvPr/>
            </p:nvGrpSpPr>
            <p:grpSpPr>
              <a:xfrm>
                <a:off x="2127932" y="2981429"/>
                <a:ext cx="1133607" cy="1133606"/>
                <a:chOff x="9268664" y="297034"/>
                <a:chExt cx="2068552" cy="2068552"/>
              </a:xfrm>
            </p:grpSpPr>
            <p:sp>
              <p:nvSpPr>
                <p:cNvPr id="22" name="Oval 21">
                  <a:extLst>
                    <a:ext uri="{FF2B5EF4-FFF2-40B4-BE49-F238E27FC236}">
                      <a16:creationId xmlns:a16="http://schemas.microsoft.com/office/drawing/2014/main" id="{F4BD2A18-B6AF-EA4B-8F2D-94DE038E05F5}"/>
                    </a:ext>
                  </a:extLst>
                </p:cNvPr>
                <p:cNvSpPr/>
                <p:nvPr/>
              </p:nvSpPr>
              <p:spPr>
                <a:xfrm>
                  <a:off x="9268664" y="297034"/>
                  <a:ext cx="2068552" cy="2068552"/>
                </a:xfrm>
                <a:prstGeom prst="ellipse">
                  <a:avLst/>
                </a:prstGeom>
                <a:solidFill>
                  <a:srgbClr val="FBF9FC"/>
                </a:solidFill>
                <a:ln w="12700">
                  <a:gradFill flip="none" rotWithShape="1">
                    <a:gsLst>
                      <a:gs pos="0">
                        <a:schemeClr val="bg1"/>
                      </a:gs>
                      <a:gs pos="100000">
                        <a:schemeClr val="bg1">
                          <a:lumMod val="65000"/>
                        </a:schemeClr>
                      </a:gs>
                    </a:gsLst>
                    <a:lin ang="2700000" scaled="1"/>
                    <a:tileRect/>
                  </a:gradFill>
                </a:ln>
                <a:effectLst>
                  <a:outerShdw blurRad="165100" dist="203200" dir="2700000" sx="98000" sy="98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3" name="Oval 22">
                  <a:extLst>
                    <a:ext uri="{FF2B5EF4-FFF2-40B4-BE49-F238E27FC236}">
                      <a16:creationId xmlns:a16="http://schemas.microsoft.com/office/drawing/2014/main" id="{FFCB96AC-8BED-5D47-AEC0-145F08B85D94}"/>
                    </a:ext>
                  </a:extLst>
                </p:cNvPr>
                <p:cNvSpPr/>
                <p:nvPr/>
              </p:nvSpPr>
              <p:spPr>
                <a:xfrm>
                  <a:off x="9511741" y="540111"/>
                  <a:ext cx="1582396" cy="1582396"/>
                </a:xfrm>
                <a:prstGeom prst="ellipse">
                  <a:avLst/>
                </a:prstGeom>
                <a:gradFill flip="none" rotWithShape="1">
                  <a:gsLst>
                    <a:gs pos="35000">
                      <a:srgbClr val="92D050"/>
                    </a:gs>
                    <a:gs pos="86000">
                      <a:srgbClr val="00B050"/>
                    </a:gs>
                  </a:gsLst>
                  <a:lin ang="2700000" scaled="1"/>
                  <a:tileRect/>
                </a:gradFill>
                <a:ln w="12700">
                  <a:gradFill flip="none" rotWithShape="1">
                    <a:gsLst>
                      <a:gs pos="0">
                        <a:schemeClr val="bg1">
                          <a:lumMod val="85000"/>
                        </a:schemeClr>
                      </a:gs>
                      <a:gs pos="100000">
                        <a:schemeClr val="bg1">
                          <a:lumMod val="65000"/>
                        </a:schemeClr>
                      </a:gs>
                    </a:gsLst>
                    <a:lin ang="13500000" scaled="1"/>
                    <a:tileRect/>
                  </a:gradFill>
                </a:ln>
                <a:effectLst>
                  <a:innerShdw blurRad="114300">
                    <a:prstClr val="black">
                      <a:alpha val="6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pic>
            <p:nvPicPr>
              <p:cNvPr id="25" name="Picture 24">
                <a:extLst>
                  <a:ext uri="{FF2B5EF4-FFF2-40B4-BE49-F238E27FC236}">
                    <a16:creationId xmlns:a16="http://schemas.microsoft.com/office/drawing/2014/main" id="{F0153945-B350-3D4F-9A3E-E86B38250AB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489184" y="3354652"/>
                <a:ext cx="422071" cy="381034"/>
              </a:xfrm>
              <a:prstGeom prst="rect">
                <a:avLst/>
              </a:prstGeom>
            </p:spPr>
          </p:pic>
        </p:grpSp>
        <p:sp>
          <p:nvSpPr>
            <p:cNvPr id="34" name="Freeform 33">
              <a:extLst>
                <a:ext uri="{FF2B5EF4-FFF2-40B4-BE49-F238E27FC236}">
                  <a16:creationId xmlns:a16="http://schemas.microsoft.com/office/drawing/2014/main" id="{992D8999-132E-924E-9D4B-EBB9B8F88728}"/>
                </a:ext>
              </a:extLst>
            </p:cNvPr>
            <p:cNvSpPr/>
            <p:nvPr/>
          </p:nvSpPr>
          <p:spPr>
            <a:xfrm rot="3866826">
              <a:off x="724906" y="3151185"/>
              <a:ext cx="1419463" cy="296458"/>
            </a:xfrm>
            <a:custGeom>
              <a:avLst/>
              <a:gdLst>
                <a:gd name="connsiteX0" fmla="*/ 2052853 w 2052853"/>
                <a:gd name="connsiteY0" fmla="*/ 193347 h 352561"/>
                <a:gd name="connsiteX1" fmla="*/ 2050211 w 2052853"/>
                <a:gd name="connsiteY1" fmla="*/ 197179 h 352561"/>
                <a:gd name="connsiteX2" fmla="*/ 1980199 w 2052853"/>
                <a:gd name="connsiteY2" fmla="*/ 236521 h 352561"/>
                <a:gd name="connsiteX3" fmla="*/ 39714 w 2052853"/>
                <a:gd name="connsiteY3" fmla="*/ 91012 h 352561"/>
                <a:gd name="connsiteX4" fmla="*/ 0 w 2052853"/>
                <a:gd name="connsiteY4" fmla="*/ 107915 h 352561"/>
                <a:gd name="connsiteX5" fmla="*/ 261 w 2052853"/>
                <a:gd name="connsiteY5" fmla="*/ 98729 h 352561"/>
                <a:gd name="connsiteX6" fmla="*/ 2004621 w 2052853"/>
                <a:gd name="connsiteY6" fmla="*/ 217022 h 352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52853" h="352561">
                  <a:moveTo>
                    <a:pt x="2052853" y="193347"/>
                  </a:moveTo>
                  <a:lnTo>
                    <a:pt x="2050211" y="197179"/>
                  </a:lnTo>
                  <a:lnTo>
                    <a:pt x="1980199" y="236521"/>
                  </a:lnTo>
                  <a:cubicBezTo>
                    <a:pt x="1203981" y="638323"/>
                    <a:pt x="691038" y="-151873"/>
                    <a:pt x="39714" y="91012"/>
                  </a:cubicBezTo>
                  <a:lnTo>
                    <a:pt x="0" y="107915"/>
                  </a:lnTo>
                  <a:lnTo>
                    <a:pt x="261" y="98729"/>
                  </a:lnTo>
                  <a:cubicBezTo>
                    <a:pt x="634030" y="-276868"/>
                    <a:pt x="1219271" y="565256"/>
                    <a:pt x="2004621" y="217022"/>
                  </a:cubicBez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37" name="Arc 36">
              <a:extLst>
                <a:ext uri="{FF2B5EF4-FFF2-40B4-BE49-F238E27FC236}">
                  <a16:creationId xmlns:a16="http://schemas.microsoft.com/office/drawing/2014/main" id="{02E63787-168B-5F44-9B60-6A8B06B26921}"/>
                </a:ext>
              </a:extLst>
            </p:cNvPr>
            <p:cNvSpPr/>
            <p:nvPr/>
          </p:nvSpPr>
          <p:spPr>
            <a:xfrm>
              <a:off x="-76200" y="2428020"/>
              <a:ext cx="1387067" cy="1387066"/>
            </a:xfrm>
            <a:prstGeom prst="arc">
              <a:avLst>
                <a:gd name="adj1" fmla="val 19293009"/>
                <a:gd name="adj2" fmla="val 668615"/>
              </a:avLst>
            </a:prstGeom>
            <a:ln w="12700">
              <a:solidFill>
                <a:srgbClr val="00B050"/>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000"/>
            </a:p>
          </p:txBody>
        </p:sp>
      </p:grpSp>
      <p:grpSp>
        <p:nvGrpSpPr>
          <p:cNvPr id="43" name="Group 42"/>
          <p:cNvGrpSpPr/>
          <p:nvPr/>
        </p:nvGrpSpPr>
        <p:grpSpPr>
          <a:xfrm>
            <a:off x="148264" y="2545996"/>
            <a:ext cx="1019004" cy="1019004"/>
            <a:chOff x="-3058802" y="2890156"/>
            <a:chExt cx="1019004" cy="1019004"/>
          </a:xfrm>
        </p:grpSpPr>
        <p:sp>
          <p:nvSpPr>
            <p:cNvPr id="9" name="Oval 8">
              <a:extLst>
                <a:ext uri="{FF2B5EF4-FFF2-40B4-BE49-F238E27FC236}">
                  <a16:creationId xmlns:a16="http://schemas.microsoft.com/office/drawing/2014/main" id="{B4B70EDC-CC4B-1041-9797-335BAEC404CA}"/>
                </a:ext>
              </a:extLst>
            </p:cNvPr>
            <p:cNvSpPr/>
            <p:nvPr/>
          </p:nvSpPr>
          <p:spPr>
            <a:xfrm>
              <a:off x="-3058802" y="2890156"/>
              <a:ext cx="1019004" cy="1019004"/>
            </a:xfrm>
            <a:prstGeom prst="ellipse">
              <a:avLst/>
            </a:prstGeom>
            <a:solidFill>
              <a:srgbClr val="FBF9FC"/>
            </a:solidFill>
            <a:ln w="15875">
              <a:gradFill flip="none" rotWithShape="1">
                <a:gsLst>
                  <a:gs pos="0">
                    <a:schemeClr val="bg1"/>
                  </a:gs>
                  <a:gs pos="100000">
                    <a:schemeClr val="bg1">
                      <a:lumMod val="65000"/>
                    </a:schemeClr>
                  </a:gs>
                </a:gsLst>
                <a:lin ang="2700000" scaled="1"/>
                <a:tileRect/>
              </a:gradFill>
            </a:ln>
            <a:effectLst>
              <a:outerShdw blurRad="304800" dist="622300" dir="3540000" sx="92000" sy="92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0" name="Oval 9">
              <a:extLst>
                <a:ext uri="{FF2B5EF4-FFF2-40B4-BE49-F238E27FC236}">
                  <a16:creationId xmlns:a16="http://schemas.microsoft.com/office/drawing/2014/main" id="{908F92E7-D837-5F4D-A658-9F03D46B8CF2}"/>
                </a:ext>
              </a:extLst>
            </p:cNvPr>
            <p:cNvSpPr/>
            <p:nvPr/>
          </p:nvSpPr>
          <p:spPr>
            <a:xfrm>
              <a:off x="-2939058" y="3009900"/>
              <a:ext cx="779516" cy="779516"/>
            </a:xfrm>
            <a:prstGeom prst="ellipse">
              <a:avLst/>
            </a:prstGeom>
            <a:gradFill flip="none" rotWithShape="1">
              <a:gsLst>
                <a:gs pos="29000">
                  <a:srgbClr val="70A39B"/>
                </a:gs>
                <a:gs pos="57000">
                  <a:srgbClr val="537771"/>
                </a:gs>
                <a:gs pos="100000">
                  <a:srgbClr val="39504C"/>
                </a:gs>
              </a:gsLst>
              <a:lin ang="2700000" scaled="1"/>
              <a:tileRect/>
            </a:gradFill>
            <a:ln w="15875">
              <a:gradFill flip="none" rotWithShape="1">
                <a:gsLst>
                  <a:gs pos="0">
                    <a:schemeClr val="bg1">
                      <a:lumMod val="85000"/>
                    </a:schemeClr>
                  </a:gs>
                  <a:gs pos="100000">
                    <a:schemeClr val="bg1">
                      <a:lumMod val="65000"/>
                    </a:schemeClr>
                  </a:gs>
                </a:gsLst>
                <a:lin ang="13500000" scaled="1"/>
                <a:tileRect/>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pic>
          <p:nvPicPr>
            <p:cNvPr id="39" name="Picture 38">
              <a:extLst>
                <a:ext uri="{FF2B5EF4-FFF2-40B4-BE49-F238E27FC236}">
                  <a16:creationId xmlns:a16="http://schemas.microsoft.com/office/drawing/2014/main" id="{813D8A72-8BA9-0842-A76C-77E5280DA992}"/>
                </a:ext>
              </a:extLst>
            </p:cNvPr>
            <p:cNvPicPr>
              <a:picLocks noChangeAspect="1"/>
            </p:cNvPicPr>
            <p:nvPr/>
          </p:nvPicPr>
          <p:blipFill>
            <a:blip r:embed="rId8" cstate="print">
              <a:lum bright="70000" contrast="-70000"/>
              <a:extLst>
                <a:ext uri="{28A0092B-C50C-407E-A947-70E740481C1C}">
                  <a14:useLocalDpi xmlns:a14="http://schemas.microsoft.com/office/drawing/2010/main" val="0"/>
                </a:ext>
              </a:extLst>
            </a:blip>
            <a:stretch>
              <a:fillRect/>
            </a:stretch>
          </p:blipFill>
          <p:spPr>
            <a:xfrm>
              <a:off x="-2819400" y="3121553"/>
              <a:ext cx="520696" cy="520696"/>
            </a:xfrm>
            <a:prstGeom prst="rect">
              <a:avLst/>
            </a:prstGeom>
          </p:spPr>
        </p:pic>
      </p:grpSp>
      <p:sp>
        <p:nvSpPr>
          <p:cNvPr id="2" name="TextBox 1">
            <a:extLst>
              <a:ext uri="{FF2B5EF4-FFF2-40B4-BE49-F238E27FC236}">
                <a16:creationId xmlns:a16="http://schemas.microsoft.com/office/drawing/2014/main" id="{A97EE36D-46D1-9CA1-66FF-24EDAD4B1AF6}"/>
              </a:ext>
            </a:extLst>
          </p:cNvPr>
          <p:cNvSpPr txBox="1"/>
          <p:nvPr/>
        </p:nvSpPr>
        <p:spPr>
          <a:xfrm>
            <a:off x="148264" y="120590"/>
            <a:ext cx="8386136" cy="800219"/>
          </a:xfrm>
          <a:prstGeom prst="rect">
            <a:avLst/>
          </a:prstGeom>
          <a:noFill/>
        </p:spPr>
        <p:txBody>
          <a:bodyPr wrap="square" rtlCol="0">
            <a:spAutoFit/>
          </a:bodyPr>
          <a:lstStyle/>
          <a:p>
            <a:r>
              <a:rPr lang="en-US" sz="2300" b="1">
                <a:ln w="11430"/>
                <a:solidFill>
                  <a:srgbClr val="FF0000"/>
                </a:solidFill>
                <a:effectLst>
                  <a:outerShdw blurRad="50800" dist="39000" dir="5460000" algn="tl">
                    <a:srgbClr val="000000">
                      <a:alpha val="38000"/>
                    </a:srgbClr>
                  </a:outerShdw>
                </a:effectLst>
              </a:rPr>
              <a:t> 2.4. </a:t>
            </a:r>
            <a:r>
              <a:rPr lang="en-US" sz="2300" b="1" dirty="0">
                <a:ln w="11430"/>
                <a:solidFill>
                  <a:srgbClr val="FF0000"/>
                </a:solidFill>
                <a:effectLst>
                  <a:outerShdw blurRad="50800" dist="39000" dir="5460000" algn="tl">
                    <a:srgbClr val="000000">
                      <a:alpha val="38000"/>
                    </a:srgbClr>
                  </a:outerShdw>
                </a:effectLst>
              </a:rPr>
              <a:t>THỰC HIỆN TỐT </a:t>
            </a:r>
            <a:r>
              <a:rPr lang="en-US" sz="2300" b="1">
                <a:ln w="11430"/>
                <a:solidFill>
                  <a:srgbClr val="FF0000"/>
                </a:solidFill>
                <a:effectLst>
                  <a:outerShdw blurRad="50800" dist="39000" dir="5460000" algn="tl">
                    <a:srgbClr val="000000">
                      <a:alpha val="38000"/>
                    </a:srgbClr>
                  </a:outerShdw>
                </a:effectLst>
              </a:rPr>
              <a:t>CÁC PHONG TRÀO NCKH&amp;YTSTKN, VĂN </a:t>
            </a:r>
            <a:r>
              <a:rPr lang="en-US" sz="2300" b="1" dirty="0">
                <a:ln w="11430"/>
                <a:solidFill>
                  <a:srgbClr val="FF0000"/>
                </a:solidFill>
                <a:effectLst>
                  <a:outerShdw blurRad="50800" dist="39000" dir="5460000" algn="tl">
                    <a:srgbClr val="000000">
                      <a:alpha val="38000"/>
                    </a:srgbClr>
                  </a:outerShdw>
                </a:effectLst>
              </a:rPr>
              <a:t>HÓA, VĂN NGHỆ</a:t>
            </a:r>
            <a:r>
              <a:rPr lang="en-US" sz="2300" b="1">
                <a:ln w="11430"/>
                <a:solidFill>
                  <a:srgbClr val="FF0000"/>
                </a:solidFill>
                <a:effectLst>
                  <a:outerShdw blurRad="50800" dist="39000" dir="5460000" algn="tl">
                    <a:srgbClr val="000000">
                      <a:alpha val="38000"/>
                    </a:srgbClr>
                  </a:outerShdw>
                </a:effectLst>
              </a:rPr>
              <a:t>, THỂ THAO</a:t>
            </a:r>
            <a:r>
              <a:rPr lang="en-US" sz="2300" b="1" dirty="0">
                <a:ln w="11430"/>
                <a:solidFill>
                  <a:srgbClr val="FF0000"/>
                </a:solidFill>
                <a:effectLst>
                  <a:outerShdw blurRad="50800" dist="39000" dir="5460000" algn="tl">
                    <a:srgbClr val="000000">
                      <a:alpha val="38000"/>
                    </a:srgbClr>
                  </a:outerShdw>
                </a:effectLst>
              </a:rPr>
              <a:t>, TÌNH NGUYỆN KHÁC.</a:t>
            </a:r>
          </a:p>
        </p:txBody>
      </p:sp>
    </p:spTree>
    <p:extLst>
      <p:ext uri="{BB962C8B-B14F-4D97-AF65-F5344CB8AC3E}">
        <p14:creationId xmlns:p14="http://schemas.microsoft.com/office/powerpoint/2010/main" val="2477955744"/>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fade">
                                      <p:cBhvr>
                                        <p:cTn id="12" dur="500"/>
                                        <p:tgtEl>
                                          <p:spTgt spid="4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4010" y="1"/>
            <a:ext cx="9144001" cy="5161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Rectangle 13"/>
          <p:cNvSpPr/>
          <p:nvPr/>
        </p:nvSpPr>
        <p:spPr>
          <a:xfrm>
            <a:off x="91114" y="3257550"/>
            <a:ext cx="9036338" cy="1785104"/>
          </a:xfrm>
          <a:prstGeom prst="rect">
            <a:avLst/>
          </a:prstGeom>
        </p:spPr>
        <p:txBody>
          <a:bodyPr wrap="square">
            <a:spAutoFit/>
          </a:bodyPr>
          <a:lstStyle/>
          <a:p>
            <a:pPr algn="ctr"/>
            <a:r>
              <a:rPr lang="en-US" sz="2200" b="1" dirty="0" err="1">
                <a:solidFill>
                  <a:srgbClr val="FF0000"/>
                </a:solidFill>
                <a:latin typeface="Times New Roman" pitchFamily="18" charset="0"/>
                <a:ea typeface="Times" pitchFamily="34" charset="0"/>
                <a:cs typeface="Times New Roman" pitchFamily="18" charset="0"/>
              </a:rPr>
              <a:t>Mọi</a:t>
            </a:r>
            <a:r>
              <a:rPr lang="en-US" sz="2200" b="1" dirty="0">
                <a:solidFill>
                  <a:srgbClr val="FF0000"/>
                </a:solidFill>
                <a:latin typeface="Times New Roman" pitchFamily="18" charset="0"/>
                <a:ea typeface="Times" pitchFamily="34" charset="0"/>
                <a:cs typeface="Times New Roman" pitchFamily="18" charset="0"/>
              </a:rPr>
              <a:t> t</a:t>
            </a:r>
            <a:r>
              <a:rPr lang="vi-VN" sz="2200" b="1" dirty="0">
                <a:solidFill>
                  <a:srgbClr val="FF0000"/>
                </a:solidFill>
                <a:latin typeface="Times New Roman" pitchFamily="18" charset="0"/>
                <a:ea typeface="Times" pitchFamily="34" charset="0"/>
                <a:cs typeface="Times New Roman" pitchFamily="18" charset="0"/>
              </a:rPr>
              <a:t>hông tin, ý kiến đóng góp của </a:t>
            </a:r>
            <a:r>
              <a:rPr lang="en-US" sz="2200" b="1" dirty="0" err="1">
                <a:solidFill>
                  <a:srgbClr val="FF0000"/>
                </a:solidFill>
                <a:latin typeface="Times New Roman" pitchFamily="18" charset="0"/>
                <a:ea typeface="Times" pitchFamily="34" charset="0"/>
                <a:cs typeface="Times New Roman" pitchFamily="18" charset="0"/>
              </a:rPr>
              <a:t>các</a:t>
            </a:r>
            <a:r>
              <a:rPr lang="en-US" sz="2200" b="1" dirty="0">
                <a:solidFill>
                  <a:srgbClr val="FF0000"/>
                </a:solidFill>
                <a:latin typeface="Times New Roman" pitchFamily="18" charset="0"/>
                <a:ea typeface="Times" pitchFamily="34" charset="0"/>
                <a:cs typeface="Times New Roman" pitchFamily="18" charset="0"/>
              </a:rPr>
              <a:t> </a:t>
            </a:r>
            <a:r>
              <a:rPr lang="en-US" sz="2200" b="1" dirty="0" err="1">
                <a:solidFill>
                  <a:srgbClr val="FF0000"/>
                </a:solidFill>
                <a:latin typeface="Times New Roman" pitchFamily="18" charset="0"/>
                <a:ea typeface="Times" pitchFamily="34" charset="0"/>
                <a:cs typeface="Times New Roman" pitchFamily="18" charset="0"/>
              </a:rPr>
              <a:t>bạn</a:t>
            </a:r>
            <a:r>
              <a:rPr lang="en-US" sz="2200" b="1" dirty="0">
                <a:solidFill>
                  <a:srgbClr val="FF0000"/>
                </a:solidFill>
                <a:latin typeface="Times New Roman" pitchFamily="18" charset="0"/>
                <a:ea typeface="Times" pitchFamily="34" charset="0"/>
                <a:cs typeface="Times New Roman" pitchFamily="18" charset="0"/>
              </a:rPr>
              <a:t> </a:t>
            </a:r>
            <a:r>
              <a:rPr lang="en-US" sz="2200" b="1" dirty="0" err="1">
                <a:solidFill>
                  <a:srgbClr val="FF0000"/>
                </a:solidFill>
                <a:latin typeface="Times New Roman" pitchFamily="18" charset="0"/>
                <a:ea typeface="Times" pitchFamily="34" charset="0"/>
                <a:cs typeface="Times New Roman" pitchFamily="18" charset="0"/>
              </a:rPr>
              <a:t>Đoàn</a:t>
            </a:r>
            <a:r>
              <a:rPr lang="en-US" sz="2200" b="1" dirty="0">
                <a:solidFill>
                  <a:srgbClr val="FF0000"/>
                </a:solidFill>
                <a:latin typeface="Times New Roman" pitchFamily="18" charset="0"/>
                <a:ea typeface="Times" pitchFamily="34" charset="0"/>
                <a:cs typeface="Times New Roman" pitchFamily="18" charset="0"/>
              </a:rPr>
              <a:t> </a:t>
            </a:r>
            <a:r>
              <a:rPr lang="en-US" sz="2200" b="1" dirty="0" err="1">
                <a:solidFill>
                  <a:srgbClr val="FF0000"/>
                </a:solidFill>
                <a:latin typeface="Times New Roman" pitchFamily="18" charset="0"/>
                <a:ea typeface="Times" pitchFamily="34" charset="0"/>
                <a:cs typeface="Times New Roman" pitchFamily="18" charset="0"/>
              </a:rPr>
              <a:t>viên</a:t>
            </a:r>
            <a:r>
              <a:rPr lang="en-US" sz="2200" b="1" dirty="0">
                <a:solidFill>
                  <a:srgbClr val="FF0000"/>
                </a:solidFill>
                <a:latin typeface="Times New Roman" pitchFamily="18" charset="0"/>
                <a:ea typeface="Times" pitchFamily="34" charset="0"/>
                <a:cs typeface="Times New Roman" pitchFamily="18" charset="0"/>
              </a:rPr>
              <a:t>, </a:t>
            </a:r>
            <a:r>
              <a:rPr lang="vi-VN" sz="2200" b="1" dirty="0">
                <a:solidFill>
                  <a:srgbClr val="FF0000"/>
                </a:solidFill>
                <a:latin typeface="Times New Roman" pitchFamily="18" charset="0"/>
                <a:ea typeface="Times" pitchFamily="34" charset="0"/>
                <a:cs typeface="Times New Roman" pitchFamily="18" charset="0"/>
              </a:rPr>
              <a:t>Sinh viên về các hoạt động của Đoàn Thanh Niên Trường Đại học Kinh tế </a:t>
            </a:r>
            <a:r>
              <a:rPr lang="en-US" sz="2200" b="1" dirty="0">
                <a:solidFill>
                  <a:srgbClr val="FF0000"/>
                </a:solidFill>
                <a:latin typeface="Times New Roman" pitchFamily="18" charset="0"/>
                <a:ea typeface="Times" pitchFamily="34" charset="0"/>
                <a:cs typeface="Times New Roman" pitchFamily="18" charset="0"/>
              </a:rPr>
              <a:t>- </a:t>
            </a:r>
            <a:r>
              <a:rPr lang="en-US" sz="2200" b="1" dirty="0" err="1">
                <a:solidFill>
                  <a:srgbClr val="FF0000"/>
                </a:solidFill>
                <a:latin typeface="Times New Roman" pitchFamily="18" charset="0"/>
                <a:ea typeface="Times" pitchFamily="34" charset="0"/>
                <a:cs typeface="Times New Roman" pitchFamily="18" charset="0"/>
              </a:rPr>
              <a:t>Kỹ</a:t>
            </a:r>
            <a:r>
              <a:rPr lang="en-US" sz="2200" b="1" dirty="0">
                <a:solidFill>
                  <a:srgbClr val="FF0000"/>
                </a:solidFill>
                <a:latin typeface="Times New Roman" pitchFamily="18" charset="0"/>
                <a:ea typeface="Times" pitchFamily="34" charset="0"/>
                <a:cs typeface="Times New Roman" pitchFamily="18" charset="0"/>
              </a:rPr>
              <a:t> </a:t>
            </a:r>
            <a:r>
              <a:rPr lang="en-US" sz="2200" b="1" dirty="0" err="1">
                <a:solidFill>
                  <a:srgbClr val="FF0000"/>
                </a:solidFill>
                <a:latin typeface="Times New Roman" pitchFamily="18" charset="0"/>
                <a:ea typeface="Times" pitchFamily="34" charset="0"/>
                <a:cs typeface="Times New Roman" pitchFamily="18" charset="0"/>
              </a:rPr>
              <a:t>Thuật</a:t>
            </a:r>
            <a:r>
              <a:rPr lang="en-US" sz="2200" b="1" dirty="0">
                <a:solidFill>
                  <a:srgbClr val="FF0000"/>
                </a:solidFill>
                <a:latin typeface="Times New Roman" pitchFamily="18" charset="0"/>
                <a:ea typeface="Times" pitchFamily="34" charset="0"/>
                <a:cs typeface="Times New Roman" pitchFamily="18" charset="0"/>
              </a:rPr>
              <a:t> </a:t>
            </a:r>
            <a:r>
              <a:rPr lang="en-US" sz="2200" b="1" dirty="0" err="1">
                <a:solidFill>
                  <a:srgbClr val="FF0000"/>
                </a:solidFill>
                <a:latin typeface="Times New Roman" pitchFamily="18" charset="0"/>
                <a:ea typeface="Times" pitchFamily="34" charset="0"/>
                <a:cs typeface="Times New Roman" pitchFamily="18" charset="0"/>
              </a:rPr>
              <a:t>Công</a:t>
            </a:r>
            <a:r>
              <a:rPr lang="en-US" sz="2200" b="1" dirty="0">
                <a:solidFill>
                  <a:srgbClr val="FF0000"/>
                </a:solidFill>
                <a:latin typeface="Times New Roman" pitchFamily="18" charset="0"/>
                <a:ea typeface="Times" pitchFamily="34" charset="0"/>
                <a:cs typeface="Times New Roman" pitchFamily="18" charset="0"/>
              </a:rPr>
              <a:t> </a:t>
            </a:r>
            <a:r>
              <a:rPr lang="en-US" sz="2200" b="1" dirty="0" err="1">
                <a:solidFill>
                  <a:srgbClr val="FF0000"/>
                </a:solidFill>
                <a:latin typeface="Times New Roman" pitchFamily="18" charset="0"/>
                <a:ea typeface="Times" pitchFamily="34" charset="0"/>
                <a:cs typeface="Times New Roman" pitchFamily="18" charset="0"/>
              </a:rPr>
              <a:t>nghiệp</a:t>
            </a:r>
            <a:r>
              <a:rPr lang="en-US" sz="2200" b="1" dirty="0">
                <a:solidFill>
                  <a:srgbClr val="FF0000"/>
                </a:solidFill>
                <a:latin typeface="Times New Roman" pitchFamily="18" charset="0"/>
                <a:ea typeface="Times" pitchFamily="34" charset="0"/>
                <a:cs typeface="Times New Roman" pitchFamily="18" charset="0"/>
              </a:rPr>
              <a:t> </a:t>
            </a:r>
            <a:r>
              <a:rPr lang="en-US" sz="2200" b="1" dirty="0" err="1">
                <a:solidFill>
                  <a:srgbClr val="FF0000"/>
                </a:solidFill>
                <a:latin typeface="Times New Roman" pitchFamily="18" charset="0"/>
                <a:ea typeface="Times" pitchFamily="34" charset="0"/>
                <a:cs typeface="Times New Roman" pitchFamily="18" charset="0"/>
              </a:rPr>
              <a:t>xin</a:t>
            </a:r>
            <a:r>
              <a:rPr lang="en-US" sz="2200" b="1" dirty="0">
                <a:solidFill>
                  <a:srgbClr val="FF0000"/>
                </a:solidFill>
                <a:latin typeface="Times New Roman" pitchFamily="18" charset="0"/>
                <a:ea typeface="Times" pitchFamily="34" charset="0"/>
                <a:cs typeface="Times New Roman" pitchFamily="18" charset="0"/>
              </a:rPr>
              <a:t> </a:t>
            </a:r>
            <a:r>
              <a:rPr lang="en-US" sz="2200" b="1" dirty="0" err="1">
                <a:solidFill>
                  <a:srgbClr val="FF0000"/>
                </a:solidFill>
                <a:latin typeface="Times New Roman" pitchFamily="18" charset="0"/>
                <a:ea typeface="Times" pitchFamily="34" charset="0"/>
                <a:cs typeface="Times New Roman" pitchFamily="18" charset="0"/>
              </a:rPr>
              <a:t>gửi</a:t>
            </a:r>
            <a:r>
              <a:rPr lang="en-US" sz="2200" b="1" dirty="0">
                <a:solidFill>
                  <a:srgbClr val="FF0000"/>
                </a:solidFill>
                <a:latin typeface="Times New Roman" pitchFamily="18" charset="0"/>
                <a:ea typeface="Times" pitchFamily="34" charset="0"/>
                <a:cs typeface="Times New Roman" pitchFamily="18" charset="0"/>
              </a:rPr>
              <a:t> </a:t>
            </a:r>
            <a:r>
              <a:rPr lang="en-US" sz="2200" b="1" dirty="0" err="1">
                <a:solidFill>
                  <a:srgbClr val="FF0000"/>
                </a:solidFill>
                <a:latin typeface="Times New Roman" pitchFamily="18" charset="0"/>
                <a:ea typeface="Times" pitchFamily="34" charset="0"/>
                <a:cs typeface="Times New Roman" pitchFamily="18" charset="0"/>
              </a:rPr>
              <a:t>về</a:t>
            </a:r>
            <a:r>
              <a:rPr lang="en-US" sz="2200" b="1" dirty="0">
                <a:solidFill>
                  <a:srgbClr val="FF0000"/>
                </a:solidFill>
                <a:latin typeface="Times New Roman" pitchFamily="18" charset="0"/>
                <a:ea typeface="Times" pitchFamily="34" charset="0"/>
                <a:cs typeface="Times New Roman" pitchFamily="18" charset="0"/>
              </a:rPr>
              <a:t> </a:t>
            </a:r>
            <a:r>
              <a:rPr lang="en-US" sz="2200" b="1" dirty="0" err="1">
                <a:solidFill>
                  <a:srgbClr val="FF0000"/>
                </a:solidFill>
                <a:latin typeface="Times New Roman" pitchFamily="18" charset="0"/>
                <a:ea typeface="Times" pitchFamily="34" charset="0"/>
                <a:cs typeface="Times New Roman" pitchFamily="18" charset="0"/>
              </a:rPr>
              <a:t>địa</a:t>
            </a:r>
            <a:r>
              <a:rPr lang="en-US" sz="2200" b="1" dirty="0">
                <a:solidFill>
                  <a:srgbClr val="FF0000"/>
                </a:solidFill>
                <a:latin typeface="Times New Roman" pitchFamily="18" charset="0"/>
                <a:ea typeface="Times" pitchFamily="34" charset="0"/>
                <a:cs typeface="Times New Roman" pitchFamily="18" charset="0"/>
              </a:rPr>
              <a:t> </a:t>
            </a:r>
            <a:r>
              <a:rPr lang="en-US" sz="2200" b="1" dirty="0" err="1">
                <a:solidFill>
                  <a:srgbClr val="FF0000"/>
                </a:solidFill>
                <a:latin typeface="Times New Roman" pitchFamily="18" charset="0"/>
                <a:ea typeface="Times" pitchFamily="34" charset="0"/>
                <a:cs typeface="Times New Roman" pitchFamily="18" charset="0"/>
              </a:rPr>
              <a:t>chỉ</a:t>
            </a:r>
            <a:r>
              <a:rPr lang="en-US" sz="2200" b="1" dirty="0">
                <a:solidFill>
                  <a:srgbClr val="FF0000"/>
                </a:solidFill>
                <a:latin typeface="Times New Roman" pitchFamily="18" charset="0"/>
                <a:ea typeface="Times" pitchFamily="34" charset="0"/>
                <a:cs typeface="Times New Roman" pitchFamily="18" charset="0"/>
              </a:rPr>
              <a:t> </a:t>
            </a:r>
            <a:r>
              <a:rPr lang="en-US" sz="2200" b="1" dirty="0" err="1">
                <a:solidFill>
                  <a:srgbClr val="FF0000"/>
                </a:solidFill>
                <a:latin typeface="Times New Roman" pitchFamily="18" charset="0"/>
                <a:ea typeface="Times" pitchFamily="34" charset="0"/>
                <a:cs typeface="Times New Roman" pitchFamily="18" charset="0"/>
              </a:rPr>
              <a:t>facebook</a:t>
            </a:r>
            <a:r>
              <a:rPr lang="en-US" sz="2200" b="1" dirty="0">
                <a:solidFill>
                  <a:srgbClr val="FF0000"/>
                </a:solidFill>
                <a:latin typeface="Times New Roman" pitchFamily="18" charset="0"/>
                <a:ea typeface="Times" pitchFamily="34" charset="0"/>
                <a:cs typeface="Times New Roman" pitchFamily="18" charset="0"/>
              </a:rPr>
              <a:t>: </a:t>
            </a:r>
            <a:r>
              <a:rPr lang="en-US" sz="2200" b="1" dirty="0">
                <a:solidFill>
                  <a:srgbClr val="FF0000"/>
                </a:solidFill>
                <a:latin typeface="Times New Roman" pitchFamily="18" charset="0"/>
                <a:ea typeface="Times" pitchFamily="34" charset="0"/>
                <a:cs typeface="Times New Roman" pitchFamily="18" charset="0"/>
                <a:hlinkClick r:id="rId5"/>
              </a:rPr>
              <a:t>https://www.facebook.com/DoanTN.HoiSV.Uneti/</a:t>
            </a:r>
            <a:endParaRPr lang="en-US" sz="2200" b="1" dirty="0">
              <a:solidFill>
                <a:srgbClr val="FF0000"/>
              </a:solidFill>
              <a:latin typeface="Times New Roman" pitchFamily="18" charset="0"/>
              <a:ea typeface="Times" pitchFamily="34" charset="0"/>
              <a:cs typeface="Times New Roman" pitchFamily="18" charset="0"/>
            </a:endParaRPr>
          </a:p>
          <a:p>
            <a:pPr algn="ctr"/>
            <a:r>
              <a:rPr lang="en-US" sz="2200" b="1" dirty="0" err="1">
                <a:solidFill>
                  <a:srgbClr val="FF0000"/>
                </a:solidFill>
                <a:latin typeface="Times New Roman" pitchFamily="18" charset="0"/>
                <a:ea typeface="Times" pitchFamily="34" charset="0"/>
                <a:cs typeface="Times New Roman" pitchFamily="18" charset="0"/>
              </a:rPr>
              <a:t>Trân</a:t>
            </a:r>
            <a:r>
              <a:rPr lang="en-US" sz="2200" b="1" dirty="0">
                <a:solidFill>
                  <a:srgbClr val="FF0000"/>
                </a:solidFill>
                <a:latin typeface="Times New Roman" pitchFamily="18" charset="0"/>
                <a:ea typeface="Times" pitchFamily="34" charset="0"/>
                <a:cs typeface="Times New Roman" pitchFamily="18" charset="0"/>
              </a:rPr>
              <a:t> </a:t>
            </a:r>
            <a:r>
              <a:rPr lang="en-US" sz="2200" b="1" dirty="0" err="1">
                <a:solidFill>
                  <a:srgbClr val="FF0000"/>
                </a:solidFill>
                <a:latin typeface="Times New Roman" pitchFamily="18" charset="0"/>
                <a:ea typeface="Times" pitchFamily="34" charset="0"/>
                <a:cs typeface="Times New Roman" pitchFamily="18" charset="0"/>
              </a:rPr>
              <a:t>trọng</a:t>
            </a:r>
            <a:r>
              <a:rPr lang="en-US" sz="2200" b="1" dirty="0">
                <a:solidFill>
                  <a:srgbClr val="FF0000"/>
                </a:solidFill>
                <a:latin typeface="Times New Roman" pitchFamily="18" charset="0"/>
                <a:ea typeface="Times" pitchFamily="34" charset="0"/>
                <a:cs typeface="Times New Roman" pitchFamily="18" charset="0"/>
              </a:rPr>
              <a:t> </a:t>
            </a:r>
            <a:r>
              <a:rPr lang="en-US" sz="2200" b="1" dirty="0" err="1">
                <a:solidFill>
                  <a:srgbClr val="FF0000"/>
                </a:solidFill>
                <a:latin typeface="Times New Roman" pitchFamily="18" charset="0"/>
                <a:ea typeface="Times" pitchFamily="34" charset="0"/>
                <a:cs typeface="Times New Roman" pitchFamily="18" charset="0"/>
              </a:rPr>
              <a:t>cám</a:t>
            </a:r>
            <a:r>
              <a:rPr lang="en-US" sz="2200" b="1" dirty="0">
                <a:solidFill>
                  <a:srgbClr val="FF0000"/>
                </a:solidFill>
                <a:latin typeface="Times New Roman" pitchFamily="18" charset="0"/>
                <a:ea typeface="Times" pitchFamily="34" charset="0"/>
                <a:cs typeface="Times New Roman" pitchFamily="18" charset="0"/>
              </a:rPr>
              <a:t> </a:t>
            </a:r>
            <a:r>
              <a:rPr lang="en-US" sz="2200" b="1" dirty="0" err="1">
                <a:solidFill>
                  <a:srgbClr val="FF0000"/>
                </a:solidFill>
                <a:latin typeface="Times New Roman" pitchFamily="18" charset="0"/>
                <a:ea typeface="Times" pitchFamily="34" charset="0"/>
                <a:cs typeface="Times New Roman" pitchFamily="18" charset="0"/>
              </a:rPr>
              <a:t>ơn</a:t>
            </a:r>
            <a:r>
              <a:rPr lang="en-US" sz="2200" b="1" dirty="0">
                <a:solidFill>
                  <a:srgbClr val="FF0000"/>
                </a:solidFill>
                <a:latin typeface="Times New Roman" pitchFamily="18" charset="0"/>
                <a:ea typeface="Times" pitchFamily="34" charset="0"/>
                <a:cs typeface="Times New Roman" pitchFamily="18" charset="0"/>
              </a:rPr>
              <a:t>! </a:t>
            </a:r>
            <a:endParaRPr lang="vi-VN" sz="2200" b="1" dirty="0">
              <a:solidFill>
                <a:srgbClr val="FF0000"/>
              </a:solidFill>
              <a:latin typeface="Times New Roman" pitchFamily="18" charset="0"/>
              <a:ea typeface="Times" pitchFamily="34" charset="0"/>
              <a:cs typeface="Times New Roman" pitchFamily="18" charset="0"/>
            </a:endParaRPr>
          </a:p>
        </p:txBody>
      </p:sp>
      <p:sp>
        <p:nvSpPr>
          <p:cNvPr id="15" name="Slide Number Placeholder 1"/>
          <p:cNvSpPr>
            <a:spLocks noGrp="1"/>
          </p:cNvSpPr>
          <p:nvPr>
            <p:ph type="sldNum" sz="quarter" idx="12"/>
          </p:nvPr>
        </p:nvSpPr>
        <p:spPr>
          <a:xfrm>
            <a:off x="6639978" y="4840542"/>
            <a:ext cx="2133600" cy="273844"/>
          </a:xfrm>
        </p:spPr>
        <p:txBody>
          <a:bodyPr/>
          <a:lstStyle/>
          <a:p>
            <a:fld id="{11281359-C67A-4E07-A949-DF5F731D3E6D}" type="slidenum">
              <a:rPr lang="en-US" smtClean="0"/>
              <a:t>12</a:t>
            </a:fld>
            <a:endParaRPr lang="en-US"/>
          </a:p>
        </p:txBody>
      </p:sp>
      <p:pic>
        <p:nvPicPr>
          <p:cNvPr id="16" name="Picture 2" descr="E:\tin tuc truong lop\LOGO\Logo mau moi\logo truong nen trong.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1114" y="107025"/>
            <a:ext cx="1050301" cy="1198261"/>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descr="F:\tin tuc va hoat dong cua truong lop\LOGO\Logo Cac to doi\442px-Huy_hiệu_Đoàn_TNCS_HCM.svg.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772399" y="107025"/>
            <a:ext cx="1253359" cy="113343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p:nvPr/>
        </p:nvPicPr>
        <p:blipFill>
          <a:blip r:embed="rId8"/>
          <a:stretch>
            <a:fillRect/>
          </a:stretch>
        </p:blipFill>
        <p:spPr>
          <a:xfrm>
            <a:off x="3269101" y="107025"/>
            <a:ext cx="2613818" cy="3037937"/>
          </a:xfrm>
          <a:prstGeom prst="rect">
            <a:avLst/>
          </a:prstGeom>
        </p:spPr>
      </p:pic>
    </p:spTree>
    <p:extLst>
      <p:ext uri="{BB962C8B-B14F-4D97-AF65-F5344CB8AC3E}">
        <p14:creationId xmlns:p14="http://schemas.microsoft.com/office/powerpoint/2010/main" val="2141136537"/>
      </p:ext>
    </p:extLst>
  </p:cSld>
  <p:clrMapOvr>
    <a:masterClrMapping/>
  </p:clrMapOvr>
  <p:transition spd="slow">
    <p:randomBar dir="ver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4010" y="1"/>
            <a:ext cx="9144001" cy="5161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Rectangle 11"/>
          <p:cNvSpPr/>
          <p:nvPr/>
        </p:nvSpPr>
        <p:spPr>
          <a:xfrm>
            <a:off x="156410" y="1349054"/>
            <a:ext cx="8839200" cy="1477328"/>
          </a:xfrm>
          <a:prstGeom prst="rect">
            <a:avLst/>
          </a:prstGeom>
        </p:spPr>
        <p:style>
          <a:lnRef idx="2">
            <a:schemeClr val="accent6"/>
          </a:lnRef>
          <a:fillRef idx="1">
            <a:schemeClr val="lt1"/>
          </a:fillRef>
          <a:effectRef idx="0">
            <a:schemeClr val="accent6"/>
          </a:effectRef>
          <a:fontRef idx="minor">
            <a:schemeClr val="dk1"/>
          </a:fontRef>
        </p:style>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45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CHÚC CÁC BẠN NĂM HỌC </a:t>
            </a:r>
            <a:r>
              <a:rPr lang="en-US" sz="4500" b="1" cap="all">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MỚI </a:t>
            </a:r>
          </a:p>
          <a:p>
            <a:pPr algn="ctr"/>
            <a:r>
              <a:rPr lang="en-US" sz="4500" b="1" cap="all">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ĐẠT </a:t>
            </a:r>
            <a:r>
              <a:rPr lang="en-US" sz="45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NHIỀU THÀNH CÔNG</a:t>
            </a:r>
          </a:p>
        </p:txBody>
      </p:sp>
      <p:sp>
        <p:nvSpPr>
          <p:cNvPr id="13" name="Slide Number Placeholder 1"/>
          <p:cNvSpPr>
            <a:spLocks noGrp="1"/>
          </p:cNvSpPr>
          <p:nvPr>
            <p:ph type="sldNum" sz="quarter" idx="12"/>
          </p:nvPr>
        </p:nvSpPr>
        <p:spPr>
          <a:xfrm>
            <a:off x="6546700" y="4687567"/>
            <a:ext cx="2133600" cy="273844"/>
          </a:xfrm>
        </p:spPr>
        <p:txBody>
          <a:bodyPr/>
          <a:lstStyle/>
          <a:p>
            <a:fld id="{11281359-C67A-4E07-A949-DF5F731D3E6D}" type="slidenum">
              <a:rPr lang="en-US" smtClean="0"/>
              <a:t>13</a:t>
            </a:fld>
            <a:endParaRPr lang="en-US"/>
          </a:p>
        </p:txBody>
      </p:sp>
      <p:pic>
        <p:nvPicPr>
          <p:cNvPr id="14" name="Picture 2" descr="E:\tin tuc truong lop\LOGO\Logo mau moi\logo truong nen tron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1114" y="107025"/>
            <a:ext cx="1050301" cy="1198261"/>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F:\tin tuc va hoat dong cua truong lop\LOGO\Logo Cac to doi\442px-Huy_hiệu_Đoàn_TNCS_HCM.sv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772399" y="107025"/>
            <a:ext cx="1253359" cy="11334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7637892"/>
      </p:ext>
    </p:extLst>
  </p:cSld>
  <p:clrMapOvr>
    <a:masterClrMapping/>
  </p:clrMapOvr>
  <p:transition spd="slow">
    <p:randomBar dir="vert"/>
  </p:transition>
</p:sld>
</file>

<file path=ppt/tags/tag1.xml><?xml version="1.0" encoding="utf-8"?>
<p:tagLst xmlns:a="http://schemas.openxmlformats.org/drawingml/2006/main" xmlns:r="http://schemas.openxmlformats.org/officeDocument/2006/relationships" xmlns:p="http://schemas.openxmlformats.org/presentationml/2006/main">
  <p:tag name="INKNOELEADERBOARD" val="-841268907"/>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3843</TotalTime>
  <Words>1656</Words>
  <Application>Microsoft Office PowerPoint</Application>
  <PresentationFormat>On-screen Show (16:9)</PresentationFormat>
  <Paragraphs>81</Paragraphs>
  <Slides>13</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Sơ kết các hoạt động của Đoàn TNCSHCM trường DHKTKTCN  năm học 2013-2014 và phương hướng hoạt động trong năm học 2014 – 2015</dc:title>
  <dc:creator>Giap Van Duong</dc:creator>
  <cp:lastModifiedBy>giap van duong</cp:lastModifiedBy>
  <cp:revision>263</cp:revision>
  <dcterms:modified xsi:type="dcterms:W3CDTF">2025-09-02T15:46:24Z</dcterms:modified>
</cp:coreProperties>
</file>