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26"/>
  </p:notesMasterIdLst>
  <p:handoutMasterIdLst>
    <p:handoutMasterId r:id="rId27"/>
  </p:handoutMasterIdLst>
  <p:sldIdLst>
    <p:sldId id="1188" r:id="rId2"/>
    <p:sldId id="1186" r:id="rId3"/>
    <p:sldId id="1202" r:id="rId4"/>
    <p:sldId id="1250" r:id="rId5"/>
    <p:sldId id="1251" r:id="rId6"/>
    <p:sldId id="1274" r:id="rId7"/>
    <p:sldId id="1256" r:id="rId8"/>
    <p:sldId id="1277" r:id="rId9"/>
    <p:sldId id="1257" r:id="rId10"/>
    <p:sldId id="1258" r:id="rId11"/>
    <p:sldId id="1262" r:id="rId12"/>
    <p:sldId id="1264" r:id="rId13"/>
    <p:sldId id="1265" r:id="rId14"/>
    <p:sldId id="1272" r:id="rId15"/>
    <p:sldId id="1266" r:id="rId16"/>
    <p:sldId id="1271" r:id="rId17"/>
    <p:sldId id="1267" r:id="rId18"/>
    <p:sldId id="1268" r:id="rId19"/>
    <p:sldId id="1269" r:id="rId20"/>
    <p:sldId id="1273" r:id="rId21"/>
    <p:sldId id="1275" r:id="rId22"/>
    <p:sldId id="1278" r:id="rId23"/>
    <p:sldId id="1270" r:id="rId24"/>
    <p:sldId id="1187" r:id="rId25"/>
  </p:sldIdLst>
  <p:sldSz cx="9906000" cy="6858000" type="A4"/>
  <p:notesSz cx="6881813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en anh Tuan" initials="NaT" lastIdx="1" clrIdx="0">
    <p:extLst>
      <p:ext uri="{19B8F6BF-5375-455C-9EA6-DF929625EA0E}">
        <p15:presenceInfo xmlns:p15="http://schemas.microsoft.com/office/powerpoint/2012/main" userId="c411f40a04e336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CC00"/>
    <a:srgbClr val="3333FF"/>
    <a:srgbClr val="CCFF99"/>
    <a:srgbClr val="99FF99"/>
    <a:srgbClr val="008A00"/>
    <a:srgbClr val="CCFFCC"/>
    <a:srgbClr val="41EF11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6" autoAdjust="0"/>
    <p:restoredTop sz="98566" autoAdjust="0"/>
  </p:normalViewPr>
  <p:slideViewPr>
    <p:cSldViewPr>
      <p:cViewPr varScale="1">
        <p:scale>
          <a:sx n="106" d="100"/>
          <a:sy n="106" d="100"/>
        </p:scale>
        <p:origin x="1680" y="114"/>
      </p:cViewPr>
      <p:guideLst>
        <p:guide orient="horz" pos="1728"/>
        <p:guide pos="3120"/>
      </p:guideLst>
    </p:cSldViewPr>
  </p:slideViewPr>
  <p:outlineViewPr>
    <p:cViewPr>
      <p:scale>
        <a:sx n="33" d="100"/>
        <a:sy n="33" d="100"/>
      </p:scale>
      <p:origin x="0" y="6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06"/>
    </p:cViewPr>
  </p:sorterViewPr>
  <p:notesViewPr>
    <p:cSldViewPr>
      <p:cViewPr varScale="1">
        <p:scale>
          <a:sx n="46" d="100"/>
          <a:sy n="46" d="100"/>
        </p:scale>
        <p:origin x="-2826" y="-102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A1C9E-106E-4A57-B777-B9D852C4EB22}" type="doc">
      <dgm:prSet loTypeId="urn:microsoft.com/office/officeart/2005/8/layout/chevron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D82E27-4B28-434F-85D4-5DE85AB550FF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1</a:t>
          </a:r>
        </a:p>
      </dgm:t>
    </dgm:pt>
    <dgm:pt modelId="{D9541F62-A23F-460A-B122-98C7D6FB606E}" type="parTrans" cxnId="{23F2A51D-900A-4A50-AAEB-5484808A1A29}">
      <dgm:prSet/>
      <dgm:spPr/>
      <dgm:t>
        <a:bodyPr/>
        <a:lstStyle/>
        <a:p>
          <a:endParaRPr lang="en-US"/>
        </a:p>
      </dgm:t>
    </dgm:pt>
    <dgm:pt modelId="{5711F49E-01C8-40E9-9CCB-392EEE5DAED2}" type="sibTrans" cxnId="{23F2A51D-900A-4A50-AAEB-5484808A1A29}">
      <dgm:prSet/>
      <dgm:spPr/>
      <dgm:t>
        <a:bodyPr/>
        <a:lstStyle/>
        <a:p>
          <a:endParaRPr lang="en-US"/>
        </a:p>
      </dgm:t>
    </dgm:pt>
    <dgm:pt modelId="{28F96F7F-CECA-49C9-A616-5762C4900F25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2</a:t>
          </a:r>
        </a:p>
      </dgm:t>
    </dgm:pt>
    <dgm:pt modelId="{3D8C291F-541A-4ABD-B4D0-EB2E0EAB5F93}" type="parTrans" cxnId="{1009F960-C5BC-46FC-AD09-4CA5E7B845B5}">
      <dgm:prSet/>
      <dgm:spPr/>
      <dgm:t>
        <a:bodyPr/>
        <a:lstStyle/>
        <a:p>
          <a:endParaRPr lang="en-US"/>
        </a:p>
      </dgm:t>
    </dgm:pt>
    <dgm:pt modelId="{1A7E67F8-6157-42FF-98BC-A8791377CD2B}" type="sibTrans" cxnId="{1009F960-C5BC-46FC-AD09-4CA5E7B845B5}">
      <dgm:prSet/>
      <dgm:spPr/>
      <dgm:t>
        <a:bodyPr/>
        <a:lstStyle/>
        <a:p>
          <a:endParaRPr lang="en-US"/>
        </a:p>
      </dgm:t>
    </dgm:pt>
    <dgm:pt modelId="{AFD5C72D-CBD0-4F23-9B9A-6E5D7837AD8A}">
      <dgm:prSet phldrT="[Text]" custT="1"/>
      <dgm:spPr/>
      <dgm:t>
        <a:bodyPr/>
        <a:lstStyle/>
        <a:p>
          <a:pPr algn="just">
            <a:lnSpc>
              <a:spcPct val="120000"/>
            </a:lnSpc>
          </a:pP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2.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Công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tác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Đảm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bảo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chất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lượng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endParaRPr lang="en-US" sz="1900" dirty="0">
            <a:solidFill>
              <a:srgbClr val="FF0000"/>
            </a:solidFill>
          </a:endParaRPr>
        </a:p>
      </dgm:t>
    </dgm:pt>
    <dgm:pt modelId="{88D5C163-3E0B-41FE-B7DA-BF5128957053}" type="sibTrans" cxnId="{C087F188-8819-4754-9118-90A9EB8512AE}">
      <dgm:prSet/>
      <dgm:spPr/>
      <dgm:t>
        <a:bodyPr/>
        <a:lstStyle/>
        <a:p>
          <a:endParaRPr lang="en-US"/>
        </a:p>
      </dgm:t>
    </dgm:pt>
    <dgm:pt modelId="{D1308328-A791-4041-9FC7-6077FBB6EC74}" type="parTrans" cxnId="{C087F188-8819-4754-9118-90A9EB8512AE}">
      <dgm:prSet/>
      <dgm:spPr/>
      <dgm:t>
        <a:bodyPr/>
        <a:lstStyle/>
        <a:p>
          <a:endParaRPr lang="en-US"/>
        </a:p>
      </dgm:t>
    </dgm:pt>
    <dgm:pt modelId="{5ACDBC8E-00FC-41A3-A0CA-D3E567356E82}">
      <dgm:prSet phldrT="[Text]" custT="1"/>
      <dgm:spPr/>
      <dgm:t>
        <a:bodyPr/>
        <a:lstStyle/>
        <a:p>
          <a:pPr algn="just">
            <a:lnSpc>
              <a:spcPct val="120000"/>
            </a:lnSpc>
            <a:spcBef>
              <a:spcPts val="500"/>
            </a:spcBef>
            <a:spcAft>
              <a:spcPts val="500"/>
            </a:spcAft>
          </a:pPr>
          <a:r>
            <a:rPr lang="en-US" sz="1900" b="1" dirty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1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.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Chức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năng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nhiệm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vụ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của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phòng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Khảo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thí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và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Đảm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bảo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chất</a:t>
          </a:r>
          <a:r>
            <a:rPr lang="en-US" sz="1900" b="1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lượng</a:t>
          </a:r>
          <a:endParaRPr lang="en-US" sz="1900" b="1" dirty="0">
            <a:solidFill>
              <a:srgbClr val="FF0000"/>
            </a:solidFill>
            <a:ea typeface="Arial Unicode MS" pitchFamily="34" charset="-128"/>
            <a:cs typeface="Arial Unicode MS" pitchFamily="34" charset="-128"/>
          </a:endParaRPr>
        </a:p>
      </dgm:t>
    </dgm:pt>
    <dgm:pt modelId="{8CB7E04B-8382-4CB1-AA65-DCEECB4887A3}" type="sibTrans" cxnId="{4C748345-D3A1-4F6C-9A24-5FC63741DABC}">
      <dgm:prSet/>
      <dgm:spPr/>
      <dgm:t>
        <a:bodyPr/>
        <a:lstStyle/>
        <a:p>
          <a:endParaRPr lang="en-US"/>
        </a:p>
      </dgm:t>
    </dgm:pt>
    <dgm:pt modelId="{DEA630CD-2750-4B9B-A3E3-DE0F7E659DCD}" type="parTrans" cxnId="{4C748345-D3A1-4F6C-9A24-5FC63741DABC}">
      <dgm:prSet/>
      <dgm:spPr/>
      <dgm:t>
        <a:bodyPr/>
        <a:lstStyle/>
        <a:p>
          <a:endParaRPr lang="en-US"/>
        </a:p>
      </dgm:t>
    </dgm:pt>
    <dgm:pt modelId="{4C3A0FB0-0460-4BEB-AFCD-E5EB06F6E2DE}" type="pres">
      <dgm:prSet presAssocID="{2D1A1C9E-106E-4A57-B777-B9D852C4EB22}" presName="linearFlow" presStyleCnt="0">
        <dgm:presLayoutVars>
          <dgm:dir/>
          <dgm:animLvl val="lvl"/>
          <dgm:resizeHandles val="exact"/>
        </dgm:presLayoutVars>
      </dgm:prSet>
      <dgm:spPr/>
    </dgm:pt>
    <dgm:pt modelId="{8D722550-8E26-4E57-95F8-61DB9EFE8C7F}" type="pres">
      <dgm:prSet presAssocID="{59D82E27-4B28-434F-85D4-5DE85AB550FF}" presName="composite" presStyleCnt="0"/>
      <dgm:spPr/>
    </dgm:pt>
    <dgm:pt modelId="{847DF6BA-C47E-4334-A066-C9478031B449}" type="pres">
      <dgm:prSet presAssocID="{59D82E27-4B28-434F-85D4-5DE85AB550FF}" presName="parentText" presStyleLbl="alignNode1" presStyleIdx="0" presStyleCnt="2" custScaleX="100000" custLinFactNeighborY="-1225">
        <dgm:presLayoutVars>
          <dgm:chMax val="1"/>
          <dgm:bulletEnabled val="1"/>
        </dgm:presLayoutVars>
      </dgm:prSet>
      <dgm:spPr/>
    </dgm:pt>
    <dgm:pt modelId="{60E5A365-A25E-4EC3-9658-F2EE68F52612}" type="pres">
      <dgm:prSet presAssocID="{59D82E27-4B28-434F-85D4-5DE85AB550FF}" presName="descendantText" presStyleLbl="alignAcc1" presStyleIdx="0" presStyleCnt="2" custAng="0" custScaleX="100000" custScaleY="100000" custLinFactNeighborY="-1215">
        <dgm:presLayoutVars>
          <dgm:bulletEnabled val="1"/>
        </dgm:presLayoutVars>
      </dgm:prSet>
      <dgm:spPr/>
    </dgm:pt>
    <dgm:pt modelId="{F1D63B18-9F2D-4C44-9C8E-CC7BAF9821FB}" type="pres">
      <dgm:prSet presAssocID="{5711F49E-01C8-40E9-9CCB-392EEE5DAED2}" presName="sp" presStyleCnt="0"/>
      <dgm:spPr/>
    </dgm:pt>
    <dgm:pt modelId="{755FDEF2-EA57-4A96-9DA5-727F53AA96A7}" type="pres">
      <dgm:prSet presAssocID="{28F96F7F-CECA-49C9-A616-5762C4900F25}" presName="composite" presStyleCnt="0"/>
      <dgm:spPr/>
    </dgm:pt>
    <dgm:pt modelId="{77827822-2DDF-48A8-9B76-C71F03B20394}" type="pres">
      <dgm:prSet presAssocID="{28F96F7F-CECA-49C9-A616-5762C4900F25}" presName="parentText" presStyleLbl="alignNode1" presStyleIdx="1" presStyleCnt="2" custLinFactNeighborY="-12516">
        <dgm:presLayoutVars>
          <dgm:chMax val="1"/>
          <dgm:bulletEnabled val="1"/>
        </dgm:presLayoutVars>
      </dgm:prSet>
      <dgm:spPr/>
    </dgm:pt>
    <dgm:pt modelId="{9709CEAE-E8E8-4B9B-A9B6-E7F16595BB76}" type="pres">
      <dgm:prSet presAssocID="{28F96F7F-CECA-49C9-A616-5762C4900F25}" presName="descendantText" presStyleLbl="alignAcc1" presStyleIdx="1" presStyleCnt="2" custScaleY="72921" custLinFactNeighborY="-23088">
        <dgm:presLayoutVars>
          <dgm:bulletEnabled val="1"/>
        </dgm:presLayoutVars>
      </dgm:prSet>
      <dgm:spPr/>
    </dgm:pt>
  </dgm:ptLst>
  <dgm:cxnLst>
    <dgm:cxn modelId="{23F2A51D-900A-4A50-AAEB-5484808A1A29}" srcId="{2D1A1C9E-106E-4A57-B777-B9D852C4EB22}" destId="{59D82E27-4B28-434F-85D4-5DE85AB550FF}" srcOrd="0" destOrd="0" parTransId="{D9541F62-A23F-460A-B122-98C7D6FB606E}" sibTransId="{5711F49E-01C8-40E9-9CCB-392EEE5DAED2}"/>
    <dgm:cxn modelId="{E1A5A638-B4F5-4D9F-A7C9-DC9EFBD11FD3}" type="presOf" srcId="{5ACDBC8E-00FC-41A3-A0CA-D3E567356E82}" destId="{60E5A365-A25E-4EC3-9658-F2EE68F52612}" srcOrd="0" destOrd="0" presId="urn:microsoft.com/office/officeart/2005/8/layout/chevron2"/>
    <dgm:cxn modelId="{1009F960-C5BC-46FC-AD09-4CA5E7B845B5}" srcId="{2D1A1C9E-106E-4A57-B777-B9D852C4EB22}" destId="{28F96F7F-CECA-49C9-A616-5762C4900F25}" srcOrd="1" destOrd="0" parTransId="{3D8C291F-541A-4ABD-B4D0-EB2E0EAB5F93}" sibTransId="{1A7E67F8-6157-42FF-98BC-A8791377CD2B}"/>
    <dgm:cxn modelId="{4C748345-D3A1-4F6C-9A24-5FC63741DABC}" srcId="{59D82E27-4B28-434F-85D4-5DE85AB550FF}" destId="{5ACDBC8E-00FC-41A3-A0CA-D3E567356E82}" srcOrd="0" destOrd="0" parTransId="{DEA630CD-2750-4B9B-A3E3-DE0F7E659DCD}" sibTransId="{8CB7E04B-8382-4CB1-AA65-DCEECB4887A3}"/>
    <dgm:cxn modelId="{C087FF45-CE22-4FEA-B876-A0BA258890C2}" type="presOf" srcId="{59D82E27-4B28-434F-85D4-5DE85AB550FF}" destId="{847DF6BA-C47E-4334-A066-C9478031B449}" srcOrd="0" destOrd="0" presId="urn:microsoft.com/office/officeart/2005/8/layout/chevron2"/>
    <dgm:cxn modelId="{C087F188-8819-4754-9118-90A9EB8512AE}" srcId="{28F96F7F-CECA-49C9-A616-5762C4900F25}" destId="{AFD5C72D-CBD0-4F23-9B9A-6E5D7837AD8A}" srcOrd="0" destOrd="0" parTransId="{D1308328-A791-4041-9FC7-6077FBB6EC74}" sibTransId="{88D5C163-3E0B-41FE-B7DA-BF5128957053}"/>
    <dgm:cxn modelId="{B96645B3-D726-409B-808A-148C897459AB}" type="presOf" srcId="{2D1A1C9E-106E-4A57-B777-B9D852C4EB22}" destId="{4C3A0FB0-0460-4BEB-AFCD-E5EB06F6E2DE}" srcOrd="0" destOrd="0" presId="urn:microsoft.com/office/officeart/2005/8/layout/chevron2"/>
    <dgm:cxn modelId="{02834EDC-7637-400A-8A0B-B3477569014B}" type="presOf" srcId="{28F96F7F-CECA-49C9-A616-5762C4900F25}" destId="{77827822-2DDF-48A8-9B76-C71F03B20394}" srcOrd="0" destOrd="0" presId="urn:microsoft.com/office/officeart/2005/8/layout/chevron2"/>
    <dgm:cxn modelId="{F65607E8-3D20-4E6E-A75A-E9869D2C919F}" type="presOf" srcId="{AFD5C72D-CBD0-4F23-9B9A-6E5D7837AD8A}" destId="{9709CEAE-E8E8-4B9B-A9B6-E7F16595BB76}" srcOrd="0" destOrd="0" presId="urn:microsoft.com/office/officeart/2005/8/layout/chevron2"/>
    <dgm:cxn modelId="{5EEC9E15-552F-4BA2-911C-B744E5590971}" type="presParOf" srcId="{4C3A0FB0-0460-4BEB-AFCD-E5EB06F6E2DE}" destId="{8D722550-8E26-4E57-95F8-61DB9EFE8C7F}" srcOrd="0" destOrd="0" presId="urn:microsoft.com/office/officeart/2005/8/layout/chevron2"/>
    <dgm:cxn modelId="{74CCF204-7195-4DEF-82FD-B06218D3F6C8}" type="presParOf" srcId="{8D722550-8E26-4E57-95F8-61DB9EFE8C7F}" destId="{847DF6BA-C47E-4334-A066-C9478031B449}" srcOrd="0" destOrd="0" presId="urn:microsoft.com/office/officeart/2005/8/layout/chevron2"/>
    <dgm:cxn modelId="{3B2A029E-6AC2-4294-9E02-C0FEAD7B1012}" type="presParOf" srcId="{8D722550-8E26-4E57-95F8-61DB9EFE8C7F}" destId="{60E5A365-A25E-4EC3-9658-F2EE68F52612}" srcOrd="1" destOrd="0" presId="urn:microsoft.com/office/officeart/2005/8/layout/chevron2"/>
    <dgm:cxn modelId="{7CFE63E2-76D2-400C-9CA9-68BC36EC6AFF}" type="presParOf" srcId="{4C3A0FB0-0460-4BEB-AFCD-E5EB06F6E2DE}" destId="{F1D63B18-9F2D-4C44-9C8E-CC7BAF9821FB}" srcOrd="1" destOrd="0" presId="urn:microsoft.com/office/officeart/2005/8/layout/chevron2"/>
    <dgm:cxn modelId="{C5D12899-FFC0-4A1C-8D2B-E068D0148105}" type="presParOf" srcId="{4C3A0FB0-0460-4BEB-AFCD-E5EB06F6E2DE}" destId="{755FDEF2-EA57-4A96-9DA5-727F53AA96A7}" srcOrd="2" destOrd="0" presId="urn:microsoft.com/office/officeart/2005/8/layout/chevron2"/>
    <dgm:cxn modelId="{07C6E919-7E86-4E7D-AC8F-D88EFE7CE3E8}" type="presParOf" srcId="{755FDEF2-EA57-4A96-9DA5-727F53AA96A7}" destId="{77827822-2DDF-48A8-9B76-C71F03B20394}" srcOrd="0" destOrd="0" presId="urn:microsoft.com/office/officeart/2005/8/layout/chevron2"/>
    <dgm:cxn modelId="{2B8FA6BB-1C1E-478E-822C-473105FB0B3A}" type="presParOf" srcId="{755FDEF2-EA57-4A96-9DA5-727F53AA96A7}" destId="{9709CEAE-E8E8-4B9B-A9B6-E7F16595BB7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DF6BA-C47E-4334-A066-C9478031B449}">
      <dsp:nvSpPr>
        <dsp:cNvPr id="0" name=""/>
        <dsp:cNvSpPr/>
      </dsp:nvSpPr>
      <dsp:spPr>
        <a:xfrm rot="5400000">
          <a:off x="-217873" y="217873"/>
          <a:ext cx="1452490" cy="10167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1</a:t>
          </a:r>
        </a:p>
      </dsp:txBody>
      <dsp:txXfrm rot="-5400000">
        <a:off x="1" y="508372"/>
        <a:ext cx="1016743" cy="435747"/>
      </dsp:txXfrm>
    </dsp:sp>
    <dsp:sp modelId="{60E5A365-A25E-4EC3-9658-F2EE68F52612}">
      <dsp:nvSpPr>
        <dsp:cNvPr id="0" name=""/>
        <dsp:cNvSpPr/>
      </dsp:nvSpPr>
      <dsp:spPr>
        <a:xfrm rot="5400000">
          <a:off x="2868313" y="-1851569"/>
          <a:ext cx="944615" cy="46477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120000"/>
            </a:lnSpc>
            <a:spcBef>
              <a:spcPct val="0"/>
            </a:spcBef>
            <a:spcAft>
              <a:spcPts val="500"/>
            </a:spcAft>
            <a:buChar char="•"/>
          </a:pPr>
          <a:r>
            <a:rPr lang="en-US" sz="1900" b="1" kern="1200" dirty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1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.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Chức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năng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nhiệm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vụ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của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phòng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Khảo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thí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và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Đảm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bảo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chất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lượng</a:t>
          </a:r>
          <a:endParaRPr lang="en-US" sz="1900" b="1" kern="1200" dirty="0">
            <a:solidFill>
              <a:srgbClr val="FF0000"/>
            </a:solidFill>
            <a:ea typeface="Arial Unicode MS" pitchFamily="34" charset="-128"/>
            <a:cs typeface="Arial Unicode MS" pitchFamily="34" charset="-128"/>
          </a:endParaRPr>
        </a:p>
      </dsp:txBody>
      <dsp:txXfrm rot="-5400000">
        <a:off x="1016744" y="46112"/>
        <a:ext cx="4601642" cy="852391"/>
      </dsp:txXfrm>
    </dsp:sp>
    <dsp:sp modelId="{77827822-2DDF-48A8-9B76-C71F03B20394}">
      <dsp:nvSpPr>
        <dsp:cNvPr id="0" name=""/>
        <dsp:cNvSpPr/>
      </dsp:nvSpPr>
      <dsp:spPr>
        <a:xfrm rot="5400000">
          <a:off x="-217873" y="1193103"/>
          <a:ext cx="1452490" cy="10167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2</a:t>
          </a:r>
        </a:p>
      </dsp:txBody>
      <dsp:txXfrm rot="-5400000">
        <a:off x="1" y="1483602"/>
        <a:ext cx="1016743" cy="435747"/>
      </dsp:txXfrm>
    </dsp:sp>
    <dsp:sp modelId="{9709CEAE-E8E8-4B9B-A9B6-E7F16595BB76}">
      <dsp:nvSpPr>
        <dsp:cNvPr id="0" name=""/>
        <dsp:cNvSpPr/>
      </dsp:nvSpPr>
      <dsp:spPr>
        <a:xfrm rot="5400000">
          <a:off x="2996390" y="-912772"/>
          <a:ext cx="688460" cy="46477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2.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Công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tác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Đảm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bảo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chất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lượng</a:t>
          </a:r>
          <a:r>
            <a:rPr lang="en-US" sz="1900" b="1" kern="1200" dirty="0">
              <a:solidFill>
                <a:srgbClr val="FF0000"/>
              </a:solidFill>
              <a:ea typeface="Arial Unicode MS" pitchFamily="34" charset="-128"/>
              <a:cs typeface="Arial Unicode MS" pitchFamily="34" charset="-128"/>
            </a:rPr>
            <a:t> </a:t>
          </a:r>
          <a:endParaRPr lang="en-US" sz="1900" kern="1200" dirty="0">
            <a:solidFill>
              <a:srgbClr val="FF0000"/>
            </a:solidFill>
          </a:endParaRPr>
        </a:p>
      </dsp:txBody>
      <dsp:txXfrm rot="-5400000">
        <a:off x="1016743" y="1100483"/>
        <a:ext cx="4614146" cy="621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014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014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A5493548-C0D9-4429-B6CB-84DAAC49D9C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990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014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698500"/>
            <a:ext cx="503555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5" y="4418295"/>
            <a:ext cx="5123249" cy="417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Klicken Sie, um die Textformatierung des Masters zu bearbeiten.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014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CC51B82C-B0F1-4001-912C-624EFDBFD7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6611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914400"/>
            <a:ext cx="4076700" cy="5105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914400"/>
            <a:ext cx="4076700" cy="5105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8550" y="241300"/>
            <a:ext cx="2076450" cy="57785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41300"/>
            <a:ext cx="6076950" cy="5778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6" name="Rectangle 4"/>
          <p:cNvSpPr>
            <a:spLocks noChangeArrowheads="1"/>
          </p:cNvSpPr>
          <p:nvPr/>
        </p:nvSpPr>
        <p:spPr bwMode="auto">
          <a:xfrm>
            <a:off x="0" y="6172200"/>
            <a:ext cx="9921240" cy="228600"/>
          </a:xfrm>
          <a:prstGeom prst="rect">
            <a:avLst/>
          </a:prstGeom>
          <a:solidFill>
            <a:srgbClr val="CCFFCC"/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38" name="Rectangle 6"/>
          <p:cNvSpPr>
            <a:spLocks noChangeArrowheads="1"/>
          </p:cNvSpPr>
          <p:nvPr/>
        </p:nvSpPr>
        <p:spPr bwMode="auto">
          <a:xfrm>
            <a:off x="0" y="6400800"/>
            <a:ext cx="9906000" cy="457200"/>
          </a:xfrm>
          <a:prstGeom prst="rect">
            <a:avLst/>
          </a:prstGeom>
          <a:solidFill>
            <a:srgbClr val="969696"/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39" name="Line 7"/>
          <p:cNvSpPr>
            <a:spLocks noChangeShapeType="1"/>
          </p:cNvSpPr>
          <p:nvPr/>
        </p:nvSpPr>
        <p:spPr bwMode="auto">
          <a:xfrm>
            <a:off x="0" y="6172200"/>
            <a:ext cx="12954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40" name="Line 8"/>
          <p:cNvSpPr>
            <a:spLocks noChangeShapeType="1"/>
          </p:cNvSpPr>
          <p:nvPr/>
        </p:nvSpPr>
        <p:spPr bwMode="auto">
          <a:xfrm>
            <a:off x="838200" y="6172200"/>
            <a:ext cx="90678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44" name="Line 12"/>
          <p:cNvSpPr>
            <a:spLocks noChangeShapeType="1"/>
          </p:cNvSpPr>
          <p:nvPr/>
        </p:nvSpPr>
        <p:spPr bwMode="auto">
          <a:xfrm>
            <a:off x="0" y="6400800"/>
            <a:ext cx="9906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99" name="Line 67"/>
          <p:cNvSpPr>
            <a:spLocks noChangeShapeType="1"/>
          </p:cNvSpPr>
          <p:nvPr/>
        </p:nvSpPr>
        <p:spPr bwMode="auto">
          <a:xfrm flipV="1">
            <a:off x="1981200" y="5943600"/>
            <a:ext cx="0" cy="2286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6991" name="Line 159"/>
          <p:cNvSpPr>
            <a:spLocks noChangeShapeType="1"/>
          </p:cNvSpPr>
          <p:nvPr/>
        </p:nvSpPr>
        <p:spPr bwMode="auto">
          <a:xfrm>
            <a:off x="0" y="723900"/>
            <a:ext cx="9906000" cy="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36000" tIns="36000" rIns="0" bIns="0" anchor="ctr"/>
          <a:lstStyle/>
          <a:p>
            <a:endParaRPr lang="en-US"/>
          </a:p>
        </p:txBody>
      </p:sp>
      <p:sp>
        <p:nvSpPr>
          <p:cNvPr id="1017060" name="Line 228"/>
          <p:cNvSpPr>
            <a:spLocks noChangeShapeType="1"/>
          </p:cNvSpPr>
          <p:nvPr/>
        </p:nvSpPr>
        <p:spPr bwMode="auto">
          <a:xfrm>
            <a:off x="0" y="642938"/>
            <a:ext cx="987552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lIns="36000" tIns="36000" rIns="0" bIns="0" anchor="ctr"/>
          <a:lstStyle/>
          <a:p>
            <a:endParaRPr lang="en-US"/>
          </a:p>
        </p:txBody>
      </p:sp>
      <p:sp>
        <p:nvSpPr>
          <p:cNvPr id="1017066" name="Text Box 234"/>
          <p:cNvSpPr txBox="1">
            <a:spLocks noChangeArrowheads="1"/>
          </p:cNvSpPr>
          <p:nvPr/>
        </p:nvSpPr>
        <p:spPr bwMode="auto">
          <a:xfrm>
            <a:off x="4495800" y="6553200"/>
            <a:ext cx="457200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l">
              <a:buClrTx/>
              <a:buSzTx/>
              <a:buFontTx/>
              <a:buNone/>
            </a:pPr>
            <a:r>
              <a:rPr lang="de-DE" altLang="de-DE" sz="1300" b="1">
                <a:solidFill>
                  <a:srgbClr val="800000"/>
                </a:solidFill>
                <a:latin typeface="+mj-lt"/>
              </a:rPr>
              <a:t>S</a:t>
            </a:r>
            <a:r>
              <a:rPr lang="en-GB" altLang="de-DE" sz="1300" b="1">
                <a:solidFill>
                  <a:srgbClr val="800000"/>
                </a:solidFill>
                <a:latin typeface="+mj-lt"/>
              </a:rPr>
              <a:t>lide</a:t>
            </a:r>
            <a:r>
              <a:rPr lang="de-DE" altLang="de-DE" sz="1300" b="1">
                <a:solidFill>
                  <a:srgbClr val="800000"/>
                </a:solidFill>
                <a:latin typeface="+mj-lt"/>
              </a:rPr>
              <a:t> </a:t>
            </a:r>
            <a:r>
              <a:rPr lang="en-GB" altLang="de-DE" sz="1300" b="1">
                <a:solidFill>
                  <a:srgbClr val="800000"/>
                </a:solidFill>
                <a:latin typeface="+mj-lt"/>
              </a:rPr>
              <a:t> </a:t>
            </a:r>
            <a:fld id="{3CAAEC09-A481-40BA-A124-5C9AFE1C62FF}" type="slidenum">
              <a:rPr lang="en-GB" altLang="de-DE" sz="1300" b="1">
                <a:solidFill>
                  <a:srgbClr val="800000"/>
                </a:solidFill>
                <a:latin typeface="+mj-lt"/>
              </a:rPr>
              <a:pPr algn="l">
                <a:buClrTx/>
                <a:buSzTx/>
                <a:buFontTx/>
                <a:buNone/>
              </a:pPr>
              <a:t>‹#›</a:t>
            </a:fld>
            <a:endParaRPr lang="en-GB" altLang="de-DE" sz="1300" b="1">
              <a:solidFill>
                <a:srgbClr val="800000"/>
              </a:solidFill>
              <a:latin typeface="+mj-lt"/>
            </a:endParaRPr>
          </a:p>
        </p:txBody>
      </p:sp>
      <p:sp>
        <p:nvSpPr>
          <p:cNvPr id="1017069" name="Text Box 237"/>
          <p:cNvSpPr txBox="1">
            <a:spLocks noChangeArrowheads="1"/>
          </p:cNvSpPr>
          <p:nvPr/>
        </p:nvSpPr>
        <p:spPr bwMode="auto">
          <a:xfrm>
            <a:off x="8801100" y="6211888"/>
            <a:ext cx="76200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0" rIns="0" bIns="0"/>
          <a:lstStyle/>
          <a:p>
            <a:pPr algn="l">
              <a:buClrTx/>
              <a:buSzTx/>
              <a:buFontTx/>
              <a:buNone/>
            </a:pPr>
            <a:fld id="{7FA8422E-F20D-4A96-AD74-0158C2F29876}" type="datetime1">
              <a:rPr lang="en-GB" altLang="de-DE" sz="1200">
                <a:solidFill>
                  <a:srgbClr val="008A00"/>
                </a:solidFill>
              </a:rPr>
              <a:pPr algn="l">
                <a:buClrTx/>
                <a:buSzTx/>
                <a:buFontTx/>
                <a:buNone/>
              </a:pPr>
              <a:t>11/09/2024</a:t>
            </a:fld>
            <a:endParaRPr lang="en-GB" altLang="de-DE" sz="1200">
              <a:solidFill>
                <a:srgbClr val="008A00"/>
              </a:solidFill>
            </a:endParaRPr>
          </a:p>
        </p:txBody>
      </p:sp>
      <p:pic>
        <p:nvPicPr>
          <p:cNvPr id="76" name="Picture 75" descr="gearanm[1].gi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20200" y="0"/>
            <a:ext cx="685800" cy="623455"/>
          </a:xfrm>
          <a:prstGeom prst="rect">
            <a:avLst/>
          </a:prstGeom>
        </p:spPr>
      </p:pic>
      <p:sp>
        <p:nvSpPr>
          <p:cNvPr id="85" name="Rectangle 21"/>
          <p:cNvSpPr>
            <a:spLocks noChangeArrowheads="1"/>
          </p:cNvSpPr>
          <p:nvPr/>
        </p:nvSpPr>
        <p:spPr bwMode="auto">
          <a:xfrm>
            <a:off x="9385300" y="6591300"/>
            <a:ext cx="304800" cy="88900"/>
          </a:xfrm>
          <a:prstGeom prst="rect">
            <a:avLst/>
          </a:prstGeom>
          <a:solidFill>
            <a:srgbClr val="FFFF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86" name="Rectangle 22"/>
          <p:cNvSpPr>
            <a:spLocks noChangeArrowheads="1"/>
          </p:cNvSpPr>
          <p:nvPr/>
        </p:nvSpPr>
        <p:spPr bwMode="auto">
          <a:xfrm>
            <a:off x="8872537" y="6532563"/>
            <a:ext cx="185738" cy="185737"/>
          </a:xfrm>
          <a:prstGeom prst="rect">
            <a:avLst/>
          </a:prstGeom>
          <a:solidFill>
            <a:srgbClr val="99CC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T</a:t>
            </a:r>
            <a:endParaRPr lang="vi-VN" b="1">
              <a:latin typeface="+mj-lt"/>
            </a:endParaRPr>
          </a:p>
        </p:txBody>
      </p:sp>
      <p:sp>
        <p:nvSpPr>
          <p:cNvPr id="87" name="Rectangle 23"/>
          <p:cNvSpPr>
            <a:spLocks noChangeArrowheads="1"/>
          </p:cNvSpPr>
          <p:nvPr/>
        </p:nvSpPr>
        <p:spPr bwMode="auto">
          <a:xfrm>
            <a:off x="8591550" y="6532563"/>
            <a:ext cx="185737" cy="185737"/>
          </a:xfrm>
          <a:prstGeom prst="rect">
            <a:avLst/>
          </a:prstGeom>
          <a:solidFill>
            <a:srgbClr val="CCFFCC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E</a:t>
            </a:r>
            <a:endParaRPr lang="vi-VN" b="1">
              <a:latin typeface="+mj-lt"/>
            </a:endParaRPr>
          </a:p>
        </p:txBody>
      </p:sp>
      <p:sp>
        <p:nvSpPr>
          <p:cNvPr id="88" name="Rectangle 24"/>
          <p:cNvSpPr>
            <a:spLocks noChangeArrowheads="1"/>
          </p:cNvSpPr>
          <p:nvPr/>
        </p:nvSpPr>
        <p:spPr bwMode="auto">
          <a:xfrm>
            <a:off x="8305800" y="6532563"/>
            <a:ext cx="185737" cy="185737"/>
          </a:xfrm>
          <a:prstGeom prst="rect">
            <a:avLst/>
          </a:prstGeom>
          <a:solidFill>
            <a:srgbClr val="FFFF99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N</a:t>
            </a:r>
            <a:endParaRPr lang="vi-VN" b="1">
              <a:latin typeface="+mj-lt"/>
            </a:endParaRPr>
          </a:p>
        </p:txBody>
      </p:sp>
      <p:sp>
        <p:nvSpPr>
          <p:cNvPr id="89" name="Rectangle 25"/>
          <p:cNvSpPr>
            <a:spLocks noChangeArrowheads="1"/>
          </p:cNvSpPr>
          <p:nvPr/>
        </p:nvSpPr>
        <p:spPr bwMode="auto">
          <a:xfrm>
            <a:off x="8001000" y="6532563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U</a:t>
            </a:r>
            <a:endParaRPr lang="vi-VN" b="1">
              <a:latin typeface="+mj-lt"/>
            </a:endParaRPr>
          </a:p>
        </p:txBody>
      </p:sp>
      <p:sp>
        <p:nvSpPr>
          <p:cNvPr id="90" name="Rectangle 26"/>
          <p:cNvSpPr>
            <a:spLocks noChangeArrowheads="1"/>
          </p:cNvSpPr>
          <p:nvPr/>
        </p:nvSpPr>
        <p:spPr bwMode="auto">
          <a:xfrm>
            <a:off x="7556500" y="6591300"/>
            <a:ext cx="338137" cy="88900"/>
          </a:xfrm>
          <a:prstGeom prst="rect">
            <a:avLst/>
          </a:prstGeom>
          <a:solidFill>
            <a:srgbClr val="FF6600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1" name="Rectangle 25"/>
          <p:cNvSpPr>
            <a:spLocks noChangeArrowheads="1"/>
          </p:cNvSpPr>
          <p:nvPr/>
        </p:nvSpPr>
        <p:spPr bwMode="auto">
          <a:xfrm>
            <a:off x="9144000" y="6527800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I</a:t>
            </a:r>
            <a:endParaRPr lang="vi-VN" b="1">
              <a:latin typeface="+mj-lt"/>
            </a:endParaRPr>
          </a:p>
        </p:txBody>
      </p:sp>
      <p:pic>
        <p:nvPicPr>
          <p:cNvPr id="32" name="Picture 31" descr="Logo_TiengViet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1"/>
            <a:ext cx="533400" cy="609599"/>
          </a:xfrm>
          <a:prstGeom prst="rect">
            <a:avLst/>
          </a:prstGeom>
          <a:ln w="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1">
            <a:extLst>
              <a:ext uri="{FF2B5EF4-FFF2-40B4-BE49-F238E27FC236}">
                <a16:creationId xmlns:a16="http://schemas.microsoft.com/office/drawing/2014/main" id="{C79A3917-EEA0-4AC1-A7D2-3AB8B891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67694" y="6595268"/>
            <a:ext cx="304800" cy="88900"/>
          </a:xfrm>
          <a:prstGeom prst="rect">
            <a:avLst/>
          </a:prstGeom>
          <a:solidFill>
            <a:srgbClr val="FFFF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" name="Rectangle 22">
            <a:extLst>
              <a:ext uri="{FF2B5EF4-FFF2-40B4-BE49-F238E27FC236}">
                <a16:creationId xmlns:a16="http://schemas.microsoft.com/office/drawing/2014/main" id="{09CB2BA6-54F7-4DFD-847F-D4CE83CFC8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54931" y="6536531"/>
            <a:ext cx="185738" cy="185737"/>
          </a:xfrm>
          <a:prstGeom prst="rect">
            <a:avLst/>
          </a:prstGeom>
          <a:solidFill>
            <a:srgbClr val="99CC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C</a:t>
            </a:r>
            <a:endParaRPr lang="vi-VN" b="1" dirty="0">
              <a:latin typeface="+mj-lt"/>
            </a:endParaRP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A6664019-71F0-4D04-9CEE-614B6B5D7D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3944" y="6536531"/>
            <a:ext cx="185737" cy="185737"/>
          </a:xfrm>
          <a:prstGeom prst="rect">
            <a:avLst/>
          </a:prstGeom>
          <a:solidFill>
            <a:srgbClr val="CCFFCC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L</a:t>
            </a:r>
            <a:endParaRPr lang="vi-VN" b="1" dirty="0">
              <a:latin typeface="+mj-lt"/>
            </a:endParaRPr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3909EB5C-C918-4B2C-9EBB-40726CD21A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88194" y="6536531"/>
            <a:ext cx="185737" cy="185737"/>
          </a:xfrm>
          <a:prstGeom prst="rect">
            <a:avLst/>
          </a:prstGeom>
          <a:solidFill>
            <a:srgbClr val="FFFF99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Q</a:t>
            </a:r>
            <a:endParaRPr lang="vi-VN" b="1" dirty="0">
              <a:latin typeface="+mj-lt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8D41B6C5-3FC1-4B7E-8CE1-18709C01BA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83394" y="6536531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P</a:t>
            </a:r>
            <a:endParaRPr lang="vi-VN" b="1" dirty="0">
              <a:latin typeface="+mj-lt"/>
            </a:endParaRP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69AAA2B3-9A2B-422D-93AF-2F6581DE6C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894" y="6595268"/>
            <a:ext cx="338137" cy="88900"/>
          </a:xfrm>
          <a:prstGeom prst="rect">
            <a:avLst/>
          </a:prstGeom>
          <a:solidFill>
            <a:srgbClr val="FF6600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5E43499D-681E-4A42-BBA3-7AA352494F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26394" y="6531768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I</a:t>
            </a:r>
            <a:endParaRPr lang="vi-VN" b="1"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/>
  <p:txStyles>
    <p:titleStyle>
      <a:lvl1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+mj-lt"/>
          <a:ea typeface="+mj-ea"/>
          <a:cs typeface="+mj-cs"/>
        </a:defRPr>
      </a:lvl1pPr>
      <a:lvl2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2pPr>
      <a:lvl3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3pPr>
      <a:lvl4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4pPr>
      <a:lvl5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5pPr>
      <a:lvl6pPr marL="8413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6pPr>
      <a:lvl7pPr marL="12985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7pPr>
      <a:lvl8pPr marL="17557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8pPr>
      <a:lvl9pPr marL="22129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9pPr>
    </p:titleStyle>
    <p:bodyStyle>
      <a:lvl1pPr marL="384175" indent="-384175" algn="just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65163" indent="-279400" algn="just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SzPct val="70000"/>
        <a:buFont typeface="Wingdings" pitchFamily="2" charset="2"/>
        <a:defRPr sz="2000">
          <a:solidFill>
            <a:schemeClr val="tx1"/>
          </a:solidFill>
          <a:latin typeface="+mn-lt"/>
        </a:defRPr>
      </a:lvl2pPr>
      <a:lvl3pPr marL="958850" indent="-292100" algn="just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defRPr sz="2000">
          <a:solidFill>
            <a:schemeClr val="tx1"/>
          </a:solidFill>
          <a:latin typeface="+mn-lt"/>
        </a:defRPr>
      </a:lvl3pPr>
      <a:lvl4pPr marL="1243013" indent="-282575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400">
          <a:solidFill>
            <a:schemeClr val="tx1"/>
          </a:solidFill>
          <a:latin typeface="+mn-lt"/>
        </a:defRPr>
      </a:lvl4pPr>
      <a:lvl5pPr marL="15255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5pPr>
      <a:lvl6pPr marL="19827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6pPr>
      <a:lvl7pPr marL="24399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7pPr>
      <a:lvl8pPr marL="28971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8pPr>
      <a:lvl9pPr marL="33543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uneti.ltd/Student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daotao.uneti.edu.vn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sv.phongqlcl@uneti.edu.vn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22" name="Rectangle 2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901941" y="4267200"/>
            <a:ext cx="7999413" cy="609600"/>
          </a:xfrm>
          <a:ln>
            <a:noFill/>
          </a:ln>
        </p:spPr>
        <p:txBody>
          <a:bodyPr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PHÒNG KHẢO THÍ VÀ ĐẢM BẢO CHẤT LƯỢNG</a:t>
            </a:r>
          </a:p>
        </p:txBody>
      </p:sp>
      <p:sp>
        <p:nvSpPr>
          <p:cNvPr id="1566730" name="Rectangle 10"/>
          <p:cNvSpPr>
            <a:spLocks noChangeAspect="1" noChangeArrowheads="1"/>
          </p:cNvSpPr>
          <p:nvPr/>
        </p:nvSpPr>
        <p:spPr bwMode="auto">
          <a:xfrm>
            <a:off x="3733800" y="5486400"/>
            <a:ext cx="2667000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384175" indent="-384175" algn="l">
              <a:lnSpc>
                <a:spcPct val="120000"/>
              </a:lnSpc>
              <a:spcBef>
                <a:spcPct val="20000"/>
              </a:spcBef>
            </a:pPr>
            <a:r>
              <a:rPr lang="en-US" b="1" dirty="0">
                <a:solidFill>
                  <a:schemeClr val="tx1"/>
                </a:solidFill>
              </a:rPr>
              <a:t>HÀ NỘI, NGÀY </a:t>
            </a:r>
            <a:fld id="{C893AFEE-C6D8-43C1-9400-630C4213C558}" type="datetime1">
              <a:rPr lang="vi-VN" b="1">
                <a:solidFill>
                  <a:schemeClr val="tx1"/>
                </a:solidFill>
              </a:rPr>
              <a:pPr marL="384175" indent="-384175" algn="l">
                <a:lnSpc>
                  <a:spcPct val="120000"/>
                </a:lnSpc>
                <a:spcBef>
                  <a:spcPct val="20000"/>
                </a:spcBef>
              </a:pPr>
              <a:t>11/09/2024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72548" y="100496"/>
            <a:ext cx="84582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500" b="1" dirty="0">
                <a:solidFill>
                  <a:srgbClr val="000099"/>
                </a:solidFill>
              </a:rPr>
              <a:t>TRƯỜNG ĐẠI HỌC KINH TẾ KỸ THUẬT CÔNG NGHIỆP</a:t>
            </a:r>
          </a:p>
        </p:txBody>
      </p:sp>
      <p:pic>
        <p:nvPicPr>
          <p:cNvPr id="13" name="Picture 12" descr="Logo_TiengVi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990600"/>
            <a:ext cx="2362200" cy="3083613"/>
          </a:xfrm>
          <a:prstGeom prst="rect">
            <a:avLst/>
          </a:prstGeom>
          <a:ln>
            <a:solidFill>
              <a:srgbClr val="0000CC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66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22" grpId="0" build="p"/>
      <p:bldP spid="15667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/>
          </p:cNvSpPr>
          <p:nvPr/>
        </p:nvSpPr>
        <p:spPr bwMode="auto">
          <a:xfrm>
            <a:off x="914400" y="76200"/>
            <a:ext cx="58531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2800" b="1" dirty="0">
                <a:solidFill>
                  <a:srgbClr val="000099"/>
                </a:solidFill>
              </a:rPr>
              <a:t>PHÒNG QUẢN LÝ CHẤT LƯỢNG</a:t>
            </a: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86264515"/>
              </p:ext>
            </p:extLst>
          </p:nvPr>
        </p:nvGraphicFramePr>
        <p:xfrm>
          <a:off x="3918860" y="2036555"/>
          <a:ext cx="5664498" cy="2611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982" y="2031446"/>
            <a:ext cx="3596218" cy="357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Connector 37"/>
          <p:cNvCxnSpPr/>
          <p:nvPr/>
        </p:nvCxnSpPr>
        <p:spPr>
          <a:xfrm>
            <a:off x="12038" y="1935129"/>
            <a:ext cx="98939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419747" y="1447800"/>
            <a:ext cx="848359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rgbClr val="0000CC"/>
                </a:solidFill>
                <a:ea typeface="Arial Unicode MS" pitchFamily="34" charset="-128"/>
                <a:cs typeface="Arial Unicode MS" pitchFamily="34" charset="-128"/>
              </a:rPr>
              <a:t>TUẦN SINH HOẠT CHÍNH TRỊ ĐẦU KHÓA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7C2E8C-AE3F-47E0-A432-77294DEE38C9}"/>
              </a:ext>
            </a:extLst>
          </p:cNvPr>
          <p:cNvGrpSpPr/>
          <p:nvPr/>
        </p:nvGrpSpPr>
        <p:grpSpPr>
          <a:xfrm>
            <a:off x="3917328" y="3985551"/>
            <a:ext cx="1008513" cy="1348450"/>
            <a:chOff x="1" y="1071474"/>
            <a:chExt cx="967051" cy="1369101"/>
          </a:xfrm>
        </p:grpSpPr>
        <p:sp>
          <p:nvSpPr>
            <p:cNvPr id="15" name="Chevron 8">
              <a:extLst>
                <a:ext uri="{FF2B5EF4-FFF2-40B4-BE49-F238E27FC236}">
                  <a16:creationId xmlns:a16="http://schemas.microsoft.com/office/drawing/2014/main" id="{D4F0F0D3-00F5-4A49-A432-5AD5467B8F11}"/>
                </a:ext>
              </a:extLst>
            </p:cNvPr>
            <p:cNvSpPr/>
            <p:nvPr/>
          </p:nvSpPr>
          <p:spPr>
            <a:xfrm rot="5400000">
              <a:off x="-196684" y="1276839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Chevron 4">
              <a:extLst>
                <a:ext uri="{FF2B5EF4-FFF2-40B4-BE49-F238E27FC236}">
                  <a16:creationId xmlns:a16="http://schemas.microsoft.com/office/drawing/2014/main" id="{3D96C1FE-11A3-4992-AC51-5E4AB543EA2A}"/>
                </a:ext>
              </a:extLst>
            </p:cNvPr>
            <p:cNvSpPr/>
            <p:nvPr/>
          </p:nvSpPr>
          <p:spPr>
            <a:xfrm>
              <a:off x="1" y="1557378"/>
              <a:ext cx="927489" cy="404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 dirty="0"/>
                <a:t>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3F4905-07AD-4BBD-B210-9901E54F85B6}"/>
              </a:ext>
            </a:extLst>
          </p:cNvPr>
          <p:cNvGrpSpPr/>
          <p:nvPr/>
        </p:nvGrpSpPr>
        <p:grpSpPr>
          <a:xfrm>
            <a:off x="4925841" y="3950390"/>
            <a:ext cx="4651403" cy="743075"/>
            <a:chOff x="958371" y="1070038"/>
            <a:chExt cx="3892381" cy="846474"/>
          </a:xfrm>
        </p:grpSpPr>
        <p:sp>
          <p:nvSpPr>
            <p:cNvPr id="20" name="Round Same Side Corner Rectangle 11">
              <a:extLst>
                <a:ext uri="{FF2B5EF4-FFF2-40B4-BE49-F238E27FC236}">
                  <a16:creationId xmlns:a16="http://schemas.microsoft.com/office/drawing/2014/main" id="{E48A1EBB-DF47-49B2-A432-8B7876E63948}"/>
                </a:ext>
              </a:extLst>
            </p:cNvPr>
            <p:cNvSpPr/>
            <p:nvPr/>
          </p:nvSpPr>
          <p:spPr>
            <a:xfrm rot="5400000">
              <a:off x="2481325" y="-452916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 Same Side Corner Rectangle 6">
              <a:extLst>
                <a:ext uri="{FF2B5EF4-FFF2-40B4-BE49-F238E27FC236}">
                  <a16:creationId xmlns:a16="http://schemas.microsoft.com/office/drawing/2014/main" id="{610ECF75-9A5D-46A1-9CBD-446AD4CCFB97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algn="just">
                <a:buFont typeface="Arial" pitchFamily="34" charset="0"/>
                <a:buChar char="•"/>
              </a:pPr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3.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Công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tác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khảo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thí</a:t>
              </a:r>
              <a:endParaRPr lang="en-GB" sz="2800" dirty="0"/>
            </a:p>
            <a:p>
              <a:pPr lvl="0" algn="just">
                <a:buFont typeface="Arial" pitchFamily="34" charset="0"/>
                <a:buChar char="•"/>
              </a:pPr>
              <a:endParaRPr lang="en-US" sz="1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09F0549-43D6-44DD-8898-C6482B52B2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" y="-18288"/>
            <a:ext cx="9906000" cy="106405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D7C2E8C-AE3F-47E0-A432-77294DEE38C9}"/>
              </a:ext>
            </a:extLst>
          </p:cNvPr>
          <p:cNvGrpSpPr/>
          <p:nvPr/>
        </p:nvGrpSpPr>
        <p:grpSpPr>
          <a:xfrm>
            <a:off x="3926840" y="4746928"/>
            <a:ext cx="984901" cy="1321913"/>
            <a:chOff x="0" y="1071473"/>
            <a:chExt cx="958372" cy="1369101"/>
          </a:xfrm>
        </p:grpSpPr>
        <p:sp>
          <p:nvSpPr>
            <p:cNvPr id="23" name="Chevron 8">
              <a:extLst>
                <a:ext uri="{FF2B5EF4-FFF2-40B4-BE49-F238E27FC236}">
                  <a16:creationId xmlns:a16="http://schemas.microsoft.com/office/drawing/2014/main" id="{D4F0F0D3-00F5-4A49-A432-5AD5467B8F11}"/>
                </a:ext>
              </a:extLst>
            </p:cNvPr>
            <p:cNvSpPr/>
            <p:nvPr/>
          </p:nvSpPr>
          <p:spPr>
            <a:xfrm rot="5400000">
              <a:off x="-205365" y="1276838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4" name="Chevron 4">
              <a:extLst>
                <a:ext uri="{FF2B5EF4-FFF2-40B4-BE49-F238E27FC236}">
                  <a16:creationId xmlns:a16="http://schemas.microsoft.com/office/drawing/2014/main" id="{3D96C1FE-11A3-4992-AC51-5E4AB543EA2A}"/>
                </a:ext>
              </a:extLst>
            </p:cNvPr>
            <p:cNvSpPr/>
            <p:nvPr/>
          </p:nvSpPr>
          <p:spPr>
            <a:xfrm>
              <a:off x="1" y="1550659"/>
              <a:ext cx="958371" cy="4107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 dirty="0"/>
                <a:t>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83F4905-07AD-4BBD-B210-9901E54F85B6}"/>
              </a:ext>
            </a:extLst>
          </p:cNvPr>
          <p:cNvGrpSpPr/>
          <p:nvPr/>
        </p:nvGrpSpPr>
        <p:grpSpPr>
          <a:xfrm>
            <a:off x="4934894" y="4805087"/>
            <a:ext cx="4651404" cy="779394"/>
            <a:chOff x="958371" y="1045587"/>
            <a:chExt cx="3892381" cy="870923"/>
          </a:xfrm>
        </p:grpSpPr>
        <p:sp>
          <p:nvSpPr>
            <p:cNvPr id="26" name="Round Same Side Corner Rectangle 11">
              <a:extLst>
                <a:ext uri="{FF2B5EF4-FFF2-40B4-BE49-F238E27FC236}">
                  <a16:creationId xmlns:a16="http://schemas.microsoft.com/office/drawing/2014/main" id="{E48A1EBB-DF47-49B2-A432-8B7876E63948}"/>
                </a:ext>
              </a:extLst>
            </p:cNvPr>
            <p:cNvSpPr/>
            <p:nvPr/>
          </p:nvSpPr>
          <p:spPr>
            <a:xfrm rot="5400000">
              <a:off x="2481325" y="-477367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ound Same Side Corner Rectangle 6">
              <a:extLst>
                <a:ext uri="{FF2B5EF4-FFF2-40B4-BE49-F238E27FC236}">
                  <a16:creationId xmlns:a16="http://schemas.microsoft.com/office/drawing/2014/main" id="{610ECF75-9A5D-46A1-9CBD-446AD4CCFB97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lvl="0" algn="just">
                <a:buFont typeface="Arial" pitchFamily="34" charset="0"/>
                <a:buChar char="•"/>
              </a:pPr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4. Liên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hệ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với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Phòng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 KT </a:t>
              </a:r>
              <a:r>
                <a:rPr lang="en-US" sz="1900" b="1" dirty="0" err="1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và</a:t>
              </a:r>
              <a:r>
                <a:rPr lang="en-US" sz="1900" b="1" dirty="0">
                  <a:solidFill>
                    <a:srgbClr val="FF0000"/>
                  </a:solidFill>
                  <a:ea typeface="Arial Unicode MS" pitchFamily="34" charset="-128"/>
                  <a:cs typeface="Arial Unicode MS" pitchFamily="34" charset="-128"/>
                </a:rPr>
                <a:t>  ĐBCL</a:t>
              </a:r>
              <a:endParaRPr lang="en-US" sz="19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KHẢO THÍ VÀ ĐẢM BẢO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ĐBCL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76200" y="1402080"/>
            <a:ext cx="631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1.1.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Quá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trình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hình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thành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và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phát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triển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F39266-86E4-43C6-9BDD-CC2B537AFCAD}"/>
              </a:ext>
            </a:extLst>
          </p:cNvPr>
          <p:cNvSpPr txBox="1"/>
          <p:nvPr/>
        </p:nvSpPr>
        <p:spPr>
          <a:xfrm>
            <a:off x="152400" y="1922220"/>
            <a:ext cx="50292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Phòng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QLCL 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được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thành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lập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 theo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Q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uyết định 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j-lt"/>
              </a:rPr>
              <a:t>số </a:t>
            </a:r>
            <a:r>
              <a:rPr lang="vi-VN" sz="2000" b="1" i="0" dirty="0">
                <a:solidFill>
                  <a:schemeClr val="tx1"/>
                </a:solidFill>
                <a:effectLst/>
                <a:latin typeface="+mj-lt"/>
              </a:rPr>
              <a:t>666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/QĐ-ĐHKTKTCN</a:t>
            </a:r>
            <a:r>
              <a:rPr lang="vi-VN" sz="2000" b="1" i="0" dirty="0">
                <a:solidFill>
                  <a:schemeClr val="tx1"/>
                </a:solidFill>
                <a:effectLst/>
                <a:latin typeface="+mj-lt"/>
              </a:rPr>
              <a:t> ngày 02 tháng 12 năm 2019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Quá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trình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hình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thành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và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phát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triển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của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P.KT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và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ĐBCL</a:t>
            </a:r>
            <a:r>
              <a:rPr lang="en-US" sz="2000" dirty="0">
                <a:latin typeface="+mj-lt"/>
              </a:rPr>
              <a:t>:</a:t>
            </a:r>
            <a:endParaRPr lang="en-US" sz="2000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/>
            <a:r>
              <a:rPr lang="en-US" sz="2000" dirty="0">
                <a:latin typeface="+mj-lt"/>
              </a:rPr>
              <a:t>+ </a:t>
            </a:r>
            <a:r>
              <a:rPr lang="en-US" sz="2000" dirty="0">
                <a:solidFill>
                  <a:srgbClr val="3333FF"/>
                </a:solidFill>
                <a:latin typeface="+mj-lt"/>
              </a:rPr>
              <a:t>12</a:t>
            </a:r>
            <a:r>
              <a:rPr lang="en-US" sz="2000" dirty="0">
                <a:latin typeface="+mj-lt"/>
              </a:rPr>
              <a:t>/</a:t>
            </a:r>
            <a:r>
              <a:rPr lang="en-US" sz="2000" b="0" i="0" dirty="0">
                <a:solidFill>
                  <a:srgbClr val="0000CC"/>
                </a:solidFill>
                <a:effectLst/>
                <a:latin typeface="+mj-lt"/>
              </a:rPr>
              <a:t>2007: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j-lt"/>
              </a:rPr>
              <a:t>Phòng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j-lt"/>
              </a:rPr>
              <a:t> Thanh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j-lt"/>
              </a:rPr>
              <a:t>tra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j-lt"/>
              </a:rPr>
              <a:t>khảo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j-lt"/>
              </a:rPr>
              <a:t>thí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j-lt"/>
              </a:rPr>
              <a:t>và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Đảm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bảo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chất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lượng</a:t>
            </a:r>
            <a:endParaRPr lang="en-US" sz="2000" b="0" i="0" dirty="0">
              <a:solidFill>
                <a:schemeClr val="tx1"/>
              </a:solidFill>
              <a:effectLst/>
              <a:latin typeface="+mj-lt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+mj-lt"/>
              </a:rPr>
              <a:t>+</a:t>
            </a:r>
            <a:r>
              <a:rPr lang="en-US" sz="2000" dirty="0">
                <a:solidFill>
                  <a:srgbClr val="0000CC"/>
                </a:solidFill>
                <a:latin typeface="+mj-lt"/>
              </a:rPr>
              <a:t> 5/2014: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Tách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ra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thành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Trung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tâm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khảo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thí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Phòng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thanh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tra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ĐBCL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+mj-lt"/>
              </a:rPr>
              <a:t>+</a:t>
            </a:r>
            <a:r>
              <a:rPr lang="en-US" sz="2000" dirty="0">
                <a:solidFill>
                  <a:srgbClr val="0000CC"/>
                </a:solidFill>
                <a:latin typeface="+mj-lt"/>
              </a:rPr>
              <a:t> 12/2019: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Bộ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phận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ĐBCL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chuyển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về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trung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tâm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khảo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thí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đổi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Phòng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QLCL </a:t>
            </a:r>
          </a:p>
          <a:p>
            <a:pPr algn="just"/>
            <a:r>
              <a:rPr lang="en-US" sz="2000" dirty="0">
                <a:solidFill>
                  <a:srgbClr val="3333FF"/>
                </a:solidFill>
                <a:latin typeface="+mj-lt"/>
              </a:rPr>
              <a:t>+ 5/2022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đổi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Phòng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Khảo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thí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Đảm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bảo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chất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lượng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057400"/>
            <a:ext cx="4648200" cy="3802808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KHẢO THÍ VÀ ĐẢM BẢO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1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  <a:r>
              <a:rPr lang="en-US" sz="1800" b="1" dirty="0" err="1">
                <a:solidFill>
                  <a:schemeClr val="bg1"/>
                </a:solidFill>
              </a:rPr>
              <a:t>Giới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thiệu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chức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năng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nhiệm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vụ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của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phòng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Khảo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thí</a:t>
            </a:r>
            <a:r>
              <a:rPr lang="en-US" sz="1800" b="1" dirty="0">
                <a:solidFill>
                  <a:schemeClr val="bg1"/>
                </a:solidFill>
              </a:rPr>
              <a:t> &amp; </a:t>
            </a:r>
            <a:r>
              <a:rPr lang="en-US" sz="1800" b="1" dirty="0" err="1">
                <a:solidFill>
                  <a:schemeClr val="bg1"/>
                </a:solidFill>
              </a:rPr>
              <a:t>Đảm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bảo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chất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lượng</a:t>
            </a:r>
            <a:r>
              <a:rPr lang="en-US" sz="1800" b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76200" y="1402080"/>
            <a:ext cx="6310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rgbClr val="FF0000"/>
                </a:solidFill>
                <a:effectLst/>
                <a:latin typeface="+mj-lt"/>
              </a:rPr>
              <a:t>1.2. </a:t>
            </a:r>
            <a:r>
              <a:rPr lang="en-US" sz="1800" b="1" i="0" dirty="0" err="1">
                <a:solidFill>
                  <a:srgbClr val="FF0000"/>
                </a:solidFill>
                <a:effectLst/>
                <a:latin typeface="+mj-lt"/>
              </a:rPr>
              <a:t>Cơ</a:t>
            </a:r>
            <a:r>
              <a:rPr lang="en-US" sz="18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1800" b="1" i="0" dirty="0" err="1">
                <a:solidFill>
                  <a:srgbClr val="FF0000"/>
                </a:solidFill>
                <a:effectLst/>
                <a:latin typeface="+mj-lt"/>
              </a:rPr>
              <a:t>cấu</a:t>
            </a:r>
            <a:r>
              <a:rPr lang="en-US" sz="18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1800" b="1" i="0" dirty="0" err="1">
                <a:solidFill>
                  <a:srgbClr val="FF0000"/>
                </a:solidFill>
                <a:effectLst/>
                <a:latin typeface="+mj-lt"/>
              </a:rPr>
              <a:t>tổ</a:t>
            </a:r>
            <a:r>
              <a:rPr lang="en-US" sz="18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1800" b="1" i="0" dirty="0" err="1">
                <a:solidFill>
                  <a:srgbClr val="FF0000"/>
                </a:solidFill>
                <a:effectLst/>
                <a:latin typeface="+mj-lt"/>
              </a:rPr>
              <a:t>chức</a:t>
            </a:r>
            <a:endParaRPr lang="en-US" sz="18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2600"/>
            <a:ext cx="4648200" cy="426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04" y="2099096"/>
            <a:ext cx="4876800" cy="38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68827"/>
      </p:ext>
    </p:extLst>
  </p:cSld>
  <p:clrMapOvr>
    <a:masterClrMapping/>
  </p:clrMapOvr>
  <p:transition>
    <p:split orient="vert"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1. </a:t>
            </a:r>
            <a:r>
              <a:rPr lang="en-US" sz="2600" b="1" dirty="0" err="1">
                <a:solidFill>
                  <a:schemeClr val="bg1"/>
                </a:solidFill>
              </a:rPr>
              <a:t>Giới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thiệu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chức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năng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nhiệm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vụ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của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phòng</a:t>
            </a:r>
            <a:r>
              <a:rPr lang="en-US" sz="2600" b="1" dirty="0">
                <a:solidFill>
                  <a:schemeClr val="bg1"/>
                </a:solidFill>
              </a:rPr>
              <a:t> QLCL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48768" y="1353312"/>
            <a:ext cx="631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1.3.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Chức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năng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,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nhiệm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vụ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7F716D-3CE6-4CF0-B545-914AEB88D783}"/>
              </a:ext>
            </a:extLst>
          </p:cNvPr>
          <p:cNvSpPr txBox="1"/>
          <p:nvPr/>
        </p:nvSpPr>
        <p:spPr>
          <a:xfrm>
            <a:off x="15240" y="1736260"/>
            <a:ext cx="4556760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17500" algn="just">
              <a:lnSpc>
                <a:spcPct val="150000"/>
              </a:lnSpc>
            </a:pPr>
            <a:r>
              <a:rPr lang="vi-VN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endParaRPr lang="en-US" sz="24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69F20-AA4A-4242-8A44-495D6173F9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032" y="1371600"/>
            <a:ext cx="5029200" cy="2409517"/>
          </a:xfrm>
          <a:prstGeom prst="rect">
            <a:avLst/>
          </a:prstGeom>
        </p:spPr>
      </p:pic>
      <p:grpSp>
        <p:nvGrpSpPr>
          <p:cNvPr id="10" name="Group 73">
            <a:extLst>
              <a:ext uri="{FF2B5EF4-FFF2-40B4-BE49-F238E27FC236}">
                <a16:creationId xmlns:a16="http://schemas.microsoft.com/office/drawing/2014/main" id="{55C1C94D-CBEE-4197-8324-182DAC6004AC}"/>
              </a:ext>
            </a:extLst>
          </p:cNvPr>
          <p:cNvGrpSpPr>
            <a:grpSpLocks/>
          </p:cNvGrpSpPr>
          <p:nvPr/>
        </p:nvGrpSpPr>
        <p:grpSpPr bwMode="auto">
          <a:xfrm>
            <a:off x="98536" y="2438400"/>
            <a:ext cx="4549663" cy="2209802"/>
            <a:chOff x="-54" y="1590"/>
            <a:chExt cx="3055" cy="1392"/>
          </a:xfrm>
        </p:grpSpPr>
        <p:grpSp>
          <p:nvGrpSpPr>
            <p:cNvPr id="11" name="Group 40">
              <a:extLst>
                <a:ext uri="{FF2B5EF4-FFF2-40B4-BE49-F238E27FC236}">
                  <a16:creationId xmlns:a16="http://schemas.microsoft.com/office/drawing/2014/main" id="{80C8B0F6-2792-465C-B6D9-CA332AFAE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54" y="2386"/>
              <a:ext cx="3055" cy="596"/>
              <a:chOff x="-74" y="2769"/>
              <a:chExt cx="4192" cy="817"/>
            </a:xfrm>
          </p:grpSpPr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DB5A110D-C60F-44C6-922A-46B1A93E2E9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9" y="2928"/>
                <a:ext cx="3558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CC99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6" name="Group 42">
                <a:extLst>
                  <a:ext uri="{FF2B5EF4-FFF2-40B4-BE49-F238E27FC236}">
                    <a16:creationId xmlns:a16="http://schemas.microsoft.com/office/drawing/2014/main" id="{33621E52-A2FA-494F-9444-A344C2F13B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6" y="2769"/>
                <a:ext cx="822" cy="817"/>
                <a:chOff x="94" y="1035"/>
                <a:chExt cx="1680" cy="1686"/>
              </a:xfrm>
            </p:grpSpPr>
            <p:sp>
              <p:nvSpPr>
                <p:cNvPr id="29" name="Oval 43">
                  <a:extLst>
                    <a:ext uri="{FF2B5EF4-FFF2-40B4-BE49-F238E27FC236}">
                      <a16:creationId xmlns:a16="http://schemas.microsoft.com/office/drawing/2014/main" id="{26A4403A-B00A-4415-9413-36E54046BF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94" y="1035"/>
                  <a:ext cx="1680" cy="168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99"/>
                    </a:gs>
                    <a:gs pos="100000">
                      <a:srgbClr val="003225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44">
                  <a:extLst>
                    <a:ext uri="{FF2B5EF4-FFF2-40B4-BE49-F238E27FC236}">
                      <a16:creationId xmlns:a16="http://schemas.microsoft.com/office/drawing/2014/main" id="{C0C44999-5E19-49A5-A04C-FA39051FBD8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317" y="1138"/>
                  <a:ext cx="1297" cy="633"/>
                </a:xfrm>
                <a:custGeom>
                  <a:avLst/>
                  <a:gdLst>
                    <a:gd name="T0" fmla="*/ 995 w 1321"/>
                    <a:gd name="T1" fmla="*/ 79 h 712"/>
                    <a:gd name="T2" fmla="*/ 1008 w 1321"/>
                    <a:gd name="T3" fmla="*/ 87 h 712"/>
                    <a:gd name="T4" fmla="*/ 1011 w 1321"/>
                    <a:gd name="T5" fmla="*/ 94 h 712"/>
                    <a:gd name="T6" fmla="*/ 1006 w 1321"/>
                    <a:gd name="T7" fmla="*/ 102 h 712"/>
                    <a:gd name="T8" fmla="*/ 993 w 1321"/>
                    <a:gd name="T9" fmla="*/ 107 h 712"/>
                    <a:gd name="T10" fmla="*/ 973 w 1321"/>
                    <a:gd name="T11" fmla="*/ 114 h 712"/>
                    <a:gd name="T12" fmla="*/ 948 w 1321"/>
                    <a:gd name="T13" fmla="*/ 119 h 712"/>
                    <a:gd name="T14" fmla="*/ 915 w 1321"/>
                    <a:gd name="T15" fmla="*/ 124 h 712"/>
                    <a:gd name="T16" fmla="*/ 878 w 1321"/>
                    <a:gd name="T17" fmla="*/ 128 h 712"/>
                    <a:gd name="T18" fmla="*/ 836 w 1321"/>
                    <a:gd name="T19" fmla="*/ 132 h 712"/>
                    <a:gd name="T20" fmla="*/ 789 w 1321"/>
                    <a:gd name="T21" fmla="*/ 134 h 712"/>
                    <a:gd name="T22" fmla="*/ 740 w 1321"/>
                    <a:gd name="T23" fmla="*/ 135 h 712"/>
                    <a:gd name="T24" fmla="*/ 686 w 1321"/>
                    <a:gd name="T25" fmla="*/ 139 h 712"/>
                    <a:gd name="T26" fmla="*/ 631 w 1321"/>
                    <a:gd name="T27" fmla="*/ 140 h 712"/>
                    <a:gd name="T28" fmla="*/ 609 w 1321"/>
                    <a:gd name="T29" fmla="*/ 141 h 712"/>
                    <a:gd name="T30" fmla="*/ 365 w 1321"/>
                    <a:gd name="T31" fmla="*/ 141 h 712"/>
                    <a:gd name="T32" fmla="*/ 361 w 1321"/>
                    <a:gd name="T33" fmla="*/ 141 h 712"/>
                    <a:gd name="T34" fmla="*/ 313 w 1321"/>
                    <a:gd name="T35" fmla="*/ 140 h 712"/>
                    <a:gd name="T36" fmla="*/ 267 w 1321"/>
                    <a:gd name="T37" fmla="*/ 139 h 712"/>
                    <a:gd name="T38" fmla="*/ 223 w 1321"/>
                    <a:gd name="T39" fmla="*/ 137 h 712"/>
                    <a:gd name="T40" fmla="*/ 180 w 1321"/>
                    <a:gd name="T41" fmla="*/ 134 h 712"/>
                    <a:gd name="T42" fmla="*/ 143 w 1321"/>
                    <a:gd name="T43" fmla="*/ 134 h 712"/>
                    <a:gd name="T44" fmla="*/ 110 w 1321"/>
                    <a:gd name="T45" fmla="*/ 130 h 712"/>
                    <a:gd name="T46" fmla="*/ 76 w 1321"/>
                    <a:gd name="T47" fmla="*/ 127 h 712"/>
                    <a:gd name="T48" fmla="*/ 53 w 1321"/>
                    <a:gd name="T49" fmla="*/ 125 h 712"/>
                    <a:gd name="T50" fmla="*/ 26 w 1321"/>
                    <a:gd name="T51" fmla="*/ 119 h 712"/>
                    <a:gd name="T52" fmla="*/ 18 w 1321"/>
                    <a:gd name="T53" fmla="*/ 115 h 712"/>
                    <a:gd name="T54" fmla="*/ 6 w 1321"/>
                    <a:gd name="T55" fmla="*/ 110 h 712"/>
                    <a:gd name="T56" fmla="*/ 0 w 1321"/>
                    <a:gd name="T57" fmla="*/ 103 h 712"/>
                    <a:gd name="T58" fmla="*/ 0 w 1321"/>
                    <a:gd name="T59" fmla="*/ 102 h 712"/>
                    <a:gd name="T60" fmla="*/ 4 w 1321"/>
                    <a:gd name="T61" fmla="*/ 94 h 712"/>
                    <a:gd name="T62" fmla="*/ 16 w 1321"/>
                    <a:gd name="T63" fmla="*/ 88 h 712"/>
                    <a:gd name="T64" fmla="*/ 37 w 1321"/>
                    <a:gd name="T65" fmla="*/ 73 h 712"/>
                    <a:gd name="T66" fmla="*/ 72 w 1321"/>
                    <a:gd name="T67" fmla="*/ 59 h 712"/>
                    <a:gd name="T68" fmla="*/ 114 w 1321"/>
                    <a:gd name="T69" fmla="*/ 47 h 712"/>
                    <a:gd name="T70" fmla="*/ 157 w 1321"/>
                    <a:gd name="T71" fmla="*/ 34 h 712"/>
                    <a:gd name="T72" fmla="*/ 207 w 1321"/>
                    <a:gd name="T73" fmla="*/ 24 h 712"/>
                    <a:gd name="T74" fmla="*/ 262 w 1321"/>
                    <a:gd name="T75" fmla="*/ 16 h 712"/>
                    <a:gd name="T76" fmla="*/ 318 w 1321"/>
                    <a:gd name="T77" fmla="*/ 9 h 712"/>
                    <a:gd name="T78" fmla="*/ 381 w 1321"/>
                    <a:gd name="T79" fmla="*/ 4 h 712"/>
                    <a:gd name="T80" fmla="*/ 444 w 1321"/>
                    <a:gd name="T81" fmla="*/ 4 h 712"/>
                    <a:gd name="T82" fmla="*/ 511 w 1321"/>
                    <a:gd name="T83" fmla="*/ 0 h 712"/>
                    <a:gd name="T84" fmla="*/ 511 w 1321"/>
                    <a:gd name="T85" fmla="*/ 0 h 712"/>
                    <a:gd name="T86" fmla="*/ 581 w 1321"/>
                    <a:gd name="T87" fmla="*/ 4 h 712"/>
                    <a:gd name="T88" fmla="*/ 648 w 1321"/>
                    <a:gd name="T89" fmla="*/ 4 h 712"/>
                    <a:gd name="T90" fmla="*/ 713 w 1321"/>
                    <a:gd name="T91" fmla="*/ 10 h 712"/>
                    <a:gd name="T92" fmla="*/ 774 w 1321"/>
                    <a:gd name="T93" fmla="*/ 18 h 712"/>
                    <a:gd name="T94" fmla="*/ 828 w 1321"/>
                    <a:gd name="T95" fmla="*/ 27 h 712"/>
                    <a:gd name="T96" fmla="*/ 879 w 1321"/>
                    <a:gd name="T97" fmla="*/ 38 h 712"/>
                    <a:gd name="T98" fmla="*/ 924 w 1321"/>
                    <a:gd name="T99" fmla="*/ 50 h 712"/>
                    <a:gd name="T100" fmla="*/ 963 w 1321"/>
                    <a:gd name="T101" fmla="*/ 64 h 712"/>
                    <a:gd name="T102" fmla="*/ 995 w 1321"/>
                    <a:gd name="T103" fmla="*/ 79 h 712"/>
                    <a:gd name="T104" fmla="*/ 995 w 1321"/>
                    <a:gd name="T105" fmla="*/ 79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00CC99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0BA2EB39-27D4-47F1-A4F1-813A583707F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-74" y="2997"/>
                <a:ext cx="372" cy="3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4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2</a:t>
                </a:r>
              </a:p>
            </p:txBody>
          </p:sp>
        </p:grpSp>
        <p:grpSp>
          <p:nvGrpSpPr>
            <p:cNvPr id="12" name="Group 46">
              <a:extLst>
                <a:ext uri="{FF2B5EF4-FFF2-40B4-BE49-F238E27FC236}">
                  <a16:creationId xmlns:a16="http://schemas.microsoft.com/office/drawing/2014/main" id="{56A77778-07DD-40D4-8D88-282CB2F60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0" y="1590"/>
              <a:ext cx="2980" cy="591"/>
              <a:chOff x="-42" y="1666"/>
              <a:chExt cx="4091" cy="806"/>
            </a:xfrm>
          </p:grpSpPr>
          <p:sp>
            <p:nvSpPr>
              <p:cNvPr id="16" name="Rectangle 47">
                <a:extLst>
                  <a:ext uri="{FF2B5EF4-FFF2-40B4-BE49-F238E27FC236}">
                    <a16:creationId xmlns:a16="http://schemas.microsoft.com/office/drawing/2014/main" id="{A1DE99EC-E69A-4159-B71C-2C80EC2AAB4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0" y="1797"/>
                <a:ext cx="3478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18AEB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7" name="Group 48">
                <a:extLst>
                  <a:ext uri="{FF2B5EF4-FFF2-40B4-BE49-F238E27FC236}">
                    <a16:creationId xmlns:a16="http://schemas.microsoft.com/office/drawing/2014/main" id="{EFFABEEE-2F36-43E1-A38A-414D278E78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2" y="1666"/>
                <a:ext cx="4091" cy="806"/>
                <a:chOff x="2205" y="1968"/>
                <a:chExt cx="2163" cy="437"/>
              </a:xfrm>
            </p:grpSpPr>
            <p:grpSp>
              <p:nvGrpSpPr>
                <p:cNvPr id="18" name="Group 49">
                  <a:extLst>
                    <a:ext uri="{FF2B5EF4-FFF2-40B4-BE49-F238E27FC236}">
                      <a16:creationId xmlns:a16="http://schemas.microsoft.com/office/drawing/2014/main" id="{3F088D2C-E93C-4492-9F48-3C5AB23AB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38" y="1968"/>
                  <a:ext cx="430" cy="437"/>
                  <a:chOff x="2016" y="1920"/>
                  <a:chExt cx="1680" cy="1680"/>
                </a:xfrm>
              </p:grpSpPr>
              <p:sp>
                <p:nvSpPr>
                  <p:cNvPr id="21" name="Oval 50">
                    <a:extLst>
                      <a:ext uri="{FF2B5EF4-FFF2-40B4-BE49-F238E27FC236}">
                        <a16:creationId xmlns:a16="http://schemas.microsoft.com/office/drawing/2014/main" id="{E69EACA1-0DB4-4D6E-8F56-FB16801111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4996E3"/>
                      </a:gs>
                      <a:gs pos="100000">
                        <a:srgbClr val="162D45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51">
                    <a:extLst>
                      <a:ext uri="{FF2B5EF4-FFF2-40B4-BE49-F238E27FC236}">
                        <a16:creationId xmlns:a16="http://schemas.microsoft.com/office/drawing/2014/main" id="{2AAF8628-15A2-4C24-A7B3-B5EBB72CAA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>
                      <a:gd name="T0" fmla="*/ 995 w 1321"/>
                      <a:gd name="T1" fmla="*/ 79 h 712"/>
                      <a:gd name="T2" fmla="*/ 1008 w 1321"/>
                      <a:gd name="T3" fmla="*/ 87 h 712"/>
                      <a:gd name="T4" fmla="*/ 1011 w 1321"/>
                      <a:gd name="T5" fmla="*/ 94 h 712"/>
                      <a:gd name="T6" fmla="*/ 1006 w 1321"/>
                      <a:gd name="T7" fmla="*/ 102 h 712"/>
                      <a:gd name="T8" fmla="*/ 993 w 1321"/>
                      <a:gd name="T9" fmla="*/ 107 h 712"/>
                      <a:gd name="T10" fmla="*/ 973 w 1321"/>
                      <a:gd name="T11" fmla="*/ 114 h 712"/>
                      <a:gd name="T12" fmla="*/ 948 w 1321"/>
                      <a:gd name="T13" fmla="*/ 119 h 712"/>
                      <a:gd name="T14" fmla="*/ 915 w 1321"/>
                      <a:gd name="T15" fmla="*/ 124 h 712"/>
                      <a:gd name="T16" fmla="*/ 878 w 1321"/>
                      <a:gd name="T17" fmla="*/ 128 h 712"/>
                      <a:gd name="T18" fmla="*/ 836 w 1321"/>
                      <a:gd name="T19" fmla="*/ 132 h 712"/>
                      <a:gd name="T20" fmla="*/ 789 w 1321"/>
                      <a:gd name="T21" fmla="*/ 134 h 712"/>
                      <a:gd name="T22" fmla="*/ 740 w 1321"/>
                      <a:gd name="T23" fmla="*/ 135 h 712"/>
                      <a:gd name="T24" fmla="*/ 686 w 1321"/>
                      <a:gd name="T25" fmla="*/ 139 h 712"/>
                      <a:gd name="T26" fmla="*/ 631 w 1321"/>
                      <a:gd name="T27" fmla="*/ 140 h 712"/>
                      <a:gd name="T28" fmla="*/ 609 w 1321"/>
                      <a:gd name="T29" fmla="*/ 141 h 712"/>
                      <a:gd name="T30" fmla="*/ 365 w 1321"/>
                      <a:gd name="T31" fmla="*/ 141 h 712"/>
                      <a:gd name="T32" fmla="*/ 361 w 1321"/>
                      <a:gd name="T33" fmla="*/ 141 h 712"/>
                      <a:gd name="T34" fmla="*/ 313 w 1321"/>
                      <a:gd name="T35" fmla="*/ 140 h 712"/>
                      <a:gd name="T36" fmla="*/ 267 w 1321"/>
                      <a:gd name="T37" fmla="*/ 139 h 712"/>
                      <a:gd name="T38" fmla="*/ 223 w 1321"/>
                      <a:gd name="T39" fmla="*/ 137 h 712"/>
                      <a:gd name="T40" fmla="*/ 180 w 1321"/>
                      <a:gd name="T41" fmla="*/ 134 h 712"/>
                      <a:gd name="T42" fmla="*/ 143 w 1321"/>
                      <a:gd name="T43" fmla="*/ 134 h 712"/>
                      <a:gd name="T44" fmla="*/ 110 w 1321"/>
                      <a:gd name="T45" fmla="*/ 130 h 712"/>
                      <a:gd name="T46" fmla="*/ 76 w 1321"/>
                      <a:gd name="T47" fmla="*/ 127 h 712"/>
                      <a:gd name="T48" fmla="*/ 53 w 1321"/>
                      <a:gd name="T49" fmla="*/ 125 h 712"/>
                      <a:gd name="T50" fmla="*/ 26 w 1321"/>
                      <a:gd name="T51" fmla="*/ 119 h 712"/>
                      <a:gd name="T52" fmla="*/ 18 w 1321"/>
                      <a:gd name="T53" fmla="*/ 115 h 712"/>
                      <a:gd name="T54" fmla="*/ 6 w 1321"/>
                      <a:gd name="T55" fmla="*/ 110 h 712"/>
                      <a:gd name="T56" fmla="*/ 0 w 1321"/>
                      <a:gd name="T57" fmla="*/ 103 h 712"/>
                      <a:gd name="T58" fmla="*/ 0 w 1321"/>
                      <a:gd name="T59" fmla="*/ 102 h 712"/>
                      <a:gd name="T60" fmla="*/ 4 w 1321"/>
                      <a:gd name="T61" fmla="*/ 94 h 712"/>
                      <a:gd name="T62" fmla="*/ 16 w 1321"/>
                      <a:gd name="T63" fmla="*/ 88 h 712"/>
                      <a:gd name="T64" fmla="*/ 37 w 1321"/>
                      <a:gd name="T65" fmla="*/ 73 h 712"/>
                      <a:gd name="T66" fmla="*/ 72 w 1321"/>
                      <a:gd name="T67" fmla="*/ 59 h 712"/>
                      <a:gd name="T68" fmla="*/ 114 w 1321"/>
                      <a:gd name="T69" fmla="*/ 47 h 712"/>
                      <a:gd name="T70" fmla="*/ 157 w 1321"/>
                      <a:gd name="T71" fmla="*/ 34 h 712"/>
                      <a:gd name="T72" fmla="*/ 207 w 1321"/>
                      <a:gd name="T73" fmla="*/ 24 h 712"/>
                      <a:gd name="T74" fmla="*/ 262 w 1321"/>
                      <a:gd name="T75" fmla="*/ 16 h 712"/>
                      <a:gd name="T76" fmla="*/ 318 w 1321"/>
                      <a:gd name="T77" fmla="*/ 9 h 712"/>
                      <a:gd name="T78" fmla="*/ 381 w 1321"/>
                      <a:gd name="T79" fmla="*/ 4 h 712"/>
                      <a:gd name="T80" fmla="*/ 444 w 1321"/>
                      <a:gd name="T81" fmla="*/ 4 h 712"/>
                      <a:gd name="T82" fmla="*/ 511 w 1321"/>
                      <a:gd name="T83" fmla="*/ 0 h 712"/>
                      <a:gd name="T84" fmla="*/ 511 w 1321"/>
                      <a:gd name="T85" fmla="*/ 0 h 712"/>
                      <a:gd name="T86" fmla="*/ 581 w 1321"/>
                      <a:gd name="T87" fmla="*/ 4 h 712"/>
                      <a:gd name="T88" fmla="*/ 648 w 1321"/>
                      <a:gd name="T89" fmla="*/ 4 h 712"/>
                      <a:gd name="T90" fmla="*/ 713 w 1321"/>
                      <a:gd name="T91" fmla="*/ 10 h 712"/>
                      <a:gd name="T92" fmla="*/ 774 w 1321"/>
                      <a:gd name="T93" fmla="*/ 18 h 712"/>
                      <a:gd name="T94" fmla="*/ 828 w 1321"/>
                      <a:gd name="T95" fmla="*/ 27 h 712"/>
                      <a:gd name="T96" fmla="*/ 879 w 1321"/>
                      <a:gd name="T97" fmla="*/ 38 h 712"/>
                      <a:gd name="T98" fmla="*/ 924 w 1321"/>
                      <a:gd name="T99" fmla="*/ 50 h 712"/>
                      <a:gd name="T100" fmla="*/ 963 w 1321"/>
                      <a:gd name="T101" fmla="*/ 64 h 712"/>
                      <a:gd name="T102" fmla="*/ 995 w 1321"/>
                      <a:gd name="T103" fmla="*/ 79 h 712"/>
                      <a:gd name="T104" fmla="*/ 995 w 1321"/>
                      <a:gd name="T105" fmla="*/ 79 h 71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321"/>
                      <a:gd name="T160" fmla="*/ 0 h 712"/>
                      <a:gd name="T161" fmla="*/ 1321 w 1321"/>
                      <a:gd name="T162" fmla="*/ 712 h 712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6A7E8"/>
                      </a:gs>
                    </a:gsLst>
                    <a:lin ang="5400000" scaled="1"/>
                  </a:gradFill>
                  <a:ln w="0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" name="Text Box 52">
                  <a:extLst>
                    <a:ext uri="{FF2B5EF4-FFF2-40B4-BE49-F238E27FC236}">
                      <a16:creationId xmlns:a16="http://schemas.microsoft.com/office/drawing/2014/main" id="{AAF87DCF-46CC-48CD-AF19-017D0A9DD6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2205" y="2074"/>
                  <a:ext cx="197" cy="21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sz="2400" b="1" dirty="0">
                      <a:solidFill>
                        <a:srgbClr val="0070C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Verdana" pitchFamily="34" charset="0"/>
                    </a:rPr>
                    <a:t>1</a:t>
                  </a:r>
                </a:p>
              </p:txBody>
            </p:sp>
          </p:grpSp>
        </p:grpSp>
        <p:sp>
          <p:nvSpPr>
            <p:cNvPr id="14" name="Text Box 68">
              <a:extLst>
                <a:ext uri="{FF2B5EF4-FFF2-40B4-BE49-F238E27FC236}">
                  <a16:creationId xmlns:a16="http://schemas.microsoft.com/office/drawing/2014/main" id="{BCEE04B6-F255-49DB-BA7E-07D909B8556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69" y="1762"/>
              <a:ext cx="2409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2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2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Công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tác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ĐBCL</a:t>
              </a:r>
              <a:endPara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 Box 70">
              <a:extLst>
                <a:ext uri="{FF2B5EF4-FFF2-40B4-BE49-F238E27FC236}">
                  <a16:creationId xmlns:a16="http://schemas.microsoft.com/office/drawing/2014/main" id="{2BC26C2F-4F87-4B13-8270-FC712659552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69" y="2588"/>
              <a:ext cx="2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0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cs typeface="Times New Roman" pitchFamily="18" charset="0"/>
                </a:rPr>
                <a:t>Công</a:t>
              </a:r>
              <a:r>
                <a:rPr lang="en-US" sz="20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cs typeface="Times New Roman" pitchFamily="18" charset="0"/>
                </a:rPr>
                <a:t>tác</a:t>
              </a:r>
              <a:r>
                <a:rPr lang="en-US" sz="20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cs typeface="Times New Roman" pitchFamily="18" charset="0"/>
                </a:rPr>
                <a:t>khảo</a:t>
              </a:r>
              <a:r>
                <a:rPr lang="en-US" sz="20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cs typeface="Times New Roman" pitchFamily="18" charset="0"/>
                </a:rPr>
                <a:t>thí</a:t>
              </a:r>
              <a:endPara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17928"/>
      </p:ext>
    </p:extLst>
  </p:cSld>
  <p:clrMapOvr>
    <a:masterClrMapping/>
  </p:clrMapOvr>
  <p:transition>
    <p:split orient="vert"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768096"/>
            <a:ext cx="97536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199" y="783812"/>
            <a:ext cx="9625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en-US" sz="2400" b="1" dirty="0" err="1">
                <a:solidFill>
                  <a:schemeClr val="bg1"/>
                </a:solidFill>
              </a:rPr>
              <a:t>Chức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năng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nhiệm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vụ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phòng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vi-VN" sz="2400" b="1" dirty="0">
                <a:solidFill>
                  <a:schemeClr val="bg1"/>
                </a:solidFill>
              </a:rPr>
              <a:t>Khảo thí và Đảm bảo chất lượng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48768" y="1353312"/>
            <a:ext cx="631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300" b="1" i="0" dirty="0">
                <a:solidFill>
                  <a:srgbClr val="FF0000"/>
                </a:solidFill>
                <a:effectLst/>
                <a:latin typeface="+mj-lt"/>
              </a:rPr>
              <a:t>1.3. </a:t>
            </a:r>
            <a:r>
              <a:rPr lang="en-US" sz="2300" b="1" i="0" dirty="0" err="1">
                <a:solidFill>
                  <a:srgbClr val="FF0000"/>
                </a:solidFill>
                <a:effectLst/>
                <a:latin typeface="+mj-lt"/>
              </a:rPr>
              <a:t>Chức</a:t>
            </a:r>
            <a:r>
              <a:rPr lang="en-US" sz="23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300" b="1" i="0" dirty="0" err="1">
                <a:solidFill>
                  <a:srgbClr val="FF0000"/>
                </a:solidFill>
                <a:effectLst/>
                <a:latin typeface="+mj-lt"/>
              </a:rPr>
              <a:t>năng</a:t>
            </a:r>
            <a:r>
              <a:rPr lang="en-US" sz="2300" b="1" i="0" dirty="0">
                <a:solidFill>
                  <a:srgbClr val="FF0000"/>
                </a:solidFill>
                <a:effectLst/>
                <a:latin typeface="+mj-lt"/>
              </a:rPr>
              <a:t>, </a:t>
            </a:r>
            <a:r>
              <a:rPr lang="en-US" sz="2300" b="1" i="0" dirty="0" err="1">
                <a:solidFill>
                  <a:srgbClr val="FF0000"/>
                </a:solidFill>
                <a:effectLst/>
                <a:latin typeface="+mj-lt"/>
              </a:rPr>
              <a:t>nhiệm</a:t>
            </a:r>
            <a:r>
              <a:rPr lang="en-US" sz="23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300" b="1" i="0" dirty="0" err="1">
                <a:solidFill>
                  <a:srgbClr val="FF0000"/>
                </a:solidFill>
                <a:effectLst/>
                <a:latin typeface="+mj-lt"/>
              </a:rPr>
              <a:t>vụ</a:t>
            </a:r>
            <a:endParaRPr lang="en-US" sz="23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0" name="Group 73">
            <a:extLst>
              <a:ext uri="{FF2B5EF4-FFF2-40B4-BE49-F238E27FC236}">
                <a16:creationId xmlns:a16="http://schemas.microsoft.com/office/drawing/2014/main" id="{903BDAB1-BB80-4B10-809F-73C99C7C86B6}"/>
              </a:ext>
            </a:extLst>
          </p:cNvPr>
          <p:cNvGrpSpPr>
            <a:grpSpLocks/>
          </p:cNvGrpSpPr>
          <p:nvPr/>
        </p:nvGrpSpPr>
        <p:grpSpPr bwMode="auto">
          <a:xfrm>
            <a:off x="190624" y="2947987"/>
            <a:ext cx="4292428" cy="938213"/>
            <a:chOff x="0" y="1590"/>
            <a:chExt cx="2950" cy="591"/>
          </a:xfrm>
        </p:grpSpPr>
        <p:grpSp>
          <p:nvGrpSpPr>
            <p:cNvPr id="12" name="Group 46">
              <a:extLst>
                <a:ext uri="{FF2B5EF4-FFF2-40B4-BE49-F238E27FC236}">
                  <a16:creationId xmlns:a16="http://schemas.microsoft.com/office/drawing/2014/main" id="{552A9111-EBB3-476C-9AD7-940E068B82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590"/>
              <a:ext cx="2950" cy="591"/>
              <a:chOff x="0" y="1666"/>
              <a:chExt cx="4049" cy="806"/>
            </a:xfrm>
          </p:grpSpPr>
          <p:sp>
            <p:nvSpPr>
              <p:cNvPr id="16" name="Rectangle 47">
                <a:extLst>
                  <a:ext uri="{FF2B5EF4-FFF2-40B4-BE49-F238E27FC236}">
                    <a16:creationId xmlns:a16="http://schemas.microsoft.com/office/drawing/2014/main" id="{885BC3C5-6C2D-4E9D-A828-C86BFEC8A48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0" y="1817"/>
                <a:ext cx="3478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18AEB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7" name="Group 48">
                <a:extLst>
                  <a:ext uri="{FF2B5EF4-FFF2-40B4-BE49-F238E27FC236}">
                    <a16:creationId xmlns:a16="http://schemas.microsoft.com/office/drawing/2014/main" id="{1E135E9E-CAB8-469B-A57F-5718B23FDA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" y="1666"/>
                <a:ext cx="3959" cy="806"/>
                <a:chOff x="2275" y="1968"/>
                <a:chExt cx="2093" cy="437"/>
              </a:xfrm>
            </p:grpSpPr>
            <p:grpSp>
              <p:nvGrpSpPr>
                <p:cNvPr id="18" name="Group 49">
                  <a:extLst>
                    <a:ext uri="{FF2B5EF4-FFF2-40B4-BE49-F238E27FC236}">
                      <a16:creationId xmlns:a16="http://schemas.microsoft.com/office/drawing/2014/main" id="{F003680E-FCFA-41B8-B0F1-8277062A4D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38" y="1968"/>
                  <a:ext cx="430" cy="437"/>
                  <a:chOff x="2016" y="1920"/>
                  <a:chExt cx="1680" cy="1680"/>
                </a:xfrm>
              </p:grpSpPr>
              <p:sp>
                <p:nvSpPr>
                  <p:cNvPr id="21" name="Oval 50">
                    <a:extLst>
                      <a:ext uri="{FF2B5EF4-FFF2-40B4-BE49-F238E27FC236}">
                        <a16:creationId xmlns:a16="http://schemas.microsoft.com/office/drawing/2014/main" id="{4DC27550-B4A4-4AD6-A003-D19E31F0B5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4996E3"/>
                      </a:gs>
                      <a:gs pos="100000">
                        <a:srgbClr val="162D45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51">
                    <a:extLst>
                      <a:ext uri="{FF2B5EF4-FFF2-40B4-BE49-F238E27FC236}">
                        <a16:creationId xmlns:a16="http://schemas.microsoft.com/office/drawing/2014/main" id="{DCC63868-76FC-47C9-9CAC-4B79BB0327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>
                      <a:gd name="T0" fmla="*/ 995 w 1321"/>
                      <a:gd name="T1" fmla="*/ 79 h 712"/>
                      <a:gd name="T2" fmla="*/ 1008 w 1321"/>
                      <a:gd name="T3" fmla="*/ 87 h 712"/>
                      <a:gd name="T4" fmla="*/ 1011 w 1321"/>
                      <a:gd name="T5" fmla="*/ 94 h 712"/>
                      <a:gd name="T6" fmla="*/ 1006 w 1321"/>
                      <a:gd name="T7" fmla="*/ 102 h 712"/>
                      <a:gd name="T8" fmla="*/ 993 w 1321"/>
                      <a:gd name="T9" fmla="*/ 107 h 712"/>
                      <a:gd name="T10" fmla="*/ 973 w 1321"/>
                      <a:gd name="T11" fmla="*/ 114 h 712"/>
                      <a:gd name="T12" fmla="*/ 948 w 1321"/>
                      <a:gd name="T13" fmla="*/ 119 h 712"/>
                      <a:gd name="T14" fmla="*/ 915 w 1321"/>
                      <a:gd name="T15" fmla="*/ 124 h 712"/>
                      <a:gd name="T16" fmla="*/ 878 w 1321"/>
                      <a:gd name="T17" fmla="*/ 128 h 712"/>
                      <a:gd name="T18" fmla="*/ 836 w 1321"/>
                      <a:gd name="T19" fmla="*/ 132 h 712"/>
                      <a:gd name="T20" fmla="*/ 789 w 1321"/>
                      <a:gd name="T21" fmla="*/ 134 h 712"/>
                      <a:gd name="T22" fmla="*/ 740 w 1321"/>
                      <a:gd name="T23" fmla="*/ 135 h 712"/>
                      <a:gd name="T24" fmla="*/ 686 w 1321"/>
                      <a:gd name="T25" fmla="*/ 139 h 712"/>
                      <a:gd name="T26" fmla="*/ 631 w 1321"/>
                      <a:gd name="T27" fmla="*/ 140 h 712"/>
                      <a:gd name="T28" fmla="*/ 609 w 1321"/>
                      <a:gd name="T29" fmla="*/ 141 h 712"/>
                      <a:gd name="T30" fmla="*/ 365 w 1321"/>
                      <a:gd name="T31" fmla="*/ 141 h 712"/>
                      <a:gd name="T32" fmla="*/ 361 w 1321"/>
                      <a:gd name="T33" fmla="*/ 141 h 712"/>
                      <a:gd name="T34" fmla="*/ 313 w 1321"/>
                      <a:gd name="T35" fmla="*/ 140 h 712"/>
                      <a:gd name="T36" fmla="*/ 267 w 1321"/>
                      <a:gd name="T37" fmla="*/ 139 h 712"/>
                      <a:gd name="T38" fmla="*/ 223 w 1321"/>
                      <a:gd name="T39" fmla="*/ 137 h 712"/>
                      <a:gd name="T40" fmla="*/ 180 w 1321"/>
                      <a:gd name="T41" fmla="*/ 134 h 712"/>
                      <a:gd name="T42" fmla="*/ 143 w 1321"/>
                      <a:gd name="T43" fmla="*/ 134 h 712"/>
                      <a:gd name="T44" fmla="*/ 110 w 1321"/>
                      <a:gd name="T45" fmla="*/ 130 h 712"/>
                      <a:gd name="T46" fmla="*/ 76 w 1321"/>
                      <a:gd name="T47" fmla="*/ 127 h 712"/>
                      <a:gd name="T48" fmla="*/ 53 w 1321"/>
                      <a:gd name="T49" fmla="*/ 125 h 712"/>
                      <a:gd name="T50" fmla="*/ 26 w 1321"/>
                      <a:gd name="T51" fmla="*/ 119 h 712"/>
                      <a:gd name="T52" fmla="*/ 18 w 1321"/>
                      <a:gd name="T53" fmla="*/ 115 h 712"/>
                      <a:gd name="T54" fmla="*/ 6 w 1321"/>
                      <a:gd name="T55" fmla="*/ 110 h 712"/>
                      <a:gd name="T56" fmla="*/ 0 w 1321"/>
                      <a:gd name="T57" fmla="*/ 103 h 712"/>
                      <a:gd name="T58" fmla="*/ 0 w 1321"/>
                      <a:gd name="T59" fmla="*/ 102 h 712"/>
                      <a:gd name="T60" fmla="*/ 4 w 1321"/>
                      <a:gd name="T61" fmla="*/ 94 h 712"/>
                      <a:gd name="T62" fmla="*/ 16 w 1321"/>
                      <a:gd name="T63" fmla="*/ 88 h 712"/>
                      <a:gd name="T64" fmla="*/ 37 w 1321"/>
                      <a:gd name="T65" fmla="*/ 73 h 712"/>
                      <a:gd name="T66" fmla="*/ 72 w 1321"/>
                      <a:gd name="T67" fmla="*/ 59 h 712"/>
                      <a:gd name="T68" fmla="*/ 114 w 1321"/>
                      <a:gd name="T69" fmla="*/ 47 h 712"/>
                      <a:gd name="T70" fmla="*/ 157 w 1321"/>
                      <a:gd name="T71" fmla="*/ 34 h 712"/>
                      <a:gd name="T72" fmla="*/ 207 w 1321"/>
                      <a:gd name="T73" fmla="*/ 24 h 712"/>
                      <a:gd name="T74" fmla="*/ 262 w 1321"/>
                      <a:gd name="T75" fmla="*/ 16 h 712"/>
                      <a:gd name="T76" fmla="*/ 318 w 1321"/>
                      <a:gd name="T77" fmla="*/ 9 h 712"/>
                      <a:gd name="T78" fmla="*/ 381 w 1321"/>
                      <a:gd name="T79" fmla="*/ 4 h 712"/>
                      <a:gd name="T80" fmla="*/ 444 w 1321"/>
                      <a:gd name="T81" fmla="*/ 4 h 712"/>
                      <a:gd name="T82" fmla="*/ 511 w 1321"/>
                      <a:gd name="T83" fmla="*/ 0 h 712"/>
                      <a:gd name="T84" fmla="*/ 511 w 1321"/>
                      <a:gd name="T85" fmla="*/ 0 h 712"/>
                      <a:gd name="T86" fmla="*/ 581 w 1321"/>
                      <a:gd name="T87" fmla="*/ 4 h 712"/>
                      <a:gd name="T88" fmla="*/ 648 w 1321"/>
                      <a:gd name="T89" fmla="*/ 4 h 712"/>
                      <a:gd name="T90" fmla="*/ 713 w 1321"/>
                      <a:gd name="T91" fmla="*/ 10 h 712"/>
                      <a:gd name="T92" fmla="*/ 774 w 1321"/>
                      <a:gd name="T93" fmla="*/ 18 h 712"/>
                      <a:gd name="T94" fmla="*/ 828 w 1321"/>
                      <a:gd name="T95" fmla="*/ 27 h 712"/>
                      <a:gd name="T96" fmla="*/ 879 w 1321"/>
                      <a:gd name="T97" fmla="*/ 38 h 712"/>
                      <a:gd name="T98" fmla="*/ 924 w 1321"/>
                      <a:gd name="T99" fmla="*/ 50 h 712"/>
                      <a:gd name="T100" fmla="*/ 963 w 1321"/>
                      <a:gd name="T101" fmla="*/ 64 h 712"/>
                      <a:gd name="T102" fmla="*/ 995 w 1321"/>
                      <a:gd name="T103" fmla="*/ 79 h 712"/>
                      <a:gd name="T104" fmla="*/ 995 w 1321"/>
                      <a:gd name="T105" fmla="*/ 79 h 71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321"/>
                      <a:gd name="T160" fmla="*/ 0 h 712"/>
                      <a:gd name="T161" fmla="*/ 1321 w 1321"/>
                      <a:gd name="T162" fmla="*/ 712 h 712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6A7E8"/>
                      </a:gs>
                    </a:gsLst>
                    <a:lin ang="5400000" scaled="1"/>
                  </a:gradFill>
                  <a:ln w="0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" name="Text Box 52">
                  <a:extLst>
                    <a:ext uri="{FF2B5EF4-FFF2-40B4-BE49-F238E27FC236}">
                      <a16:creationId xmlns:a16="http://schemas.microsoft.com/office/drawing/2014/main" id="{FF5733A3-57AA-40C5-A61B-616C6C29163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2275" y="2084"/>
                  <a:ext cx="197" cy="21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sz="2400" b="1" dirty="0">
                      <a:solidFill>
                        <a:srgbClr val="0070C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Verdana" pitchFamily="34" charset="0"/>
                    </a:rPr>
                    <a:t>1</a:t>
                  </a:r>
                </a:p>
              </p:txBody>
            </p:sp>
          </p:grpSp>
        </p:grpSp>
        <p:sp>
          <p:nvSpPr>
            <p:cNvPr id="14" name="Text Box 68">
              <a:extLst>
                <a:ext uri="{FF2B5EF4-FFF2-40B4-BE49-F238E27FC236}">
                  <a16:creationId xmlns:a16="http://schemas.microsoft.com/office/drawing/2014/main" id="{ECCF2DE4-6844-4C02-AC8B-3E2615654CA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04" y="1775"/>
              <a:ext cx="2362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2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2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Công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tác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ĐBCL</a:t>
              </a:r>
              <a:endPara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Group 4">
            <a:extLst>
              <a:ext uri="{FF2B5EF4-FFF2-40B4-BE49-F238E27FC236}">
                <a16:creationId xmlns:a16="http://schemas.microsoft.com/office/drawing/2014/main" id="{CF10F3FB-3450-430A-B094-2A95E2789E3B}"/>
              </a:ext>
            </a:extLst>
          </p:cNvPr>
          <p:cNvGrpSpPr/>
          <p:nvPr/>
        </p:nvGrpSpPr>
        <p:grpSpPr>
          <a:xfrm>
            <a:off x="5257800" y="1490967"/>
            <a:ext cx="4443753" cy="4347687"/>
            <a:chOff x="524379" y="1367159"/>
            <a:chExt cx="3436016" cy="3881695"/>
          </a:xfrm>
        </p:grpSpPr>
        <p:sp>
          <p:nvSpPr>
            <p:cNvPr id="32" name="Rounded Rectangle 38">
              <a:extLst>
                <a:ext uri="{FF2B5EF4-FFF2-40B4-BE49-F238E27FC236}">
                  <a16:creationId xmlns:a16="http://schemas.microsoft.com/office/drawing/2014/main" id="{234BAF20-AAC3-4C08-BA22-12CC5DA8F716}"/>
                </a:ext>
              </a:extLst>
            </p:cNvPr>
            <p:cNvSpPr/>
            <p:nvPr/>
          </p:nvSpPr>
          <p:spPr>
            <a:xfrm>
              <a:off x="524379" y="1367159"/>
              <a:ext cx="3436016" cy="3771295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ounded Rectangle 5">
              <a:extLst>
                <a:ext uri="{FF2B5EF4-FFF2-40B4-BE49-F238E27FC236}">
                  <a16:creationId xmlns:a16="http://schemas.microsoft.com/office/drawing/2014/main" id="{03FC7012-6E29-4E27-8E07-5AA0170515D2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32F97E4-12B0-448D-9DB9-57C4E2C33893}"/>
              </a:ext>
            </a:extLst>
          </p:cNvPr>
          <p:cNvSpPr txBox="1"/>
          <p:nvPr/>
        </p:nvSpPr>
        <p:spPr>
          <a:xfrm>
            <a:off x="5257800" y="1683371"/>
            <a:ext cx="4384253" cy="3803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Hoạt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động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ĐBCL: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Đổi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mới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PP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giảng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dạy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, PP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, PP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kiểm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tra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, ...</a:t>
            </a:r>
          </a:p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Hoạt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động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chất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lượng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bao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gồm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Tự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và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ngoài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Đối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tượng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: (CSGD/ CTĐT)</a:t>
            </a:r>
          </a:p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Hoạt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động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khảo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sát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các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bên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liên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quan</a:t>
            </a:r>
            <a:r>
              <a:rPr lang="en-US" sz="2000" b="1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SV,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cựu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SV GV,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nhà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tuyển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dụng</a:t>
            </a:r>
            <a:r>
              <a:rPr lang="en-US" sz="20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, XH…</a:t>
            </a:r>
          </a:p>
        </p:txBody>
      </p:sp>
      <p:sp>
        <p:nvSpPr>
          <p:cNvPr id="35" name="Right Arrow 42">
            <a:extLst>
              <a:ext uri="{FF2B5EF4-FFF2-40B4-BE49-F238E27FC236}">
                <a16:creationId xmlns:a16="http://schemas.microsoft.com/office/drawing/2014/main" id="{FA43E4E4-542B-41E3-B624-9066972E35A6}"/>
              </a:ext>
            </a:extLst>
          </p:cNvPr>
          <p:cNvSpPr/>
          <p:nvPr/>
        </p:nvSpPr>
        <p:spPr>
          <a:xfrm>
            <a:off x="4419600" y="3307429"/>
            <a:ext cx="838200" cy="304800"/>
          </a:xfrm>
          <a:prstGeom prst="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7783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280886" y="165212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18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CHẤT LƯỢNG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768096"/>
            <a:ext cx="9741408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783812"/>
            <a:ext cx="982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vi-VN" sz="2400" b="1" dirty="0">
                <a:solidFill>
                  <a:schemeClr val="bg1"/>
                </a:solidFill>
              </a:rPr>
              <a:t>C</a:t>
            </a:r>
            <a:r>
              <a:rPr lang="en-US" sz="2400" b="1" dirty="0" err="1">
                <a:solidFill>
                  <a:schemeClr val="bg1"/>
                </a:solidFill>
              </a:rPr>
              <a:t>hức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năng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nhiệm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vụ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phòng</a:t>
            </a:r>
            <a:r>
              <a:rPr lang="vi-VN" sz="2400" b="1" dirty="0">
                <a:solidFill>
                  <a:schemeClr val="bg1"/>
                </a:solidFill>
              </a:rPr>
              <a:t> Khảo thí và Đảm bảo chất lượng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48768" y="1353312"/>
            <a:ext cx="631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1.3.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Chức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năng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,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nhiệm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vụ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5D9DF2-4B7A-4C89-9068-5DFAED0E8C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87" y="1326736"/>
            <a:ext cx="3296481" cy="2311068"/>
          </a:xfrm>
          <a:prstGeom prst="rect">
            <a:avLst/>
          </a:prstGeom>
        </p:spPr>
      </p:pic>
      <p:grpSp>
        <p:nvGrpSpPr>
          <p:cNvPr id="10" name="Group 73">
            <a:extLst>
              <a:ext uri="{FF2B5EF4-FFF2-40B4-BE49-F238E27FC236}">
                <a16:creationId xmlns:a16="http://schemas.microsoft.com/office/drawing/2014/main" id="{903BDAB1-BB80-4B10-809F-73C99C7C86B6}"/>
              </a:ext>
            </a:extLst>
          </p:cNvPr>
          <p:cNvGrpSpPr>
            <a:grpSpLocks/>
          </p:cNvGrpSpPr>
          <p:nvPr/>
        </p:nvGrpSpPr>
        <p:grpSpPr bwMode="auto">
          <a:xfrm>
            <a:off x="0" y="4175195"/>
            <a:ext cx="4343399" cy="962074"/>
            <a:chOff x="-69" y="2531"/>
            <a:chExt cx="3070" cy="444"/>
          </a:xfrm>
        </p:grpSpPr>
        <p:grpSp>
          <p:nvGrpSpPr>
            <p:cNvPr id="11" name="Group 40">
              <a:extLst>
                <a:ext uri="{FF2B5EF4-FFF2-40B4-BE49-F238E27FC236}">
                  <a16:creationId xmlns:a16="http://schemas.microsoft.com/office/drawing/2014/main" id="{4EEEFCA8-9CA9-4C53-8816-785E6E4FB2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69" y="2531"/>
              <a:ext cx="3070" cy="444"/>
              <a:chOff x="-94" y="2962"/>
              <a:chExt cx="4212" cy="607"/>
            </a:xfrm>
          </p:grpSpPr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4DB91D40-0CB3-4F0C-A078-17CB3E3A6AA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94" y="2980"/>
                <a:ext cx="3791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CC99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6" name="Group 42">
                <a:extLst>
                  <a:ext uri="{FF2B5EF4-FFF2-40B4-BE49-F238E27FC236}">
                    <a16:creationId xmlns:a16="http://schemas.microsoft.com/office/drawing/2014/main" id="{09C0A015-F4C9-4668-8199-932E7B51EF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6" y="2962"/>
                <a:ext cx="822" cy="607"/>
                <a:chOff x="94" y="1430"/>
                <a:chExt cx="1680" cy="1251"/>
              </a:xfrm>
            </p:grpSpPr>
            <p:sp>
              <p:nvSpPr>
                <p:cNvPr id="29" name="Oval 43">
                  <a:extLst>
                    <a:ext uri="{FF2B5EF4-FFF2-40B4-BE49-F238E27FC236}">
                      <a16:creationId xmlns:a16="http://schemas.microsoft.com/office/drawing/2014/main" id="{C6ED8D71-FF73-4C06-89F9-8FAF834055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94" y="1430"/>
                  <a:ext cx="1680" cy="12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99"/>
                    </a:gs>
                    <a:gs pos="100000">
                      <a:srgbClr val="003225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44">
                  <a:extLst>
                    <a:ext uri="{FF2B5EF4-FFF2-40B4-BE49-F238E27FC236}">
                      <a16:creationId xmlns:a16="http://schemas.microsoft.com/office/drawing/2014/main" id="{37E39FED-C7FC-4105-8F5F-BEA3440FC96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317" y="1489"/>
                  <a:ext cx="1297" cy="633"/>
                </a:xfrm>
                <a:custGeom>
                  <a:avLst/>
                  <a:gdLst>
                    <a:gd name="T0" fmla="*/ 995 w 1321"/>
                    <a:gd name="T1" fmla="*/ 79 h 712"/>
                    <a:gd name="T2" fmla="*/ 1008 w 1321"/>
                    <a:gd name="T3" fmla="*/ 87 h 712"/>
                    <a:gd name="T4" fmla="*/ 1011 w 1321"/>
                    <a:gd name="T5" fmla="*/ 94 h 712"/>
                    <a:gd name="T6" fmla="*/ 1006 w 1321"/>
                    <a:gd name="T7" fmla="*/ 102 h 712"/>
                    <a:gd name="T8" fmla="*/ 993 w 1321"/>
                    <a:gd name="T9" fmla="*/ 107 h 712"/>
                    <a:gd name="T10" fmla="*/ 973 w 1321"/>
                    <a:gd name="T11" fmla="*/ 114 h 712"/>
                    <a:gd name="T12" fmla="*/ 948 w 1321"/>
                    <a:gd name="T13" fmla="*/ 119 h 712"/>
                    <a:gd name="T14" fmla="*/ 915 w 1321"/>
                    <a:gd name="T15" fmla="*/ 124 h 712"/>
                    <a:gd name="T16" fmla="*/ 878 w 1321"/>
                    <a:gd name="T17" fmla="*/ 128 h 712"/>
                    <a:gd name="T18" fmla="*/ 836 w 1321"/>
                    <a:gd name="T19" fmla="*/ 132 h 712"/>
                    <a:gd name="T20" fmla="*/ 789 w 1321"/>
                    <a:gd name="T21" fmla="*/ 134 h 712"/>
                    <a:gd name="T22" fmla="*/ 740 w 1321"/>
                    <a:gd name="T23" fmla="*/ 135 h 712"/>
                    <a:gd name="T24" fmla="*/ 686 w 1321"/>
                    <a:gd name="T25" fmla="*/ 139 h 712"/>
                    <a:gd name="T26" fmla="*/ 631 w 1321"/>
                    <a:gd name="T27" fmla="*/ 140 h 712"/>
                    <a:gd name="T28" fmla="*/ 609 w 1321"/>
                    <a:gd name="T29" fmla="*/ 141 h 712"/>
                    <a:gd name="T30" fmla="*/ 365 w 1321"/>
                    <a:gd name="T31" fmla="*/ 141 h 712"/>
                    <a:gd name="T32" fmla="*/ 361 w 1321"/>
                    <a:gd name="T33" fmla="*/ 141 h 712"/>
                    <a:gd name="T34" fmla="*/ 313 w 1321"/>
                    <a:gd name="T35" fmla="*/ 140 h 712"/>
                    <a:gd name="T36" fmla="*/ 267 w 1321"/>
                    <a:gd name="T37" fmla="*/ 139 h 712"/>
                    <a:gd name="T38" fmla="*/ 223 w 1321"/>
                    <a:gd name="T39" fmla="*/ 137 h 712"/>
                    <a:gd name="T40" fmla="*/ 180 w 1321"/>
                    <a:gd name="T41" fmla="*/ 134 h 712"/>
                    <a:gd name="T42" fmla="*/ 143 w 1321"/>
                    <a:gd name="T43" fmla="*/ 134 h 712"/>
                    <a:gd name="T44" fmla="*/ 110 w 1321"/>
                    <a:gd name="T45" fmla="*/ 130 h 712"/>
                    <a:gd name="T46" fmla="*/ 76 w 1321"/>
                    <a:gd name="T47" fmla="*/ 127 h 712"/>
                    <a:gd name="T48" fmla="*/ 53 w 1321"/>
                    <a:gd name="T49" fmla="*/ 125 h 712"/>
                    <a:gd name="T50" fmla="*/ 26 w 1321"/>
                    <a:gd name="T51" fmla="*/ 119 h 712"/>
                    <a:gd name="T52" fmla="*/ 18 w 1321"/>
                    <a:gd name="T53" fmla="*/ 115 h 712"/>
                    <a:gd name="T54" fmla="*/ 6 w 1321"/>
                    <a:gd name="T55" fmla="*/ 110 h 712"/>
                    <a:gd name="T56" fmla="*/ 0 w 1321"/>
                    <a:gd name="T57" fmla="*/ 103 h 712"/>
                    <a:gd name="T58" fmla="*/ 0 w 1321"/>
                    <a:gd name="T59" fmla="*/ 102 h 712"/>
                    <a:gd name="T60" fmla="*/ 4 w 1321"/>
                    <a:gd name="T61" fmla="*/ 94 h 712"/>
                    <a:gd name="T62" fmla="*/ 16 w 1321"/>
                    <a:gd name="T63" fmla="*/ 88 h 712"/>
                    <a:gd name="T64" fmla="*/ 37 w 1321"/>
                    <a:gd name="T65" fmla="*/ 73 h 712"/>
                    <a:gd name="T66" fmla="*/ 72 w 1321"/>
                    <a:gd name="T67" fmla="*/ 59 h 712"/>
                    <a:gd name="T68" fmla="*/ 114 w 1321"/>
                    <a:gd name="T69" fmla="*/ 47 h 712"/>
                    <a:gd name="T70" fmla="*/ 157 w 1321"/>
                    <a:gd name="T71" fmla="*/ 34 h 712"/>
                    <a:gd name="T72" fmla="*/ 207 w 1321"/>
                    <a:gd name="T73" fmla="*/ 24 h 712"/>
                    <a:gd name="T74" fmla="*/ 262 w 1321"/>
                    <a:gd name="T75" fmla="*/ 16 h 712"/>
                    <a:gd name="T76" fmla="*/ 318 w 1321"/>
                    <a:gd name="T77" fmla="*/ 9 h 712"/>
                    <a:gd name="T78" fmla="*/ 381 w 1321"/>
                    <a:gd name="T79" fmla="*/ 4 h 712"/>
                    <a:gd name="T80" fmla="*/ 444 w 1321"/>
                    <a:gd name="T81" fmla="*/ 4 h 712"/>
                    <a:gd name="T82" fmla="*/ 511 w 1321"/>
                    <a:gd name="T83" fmla="*/ 0 h 712"/>
                    <a:gd name="T84" fmla="*/ 511 w 1321"/>
                    <a:gd name="T85" fmla="*/ 0 h 712"/>
                    <a:gd name="T86" fmla="*/ 581 w 1321"/>
                    <a:gd name="T87" fmla="*/ 4 h 712"/>
                    <a:gd name="T88" fmla="*/ 648 w 1321"/>
                    <a:gd name="T89" fmla="*/ 4 h 712"/>
                    <a:gd name="T90" fmla="*/ 713 w 1321"/>
                    <a:gd name="T91" fmla="*/ 10 h 712"/>
                    <a:gd name="T92" fmla="*/ 774 w 1321"/>
                    <a:gd name="T93" fmla="*/ 18 h 712"/>
                    <a:gd name="T94" fmla="*/ 828 w 1321"/>
                    <a:gd name="T95" fmla="*/ 27 h 712"/>
                    <a:gd name="T96" fmla="*/ 879 w 1321"/>
                    <a:gd name="T97" fmla="*/ 38 h 712"/>
                    <a:gd name="T98" fmla="*/ 924 w 1321"/>
                    <a:gd name="T99" fmla="*/ 50 h 712"/>
                    <a:gd name="T100" fmla="*/ 963 w 1321"/>
                    <a:gd name="T101" fmla="*/ 64 h 712"/>
                    <a:gd name="T102" fmla="*/ 995 w 1321"/>
                    <a:gd name="T103" fmla="*/ 79 h 712"/>
                    <a:gd name="T104" fmla="*/ 995 w 1321"/>
                    <a:gd name="T105" fmla="*/ 79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00CC99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866DFA91-4439-43E0-872F-F174D6557EA7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21" y="3102"/>
                <a:ext cx="391" cy="29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400" b="1" dirty="0">
                    <a:solidFill>
                      <a:srgbClr val="00CC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5" name="Text Box 70">
              <a:extLst>
                <a:ext uri="{FF2B5EF4-FFF2-40B4-BE49-F238E27FC236}">
                  <a16:creationId xmlns:a16="http://schemas.microsoft.com/office/drawing/2014/main" id="{107218FB-4C31-425F-835A-CB01B3F4411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40" y="2646"/>
              <a:ext cx="2035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2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2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Công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tác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khảo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thí</a:t>
              </a:r>
              <a:endPara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Group 4">
            <a:extLst>
              <a:ext uri="{FF2B5EF4-FFF2-40B4-BE49-F238E27FC236}">
                <a16:creationId xmlns:a16="http://schemas.microsoft.com/office/drawing/2014/main" id="{CF10F3FB-3450-430A-B094-2A95E2789E3B}"/>
              </a:ext>
            </a:extLst>
          </p:cNvPr>
          <p:cNvGrpSpPr/>
          <p:nvPr/>
        </p:nvGrpSpPr>
        <p:grpSpPr>
          <a:xfrm>
            <a:off x="5116118" y="3874832"/>
            <a:ext cx="4701490" cy="1572801"/>
            <a:chOff x="459926" y="1447528"/>
            <a:chExt cx="3436016" cy="3975391"/>
          </a:xfrm>
        </p:grpSpPr>
        <p:sp>
          <p:nvSpPr>
            <p:cNvPr id="32" name="Rounded Rectangle 38">
              <a:extLst>
                <a:ext uri="{FF2B5EF4-FFF2-40B4-BE49-F238E27FC236}">
                  <a16:creationId xmlns:a16="http://schemas.microsoft.com/office/drawing/2014/main" id="{234BAF20-AAC3-4C08-BA22-12CC5DA8F716}"/>
                </a:ext>
              </a:extLst>
            </p:cNvPr>
            <p:cNvSpPr/>
            <p:nvPr/>
          </p:nvSpPr>
          <p:spPr>
            <a:xfrm>
              <a:off x="459926" y="1447528"/>
              <a:ext cx="3436016" cy="3975391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ounded Rectangle 5">
              <a:extLst>
                <a:ext uri="{FF2B5EF4-FFF2-40B4-BE49-F238E27FC236}">
                  <a16:creationId xmlns:a16="http://schemas.microsoft.com/office/drawing/2014/main" id="{03FC7012-6E29-4E27-8E07-5AA0170515D2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32F97E4-12B0-448D-9DB9-57C4E2C33893}"/>
              </a:ext>
            </a:extLst>
          </p:cNvPr>
          <p:cNvSpPr txBox="1"/>
          <p:nvPr/>
        </p:nvSpPr>
        <p:spPr>
          <a:xfrm>
            <a:off x="5181600" y="4180082"/>
            <a:ext cx="4636008" cy="960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l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vi-VN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- Tổ chức </a:t>
            </a:r>
            <a:r>
              <a:rPr lang="en-US" sz="21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thi</a:t>
            </a: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kết</a:t>
            </a: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thúc</a:t>
            </a: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HP </a:t>
            </a:r>
            <a:endParaRPr lang="vi-VN" sz="2100" b="1" dirty="0">
              <a:solidFill>
                <a:schemeClr val="bg1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  <a:p>
            <a:pPr marL="342900" lvl="0" indent="-342900" algn="l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en-US" sz="21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Xét</a:t>
            </a: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MHMT </a:t>
            </a:r>
            <a:r>
              <a:rPr lang="en-US" sz="21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và</a:t>
            </a: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công</a:t>
            </a: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nhận</a:t>
            </a:r>
            <a:r>
              <a:rPr lang="en-US" sz="21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CĐR. </a:t>
            </a:r>
          </a:p>
        </p:txBody>
      </p:sp>
      <p:sp>
        <p:nvSpPr>
          <p:cNvPr id="35" name="Right Arrow 42">
            <a:extLst>
              <a:ext uri="{FF2B5EF4-FFF2-40B4-BE49-F238E27FC236}">
                <a16:creationId xmlns:a16="http://schemas.microsoft.com/office/drawing/2014/main" id="{FA43E4E4-542B-41E3-B624-9066972E35A6}"/>
              </a:ext>
            </a:extLst>
          </p:cNvPr>
          <p:cNvSpPr/>
          <p:nvPr/>
        </p:nvSpPr>
        <p:spPr>
          <a:xfrm>
            <a:off x="4267200" y="4477791"/>
            <a:ext cx="84891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9762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">
            <a:extLst>
              <a:ext uri="{FF2B5EF4-FFF2-40B4-BE49-F238E27FC236}">
                <a16:creationId xmlns:a16="http://schemas.microsoft.com/office/drawing/2014/main" id="{DA7F1921-5F9F-4F03-BA90-A9CAB4A75E93}"/>
              </a:ext>
            </a:extLst>
          </p:cNvPr>
          <p:cNvGrpSpPr>
            <a:grpSpLocks/>
          </p:cNvGrpSpPr>
          <p:nvPr/>
        </p:nvGrpSpPr>
        <p:grpSpPr bwMode="auto">
          <a:xfrm>
            <a:off x="2446339" y="1851025"/>
            <a:ext cx="4905375" cy="2425700"/>
            <a:chOff x="995" y="1472"/>
            <a:chExt cx="3785" cy="1872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AAD7896A-71FD-401C-91DF-E80EF6EB284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95" y="1588"/>
              <a:ext cx="3785" cy="17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2 w 21600"/>
                <a:gd name="T25" fmla="*/ 3161 h 21600"/>
                <a:gd name="T26" fmla="*/ 18438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3B3B3B"/>
                </a:gs>
                <a:gs pos="50000">
                  <a:srgbClr val="808080"/>
                </a:gs>
                <a:gs pos="100000">
                  <a:srgbClr val="3B3B3B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4">
              <a:extLst>
                <a:ext uri="{FF2B5EF4-FFF2-40B4-BE49-F238E27FC236}">
                  <a16:creationId xmlns:a16="http://schemas.microsoft.com/office/drawing/2014/main" id="{550BF613-0DB5-43E4-9A0F-F7B6484385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95" y="1478"/>
              <a:ext cx="3785" cy="1756"/>
            </a:xfrm>
            <a:custGeom>
              <a:avLst/>
              <a:gdLst>
                <a:gd name="G0" fmla="+- 3013 0 0"/>
                <a:gd name="G1" fmla="+- 21600 0 3013"/>
                <a:gd name="G2" fmla="+- 21600 0 3013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BFE3416F-8ED0-4D83-B351-1E7C02DAA265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2872" y="1472"/>
              <a:ext cx="0" cy="35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6">
              <a:extLst>
                <a:ext uri="{FF2B5EF4-FFF2-40B4-BE49-F238E27FC236}">
                  <a16:creationId xmlns:a16="http://schemas.microsoft.com/office/drawing/2014/main" id="{14889107-DC81-4599-866B-AE0AF6722BC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793" y="1974"/>
              <a:ext cx="0" cy="11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7">
              <a:extLst>
                <a:ext uri="{FF2B5EF4-FFF2-40B4-BE49-F238E27FC236}">
                  <a16:creationId xmlns:a16="http://schemas.microsoft.com/office/drawing/2014/main" id="{2C410B36-4A34-4480-98C0-687B6278166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951" y="1959"/>
              <a:ext cx="0" cy="12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B9121EAB-AACD-4837-8CAE-B84750B76BC4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3951" y="1794"/>
              <a:ext cx="384" cy="16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9">
              <a:extLst>
                <a:ext uri="{FF2B5EF4-FFF2-40B4-BE49-F238E27FC236}">
                  <a16:creationId xmlns:a16="http://schemas.microsoft.com/office/drawing/2014/main" id="{1A9F5040-6647-4C3A-B419-B6AD5E6A4020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 flipV="1">
              <a:off x="1413" y="1801"/>
              <a:ext cx="378" cy="17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3B4A8603-2C99-4376-8EA1-666D2D44F709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1856" y="2884"/>
              <a:ext cx="291" cy="20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11">
              <a:extLst>
                <a:ext uri="{FF2B5EF4-FFF2-40B4-BE49-F238E27FC236}">
                  <a16:creationId xmlns:a16="http://schemas.microsoft.com/office/drawing/2014/main" id="{1A6A0E64-5BBA-4345-A63F-3C8E734920B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752" y="2843"/>
              <a:ext cx="365" cy="18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12">
              <a:extLst>
                <a:ext uri="{FF2B5EF4-FFF2-40B4-BE49-F238E27FC236}">
                  <a16:creationId xmlns:a16="http://schemas.microsoft.com/office/drawing/2014/main" id="{C49929CC-8967-420E-9BB6-2D324A5EF501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1850" y="3090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3">
              <a:extLst>
                <a:ext uri="{FF2B5EF4-FFF2-40B4-BE49-F238E27FC236}">
                  <a16:creationId xmlns:a16="http://schemas.microsoft.com/office/drawing/2014/main" id="{68AF3076-A412-43F9-BF4D-D4575F718387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4112" y="3022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65FCA45-C24C-4069-951D-C0E8E44B33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510306"/>
            <a:ext cx="2444829" cy="1591264"/>
          </a:xfrm>
          <a:prstGeom prst="rect">
            <a:avLst/>
          </a:prstGeom>
        </p:spPr>
      </p:pic>
      <p:sp>
        <p:nvSpPr>
          <p:cNvPr id="34" name="Line 14">
            <a:extLst>
              <a:ext uri="{FF2B5EF4-FFF2-40B4-BE49-F238E27FC236}">
                <a16:creationId xmlns:a16="http://schemas.microsoft.com/office/drawing/2014/main" id="{4EEA1555-96AB-4FC2-81CB-4A207D4E9899}"/>
              </a:ext>
            </a:extLst>
          </p:cNvPr>
          <p:cNvSpPr>
            <a:spLocks noChangeShapeType="1"/>
          </p:cNvSpPr>
          <p:nvPr/>
        </p:nvSpPr>
        <p:spPr bwMode="black">
          <a:xfrm>
            <a:off x="3668713" y="1677988"/>
            <a:ext cx="0" cy="43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396BCFBB-374A-4F6B-A7DE-6E3FAEE250D6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57200" y="821450"/>
            <a:ext cx="3810000" cy="1015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</a:rPr>
              <a:t>Tham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mưu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Nhà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trường</a:t>
            </a:r>
            <a:r>
              <a:rPr lang="en-US" sz="2000" dirty="0">
                <a:solidFill>
                  <a:schemeClr val="bg1"/>
                </a:solidFill>
              </a:rPr>
              <a:t> x</a:t>
            </a:r>
            <a:r>
              <a:rPr lang="vi-VN" sz="2000" dirty="0">
                <a:solidFill>
                  <a:schemeClr val="bg1"/>
                </a:solidFill>
              </a:rPr>
              <a:t>ây dựng và ban hành các văn bản liên quan đến công tác khảo thí</a:t>
            </a:r>
            <a:endParaRPr lang="en-US" altLang="en-US" sz="2100" dirty="0">
              <a:solidFill>
                <a:schemeClr val="bg1"/>
              </a:solidFill>
            </a:endParaRPr>
          </a:p>
        </p:txBody>
      </p:sp>
      <p:sp>
        <p:nvSpPr>
          <p:cNvPr id="36" name="Line 15">
            <a:extLst>
              <a:ext uri="{FF2B5EF4-FFF2-40B4-BE49-F238E27FC236}">
                <a16:creationId xmlns:a16="http://schemas.microsoft.com/office/drawing/2014/main" id="{A92A7D3F-0EEC-4C96-BCC4-12274B1C7160}"/>
              </a:ext>
            </a:extLst>
          </p:cNvPr>
          <p:cNvSpPr>
            <a:spLocks noChangeShapeType="1"/>
          </p:cNvSpPr>
          <p:nvPr/>
        </p:nvSpPr>
        <p:spPr bwMode="black">
          <a:xfrm>
            <a:off x="6019800" y="1547814"/>
            <a:ext cx="0" cy="566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20">
            <a:extLst>
              <a:ext uri="{FF2B5EF4-FFF2-40B4-BE49-F238E27FC236}">
                <a16:creationId xmlns:a16="http://schemas.microsoft.com/office/drawing/2014/main" id="{9C965514-634D-40FE-8069-29F5A19BF36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562599" y="838200"/>
            <a:ext cx="3810001" cy="1015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</a:rPr>
              <a:t>Phối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hợp</a:t>
            </a:r>
            <a:r>
              <a:rPr lang="en-US" sz="2000" dirty="0">
                <a:solidFill>
                  <a:schemeClr val="bg1"/>
                </a:solidFill>
              </a:rPr>
              <a:t> x</a:t>
            </a:r>
            <a:r>
              <a:rPr lang="vi-VN" sz="2000" dirty="0">
                <a:solidFill>
                  <a:schemeClr val="bg1"/>
                </a:solidFill>
              </a:rPr>
              <a:t>ây dựng, quản lý và khai thác sử dụng ngân hàng đề thi</a:t>
            </a:r>
            <a:endParaRPr lang="en-US" altLang="en-US" sz="2200" dirty="0">
              <a:solidFill>
                <a:schemeClr val="bg1"/>
              </a:solidFill>
            </a:endParaRPr>
          </a:p>
        </p:txBody>
      </p:sp>
      <p:sp>
        <p:nvSpPr>
          <p:cNvPr id="38" name="Line 17">
            <a:extLst>
              <a:ext uri="{FF2B5EF4-FFF2-40B4-BE49-F238E27FC236}">
                <a16:creationId xmlns:a16="http://schemas.microsoft.com/office/drawing/2014/main" id="{A8241FAD-D71A-4153-A3B4-52AE9A00821F}"/>
              </a:ext>
            </a:extLst>
          </p:cNvPr>
          <p:cNvSpPr>
            <a:spLocks noChangeShapeType="1"/>
          </p:cNvSpPr>
          <p:nvPr/>
        </p:nvSpPr>
        <p:spPr bwMode="gray">
          <a:xfrm flipH="1" flipV="1">
            <a:off x="6956426" y="29400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22">
            <a:extLst>
              <a:ext uri="{FF2B5EF4-FFF2-40B4-BE49-F238E27FC236}">
                <a16:creationId xmlns:a16="http://schemas.microsoft.com/office/drawing/2014/main" id="{0FF5C8C5-4D02-4FCA-9328-1F06E55D447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7391400" y="2162369"/>
            <a:ext cx="2444829" cy="23083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solidFill>
                  <a:schemeClr val="bg1"/>
                </a:solidFill>
              </a:rPr>
              <a:t>T</a:t>
            </a:r>
            <a:r>
              <a:rPr lang="vi-VN" sz="2000" dirty="0">
                <a:solidFill>
                  <a:schemeClr val="bg1"/>
                </a:solidFill>
              </a:rPr>
              <a:t>hực hiện công tác tổ chức thi,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chấm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thi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thông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báo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kết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quả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thi</a:t>
            </a:r>
            <a:r>
              <a:rPr lang="en-GB" sz="2000" dirty="0">
                <a:solidFill>
                  <a:schemeClr val="bg1"/>
                </a:solidFill>
              </a:rPr>
              <a:t>;</a:t>
            </a:r>
            <a:r>
              <a:rPr lang="vi-VN" sz="2000" dirty="0">
                <a:solidFill>
                  <a:schemeClr val="bg1"/>
                </a:solidFill>
              </a:rPr>
              <a:t> </a:t>
            </a:r>
            <a:r>
              <a:rPr lang="en-GB" sz="2000" dirty="0">
                <a:solidFill>
                  <a:schemeClr val="bg1"/>
                </a:solidFill>
              </a:rPr>
              <a:t>T</a:t>
            </a:r>
            <a:r>
              <a:rPr lang="vi-VN" sz="2000" dirty="0">
                <a:solidFill>
                  <a:schemeClr val="bg1"/>
                </a:solidFill>
              </a:rPr>
              <a:t>ổ chức tiếp nhận giải quyết </a:t>
            </a:r>
            <a:r>
              <a:rPr lang="en-GB" sz="2000" dirty="0" err="1">
                <a:solidFill>
                  <a:schemeClr val="bg1"/>
                </a:solidFill>
              </a:rPr>
              <a:t>thắc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mắc</a:t>
            </a:r>
            <a:r>
              <a:rPr lang="vi-VN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đề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nghị</a:t>
            </a:r>
            <a:r>
              <a:rPr lang="vi-VN" sz="2000" dirty="0">
                <a:solidFill>
                  <a:schemeClr val="bg1"/>
                </a:solidFill>
              </a:rPr>
              <a:t> phúc khảo của người học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2687EE39-43A3-4265-A69F-9DB09BD827BF}"/>
              </a:ext>
            </a:extLst>
          </p:cNvPr>
          <p:cNvSpPr>
            <a:spLocks noChangeShapeType="1"/>
          </p:cNvSpPr>
          <p:nvPr/>
        </p:nvSpPr>
        <p:spPr bwMode="black">
          <a:xfrm flipV="1">
            <a:off x="4878938" y="4009231"/>
            <a:ext cx="0" cy="534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23">
            <a:extLst>
              <a:ext uri="{FF2B5EF4-FFF2-40B4-BE49-F238E27FC236}">
                <a16:creationId xmlns:a16="http://schemas.microsoft.com/office/drawing/2014/main" id="{2FFBCA84-AEB5-4224-8043-9C8AD688BC5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3200401" y="4542681"/>
            <a:ext cx="3574592" cy="13234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</a:rPr>
              <a:t>T</a:t>
            </a:r>
            <a:r>
              <a:rPr lang="vi-VN" sz="2000" dirty="0">
                <a:solidFill>
                  <a:schemeClr val="bg1"/>
                </a:solidFill>
              </a:rPr>
              <a:t>hẩm định kết quả chấm thi  </a:t>
            </a:r>
            <a:r>
              <a:rPr lang="en-GB" sz="2000" dirty="0">
                <a:solidFill>
                  <a:schemeClr val="bg1"/>
                </a:solidFill>
              </a:rPr>
              <a:t>T</a:t>
            </a:r>
            <a:r>
              <a:rPr lang="vi-VN" sz="2000" dirty="0">
                <a:solidFill>
                  <a:schemeClr val="bg1"/>
                </a:solidFill>
              </a:rPr>
              <a:t>hực hiện thống kê, phân tích dữ liệu điểm thi </a:t>
            </a:r>
            <a:r>
              <a:rPr lang="en-US" sz="2000" dirty="0" err="1">
                <a:solidFill>
                  <a:schemeClr val="bg1"/>
                </a:solidFill>
              </a:rPr>
              <a:t>phục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vụ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việc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xét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tiến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độ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và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xét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vi-VN" sz="2000" dirty="0">
                <a:solidFill>
                  <a:schemeClr val="bg1"/>
                </a:solidFill>
              </a:rPr>
              <a:t>tốt nghiệp.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44" name="Line 18">
            <a:extLst>
              <a:ext uri="{FF2B5EF4-FFF2-40B4-BE49-F238E27FC236}">
                <a16:creationId xmlns:a16="http://schemas.microsoft.com/office/drawing/2014/main" id="{1B5FF11F-EAFA-447E-86EA-7501A1DF3FF1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2238978" y="32004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20">
            <a:extLst>
              <a:ext uri="{FF2B5EF4-FFF2-40B4-BE49-F238E27FC236}">
                <a16:creationId xmlns:a16="http://schemas.microsoft.com/office/drawing/2014/main" id="{9A453A12-616B-4720-8775-AC675F9ED15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52400" y="2698173"/>
            <a:ext cx="2238978" cy="1015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</a:rPr>
              <a:t>Cải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tiến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và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phát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triển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các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hình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thức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thi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phù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hợp</a:t>
            </a:r>
            <a:endParaRPr lang="en-US" altLang="en-US" sz="2200" dirty="0">
              <a:solidFill>
                <a:schemeClr val="bg1"/>
              </a:solidFill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C521226A-DE90-E22A-3ABE-F68CE7BCEE8C}"/>
              </a:ext>
            </a:extLst>
          </p:cNvPr>
          <p:cNvSpPr txBox="1">
            <a:spLocks noChangeArrowheads="1"/>
          </p:cNvSpPr>
          <p:nvPr/>
        </p:nvSpPr>
        <p:spPr>
          <a:xfrm>
            <a:off x="685801" y="165212"/>
            <a:ext cx="7148285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l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NHIỆM VỤ CÔNG TÁC KHẢO THÍ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539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4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76200" y="1377910"/>
            <a:ext cx="9753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     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Đối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với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các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học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phần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chỉ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có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lý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thuyết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hoặc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có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cả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lý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thuyết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thực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hành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môn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học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tiểu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luận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thảo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luận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: (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QĐ 832/QĐ-ĐHKTKTCN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ngày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20/9/2023 – Quy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chế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đào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tạo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ĐH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theo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HT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tín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chỉ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)</a:t>
            </a:r>
            <a:endParaRPr lang="en-US" sz="2400" b="1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207264" y="14478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010DD-A7F8-48ED-9943-BC6B9D7D944C}"/>
              </a:ext>
            </a:extLst>
          </p:cNvPr>
          <p:cNvSpPr txBox="1"/>
          <p:nvPr/>
        </p:nvSpPr>
        <p:spPr>
          <a:xfrm>
            <a:off x="76200" y="5065602"/>
            <a:ext cx="5257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0" i="0" u="none" strike="noStrike" baseline="0" dirty="0">
                <a:solidFill>
                  <a:srgbClr val="0000CC"/>
                </a:solidFill>
                <a:latin typeface="+mj-lt"/>
              </a:rPr>
              <a:t>Điểm tổng hợp đánh giá học phần (gọi tắt là điểm học phần) được xác định bởi các loại điểm: </a:t>
            </a:r>
            <a:endParaRPr lang="en-US" sz="2400" b="0" i="0" u="none" strike="noStrike" baseline="0" dirty="0">
              <a:solidFill>
                <a:srgbClr val="0000CC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F0F6C4-FEBE-4F06-B0DD-E49102D71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584" y="2515014"/>
            <a:ext cx="5390832" cy="25340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9F76121-2E9F-41BC-A046-09D070A785F2}"/>
              </a:ext>
            </a:extLst>
          </p:cNvPr>
          <p:cNvSpPr txBox="1"/>
          <p:nvPr/>
        </p:nvSpPr>
        <p:spPr>
          <a:xfrm>
            <a:off x="5410200" y="5145402"/>
            <a:ext cx="4322064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HP =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thi 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KTHP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*0,6 +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QT*0,4 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361458"/>
      </p:ext>
    </p:extLst>
  </p:cSld>
  <p:clrMapOvr>
    <a:masterClrMapping/>
  </p:clrMapOvr>
  <p:transition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b="1" dirty="0" err="1">
                <a:solidFill>
                  <a:schemeClr val="bg1"/>
                </a:solidFill>
              </a:rPr>
              <a:t>Một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số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quy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định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về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kiểm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tra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và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thi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kết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thúc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học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phần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0" y="1447800"/>
            <a:ext cx="9752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 b="1" i="0" u="none" strike="noStrike" baseline="0">
                <a:latin typeface="+mj-lt"/>
              </a:defRPr>
            </a:lvl1pPr>
          </a:lstStyle>
          <a:p>
            <a:r>
              <a:rPr lang="en-US" dirty="0"/>
              <a:t>       </a:t>
            </a:r>
            <a:r>
              <a:rPr lang="vi-VN" sz="2300" dirty="0"/>
              <a:t>Trong đó</a:t>
            </a:r>
            <a:r>
              <a:rPr lang="en-US" sz="2300" dirty="0"/>
              <a:t>, </a:t>
            </a:r>
            <a:r>
              <a:rPr lang="en-US" sz="2300" dirty="0" err="1"/>
              <a:t>điểm</a:t>
            </a:r>
            <a:r>
              <a:rPr lang="en-US" sz="2300" dirty="0"/>
              <a:t> </a:t>
            </a:r>
            <a:r>
              <a:rPr lang="en-US" sz="2300" dirty="0" err="1"/>
              <a:t>qúa</a:t>
            </a:r>
            <a:r>
              <a:rPr lang="en-US" sz="2300" dirty="0"/>
              <a:t> </a:t>
            </a:r>
            <a:r>
              <a:rPr lang="en-US" sz="2300" dirty="0" err="1"/>
              <a:t>trình</a:t>
            </a:r>
            <a:r>
              <a:rPr lang="en-US" sz="2300" dirty="0"/>
              <a:t> </a:t>
            </a:r>
            <a:r>
              <a:rPr lang="en-US" sz="2300" dirty="0" err="1"/>
              <a:t>là</a:t>
            </a:r>
            <a:r>
              <a:rPr lang="en-US" sz="2300" dirty="0"/>
              <a:t> </a:t>
            </a:r>
            <a:r>
              <a:rPr lang="en-US" sz="2300" dirty="0" err="1"/>
              <a:t>điểm</a:t>
            </a:r>
            <a:r>
              <a:rPr lang="en-US" sz="2300" dirty="0"/>
              <a:t> </a:t>
            </a:r>
            <a:r>
              <a:rPr lang="en-US" sz="2300" dirty="0" err="1"/>
              <a:t>trung</a:t>
            </a:r>
            <a:r>
              <a:rPr lang="en-US" sz="2300" dirty="0"/>
              <a:t> </a:t>
            </a:r>
            <a:r>
              <a:rPr lang="en-US" sz="2300" dirty="0" err="1"/>
              <a:t>bình</a:t>
            </a:r>
            <a:r>
              <a:rPr lang="en-US" sz="2300" dirty="0"/>
              <a:t> </a:t>
            </a:r>
            <a:r>
              <a:rPr lang="en-US" sz="2300" dirty="0" err="1"/>
              <a:t>chung</a:t>
            </a:r>
            <a:r>
              <a:rPr lang="en-US" sz="2300" dirty="0"/>
              <a:t> </a:t>
            </a:r>
            <a:r>
              <a:rPr lang="en-US" sz="2300" dirty="0" err="1"/>
              <a:t>của</a:t>
            </a:r>
            <a:r>
              <a:rPr lang="vi-VN" sz="2300" dirty="0"/>
              <a:t> các điểm đánh giá bộ phận</a:t>
            </a:r>
            <a:r>
              <a:rPr lang="en-US" sz="2300" dirty="0"/>
              <a:t>: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170688" y="146467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D0B96D4E-F6D0-4484-AFBE-5B87FE375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914" y="1976121"/>
            <a:ext cx="4155034" cy="1402080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r>
              <a:rPr lang="en-US" sz="2500" dirty="0" err="1">
                <a:solidFill>
                  <a:srgbClr val="0000CC"/>
                </a:solidFill>
                <a:latin typeface="+mj-lt"/>
              </a:rPr>
              <a:t>Điểm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đánh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giá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bộ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phận</a:t>
            </a:r>
            <a:endParaRPr lang="en-US" sz="2500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8C24FC1F-8100-4F99-81E0-490FCD90B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759554"/>
            <a:ext cx="27432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1.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kiểm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tra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THƯỜNG XUYÊN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Tính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hệ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1)</a:t>
            </a: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97281C95-02C6-4369-9817-C281A8DAC1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12255" y="2962770"/>
            <a:ext cx="1291828" cy="748101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D6832E45-6E04-44D5-BB74-7E7559B3D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63" y="3798500"/>
            <a:ext cx="27432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2. </a:t>
            </a:r>
            <a:r>
              <a:rPr lang="en-US" sz="2400" dirty="0" err="1">
                <a:latin typeface="+mn-lt"/>
                <a:cs typeface="+mn-cs"/>
              </a:rPr>
              <a:t>Điểm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kiểm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tra</a:t>
            </a:r>
            <a:endParaRPr lang="en-US" sz="24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</a:rPr>
              <a:t>ĐỊNH KỲ</a:t>
            </a:r>
            <a:r>
              <a:rPr lang="en-US" sz="2400" dirty="0"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(</a:t>
            </a:r>
            <a:r>
              <a:rPr lang="en-US" sz="2400" dirty="0" err="1">
                <a:latin typeface="+mn-lt"/>
                <a:cs typeface="+mn-cs"/>
              </a:rPr>
              <a:t>Tính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hệ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số</a:t>
            </a:r>
            <a:r>
              <a:rPr lang="en-US" sz="2400" dirty="0">
                <a:latin typeface="+mn-lt"/>
                <a:cs typeface="+mn-cs"/>
              </a:rPr>
              <a:t> 2)</a:t>
            </a:r>
            <a:endParaRPr lang="en-US" altLang="ko-KR" sz="2400" dirty="0">
              <a:latin typeface="+mn-lt"/>
              <a:cs typeface="+mn-cs"/>
            </a:endParaRPr>
          </a:p>
        </p:txBody>
      </p:sp>
      <p:sp>
        <p:nvSpPr>
          <p:cNvPr id="17" name="Line 9">
            <a:extLst>
              <a:ext uri="{FF2B5EF4-FFF2-40B4-BE49-F238E27FC236}">
                <a16:creationId xmlns:a16="http://schemas.microsoft.com/office/drawing/2014/main" id="{F068CEA4-3D1F-4BA7-B2C4-53FB84CF95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3813" y="2832948"/>
            <a:ext cx="1461988" cy="934720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8">
            <a:extLst>
              <a:ext uri="{FF2B5EF4-FFF2-40B4-BE49-F238E27FC236}">
                <a16:creationId xmlns:a16="http://schemas.microsoft.com/office/drawing/2014/main" id="{5FB813E7-063A-4B4A-8EA7-F0BD106E6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3810000"/>
            <a:ext cx="2970615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</a:rPr>
              <a:t>3</a:t>
            </a:r>
            <a:r>
              <a:rPr lang="en-US" sz="2400" dirty="0">
                <a:latin typeface="+mn-lt"/>
                <a:cs typeface="+mn-cs"/>
              </a:rPr>
              <a:t>. </a:t>
            </a:r>
            <a:r>
              <a:rPr lang="en-US" sz="2400" dirty="0" err="1">
                <a:latin typeface="+mn-lt"/>
                <a:cs typeface="+mn-cs"/>
              </a:rPr>
              <a:t>Điểm</a:t>
            </a:r>
            <a:r>
              <a:rPr lang="en-US" sz="2400" dirty="0">
                <a:latin typeface="+mn-lt"/>
                <a:cs typeface="+mn-cs"/>
              </a:rPr>
              <a:t> CC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(HS= </a:t>
            </a:r>
            <a:r>
              <a:rPr lang="en-US" sz="2400" dirty="0" err="1">
                <a:latin typeface="+mn-lt"/>
                <a:cs typeface="+mn-cs"/>
              </a:rPr>
              <a:t>Số</a:t>
            </a:r>
            <a:r>
              <a:rPr lang="en-US" sz="2400" dirty="0">
                <a:latin typeface="+mn-lt"/>
                <a:cs typeface="+mn-cs"/>
              </a:rPr>
              <a:t> TC </a:t>
            </a:r>
            <a:r>
              <a:rPr lang="en-US" sz="2400" dirty="0" err="1">
                <a:latin typeface="+mn-lt"/>
                <a:cs typeface="+mn-cs"/>
              </a:rPr>
              <a:t>của</a:t>
            </a:r>
            <a:r>
              <a:rPr lang="en-US" sz="2400" dirty="0">
                <a:latin typeface="+mn-lt"/>
                <a:cs typeface="+mn-cs"/>
              </a:rPr>
              <a:t> HP)</a:t>
            </a:r>
          </a:p>
        </p:txBody>
      </p:sp>
      <p:sp>
        <p:nvSpPr>
          <p:cNvPr id="21" name="Line 6">
            <a:extLst>
              <a:ext uri="{FF2B5EF4-FFF2-40B4-BE49-F238E27FC236}">
                <a16:creationId xmlns:a16="http://schemas.microsoft.com/office/drawing/2014/main" id="{90044FA2-0CB8-4A94-8ADA-4D0BBDFB34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3474720"/>
            <a:ext cx="0" cy="381000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3D3562EE-F93B-40E7-90CE-748E1F7599A9}"/>
              </a:ext>
            </a:extLst>
          </p:cNvPr>
          <p:cNvSpPr>
            <a:spLocks/>
          </p:cNvSpPr>
          <p:nvPr/>
        </p:nvSpPr>
        <p:spPr bwMode="gray">
          <a:xfrm rot="2700000" flipV="1">
            <a:off x="575094" y="5106034"/>
            <a:ext cx="937163" cy="721638"/>
          </a:xfrm>
          <a:custGeom>
            <a:avLst/>
            <a:gdLst>
              <a:gd name="T0" fmla="*/ 0 w 982"/>
              <a:gd name="T1" fmla="*/ 2147483647 h 774"/>
              <a:gd name="T2" fmla="*/ 2147483647 w 982"/>
              <a:gd name="T3" fmla="*/ 2147483647 h 774"/>
              <a:gd name="T4" fmla="*/ 2147483647 w 982"/>
              <a:gd name="T5" fmla="*/ 2147483647 h 774"/>
              <a:gd name="T6" fmla="*/ 2147483647 w 982"/>
              <a:gd name="T7" fmla="*/ 2147483647 h 774"/>
              <a:gd name="T8" fmla="*/ 2147483647 w 982"/>
              <a:gd name="T9" fmla="*/ 2147483647 h 774"/>
              <a:gd name="T10" fmla="*/ 2147483647 w 982"/>
              <a:gd name="T11" fmla="*/ 2147483647 h 774"/>
              <a:gd name="T12" fmla="*/ 2147483647 w 982"/>
              <a:gd name="T13" fmla="*/ 2147483647 h 774"/>
              <a:gd name="T14" fmla="*/ 2147483647 w 982"/>
              <a:gd name="T15" fmla="*/ 2147483647 h 774"/>
              <a:gd name="T16" fmla="*/ 2147483647 w 982"/>
              <a:gd name="T17" fmla="*/ 2147483647 h 774"/>
              <a:gd name="T18" fmla="*/ 2147483647 w 982"/>
              <a:gd name="T19" fmla="*/ 2147483647 h 774"/>
              <a:gd name="T20" fmla="*/ 2147483647 w 982"/>
              <a:gd name="T21" fmla="*/ 2147483647 h 774"/>
              <a:gd name="T22" fmla="*/ 2147483647 w 982"/>
              <a:gd name="T23" fmla="*/ 2147483647 h 774"/>
              <a:gd name="T24" fmla="*/ 2147483647 w 982"/>
              <a:gd name="T25" fmla="*/ 2147483647 h 774"/>
              <a:gd name="T26" fmla="*/ 2147483647 w 982"/>
              <a:gd name="T27" fmla="*/ 2147483647 h 774"/>
              <a:gd name="T28" fmla="*/ 2147483647 w 982"/>
              <a:gd name="T29" fmla="*/ 2147483647 h 774"/>
              <a:gd name="T30" fmla="*/ 2147483647 w 982"/>
              <a:gd name="T31" fmla="*/ 2147483647 h 774"/>
              <a:gd name="T32" fmla="*/ 2147483647 w 982"/>
              <a:gd name="T33" fmla="*/ 2147483647 h 774"/>
              <a:gd name="T34" fmla="*/ 2147483647 w 982"/>
              <a:gd name="T35" fmla="*/ 2147483647 h 774"/>
              <a:gd name="T36" fmla="*/ 2147483647 w 982"/>
              <a:gd name="T37" fmla="*/ 2147483647 h 774"/>
              <a:gd name="T38" fmla="*/ 2147483647 w 982"/>
              <a:gd name="T39" fmla="*/ 2147483647 h 774"/>
              <a:gd name="T40" fmla="*/ 2147483647 w 982"/>
              <a:gd name="T41" fmla="*/ 2147483647 h 774"/>
              <a:gd name="T42" fmla="*/ 2147483647 w 982"/>
              <a:gd name="T43" fmla="*/ 2147483647 h 774"/>
              <a:gd name="T44" fmla="*/ 2147483647 w 982"/>
              <a:gd name="T45" fmla="*/ 2147483647 h 774"/>
              <a:gd name="T46" fmla="*/ 2147483647 w 982"/>
              <a:gd name="T47" fmla="*/ 2147483647 h 774"/>
              <a:gd name="T48" fmla="*/ 2147483647 w 982"/>
              <a:gd name="T49" fmla="*/ 2147483647 h 774"/>
              <a:gd name="T50" fmla="*/ 2147483647 w 982"/>
              <a:gd name="T51" fmla="*/ 2147483647 h 774"/>
              <a:gd name="T52" fmla="*/ 2147483647 w 982"/>
              <a:gd name="T53" fmla="*/ 0 h 774"/>
              <a:gd name="T54" fmla="*/ 2147483647 w 982"/>
              <a:gd name="T55" fmla="*/ 2147483647 h 774"/>
              <a:gd name="T56" fmla="*/ 2147483647 w 982"/>
              <a:gd name="T57" fmla="*/ 2147483647 h 774"/>
              <a:gd name="T58" fmla="*/ 2147483647 w 982"/>
              <a:gd name="T59" fmla="*/ 2147483647 h 774"/>
              <a:gd name="T60" fmla="*/ 2147483647 w 982"/>
              <a:gd name="T61" fmla="*/ 2147483647 h 774"/>
              <a:gd name="T62" fmla="*/ 2147483647 w 982"/>
              <a:gd name="T63" fmla="*/ 2147483647 h 774"/>
              <a:gd name="T64" fmla="*/ 2147483647 w 982"/>
              <a:gd name="T65" fmla="*/ 2147483647 h 774"/>
              <a:gd name="T66" fmla="*/ 2147483647 w 982"/>
              <a:gd name="T67" fmla="*/ 2147483647 h 774"/>
              <a:gd name="T68" fmla="*/ 2147483647 w 982"/>
              <a:gd name="T69" fmla="*/ 2147483647 h 774"/>
              <a:gd name="T70" fmla="*/ 2147483647 w 982"/>
              <a:gd name="T71" fmla="*/ 2147483647 h 774"/>
              <a:gd name="T72" fmla="*/ 2147483647 w 982"/>
              <a:gd name="T73" fmla="*/ 2147483647 h 774"/>
              <a:gd name="T74" fmla="*/ 2147483647 w 982"/>
              <a:gd name="T75" fmla="*/ 2147483647 h 774"/>
              <a:gd name="T76" fmla="*/ 2147483647 w 982"/>
              <a:gd name="T77" fmla="*/ 2147483647 h 774"/>
              <a:gd name="T78" fmla="*/ 2147483647 w 982"/>
              <a:gd name="T79" fmla="*/ 2147483647 h 774"/>
              <a:gd name="T80" fmla="*/ 2147483647 w 982"/>
              <a:gd name="T81" fmla="*/ 2147483647 h 774"/>
              <a:gd name="T82" fmla="*/ 2147483647 w 982"/>
              <a:gd name="T83" fmla="*/ 2147483647 h 774"/>
              <a:gd name="T84" fmla="*/ 2147483647 w 982"/>
              <a:gd name="T85" fmla="*/ 2147483647 h 774"/>
              <a:gd name="T86" fmla="*/ 2147483647 w 982"/>
              <a:gd name="T87" fmla="*/ 2147483647 h 774"/>
              <a:gd name="T88" fmla="*/ 2147483647 w 982"/>
              <a:gd name="T89" fmla="*/ 2147483647 h 774"/>
              <a:gd name="T90" fmla="*/ 2147483647 w 982"/>
              <a:gd name="T91" fmla="*/ 2147483647 h 774"/>
              <a:gd name="T92" fmla="*/ 2147483647 w 982"/>
              <a:gd name="T93" fmla="*/ 2147483647 h 774"/>
              <a:gd name="T94" fmla="*/ 2147483647 w 982"/>
              <a:gd name="T95" fmla="*/ 2147483647 h 774"/>
              <a:gd name="T96" fmla="*/ 2147483647 w 982"/>
              <a:gd name="T97" fmla="*/ 2147483647 h 774"/>
              <a:gd name="T98" fmla="*/ 2147483647 w 982"/>
              <a:gd name="T99" fmla="*/ 2147483647 h 774"/>
              <a:gd name="T100" fmla="*/ 2147483647 w 982"/>
              <a:gd name="T101" fmla="*/ 2147483647 h 774"/>
              <a:gd name="T102" fmla="*/ 2147483647 w 982"/>
              <a:gd name="T103" fmla="*/ 2147483647 h 774"/>
              <a:gd name="T104" fmla="*/ 0 w 982"/>
              <a:gd name="T105" fmla="*/ 2147483647 h 774"/>
              <a:gd name="T106" fmla="*/ 0 w 982"/>
              <a:gd name="T107" fmla="*/ 2147483647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rgbClr val="EE8D4C">
                  <a:alpha val="32001"/>
                </a:srgbClr>
              </a:gs>
              <a:gs pos="100000">
                <a:srgbClr val="EC823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A4A95C28-0B4A-4287-A420-95AB15F71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484900"/>
            <a:ext cx="8217545" cy="5334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" name="Text Box 12">
            <a:extLst>
              <a:ext uri="{FF2B5EF4-FFF2-40B4-BE49-F238E27FC236}">
                <a16:creationId xmlns:a16="http://schemas.microsoft.com/office/drawing/2014/main" id="{E030AE67-A144-4646-8A8F-365D1B613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562600"/>
            <a:ext cx="838199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 err="1">
                <a:solidFill>
                  <a:srgbClr val="FF0000"/>
                </a:solidFill>
              </a:rPr>
              <a:t>Nếu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nghỉ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học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từ</a:t>
            </a:r>
            <a:r>
              <a:rPr lang="en-US" sz="2000" dirty="0">
                <a:solidFill>
                  <a:srgbClr val="FF0000"/>
                </a:solidFill>
              </a:rPr>
              <a:t> 50% </a:t>
            </a:r>
            <a:r>
              <a:rPr lang="en-US" sz="2000" dirty="0" err="1">
                <a:solidFill>
                  <a:srgbClr val="FF0000"/>
                </a:solidFill>
              </a:rPr>
              <a:t>trở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lên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thì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điểm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chuyên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cần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là</a:t>
            </a:r>
            <a:r>
              <a:rPr lang="en-US" sz="2000" dirty="0">
                <a:solidFill>
                  <a:srgbClr val="FF0000"/>
                </a:solidFill>
              </a:rPr>
              <a:t> 0 </a:t>
            </a:r>
            <a:r>
              <a:rPr lang="en-US" sz="2000" dirty="0" err="1">
                <a:solidFill>
                  <a:srgbClr val="FF0000"/>
                </a:solidFill>
              </a:rPr>
              <a:t>điểm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và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bị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cấm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thi</a:t>
            </a:r>
            <a:endParaRPr lang="en-US" sz="2200" dirty="0"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013766"/>
      </p:ext>
    </p:extLst>
  </p:cSld>
  <p:clrMapOvr>
    <a:masterClrMapping/>
  </p:clrMapOvr>
  <p:transition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BAO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b="1" dirty="0" err="1">
                <a:solidFill>
                  <a:schemeClr val="bg1"/>
                </a:solidFill>
              </a:rPr>
              <a:t>Một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số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quy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định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về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kiểm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tra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và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thi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kết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thúc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học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phần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     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Đối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với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các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học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phần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thực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hành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: </a:t>
            </a:r>
            <a:endParaRPr lang="en-US" sz="2400" b="1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010DD-A7F8-48ED-9943-BC6B9D7D944C}"/>
              </a:ext>
            </a:extLst>
          </p:cNvPr>
          <p:cNvSpPr txBox="1"/>
          <p:nvPr/>
        </p:nvSpPr>
        <p:spPr>
          <a:xfrm>
            <a:off x="69258" y="4114800"/>
            <a:ext cx="4800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+mj-lt"/>
              </a:rPr>
              <a:t>+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Điểm kiểm tra định kỳ</a:t>
            </a:r>
            <a:r>
              <a:rPr lang="vi-VN" sz="2400" dirty="0">
                <a:latin typeface="+mj-lt"/>
              </a:rPr>
              <a:t>: </a:t>
            </a:r>
            <a:r>
              <a:rPr lang="en-US" sz="2400" dirty="0">
                <a:latin typeface="+mj-lt"/>
              </a:rPr>
              <a:t>Đ</a:t>
            </a:r>
            <a:r>
              <a:rPr lang="vi-VN" sz="2400" dirty="0">
                <a:latin typeface="+mj-lt"/>
              </a:rPr>
              <a:t>ược tính hệ số 1. Số điểm kiểm tra định kỳ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bằng số tín chỉ của học phần đó. </a:t>
            </a:r>
            <a:endParaRPr lang="en-US" sz="2400" dirty="0">
              <a:latin typeface="+mj-lt"/>
            </a:endParaRPr>
          </a:p>
          <a:p>
            <a:pPr algn="just"/>
            <a:r>
              <a:rPr lang="en-US" sz="2400" dirty="0">
                <a:latin typeface="+mj-lt"/>
              </a:rPr>
              <a:t>+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Điểm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chuyên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cần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76121-2E9F-41BC-A046-09D070A785F2}"/>
              </a:ext>
            </a:extLst>
          </p:cNvPr>
          <p:cNvSpPr txBox="1"/>
          <p:nvPr/>
        </p:nvSpPr>
        <p:spPr>
          <a:xfrm>
            <a:off x="183472" y="2266344"/>
            <a:ext cx="4433655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HP =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Trun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bình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cộng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điểm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đánh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giá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bộ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phận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B51C8C-9C57-442A-9AB1-E0674B896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898" y="2296824"/>
            <a:ext cx="4521371" cy="3024514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9CA5A4E0-B216-4E4A-BD35-BCC3449B8E67}"/>
              </a:ext>
            </a:extLst>
          </p:cNvPr>
          <p:cNvSpPr/>
          <p:nvPr/>
        </p:nvSpPr>
        <p:spPr bwMode="auto">
          <a:xfrm flipV="1">
            <a:off x="2279058" y="3097341"/>
            <a:ext cx="381000" cy="1017459"/>
          </a:xfrm>
          <a:prstGeom prst="upArrow">
            <a:avLst/>
          </a:prstGeom>
          <a:solidFill>
            <a:srgbClr val="0000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1" i="0" u="none" strike="noStrike" cap="none" normalizeH="0" baseline="0" err="1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834636"/>
      </p:ext>
    </p:extLst>
  </p:cSld>
  <p:clrMapOvr>
    <a:masterClrMapping/>
  </p:clrMapOvr>
  <p:transition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Điểm học phần được chuyển thành điểm chữ như sau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1864493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3965444"/>
            <a:ext cx="2971800" cy="22416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83FF9-E5FE-12E5-1E0C-79F31C2C4F70}"/>
              </a:ext>
            </a:extLst>
          </p:cNvPr>
          <p:cNvSpPr txBox="1"/>
          <p:nvPr/>
        </p:nvSpPr>
        <p:spPr>
          <a:xfrm>
            <a:off x="0" y="1851337"/>
            <a:ext cx="3962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solidFill>
                  <a:srgbClr val="0000CC"/>
                </a:solidFill>
                <a:latin typeface="+mj-lt"/>
              </a:rPr>
              <a:t>     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+mj-lt"/>
              </a:rPr>
              <a:t>- 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+mj-lt"/>
              </a:rPr>
              <a:t>Điểm </a:t>
            </a:r>
            <a:r>
              <a:rPr lang="en-GB" sz="2000" b="1" dirty="0" err="1">
                <a:solidFill>
                  <a:srgbClr val="FF0000"/>
                </a:solidFill>
                <a:latin typeface="+mj-lt"/>
              </a:rPr>
              <a:t>đạt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+mj-lt"/>
              </a:rPr>
              <a:t>: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5" name="Picture 4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5AC0D21D-B4D2-75BE-BC98-6E0FE7440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09" y="2231081"/>
            <a:ext cx="4859191" cy="24171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B096CE-1FB7-878E-350A-0F0227D9E9D3}"/>
              </a:ext>
            </a:extLst>
          </p:cNvPr>
          <p:cNvSpPr txBox="1"/>
          <p:nvPr/>
        </p:nvSpPr>
        <p:spPr>
          <a:xfrm>
            <a:off x="0" y="4674927"/>
            <a:ext cx="487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solidFill>
                  <a:srgbClr val="0000CC"/>
                </a:solidFill>
                <a:latin typeface="+mj-lt"/>
              </a:rPr>
              <a:t>     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+mj-lt"/>
              </a:rPr>
              <a:t>- 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+mj-lt"/>
              </a:rPr>
              <a:t>Điểm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+mj-lt"/>
              </a:rPr>
              <a:t>không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+mj-lt"/>
              </a:rPr>
              <a:t>đạt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+mj-lt"/>
              </a:rPr>
              <a:t>: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+mj-lt"/>
              </a:rPr>
              <a:t>(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+mj-lt"/>
              </a:rPr>
              <a:t>phải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+mj-lt"/>
              </a:rPr>
              <a:t>thi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+mj-lt"/>
              </a:rPr>
              <a:t>lại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+mj-lt"/>
              </a:rPr>
              <a:t>)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" name="Picture 9" descr="A close up of black text&#10;&#10;Description automatically generated">
            <a:extLst>
              <a:ext uri="{FF2B5EF4-FFF2-40B4-BE49-F238E27FC236}">
                <a16:creationId xmlns:a16="http://schemas.microsoft.com/office/drawing/2014/main" id="{E0CB4A17-B7AC-14C2-4C04-8C29DB038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75" y="5083691"/>
            <a:ext cx="4958025" cy="78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16774"/>
      </p:ext>
    </p:extLst>
  </p:cSld>
  <p:clrMapOvr>
    <a:masterClrMapping/>
  </p:clrMapOvr>
  <p:transition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de-DE" sz="2000" b="1" dirty="0">
                <a:solidFill>
                  <a:srgbClr val="0000CC"/>
                </a:solidFill>
                <a:latin typeface="+mj-lt"/>
              </a:rPr>
              <a:t>Tính điểm trung bình chung HK và TBC tích lũy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35ECF4-633F-42F5-9F2F-EF8B60B31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" y="2084102"/>
            <a:ext cx="4101100" cy="3615443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56D16E0-DAB9-4C20-84CC-6A14158B0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0116"/>
              </p:ext>
            </p:extLst>
          </p:nvPr>
        </p:nvGraphicFramePr>
        <p:xfrm>
          <a:off x="4495800" y="2845443"/>
          <a:ext cx="1801091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61669" imgH="837836" progId="Equation.DSMT4">
                  <p:embed/>
                </p:oleObj>
              </mc:Choice>
              <mc:Fallback>
                <p:oleObj name="Equation" r:id="rId5" imgW="761669" imgH="83783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845443"/>
                        <a:ext cx="1801091" cy="19812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8359296"/>
      </p:ext>
    </p:extLst>
  </p:cSld>
  <p:clrMapOvr>
    <a:masterClrMapping/>
  </p:clrMapOvr>
  <p:transition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BAO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91440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91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2. </a:t>
            </a:r>
            <a:r>
              <a:rPr lang="en-US" sz="2000" b="1" dirty="0" err="1">
                <a:solidFill>
                  <a:schemeClr val="bg1"/>
                </a:solidFill>
              </a:rPr>
              <a:t>Một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số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quy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định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về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kiểm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tra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và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thi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kết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thúc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học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phần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7FFF70D-F4A0-421A-8A29-770347C92DB6}"/>
              </a:ext>
            </a:extLst>
          </p:cNvPr>
          <p:cNvSpPr/>
          <p:nvPr/>
        </p:nvSpPr>
        <p:spPr>
          <a:xfrm>
            <a:off x="191677" y="1752600"/>
            <a:ext cx="2237290" cy="2438400"/>
          </a:xfrm>
          <a:prstGeom prst="flowChartAlternateProcess">
            <a:avLst/>
          </a:prstGeom>
          <a:solidFill>
            <a:srgbClr val="99FF99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3500"/>
              </a:lnSpc>
            </a:pPr>
            <a:r>
              <a:rPr lang="en-US" sz="2800" b="1" dirty="0" err="1">
                <a:solidFill>
                  <a:srgbClr val="000000"/>
                </a:solidFill>
              </a:rPr>
              <a:t>Quy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trình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tổ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chức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thi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kết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thúc</a:t>
            </a:r>
            <a:r>
              <a:rPr lang="en-US" sz="2800" b="1" dirty="0">
                <a:solidFill>
                  <a:srgbClr val="000000"/>
                </a:solidFill>
              </a:rPr>
              <a:t> HP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9AE0CE1A-E3B6-421A-8E57-17DB63B5E171}"/>
              </a:ext>
            </a:extLst>
          </p:cNvPr>
          <p:cNvGrpSpPr>
            <a:grpSpLocks/>
          </p:cNvGrpSpPr>
          <p:nvPr/>
        </p:nvGrpSpPr>
        <p:grpSpPr bwMode="auto">
          <a:xfrm>
            <a:off x="2229978" y="3124200"/>
            <a:ext cx="825500" cy="665162"/>
            <a:chOff x="3174" y="2656"/>
            <a:chExt cx="1549" cy="1351"/>
          </a:xfrm>
          <a:solidFill>
            <a:srgbClr val="FFC000"/>
          </a:solidFill>
        </p:grpSpPr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8E1BDA54-A813-4276-933B-343391AD5C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9">
              <a:extLst>
                <a:ext uri="{FF2B5EF4-FFF2-40B4-BE49-F238E27FC236}">
                  <a16:creationId xmlns:a16="http://schemas.microsoft.com/office/drawing/2014/main" id="{310C632A-49D2-40B1-BBB1-0DAD0D7E2D0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10">
              <a:extLst>
                <a:ext uri="{FF2B5EF4-FFF2-40B4-BE49-F238E27FC236}">
                  <a16:creationId xmlns:a16="http://schemas.microsoft.com/office/drawing/2014/main" id="{9E2AC2F5-E233-4E5E-8A49-9080C6B409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" name="Line 14">
            <a:extLst>
              <a:ext uri="{FF2B5EF4-FFF2-40B4-BE49-F238E27FC236}">
                <a16:creationId xmlns:a16="http://schemas.microsoft.com/office/drawing/2014/main" id="{A2097D66-2F5C-4B95-82FC-1D965AE29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5405" y="3745073"/>
            <a:ext cx="6814122" cy="21971"/>
          </a:xfrm>
          <a:prstGeom prst="line">
            <a:avLst/>
          </a:prstGeom>
          <a:ln>
            <a:solidFill>
              <a:srgbClr val="FFCC99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03C1CF20-7AFB-4C86-9949-C4B3C3BB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406" y="3048000"/>
            <a:ext cx="665749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dirty="0" err="1"/>
              <a:t>Chuẩn</a:t>
            </a:r>
            <a:r>
              <a:rPr lang="en-US" sz="2000" dirty="0"/>
              <a:t> </a:t>
            </a:r>
            <a:r>
              <a:rPr lang="en-US" sz="2000" dirty="0" err="1"/>
              <a:t>bị</a:t>
            </a:r>
            <a:r>
              <a:rPr lang="en-US" sz="2000" dirty="0"/>
              <a:t> CSVC, </a:t>
            </a:r>
            <a:r>
              <a:rPr lang="en-US" sz="2000" dirty="0" err="1"/>
              <a:t>làm</a:t>
            </a:r>
            <a:r>
              <a:rPr lang="en-US" sz="2000" dirty="0"/>
              <a:t> </a:t>
            </a:r>
            <a:r>
              <a:rPr lang="en-US" sz="2000" dirty="0" err="1"/>
              <a:t>đề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.  </a:t>
            </a:r>
            <a:r>
              <a:rPr lang="en-US" sz="2000" dirty="0" err="1"/>
              <a:t>Lập</a:t>
            </a:r>
            <a:r>
              <a:rPr lang="en-US" sz="2000" dirty="0"/>
              <a:t> ca </a:t>
            </a:r>
            <a:r>
              <a:rPr lang="en-US" sz="2000" dirty="0" err="1"/>
              <a:t>thi</a:t>
            </a:r>
            <a:r>
              <a:rPr lang="en-US" sz="2000" dirty="0"/>
              <a:t>, DS </a:t>
            </a:r>
            <a:r>
              <a:rPr lang="en-US" sz="2000" dirty="0" err="1"/>
              <a:t>phòng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; </a:t>
            </a:r>
          </a:p>
          <a:p>
            <a:pPr algn="just">
              <a:defRPr/>
            </a:pPr>
            <a:r>
              <a:rPr lang="en-US" sz="2000" dirty="0" err="1"/>
              <a:t>Tổ</a:t>
            </a:r>
            <a:r>
              <a:rPr lang="en-US" sz="2000" dirty="0"/>
              <a:t> </a:t>
            </a:r>
            <a:r>
              <a:rPr lang="en-US" sz="2000" dirty="0" err="1"/>
              <a:t>chức</a:t>
            </a:r>
            <a:r>
              <a:rPr lang="en-US" sz="2000" dirty="0"/>
              <a:t> </a:t>
            </a:r>
            <a:r>
              <a:rPr lang="en-US" sz="2000" dirty="0" err="1"/>
              <a:t>coi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80A8F7CB-71C4-4D8B-A98C-6620A74EE0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76742" y="3258591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2DB1A771-2A2E-4998-BB8A-423591D2403D}"/>
              </a:ext>
            </a:extLst>
          </p:cNvPr>
          <p:cNvGrpSpPr>
            <a:grpSpLocks/>
          </p:cNvGrpSpPr>
          <p:nvPr/>
        </p:nvGrpSpPr>
        <p:grpSpPr bwMode="auto">
          <a:xfrm>
            <a:off x="2187039" y="5042746"/>
            <a:ext cx="825500" cy="782134"/>
            <a:chOff x="3174" y="2656"/>
            <a:chExt cx="1549" cy="1351"/>
          </a:xfrm>
          <a:solidFill>
            <a:srgbClr val="C00000"/>
          </a:solidFill>
        </p:grpSpPr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EEBFC29C-930C-433C-A218-7591BD55A1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3">
              <a:extLst>
                <a:ext uri="{FF2B5EF4-FFF2-40B4-BE49-F238E27FC236}">
                  <a16:creationId xmlns:a16="http://schemas.microsoft.com/office/drawing/2014/main" id="{E194FE82-DC77-4992-8387-5FE39A332C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F0ABB64B-E9A6-45E9-A2F5-ACAB0A6A29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9" name="Line 28">
            <a:extLst>
              <a:ext uri="{FF2B5EF4-FFF2-40B4-BE49-F238E27FC236}">
                <a16:creationId xmlns:a16="http://schemas.microsoft.com/office/drawing/2014/main" id="{4ECE4BC0-4356-4D97-821A-65CA5778C5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6452" y="5794976"/>
            <a:ext cx="6893953" cy="0"/>
          </a:xfrm>
          <a:prstGeom prst="line">
            <a:avLst/>
          </a:prstGeom>
          <a:ln>
            <a:solidFill>
              <a:srgbClr val="FF000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FA45176-57F5-4736-B6A9-8671CFD3C40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26534" y="5207922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2" name="Group 21">
            <a:extLst>
              <a:ext uri="{FF2B5EF4-FFF2-40B4-BE49-F238E27FC236}">
                <a16:creationId xmlns:a16="http://schemas.microsoft.com/office/drawing/2014/main" id="{51DAD01E-D3B1-4D93-A162-EFBDA2159E07}"/>
              </a:ext>
            </a:extLst>
          </p:cNvPr>
          <p:cNvGrpSpPr>
            <a:grpSpLocks/>
          </p:cNvGrpSpPr>
          <p:nvPr/>
        </p:nvGrpSpPr>
        <p:grpSpPr bwMode="auto">
          <a:xfrm>
            <a:off x="2236326" y="2277220"/>
            <a:ext cx="825500" cy="665162"/>
            <a:chOff x="3174" y="2656"/>
            <a:chExt cx="1549" cy="1351"/>
          </a:xfrm>
          <a:solidFill>
            <a:srgbClr val="92D050"/>
          </a:solidFill>
        </p:grpSpPr>
        <p:sp>
          <p:nvSpPr>
            <p:cNvPr id="33" name="AutoShape 22">
              <a:extLst>
                <a:ext uri="{FF2B5EF4-FFF2-40B4-BE49-F238E27FC236}">
                  <a16:creationId xmlns:a16="http://schemas.microsoft.com/office/drawing/2014/main" id="{2ED93EB9-2B7D-4916-A577-C00C7F816D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3">
              <a:extLst>
                <a:ext uri="{FF2B5EF4-FFF2-40B4-BE49-F238E27FC236}">
                  <a16:creationId xmlns:a16="http://schemas.microsoft.com/office/drawing/2014/main" id="{D8011CE0-24CA-40F7-8020-1CD4E2B483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4">
              <a:extLst>
                <a:ext uri="{FF2B5EF4-FFF2-40B4-BE49-F238E27FC236}">
                  <a16:creationId xmlns:a16="http://schemas.microsoft.com/office/drawing/2014/main" id="{24025E96-4039-4D9E-83A2-A638608E87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" name="Line 28">
            <a:extLst>
              <a:ext uri="{FF2B5EF4-FFF2-40B4-BE49-F238E27FC236}">
                <a16:creationId xmlns:a16="http://schemas.microsoft.com/office/drawing/2014/main" id="{D8B93A17-9934-4BCD-B8E5-0B1A1F943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4665" y="2904189"/>
            <a:ext cx="6814122" cy="0"/>
          </a:xfrm>
          <a:prstGeom prst="line">
            <a:avLst/>
          </a:prstGeom>
          <a:ln>
            <a:solidFill>
              <a:srgbClr val="92D05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" name="Text Box 29">
            <a:extLst>
              <a:ext uri="{FF2B5EF4-FFF2-40B4-BE49-F238E27FC236}">
                <a16:creationId xmlns:a16="http://schemas.microsoft.com/office/drawing/2014/main" id="{063338AF-3A87-4202-A3E1-EFBE72F8A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787" y="2343906"/>
            <a:ext cx="668201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dirty="0" err="1">
                <a:solidFill>
                  <a:schemeClr val="tx1"/>
                </a:solidFill>
              </a:rPr>
              <a:t>Kiểm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tra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rà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soát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điểm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quá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trình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xét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điều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kiện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dự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thi</a:t>
            </a:r>
            <a:r>
              <a:rPr lang="en-US" sz="2000" dirty="0">
                <a:solidFill>
                  <a:schemeClr val="tx1"/>
                </a:solidFill>
              </a:rPr>
              <a:t> SV</a:t>
            </a:r>
            <a:endParaRPr lang="en-US" sz="20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8" name="Text Box 30">
            <a:extLst>
              <a:ext uri="{FF2B5EF4-FFF2-40B4-BE49-F238E27FC236}">
                <a16:creationId xmlns:a16="http://schemas.microsoft.com/office/drawing/2014/main" id="{ED3048DB-2E41-49DE-9234-5547355442C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76715" y="2380209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grpSp>
        <p:nvGrpSpPr>
          <p:cNvPr id="39" name="Group 21">
            <a:extLst>
              <a:ext uri="{FF2B5EF4-FFF2-40B4-BE49-F238E27FC236}">
                <a16:creationId xmlns:a16="http://schemas.microsoft.com/office/drawing/2014/main" id="{DB918CEA-CCB1-4548-8831-D993097DB309}"/>
              </a:ext>
            </a:extLst>
          </p:cNvPr>
          <p:cNvGrpSpPr>
            <a:grpSpLocks/>
          </p:cNvGrpSpPr>
          <p:nvPr/>
        </p:nvGrpSpPr>
        <p:grpSpPr bwMode="auto">
          <a:xfrm>
            <a:off x="2210928" y="1432560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0" name="AutoShape 22">
              <a:extLst>
                <a:ext uri="{FF2B5EF4-FFF2-40B4-BE49-F238E27FC236}">
                  <a16:creationId xmlns:a16="http://schemas.microsoft.com/office/drawing/2014/main" id="{B1049680-1278-422D-8008-00F2D6FA901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AutoShape 23">
              <a:extLst>
                <a:ext uri="{FF2B5EF4-FFF2-40B4-BE49-F238E27FC236}">
                  <a16:creationId xmlns:a16="http://schemas.microsoft.com/office/drawing/2014/main" id="{6B4F0FCC-6EE9-46B7-B6D9-2C6CCFFB08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AutoShape 24">
              <a:extLst>
                <a:ext uri="{FF2B5EF4-FFF2-40B4-BE49-F238E27FC236}">
                  <a16:creationId xmlns:a16="http://schemas.microsoft.com/office/drawing/2014/main" id="{F761DBD3-CF54-4656-8B3C-1E5940C079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3" name="Text Box 29">
            <a:extLst>
              <a:ext uri="{FF2B5EF4-FFF2-40B4-BE49-F238E27FC236}">
                <a16:creationId xmlns:a16="http://schemas.microsoft.com/office/drawing/2014/main" id="{BF4639FE-8BC3-42BC-AAFE-2BB9369C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3411" y="1516429"/>
            <a:ext cx="676942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vi-VN" sz="2200" dirty="0">
                <a:solidFill>
                  <a:schemeClr val="tx1"/>
                </a:solidFill>
              </a:rPr>
              <a:t>Cập nhật điểm đánh giá bộ phận</a:t>
            </a:r>
            <a:r>
              <a:rPr lang="en-GB" sz="2200" dirty="0">
                <a:solidFill>
                  <a:schemeClr val="tx1"/>
                </a:solidFill>
              </a:rPr>
              <a:t> </a:t>
            </a:r>
            <a:r>
              <a:rPr lang="en-GB" sz="2200" dirty="0" err="1">
                <a:solidFill>
                  <a:schemeClr val="tx1"/>
                </a:solidFill>
              </a:rPr>
              <a:t>của</a:t>
            </a:r>
            <a:r>
              <a:rPr lang="en-GB" sz="2200" dirty="0">
                <a:solidFill>
                  <a:schemeClr val="tx1"/>
                </a:solidFill>
              </a:rPr>
              <a:t> GV</a:t>
            </a:r>
            <a:endParaRPr lang="en-US" sz="22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44" name="Text Box 30">
            <a:extLst>
              <a:ext uri="{FF2B5EF4-FFF2-40B4-BE49-F238E27FC236}">
                <a16:creationId xmlns:a16="http://schemas.microsoft.com/office/drawing/2014/main" id="{9E842E52-3136-402B-B30D-BED576BC708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43777" y="1545212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B6C8C684-3EBF-4CD8-9CC6-22EA493D4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42" y="2069753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C63D18-DB90-472F-85E0-AF686ABD5040}"/>
              </a:ext>
            </a:extLst>
          </p:cNvPr>
          <p:cNvSpPr txBox="1"/>
          <p:nvPr/>
        </p:nvSpPr>
        <p:spPr>
          <a:xfrm>
            <a:off x="2986532" y="4800600"/>
            <a:ext cx="69365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 err="1"/>
              <a:t>Nhập</a:t>
            </a:r>
            <a:r>
              <a:rPr lang="en-US" sz="2000" dirty="0"/>
              <a:t> </a:t>
            </a:r>
            <a:r>
              <a:rPr lang="en-US" sz="2000" dirty="0" err="1"/>
              <a:t>điểm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thúc</a:t>
            </a:r>
            <a:r>
              <a:rPr lang="en-US" sz="2000" dirty="0"/>
              <a:t> </a:t>
            </a:r>
            <a:r>
              <a:rPr lang="en-US" sz="2000" dirty="0" err="1"/>
              <a:t>học</a:t>
            </a:r>
            <a:r>
              <a:rPr lang="en-US" sz="2000" dirty="0"/>
              <a:t> </a:t>
            </a:r>
            <a:r>
              <a:rPr lang="en-US" sz="2000" dirty="0" err="1"/>
              <a:t>phần</a:t>
            </a:r>
            <a:r>
              <a:rPr lang="en-US" sz="2000" dirty="0"/>
              <a:t>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phần</a:t>
            </a:r>
            <a:r>
              <a:rPr lang="en-US" sz="2000" dirty="0"/>
              <a:t> </a:t>
            </a:r>
            <a:r>
              <a:rPr lang="en-US" sz="2000" dirty="0" err="1"/>
              <a:t>mềm</a:t>
            </a:r>
            <a:r>
              <a:rPr lang="en-US" sz="2000" dirty="0"/>
              <a:t> QLĐT, </a:t>
            </a:r>
            <a:r>
              <a:rPr lang="en-US" sz="2000" dirty="0" err="1"/>
              <a:t>sinh</a:t>
            </a:r>
            <a:r>
              <a:rPr lang="en-US" sz="2000" dirty="0"/>
              <a:t> </a:t>
            </a:r>
            <a:r>
              <a:rPr lang="en-US" sz="2000" dirty="0" err="1"/>
              <a:t>viên</a:t>
            </a:r>
            <a:r>
              <a:rPr lang="en-US" sz="2000" dirty="0"/>
              <a:t> </a:t>
            </a:r>
            <a:r>
              <a:rPr lang="en-US" sz="2000" dirty="0" err="1"/>
              <a:t>nhận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quả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 </a:t>
            </a:r>
            <a:r>
              <a:rPr lang="en-US" sz="2000" dirty="0" err="1"/>
              <a:t>thông</a:t>
            </a:r>
            <a:r>
              <a:rPr lang="en-US" sz="2000" dirty="0"/>
              <a:t> qua </a:t>
            </a:r>
            <a:r>
              <a:rPr lang="en-US" sz="2000" dirty="0" err="1"/>
              <a:t>trang</a:t>
            </a:r>
            <a:r>
              <a:rPr lang="en-US" sz="2000" dirty="0"/>
              <a:t> web </a:t>
            </a:r>
            <a:r>
              <a:rPr lang="en-US" sz="2000" dirty="0">
                <a:hlinkClick r:id="rId2"/>
              </a:rPr>
              <a:t>https://uneti.ltd/Student</a:t>
            </a:r>
            <a:r>
              <a:rPr lang="en-US" sz="2000" dirty="0"/>
              <a:t> </a:t>
            </a:r>
            <a:r>
              <a:rPr lang="en-US" sz="2000" dirty="0" err="1"/>
              <a:t>hoặc</a:t>
            </a:r>
            <a:r>
              <a:rPr lang="en-US" sz="2000" dirty="0"/>
              <a:t> https://daotao.uneti.edu.vn/</a:t>
            </a:r>
            <a:endParaRPr lang="vi-VN" sz="22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grpSp>
        <p:nvGrpSpPr>
          <p:cNvPr id="46" name="Group 21">
            <a:extLst>
              <a:ext uri="{FF2B5EF4-FFF2-40B4-BE49-F238E27FC236}">
                <a16:creationId xmlns:a16="http://schemas.microsoft.com/office/drawing/2014/main" id="{34ED5887-CE7C-4D7C-B4A0-037D86812DD5}"/>
              </a:ext>
            </a:extLst>
          </p:cNvPr>
          <p:cNvGrpSpPr>
            <a:grpSpLocks/>
          </p:cNvGrpSpPr>
          <p:nvPr/>
        </p:nvGrpSpPr>
        <p:grpSpPr bwMode="auto">
          <a:xfrm>
            <a:off x="2248761" y="3976408"/>
            <a:ext cx="825500" cy="717564"/>
            <a:chOff x="3174" y="2656"/>
            <a:chExt cx="1549" cy="1351"/>
          </a:xfrm>
          <a:solidFill>
            <a:srgbClr val="9966FF"/>
          </a:solidFill>
        </p:grpSpPr>
        <p:sp>
          <p:nvSpPr>
            <p:cNvPr id="47" name="AutoShape 22">
              <a:extLst>
                <a:ext uri="{FF2B5EF4-FFF2-40B4-BE49-F238E27FC236}">
                  <a16:creationId xmlns:a16="http://schemas.microsoft.com/office/drawing/2014/main" id="{BEF0C10C-B972-4DA7-B66A-6FCC6C8636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AutoShape 23">
              <a:extLst>
                <a:ext uri="{FF2B5EF4-FFF2-40B4-BE49-F238E27FC236}">
                  <a16:creationId xmlns:a16="http://schemas.microsoft.com/office/drawing/2014/main" id="{95A78B3B-2953-4BAF-A9BD-E237C6F425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AutoShape 24">
              <a:extLst>
                <a:ext uri="{FF2B5EF4-FFF2-40B4-BE49-F238E27FC236}">
                  <a16:creationId xmlns:a16="http://schemas.microsoft.com/office/drawing/2014/main" id="{D0247ED1-DFD0-4929-9E69-A6AF0E71D6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29" y="2736"/>
              <a:ext cx="1385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" name="Text Box 29">
            <a:extLst>
              <a:ext uri="{FF2B5EF4-FFF2-40B4-BE49-F238E27FC236}">
                <a16:creationId xmlns:a16="http://schemas.microsoft.com/office/drawing/2014/main" id="{AED158B1-ECBB-4931-AE20-853490301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7070" y="4139876"/>
            <a:ext cx="662126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 </a:t>
            </a:r>
            <a:r>
              <a:rPr lang="en-US" sz="2000" dirty="0" err="1"/>
              <a:t>Tổ</a:t>
            </a:r>
            <a:r>
              <a:rPr lang="en-US" sz="2000" dirty="0"/>
              <a:t> </a:t>
            </a:r>
            <a:r>
              <a:rPr lang="en-US" sz="2000" dirty="0" err="1"/>
              <a:t>chức</a:t>
            </a:r>
            <a:r>
              <a:rPr lang="en-US" sz="2000" dirty="0"/>
              <a:t> </a:t>
            </a:r>
            <a:r>
              <a:rPr lang="en-US" sz="2000" dirty="0" err="1"/>
              <a:t>làm</a:t>
            </a:r>
            <a:r>
              <a:rPr lang="en-US" sz="2000" dirty="0"/>
              <a:t> </a:t>
            </a:r>
            <a:r>
              <a:rPr lang="en-US" sz="2000" dirty="0" err="1"/>
              <a:t>phách</a:t>
            </a:r>
            <a:r>
              <a:rPr lang="en-US" sz="2000" dirty="0"/>
              <a:t>, </a:t>
            </a:r>
            <a:r>
              <a:rPr lang="en-US" sz="2000" dirty="0" err="1"/>
              <a:t>rọc</a:t>
            </a:r>
            <a:r>
              <a:rPr lang="en-US" sz="2000" dirty="0"/>
              <a:t> </a:t>
            </a:r>
            <a:r>
              <a:rPr lang="en-US" sz="2000" dirty="0" err="1"/>
              <a:t>phách</a:t>
            </a:r>
            <a:r>
              <a:rPr lang="en-US" sz="2000" dirty="0"/>
              <a:t>, </a:t>
            </a:r>
            <a:r>
              <a:rPr lang="en-US" sz="2000" dirty="0" err="1"/>
              <a:t>chấm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 (</a:t>
            </a:r>
            <a:r>
              <a:rPr lang="en-US" sz="2000" dirty="0" err="1"/>
              <a:t>thi</a:t>
            </a:r>
            <a:r>
              <a:rPr lang="en-US" sz="2000" dirty="0"/>
              <a:t> </a:t>
            </a:r>
            <a:r>
              <a:rPr lang="en-US" sz="2000" dirty="0" err="1"/>
              <a:t>tự</a:t>
            </a:r>
            <a:r>
              <a:rPr lang="en-US" sz="2000" dirty="0"/>
              <a:t> </a:t>
            </a:r>
            <a:r>
              <a:rPr lang="en-US" sz="2000" dirty="0" err="1"/>
              <a:t>luận</a:t>
            </a:r>
            <a:r>
              <a:rPr lang="en-US" sz="2000" dirty="0"/>
              <a:t>) </a:t>
            </a:r>
          </a:p>
        </p:txBody>
      </p:sp>
      <p:sp>
        <p:nvSpPr>
          <p:cNvPr id="52" name="Text Box 30">
            <a:extLst>
              <a:ext uri="{FF2B5EF4-FFF2-40B4-BE49-F238E27FC236}">
                <a16:creationId xmlns:a16="http://schemas.microsoft.com/office/drawing/2014/main" id="{5426C9FB-8C81-43B8-9974-57326801BCF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68971" y="4116183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90F5E196-0820-4E15-B478-DD1C8CE67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4529" y="4659473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0E8179-AB02-426B-8C4E-CBEF50964FDC}"/>
              </a:ext>
            </a:extLst>
          </p:cNvPr>
          <p:cNvSpPr txBox="1"/>
          <p:nvPr/>
        </p:nvSpPr>
        <p:spPr>
          <a:xfrm>
            <a:off x="54625" y="4495800"/>
            <a:ext cx="21822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QĐ </a:t>
            </a:r>
            <a:r>
              <a:rPr lang="en-US" sz="1800" b="1" dirty="0">
                <a:solidFill>
                  <a:srgbClr val="0000CC"/>
                </a:solidFill>
                <a:latin typeface="+mj-lt"/>
              </a:rPr>
              <a:t>6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31/ QĐ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về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kết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thúc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học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phần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 (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trực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tiếp</a:t>
            </a:r>
            <a:r>
              <a:rPr lang="en-US" sz="1800" b="1" i="0" u="none" strike="noStrike" baseline="0" dirty="0">
                <a:solidFill>
                  <a:srgbClr val="0000CC"/>
                </a:solidFill>
                <a:latin typeface="+mj-lt"/>
              </a:rPr>
              <a:t>) </a:t>
            </a:r>
            <a:r>
              <a:rPr lang="en-US" sz="1800" b="1" i="0" u="none" strike="noStrike" baseline="0" dirty="0" err="1">
                <a:solidFill>
                  <a:srgbClr val="0000CC"/>
                </a:solidFill>
                <a:latin typeface="+mj-lt"/>
              </a:rPr>
              <a:t>và</a:t>
            </a:r>
            <a:r>
              <a:rPr lang="en-US" sz="1800" b="1" dirty="0">
                <a:solidFill>
                  <a:srgbClr val="0000CC"/>
                </a:solidFill>
              </a:rPr>
              <a:t> QĐ 711/QĐ  (</a:t>
            </a:r>
            <a:r>
              <a:rPr lang="en-US" sz="1800" b="1" dirty="0" err="1">
                <a:solidFill>
                  <a:srgbClr val="0000CC"/>
                </a:solidFill>
              </a:rPr>
              <a:t>Hình</a:t>
            </a:r>
            <a:r>
              <a:rPr lang="en-US" sz="1800" b="1" dirty="0">
                <a:solidFill>
                  <a:srgbClr val="0000CC"/>
                </a:solidFill>
              </a:rPr>
              <a:t> </a:t>
            </a:r>
            <a:r>
              <a:rPr lang="en-US" sz="1800" b="1" dirty="0" err="1">
                <a:solidFill>
                  <a:srgbClr val="0000CC"/>
                </a:solidFill>
              </a:rPr>
              <a:t>thức</a:t>
            </a:r>
            <a:r>
              <a:rPr lang="en-US" sz="1800" b="1" dirty="0">
                <a:solidFill>
                  <a:srgbClr val="0000CC"/>
                </a:solidFill>
              </a:rPr>
              <a:t> </a:t>
            </a:r>
            <a:r>
              <a:rPr lang="en-US" sz="1800" b="1" dirty="0" err="1">
                <a:solidFill>
                  <a:srgbClr val="0000CC"/>
                </a:solidFill>
              </a:rPr>
              <a:t>thi</a:t>
            </a:r>
            <a:r>
              <a:rPr lang="en-US" sz="1800" b="1" dirty="0">
                <a:solidFill>
                  <a:srgbClr val="0000CC"/>
                </a:solidFill>
              </a:rPr>
              <a:t> </a:t>
            </a:r>
            <a:r>
              <a:rPr lang="en-US" sz="1800" b="1" dirty="0" err="1">
                <a:solidFill>
                  <a:srgbClr val="0000CC"/>
                </a:solidFill>
              </a:rPr>
              <a:t>trực</a:t>
            </a:r>
            <a:r>
              <a:rPr lang="en-US" sz="1800" b="1" dirty="0">
                <a:solidFill>
                  <a:srgbClr val="0000CC"/>
                </a:solidFill>
              </a:rPr>
              <a:t> </a:t>
            </a:r>
            <a:r>
              <a:rPr lang="en-US" sz="1800" b="1" dirty="0" err="1">
                <a:solidFill>
                  <a:srgbClr val="0000CC"/>
                </a:solidFill>
              </a:rPr>
              <a:t>tuyến</a:t>
            </a:r>
            <a:r>
              <a:rPr lang="en-US" sz="1800" b="1" dirty="0">
                <a:solidFill>
                  <a:srgbClr val="0000CC"/>
                </a:solidFill>
              </a:rPr>
              <a:t>)</a:t>
            </a:r>
            <a:endParaRPr lang="en-US" sz="1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163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9" grpId="0" animBg="1"/>
      <p:bldP spid="31" grpId="0"/>
      <p:bldP spid="36" grpId="0" animBg="1"/>
      <p:bldP spid="37" grpId="0"/>
      <p:bldP spid="38" grpId="0"/>
      <p:bldP spid="43" grpId="0"/>
      <p:bldP spid="44" grpId="0"/>
      <p:bldP spid="45" grpId="0" animBg="1"/>
      <p:bldP spid="50" grpId="0"/>
      <p:bldP spid="51" grpId="0"/>
      <p:bldP spid="52" grpId="0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828800" y="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181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Trách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của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sinh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viên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trong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khi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109728" y="1983328"/>
            <a:ext cx="6477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+ 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Sinh viên có mặt tại phòng thi theo đúng thời gian quy định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: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SV </a:t>
            </a:r>
            <a:r>
              <a:rPr lang="en-US" sz="2400" dirty="0" err="1">
                <a:latin typeface="+mj-lt"/>
              </a:rPr>
              <a:t>không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được</a:t>
            </a:r>
            <a:r>
              <a:rPr lang="en-US" sz="2400" dirty="0">
                <a:latin typeface="+mj-lt"/>
              </a:rPr>
              <a:t> đ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ến </a:t>
            </a:r>
            <a:r>
              <a:rPr lang="vi-VN" sz="2400" b="0" i="0" u="sng" strike="noStrike" baseline="0" dirty="0">
                <a:solidFill>
                  <a:schemeClr val="tx1"/>
                </a:solidFill>
                <a:latin typeface="+mj-lt"/>
              </a:rPr>
              <a:t>chậm quá 15 phút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+mj-lt"/>
              </a:rPr>
              <a:t>đối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+mj-lt"/>
              </a:rPr>
              <a:t>với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chemeClr val="tx1"/>
                </a:solidFill>
                <a:latin typeface="+mj-lt"/>
              </a:rPr>
              <a:t>hình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chemeClr val="tx1"/>
                </a:solidFill>
                <a:latin typeface="+mj-lt"/>
              </a:rPr>
              <a:t>thức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chemeClr val="tx1"/>
                </a:solidFill>
                <a:latin typeface="+mj-lt"/>
              </a:rPr>
              <a:t>thi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chemeClr val="tx1"/>
                </a:solidFill>
                <a:latin typeface="+mj-lt"/>
              </a:rPr>
              <a:t>tự</a:t>
            </a:r>
            <a:r>
              <a:rPr lang="en-US" sz="2400" b="1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chemeClr val="tx1"/>
                </a:solidFill>
                <a:latin typeface="+mj-lt"/>
              </a:rPr>
              <a:t>luận</a:t>
            </a:r>
            <a:r>
              <a:rPr lang="vi-VN" sz="2400" b="1" i="0" u="none" strike="noStrike" baseline="0" dirty="0">
                <a:solidFill>
                  <a:schemeClr val="tx1"/>
                </a:solidFill>
                <a:latin typeface="+mj-lt"/>
              </a:rPr>
              <a:t>. </a:t>
            </a:r>
            <a:endParaRPr lang="en-US" sz="2400" b="1" i="0" u="none" strike="noStrike" baseline="0" dirty="0">
              <a:solidFill>
                <a:schemeClr val="tx1"/>
              </a:solidFill>
              <a:latin typeface="+mj-lt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SV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+mj-lt"/>
              </a:rPr>
              <a:t>không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+mj-lt"/>
              </a:rPr>
              <a:t>được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đến chậm quá </a:t>
            </a:r>
            <a:r>
              <a:rPr lang="vi-VN" sz="2400" b="0" i="0" u="sng" strike="noStrike" baseline="0" dirty="0">
                <a:solidFill>
                  <a:schemeClr val="tx1"/>
                </a:solidFill>
                <a:latin typeface="+mj-lt"/>
              </a:rPr>
              <a:t>5 phút </a:t>
            </a:r>
            <a:r>
              <a:rPr lang="en-US" sz="2400" dirty="0" err="1">
                <a:latin typeface="+mj-lt"/>
              </a:rPr>
              <a:t>đối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với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thức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thi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trắc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nghiệm</a:t>
            </a:r>
            <a:r>
              <a:rPr lang="en-US" sz="2400" dirty="0">
                <a:latin typeface="+mj-lt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109728" y="4419600"/>
            <a:ext cx="64434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+SV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khi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dự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thi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cần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mang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thẻ sinh viên, </a:t>
            </a:r>
            <a:r>
              <a:rPr lang="en-GB" sz="2400" b="0" i="0" u="none" strike="noStrike" baseline="0" dirty="0" err="1">
                <a:solidFill>
                  <a:srgbClr val="FF0000"/>
                </a:solidFill>
                <a:latin typeface="+mj-lt"/>
              </a:rPr>
              <a:t>CCCD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 (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hoặc </a:t>
            </a:r>
            <a:r>
              <a:rPr lang="en-GB" sz="2400" b="0" i="0" u="none" strike="noStrike" baseline="0" dirty="0" err="1">
                <a:solidFill>
                  <a:srgbClr val="FF0000"/>
                </a:solidFill>
                <a:latin typeface="+mj-lt"/>
              </a:rPr>
              <a:t>giấy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b="0" i="0" u="none" strike="noStrike" baseline="0" dirty="0" err="1">
                <a:solidFill>
                  <a:srgbClr val="FF0000"/>
                </a:solidFill>
                <a:latin typeface="+mj-lt"/>
              </a:rPr>
              <a:t>tờ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b="0" i="0" u="none" strike="noStrike" baseline="0" dirty="0" err="1">
                <a:solidFill>
                  <a:srgbClr val="FF0000"/>
                </a:solidFill>
                <a:latin typeface="+mj-lt"/>
              </a:rPr>
              <a:t>cá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b="0" i="0" u="none" strike="noStrike" baseline="0" dirty="0" err="1">
                <a:solidFill>
                  <a:srgbClr val="FF0000"/>
                </a:solidFill>
                <a:latin typeface="+mj-lt"/>
              </a:rPr>
              <a:t>nhân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b="0" i="0" u="none" strike="noStrike" baseline="0" dirty="0" err="1">
                <a:solidFill>
                  <a:srgbClr val="FF0000"/>
                </a:solidFill>
                <a:latin typeface="+mj-lt"/>
              </a:rPr>
              <a:t>có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b="0" i="0" u="none" strike="noStrike" baseline="0" dirty="0" err="1">
                <a:solidFill>
                  <a:srgbClr val="FF0000"/>
                </a:solidFill>
                <a:latin typeface="+mj-lt"/>
              </a:rPr>
              <a:t>ảnh</a:t>
            </a:r>
            <a:r>
              <a:rPr lang="en-GB" sz="2400" b="0" i="0" u="none" strike="noStrike" baseline="0" dirty="0">
                <a:solidFill>
                  <a:srgbClr val="FF0000"/>
                </a:solidFill>
                <a:latin typeface="+mj-lt"/>
              </a:rPr>
              <a:t>)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và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thực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hiện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đúng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quy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chế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thi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0884849"/>
      </p:ext>
    </p:extLst>
  </p:cSld>
  <p:clrMapOvr>
    <a:masterClrMapping/>
  </p:clrMapOvr>
  <p:transition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181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Xử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lý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sinh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viên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vi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phạm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quy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chế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478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12192" y="1894886"/>
            <a:ext cx="6477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/>
              <a:t>1. </a:t>
            </a:r>
            <a:r>
              <a:rPr lang="en-US" sz="2400" b="1" i="0" u="none" strike="noStrike" baseline="0" dirty="0" err="1"/>
              <a:t>Hình</a:t>
            </a:r>
            <a:r>
              <a:rPr lang="en-US" sz="2400" b="1" i="0" u="none" strike="noStrike" baseline="0" dirty="0"/>
              <a:t> </a:t>
            </a:r>
            <a:r>
              <a:rPr lang="en-US" sz="2400" b="1" i="0" u="none" strike="noStrike" baseline="0" dirty="0" err="1"/>
              <a:t>thức</a:t>
            </a:r>
            <a:r>
              <a:rPr lang="en-US" sz="2400" b="1" i="0" u="none" strike="noStrike" baseline="0" dirty="0"/>
              <a:t> </a:t>
            </a:r>
            <a:r>
              <a:rPr lang="en-US" sz="2400" b="1" dirty="0" err="1"/>
              <a:t>khiển</a:t>
            </a:r>
            <a:r>
              <a:rPr lang="en-US" sz="2400" b="1" dirty="0"/>
              <a:t> </a:t>
            </a:r>
            <a:r>
              <a:rPr lang="en-US" sz="2400" b="1" dirty="0" err="1"/>
              <a:t>trách</a:t>
            </a:r>
            <a:r>
              <a:rPr lang="en-US" sz="2400" dirty="0"/>
              <a:t>: SV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khiển</a:t>
            </a:r>
            <a:r>
              <a:rPr lang="en-US" sz="2400" dirty="0"/>
              <a:t> </a:t>
            </a:r>
            <a:r>
              <a:rPr lang="en-US" sz="2400" dirty="0" err="1"/>
              <a:t>trách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khi</a:t>
            </a:r>
            <a:r>
              <a:rPr lang="en-US" sz="2400" dirty="0"/>
              <a:t> </a:t>
            </a:r>
            <a:r>
              <a:rPr lang="en-US" sz="2400" dirty="0" err="1"/>
              <a:t>thi</a:t>
            </a:r>
            <a:r>
              <a:rPr lang="en-US" sz="2400" dirty="0"/>
              <a:t> </a:t>
            </a:r>
            <a:r>
              <a:rPr lang="en-US" sz="2400" dirty="0" err="1"/>
              <a:t>môn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 </a:t>
            </a:r>
            <a:r>
              <a:rPr lang="en-US" sz="2400" dirty="0" err="1"/>
              <a:t>sẽ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trừ</a:t>
            </a:r>
            <a:r>
              <a:rPr lang="en-US" sz="2400" dirty="0"/>
              <a:t> 25% </a:t>
            </a:r>
            <a:r>
              <a:rPr lang="en-US" sz="2400" dirty="0" err="1"/>
              <a:t>số</a:t>
            </a:r>
            <a:r>
              <a:rPr lang="en-US" sz="2400" dirty="0"/>
              <a:t> </a:t>
            </a:r>
            <a:r>
              <a:rPr lang="en-US" sz="2400" dirty="0" err="1"/>
              <a:t>điểm</a:t>
            </a:r>
            <a:r>
              <a:rPr lang="en-US" sz="2400" dirty="0"/>
              <a:t> </a:t>
            </a:r>
            <a:r>
              <a:rPr lang="en-US" sz="2400" dirty="0" err="1"/>
              <a:t>thi</a:t>
            </a:r>
            <a:r>
              <a:rPr lang="en-US" sz="2400" dirty="0"/>
              <a:t> </a:t>
            </a:r>
            <a:r>
              <a:rPr lang="en-US" sz="2400" dirty="0" err="1"/>
              <a:t>môn</a:t>
            </a:r>
            <a:r>
              <a:rPr lang="en-US" sz="2400" dirty="0"/>
              <a:t> </a:t>
            </a:r>
            <a:r>
              <a:rPr lang="en-US" sz="2400" dirty="0" err="1"/>
              <a:t>đó</a:t>
            </a:r>
            <a:r>
              <a:rPr lang="en-US" sz="2400" dirty="0"/>
              <a:t>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-18288" y="3199078"/>
            <a:ext cx="64434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2. </a:t>
            </a:r>
            <a:r>
              <a:rPr lang="en-US" sz="2400" b="1" dirty="0" err="1"/>
              <a:t>Hình</a:t>
            </a:r>
            <a:r>
              <a:rPr lang="en-US" sz="2400" b="1" dirty="0"/>
              <a:t> </a:t>
            </a:r>
            <a:r>
              <a:rPr lang="en-US" sz="2400" b="1" dirty="0" err="1"/>
              <a:t>thức</a:t>
            </a:r>
            <a:r>
              <a:rPr lang="en-US" sz="2400" b="1" dirty="0"/>
              <a:t> </a:t>
            </a:r>
            <a:r>
              <a:rPr lang="en-US" sz="2400" b="1" dirty="0" err="1"/>
              <a:t>cảnh</a:t>
            </a:r>
            <a:r>
              <a:rPr lang="en-US" sz="2400" b="1" dirty="0"/>
              <a:t> </a:t>
            </a:r>
            <a:r>
              <a:rPr lang="en-US" sz="2400" b="1" dirty="0" err="1"/>
              <a:t>cáo</a:t>
            </a:r>
            <a:r>
              <a:rPr lang="en-US" sz="2400" b="1" dirty="0"/>
              <a:t>: </a:t>
            </a:r>
            <a:r>
              <a:rPr lang="en-US" sz="2400" dirty="0"/>
              <a:t>SV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kỷ</a:t>
            </a:r>
            <a:r>
              <a:rPr lang="en-US" sz="2400" dirty="0"/>
              <a:t> </a:t>
            </a:r>
            <a:r>
              <a:rPr lang="en-US" sz="2400" dirty="0" err="1"/>
              <a:t>luật</a:t>
            </a:r>
            <a:r>
              <a:rPr lang="en-US" sz="2400" dirty="0"/>
              <a:t> </a:t>
            </a:r>
            <a:r>
              <a:rPr lang="en-US" sz="2400" dirty="0" err="1"/>
              <a:t>cảnh</a:t>
            </a:r>
            <a:r>
              <a:rPr lang="en-US" sz="2400" dirty="0"/>
              <a:t> </a:t>
            </a:r>
            <a:r>
              <a:rPr lang="en-US" sz="2400" dirty="0" err="1"/>
              <a:t>cáo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khi</a:t>
            </a:r>
            <a:r>
              <a:rPr lang="en-US" sz="2400" dirty="0"/>
              <a:t> </a:t>
            </a:r>
            <a:r>
              <a:rPr lang="en-US" sz="2400" dirty="0" err="1"/>
              <a:t>thi</a:t>
            </a:r>
            <a:r>
              <a:rPr lang="en-US" sz="2400" dirty="0"/>
              <a:t> </a:t>
            </a:r>
            <a:r>
              <a:rPr lang="en-US" sz="2400" dirty="0" err="1"/>
              <a:t>môn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 </a:t>
            </a:r>
            <a:r>
              <a:rPr lang="en-US" sz="2400" dirty="0" err="1"/>
              <a:t>sẽ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trừ</a:t>
            </a:r>
            <a:r>
              <a:rPr lang="en-US" sz="2400" dirty="0"/>
              <a:t> 50% </a:t>
            </a:r>
            <a:r>
              <a:rPr lang="en-US" sz="2400" dirty="0" err="1"/>
              <a:t>số</a:t>
            </a:r>
            <a:r>
              <a:rPr lang="en-US" sz="2400" dirty="0"/>
              <a:t> </a:t>
            </a:r>
            <a:r>
              <a:rPr lang="en-US" sz="2400" dirty="0" err="1"/>
              <a:t>điểm</a:t>
            </a:r>
            <a:r>
              <a:rPr lang="en-US" sz="2400" dirty="0"/>
              <a:t> </a:t>
            </a:r>
            <a:r>
              <a:rPr lang="en-US" sz="2400" dirty="0" err="1"/>
              <a:t>thi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môn</a:t>
            </a:r>
            <a:r>
              <a:rPr lang="en-US" sz="2400" dirty="0"/>
              <a:t> </a:t>
            </a:r>
            <a:r>
              <a:rPr lang="en-US" sz="2400" dirty="0" err="1"/>
              <a:t>đó</a:t>
            </a:r>
            <a:r>
              <a:rPr lang="en-US" sz="2400" dirty="0"/>
              <a:t>. </a:t>
            </a:r>
            <a:r>
              <a:rPr lang="vi-VN" sz="2400" dirty="0"/>
              <a:t> 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FB5B0D-B039-41A6-8A44-5DEA79E48EAA}"/>
              </a:ext>
            </a:extLst>
          </p:cNvPr>
          <p:cNvSpPr txBox="1"/>
          <p:nvPr/>
        </p:nvSpPr>
        <p:spPr>
          <a:xfrm>
            <a:off x="-18288" y="4453260"/>
            <a:ext cx="6443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3. </a:t>
            </a:r>
            <a:r>
              <a:rPr lang="en-US" sz="2400" b="1" dirty="0" err="1"/>
              <a:t>Đình</a:t>
            </a:r>
            <a:r>
              <a:rPr lang="en-US" sz="2400" b="1" dirty="0"/>
              <a:t> </a:t>
            </a:r>
            <a:r>
              <a:rPr lang="en-US" sz="2400" b="1" dirty="0" err="1"/>
              <a:t>chỉ</a:t>
            </a:r>
            <a:r>
              <a:rPr lang="en-US" sz="2400" b="1" dirty="0"/>
              <a:t> </a:t>
            </a:r>
            <a:r>
              <a:rPr lang="en-US" sz="2400" b="1" dirty="0" err="1"/>
              <a:t>thi</a:t>
            </a:r>
            <a:r>
              <a:rPr lang="en-US" sz="2400" dirty="0"/>
              <a:t>: </a:t>
            </a:r>
            <a:r>
              <a:rPr lang="en-US" sz="2400" dirty="0" err="1"/>
              <a:t>Sinh</a:t>
            </a:r>
            <a:r>
              <a:rPr lang="en-US" sz="2400" dirty="0"/>
              <a:t>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đình</a:t>
            </a:r>
            <a:r>
              <a:rPr lang="en-US" sz="2400" dirty="0"/>
              <a:t> </a:t>
            </a:r>
            <a:r>
              <a:rPr lang="en-US" sz="2400" dirty="0" err="1"/>
              <a:t>chỉ</a:t>
            </a:r>
            <a:r>
              <a:rPr lang="en-US" sz="2400" dirty="0"/>
              <a:t> </a:t>
            </a:r>
            <a:r>
              <a:rPr lang="en-US" sz="2400" dirty="0" err="1"/>
              <a:t>thi</a:t>
            </a:r>
            <a:r>
              <a:rPr lang="en-US" sz="2400" dirty="0"/>
              <a:t> </a:t>
            </a:r>
            <a:r>
              <a:rPr lang="en-US" sz="2400" dirty="0" err="1"/>
              <a:t>sẽ</a:t>
            </a:r>
            <a:r>
              <a:rPr lang="en-US" sz="2400" dirty="0"/>
              <a:t> 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điểm</a:t>
            </a:r>
            <a:r>
              <a:rPr lang="en-US" sz="2400" dirty="0"/>
              <a:t> </a:t>
            </a:r>
            <a:r>
              <a:rPr lang="en-US" sz="2400" dirty="0" err="1"/>
              <a:t>không</a:t>
            </a:r>
            <a:r>
              <a:rPr lang="en-US" sz="2400" dirty="0"/>
              <a:t> (0) </a:t>
            </a:r>
            <a:r>
              <a:rPr lang="en-US" sz="2400" dirty="0" err="1"/>
              <a:t>môn</a:t>
            </a:r>
            <a:r>
              <a:rPr lang="en-US" sz="2400" dirty="0"/>
              <a:t> </a:t>
            </a:r>
            <a:r>
              <a:rPr lang="en-US" sz="2400" dirty="0" err="1"/>
              <a:t>đó</a:t>
            </a:r>
            <a:r>
              <a:rPr lang="en-US" sz="2400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445CE1-2E76-4EFB-B69F-449EA1FE3AF6}"/>
              </a:ext>
            </a:extLst>
          </p:cNvPr>
          <p:cNvSpPr txBox="1"/>
          <p:nvPr/>
        </p:nvSpPr>
        <p:spPr>
          <a:xfrm>
            <a:off x="0" y="5422756"/>
            <a:ext cx="64891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4. </a:t>
            </a:r>
            <a:r>
              <a:rPr lang="en-US" sz="2400" b="1" dirty="0" err="1"/>
              <a:t>Đình</a:t>
            </a:r>
            <a:r>
              <a:rPr lang="en-US" sz="2400" b="1" dirty="0"/>
              <a:t> </a:t>
            </a:r>
            <a:r>
              <a:rPr lang="en-US" sz="2400" b="1" dirty="0" err="1"/>
              <a:t>chỉ</a:t>
            </a:r>
            <a:r>
              <a:rPr lang="en-US" sz="2400" b="1" dirty="0"/>
              <a:t> </a:t>
            </a:r>
            <a:r>
              <a:rPr lang="en-US" sz="2400" b="1" dirty="0" err="1"/>
              <a:t>học</a:t>
            </a:r>
            <a:r>
              <a:rPr lang="en-US" sz="2400" b="1" dirty="0"/>
              <a:t> </a:t>
            </a:r>
            <a:r>
              <a:rPr lang="en-US" sz="2400" b="1" dirty="0" err="1"/>
              <a:t>tập</a:t>
            </a:r>
            <a:r>
              <a:rPr lang="en-US" sz="2400" b="1" dirty="0"/>
              <a:t>: </a:t>
            </a:r>
            <a:r>
              <a:rPr lang="vi-VN" sz="2400" dirty="0"/>
              <a:t>Đi thi hộ hoặc nhờ người thi hộ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5690823"/>
      </p:ext>
    </p:extLst>
  </p:cSld>
  <p:clrMapOvr>
    <a:masterClrMapping/>
  </p:clrMapOvr>
  <p:transition>
    <p:split orient="vert"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143000" y="40873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579581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Công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bố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kết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quả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59573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76200" y="2257287"/>
            <a:ext cx="6477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+ </a:t>
            </a:r>
            <a:r>
              <a:rPr lang="vi-VN" sz="2400" dirty="0">
                <a:latin typeface="+mj-lt"/>
              </a:rPr>
              <a:t>Kể từ khi kết thúc thi học phần, chậm nhất là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sau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07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 ngày</a:t>
            </a:r>
            <a:r>
              <a:rPr lang="vi-VN" sz="2400" dirty="0">
                <a:latin typeface="+mj-lt"/>
              </a:rPr>
              <a:t>, điểm của học phần trong học kỳ đó được công khai cho S</a:t>
            </a:r>
            <a:r>
              <a:rPr lang="en-US" sz="2400" dirty="0" err="1">
                <a:latin typeface="+mj-lt"/>
              </a:rPr>
              <a:t>inh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viên</a:t>
            </a:r>
            <a:r>
              <a:rPr lang="vi-VN" sz="2400" dirty="0">
                <a:latin typeface="+mj-lt"/>
              </a:rPr>
              <a:t> biết</a:t>
            </a:r>
            <a:r>
              <a:rPr lang="en-GB" sz="2400" dirty="0">
                <a:latin typeface="+mj-lt"/>
              </a:rPr>
              <a:t>,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thông</a:t>
            </a:r>
            <a:r>
              <a:rPr lang="en-US" sz="2400" dirty="0">
                <a:latin typeface="+mj-lt"/>
              </a:rPr>
              <a:t> qua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website http://daotao.uneti.edu.vn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106832" y="4267200"/>
            <a:ext cx="6629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+ </a:t>
            </a:r>
            <a:r>
              <a:rPr lang="vi-VN" sz="2400" dirty="0">
                <a:latin typeface="+mj-lt"/>
              </a:rPr>
              <a:t>Đối với các trường hợp vi phạm quy chế thi, Phòng </a:t>
            </a:r>
            <a:r>
              <a:rPr lang="en-GB" sz="2400" dirty="0">
                <a:latin typeface="+mj-lt"/>
              </a:rPr>
              <a:t>KT </a:t>
            </a:r>
            <a:r>
              <a:rPr lang="en-GB" sz="2400" dirty="0" err="1">
                <a:latin typeface="+mj-lt"/>
              </a:rPr>
              <a:t>và</a:t>
            </a:r>
            <a:r>
              <a:rPr lang="en-GB" sz="2400" dirty="0">
                <a:latin typeface="+mj-lt"/>
              </a:rPr>
              <a:t> ĐBCL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có trách nhiệm rà soát, tổng hợp và công bố trên website http://daotao.uneti.edu.vn 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40660"/>
      </p:ext>
    </p:extLst>
  </p:cSld>
  <p:clrMapOvr>
    <a:masterClrMapping/>
  </p:clrMapOvr>
  <p:transition>
    <p:split orient="vert"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373114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Quy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định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về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phúc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khảo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bài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30480" y="1392936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84135"/>
            <a:ext cx="2971800" cy="20834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30480" y="1798431"/>
            <a:ext cx="6858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dirty="0">
                <a:solidFill>
                  <a:srgbClr val="FF0000"/>
                </a:solidFill>
                <a:latin typeface="+mj-lt"/>
              </a:rPr>
              <a:t>    Trong vòng 3 ngày kể từ khi điểm thi kết thúc học phần được công bố</a:t>
            </a:r>
            <a:r>
              <a:rPr lang="vi-VN" sz="2400" dirty="0">
                <a:latin typeface="+mj-lt"/>
              </a:rPr>
              <a:t>, nếu có </a:t>
            </a:r>
            <a:r>
              <a:rPr lang="en-GB" sz="2400" dirty="0" err="1">
                <a:latin typeface="+mj-lt"/>
              </a:rPr>
              <a:t>thắc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mắc</a:t>
            </a:r>
            <a:r>
              <a:rPr lang="vi-VN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điểm</a:t>
            </a:r>
            <a:r>
              <a:rPr lang="en-GB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hoặc phúc khảo điểm bài thi sinh viên thực hiện như sau: </a:t>
            </a:r>
            <a:endParaRPr lang="en-US" sz="2400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30480" y="3283803"/>
            <a:ext cx="6724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FF0000"/>
                </a:solidFill>
                <a:latin typeface="+mj-lt"/>
              </a:rPr>
              <a:t>  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1.</a:t>
            </a:r>
            <a:r>
              <a:rPr lang="en-US" sz="2400" b="1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Sinh viên đến </a:t>
            </a:r>
            <a:r>
              <a:rPr lang="vi-VN" sz="2400" b="1" dirty="0">
                <a:latin typeface="+mj-lt"/>
              </a:rPr>
              <a:t>bộ phận 1 cửa </a:t>
            </a:r>
            <a:r>
              <a:rPr lang="vi-VN" sz="2400" dirty="0">
                <a:latin typeface="+mj-lt"/>
              </a:rPr>
              <a:t>(hoặc website Nhà trường) để lấy mẫu đơn</a:t>
            </a:r>
            <a:r>
              <a:rPr lang="en-US" sz="2400" dirty="0">
                <a:latin typeface="+mj-lt"/>
              </a:rPr>
              <a:t>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27758F-1586-43AB-80F8-BC1692C4CCF0}"/>
              </a:ext>
            </a:extLst>
          </p:cNvPr>
          <p:cNvSpPr txBox="1"/>
          <p:nvPr/>
        </p:nvSpPr>
        <p:spPr>
          <a:xfrm>
            <a:off x="30480" y="4971871"/>
            <a:ext cx="6724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FF0000"/>
                </a:solidFill>
                <a:latin typeface="+mj-lt"/>
              </a:rPr>
              <a:t>  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2400" b="1" dirty="0">
                <a:latin typeface="+mj-lt"/>
              </a:rPr>
              <a:t>. </a:t>
            </a:r>
            <a:r>
              <a:rPr lang="vi-VN" sz="2400" b="1" dirty="0">
                <a:latin typeface="+mj-lt"/>
              </a:rPr>
              <a:t>Bộ phận </a:t>
            </a:r>
            <a:r>
              <a:rPr lang="en-GB" sz="2400" b="1" dirty="0">
                <a:latin typeface="+mj-lt"/>
              </a:rPr>
              <a:t>1</a:t>
            </a:r>
            <a:r>
              <a:rPr lang="vi-VN" sz="2400" b="1" dirty="0">
                <a:latin typeface="+mj-lt"/>
              </a:rPr>
              <a:t> cửa </a:t>
            </a:r>
            <a:r>
              <a:rPr lang="vi-VN" sz="2400" dirty="0">
                <a:latin typeface="+mj-lt"/>
              </a:rPr>
              <a:t>chuyển đơn xin phúc khảo của sinh viên đến Phòng </a:t>
            </a:r>
            <a:r>
              <a:rPr lang="en-GB" sz="2400" dirty="0">
                <a:latin typeface="+mj-lt"/>
              </a:rPr>
              <a:t>KT </a:t>
            </a:r>
            <a:r>
              <a:rPr lang="en-GB" sz="2400" dirty="0" err="1">
                <a:latin typeface="+mj-lt"/>
              </a:rPr>
              <a:t>và</a:t>
            </a:r>
            <a:r>
              <a:rPr lang="en-GB" sz="2400" dirty="0">
                <a:latin typeface="+mj-lt"/>
              </a:rPr>
              <a:t> ĐBCL</a:t>
            </a:r>
            <a:r>
              <a:rPr lang="vi-VN" sz="2400" dirty="0">
                <a:latin typeface="+mj-lt"/>
              </a:rPr>
              <a:t> thông qua phần mềm quản lý UnetiOnline; </a:t>
            </a:r>
            <a:endParaRPr lang="en-US" sz="2400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5ACAF1-61FA-4817-B637-AFF67518782C}"/>
              </a:ext>
            </a:extLst>
          </p:cNvPr>
          <p:cNvSpPr txBox="1"/>
          <p:nvPr/>
        </p:nvSpPr>
        <p:spPr>
          <a:xfrm>
            <a:off x="30480" y="4122003"/>
            <a:ext cx="6724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1" i="0" u="none" strike="noStrike" baseline="0" dirty="0">
                <a:solidFill>
                  <a:srgbClr val="FF0000"/>
                </a:solidFill>
                <a:latin typeface="+mj-lt"/>
              </a:rPr>
              <a:t>   2. </a:t>
            </a:r>
            <a:r>
              <a:rPr lang="en-US" sz="2400" dirty="0">
                <a:latin typeface="+mj-lt"/>
              </a:rPr>
              <a:t>S</a:t>
            </a:r>
            <a:r>
              <a:rPr lang="vi-VN" sz="2400" dirty="0">
                <a:latin typeface="+mj-lt"/>
              </a:rPr>
              <a:t>inh 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viên nộp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ơn tại </a:t>
            </a:r>
            <a:r>
              <a:rPr lang="vi-VN" sz="2400" b="1" i="0" u="none" strike="noStrike" baseline="0" dirty="0">
                <a:solidFill>
                  <a:srgbClr val="000000"/>
                </a:solidFill>
                <a:latin typeface="+mj-lt"/>
              </a:rPr>
              <a:t>bộ phận 1 cửa 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để được xem xét giải quyết; </a:t>
            </a:r>
            <a:endParaRPr lang="en-US" sz="240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1C30D3-B53B-45A0-8D8D-7271972B7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781891"/>
            <a:ext cx="3017520" cy="22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72338"/>
      </p:ext>
    </p:extLst>
  </p:cSld>
  <p:clrMapOvr>
    <a:masterClrMapping/>
  </p:clrMapOvr>
  <p:transition>
    <p:split orient="vert"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345682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Quy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định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về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phúc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khảo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bài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30480" y="13716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100433" y="1828800"/>
            <a:ext cx="6724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  <a:latin typeface="+mj-lt"/>
              </a:rPr>
              <a:t>4.</a:t>
            </a:r>
            <a:r>
              <a:rPr lang="en-US" sz="2400" b="1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Phòng </a:t>
            </a:r>
            <a:r>
              <a:rPr lang="en-GB" sz="2400" dirty="0">
                <a:latin typeface="+mj-lt"/>
              </a:rPr>
              <a:t>KT </a:t>
            </a:r>
            <a:r>
              <a:rPr lang="en-GB" sz="2400" dirty="0" err="1">
                <a:latin typeface="+mj-lt"/>
              </a:rPr>
              <a:t>và</a:t>
            </a:r>
            <a:r>
              <a:rPr lang="en-GB" sz="2400" dirty="0">
                <a:latin typeface="+mj-lt"/>
              </a:rPr>
              <a:t> ĐBCL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xây dựng lịch chấm phúc khảo </a:t>
            </a:r>
            <a:r>
              <a:rPr lang="en-US" sz="2400" dirty="0" err="1">
                <a:latin typeface="+mj-lt"/>
              </a:rPr>
              <a:t>và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phối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hợp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với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các</a:t>
            </a:r>
            <a:r>
              <a:rPr lang="en-US" sz="2400" dirty="0">
                <a:latin typeface="+mj-lt"/>
              </a:rPr>
              <a:t> khoa </a:t>
            </a:r>
            <a:r>
              <a:rPr lang="en-US" sz="2400" dirty="0" err="1">
                <a:latin typeface="+mj-lt"/>
              </a:rPr>
              <a:t>chuyên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môn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để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thực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hiện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chấm phúc khảo;</a:t>
            </a:r>
            <a:endParaRPr lang="en-US" sz="2400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27758F-1586-43AB-80F8-BC1692C4CCF0}"/>
              </a:ext>
            </a:extLst>
          </p:cNvPr>
          <p:cNvSpPr txBox="1"/>
          <p:nvPr/>
        </p:nvSpPr>
        <p:spPr>
          <a:xfrm>
            <a:off x="100433" y="3124200"/>
            <a:ext cx="67240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  <a:latin typeface="+mj-lt"/>
              </a:rPr>
              <a:t>5</a:t>
            </a:r>
            <a:r>
              <a:rPr lang="en-US" sz="2400" b="1" dirty="0">
                <a:latin typeface="+mj-lt"/>
              </a:rPr>
              <a:t>. </a:t>
            </a:r>
            <a:r>
              <a:rPr lang="vi-VN" sz="2400" dirty="0">
                <a:latin typeface="+mj-lt"/>
              </a:rPr>
              <a:t>Phòng </a:t>
            </a:r>
            <a:r>
              <a:rPr lang="en-US" sz="2400" dirty="0">
                <a:latin typeface="+mj-lt"/>
              </a:rPr>
              <a:t>KT </a:t>
            </a:r>
            <a:r>
              <a:rPr lang="en-US" sz="2400" dirty="0" err="1">
                <a:latin typeface="+mj-lt"/>
              </a:rPr>
              <a:t>và</a:t>
            </a:r>
            <a:r>
              <a:rPr lang="en-US" sz="2400" dirty="0">
                <a:latin typeface="+mj-lt"/>
              </a:rPr>
              <a:t> ĐBCL</a:t>
            </a:r>
            <a:r>
              <a:rPr lang="vi-VN" sz="2400" dirty="0">
                <a:latin typeface="+mj-lt"/>
              </a:rPr>
              <a:t> công bố rộng rãi kết quả phúc khảo bài thi trên website </a:t>
            </a:r>
            <a:r>
              <a:rPr lang="vi-VN" sz="2400" dirty="0">
                <a:latin typeface="+mj-lt"/>
                <a:hlinkClick r:id="rId2"/>
              </a:rPr>
              <a:t>http://daotao.uneti.edu.vn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sau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Chủ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tịch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Hội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đồng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ký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duyệt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đồng thời được cập nhật lên hệ thống quản lý đào tạo.</a:t>
            </a:r>
            <a:endParaRPr lang="en-US" sz="24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BDBA2E-6E04-49EA-AD17-426B02109A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84135"/>
            <a:ext cx="2971800" cy="20834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21E563-1FC9-48FC-A4B0-52C2C3073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781891"/>
            <a:ext cx="3017520" cy="22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45736"/>
      </p:ext>
    </p:extLst>
  </p:cSld>
  <p:clrMapOvr>
    <a:masterClrMapping/>
  </p:clrMapOvr>
  <p:transition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24000" y="17780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340427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Quy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định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về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đăng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ký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lại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6096" y="14478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BDBA2E-6E04-49EA-AD17-426B02109A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52" y="1603947"/>
            <a:ext cx="2971800" cy="2083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24B110-4A30-46E7-A453-E60884F7F488}"/>
              </a:ext>
            </a:extLst>
          </p:cNvPr>
          <p:cNvSpPr txBox="1"/>
          <p:nvPr/>
        </p:nvSpPr>
        <p:spPr>
          <a:xfrm>
            <a:off x="33604" y="1776845"/>
            <a:ext cx="67240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FF0000"/>
                </a:solidFill>
                <a:latin typeface="+mj-lt"/>
              </a:rPr>
              <a:t>1.</a:t>
            </a:r>
            <a:r>
              <a:rPr lang="en-US" sz="2000" b="1" dirty="0">
                <a:latin typeface="+mj-lt"/>
              </a:rPr>
              <a:t> </a:t>
            </a:r>
            <a:r>
              <a:rPr lang="vi-VN" sz="2200" dirty="0">
                <a:latin typeface="+mj-lt"/>
              </a:rPr>
              <a:t>Sinh viên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đăng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ký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lại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trên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trang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cá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nhân</a:t>
            </a:r>
            <a:r>
              <a:rPr lang="vi-VN" sz="2200" dirty="0">
                <a:latin typeface="+mj-lt"/>
              </a:rPr>
              <a:t> (</a:t>
            </a:r>
            <a:r>
              <a:rPr lang="en-US" sz="2200" dirty="0" err="1">
                <a:latin typeface="+mj-lt"/>
              </a:rPr>
              <a:t>trong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trường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hợp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sinh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viên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không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thể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đăng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ký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được</a:t>
            </a:r>
            <a:r>
              <a:rPr lang="en-US" sz="2200" dirty="0">
                <a:latin typeface="+mj-lt"/>
              </a:rPr>
              <a:t> web </a:t>
            </a:r>
            <a:r>
              <a:rPr lang="en-US" sz="2200" dirty="0" err="1">
                <a:latin typeface="+mj-lt"/>
              </a:rPr>
              <a:t>thì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sinh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viên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có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thể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đến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bộ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phận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một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cửa</a:t>
            </a:r>
            <a:r>
              <a:rPr lang="en-US" sz="2200" dirty="0">
                <a:latin typeface="+mj-lt"/>
              </a:rPr>
              <a:t> </a:t>
            </a:r>
            <a:r>
              <a:rPr lang="vi-VN" sz="2200" dirty="0">
                <a:latin typeface="+mj-lt"/>
              </a:rPr>
              <a:t>để </a:t>
            </a:r>
            <a:r>
              <a:rPr lang="en-US" sz="2200" dirty="0" err="1">
                <a:latin typeface="+mj-lt"/>
              </a:rPr>
              <a:t>được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hướng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dẫn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đăng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ký</a:t>
            </a:r>
            <a:r>
              <a:rPr lang="en-US" sz="2200" dirty="0">
                <a:latin typeface="+mj-lt"/>
              </a:rPr>
              <a:t>). </a:t>
            </a:r>
            <a:r>
              <a:rPr lang="en-US" sz="2200" dirty="0" err="1">
                <a:latin typeface="+mj-lt"/>
              </a:rPr>
              <a:t>Lệ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phí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lại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của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sinh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viên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sẽ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được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tính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vào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công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nợ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và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sẽ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nộp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cùng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với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học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phí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của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kỳ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tiếp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theo</a:t>
            </a:r>
            <a:r>
              <a:rPr lang="en-US" sz="2000" dirty="0" err="1">
                <a:latin typeface="+mj-lt"/>
              </a:rPr>
              <a:t>.</a:t>
            </a:r>
            <a:endParaRPr lang="en-US" sz="2000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FA42F4-07C7-4118-A0C3-B48E28495D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03" y="3838197"/>
            <a:ext cx="2919845" cy="22024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82BF9B9-C177-4370-81C4-3789642A7890}"/>
              </a:ext>
            </a:extLst>
          </p:cNvPr>
          <p:cNvSpPr txBox="1"/>
          <p:nvPr/>
        </p:nvSpPr>
        <p:spPr>
          <a:xfrm>
            <a:off x="76200" y="3855027"/>
            <a:ext cx="67240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+mj-lt"/>
              </a:rPr>
              <a:t>2</a:t>
            </a:r>
            <a:r>
              <a:rPr lang="en-US" sz="2200" b="1" dirty="0">
                <a:latin typeface="+mj-lt"/>
              </a:rPr>
              <a:t>. </a:t>
            </a:r>
            <a:r>
              <a:rPr lang="vi-VN" sz="2200" dirty="0">
                <a:latin typeface="+mj-lt"/>
              </a:rPr>
              <a:t>Bộ phận một cửa chuyển đơn </a:t>
            </a:r>
            <a:r>
              <a:rPr lang="en-US" sz="2200" dirty="0" err="1">
                <a:latin typeface="+mj-lt"/>
              </a:rPr>
              <a:t>đăng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ký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lại</a:t>
            </a:r>
            <a:r>
              <a:rPr lang="vi-VN" sz="2200" dirty="0">
                <a:latin typeface="+mj-lt"/>
              </a:rPr>
              <a:t> đến Phòng </a:t>
            </a:r>
            <a:r>
              <a:rPr lang="en-GB" sz="2200" dirty="0">
                <a:latin typeface="+mj-lt"/>
              </a:rPr>
              <a:t>KT </a:t>
            </a:r>
            <a:r>
              <a:rPr lang="en-GB" sz="2200" dirty="0" err="1">
                <a:latin typeface="+mj-lt"/>
              </a:rPr>
              <a:t>và</a:t>
            </a:r>
            <a:r>
              <a:rPr lang="en-GB" sz="2200" dirty="0">
                <a:latin typeface="+mj-lt"/>
              </a:rPr>
              <a:t> ĐBCL</a:t>
            </a:r>
            <a:r>
              <a:rPr lang="vi-VN" sz="2200" dirty="0">
                <a:latin typeface="+mj-lt"/>
              </a:rPr>
              <a:t> thông qua phần mềm quản lý; </a:t>
            </a:r>
            <a:endParaRPr lang="en-US" sz="22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F612CE-774E-41A2-ABDD-A3C76BBBB93C}"/>
              </a:ext>
            </a:extLst>
          </p:cNvPr>
          <p:cNvSpPr txBox="1"/>
          <p:nvPr/>
        </p:nvSpPr>
        <p:spPr>
          <a:xfrm>
            <a:off x="59474" y="4582391"/>
            <a:ext cx="67787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2200" b="1" dirty="0">
                <a:latin typeface="+mj-lt"/>
              </a:rPr>
              <a:t>. </a:t>
            </a:r>
            <a:r>
              <a:rPr lang="vi-VN" sz="2200" dirty="0">
                <a:latin typeface="+mj-lt"/>
              </a:rPr>
              <a:t>Phòng </a:t>
            </a:r>
            <a:r>
              <a:rPr lang="en-GB" sz="2200" dirty="0">
                <a:latin typeface="+mj-lt"/>
              </a:rPr>
              <a:t>KT </a:t>
            </a:r>
            <a:r>
              <a:rPr lang="en-GB" sz="2200" dirty="0" err="1">
                <a:latin typeface="+mj-lt"/>
              </a:rPr>
              <a:t>và</a:t>
            </a:r>
            <a:r>
              <a:rPr lang="en-GB" sz="2200" dirty="0">
                <a:latin typeface="+mj-lt"/>
              </a:rPr>
              <a:t> ĐBCL</a:t>
            </a:r>
            <a:r>
              <a:rPr lang="vi-VN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tổng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hợp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các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các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đơn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đăng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ký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lại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và</a:t>
            </a:r>
            <a:r>
              <a:rPr lang="en-US" sz="2200" dirty="0">
                <a:latin typeface="+mj-lt"/>
              </a:rPr>
              <a:t> </a:t>
            </a:r>
            <a:r>
              <a:rPr lang="vi-VN" sz="2200" dirty="0">
                <a:latin typeface="+mj-lt"/>
              </a:rPr>
              <a:t>tổ chức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lại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theo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đúng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quy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chế</a:t>
            </a:r>
            <a:r>
              <a:rPr lang="vi-VN" sz="2200" dirty="0">
                <a:latin typeface="+mj-lt"/>
              </a:rPr>
              <a:t>;</a:t>
            </a:r>
            <a:endParaRPr lang="en-US" sz="2200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B70A9-8481-4057-9C55-BF3EE03A2BF6}"/>
              </a:ext>
            </a:extLst>
          </p:cNvPr>
          <p:cNvSpPr txBox="1"/>
          <p:nvPr/>
        </p:nvSpPr>
        <p:spPr>
          <a:xfrm>
            <a:off x="63932" y="5326559"/>
            <a:ext cx="67787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+mj-lt"/>
              </a:rPr>
              <a:t>4</a:t>
            </a:r>
            <a:r>
              <a:rPr lang="en-US" sz="2200" b="1" dirty="0">
                <a:latin typeface="+mj-lt"/>
              </a:rPr>
              <a:t>. </a:t>
            </a:r>
            <a:r>
              <a:rPr lang="en-US" sz="2200" dirty="0" err="1">
                <a:latin typeface="+mj-lt"/>
              </a:rPr>
              <a:t>Sinh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viên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kiểm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tra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lịch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lại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trên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trang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cá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nhân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để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đảm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bảo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không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bị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trùng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lịch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thi</a:t>
            </a:r>
            <a:r>
              <a:rPr lang="vi-VN" sz="2200" dirty="0">
                <a:latin typeface="+mj-lt"/>
              </a:rPr>
              <a:t>;</a:t>
            </a:r>
            <a:r>
              <a:rPr lang="en-US" sz="220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1013382"/>
      </p:ext>
    </p:extLst>
  </p:cSld>
  <p:clrMapOvr>
    <a:masterClrMapping/>
  </p:clrMapOvr>
  <p:transition>
    <p:split orient="vert"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51A14E-EEAB-42F6-9FC3-5EBF93443E0E}"/>
              </a:ext>
            </a:extLst>
          </p:cNvPr>
          <p:cNvSpPr/>
          <p:nvPr/>
        </p:nvSpPr>
        <p:spPr>
          <a:xfrm>
            <a:off x="1027112" y="49214"/>
            <a:ext cx="7772400" cy="5492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6" name="Rectangle 28">
            <a:extLst>
              <a:ext uri="{FF2B5EF4-FFF2-40B4-BE49-F238E27FC236}">
                <a16:creationId xmlns:a16="http://schemas.microsoft.com/office/drawing/2014/main" id="{A4BBAF92-092D-4EE2-B274-7779886DB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9214"/>
            <a:ext cx="8040688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TỔ CHỨC XÉT MIỄN HỌC, MIỄN THI NGOẠI NGỮ, TIN HỌC VÀ </a:t>
            </a:r>
          </a:p>
          <a:p>
            <a:pPr eaLnBrk="1" hangingPunct="1"/>
            <a:r>
              <a:rPr lang="en-US" altLang="en-US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XÉT CÔNG NHẬN CHUẨN ĐẦU RA NGOẠI NGỮ, TIN HỌC</a:t>
            </a:r>
          </a:p>
          <a:p>
            <a:pPr algn="ctr" eaLnBrk="1" hangingPunct="1"/>
            <a:endParaRPr lang="en-US" altLang="en-US" sz="16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eaLnBrk="1" hangingPunct="1"/>
            <a:endParaRPr lang="en-US" altLang="en-US" sz="2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 Box 68">
            <a:extLst>
              <a:ext uri="{FF2B5EF4-FFF2-40B4-BE49-F238E27FC236}">
                <a16:creationId xmlns:a16="http://schemas.microsoft.com/office/drawing/2014/main" id="{04EC8442-6950-4035-AF95-4F4F6018449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105400" y="5420447"/>
            <a:ext cx="205739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endParaRPr lang="en-US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29A7555-EE30-4841-A0E0-953851D6F5B0}"/>
              </a:ext>
            </a:extLst>
          </p:cNvPr>
          <p:cNvSpPr txBox="1"/>
          <p:nvPr/>
        </p:nvSpPr>
        <p:spPr>
          <a:xfrm>
            <a:off x="381000" y="1008929"/>
            <a:ext cx="9144000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20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 +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670/QĐ-ĐHKTKTCN,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05/09/2022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vi-VN" altLang="en-US" sz="2000" b="1" dirty="0">
                <a:latin typeface="Times New Roman" pitchFamily="18" charset="0"/>
                <a:cs typeface="Times New Roman" pitchFamily="18" charset="0"/>
              </a:rPr>
              <a:t> về việc quy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vi-VN" altLang="en-US" sz="2000" b="1" dirty="0">
                <a:latin typeface="Times New Roman" pitchFamily="18" charset="0"/>
                <a:cs typeface="Times New Roman" pitchFamily="18" charset="0"/>
              </a:rPr>
              <a:t> NN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CĐR Tin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endParaRPr lang="en-US" alt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 +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02/QĐ-ĐHKTKTCN,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03/01/2023 Quy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CĐR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SV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ĐH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Anh</a:t>
            </a:r>
          </a:p>
          <a:p>
            <a:pPr algn="just"/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 +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853/QĐ-ĐHKTKTCN,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25/09/2023 Quy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SV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chuyên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 </a:t>
            </a:r>
            <a:r>
              <a:rPr lang="en-US" sz="2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MHMT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CĐR qua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unetiOnline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KT&amp;ĐBCL; 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KT&amp;ĐBCL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thẩm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thẩm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 Thông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KT&amp;ĐBCL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CĐR</a:t>
            </a:r>
          </a:p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108543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9AEAFB-398B-F1C3-AB71-70A0680585C7}"/>
              </a:ext>
            </a:extLst>
          </p:cNvPr>
          <p:cNvSpPr txBox="1"/>
          <p:nvPr/>
        </p:nvSpPr>
        <p:spPr>
          <a:xfrm>
            <a:off x="152400" y="838201"/>
            <a:ext cx="92202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Tiếp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thắc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SV (qua email)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sv.phongqlcl@uneti.edu.vn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Email: -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Hà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Lan 0934596179</a:t>
            </a: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Phượng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0975799097</a:t>
            </a:r>
          </a:p>
          <a:p>
            <a:endParaRPr lang="en-GB" sz="2000" dirty="0"/>
          </a:p>
        </p:txBody>
      </p:sp>
      <p:sp>
        <p:nvSpPr>
          <p:cNvPr id="8" name="Text Box 29">
            <a:extLst>
              <a:ext uri="{FF2B5EF4-FFF2-40B4-BE49-F238E27FC236}">
                <a16:creationId xmlns:a16="http://schemas.microsoft.com/office/drawing/2014/main" id="{10CCA60D-B062-97AC-4478-C8D8449B5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133600"/>
            <a:ext cx="9525000" cy="35086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hủy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3.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hoãn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4.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5.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6.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Tin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2CCE7327-1D22-D0E5-DE50-718AC799A8B5}"/>
              </a:ext>
            </a:extLst>
          </p:cNvPr>
          <p:cNvSpPr txBox="1">
            <a:spLocks noChangeArrowheads="1"/>
          </p:cNvSpPr>
          <p:nvPr/>
        </p:nvSpPr>
        <p:spPr>
          <a:xfrm>
            <a:off x="1535260" y="8935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657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535260" y="89350"/>
            <a:ext cx="6553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</a:t>
            </a:r>
            <a:r>
              <a:rPr lang="en-US" sz="20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KHẢO THÍ VÀ ĐẢM BẢO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CHẤT LƯỢNG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93726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47132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4</a:t>
            </a:r>
            <a:r>
              <a:rPr lang="en-US" sz="2400" b="1" dirty="0">
                <a:solidFill>
                  <a:schemeClr val="bg1"/>
                </a:solidFill>
              </a:rPr>
              <a:t>. </a:t>
            </a:r>
            <a:r>
              <a:rPr lang="en-US" sz="24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Một</a:t>
            </a:r>
            <a:r>
              <a:rPr lang="en-US" sz="24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số</a:t>
            </a:r>
            <a:r>
              <a:rPr lang="en-US" sz="24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hình</a:t>
            </a:r>
            <a:r>
              <a:rPr lang="en-US" sz="24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thức</a:t>
            </a:r>
            <a:r>
              <a:rPr lang="en-US" sz="24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SV </a:t>
            </a:r>
            <a:r>
              <a:rPr lang="en-US" sz="24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liên</a:t>
            </a:r>
            <a:r>
              <a:rPr lang="en-US" sz="24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hệ</a:t>
            </a:r>
            <a:r>
              <a:rPr lang="en-US" sz="24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với</a:t>
            </a:r>
            <a:r>
              <a:rPr lang="en-US" sz="24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0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Phòng</a:t>
            </a:r>
            <a:r>
              <a:rPr lang="en-US" sz="20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KT </a:t>
            </a:r>
            <a:r>
              <a:rPr lang="en-US" sz="20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và</a:t>
            </a:r>
            <a:r>
              <a:rPr lang="en-US" sz="20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ĐBCL </a:t>
            </a:r>
            <a:endParaRPr lang="en-US" sz="2000" b="1" dirty="0">
              <a:solidFill>
                <a:schemeClr val="accent3"/>
              </a:solidFill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7FFF70D-F4A0-421A-8A29-770347C92DB6}"/>
              </a:ext>
            </a:extLst>
          </p:cNvPr>
          <p:cNvSpPr/>
          <p:nvPr/>
        </p:nvSpPr>
        <p:spPr>
          <a:xfrm>
            <a:off x="94344" y="2656116"/>
            <a:ext cx="2349433" cy="2438400"/>
          </a:xfrm>
          <a:prstGeom prst="flowChartAlternateProcess">
            <a:avLst/>
          </a:prstGeom>
          <a:solidFill>
            <a:srgbClr val="99FF99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3500"/>
              </a:lnSpc>
            </a:pPr>
            <a:r>
              <a:rPr lang="en-US" sz="2600" dirty="0" err="1">
                <a:solidFill>
                  <a:schemeClr val="tx1"/>
                </a:solidFill>
              </a:rPr>
              <a:t>Các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kênh</a:t>
            </a:r>
            <a:r>
              <a:rPr lang="en-US" sz="2600" dirty="0">
                <a:solidFill>
                  <a:schemeClr val="tx1"/>
                </a:solidFill>
              </a:rPr>
              <a:t> SV </a:t>
            </a:r>
            <a:r>
              <a:rPr lang="en-US" sz="2600" dirty="0" err="1">
                <a:solidFill>
                  <a:schemeClr val="tx1"/>
                </a:solidFill>
              </a:rPr>
              <a:t>có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thể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liên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hệ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với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Phòng</a:t>
            </a:r>
            <a:r>
              <a:rPr lang="en-US" sz="2600" dirty="0">
                <a:solidFill>
                  <a:schemeClr val="tx1"/>
                </a:solidFill>
              </a:rPr>
              <a:t> KT </a:t>
            </a:r>
            <a:r>
              <a:rPr lang="en-US" sz="2600" dirty="0" err="1">
                <a:solidFill>
                  <a:schemeClr val="tx1"/>
                </a:solidFill>
              </a:rPr>
              <a:t>và</a:t>
            </a:r>
            <a:r>
              <a:rPr lang="en-US" sz="2600" dirty="0">
                <a:solidFill>
                  <a:schemeClr val="tx1"/>
                </a:solidFill>
              </a:rPr>
              <a:t> ĐBCL 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9AE0CE1A-E3B6-421A-8E57-17DB63B5E171}"/>
              </a:ext>
            </a:extLst>
          </p:cNvPr>
          <p:cNvGrpSpPr>
            <a:grpSpLocks/>
          </p:cNvGrpSpPr>
          <p:nvPr/>
        </p:nvGrpSpPr>
        <p:grpSpPr bwMode="auto">
          <a:xfrm>
            <a:off x="2230813" y="3068638"/>
            <a:ext cx="825500" cy="665162"/>
            <a:chOff x="3174" y="2656"/>
            <a:chExt cx="1549" cy="1351"/>
          </a:xfrm>
          <a:solidFill>
            <a:srgbClr val="FFC000"/>
          </a:solidFill>
        </p:grpSpPr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8E1BDA54-A813-4276-933B-343391AD5C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9">
              <a:extLst>
                <a:ext uri="{FF2B5EF4-FFF2-40B4-BE49-F238E27FC236}">
                  <a16:creationId xmlns:a16="http://schemas.microsoft.com/office/drawing/2014/main" id="{310C632A-49D2-40B1-BBB1-0DAD0D7E2D0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10">
              <a:extLst>
                <a:ext uri="{FF2B5EF4-FFF2-40B4-BE49-F238E27FC236}">
                  <a16:creationId xmlns:a16="http://schemas.microsoft.com/office/drawing/2014/main" id="{9E2AC2F5-E233-4E5E-8A49-9080C6B409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" name="Line 14">
            <a:extLst>
              <a:ext uri="{FF2B5EF4-FFF2-40B4-BE49-F238E27FC236}">
                <a16:creationId xmlns:a16="http://schemas.microsoft.com/office/drawing/2014/main" id="{A2097D66-2F5C-4B95-82FC-1D965AE29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3476" y="3690852"/>
            <a:ext cx="6814122" cy="21971"/>
          </a:xfrm>
          <a:prstGeom prst="line">
            <a:avLst/>
          </a:prstGeom>
          <a:ln>
            <a:solidFill>
              <a:srgbClr val="FFCC99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03C1CF20-7AFB-4C86-9949-C4B3C3BB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938" y="3150513"/>
            <a:ext cx="7151662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200" dirty="0"/>
              <a:t>Thông qua </a:t>
            </a:r>
            <a:r>
              <a:rPr lang="en-US" sz="2200" dirty="0" err="1">
                <a:solidFill>
                  <a:srgbClr val="FF0000"/>
                </a:solidFill>
              </a:rPr>
              <a:t>fanpage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phòng</a:t>
            </a:r>
            <a:r>
              <a:rPr lang="en-US" sz="2200" dirty="0"/>
              <a:t> : </a:t>
            </a:r>
            <a:r>
              <a:rPr lang="en-US" sz="2000" b="1" dirty="0">
                <a:solidFill>
                  <a:srgbClr val="FF0000"/>
                </a:solidFill>
              </a:rPr>
              <a:t>KHẢO THÍ UNETI</a:t>
            </a: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80A8F7CB-71C4-4D8B-A98C-6620A74EE0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68429" y="3200400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2DB1A771-2A2E-4998-BB8A-423591D2403D}"/>
              </a:ext>
            </a:extLst>
          </p:cNvPr>
          <p:cNvGrpSpPr>
            <a:grpSpLocks/>
          </p:cNvGrpSpPr>
          <p:nvPr/>
        </p:nvGrpSpPr>
        <p:grpSpPr bwMode="auto">
          <a:xfrm>
            <a:off x="2212145" y="5261812"/>
            <a:ext cx="825500" cy="665162"/>
            <a:chOff x="3174" y="2656"/>
            <a:chExt cx="1549" cy="1351"/>
          </a:xfrm>
          <a:solidFill>
            <a:srgbClr val="C00000"/>
          </a:solidFill>
        </p:grpSpPr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EEBFC29C-930C-433C-A218-7591BD55A1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3">
              <a:extLst>
                <a:ext uri="{FF2B5EF4-FFF2-40B4-BE49-F238E27FC236}">
                  <a16:creationId xmlns:a16="http://schemas.microsoft.com/office/drawing/2014/main" id="{E194FE82-DC77-4992-8387-5FE39A332C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F0ABB64B-E9A6-45E9-A2F5-ACAB0A6A29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9" name="Line 28">
            <a:extLst>
              <a:ext uri="{FF2B5EF4-FFF2-40B4-BE49-F238E27FC236}">
                <a16:creationId xmlns:a16="http://schemas.microsoft.com/office/drawing/2014/main" id="{4ECE4BC0-4356-4D97-821A-65CA5778C5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6897" y="5900652"/>
            <a:ext cx="6893953" cy="0"/>
          </a:xfrm>
          <a:prstGeom prst="line">
            <a:avLst/>
          </a:prstGeom>
          <a:ln>
            <a:solidFill>
              <a:srgbClr val="FF000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FA45176-57F5-4736-B6A9-8671CFD3C40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01594" y="5393574"/>
            <a:ext cx="40441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2" name="Group 21">
            <a:extLst>
              <a:ext uri="{FF2B5EF4-FFF2-40B4-BE49-F238E27FC236}">
                <a16:creationId xmlns:a16="http://schemas.microsoft.com/office/drawing/2014/main" id="{51DAD01E-D3B1-4D93-A162-EFBDA2159E07}"/>
              </a:ext>
            </a:extLst>
          </p:cNvPr>
          <p:cNvGrpSpPr>
            <a:grpSpLocks/>
          </p:cNvGrpSpPr>
          <p:nvPr/>
        </p:nvGrpSpPr>
        <p:grpSpPr bwMode="auto">
          <a:xfrm>
            <a:off x="2236326" y="2238751"/>
            <a:ext cx="825500" cy="665162"/>
            <a:chOff x="3174" y="2656"/>
            <a:chExt cx="1549" cy="1351"/>
          </a:xfrm>
          <a:solidFill>
            <a:srgbClr val="92D050"/>
          </a:solidFill>
        </p:grpSpPr>
        <p:sp>
          <p:nvSpPr>
            <p:cNvPr id="33" name="AutoShape 22">
              <a:extLst>
                <a:ext uri="{FF2B5EF4-FFF2-40B4-BE49-F238E27FC236}">
                  <a16:creationId xmlns:a16="http://schemas.microsoft.com/office/drawing/2014/main" id="{2ED93EB9-2B7D-4916-A577-C00C7F816D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3">
              <a:extLst>
                <a:ext uri="{FF2B5EF4-FFF2-40B4-BE49-F238E27FC236}">
                  <a16:creationId xmlns:a16="http://schemas.microsoft.com/office/drawing/2014/main" id="{D8011CE0-24CA-40F7-8020-1CD4E2B483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4">
              <a:extLst>
                <a:ext uri="{FF2B5EF4-FFF2-40B4-BE49-F238E27FC236}">
                  <a16:creationId xmlns:a16="http://schemas.microsoft.com/office/drawing/2014/main" id="{24025E96-4039-4D9E-83A2-A638608E87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" name="Line 28">
            <a:extLst>
              <a:ext uri="{FF2B5EF4-FFF2-40B4-BE49-F238E27FC236}">
                <a16:creationId xmlns:a16="http://schemas.microsoft.com/office/drawing/2014/main" id="{D8B93A17-9934-4BCD-B8E5-0B1A1F943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026" y="2870661"/>
            <a:ext cx="6814122" cy="0"/>
          </a:xfrm>
          <a:prstGeom prst="line">
            <a:avLst/>
          </a:prstGeom>
          <a:ln>
            <a:solidFill>
              <a:srgbClr val="92D05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" name="Text Box 29">
            <a:extLst>
              <a:ext uri="{FF2B5EF4-FFF2-40B4-BE49-F238E27FC236}">
                <a16:creationId xmlns:a16="http://schemas.microsoft.com/office/drawing/2014/main" id="{063338AF-3A87-4202-A3E1-EFBE72F8A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588" y="2125287"/>
            <a:ext cx="6682012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/>
              <a:t>Thông qua </a:t>
            </a:r>
            <a:r>
              <a:rPr lang="en-US" sz="2200" dirty="0" err="1"/>
              <a:t>địa</a:t>
            </a:r>
            <a:r>
              <a:rPr lang="en-US" sz="2200" dirty="0"/>
              <a:t> </a:t>
            </a:r>
            <a:r>
              <a:rPr lang="en-US" sz="2200" dirty="0" err="1"/>
              <a:t>chỉ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Email</a:t>
            </a:r>
            <a:r>
              <a:rPr lang="en-US" sz="2200" dirty="0"/>
              <a:t>: </a:t>
            </a:r>
            <a:r>
              <a:rPr lang="en-US" sz="2200" b="1" dirty="0">
                <a:solidFill>
                  <a:srgbClr val="FF0000"/>
                </a:solidFill>
              </a:rPr>
              <a:t>sv.phongqlcl@uneti.edu.vn</a:t>
            </a:r>
            <a:endParaRPr lang="en-US" sz="2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8" name="Text Box 30">
            <a:extLst>
              <a:ext uri="{FF2B5EF4-FFF2-40B4-BE49-F238E27FC236}">
                <a16:creationId xmlns:a16="http://schemas.microsoft.com/office/drawing/2014/main" id="{ED3048DB-2E41-49DE-9234-5547355442C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85028" y="2362200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grpSp>
        <p:nvGrpSpPr>
          <p:cNvPr id="39" name="Group 21">
            <a:extLst>
              <a:ext uri="{FF2B5EF4-FFF2-40B4-BE49-F238E27FC236}">
                <a16:creationId xmlns:a16="http://schemas.microsoft.com/office/drawing/2014/main" id="{DB918CEA-CCB1-4548-8831-D993097DB309}"/>
              </a:ext>
            </a:extLst>
          </p:cNvPr>
          <p:cNvGrpSpPr>
            <a:grpSpLocks/>
          </p:cNvGrpSpPr>
          <p:nvPr/>
        </p:nvGrpSpPr>
        <p:grpSpPr bwMode="auto">
          <a:xfrm>
            <a:off x="2200768" y="1385227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0" name="AutoShape 22">
              <a:extLst>
                <a:ext uri="{FF2B5EF4-FFF2-40B4-BE49-F238E27FC236}">
                  <a16:creationId xmlns:a16="http://schemas.microsoft.com/office/drawing/2014/main" id="{B1049680-1278-422D-8008-00F2D6FA901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AutoShape 23">
              <a:extLst>
                <a:ext uri="{FF2B5EF4-FFF2-40B4-BE49-F238E27FC236}">
                  <a16:creationId xmlns:a16="http://schemas.microsoft.com/office/drawing/2014/main" id="{6B4F0FCC-6EE9-46B7-B6D9-2C6CCFFB08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AutoShape 24">
              <a:extLst>
                <a:ext uri="{FF2B5EF4-FFF2-40B4-BE49-F238E27FC236}">
                  <a16:creationId xmlns:a16="http://schemas.microsoft.com/office/drawing/2014/main" id="{F761DBD3-CF54-4656-8B3C-1E5940C079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3" name="Text Box 29">
            <a:extLst>
              <a:ext uri="{FF2B5EF4-FFF2-40B4-BE49-F238E27FC236}">
                <a16:creationId xmlns:a16="http://schemas.microsoft.com/office/drawing/2014/main" id="{BF4639FE-8BC3-42BC-AAFE-2BB9369C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672" y="1456523"/>
            <a:ext cx="676942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 err="1"/>
              <a:t>Thông</a:t>
            </a:r>
            <a:r>
              <a:rPr lang="en-US" sz="2200" dirty="0"/>
              <a:t> qua </a:t>
            </a:r>
            <a:r>
              <a:rPr lang="en-US" sz="2200" dirty="0" err="1"/>
              <a:t>bộ</a:t>
            </a:r>
            <a:r>
              <a:rPr lang="en-US" sz="2200" dirty="0"/>
              <a:t> </a:t>
            </a:r>
            <a:r>
              <a:rPr lang="en-US" sz="2200" dirty="0" err="1"/>
              <a:t>phân</a:t>
            </a:r>
            <a:r>
              <a:rPr lang="vi-VN" sz="2200" dirty="0"/>
              <a:t> </a:t>
            </a:r>
            <a:r>
              <a:rPr lang="vi-VN" sz="2200" dirty="0">
                <a:solidFill>
                  <a:srgbClr val="FF0000"/>
                </a:solidFill>
              </a:rPr>
              <a:t>bộ phận 1 </a:t>
            </a:r>
            <a:r>
              <a:rPr lang="vi-VN" sz="2200" dirty="0"/>
              <a:t>cửa</a:t>
            </a:r>
            <a:r>
              <a:rPr lang="en-US" sz="2200" dirty="0"/>
              <a:t> </a:t>
            </a:r>
            <a:r>
              <a:rPr lang="en-US" sz="2200" dirty="0" err="1"/>
              <a:t>phòng</a:t>
            </a:r>
            <a:r>
              <a:rPr lang="en-US" sz="2200" dirty="0"/>
              <a:t> CTCTSV</a:t>
            </a:r>
            <a:endParaRPr lang="en-US" sz="2200" dirty="0">
              <a:cs typeface="Times New Roman" pitchFamily="18" charset="0"/>
            </a:endParaRPr>
          </a:p>
        </p:txBody>
      </p:sp>
      <p:sp>
        <p:nvSpPr>
          <p:cNvPr id="44" name="Text Box 30">
            <a:extLst>
              <a:ext uri="{FF2B5EF4-FFF2-40B4-BE49-F238E27FC236}">
                <a16:creationId xmlns:a16="http://schemas.microsoft.com/office/drawing/2014/main" id="{9E842E52-3136-402B-B30D-BED576BC708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43777" y="1484252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B6C8C684-3EBF-4CD8-9CC6-22EA493D4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9132" y="2014452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C63D18-DB90-472F-85E0-AF686ABD5040}"/>
              </a:ext>
            </a:extLst>
          </p:cNvPr>
          <p:cNvSpPr txBox="1"/>
          <p:nvPr/>
        </p:nvSpPr>
        <p:spPr>
          <a:xfrm>
            <a:off x="2978339" y="4596939"/>
            <a:ext cx="67056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FF0000"/>
                </a:solidFill>
              </a:rPr>
              <a:t>Văn </a:t>
            </a:r>
            <a:r>
              <a:rPr lang="en-US" sz="2000" dirty="0" err="1">
                <a:solidFill>
                  <a:srgbClr val="FF0000"/>
                </a:solidFill>
              </a:rPr>
              <a:t>phòng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làm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việc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/>
              <a:t>của</a:t>
            </a:r>
            <a:r>
              <a:rPr lang="en-US" sz="2000" dirty="0"/>
              <a:t> </a:t>
            </a:r>
            <a:r>
              <a:rPr lang="en-US" sz="2000" dirty="0" err="1"/>
              <a:t>Phòng</a:t>
            </a:r>
            <a:r>
              <a:rPr lang="en-US" sz="2000" dirty="0"/>
              <a:t> KT </a:t>
            </a:r>
            <a:r>
              <a:rPr lang="en-US" sz="2000" dirty="0" err="1"/>
              <a:t>và</a:t>
            </a:r>
            <a:r>
              <a:rPr lang="en-US" sz="2000" dirty="0"/>
              <a:t> ĐBCL:</a:t>
            </a:r>
            <a:endParaRPr lang="en-US" sz="2000" dirty="0"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+mj-lt"/>
              </a:rPr>
              <a:t>-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 Cơ sở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Minh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Khai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: Phòng 20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9</a:t>
            </a:r>
            <a:r>
              <a:rPr lang="en-GB" sz="2000" dirty="0">
                <a:latin typeface="+mj-lt"/>
              </a:rPr>
              <a:t> - 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454 Minh Khai HN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algn="just"/>
            <a:r>
              <a:rPr lang="en-US" sz="2000" dirty="0">
                <a:latin typeface="+mj-lt"/>
              </a:rPr>
              <a:t>- </a:t>
            </a:r>
            <a:r>
              <a:rPr lang="en-US" sz="2000" dirty="0" err="1">
                <a:latin typeface="+mj-lt"/>
              </a:rPr>
              <a:t>Cơ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sở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Lĩnh</a:t>
            </a:r>
            <a:r>
              <a:rPr lang="en-US" sz="2000" dirty="0">
                <a:latin typeface="+mj-lt"/>
              </a:rPr>
              <a:t> Nam: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Phòng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401- H11 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+mj-lt"/>
              </a:rPr>
              <a:t>Lĩnh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 Nam HN</a:t>
            </a:r>
            <a:endParaRPr lang="vi-VN" sz="2000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/>
            <a:r>
              <a:rPr lang="en-US" sz="2000" dirty="0">
                <a:latin typeface="+mj-lt"/>
              </a:rPr>
              <a:t>-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 Cơ sở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NĐ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: </a:t>
            </a:r>
            <a:r>
              <a:rPr lang="en-GB" sz="2000" b="0" i="0" dirty="0" err="1">
                <a:solidFill>
                  <a:srgbClr val="000000"/>
                </a:solidFill>
                <a:effectLst/>
                <a:latin typeface="+mj-lt"/>
              </a:rPr>
              <a:t>Phòng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2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08 NA2-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j-lt"/>
              </a:rPr>
              <a:t> 353 Trần Hưng Đạ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j-lt"/>
              </a:rPr>
              <a:t>o</a:t>
            </a:r>
            <a:endParaRPr lang="vi-VN" sz="20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grpSp>
        <p:nvGrpSpPr>
          <p:cNvPr id="46" name="Group 21">
            <a:extLst>
              <a:ext uri="{FF2B5EF4-FFF2-40B4-BE49-F238E27FC236}">
                <a16:creationId xmlns:a16="http://schemas.microsoft.com/office/drawing/2014/main" id="{34ED5887-CE7C-4D7C-B4A0-037D86812DD5}"/>
              </a:ext>
            </a:extLst>
          </p:cNvPr>
          <p:cNvGrpSpPr>
            <a:grpSpLocks/>
          </p:cNvGrpSpPr>
          <p:nvPr/>
        </p:nvGrpSpPr>
        <p:grpSpPr bwMode="auto">
          <a:xfrm>
            <a:off x="2226426" y="3886200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7" name="AutoShape 22">
              <a:extLst>
                <a:ext uri="{FF2B5EF4-FFF2-40B4-BE49-F238E27FC236}">
                  <a16:creationId xmlns:a16="http://schemas.microsoft.com/office/drawing/2014/main" id="{BEF0C10C-B972-4DA7-B66A-6FCC6C8636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AutoShape 23">
              <a:extLst>
                <a:ext uri="{FF2B5EF4-FFF2-40B4-BE49-F238E27FC236}">
                  <a16:creationId xmlns:a16="http://schemas.microsoft.com/office/drawing/2014/main" id="{95A78B3B-2953-4BAF-A9BD-E237C6F425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AutoShape 24">
              <a:extLst>
                <a:ext uri="{FF2B5EF4-FFF2-40B4-BE49-F238E27FC236}">
                  <a16:creationId xmlns:a16="http://schemas.microsoft.com/office/drawing/2014/main" id="{D0247ED1-DFD0-4929-9E69-A6AF0E71D6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" name="Text Box 29">
            <a:extLst>
              <a:ext uri="{FF2B5EF4-FFF2-40B4-BE49-F238E27FC236}">
                <a16:creationId xmlns:a16="http://schemas.microsoft.com/office/drawing/2014/main" id="{AED158B1-ECBB-4931-AE20-853490301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4874" y="3962400"/>
            <a:ext cx="676942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 err="1"/>
              <a:t>Gọi</a:t>
            </a:r>
            <a:r>
              <a:rPr lang="en-US" sz="2200" dirty="0"/>
              <a:t> </a:t>
            </a:r>
            <a:r>
              <a:rPr lang="en-US" sz="2200" dirty="0" err="1"/>
              <a:t>điện</a:t>
            </a:r>
            <a:r>
              <a:rPr lang="en-US" sz="2200" dirty="0"/>
              <a:t> SĐT: </a:t>
            </a:r>
            <a:r>
              <a:rPr lang="en-US" sz="2200" dirty="0">
                <a:solidFill>
                  <a:srgbClr val="FF0000"/>
                </a:solidFill>
              </a:rPr>
              <a:t>0912.842.302</a:t>
            </a:r>
            <a:r>
              <a:rPr lang="en-US" sz="2200" dirty="0"/>
              <a:t> </a:t>
            </a:r>
            <a:r>
              <a:rPr lang="en-US" sz="2200" dirty="0" err="1"/>
              <a:t>hoặc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0912.443.507</a:t>
            </a:r>
            <a:endParaRPr lang="en-US" sz="22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2" name="Text Box 30">
            <a:extLst>
              <a:ext uri="{FF2B5EF4-FFF2-40B4-BE49-F238E27FC236}">
                <a16:creationId xmlns:a16="http://schemas.microsoft.com/office/drawing/2014/main" id="{5426C9FB-8C81-43B8-9974-57326801BCF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52345" y="4021974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90F5E196-0820-4E15-B478-DD1C8CE67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9916" y="4520739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081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9" grpId="0" animBg="1"/>
      <p:bldP spid="31" grpId="0"/>
      <p:bldP spid="36" grpId="0" animBg="1"/>
      <p:bldP spid="37" grpId="0"/>
      <p:bldP spid="38" grpId="0"/>
      <p:bldP spid="43" grpId="0"/>
      <p:bldP spid="44" grpId="0"/>
      <p:bldP spid="45" grpId="0" animBg="1"/>
      <p:bldP spid="50" grpId="0"/>
      <p:bldP spid="51" grpId="0"/>
      <p:bldP spid="52" grpId="0"/>
      <p:bldP spid="5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931" name="Rectangle 27"/>
          <p:cNvSpPr>
            <a:spLocks noChangeArrowheads="1"/>
          </p:cNvSpPr>
          <p:nvPr/>
        </p:nvSpPr>
        <p:spPr bwMode="auto">
          <a:xfrm>
            <a:off x="0" y="914400"/>
            <a:ext cx="9906000" cy="5943600"/>
          </a:xfrm>
          <a:prstGeom prst="rect">
            <a:avLst/>
          </a:prstGeom>
          <a:solidFill>
            <a:srgbClr val="CAD5D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5932" name="Rectangle 28" descr="Narrow horizontal"/>
          <p:cNvSpPr>
            <a:spLocks noChangeArrowheads="1"/>
          </p:cNvSpPr>
          <p:nvPr/>
        </p:nvSpPr>
        <p:spPr bwMode="auto">
          <a:xfrm>
            <a:off x="0" y="0"/>
            <a:ext cx="9906000" cy="990600"/>
          </a:xfrm>
          <a:prstGeom prst="rect">
            <a:avLst/>
          </a:prstGeom>
          <a:pattFill prst="narHorz">
            <a:fgClr>
              <a:schemeClr val="accent1"/>
            </a:fgClr>
            <a:bgClr>
              <a:schemeClr val="bg1"/>
            </a:bgClr>
          </a:pattFill>
          <a:ln w="9525" algn="ctr">
            <a:pattFill prst="narHorz">
              <a:fgClr>
                <a:srgbClr val="FFCC99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Tx/>
              <a:buSzTx/>
              <a:buFontTx/>
              <a:buNone/>
            </a:pPr>
            <a:endParaRPr lang="vi-VN" sz="1800" i="1">
              <a:solidFill>
                <a:schemeClr val="tx1"/>
              </a:solidFill>
            </a:endParaRPr>
          </a:p>
        </p:txBody>
      </p:sp>
      <p:sp>
        <p:nvSpPr>
          <p:cNvPr id="1915933" name="Rectangle 29" descr="Narrow horizontal"/>
          <p:cNvSpPr>
            <a:spLocks noChangeArrowheads="1"/>
          </p:cNvSpPr>
          <p:nvPr/>
        </p:nvSpPr>
        <p:spPr bwMode="auto">
          <a:xfrm>
            <a:off x="0" y="0"/>
            <a:ext cx="1143000" cy="6858000"/>
          </a:xfrm>
          <a:prstGeom prst="rect">
            <a:avLst/>
          </a:prstGeom>
          <a:pattFill prst="narHorz">
            <a:fgClr>
              <a:schemeClr val="accent1"/>
            </a:fgClr>
            <a:bgClr>
              <a:schemeClr val="bg1"/>
            </a:bgClr>
          </a:pattFill>
          <a:ln w="9525" algn="ctr">
            <a:pattFill prst="narHorz">
              <a:fgClr>
                <a:srgbClr val="FFCC99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Tx/>
              <a:buSzTx/>
              <a:buFontTx/>
              <a:buNone/>
            </a:pPr>
            <a:endParaRPr lang="vi-VN" sz="1800" i="1">
              <a:solidFill>
                <a:schemeClr val="tx1"/>
              </a:solidFill>
            </a:endParaRPr>
          </a:p>
        </p:txBody>
      </p:sp>
      <p:sp>
        <p:nvSpPr>
          <p:cNvPr id="1915938" name="Line 9"/>
          <p:cNvSpPr>
            <a:spLocks noChangeShapeType="1"/>
          </p:cNvSpPr>
          <p:nvPr/>
        </p:nvSpPr>
        <p:spPr bwMode="auto">
          <a:xfrm flipV="1">
            <a:off x="3779838" y="5959475"/>
            <a:ext cx="0" cy="1524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15975" name="Picture 7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3000" y="990600"/>
            <a:ext cx="8763000" cy="58674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sp>
        <p:nvSpPr>
          <p:cNvPr id="7292" name="Rectangle 124"/>
          <p:cNvSpPr>
            <a:spLocks noChangeArrowheads="1"/>
          </p:cNvSpPr>
          <p:nvPr/>
        </p:nvSpPr>
        <p:spPr bwMode="auto">
          <a:xfrm>
            <a:off x="1371600" y="2667000"/>
            <a:ext cx="8001000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8100000" algn="ctr" rotWithShape="0">
              <a:schemeClr val="tx2">
                <a:alpha val="50000"/>
              </a:schemeClr>
            </a:outerShdw>
          </a:effectLst>
        </p:spPr>
        <p:txBody>
          <a:bodyPr anchor="ctr"/>
          <a:lstStyle/>
          <a:p>
            <a:pPr eaLnBrk="1" hangingPunct="1">
              <a:lnSpc>
                <a:spcPct val="125000"/>
              </a:lnSpc>
              <a:buClrTx/>
              <a:buSzTx/>
              <a:buFontTx/>
              <a:buNone/>
            </a:pPr>
            <a:r>
              <a:rPr lang="en-US" sz="3200" b="1">
                <a:solidFill>
                  <a:srgbClr val="FF3300"/>
                </a:solidFill>
                <a:cs typeface="Arial" charset="0"/>
              </a:rPr>
              <a:t>PLEASE THANK YOU AND WISH YOU HEALTH, HAPPINESS! </a:t>
            </a: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0" y="0"/>
            <a:ext cx="1981200" cy="2143818"/>
            <a:chOff x="719" y="665"/>
            <a:chExt cx="1451" cy="1390"/>
          </a:xfrm>
        </p:grpSpPr>
        <p:sp>
          <p:nvSpPr>
            <p:cNvPr id="1915981" name="Rectangle 77"/>
            <p:cNvSpPr>
              <a:spLocks noChangeArrowheads="1"/>
            </p:cNvSpPr>
            <p:nvPr/>
          </p:nvSpPr>
          <p:spPr bwMode="auto">
            <a:xfrm>
              <a:off x="1439" y="665"/>
              <a:ext cx="369" cy="40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2" name="Rectangle 78"/>
            <p:cNvSpPr>
              <a:spLocks noChangeArrowheads="1"/>
            </p:cNvSpPr>
            <p:nvPr/>
          </p:nvSpPr>
          <p:spPr bwMode="auto">
            <a:xfrm>
              <a:off x="1441" y="1058"/>
              <a:ext cx="369" cy="405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3" name="Rectangle 79"/>
            <p:cNvSpPr>
              <a:spLocks noChangeArrowheads="1"/>
            </p:cNvSpPr>
            <p:nvPr/>
          </p:nvSpPr>
          <p:spPr bwMode="auto">
            <a:xfrm>
              <a:off x="719" y="1258"/>
              <a:ext cx="368" cy="3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4" name="Rectangle 80"/>
            <p:cNvSpPr>
              <a:spLocks noChangeArrowheads="1"/>
            </p:cNvSpPr>
            <p:nvPr/>
          </p:nvSpPr>
          <p:spPr bwMode="auto">
            <a:xfrm>
              <a:off x="1081" y="1258"/>
              <a:ext cx="362" cy="399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r>
                <a:rPr lang="en-US"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rPr>
                <a:t>            </a:t>
              </a:r>
            </a:p>
          </p:txBody>
        </p:sp>
        <p:sp>
          <p:nvSpPr>
            <p:cNvPr id="1915985" name="Rectangle 81"/>
            <p:cNvSpPr>
              <a:spLocks noChangeArrowheads="1"/>
            </p:cNvSpPr>
            <p:nvPr/>
          </p:nvSpPr>
          <p:spPr bwMode="auto">
            <a:xfrm>
              <a:off x="719" y="1649"/>
              <a:ext cx="368" cy="406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6" name="Rectangle 82"/>
            <p:cNvSpPr>
              <a:spLocks noChangeArrowheads="1"/>
            </p:cNvSpPr>
            <p:nvPr/>
          </p:nvSpPr>
          <p:spPr bwMode="auto">
            <a:xfrm>
              <a:off x="1801" y="665"/>
              <a:ext cx="369" cy="396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</p:grpSp>
      <p:pic>
        <p:nvPicPr>
          <p:cNvPr id="22" name="Picture 2" descr="UNET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" y="0"/>
            <a:ext cx="9890760" cy="914400"/>
          </a:xfrm>
          <a:prstGeom prst="rect">
            <a:avLst/>
          </a:prstGeom>
          <a:noFill/>
        </p:spPr>
      </p:pic>
      <p:pic>
        <p:nvPicPr>
          <p:cNvPr id="18" name="Picture 17" descr="gearanm[1]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5000"/>
            <a:ext cx="1143000" cy="1143000"/>
          </a:xfrm>
          <a:prstGeom prst="rect">
            <a:avLst/>
          </a:prstGeom>
        </p:spPr>
      </p:pic>
      <p:pic>
        <p:nvPicPr>
          <p:cNvPr id="19" name="Picture 7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143000" y="959860"/>
            <a:ext cx="8763000" cy="592354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0"/>
                                        <p:tgtEl>
                                          <p:spTgt spid="191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2" grpId="0"/>
    </p:bldLst>
  </p:timing>
</p:sld>
</file>

<file path=ppt/theme/theme1.xml><?xml version="1.0" encoding="utf-8"?>
<a:theme xmlns:a="http://schemas.openxmlformats.org/drawingml/2006/main" name="ppc_blanko">
  <a:themeElements>
    <a:clrScheme name="ppc_blanko 2">
      <a:dk1>
        <a:srgbClr val="000000"/>
      </a:dk1>
      <a:lt1>
        <a:srgbClr val="FFFFFF"/>
      </a:lt1>
      <a:dk2>
        <a:srgbClr val="75CCEB"/>
      </a:dk2>
      <a:lt2>
        <a:srgbClr val="B5E3F3"/>
      </a:lt2>
      <a:accent1>
        <a:srgbClr val="00A8D6"/>
      </a:accent1>
      <a:accent2>
        <a:srgbClr val="0086AA"/>
      </a:accent2>
      <a:accent3>
        <a:srgbClr val="FFFFFF"/>
      </a:accent3>
      <a:accent4>
        <a:srgbClr val="000000"/>
      </a:accent4>
      <a:accent5>
        <a:srgbClr val="AAD1E8"/>
      </a:accent5>
      <a:accent6>
        <a:srgbClr val="00799A"/>
      </a:accent6>
      <a:hlink>
        <a:srgbClr val="005E78"/>
      </a:hlink>
      <a:folHlink>
        <a:srgbClr val="870A50"/>
      </a:folHlink>
    </a:clrScheme>
    <a:fontScheme name="ppc_blank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500" b="1" i="0" u="none" strike="noStrike" cap="none" normalizeH="0" baseline="0" err="1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  <a:ea typeface="Calibri" pitchFamily="34" charset="0"/>
            <a:cs typeface="Times New Roman" pitchFamily="18" charset="0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100000">
              <a:srgbClr val="FFFFFF"/>
            </a:gs>
          </a:gsLst>
          <a:lin ang="0" scaled="1"/>
        </a:gra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36000" tIns="3600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1"/>
          </a:buClr>
          <a:buSzPct val="70000"/>
          <a:buFont typeface="Wingdings" pitchFamily="2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pc_blanko 1">
        <a:dk1>
          <a:srgbClr val="000000"/>
        </a:dk1>
        <a:lt1>
          <a:srgbClr val="FFFFFF"/>
        </a:lt1>
        <a:dk2>
          <a:srgbClr val="A2D4E6"/>
        </a:dk2>
        <a:lt2>
          <a:srgbClr val="DBEEF5"/>
        </a:lt2>
        <a:accent1>
          <a:srgbClr val="00B0E0"/>
        </a:accent1>
        <a:accent2>
          <a:srgbClr val="008DB4"/>
        </a:accent2>
        <a:accent3>
          <a:srgbClr val="FFFFFF"/>
        </a:accent3>
        <a:accent4>
          <a:srgbClr val="000000"/>
        </a:accent4>
        <a:accent5>
          <a:srgbClr val="AAD4ED"/>
        </a:accent5>
        <a:accent6>
          <a:srgbClr val="007FA3"/>
        </a:accent6>
        <a:hlink>
          <a:srgbClr val="005E78"/>
        </a:hlink>
        <a:folHlink>
          <a:srgbClr val="870A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c_blanko 2">
        <a:dk1>
          <a:srgbClr val="000000"/>
        </a:dk1>
        <a:lt1>
          <a:srgbClr val="FFFFFF"/>
        </a:lt1>
        <a:dk2>
          <a:srgbClr val="75CCEB"/>
        </a:dk2>
        <a:lt2>
          <a:srgbClr val="B5E3F3"/>
        </a:lt2>
        <a:accent1>
          <a:srgbClr val="00A8D6"/>
        </a:accent1>
        <a:accent2>
          <a:srgbClr val="0086AA"/>
        </a:accent2>
        <a:accent3>
          <a:srgbClr val="FFFFFF"/>
        </a:accent3>
        <a:accent4>
          <a:srgbClr val="000000"/>
        </a:accent4>
        <a:accent5>
          <a:srgbClr val="AAD1E8"/>
        </a:accent5>
        <a:accent6>
          <a:srgbClr val="00799A"/>
        </a:accent6>
        <a:hlink>
          <a:srgbClr val="005E78"/>
        </a:hlink>
        <a:folHlink>
          <a:srgbClr val="870A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C:\WINNT\Profiles\anette.martin\Desktop\PPT_Standard\Last Version\Vorlagen\ppc_blanko.pot</Template>
  <TotalTime>2447757</TotalTime>
  <Words>2373</Words>
  <Application>Microsoft Office PowerPoint</Application>
  <PresentationFormat>A4 Paper (210x297 mm)</PresentationFormat>
  <Paragraphs>201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Unicode MS</vt:lpstr>
      <vt:lpstr>Symbol</vt:lpstr>
      <vt:lpstr>Times New Roman</vt:lpstr>
      <vt:lpstr>Verdana</vt:lpstr>
      <vt:lpstr>Wingdings</vt:lpstr>
      <vt:lpstr>ppc_blanko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pixelpark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Kunde Titel der Präsentation</dc:title>
  <dc:subject>PowerPoint-Vorlage für PP Consult</dc:subject>
  <dc:creator>anette.martin</dc:creator>
  <dc:description>Headline und Subheadline sind anders als bei der pp_blanko-Vorlage</dc:description>
  <cp:lastModifiedBy>UNETI-I3</cp:lastModifiedBy>
  <cp:revision>2257</cp:revision>
  <cp:lastPrinted>2020-10-12T03:42:43Z</cp:lastPrinted>
  <dcterms:created xsi:type="dcterms:W3CDTF">2000-05-29T13:32:46Z</dcterms:created>
  <dcterms:modified xsi:type="dcterms:W3CDTF">2024-09-11T08:39:41Z</dcterms:modified>
</cp:coreProperties>
</file>