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67" r:id="rId4"/>
    <p:sldId id="261" r:id="rId5"/>
    <p:sldId id="268" r:id="rId6"/>
    <p:sldId id="269" r:id="rId7"/>
    <p:sldId id="270" r:id="rId8"/>
    <p:sldId id="271" r:id="rId9"/>
    <p:sldId id="286" r:id="rId10"/>
    <p:sldId id="273" r:id="rId11"/>
    <p:sldId id="274" r:id="rId12"/>
    <p:sldId id="275" r:id="rId13"/>
    <p:sldId id="276" r:id="rId14"/>
    <p:sldId id="277" r:id="rId15"/>
    <p:sldId id="278" r:id="rId16"/>
    <p:sldId id="280" r:id="rId17"/>
    <p:sldId id="281" r:id="rId18"/>
    <p:sldId id="282" r:id="rId19"/>
    <p:sldId id="283" r:id="rId20"/>
    <p:sldId id="284" r:id="rId21"/>
    <p:sldId id="285" r:id="rId22"/>
    <p:sldId id="287" r:id="rId23"/>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u Vu Thi" initials="TV" lastIdx="1" clrIdx="0">
    <p:extLst>
      <p:ext uri="{19B8F6BF-5375-455C-9EA6-DF929625EA0E}">
        <p15:presenceInfo xmlns:p15="http://schemas.microsoft.com/office/powerpoint/2012/main" userId="8894d9927b83460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63636"/>
    <a:srgbClr val="E57575"/>
    <a:srgbClr val="F51323"/>
    <a:srgbClr val="B11601"/>
    <a:srgbClr val="DD4747"/>
    <a:srgbClr val="DA0010"/>
    <a:srgbClr val="E40201"/>
    <a:srgbClr val="C74545"/>
    <a:srgbClr val="C64242"/>
    <a:srgbClr val="C93F8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780"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9-09T19:53:00.343" idx="1">
    <p:pos x="10" y="10"/>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Đầu trang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Chỗ dành sẵn cho Ngày tháng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2B6854-58DE-4386-8A20-2A7B0F6CAB02}" type="datetimeFigureOut">
              <a:rPr lang="vi-VN" smtClean="0"/>
              <a:t>11/09/2024</a:t>
            </a:fld>
            <a:endParaRPr lang="vi-VN"/>
          </a:p>
        </p:txBody>
      </p:sp>
      <p:sp>
        <p:nvSpPr>
          <p:cNvPr id="4" name="Chỗ dành sẵn cho Hình ảnh của Bản chiế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Chỗ dành sẵn cho Ghi ch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6" name="Chỗ dành sẵn cho Chân trang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Chỗ dành sẵn cho Số hiệu Bản chiế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B0B826-F63F-402F-A612-36D147C0C47A}" type="slidenum">
              <a:rPr lang="vi-VN" smtClean="0"/>
              <a:t>‹#›</a:t>
            </a:fld>
            <a:endParaRPr lang="vi-VN"/>
          </a:p>
        </p:txBody>
      </p:sp>
    </p:spTree>
    <p:extLst>
      <p:ext uri="{BB962C8B-B14F-4D97-AF65-F5344CB8AC3E}">
        <p14:creationId xmlns:p14="http://schemas.microsoft.com/office/powerpoint/2010/main" val="2512408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dirty="0"/>
          </a:p>
        </p:txBody>
      </p:sp>
      <p:sp>
        <p:nvSpPr>
          <p:cNvPr id="4" name="Chỗ dành sẵn cho Số hiệu Bản chiếu 3"/>
          <p:cNvSpPr>
            <a:spLocks noGrp="1"/>
          </p:cNvSpPr>
          <p:nvPr>
            <p:ph type="sldNum" sz="quarter" idx="5"/>
          </p:nvPr>
        </p:nvSpPr>
        <p:spPr/>
        <p:txBody>
          <a:bodyPr/>
          <a:lstStyle/>
          <a:p>
            <a:fld id="{A6B0B826-F63F-402F-A612-36D147C0C47A}" type="slidenum">
              <a:rPr lang="vi-VN" smtClean="0"/>
              <a:t>6</a:t>
            </a:fld>
            <a:endParaRPr lang="vi-VN"/>
          </a:p>
        </p:txBody>
      </p:sp>
    </p:spTree>
    <p:extLst>
      <p:ext uri="{BB962C8B-B14F-4D97-AF65-F5344CB8AC3E}">
        <p14:creationId xmlns:p14="http://schemas.microsoft.com/office/powerpoint/2010/main" val="1404242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êu đề Bản chiếu">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78DF266B-D566-1F50-D085-28BD98C6891A}"/>
              </a:ext>
            </a:extLst>
          </p:cNvPr>
          <p:cNvSpPr>
            <a:spLocks noGrp="1"/>
          </p:cNvSpPr>
          <p:nvPr>
            <p:ph type="ctrTitle"/>
          </p:nvPr>
        </p:nvSpPr>
        <p:spPr>
          <a:xfrm>
            <a:off x="1524000" y="1122363"/>
            <a:ext cx="9144000" cy="2387600"/>
          </a:xfrm>
        </p:spPr>
        <p:txBody>
          <a:bodyPr anchor="b"/>
          <a:lstStyle>
            <a:lvl1pPr algn="ctr">
              <a:defRPr sz="6000"/>
            </a:lvl1pPr>
          </a:lstStyle>
          <a:p>
            <a:r>
              <a:rPr lang="vi-VN"/>
              <a:t>Bấm để sửa kiểu tiêu đề Bản cái</a:t>
            </a:r>
          </a:p>
        </p:txBody>
      </p:sp>
      <p:sp>
        <p:nvSpPr>
          <p:cNvPr id="3" name="Tiêu đề phụ 2">
            <a:extLst>
              <a:ext uri="{FF2B5EF4-FFF2-40B4-BE49-F238E27FC236}">
                <a16:creationId xmlns:a16="http://schemas.microsoft.com/office/drawing/2014/main" id="{2309D954-DEC5-532B-F0A3-E32C98D614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p>
        </p:txBody>
      </p:sp>
      <p:sp>
        <p:nvSpPr>
          <p:cNvPr id="4" name="Chỗ dành sẵn cho Ngày tháng 3">
            <a:extLst>
              <a:ext uri="{FF2B5EF4-FFF2-40B4-BE49-F238E27FC236}">
                <a16:creationId xmlns:a16="http://schemas.microsoft.com/office/drawing/2014/main" id="{A8D21233-6EB4-6BE7-C00C-44E856CB1FF2}"/>
              </a:ext>
            </a:extLst>
          </p:cNvPr>
          <p:cNvSpPr>
            <a:spLocks noGrp="1"/>
          </p:cNvSpPr>
          <p:nvPr>
            <p:ph type="dt" sz="half" idx="10"/>
          </p:nvPr>
        </p:nvSpPr>
        <p:spPr/>
        <p:txBody>
          <a:bodyPr/>
          <a:lstStyle/>
          <a:p>
            <a:fld id="{618CAB66-FC71-4EB3-A822-982BAA8825ED}" type="datetimeFigureOut">
              <a:rPr lang="vi-VN" smtClean="0"/>
              <a:t>11/09/2024</a:t>
            </a:fld>
            <a:endParaRPr lang="vi-VN"/>
          </a:p>
        </p:txBody>
      </p:sp>
      <p:sp>
        <p:nvSpPr>
          <p:cNvPr id="5" name="Chỗ dành sẵn cho Chân trang 4">
            <a:extLst>
              <a:ext uri="{FF2B5EF4-FFF2-40B4-BE49-F238E27FC236}">
                <a16:creationId xmlns:a16="http://schemas.microsoft.com/office/drawing/2014/main" id="{80122E15-7DAC-E8C5-4168-7FEE057543E1}"/>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7EBE1C4C-FB11-8AE8-0EA6-06EDF77392BE}"/>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4123495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êu đề và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DF6BCCF8-DB5D-5201-A28E-B50ED56796B8}"/>
              </a:ext>
            </a:extLst>
          </p:cNvPr>
          <p:cNvSpPr>
            <a:spLocks noGrp="1"/>
          </p:cNvSpPr>
          <p:nvPr>
            <p:ph type="title"/>
          </p:nvPr>
        </p:nvSpPr>
        <p:spPr/>
        <p:txBody>
          <a:bodyPr/>
          <a:lstStyle/>
          <a:p>
            <a:r>
              <a:rPr lang="vi-VN"/>
              <a:t>Bấm để sửa kiểu tiêu đề Bản cái</a:t>
            </a:r>
          </a:p>
        </p:txBody>
      </p:sp>
      <p:sp>
        <p:nvSpPr>
          <p:cNvPr id="3" name="Chỗ dành sẵn cho Nội dung 2">
            <a:extLst>
              <a:ext uri="{FF2B5EF4-FFF2-40B4-BE49-F238E27FC236}">
                <a16:creationId xmlns:a16="http://schemas.microsoft.com/office/drawing/2014/main" id="{B5EB0F07-9D44-D2A4-3F2D-5F41C5F79DDE}"/>
              </a:ext>
            </a:extLst>
          </p:cNvPr>
          <p:cNvSpPr>
            <a:spLocks noGrp="1"/>
          </p:cNvSpPr>
          <p:nvPr>
            <p:ph idx="1"/>
          </p:nvPr>
        </p:nvSpPr>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9EDDCB42-780D-4C9C-9081-7EA3D4A0245C}"/>
              </a:ext>
            </a:extLst>
          </p:cNvPr>
          <p:cNvSpPr>
            <a:spLocks noGrp="1"/>
          </p:cNvSpPr>
          <p:nvPr>
            <p:ph type="dt" sz="half" idx="10"/>
          </p:nvPr>
        </p:nvSpPr>
        <p:spPr/>
        <p:txBody>
          <a:bodyPr/>
          <a:lstStyle/>
          <a:p>
            <a:fld id="{618CAB66-FC71-4EB3-A822-982BAA8825ED}" type="datetimeFigureOut">
              <a:rPr lang="vi-VN" smtClean="0"/>
              <a:t>11/09/2024</a:t>
            </a:fld>
            <a:endParaRPr lang="vi-VN"/>
          </a:p>
        </p:txBody>
      </p:sp>
      <p:sp>
        <p:nvSpPr>
          <p:cNvPr id="5" name="Chỗ dành sẵn cho Chân trang 4">
            <a:extLst>
              <a:ext uri="{FF2B5EF4-FFF2-40B4-BE49-F238E27FC236}">
                <a16:creationId xmlns:a16="http://schemas.microsoft.com/office/drawing/2014/main" id="{143F322C-FC1E-C8A2-EF32-FF8D1BF1626A}"/>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14C02E03-70DC-59B9-5C7C-EC7195A4BBF4}"/>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3580296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Đầu trang của Phần">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ECE03DC6-FD9B-103C-D9F3-0EAD58C29585}"/>
              </a:ext>
            </a:extLst>
          </p:cNvPr>
          <p:cNvSpPr>
            <a:spLocks noGrp="1"/>
          </p:cNvSpPr>
          <p:nvPr>
            <p:ph type="title"/>
          </p:nvPr>
        </p:nvSpPr>
        <p:spPr>
          <a:xfrm>
            <a:off x="831850" y="1709738"/>
            <a:ext cx="10515600" cy="2852737"/>
          </a:xfrm>
        </p:spPr>
        <p:txBody>
          <a:bodyPr anchor="b"/>
          <a:lstStyle>
            <a:lvl1pPr>
              <a:defRPr sz="6000"/>
            </a:lvl1pPr>
          </a:lstStyle>
          <a:p>
            <a:r>
              <a:rPr lang="vi-VN"/>
              <a:t>Bấm để sửa kiểu tiêu đề Bản cái</a:t>
            </a:r>
          </a:p>
        </p:txBody>
      </p:sp>
      <p:sp>
        <p:nvSpPr>
          <p:cNvPr id="3" name="Chỗ dành sẵn cho Văn bản 2">
            <a:extLst>
              <a:ext uri="{FF2B5EF4-FFF2-40B4-BE49-F238E27FC236}">
                <a16:creationId xmlns:a16="http://schemas.microsoft.com/office/drawing/2014/main" id="{D5EA9B8C-450E-CBC2-1C41-191A0AC2DC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a:t>Bấm để chỉnh sửa kiểu văn bản của Bản cái</a:t>
            </a:r>
          </a:p>
        </p:txBody>
      </p:sp>
      <p:sp>
        <p:nvSpPr>
          <p:cNvPr id="4" name="Chỗ dành sẵn cho Ngày tháng 3">
            <a:extLst>
              <a:ext uri="{FF2B5EF4-FFF2-40B4-BE49-F238E27FC236}">
                <a16:creationId xmlns:a16="http://schemas.microsoft.com/office/drawing/2014/main" id="{77B38BD3-617A-C251-94BF-8B4C1B61272C}"/>
              </a:ext>
            </a:extLst>
          </p:cNvPr>
          <p:cNvSpPr>
            <a:spLocks noGrp="1"/>
          </p:cNvSpPr>
          <p:nvPr>
            <p:ph type="dt" sz="half" idx="10"/>
          </p:nvPr>
        </p:nvSpPr>
        <p:spPr/>
        <p:txBody>
          <a:bodyPr/>
          <a:lstStyle/>
          <a:p>
            <a:fld id="{618CAB66-FC71-4EB3-A822-982BAA8825ED}" type="datetimeFigureOut">
              <a:rPr lang="vi-VN" smtClean="0"/>
              <a:t>11/09/2024</a:t>
            </a:fld>
            <a:endParaRPr lang="vi-VN"/>
          </a:p>
        </p:txBody>
      </p:sp>
      <p:sp>
        <p:nvSpPr>
          <p:cNvPr id="5" name="Chỗ dành sẵn cho Chân trang 4">
            <a:extLst>
              <a:ext uri="{FF2B5EF4-FFF2-40B4-BE49-F238E27FC236}">
                <a16:creationId xmlns:a16="http://schemas.microsoft.com/office/drawing/2014/main" id="{F97FEA9D-1DCE-E65E-2208-770513CEFA03}"/>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60CF1198-6788-3713-2FE5-C1B377350A8D}"/>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642511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Hai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7BA76DD9-B18B-971E-6C24-3F177667D1EF}"/>
              </a:ext>
            </a:extLst>
          </p:cNvPr>
          <p:cNvSpPr>
            <a:spLocks noGrp="1"/>
          </p:cNvSpPr>
          <p:nvPr>
            <p:ph type="title"/>
          </p:nvPr>
        </p:nvSpPr>
        <p:spPr/>
        <p:txBody>
          <a:bodyPr/>
          <a:lstStyle/>
          <a:p>
            <a:r>
              <a:rPr lang="vi-VN"/>
              <a:t>Bấm để sửa kiểu tiêu đề Bản cái</a:t>
            </a:r>
          </a:p>
        </p:txBody>
      </p:sp>
      <p:sp>
        <p:nvSpPr>
          <p:cNvPr id="3" name="Chỗ dành sẵn cho Nội dung 2">
            <a:extLst>
              <a:ext uri="{FF2B5EF4-FFF2-40B4-BE49-F238E27FC236}">
                <a16:creationId xmlns:a16="http://schemas.microsoft.com/office/drawing/2014/main" id="{66A2FDCC-4290-0D2F-3B09-4A998DE82E04}"/>
              </a:ext>
            </a:extLst>
          </p:cNvPr>
          <p:cNvSpPr>
            <a:spLocks noGrp="1"/>
          </p:cNvSpPr>
          <p:nvPr>
            <p:ph sz="half" idx="1"/>
          </p:nvPr>
        </p:nvSpPr>
        <p:spPr>
          <a:xfrm>
            <a:off x="838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ội dung 3">
            <a:extLst>
              <a:ext uri="{FF2B5EF4-FFF2-40B4-BE49-F238E27FC236}">
                <a16:creationId xmlns:a16="http://schemas.microsoft.com/office/drawing/2014/main" id="{FA67C68B-7A83-2A40-1736-0B8B95503BBD}"/>
              </a:ext>
            </a:extLst>
          </p:cNvPr>
          <p:cNvSpPr>
            <a:spLocks noGrp="1"/>
          </p:cNvSpPr>
          <p:nvPr>
            <p:ph sz="half" idx="2"/>
          </p:nvPr>
        </p:nvSpPr>
        <p:spPr>
          <a:xfrm>
            <a:off x="6172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5" name="Chỗ dành sẵn cho Ngày tháng 4">
            <a:extLst>
              <a:ext uri="{FF2B5EF4-FFF2-40B4-BE49-F238E27FC236}">
                <a16:creationId xmlns:a16="http://schemas.microsoft.com/office/drawing/2014/main" id="{9DA26BEE-2EF9-C68D-4FD3-A59A7FE37A6A}"/>
              </a:ext>
            </a:extLst>
          </p:cNvPr>
          <p:cNvSpPr>
            <a:spLocks noGrp="1"/>
          </p:cNvSpPr>
          <p:nvPr>
            <p:ph type="dt" sz="half" idx="10"/>
          </p:nvPr>
        </p:nvSpPr>
        <p:spPr/>
        <p:txBody>
          <a:bodyPr/>
          <a:lstStyle/>
          <a:p>
            <a:fld id="{618CAB66-FC71-4EB3-A822-982BAA8825ED}" type="datetimeFigureOut">
              <a:rPr lang="vi-VN" smtClean="0"/>
              <a:t>11/09/2024</a:t>
            </a:fld>
            <a:endParaRPr lang="vi-VN"/>
          </a:p>
        </p:txBody>
      </p:sp>
      <p:sp>
        <p:nvSpPr>
          <p:cNvPr id="6" name="Chỗ dành sẵn cho Chân trang 5">
            <a:extLst>
              <a:ext uri="{FF2B5EF4-FFF2-40B4-BE49-F238E27FC236}">
                <a16:creationId xmlns:a16="http://schemas.microsoft.com/office/drawing/2014/main" id="{8CA8400A-7409-0697-0739-D406566F6923}"/>
              </a:ext>
            </a:extLst>
          </p:cNvPr>
          <p:cNvSpPr>
            <a:spLocks noGrp="1"/>
          </p:cNvSpPr>
          <p:nvPr>
            <p:ph type="ftr" sz="quarter" idx="11"/>
          </p:nvPr>
        </p:nvSpPr>
        <p:spPr/>
        <p:txBody>
          <a:bodyPr/>
          <a:lstStyle/>
          <a:p>
            <a:endParaRPr lang="vi-VN"/>
          </a:p>
        </p:txBody>
      </p:sp>
      <p:sp>
        <p:nvSpPr>
          <p:cNvPr id="7" name="Chỗ dành sẵn cho Số hiệu Bản chiếu 6">
            <a:extLst>
              <a:ext uri="{FF2B5EF4-FFF2-40B4-BE49-F238E27FC236}">
                <a16:creationId xmlns:a16="http://schemas.microsoft.com/office/drawing/2014/main" id="{4007A5F4-C08A-4079-35BE-030474538D19}"/>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1006027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hép so sán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F789D71A-3105-E891-5566-CBB82EFECB87}"/>
              </a:ext>
            </a:extLst>
          </p:cNvPr>
          <p:cNvSpPr>
            <a:spLocks noGrp="1"/>
          </p:cNvSpPr>
          <p:nvPr>
            <p:ph type="title"/>
          </p:nvPr>
        </p:nvSpPr>
        <p:spPr>
          <a:xfrm>
            <a:off x="839788" y="365125"/>
            <a:ext cx="10515600" cy="1325563"/>
          </a:xfrm>
        </p:spPr>
        <p:txBody>
          <a:bodyPr/>
          <a:lstStyle/>
          <a:p>
            <a:r>
              <a:rPr lang="vi-VN"/>
              <a:t>Bấm để sửa kiểu tiêu đề Bản cái</a:t>
            </a:r>
          </a:p>
        </p:txBody>
      </p:sp>
      <p:sp>
        <p:nvSpPr>
          <p:cNvPr id="3" name="Chỗ dành sẵn cho Văn bản 2">
            <a:extLst>
              <a:ext uri="{FF2B5EF4-FFF2-40B4-BE49-F238E27FC236}">
                <a16:creationId xmlns:a16="http://schemas.microsoft.com/office/drawing/2014/main" id="{C31C6683-8391-1BDB-F270-CB5344DE26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4" name="Chỗ dành sẵn cho Nội dung 3">
            <a:extLst>
              <a:ext uri="{FF2B5EF4-FFF2-40B4-BE49-F238E27FC236}">
                <a16:creationId xmlns:a16="http://schemas.microsoft.com/office/drawing/2014/main" id="{6F26C670-DD64-229D-BEFC-D680A6933BEA}"/>
              </a:ext>
            </a:extLst>
          </p:cNvPr>
          <p:cNvSpPr>
            <a:spLocks noGrp="1"/>
          </p:cNvSpPr>
          <p:nvPr>
            <p:ph sz="half" idx="2"/>
          </p:nvPr>
        </p:nvSpPr>
        <p:spPr>
          <a:xfrm>
            <a:off x="839788" y="2505075"/>
            <a:ext cx="5157787"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5" name="Chỗ dành sẵn cho Văn bản 4">
            <a:extLst>
              <a:ext uri="{FF2B5EF4-FFF2-40B4-BE49-F238E27FC236}">
                <a16:creationId xmlns:a16="http://schemas.microsoft.com/office/drawing/2014/main" id="{0EF6680F-9BDB-493C-DC54-469E6B35F0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6" name="Chỗ dành sẵn cho Nội dung 5">
            <a:extLst>
              <a:ext uri="{FF2B5EF4-FFF2-40B4-BE49-F238E27FC236}">
                <a16:creationId xmlns:a16="http://schemas.microsoft.com/office/drawing/2014/main" id="{78223D45-C40F-E4C4-0604-4C57AFD55B42}"/>
              </a:ext>
            </a:extLst>
          </p:cNvPr>
          <p:cNvSpPr>
            <a:spLocks noGrp="1"/>
          </p:cNvSpPr>
          <p:nvPr>
            <p:ph sz="quarter" idx="4"/>
          </p:nvPr>
        </p:nvSpPr>
        <p:spPr>
          <a:xfrm>
            <a:off x="6172200" y="2505075"/>
            <a:ext cx="5183188"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7" name="Chỗ dành sẵn cho Ngày tháng 6">
            <a:extLst>
              <a:ext uri="{FF2B5EF4-FFF2-40B4-BE49-F238E27FC236}">
                <a16:creationId xmlns:a16="http://schemas.microsoft.com/office/drawing/2014/main" id="{D42E4C24-1572-F22F-00A8-2231FA770D1C}"/>
              </a:ext>
            </a:extLst>
          </p:cNvPr>
          <p:cNvSpPr>
            <a:spLocks noGrp="1"/>
          </p:cNvSpPr>
          <p:nvPr>
            <p:ph type="dt" sz="half" idx="10"/>
          </p:nvPr>
        </p:nvSpPr>
        <p:spPr/>
        <p:txBody>
          <a:bodyPr/>
          <a:lstStyle/>
          <a:p>
            <a:fld id="{618CAB66-FC71-4EB3-A822-982BAA8825ED}" type="datetimeFigureOut">
              <a:rPr lang="vi-VN" smtClean="0"/>
              <a:t>11/09/2024</a:t>
            </a:fld>
            <a:endParaRPr lang="vi-VN"/>
          </a:p>
        </p:txBody>
      </p:sp>
      <p:sp>
        <p:nvSpPr>
          <p:cNvPr id="8" name="Chỗ dành sẵn cho Chân trang 7">
            <a:extLst>
              <a:ext uri="{FF2B5EF4-FFF2-40B4-BE49-F238E27FC236}">
                <a16:creationId xmlns:a16="http://schemas.microsoft.com/office/drawing/2014/main" id="{D778EA06-FFB1-E137-7884-D952A0E41D5F}"/>
              </a:ext>
            </a:extLst>
          </p:cNvPr>
          <p:cNvSpPr>
            <a:spLocks noGrp="1"/>
          </p:cNvSpPr>
          <p:nvPr>
            <p:ph type="ftr" sz="quarter" idx="11"/>
          </p:nvPr>
        </p:nvSpPr>
        <p:spPr/>
        <p:txBody>
          <a:bodyPr/>
          <a:lstStyle/>
          <a:p>
            <a:endParaRPr lang="vi-VN"/>
          </a:p>
        </p:txBody>
      </p:sp>
      <p:sp>
        <p:nvSpPr>
          <p:cNvPr id="9" name="Chỗ dành sẵn cho Số hiệu Bản chiếu 8">
            <a:extLst>
              <a:ext uri="{FF2B5EF4-FFF2-40B4-BE49-F238E27FC236}">
                <a16:creationId xmlns:a16="http://schemas.microsoft.com/office/drawing/2014/main" id="{C0C1EECE-E11B-E581-1C28-1BC1F7A93602}"/>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1630475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hỉ Tiêu đề">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0F821D4D-1154-0869-FEF9-A774A80C06D2}"/>
              </a:ext>
            </a:extLst>
          </p:cNvPr>
          <p:cNvSpPr>
            <a:spLocks noGrp="1"/>
          </p:cNvSpPr>
          <p:nvPr>
            <p:ph type="title"/>
          </p:nvPr>
        </p:nvSpPr>
        <p:spPr/>
        <p:txBody>
          <a:bodyPr/>
          <a:lstStyle/>
          <a:p>
            <a:r>
              <a:rPr lang="vi-VN"/>
              <a:t>Bấm để sửa kiểu tiêu đề Bản cái</a:t>
            </a:r>
          </a:p>
        </p:txBody>
      </p:sp>
      <p:sp>
        <p:nvSpPr>
          <p:cNvPr id="3" name="Chỗ dành sẵn cho Ngày tháng 2">
            <a:extLst>
              <a:ext uri="{FF2B5EF4-FFF2-40B4-BE49-F238E27FC236}">
                <a16:creationId xmlns:a16="http://schemas.microsoft.com/office/drawing/2014/main" id="{7F26AFA7-8700-5AC7-D001-EE71598CDDCA}"/>
              </a:ext>
            </a:extLst>
          </p:cNvPr>
          <p:cNvSpPr>
            <a:spLocks noGrp="1"/>
          </p:cNvSpPr>
          <p:nvPr>
            <p:ph type="dt" sz="half" idx="10"/>
          </p:nvPr>
        </p:nvSpPr>
        <p:spPr/>
        <p:txBody>
          <a:bodyPr/>
          <a:lstStyle/>
          <a:p>
            <a:fld id="{618CAB66-FC71-4EB3-A822-982BAA8825ED}" type="datetimeFigureOut">
              <a:rPr lang="vi-VN" smtClean="0"/>
              <a:t>11/09/2024</a:t>
            </a:fld>
            <a:endParaRPr lang="vi-VN"/>
          </a:p>
        </p:txBody>
      </p:sp>
      <p:sp>
        <p:nvSpPr>
          <p:cNvPr id="4" name="Chỗ dành sẵn cho Chân trang 3">
            <a:extLst>
              <a:ext uri="{FF2B5EF4-FFF2-40B4-BE49-F238E27FC236}">
                <a16:creationId xmlns:a16="http://schemas.microsoft.com/office/drawing/2014/main" id="{0C35FF67-328B-E980-C092-DF9C112A6FA3}"/>
              </a:ext>
            </a:extLst>
          </p:cNvPr>
          <p:cNvSpPr>
            <a:spLocks noGrp="1"/>
          </p:cNvSpPr>
          <p:nvPr>
            <p:ph type="ftr" sz="quarter" idx="11"/>
          </p:nvPr>
        </p:nvSpPr>
        <p:spPr/>
        <p:txBody>
          <a:bodyPr/>
          <a:lstStyle/>
          <a:p>
            <a:endParaRPr lang="vi-VN"/>
          </a:p>
        </p:txBody>
      </p:sp>
      <p:sp>
        <p:nvSpPr>
          <p:cNvPr id="5" name="Chỗ dành sẵn cho Số hiệu Bản chiếu 4">
            <a:extLst>
              <a:ext uri="{FF2B5EF4-FFF2-40B4-BE49-F238E27FC236}">
                <a16:creationId xmlns:a16="http://schemas.microsoft.com/office/drawing/2014/main" id="{E08DE2DC-0597-D59A-B54E-74B5B365A2A1}"/>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16374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rống">
    <p:spTree>
      <p:nvGrpSpPr>
        <p:cNvPr id="1" name=""/>
        <p:cNvGrpSpPr/>
        <p:nvPr/>
      </p:nvGrpSpPr>
      <p:grpSpPr>
        <a:xfrm>
          <a:off x="0" y="0"/>
          <a:ext cx="0" cy="0"/>
          <a:chOff x="0" y="0"/>
          <a:chExt cx="0" cy="0"/>
        </a:xfrm>
      </p:grpSpPr>
      <p:sp>
        <p:nvSpPr>
          <p:cNvPr id="2" name="Chỗ dành sẵn cho Ngày tháng 1">
            <a:extLst>
              <a:ext uri="{FF2B5EF4-FFF2-40B4-BE49-F238E27FC236}">
                <a16:creationId xmlns:a16="http://schemas.microsoft.com/office/drawing/2014/main" id="{787C2236-8416-1BB5-B435-4A4270350CDB}"/>
              </a:ext>
            </a:extLst>
          </p:cNvPr>
          <p:cNvSpPr>
            <a:spLocks noGrp="1"/>
          </p:cNvSpPr>
          <p:nvPr>
            <p:ph type="dt" sz="half" idx="10"/>
          </p:nvPr>
        </p:nvSpPr>
        <p:spPr/>
        <p:txBody>
          <a:bodyPr/>
          <a:lstStyle/>
          <a:p>
            <a:fld id="{618CAB66-FC71-4EB3-A822-982BAA8825ED}" type="datetimeFigureOut">
              <a:rPr lang="vi-VN" smtClean="0"/>
              <a:t>11/09/2024</a:t>
            </a:fld>
            <a:endParaRPr lang="vi-VN"/>
          </a:p>
        </p:txBody>
      </p:sp>
      <p:sp>
        <p:nvSpPr>
          <p:cNvPr id="3" name="Chỗ dành sẵn cho Chân trang 2">
            <a:extLst>
              <a:ext uri="{FF2B5EF4-FFF2-40B4-BE49-F238E27FC236}">
                <a16:creationId xmlns:a16="http://schemas.microsoft.com/office/drawing/2014/main" id="{EC6A1C98-1FB1-D628-1C5F-A14483EEADA6}"/>
              </a:ext>
            </a:extLst>
          </p:cNvPr>
          <p:cNvSpPr>
            <a:spLocks noGrp="1"/>
          </p:cNvSpPr>
          <p:nvPr>
            <p:ph type="ftr" sz="quarter" idx="11"/>
          </p:nvPr>
        </p:nvSpPr>
        <p:spPr/>
        <p:txBody>
          <a:bodyPr/>
          <a:lstStyle/>
          <a:p>
            <a:endParaRPr lang="vi-VN"/>
          </a:p>
        </p:txBody>
      </p:sp>
      <p:sp>
        <p:nvSpPr>
          <p:cNvPr id="4" name="Chỗ dành sẵn cho Số hiệu Bản chiếu 3">
            <a:extLst>
              <a:ext uri="{FF2B5EF4-FFF2-40B4-BE49-F238E27FC236}">
                <a16:creationId xmlns:a16="http://schemas.microsoft.com/office/drawing/2014/main" id="{A50B0B98-8736-71BE-7B9F-C61AD21BEEF6}"/>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2106801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ội dung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C15C507C-B412-7BAF-05F4-F662F9A23940}"/>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p>
        </p:txBody>
      </p:sp>
      <p:sp>
        <p:nvSpPr>
          <p:cNvPr id="3" name="Chỗ dành sẵn cho Nội dung 2">
            <a:extLst>
              <a:ext uri="{FF2B5EF4-FFF2-40B4-BE49-F238E27FC236}">
                <a16:creationId xmlns:a16="http://schemas.microsoft.com/office/drawing/2014/main" id="{2E762522-7982-3081-D224-1A09B476F9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Văn bản 3">
            <a:extLst>
              <a:ext uri="{FF2B5EF4-FFF2-40B4-BE49-F238E27FC236}">
                <a16:creationId xmlns:a16="http://schemas.microsoft.com/office/drawing/2014/main" id="{DF50BC05-7550-5BC2-87FB-B521810491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C915F122-FBC8-0D60-1996-5161EDE9D475}"/>
              </a:ext>
            </a:extLst>
          </p:cNvPr>
          <p:cNvSpPr>
            <a:spLocks noGrp="1"/>
          </p:cNvSpPr>
          <p:nvPr>
            <p:ph type="dt" sz="half" idx="10"/>
          </p:nvPr>
        </p:nvSpPr>
        <p:spPr/>
        <p:txBody>
          <a:bodyPr/>
          <a:lstStyle/>
          <a:p>
            <a:fld id="{618CAB66-FC71-4EB3-A822-982BAA8825ED}" type="datetimeFigureOut">
              <a:rPr lang="vi-VN" smtClean="0"/>
              <a:t>11/09/2024</a:t>
            </a:fld>
            <a:endParaRPr lang="vi-VN"/>
          </a:p>
        </p:txBody>
      </p:sp>
      <p:sp>
        <p:nvSpPr>
          <p:cNvPr id="6" name="Chỗ dành sẵn cho Chân trang 5">
            <a:extLst>
              <a:ext uri="{FF2B5EF4-FFF2-40B4-BE49-F238E27FC236}">
                <a16:creationId xmlns:a16="http://schemas.microsoft.com/office/drawing/2014/main" id="{C935F686-633A-2C9A-02D3-BD36673DE8A0}"/>
              </a:ext>
            </a:extLst>
          </p:cNvPr>
          <p:cNvSpPr>
            <a:spLocks noGrp="1"/>
          </p:cNvSpPr>
          <p:nvPr>
            <p:ph type="ftr" sz="quarter" idx="11"/>
          </p:nvPr>
        </p:nvSpPr>
        <p:spPr/>
        <p:txBody>
          <a:bodyPr/>
          <a:lstStyle/>
          <a:p>
            <a:endParaRPr lang="vi-VN"/>
          </a:p>
        </p:txBody>
      </p:sp>
      <p:sp>
        <p:nvSpPr>
          <p:cNvPr id="7" name="Chỗ dành sẵn cho Số hiệu Bản chiếu 6">
            <a:extLst>
              <a:ext uri="{FF2B5EF4-FFF2-40B4-BE49-F238E27FC236}">
                <a16:creationId xmlns:a16="http://schemas.microsoft.com/office/drawing/2014/main" id="{BE748BEE-AA14-172E-F3FC-2B2D8E6C359D}"/>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514242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nh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96F5290E-DF50-3993-D585-6E105891BA7A}"/>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p>
        </p:txBody>
      </p:sp>
      <p:sp>
        <p:nvSpPr>
          <p:cNvPr id="3" name="Chỗ dành sẵn cho Hình ảnh 2">
            <a:extLst>
              <a:ext uri="{FF2B5EF4-FFF2-40B4-BE49-F238E27FC236}">
                <a16:creationId xmlns:a16="http://schemas.microsoft.com/office/drawing/2014/main" id="{F29E0C67-4CA1-173F-7511-74A06FD06E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Chỗ dành sẵn cho Văn bản 3">
            <a:extLst>
              <a:ext uri="{FF2B5EF4-FFF2-40B4-BE49-F238E27FC236}">
                <a16:creationId xmlns:a16="http://schemas.microsoft.com/office/drawing/2014/main" id="{4F691848-7E22-73DA-B1C7-265A037F02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9381B69B-350C-7600-5F3A-87A687A2D6F1}"/>
              </a:ext>
            </a:extLst>
          </p:cNvPr>
          <p:cNvSpPr>
            <a:spLocks noGrp="1"/>
          </p:cNvSpPr>
          <p:nvPr>
            <p:ph type="dt" sz="half" idx="10"/>
          </p:nvPr>
        </p:nvSpPr>
        <p:spPr/>
        <p:txBody>
          <a:bodyPr/>
          <a:lstStyle/>
          <a:p>
            <a:fld id="{618CAB66-FC71-4EB3-A822-982BAA8825ED}" type="datetimeFigureOut">
              <a:rPr lang="vi-VN" smtClean="0"/>
              <a:t>11/09/2024</a:t>
            </a:fld>
            <a:endParaRPr lang="vi-VN"/>
          </a:p>
        </p:txBody>
      </p:sp>
      <p:sp>
        <p:nvSpPr>
          <p:cNvPr id="6" name="Chỗ dành sẵn cho Chân trang 5">
            <a:extLst>
              <a:ext uri="{FF2B5EF4-FFF2-40B4-BE49-F238E27FC236}">
                <a16:creationId xmlns:a16="http://schemas.microsoft.com/office/drawing/2014/main" id="{CB928054-0249-9F51-F88C-3B787124BD90}"/>
              </a:ext>
            </a:extLst>
          </p:cNvPr>
          <p:cNvSpPr>
            <a:spLocks noGrp="1"/>
          </p:cNvSpPr>
          <p:nvPr>
            <p:ph type="ftr" sz="quarter" idx="11"/>
          </p:nvPr>
        </p:nvSpPr>
        <p:spPr/>
        <p:txBody>
          <a:bodyPr/>
          <a:lstStyle/>
          <a:p>
            <a:endParaRPr lang="vi-VN"/>
          </a:p>
        </p:txBody>
      </p:sp>
      <p:sp>
        <p:nvSpPr>
          <p:cNvPr id="7" name="Chỗ dành sẵn cho Số hiệu Bản chiếu 6">
            <a:extLst>
              <a:ext uri="{FF2B5EF4-FFF2-40B4-BE49-F238E27FC236}">
                <a16:creationId xmlns:a16="http://schemas.microsoft.com/office/drawing/2014/main" id="{0C11C09E-57F3-99FA-411B-0ABCFAF56C56}"/>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4021238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8431B474-E41F-1BA4-6191-BC16C6724197}"/>
              </a:ext>
            </a:extLst>
          </p:cNvPr>
          <p:cNvSpPr>
            <a:spLocks noGrp="1"/>
          </p:cNvSpPr>
          <p:nvPr>
            <p:ph type="title"/>
          </p:nvPr>
        </p:nvSpPr>
        <p:spPr/>
        <p:txBody>
          <a:bodyPr/>
          <a:lstStyle/>
          <a:p>
            <a:r>
              <a:rPr lang="vi-VN"/>
              <a:t>Bấm để sửa kiểu tiêu đề Bản cái</a:t>
            </a:r>
          </a:p>
        </p:txBody>
      </p:sp>
      <p:sp>
        <p:nvSpPr>
          <p:cNvPr id="3" name="Chỗ dành sẵn cho Văn bản Dọc 2">
            <a:extLst>
              <a:ext uri="{FF2B5EF4-FFF2-40B4-BE49-F238E27FC236}">
                <a16:creationId xmlns:a16="http://schemas.microsoft.com/office/drawing/2014/main" id="{74238042-741E-E858-7347-5A621D7A4095}"/>
              </a:ext>
            </a:extLst>
          </p:cNvPr>
          <p:cNvSpPr>
            <a:spLocks noGrp="1"/>
          </p:cNvSpPr>
          <p:nvPr>
            <p:ph type="body" orient="vert" idx="1"/>
          </p:nvPr>
        </p:nvSpPr>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9F8BF9C1-98CC-E0B0-0B3B-8181EB4757B1}"/>
              </a:ext>
            </a:extLst>
          </p:cNvPr>
          <p:cNvSpPr>
            <a:spLocks noGrp="1"/>
          </p:cNvSpPr>
          <p:nvPr>
            <p:ph type="dt" sz="half" idx="10"/>
          </p:nvPr>
        </p:nvSpPr>
        <p:spPr/>
        <p:txBody>
          <a:bodyPr/>
          <a:lstStyle/>
          <a:p>
            <a:fld id="{618CAB66-FC71-4EB3-A822-982BAA8825ED}" type="datetimeFigureOut">
              <a:rPr lang="vi-VN" smtClean="0"/>
              <a:t>11/09/2024</a:t>
            </a:fld>
            <a:endParaRPr lang="vi-VN"/>
          </a:p>
        </p:txBody>
      </p:sp>
      <p:sp>
        <p:nvSpPr>
          <p:cNvPr id="5" name="Chỗ dành sẵn cho Chân trang 4">
            <a:extLst>
              <a:ext uri="{FF2B5EF4-FFF2-40B4-BE49-F238E27FC236}">
                <a16:creationId xmlns:a16="http://schemas.microsoft.com/office/drawing/2014/main" id="{99FE8C59-6845-9BBD-F75F-BDFE158B5B9C}"/>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2FE34874-94C9-CA76-4C81-DF724DF0FFC8}"/>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3652771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ề Dọc 1">
            <a:extLst>
              <a:ext uri="{FF2B5EF4-FFF2-40B4-BE49-F238E27FC236}">
                <a16:creationId xmlns:a16="http://schemas.microsoft.com/office/drawing/2014/main" id="{2446FC25-5FD0-7B88-9D33-EBE4F28A39AB}"/>
              </a:ext>
            </a:extLst>
          </p:cNvPr>
          <p:cNvSpPr>
            <a:spLocks noGrp="1"/>
          </p:cNvSpPr>
          <p:nvPr>
            <p:ph type="title" orient="vert"/>
          </p:nvPr>
        </p:nvSpPr>
        <p:spPr>
          <a:xfrm>
            <a:off x="8724900" y="365125"/>
            <a:ext cx="2628900" cy="5811838"/>
          </a:xfrm>
        </p:spPr>
        <p:txBody>
          <a:bodyPr vert="eaVert"/>
          <a:lstStyle/>
          <a:p>
            <a:r>
              <a:rPr lang="vi-VN"/>
              <a:t>Bấm để sửa kiểu tiêu đề Bản cái</a:t>
            </a:r>
          </a:p>
        </p:txBody>
      </p:sp>
      <p:sp>
        <p:nvSpPr>
          <p:cNvPr id="3" name="Chỗ dành sẵn cho Văn bản Dọc 2">
            <a:extLst>
              <a:ext uri="{FF2B5EF4-FFF2-40B4-BE49-F238E27FC236}">
                <a16:creationId xmlns:a16="http://schemas.microsoft.com/office/drawing/2014/main" id="{C6D7CEFF-4859-AF27-270C-5E4E89960AE3}"/>
              </a:ext>
            </a:extLst>
          </p:cNvPr>
          <p:cNvSpPr>
            <a:spLocks noGrp="1"/>
          </p:cNvSpPr>
          <p:nvPr>
            <p:ph type="body" orient="vert" idx="1"/>
          </p:nvPr>
        </p:nvSpPr>
        <p:spPr>
          <a:xfrm>
            <a:off x="838200" y="365125"/>
            <a:ext cx="7734300" cy="5811838"/>
          </a:xfr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9EEAAA88-2EA4-C531-E8BA-A23825BB490F}"/>
              </a:ext>
            </a:extLst>
          </p:cNvPr>
          <p:cNvSpPr>
            <a:spLocks noGrp="1"/>
          </p:cNvSpPr>
          <p:nvPr>
            <p:ph type="dt" sz="half" idx="10"/>
          </p:nvPr>
        </p:nvSpPr>
        <p:spPr/>
        <p:txBody>
          <a:bodyPr/>
          <a:lstStyle/>
          <a:p>
            <a:fld id="{618CAB66-FC71-4EB3-A822-982BAA8825ED}" type="datetimeFigureOut">
              <a:rPr lang="vi-VN" smtClean="0"/>
              <a:t>11/09/2024</a:t>
            </a:fld>
            <a:endParaRPr lang="vi-VN"/>
          </a:p>
        </p:txBody>
      </p:sp>
      <p:sp>
        <p:nvSpPr>
          <p:cNvPr id="5" name="Chỗ dành sẵn cho Chân trang 4">
            <a:extLst>
              <a:ext uri="{FF2B5EF4-FFF2-40B4-BE49-F238E27FC236}">
                <a16:creationId xmlns:a16="http://schemas.microsoft.com/office/drawing/2014/main" id="{2A77A185-984C-81B1-2AB4-6A3DFF4BBAF2}"/>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6E6DC51F-15F3-DBB7-6967-DDC70E38B6DB}"/>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1235387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Tiêu đề 1">
            <a:extLst>
              <a:ext uri="{FF2B5EF4-FFF2-40B4-BE49-F238E27FC236}">
                <a16:creationId xmlns:a16="http://schemas.microsoft.com/office/drawing/2014/main" id="{4AB50FB6-2AB7-DC5E-A766-856973826B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vi-VN"/>
              <a:t>Bấm để sửa kiểu tiêu đề Bản cái</a:t>
            </a:r>
          </a:p>
        </p:txBody>
      </p:sp>
      <p:sp>
        <p:nvSpPr>
          <p:cNvPr id="3" name="Chỗ dành sẵn cho Văn bản 2">
            <a:extLst>
              <a:ext uri="{FF2B5EF4-FFF2-40B4-BE49-F238E27FC236}">
                <a16:creationId xmlns:a16="http://schemas.microsoft.com/office/drawing/2014/main" id="{CF2A1144-11B0-5515-1A5F-8DAC180ADF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64CEE6A3-498F-FC6C-05A6-09DF8E50FF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8CAB66-FC71-4EB3-A822-982BAA8825ED}" type="datetimeFigureOut">
              <a:rPr lang="vi-VN" smtClean="0"/>
              <a:t>11/09/2024</a:t>
            </a:fld>
            <a:endParaRPr lang="vi-VN"/>
          </a:p>
        </p:txBody>
      </p:sp>
      <p:sp>
        <p:nvSpPr>
          <p:cNvPr id="5" name="Chỗ dành sẵn cho Chân trang 4">
            <a:extLst>
              <a:ext uri="{FF2B5EF4-FFF2-40B4-BE49-F238E27FC236}">
                <a16:creationId xmlns:a16="http://schemas.microsoft.com/office/drawing/2014/main" id="{401A5D02-5C11-B97D-1FFD-C33BCAA6DC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vi-VN"/>
          </a:p>
        </p:txBody>
      </p:sp>
      <p:sp>
        <p:nvSpPr>
          <p:cNvPr id="6" name="Chỗ dành sẵn cho Số hiệu Bản chiếu 5">
            <a:extLst>
              <a:ext uri="{FF2B5EF4-FFF2-40B4-BE49-F238E27FC236}">
                <a16:creationId xmlns:a16="http://schemas.microsoft.com/office/drawing/2014/main" id="{E988F68D-ADD7-0B15-C5A2-58BAB96932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694641-9C32-4F89-9FB1-0E1DE1D5B446}" type="slidenum">
              <a:rPr lang="vi-VN" smtClean="0"/>
              <a:t>‹#›</a:t>
            </a:fld>
            <a:endParaRPr lang="vi-VN"/>
          </a:p>
        </p:txBody>
      </p:sp>
    </p:spTree>
    <p:extLst>
      <p:ext uri="{BB962C8B-B14F-4D97-AF65-F5344CB8AC3E}">
        <p14:creationId xmlns:p14="http://schemas.microsoft.com/office/powerpoint/2010/main" val="2579719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hyperlink" Target="https://support.uneti.edu.v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hyperlink" Target="https://support.uneti.edu.vn/"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hyperlink" Target="https://support.uneti.edu.vn/"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2.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hyperlink" Target="https://support.uneti.edu.vn/"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0.png"/><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17965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t="5592" b="6250"/>
          <a:stretch/>
        </p:blipFill>
        <p:spPr>
          <a:xfrm rot="10800000">
            <a:off x="0" y="0"/>
            <a:ext cx="12254483" cy="6858000"/>
          </a:xfrm>
          <a:prstGeom prst="rect">
            <a:avLst/>
          </a:prstGeom>
        </p:spPr>
      </p:pic>
      <p:grpSp>
        <p:nvGrpSpPr>
          <p:cNvPr id="32" name="Nhóm 31">
            <a:extLst>
              <a:ext uri="{FF2B5EF4-FFF2-40B4-BE49-F238E27FC236}">
                <a16:creationId xmlns:a16="http://schemas.microsoft.com/office/drawing/2014/main" id="{B3DF4356-6A52-5BCB-11EE-88E37335115A}"/>
              </a:ext>
            </a:extLst>
          </p:cNvPr>
          <p:cNvGrpSpPr/>
          <p:nvPr/>
        </p:nvGrpSpPr>
        <p:grpSpPr>
          <a:xfrm>
            <a:off x="9864123" y="2400297"/>
            <a:ext cx="2126345" cy="2656115"/>
            <a:chOff x="9826023" y="3149597"/>
            <a:chExt cx="2126345" cy="2656115"/>
          </a:xfrm>
        </p:grpSpPr>
        <p:sp>
          <p:nvSpPr>
            <p:cNvPr id="6" name="Hình chữ nhật: Góc Tròn 5">
              <a:extLst>
                <a:ext uri="{FF2B5EF4-FFF2-40B4-BE49-F238E27FC236}">
                  <a16:creationId xmlns:a16="http://schemas.microsoft.com/office/drawing/2014/main" id="{A2687829-C6DB-C095-68E7-A74BDF1E7CDF}"/>
                </a:ext>
              </a:extLst>
            </p:cNvPr>
            <p:cNvSpPr/>
            <p:nvPr/>
          </p:nvSpPr>
          <p:spPr>
            <a:xfrm>
              <a:off x="9826023" y="3149597"/>
              <a:ext cx="2126345" cy="2656115"/>
            </a:xfrm>
            <a:prstGeom prst="round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6" name="Hộp Văn bản 15">
              <a:extLst>
                <a:ext uri="{FF2B5EF4-FFF2-40B4-BE49-F238E27FC236}">
                  <a16:creationId xmlns:a16="http://schemas.microsoft.com/office/drawing/2014/main" id="{BCE3F9AE-8039-6CEF-3EB7-E7BBE9679D4D}"/>
                </a:ext>
              </a:extLst>
            </p:cNvPr>
            <p:cNvSpPr txBox="1"/>
            <p:nvPr/>
          </p:nvSpPr>
          <p:spPr>
            <a:xfrm>
              <a:off x="9910998" y="3844468"/>
              <a:ext cx="1970316" cy="1015663"/>
            </a:xfrm>
            <a:prstGeom prst="rect">
              <a:avLst/>
            </a:prstGeom>
            <a:noFill/>
          </p:spPr>
          <p:txBody>
            <a:bodyPr wrap="square" rtlCol="0">
              <a:spAutoFit/>
            </a:bodyPr>
            <a:lstStyle/>
            <a:p>
              <a:pPr algn="ctr"/>
              <a:r>
                <a:rPr lang="vi-VN" sz="2000" dirty="0">
                  <a:solidFill>
                    <a:schemeClr val="bg1"/>
                  </a:solidFill>
                  <a:latin typeface="+mj-lt"/>
                </a:rPr>
                <a:t>Các thủ tục của Phòng tài chính kế toán</a:t>
              </a:r>
            </a:p>
          </p:txBody>
        </p:sp>
      </p:grpSp>
      <p:grpSp>
        <p:nvGrpSpPr>
          <p:cNvPr id="31" name="Nhóm 30">
            <a:extLst>
              <a:ext uri="{FF2B5EF4-FFF2-40B4-BE49-F238E27FC236}">
                <a16:creationId xmlns:a16="http://schemas.microsoft.com/office/drawing/2014/main" id="{097AB2F8-EBB1-699F-B721-609F27F8555D}"/>
              </a:ext>
            </a:extLst>
          </p:cNvPr>
          <p:cNvGrpSpPr/>
          <p:nvPr/>
        </p:nvGrpSpPr>
        <p:grpSpPr>
          <a:xfrm>
            <a:off x="7476226" y="2400294"/>
            <a:ext cx="2126345" cy="2656115"/>
            <a:chOff x="7434646" y="3149598"/>
            <a:chExt cx="2126345" cy="2656115"/>
          </a:xfrm>
        </p:grpSpPr>
        <p:sp>
          <p:nvSpPr>
            <p:cNvPr id="5" name="Hình chữ nhật: Góc Tròn 4">
              <a:extLst>
                <a:ext uri="{FF2B5EF4-FFF2-40B4-BE49-F238E27FC236}">
                  <a16:creationId xmlns:a16="http://schemas.microsoft.com/office/drawing/2014/main" id="{5E6C9567-8E74-A2A8-D3A1-80DFB8027E7C}"/>
                </a:ext>
              </a:extLst>
            </p:cNvPr>
            <p:cNvSpPr/>
            <p:nvPr/>
          </p:nvSpPr>
          <p:spPr>
            <a:xfrm>
              <a:off x="7434646" y="3149598"/>
              <a:ext cx="2126345" cy="2656115"/>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15" name="Hộp Văn bản 14">
              <a:extLst>
                <a:ext uri="{FF2B5EF4-FFF2-40B4-BE49-F238E27FC236}">
                  <a16:creationId xmlns:a16="http://schemas.microsoft.com/office/drawing/2014/main" id="{FB588CAA-32CE-6152-70AC-397432934469}"/>
                </a:ext>
              </a:extLst>
            </p:cNvPr>
            <p:cNvSpPr txBox="1"/>
            <p:nvPr/>
          </p:nvSpPr>
          <p:spPr>
            <a:xfrm>
              <a:off x="7512663" y="3844468"/>
              <a:ext cx="1970316" cy="1015663"/>
            </a:xfrm>
            <a:prstGeom prst="rect">
              <a:avLst/>
            </a:prstGeom>
            <a:noFill/>
          </p:spPr>
          <p:txBody>
            <a:bodyPr wrap="square" rtlCol="0">
              <a:spAutoFit/>
            </a:bodyPr>
            <a:lstStyle/>
            <a:p>
              <a:pPr algn="ctr"/>
              <a:r>
                <a:rPr lang="vi-VN" sz="2000" dirty="0">
                  <a:solidFill>
                    <a:schemeClr val="bg1"/>
                  </a:solidFill>
                  <a:latin typeface="+mj-lt"/>
                </a:rPr>
                <a:t>Các thủ tục của Phòng Hành chính quản trị</a:t>
              </a:r>
            </a:p>
          </p:txBody>
        </p:sp>
      </p:grpSp>
      <p:grpSp>
        <p:nvGrpSpPr>
          <p:cNvPr id="30" name="Nhóm 29">
            <a:extLst>
              <a:ext uri="{FF2B5EF4-FFF2-40B4-BE49-F238E27FC236}">
                <a16:creationId xmlns:a16="http://schemas.microsoft.com/office/drawing/2014/main" id="{3C288874-98D6-E1CB-5E82-87D1F918A1FC}"/>
              </a:ext>
            </a:extLst>
          </p:cNvPr>
          <p:cNvGrpSpPr/>
          <p:nvPr/>
        </p:nvGrpSpPr>
        <p:grpSpPr>
          <a:xfrm>
            <a:off x="5088330" y="2400295"/>
            <a:ext cx="2126345" cy="2656115"/>
            <a:chOff x="5036308" y="3149599"/>
            <a:chExt cx="2126345" cy="2656115"/>
          </a:xfrm>
        </p:grpSpPr>
        <p:sp>
          <p:nvSpPr>
            <p:cNvPr id="4" name="Hình chữ nhật: Góc Tròn 3">
              <a:extLst>
                <a:ext uri="{FF2B5EF4-FFF2-40B4-BE49-F238E27FC236}">
                  <a16:creationId xmlns:a16="http://schemas.microsoft.com/office/drawing/2014/main" id="{35623834-86C6-DE85-3A33-DF6F8F820853}"/>
                </a:ext>
              </a:extLst>
            </p:cNvPr>
            <p:cNvSpPr/>
            <p:nvPr/>
          </p:nvSpPr>
          <p:spPr>
            <a:xfrm>
              <a:off x="5036308" y="3149599"/>
              <a:ext cx="2126345" cy="2656115"/>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14" name="Hộp Văn bản 13">
              <a:extLst>
                <a:ext uri="{FF2B5EF4-FFF2-40B4-BE49-F238E27FC236}">
                  <a16:creationId xmlns:a16="http://schemas.microsoft.com/office/drawing/2014/main" id="{A39355CE-96B6-BEBB-D0CB-3C356CEC90A7}"/>
                </a:ext>
              </a:extLst>
            </p:cNvPr>
            <p:cNvSpPr txBox="1"/>
            <p:nvPr/>
          </p:nvSpPr>
          <p:spPr>
            <a:xfrm>
              <a:off x="5114321" y="3844483"/>
              <a:ext cx="1970316" cy="1323439"/>
            </a:xfrm>
            <a:prstGeom prst="rect">
              <a:avLst/>
            </a:prstGeom>
            <a:noFill/>
          </p:spPr>
          <p:txBody>
            <a:bodyPr wrap="square" rtlCol="0">
              <a:spAutoFit/>
            </a:bodyPr>
            <a:lstStyle/>
            <a:p>
              <a:pPr algn="ctr"/>
              <a:r>
                <a:rPr lang="vi-VN" sz="2000" dirty="0">
                  <a:latin typeface="+mj-lt"/>
                </a:rPr>
                <a:t>Các thủ tục của Phòng khảo thí và đảm bảo chất lượng</a:t>
              </a:r>
            </a:p>
          </p:txBody>
        </p:sp>
      </p:grpSp>
      <p:grpSp>
        <p:nvGrpSpPr>
          <p:cNvPr id="29" name="Nhóm 28">
            <a:extLst>
              <a:ext uri="{FF2B5EF4-FFF2-40B4-BE49-F238E27FC236}">
                <a16:creationId xmlns:a16="http://schemas.microsoft.com/office/drawing/2014/main" id="{E16A5D26-F979-5E9A-7F41-F900B60CC9BC}"/>
              </a:ext>
            </a:extLst>
          </p:cNvPr>
          <p:cNvGrpSpPr/>
          <p:nvPr/>
        </p:nvGrpSpPr>
        <p:grpSpPr>
          <a:xfrm>
            <a:off x="2700433" y="2400296"/>
            <a:ext cx="2126345" cy="2656113"/>
            <a:chOff x="2631009" y="3149599"/>
            <a:chExt cx="2126345" cy="2656113"/>
          </a:xfrm>
        </p:grpSpPr>
        <p:sp>
          <p:nvSpPr>
            <p:cNvPr id="3" name="Hình chữ nhật: Góc Tròn 2">
              <a:extLst>
                <a:ext uri="{FF2B5EF4-FFF2-40B4-BE49-F238E27FC236}">
                  <a16:creationId xmlns:a16="http://schemas.microsoft.com/office/drawing/2014/main" id="{87124A4F-9022-8EF9-1C5F-2FADBD345FBD}"/>
                </a:ext>
              </a:extLst>
            </p:cNvPr>
            <p:cNvSpPr/>
            <p:nvPr/>
          </p:nvSpPr>
          <p:spPr>
            <a:xfrm>
              <a:off x="2631009" y="3149599"/>
              <a:ext cx="2126345" cy="2656113"/>
            </a:xfrm>
            <a:prstGeom prst="round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3" name="Hộp Văn bản 12">
              <a:extLst>
                <a:ext uri="{FF2B5EF4-FFF2-40B4-BE49-F238E27FC236}">
                  <a16:creationId xmlns:a16="http://schemas.microsoft.com/office/drawing/2014/main" id="{860B2E52-CB54-5334-D2B6-BB40DDD4A86E}"/>
                </a:ext>
              </a:extLst>
            </p:cNvPr>
            <p:cNvSpPr txBox="1"/>
            <p:nvPr/>
          </p:nvSpPr>
          <p:spPr>
            <a:xfrm>
              <a:off x="2715983" y="3868818"/>
              <a:ext cx="1970316" cy="707886"/>
            </a:xfrm>
            <a:prstGeom prst="rect">
              <a:avLst/>
            </a:prstGeom>
            <a:noFill/>
          </p:spPr>
          <p:txBody>
            <a:bodyPr wrap="square" rtlCol="0">
              <a:spAutoFit/>
            </a:bodyPr>
            <a:lstStyle/>
            <a:p>
              <a:pPr algn="ctr"/>
              <a:r>
                <a:rPr lang="vi-VN" sz="2000" dirty="0">
                  <a:latin typeface="+mj-lt"/>
                </a:rPr>
                <a:t>Các thủ tục của Phòng Đào tạo</a:t>
              </a:r>
            </a:p>
          </p:txBody>
        </p:sp>
      </p:grpSp>
      <p:grpSp>
        <p:nvGrpSpPr>
          <p:cNvPr id="28" name="Nhóm 27">
            <a:extLst>
              <a:ext uri="{FF2B5EF4-FFF2-40B4-BE49-F238E27FC236}">
                <a16:creationId xmlns:a16="http://schemas.microsoft.com/office/drawing/2014/main" id="{9170CD43-94AE-4829-DDF9-5B06096AFE1D}"/>
              </a:ext>
            </a:extLst>
          </p:cNvPr>
          <p:cNvGrpSpPr/>
          <p:nvPr/>
        </p:nvGrpSpPr>
        <p:grpSpPr>
          <a:xfrm>
            <a:off x="312537" y="2400293"/>
            <a:ext cx="2126345" cy="2656115"/>
            <a:chOff x="239632" y="3149599"/>
            <a:chExt cx="2126345" cy="2656115"/>
          </a:xfrm>
        </p:grpSpPr>
        <p:sp>
          <p:nvSpPr>
            <p:cNvPr id="2" name="Hình chữ nhật: Góc Tròn 1">
              <a:extLst>
                <a:ext uri="{FF2B5EF4-FFF2-40B4-BE49-F238E27FC236}">
                  <a16:creationId xmlns:a16="http://schemas.microsoft.com/office/drawing/2014/main" id="{3267B537-D188-53E3-1945-DFA59C6D7011}"/>
                </a:ext>
              </a:extLst>
            </p:cNvPr>
            <p:cNvSpPr/>
            <p:nvPr/>
          </p:nvSpPr>
          <p:spPr>
            <a:xfrm>
              <a:off x="239632" y="3149599"/>
              <a:ext cx="2126345" cy="2656115"/>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2400" dirty="0">
                <a:solidFill>
                  <a:schemeClr val="accent5">
                    <a:lumMod val="50000"/>
                  </a:schemeClr>
                </a:solidFill>
              </a:endParaRPr>
            </a:p>
          </p:txBody>
        </p:sp>
        <p:sp>
          <p:nvSpPr>
            <p:cNvPr id="12" name="Hộp Văn bản 11">
              <a:extLst>
                <a:ext uri="{FF2B5EF4-FFF2-40B4-BE49-F238E27FC236}">
                  <a16:creationId xmlns:a16="http://schemas.microsoft.com/office/drawing/2014/main" id="{A283C2B4-A769-5838-DF75-F3516D6C70F9}"/>
                </a:ext>
              </a:extLst>
            </p:cNvPr>
            <p:cNvSpPr txBox="1"/>
            <p:nvPr/>
          </p:nvSpPr>
          <p:spPr>
            <a:xfrm>
              <a:off x="361039" y="3844483"/>
              <a:ext cx="1970316" cy="1323439"/>
            </a:xfrm>
            <a:prstGeom prst="rect">
              <a:avLst/>
            </a:prstGeom>
            <a:noFill/>
          </p:spPr>
          <p:txBody>
            <a:bodyPr wrap="square" rtlCol="0">
              <a:spAutoFit/>
            </a:bodyPr>
            <a:lstStyle/>
            <a:p>
              <a:pPr algn="ctr"/>
              <a:r>
                <a:rPr lang="vi-VN" sz="2000" dirty="0">
                  <a:latin typeface="+mj-lt"/>
                </a:rPr>
                <a:t>Các thủ tục của Phòng Chính trị và Công tác sinh viên</a:t>
              </a:r>
            </a:p>
          </p:txBody>
        </p:sp>
      </p:grpSp>
      <p:sp>
        <p:nvSpPr>
          <p:cNvPr id="17" name="Hộp Văn bản 16">
            <a:extLst>
              <a:ext uri="{FF2B5EF4-FFF2-40B4-BE49-F238E27FC236}">
                <a16:creationId xmlns:a16="http://schemas.microsoft.com/office/drawing/2014/main" id="{987515D8-C008-6D38-CD26-4F5022A70AE2}"/>
              </a:ext>
            </a:extLst>
          </p:cNvPr>
          <p:cNvSpPr txBox="1"/>
          <p:nvPr/>
        </p:nvSpPr>
        <p:spPr>
          <a:xfrm>
            <a:off x="462789" y="514498"/>
            <a:ext cx="11418525" cy="954107"/>
          </a:xfrm>
          <a:prstGeom prst="rect">
            <a:avLst/>
          </a:prstGeom>
          <a:noFill/>
        </p:spPr>
        <p:txBody>
          <a:bodyPr wrap="square" rtlCol="0">
            <a:spAutoFit/>
          </a:bodyPr>
          <a:lstStyle/>
          <a:p>
            <a:pPr marL="514350" indent="-514350">
              <a:buAutoNum type="arabicPeriod"/>
            </a:pPr>
            <a:r>
              <a:rPr lang="vi-VN" sz="2800" b="1" smtClean="0">
                <a:latin typeface="+mj-lt"/>
              </a:rPr>
              <a:t>Hướng </a:t>
            </a:r>
            <a:r>
              <a:rPr lang="vi-VN" sz="2800" b="1" dirty="0">
                <a:latin typeface="+mj-lt"/>
              </a:rPr>
              <a:t>dẫn các quy trình giải quyết thủ tục hành chính sinh </a:t>
            </a:r>
            <a:r>
              <a:rPr lang="vi-VN" sz="2800" b="1">
                <a:latin typeface="+mj-lt"/>
              </a:rPr>
              <a:t>viên </a:t>
            </a:r>
            <a:endParaRPr lang="en-US" sz="2800" b="1" smtClean="0">
              <a:latin typeface="+mj-lt"/>
            </a:endParaRPr>
          </a:p>
          <a:p>
            <a:r>
              <a:rPr lang="vi-VN" sz="2800" b="1" smtClean="0">
                <a:latin typeface="+mj-lt"/>
              </a:rPr>
              <a:t>tại </a:t>
            </a:r>
            <a:r>
              <a:rPr lang="vi-VN" sz="2800" b="1" dirty="0">
                <a:latin typeface="+mj-lt"/>
              </a:rPr>
              <a:t>bộ phận một cửa như sau:</a:t>
            </a:r>
          </a:p>
        </p:txBody>
      </p:sp>
      <p:pic>
        <p:nvPicPr>
          <p:cNvPr id="9" name="Picture 8"/>
          <p:cNvPicPr>
            <a:picLocks noChangeAspect="1"/>
          </p:cNvPicPr>
          <p:nvPr/>
        </p:nvPicPr>
        <p:blipFill>
          <a:blip r:embed="rId3" cstate="hqprint">
            <a:extLst>
              <a:ext uri="{BEBA8EAE-BF5A-486C-A8C5-ECC9F3942E4B}">
                <a14:imgProps xmlns:a14="http://schemas.microsoft.com/office/drawing/2010/main">
                  <a14:imgLayer r:embed="rId4">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975446217"/>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par>
                                <p:cTn id="22" presetID="10" presetClass="entr" presetSubtype="0" fill="hold"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srcRect t="5592" b="6250"/>
          <a:stretch/>
        </p:blipFill>
        <p:spPr>
          <a:xfrm rot="10800000">
            <a:off x="0" y="0"/>
            <a:ext cx="12254483" cy="6858000"/>
          </a:xfrm>
          <a:prstGeom prst="rect">
            <a:avLst/>
          </a:prstGeom>
        </p:spPr>
      </p:pic>
      <p:sp>
        <p:nvSpPr>
          <p:cNvPr id="2" name="Hộp Văn bản 1">
            <a:extLst>
              <a:ext uri="{FF2B5EF4-FFF2-40B4-BE49-F238E27FC236}">
                <a16:creationId xmlns:a16="http://schemas.microsoft.com/office/drawing/2014/main" id="{E5F04170-3CE5-85B6-388A-EDEFE752467B}"/>
              </a:ext>
            </a:extLst>
          </p:cNvPr>
          <p:cNvSpPr txBox="1"/>
          <p:nvPr/>
        </p:nvSpPr>
        <p:spPr>
          <a:xfrm>
            <a:off x="638627" y="464457"/>
            <a:ext cx="11190515" cy="523220"/>
          </a:xfrm>
          <a:prstGeom prst="rect">
            <a:avLst/>
          </a:prstGeom>
          <a:noFill/>
        </p:spPr>
        <p:txBody>
          <a:bodyPr wrap="square" rtlCol="0">
            <a:spAutoFit/>
          </a:bodyPr>
          <a:lstStyle/>
          <a:p>
            <a:r>
              <a:rPr lang="vi-VN" sz="2800" b="1" dirty="0">
                <a:latin typeface="+mj-lt"/>
              </a:rPr>
              <a:t>2. Đăng ký xin cấp giấy xác nhận sinh viên đang học tại trường</a:t>
            </a:r>
          </a:p>
        </p:txBody>
      </p:sp>
      <p:pic>
        <p:nvPicPr>
          <p:cNvPr id="3" name="Hình ảnh 2">
            <a:extLst>
              <a:ext uri="{FF2B5EF4-FFF2-40B4-BE49-F238E27FC236}">
                <a16:creationId xmlns:a16="http://schemas.microsoft.com/office/drawing/2014/main" id="{C1A838E4-9C9D-0E14-342B-6E5AE0E4BC95}"/>
              </a:ext>
            </a:extLst>
          </p:cNvPr>
          <p:cNvPicPr>
            <a:picLocks noChangeAspect="1"/>
          </p:cNvPicPr>
          <p:nvPr/>
        </p:nvPicPr>
        <p:blipFill>
          <a:blip r:embed="rId3"/>
          <a:stretch>
            <a:fillRect/>
          </a:stretch>
        </p:blipFill>
        <p:spPr>
          <a:xfrm>
            <a:off x="6616673" y="1607260"/>
            <a:ext cx="5212469" cy="3953675"/>
          </a:xfrm>
          <a:prstGeom prst="rect">
            <a:avLst/>
          </a:prstGeom>
        </p:spPr>
      </p:pic>
      <p:sp>
        <p:nvSpPr>
          <p:cNvPr id="5" name="Hộp Văn bản 4">
            <a:extLst>
              <a:ext uri="{FF2B5EF4-FFF2-40B4-BE49-F238E27FC236}">
                <a16:creationId xmlns:a16="http://schemas.microsoft.com/office/drawing/2014/main" id="{8561C30E-5C32-2DD4-2209-AF279D54070F}"/>
              </a:ext>
            </a:extLst>
          </p:cNvPr>
          <p:cNvSpPr txBox="1"/>
          <p:nvPr/>
        </p:nvSpPr>
        <p:spPr>
          <a:xfrm>
            <a:off x="8286466" y="5717180"/>
            <a:ext cx="2743200" cy="338554"/>
          </a:xfrm>
          <a:prstGeom prst="rect">
            <a:avLst/>
          </a:prstGeom>
          <a:noFill/>
        </p:spPr>
        <p:txBody>
          <a:bodyPr wrap="square">
            <a:spAutoFit/>
          </a:bodyPr>
          <a:lstStyle/>
          <a:p>
            <a:r>
              <a:rPr lang="vi-VN" sz="1600" i="1" dirty="0">
                <a:latin typeface="+mj-lt"/>
              </a:rPr>
              <a:t>Hình 1: Mẫu giấy XNSV</a:t>
            </a:r>
          </a:p>
        </p:txBody>
      </p:sp>
      <p:sp>
        <p:nvSpPr>
          <p:cNvPr id="7" name="Hộp Văn bản 6">
            <a:extLst>
              <a:ext uri="{FF2B5EF4-FFF2-40B4-BE49-F238E27FC236}">
                <a16:creationId xmlns:a16="http://schemas.microsoft.com/office/drawing/2014/main" id="{4CD7039C-C8DE-57BF-701F-CF30E2BEAFA4}"/>
              </a:ext>
            </a:extLst>
          </p:cNvPr>
          <p:cNvSpPr txBox="1"/>
          <p:nvPr/>
        </p:nvSpPr>
        <p:spPr>
          <a:xfrm>
            <a:off x="948116" y="1703531"/>
            <a:ext cx="4936702" cy="1077218"/>
          </a:xfrm>
          <a:prstGeom prst="rect">
            <a:avLst/>
          </a:prstGeom>
          <a:noFill/>
        </p:spPr>
        <p:txBody>
          <a:bodyPr wrap="square">
            <a:spAutoFit/>
          </a:bodyPr>
          <a:lstStyle/>
          <a:p>
            <a:r>
              <a:rPr lang="vi-VN" sz="2400" dirty="0">
                <a:solidFill>
                  <a:srgbClr val="FF0000"/>
                </a:solidFill>
                <a:latin typeface="+mj-lt"/>
              </a:rPr>
              <a:t>B1:</a:t>
            </a:r>
            <a:r>
              <a:rPr lang="vi-VN" sz="2000" dirty="0">
                <a:latin typeface="+mj-lt"/>
              </a:rPr>
              <a:t> Sinh viên đề nghị tại bộ phận Một cửa hoặc gửi đề nghị </a:t>
            </a:r>
            <a:r>
              <a:rPr lang="vi-VN" sz="2000">
                <a:latin typeface="+mj-lt"/>
              </a:rPr>
              <a:t>qua </a:t>
            </a:r>
            <a:endParaRPr lang="en-US" sz="2000" smtClean="0">
              <a:latin typeface="+mj-lt"/>
            </a:endParaRPr>
          </a:p>
          <a:p>
            <a:r>
              <a:rPr lang="vi-VN" sz="2000" smtClean="0">
                <a:latin typeface="+mj-lt"/>
              </a:rPr>
              <a:t> </a:t>
            </a:r>
            <a:r>
              <a:rPr lang="en-US" sz="2000" smtClean="0">
                <a:latin typeface="+mj-lt"/>
              </a:rPr>
              <a:t>    </a:t>
            </a:r>
            <a:r>
              <a:rPr lang="vi-VN" sz="2000" smtClean="0">
                <a:latin typeface="+mj-lt"/>
              </a:rPr>
              <a:t>Email</a:t>
            </a:r>
            <a:r>
              <a:rPr lang="vi-VN" sz="2000" dirty="0">
                <a:latin typeface="+mj-lt"/>
              </a:rPr>
              <a:t>:</a:t>
            </a:r>
            <a:r>
              <a:rPr lang="vi-VN" sz="2000">
                <a:latin typeface="+mj-lt"/>
              </a:rPr>
              <a:t> </a:t>
            </a:r>
            <a:r>
              <a:rPr lang="vi-VN" sz="2000" smtClean="0">
                <a:solidFill>
                  <a:schemeClr val="accent5">
                    <a:lumMod val="50000"/>
                  </a:schemeClr>
                </a:solidFill>
                <a:latin typeface="+mj-lt"/>
              </a:rPr>
              <a:t>sv.phongctsv@uneti.edu.vn</a:t>
            </a:r>
            <a:endParaRPr lang="en-US" sz="2000" smtClean="0">
              <a:solidFill>
                <a:schemeClr val="accent5">
                  <a:lumMod val="50000"/>
                </a:schemeClr>
              </a:solidFill>
              <a:latin typeface="+mj-lt"/>
            </a:endParaRPr>
          </a:p>
        </p:txBody>
      </p:sp>
      <p:sp>
        <p:nvSpPr>
          <p:cNvPr id="9" name="Hộp Văn bản 8">
            <a:extLst>
              <a:ext uri="{FF2B5EF4-FFF2-40B4-BE49-F238E27FC236}">
                <a16:creationId xmlns:a16="http://schemas.microsoft.com/office/drawing/2014/main" id="{1141731D-69D9-C7A0-6970-93B1DFDD2C08}"/>
              </a:ext>
            </a:extLst>
          </p:cNvPr>
          <p:cNvSpPr txBox="1"/>
          <p:nvPr/>
        </p:nvSpPr>
        <p:spPr>
          <a:xfrm>
            <a:off x="1417560" y="2894748"/>
            <a:ext cx="4627418" cy="954107"/>
          </a:xfrm>
          <a:prstGeom prst="rect">
            <a:avLst/>
          </a:prstGeom>
          <a:noFill/>
        </p:spPr>
        <p:txBody>
          <a:bodyPr wrap="square">
            <a:spAutoFit/>
          </a:bodyPr>
          <a:lstStyle/>
          <a:p>
            <a:pPr algn="just"/>
            <a:r>
              <a:rPr lang="vi-VN" sz="1400" dirty="0">
                <a:latin typeface="+mj-lt"/>
              </a:rPr>
              <a:t>Hoặc qua </a:t>
            </a:r>
            <a:r>
              <a:rPr lang="vi-VN" sz="1400" dirty="0" err="1">
                <a:latin typeface="+mj-lt"/>
              </a:rPr>
              <a:t>App</a:t>
            </a:r>
            <a:r>
              <a:rPr lang="vi-VN" sz="1400" dirty="0">
                <a:latin typeface="+mj-lt"/>
              </a:rPr>
              <a:t> </a:t>
            </a:r>
            <a:r>
              <a:rPr lang="vi-VN" sz="1400" dirty="0" err="1">
                <a:latin typeface="+mj-lt"/>
              </a:rPr>
              <a:t>Uneti</a:t>
            </a:r>
            <a:r>
              <a:rPr lang="vi-VN" sz="1400" dirty="0">
                <a:latin typeface="+mj-lt"/>
              </a:rPr>
              <a:t> </a:t>
            </a:r>
            <a:r>
              <a:rPr lang="vi-VN" sz="1400" dirty="0" err="1">
                <a:latin typeface="+mj-lt"/>
              </a:rPr>
              <a:t>online</a:t>
            </a:r>
            <a:r>
              <a:rPr lang="vi-VN" sz="1400" dirty="0">
                <a:latin typeface="+mj-lt"/>
              </a:rPr>
              <a:t>/</a:t>
            </a:r>
            <a:r>
              <a:rPr lang="vi-VN" sz="1400" dirty="0" err="1">
                <a:latin typeface="+mj-lt"/>
              </a:rPr>
              <a:t>web</a:t>
            </a:r>
            <a:r>
              <a:rPr lang="vi-VN" sz="1400" dirty="0">
                <a:latin typeface="+mj-lt"/>
              </a:rPr>
              <a:t> </a:t>
            </a:r>
            <a:r>
              <a:rPr lang="vi-VN" sz="1400" dirty="0">
                <a:solidFill>
                  <a:schemeClr val="accent5">
                    <a:lumMod val="50000"/>
                  </a:schemeClr>
                </a:solidFill>
                <a:latin typeface="+mj-lt"/>
              </a:rPr>
              <a:t>https://support.uneti.edu.vn/ </a:t>
            </a:r>
            <a:r>
              <a:rPr lang="vi-VN" sz="1400" dirty="0">
                <a:latin typeface="+mj-lt"/>
              </a:rPr>
              <a:t>. Thời điểm cán bộ hoàn tất đề nghị vào phần mềm là thời điểm sinh viên nhận được </a:t>
            </a:r>
            <a:r>
              <a:rPr lang="vi-VN" sz="1400" dirty="0" err="1">
                <a:latin typeface="+mj-lt"/>
              </a:rPr>
              <a:t>Email</a:t>
            </a:r>
            <a:r>
              <a:rPr lang="vi-VN" sz="1400" dirty="0">
                <a:latin typeface="+mj-lt"/>
              </a:rPr>
              <a:t> (lần 1) thông báo đề nghị đã được </a:t>
            </a:r>
            <a:r>
              <a:rPr lang="vi-VN" sz="1400">
                <a:latin typeface="+mj-lt"/>
              </a:rPr>
              <a:t>tiếp </a:t>
            </a:r>
            <a:r>
              <a:rPr lang="vi-VN" sz="1400" smtClean="0">
                <a:latin typeface="+mj-lt"/>
              </a:rPr>
              <a:t>nhận</a:t>
            </a:r>
            <a:r>
              <a:rPr lang="en-US" sz="1400" smtClean="0">
                <a:latin typeface="+mj-lt"/>
              </a:rPr>
              <a:t>.</a:t>
            </a:r>
            <a:endParaRPr lang="vi-VN" sz="1400" dirty="0">
              <a:latin typeface="+mj-lt"/>
            </a:endParaRPr>
          </a:p>
        </p:txBody>
      </p:sp>
      <p:sp>
        <p:nvSpPr>
          <p:cNvPr id="11" name="Hộp Văn bản 10">
            <a:extLst>
              <a:ext uri="{FF2B5EF4-FFF2-40B4-BE49-F238E27FC236}">
                <a16:creationId xmlns:a16="http://schemas.microsoft.com/office/drawing/2014/main" id="{BDD1A7CE-0A5A-B378-22A9-655CA0325C7E}"/>
              </a:ext>
            </a:extLst>
          </p:cNvPr>
          <p:cNvSpPr txBox="1"/>
          <p:nvPr/>
        </p:nvSpPr>
        <p:spPr>
          <a:xfrm>
            <a:off x="948116" y="3962854"/>
            <a:ext cx="4815375" cy="1754326"/>
          </a:xfrm>
          <a:prstGeom prst="rect">
            <a:avLst/>
          </a:prstGeom>
          <a:noFill/>
        </p:spPr>
        <p:txBody>
          <a:bodyPr wrap="square">
            <a:spAutoFit/>
          </a:bodyPr>
          <a:lstStyle/>
          <a:p>
            <a:pPr algn="just"/>
            <a:r>
              <a:rPr lang="vi-VN" sz="2400" dirty="0">
                <a:solidFill>
                  <a:srgbClr val="FF0000"/>
                </a:solidFill>
                <a:latin typeface="+mj-lt"/>
              </a:rPr>
              <a:t>B2:</a:t>
            </a:r>
            <a:r>
              <a:rPr lang="vi-VN" sz="2800" dirty="0">
                <a:solidFill>
                  <a:srgbClr val="FF0000"/>
                </a:solidFill>
                <a:latin typeface="+mj-lt"/>
              </a:rPr>
              <a:t> </a:t>
            </a:r>
            <a:r>
              <a:rPr lang="vi-VN" sz="2000" dirty="0">
                <a:latin typeface="+mj-lt"/>
              </a:rPr>
              <a:t>Căn cứ vào nội dung thông báo của </a:t>
            </a:r>
            <a:r>
              <a:rPr lang="vi-VN" sz="2000" dirty="0" err="1">
                <a:latin typeface="+mj-lt"/>
              </a:rPr>
              <a:t>Email</a:t>
            </a:r>
            <a:r>
              <a:rPr lang="vi-VN" sz="2000" dirty="0">
                <a:latin typeface="+mj-lt"/>
              </a:rPr>
              <a:t> (lần 2), sinh viên  mang theo thẻ sinh viên(CMT/CCCD)  đến nhận kết quả tại bộ phận Một cửa theo địa điểm học của sinh viên.</a:t>
            </a:r>
          </a:p>
        </p:txBody>
      </p:sp>
      <p:sp>
        <p:nvSpPr>
          <p:cNvPr id="6" name="Hộp Văn bản 5">
            <a:extLst>
              <a:ext uri="{FF2B5EF4-FFF2-40B4-BE49-F238E27FC236}">
                <a16:creationId xmlns:a16="http://schemas.microsoft.com/office/drawing/2014/main" id="{B1D33BFB-ADA0-FE0D-58A7-72C4D578B788}"/>
              </a:ext>
            </a:extLst>
          </p:cNvPr>
          <p:cNvSpPr txBox="1"/>
          <p:nvPr/>
        </p:nvSpPr>
        <p:spPr>
          <a:xfrm>
            <a:off x="1417560" y="1006738"/>
            <a:ext cx="10914745" cy="338554"/>
          </a:xfrm>
          <a:prstGeom prst="rect">
            <a:avLst/>
          </a:prstGeom>
          <a:noFill/>
        </p:spPr>
        <p:txBody>
          <a:bodyPr wrap="square">
            <a:spAutoFit/>
          </a:bodyPr>
          <a:lstStyle/>
          <a:p>
            <a:r>
              <a:rPr lang="vi-VN" sz="1600" dirty="0">
                <a:latin typeface="+mj-lt"/>
              </a:rPr>
              <a:t>( Dùng trong trường hợp SV cần xin việc, xin miễn, tạm hoãn lệnh gọi nghĩa vụ quân </a:t>
            </a:r>
            <a:r>
              <a:rPr lang="vi-VN" sz="1600">
                <a:latin typeface="+mj-lt"/>
              </a:rPr>
              <a:t>sự</a:t>
            </a:r>
            <a:r>
              <a:rPr lang="vi-VN" sz="1600" smtClean="0">
                <a:latin typeface="+mj-lt"/>
              </a:rPr>
              <a:t>,...</a:t>
            </a:r>
            <a:r>
              <a:rPr lang="en-US" sz="1600" smtClean="0">
                <a:latin typeface="+mj-lt"/>
              </a:rPr>
              <a:t> </a:t>
            </a:r>
            <a:r>
              <a:rPr lang="vi-VN" sz="1600" smtClean="0">
                <a:latin typeface="+mj-lt"/>
              </a:rPr>
              <a:t>) </a:t>
            </a:r>
            <a:endParaRPr lang="vi-VN" sz="1600" dirty="0">
              <a:latin typeface="+mj-lt"/>
            </a:endParaRPr>
          </a:p>
        </p:txBody>
      </p:sp>
      <p:pic>
        <p:nvPicPr>
          <p:cNvPr id="12" name="Picture 11"/>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4107937674"/>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up)">
                                      <p:cBhvr>
                                        <p:cTn id="21" dur="500"/>
                                        <p:tgtEl>
                                          <p:spTgt spid="7"/>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up)">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p:bldP spid="9" grpId="0"/>
      <p:bldP spid="11"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t="5592" b="6250"/>
          <a:stretch/>
        </p:blipFill>
        <p:spPr>
          <a:xfrm rot="10800000">
            <a:off x="0" y="0"/>
            <a:ext cx="12254483" cy="6858000"/>
          </a:xfrm>
          <a:prstGeom prst="rect">
            <a:avLst/>
          </a:prstGeom>
        </p:spPr>
      </p:pic>
      <p:sp>
        <p:nvSpPr>
          <p:cNvPr id="4" name="Hộp Văn bản 3">
            <a:extLst>
              <a:ext uri="{FF2B5EF4-FFF2-40B4-BE49-F238E27FC236}">
                <a16:creationId xmlns:a16="http://schemas.microsoft.com/office/drawing/2014/main" id="{7EEFF797-6A1C-5E73-FDB4-C961FAA06638}"/>
              </a:ext>
            </a:extLst>
          </p:cNvPr>
          <p:cNvSpPr txBox="1"/>
          <p:nvPr/>
        </p:nvSpPr>
        <p:spPr>
          <a:xfrm>
            <a:off x="491672" y="480163"/>
            <a:ext cx="7416799" cy="523220"/>
          </a:xfrm>
          <a:prstGeom prst="rect">
            <a:avLst/>
          </a:prstGeom>
          <a:noFill/>
        </p:spPr>
        <p:txBody>
          <a:bodyPr wrap="square">
            <a:spAutoFit/>
          </a:bodyPr>
          <a:lstStyle/>
          <a:p>
            <a:r>
              <a:rPr lang="vi-VN" sz="2800" b="1" dirty="0">
                <a:latin typeface="+mj-lt"/>
              </a:rPr>
              <a:t>3. Đăng ký xin cấp giấy xác nhận vay vốn</a:t>
            </a:r>
          </a:p>
        </p:txBody>
      </p:sp>
      <p:sp>
        <p:nvSpPr>
          <p:cNvPr id="6" name="Hộp Văn bản 5">
            <a:extLst>
              <a:ext uri="{FF2B5EF4-FFF2-40B4-BE49-F238E27FC236}">
                <a16:creationId xmlns:a16="http://schemas.microsoft.com/office/drawing/2014/main" id="{7B313D07-EC56-FFF3-8C76-AB8C1DAA9A39}"/>
              </a:ext>
            </a:extLst>
          </p:cNvPr>
          <p:cNvSpPr txBox="1"/>
          <p:nvPr/>
        </p:nvSpPr>
        <p:spPr>
          <a:xfrm>
            <a:off x="1143402" y="1019042"/>
            <a:ext cx="7416799" cy="338554"/>
          </a:xfrm>
          <a:prstGeom prst="rect">
            <a:avLst/>
          </a:prstGeom>
          <a:noFill/>
        </p:spPr>
        <p:txBody>
          <a:bodyPr wrap="square">
            <a:spAutoFit/>
          </a:bodyPr>
          <a:lstStyle/>
          <a:p>
            <a:r>
              <a:rPr lang="vi-VN" sz="1600" dirty="0">
                <a:latin typeface="+mj-lt"/>
              </a:rPr>
              <a:t>( Dùng trong TH SV đang học tại trường có nhu cầu vay vốn tín </a:t>
            </a:r>
            <a:r>
              <a:rPr lang="vi-VN" sz="1600">
                <a:latin typeface="+mj-lt"/>
              </a:rPr>
              <a:t>dụng </a:t>
            </a:r>
            <a:r>
              <a:rPr lang="vi-VN" sz="1600" smtClean="0">
                <a:latin typeface="+mj-lt"/>
              </a:rPr>
              <a:t>SV</a:t>
            </a:r>
            <a:r>
              <a:rPr lang="en-US" sz="1600" smtClean="0">
                <a:latin typeface="+mj-lt"/>
              </a:rPr>
              <a:t> </a:t>
            </a:r>
            <a:r>
              <a:rPr lang="vi-VN" sz="1600" smtClean="0">
                <a:latin typeface="+mj-lt"/>
              </a:rPr>
              <a:t>) </a:t>
            </a:r>
            <a:endParaRPr lang="vi-VN" sz="1600" dirty="0">
              <a:latin typeface="+mj-lt"/>
            </a:endParaRPr>
          </a:p>
        </p:txBody>
      </p:sp>
      <p:pic>
        <p:nvPicPr>
          <p:cNvPr id="7" name="Hình ảnh 6">
            <a:extLst>
              <a:ext uri="{FF2B5EF4-FFF2-40B4-BE49-F238E27FC236}">
                <a16:creationId xmlns:a16="http://schemas.microsoft.com/office/drawing/2014/main" id="{6F44FECE-CFCC-1DE4-F191-BCBEC3AA82CD}"/>
              </a:ext>
            </a:extLst>
          </p:cNvPr>
          <p:cNvPicPr>
            <a:picLocks noChangeAspect="1"/>
          </p:cNvPicPr>
          <p:nvPr/>
        </p:nvPicPr>
        <p:blipFill>
          <a:blip r:embed="rId3"/>
          <a:stretch>
            <a:fillRect/>
          </a:stretch>
        </p:blipFill>
        <p:spPr>
          <a:xfrm>
            <a:off x="377371" y="1388374"/>
            <a:ext cx="4474430" cy="4465700"/>
          </a:xfrm>
          <a:prstGeom prst="rect">
            <a:avLst/>
          </a:prstGeom>
        </p:spPr>
      </p:pic>
      <p:sp>
        <p:nvSpPr>
          <p:cNvPr id="9" name="Hộp Văn bản 8">
            <a:extLst>
              <a:ext uri="{FF2B5EF4-FFF2-40B4-BE49-F238E27FC236}">
                <a16:creationId xmlns:a16="http://schemas.microsoft.com/office/drawing/2014/main" id="{45D5A82E-4C4B-152C-CE2E-A346CB2FBF11}"/>
              </a:ext>
            </a:extLst>
          </p:cNvPr>
          <p:cNvSpPr txBox="1"/>
          <p:nvPr/>
        </p:nvSpPr>
        <p:spPr>
          <a:xfrm>
            <a:off x="945243" y="5863043"/>
            <a:ext cx="3254828" cy="338554"/>
          </a:xfrm>
          <a:prstGeom prst="rect">
            <a:avLst/>
          </a:prstGeom>
          <a:noFill/>
        </p:spPr>
        <p:txBody>
          <a:bodyPr wrap="square">
            <a:spAutoFit/>
          </a:bodyPr>
          <a:lstStyle/>
          <a:p>
            <a:r>
              <a:rPr lang="vi-VN" sz="1600" i="1" dirty="0"/>
              <a:t>Hình 2: Mẫu giấy XN Vay vốn SV </a:t>
            </a:r>
          </a:p>
        </p:txBody>
      </p:sp>
      <p:sp>
        <p:nvSpPr>
          <p:cNvPr id="11" name="Hộp Văn bản 10">
            <a:extLst>
              <a:ext uri="{FF2B5EF4-FFF2-40B4-BE49-F238E27FC236}">
                <a16:creationId xmlns:a16="http://schemas.microsoft.com/office/drawing/2014/main" id="{4DE0E85E-18B6-F677-8458-74CC8E93F9BF}"/>
              </a:ext>
            </a:extLst>
          </p:cNvPr>
          <p:cNvSpPr txBox="1"/>
          <p:nvPr/>
        </p:nvSpPr>
        <p:spPr>
          <a:xfrm>
            <a:off x="5267069" y="1624681"/>
            <a:ext cx="6056087" cy="1077218"/>
          </a:xfrm>
          <a:prstGeom prst="rect">
            <a:avLst/>
          </a:prstGeom>
          <a:noFill/>
        </p:spPr>
        <p:txBody>
          <a:bodyPr wrap="square">
            <a:spAutoFit/>
          </a:bodyPr>
          <a:lstStyle/>
          <a:p>
            <a:pPr algn="just"/>
            <a:r>
              <a:rPr lang="vi-VN" sz="2400" dirty="0">
                <a:solidFill>
                  <a:srgbClr val="FF0000"/>
                </a:solidFill>
                <a:latin typeface="+mj-lt"/>
              </a:rPr>
              <a:t>B1</a:t>
            </a:r>
            <a:r>
              <a:rPr lang="vi-VN" sz="2000" dirty="0">
                <a:solidFill>
                  <a:srgbClr val="FF0000"/>
                </a:solidFill>
                <a:latin typeface="+mj-lt"/>
              </a:rPr>
              <a:t>: </a:t>
            </a:r>
            <a:r>
              <a:rPr lang="vi-VN" sz="2000" dirty="0">
                <a:latin typeface="+mj-lt"/>
              </a:rPr>
              <a:t>Sinh viên đề nghị tại bộ phận Một cửa hoặc gửi đề nghị qua </a:t>
            </a:r>
            <a:r>
              <a:rPr lang="vi-VN" sz="2000" dirty="0" err="1">
                <a:latin typeface="+mj-lt"/>
              </a:rPr>
              <a:t>Email</a:t>
            </a:r>
            <a:r>
              <a:rPr lang="vi-VN" sz="2000" dirty="0">
                <a:latin typeface="+mj-lt"/>
              </a:rPr>
              <a:t>:</a:t>
            </a:r>
            <a:r>
              <a:rPr lang="vi-VN" sz="2000" dirty="0">
                <a:solidFill>
                  <a:schemeClr val="accent1">
                    <a:lumMod val="50000"/>
                  </a:schemeClr>
                </a:solidFill>
                <a:latin typeface="+mj-lt"/>
              </a:rPr>
              <a:t> </a:t>
            </a:r>
            <a:r>
              <a:rPr lang="vi-VN" sz="2000" dirty="0">
                <a:solidFill>
                  <a:schemeClr val="accent5">
                    <a:lumMod val="50000"/>
                  </a:schemeClr>
                </a:solidFill>
                <a:latin typeface="+mj-lt"/>
              </a:rPr>
              <a:t>sv.phongctsv@uneti.edu.vn</a:t>
            </a:r>
            <a:r>
              <a:rPr lang="vi-VN" sz="2000">
                <a:solidFill>
                  <a:schemeClr val="accent5">
                    <a:lumMod val="50000"/>
                  </a:schemeClr>
                </a:solidFill>
                <a:latin typeface="+mj-lt"/>
              </a:rPr>
              <a:t> </a:t>
            </a:r>
            <a:endParaRPr lang="vi-VN" sz="2000" dirty="0">
              <a:solidFill>
                <a:schemeClr val="accent5">
                  <a:lumMod val="50000"/>
                </a:schemeClr>
              </a:solidFill>
              <a:latin typeface="+mj-lt"/>
            </a:endParaRPr>
          </a:p>
          <a:p>
            <a:pPr algn="just"/>
            <a:r>
              <a:rPr lang="vi-VN" sz="2000">
                <a:solidFill>
                  <a:schemeClr val="accent5">
                    <a:lumMod val="50000"/>
                  </a:schemeClr>
                </a:solidFill>
                <a:latin typeface="+mj-lt"/>
              </a:rPr>
              <a:t> </a:t>
            </a:r>
            <a:endParaRPr lang="vi-VN" sz="2000" dirty="0">
              <a:solidFill>
                <a:schemeClr val="accent5">
                  <a:lumMod val="50000"/>
                </a:schemeClr>
              </a:solidFill>
              <a:latin typeface="+mj-lt"/>
            </a:endParaRPr>
          </a:p>
        </p:txBody>
      </p:sp>
      <p:pic>
        <p:nvPicPr>
          <p:cNvPr id="10" name="Picture 9"/>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
        <p:nvSpPr>
          <p:cNvPr id="13" name="Hộp Văn bản 10">
            <a:extLst>
              <a:ext uri="{FF2B5EF4-FFF2-40B4-BE49-F238E27FC236}">
                <a16:creationId xmlns:a16="http://schemas.microsoft.com/office/drawing/2014/main" id="{4DE0E85E-18B6-F677-8458-74CC8E93F9BF}"/>
              </a:ext>
            </a:extLst>
          </p:cNvPr>
          <p:cNvSpPr txBox="1"/>
          <p:nvPr/>
        </p:nvSpPr>
        <p:spPr>
          <a:xfrm>
            <a:off x="5267069" y="3634083"/>
            <a:ext cx="6056087" cy="1384995"/>
          </a:xfrm>
          <a:prstGeom prst="rect">
            <a:avLst/>
          </a:prstGeom>
          <a:noFill/>
        </p:spPr>
        <p:txBody>
          <a:bodyPr wrap="square">
            <a:spAutoFit/>
          </a:bodyPr>
          <a:lstStyle/>
          <a:p>
            <a:pPr algn="just"/>
            <a:r>
              <a:rPr lang="vi-VN" sz="2400" smtClean="0">
                <a:solidFill>
                  <a:srgbClr val="FF0000"/>
                </a:solidFill>
                <a:latin typeface="+mj-lt"/>
              </a:rPr>
              <a:t>B2</a:t>
            </a:r>
            <a:r>
              <a:rPr lang="vi-VN" sz="2400" dirty="0">
                <a:solidFill>
                  <a:srgbClr val="FF0000"/>
                </a:solidFill>
                <a:latin typeface="+mj-lt"/>
              </a:rPr>
              <a:t>:</a:t>
            </a:r>
            <a:r>
              <a:rPr lang="vi-VN" sz="2400" dirty="0">
                <a:latin typeface="+mj-lt"/>
              </a:rPr>
              <a:t> </a:t>
            </a:r>
            <a:r>
              <a:rPr lang="vi-VN" sz="2000" dirty="0">
                <a:latin typeface="+mj-lt"/>
              </a:rPr>
              <a:t>Căn cứ vào nội dung thông báo của </a:t>
            </a:r>
            <a:r>
              <a:rPr lang="vi-VN" sz="2000" dirty="0" err="1">
                <a:latin typeface="+mj-lt"/>
              </a:rPr>
              <a:t>Email</a:t>
            </a:r>
            <a:r>
              <a:rPr lang="vi-VN" sz="2000" dirty="0">
                <a:latin typeface="+mj-lt"/>
              </a:rPr>
              <a:t> (lần 2), sinh viên mang theo thẻ sinh viên(CMT/CCCD)  đến nhận kết quả tại bộ phận Một cửa theo địa điểm học của </a:t>
            </a:r>
            <a:r>
              <a:rPr lang="vi-VN" sz="2000">
                <a:latin typeface="+mj-lt"/>
              </a:rPr>
              <a:t>sinh </a:t>
            </a:r>
            <a:r>
              <a:rPr lang="vi-VN" sz="2000" smtClean="0">
                <a:latin typeface="+mj-lt"/>
              </a:rPr>
              <a:t>viên</a:t>
            </a:r>
            <a:r>
              <a:rPr lang="en-US" sz="2000" smtClean="0">
                <a:latin typeface="+mj-lt"/>
              </a:rPr>
              <a:t>.</a:t>
            </a:r>
            <a:endParaRPr lang="vi-VN" sz="2000" dirty="0">
              <a:latin typeface="+mj-lt"/>
            </a:endParaRPr>
          </a:p>
        </p:txBody>
      </p:sp>
      <p:sp>
        <p:nvSpPr>
          <p:cNvPr id="14" name="Hộp Văn bản 10">
            <a:extLst>
              <a:ext uri="{FF2B5EF4-FFF2-40B4-BE49-F238E27FC236}">
                <a16:creationId xmlns:a16="http://schemas.microsoft.com/office/drawing/2014/main" id="{4DE0E85E-18B6-F677-8458-74CC8E93F9BF}"/>
              </a:ext>
            </a:extLst>
          </p:cNvPr>
          <p:cNvSpPr txBox="1"/>
          <p:nvPr/>
        </p:nvSpPr>
        <p:spPr>
          <a:xfrm>
            <a:off x="5687980" y="2534653"/>
            <a:ext cx="5214263" cy="1077218"/>
          </a:xfrm>
          <a:prstGeom prst="rect">
            <a:avLst/>
          </a:prstGeom>
          <a:noFill/>
        </p:spPr>
        <p:txBody>
          <a:bodyPr wrap="square">
            <a:spAutoFit/>
          </a:bodyPr>
          <a:lstStyle/>
          <a:p>
            <a:pPr algn="just"/>
            <a:r>
              <a:rPr lang="vi-VN" sz="1600" smtClean="0">
                <a:latin typeface="+mj-lt"/>
              </a:rPr>
              <a:t>Hoặc </a:t>
            </a:r>
            <a:r>
              <a:rPr lang="vi-VN" sz="1600" dirty="0">
                <a:latin typeface="+mj-lt"/>
              </a:rPr>
              <a:t>qua </a:t>
            </a:r>
            <a:r>
              <a:rPr lang="vi-VN" sz="1600" dirty="0" err="1">
                <a:latin typeface="+mj-lt"/>
              </a:rPr>
              <a:t>App</a:t>
            </a:r>
            <a:r>
              <a:rPr lang="vi-VN" sz="1600" dirty="0">
                <a:latin typeface="+mj-lt"/>
              </a:rPr>
              <a:t> </a:t>
            </a:r>
            <a:r>
              <a:rPr lang="vi-VN" sz="1600" dirty="0" err="1">
                <a:latin typeface="+mj-lt"/>
              </a:rPr>
              <a:t>Uneti</a:t>
            </a:r>
            <a:r>
              <a:rPr lang="vi-VN" sz="1600" dirty="0">
                <a:latin typeface="+mj-lt"/>
              </a:rPr>
              <a:t> </a:t>
            </a:r>
            <a:r>
              <a:rPr lang="vi-VN" sz="1600" dirty="0" err="1">
                <a:latin typeface="+mj-lt"/>
              </a:rPr>
              <a:t>online</a:t>
            </a:r>
            <a:r>
              <a:rPr lang="vi-VN" sz="1600" dirty="0">
                <a:latin typeface="+mj-lt"/>
              </a:rPr>
              <a:t>/</a:t>
            </a:r>
            <a:r>
              <a:rPr lang="vi-VN" sz="1600" dirty="0" err="1">
                <a:latin typeface="+mj-lt"/>
              </a:rPr>
              <a:t>web</a:t>
            </a:r>
            <a:r>
              <a:rPr lang="vi-VN" sz="1600" dirty="0">
                <a:latin typeface="+mj-lt"/>
              </a:rPr>
              <a:t> </a:t>
            </a:r>
            <a:r>
              <a:rPr lang="vi-VN" sz="1600" dirty="0">
                <a:solidFill>
                  <a:schemeClr val="accent5">
                    <a:lumMod val="50000"/>
                  </a:schemeClr>
                </a:solidFill>
                <a:latin typeface="+mj-lt"/>
              </a:rPr>
              <a:t>https://support.uneti.edu.vn</a:t>
            </a:r>
            <a:r>
              <a:rPr lang="vi-VN" sz="1600">
                <a:solidFill>
                  <a:schemeClr val="accent5">
                    <a:lumMod val="50000"/>
                  </a:schemeClr>
                </a:solidFill>
                <a:latin typeface="+mj-lt"/>
              </a:rPr>
              <a:t>/. </a:t>
            </a:r>
            <a:endParaRPr lang="en-US" sz="1600" smtClean="0">
              <a:solidFill>
                <a:schemeClr val="accent5">
                  <a:lumMod val="50000"/>
                </a:schemeClr>
              </a:solidFill>
              <a:latin typeface="+mj-lt"/>
            </a:endParaRPr>
          </a:p>
          <a:p>
            <a:pPr algn="just"/>
            <a:r>
              <a:rPr lang="vi-VN" sz="1600" smtClean="0">
                <a:latin typeface="+mj-lt"/>
              </a:rPr>
              <a:t>Thời </a:t>
            </a:r>
            <a:r>
              <a:rPr lang="vi-VN" sz="1600" dirty="0">
                <a:latin typeface="+mj-lt"/>
              </a:rPr>
              <a:t>điểm cán bộ hoàn tất đề nghị vào phần mềm là thời điểm sinh viên nhận được </a:t>
            </a:r>
            <a:r>
              <a:rPr lang="vi-VN" sz="1600" dirty="0" err="1">
                <a:latin typeface="+mj-lt"/>
              </a:rPr>
              <a:t>Email</a:t>
            </a:r>
            <a:r>
              <a:rPr lang="vi-VN" sz="1600" dirty="0">
                <a:latin typeface="+mj-lt"/>
              </a:rPr>
              <a:t> (lần 1) thông báo đề nghị đã được </a:t>
            </a:r>
            <a:r>
              <a:rPr lang="vi-VN" sz="1600">
                <a:latin typeface="+mj-lt"/>
              </a:rPr>
              <a:t>tiếp </a:t>
            </a:r>
            <a:r>
              <a:rPr lang="vi-VN" sz="1600" smtClean="0">
                <a:latin typeface="+mj-lt"/>
              </a:rPr>
              <a:t>nhận</a:t>
            </a:r>
            <a:r>
              <a:rPr lang="en-US" sz="1600" smtClean="0">
                <a:latin typeface="+mj-lt"/>
              </a:rPr>
              <a:t>.</a:t>
            </a:r>
            <a:endParaRPr lang="vi-VN" sz="1600" dirty="0">
              <a:latin typeface="+mj-lt"/>
            </a:endParaRPr>
          </a:p>
        </p:txBody>
      </p:sp>
    </p:spTree>
    <p:extLst>
      <p:ext uri="{BB962C8B-B14F-4D97-AF65-F5344CB8AC3E}">
        <p14:creationId xmlns:p14="http://schemas.microsoft.com/office/powerpoint/2010/main" val="3754702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anim calcmode="lin" valueType="num">
                                      <p:cBhvr additive="base">
                                        <p:cTn id="31"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9" grpId="0"/>
      <p:bldP spid="11"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t="5592" b="6250"/>
          <a:stretch/>
        </p:blipFill>
        <p:spPr>
          <a:xfrm rot="10800000">
            <a:off x="0" y="0"/>
            <a:ext cx="12254483" cy="6858000"/>
          </a:xfrm>
          <a:prstGeom prst="rect">
            <a:avLst/>
          </a:prstGeom>
        </p:spPr>
      </p:pic>
      <p:sp>
        <p:nvSpPr>
          <p:cNvPr id="3" name="Hộp Văn bản 2">
            <a:extLst>
              <a:ext uri="{FF2B5EF4-FFF2-40B4-BE49-F238E27FC236}">
                <a16:creationId xmlns:a16="http://schemas.microsoft.com/office/drawing/2014/main" id="{9C1B690D-B74B-5D18-ADFA-1CE436C4D0AE}"/>
              </a:ext>
            </a:extLst>
          </p:cNvPr>
          <p:cNvSpPr txBox="1"/>
          <p:nvPr/>
        </p:nvSpPr>
        <p:spPr>
          <a:xfrm>
            <a:off x="522512" y="504762"/>
            <a:ext cx="9695545" cy="523220"/>
          </a:xfrm>
          <a:prstGeom prst="rect">
            <a:avLst/>
          </a:prstGeom>
          <a:noFill/>
        </p:spPr>
        <p:txBody>
          <a:bodyPr wrap="square">
            <a:spAutoFit/>
          </a:bodyPr>
          <a:lstStyle/>
          <a:p>
            <a:r>
              <a:rPr lang="vi-VN" sz="2800" b="1" dirty="0">
                <a:latin typeface="+mj-lt"/>
              </a:rPr>
              <a:t>4. Đăng ký xin cấp giấy xác nhận đối tượng chính sách </a:t>
            </a:r>
          </a:p>
        </p:txBody>
      </p:sp>
      <p:pic>
        <p:nvPicPr>
          <p:cNvPr id="4" name="Hình ảnh 3">
            <a:extLst>
              <a:ext uri="{FF2B5EF4-FFF2-40B4-BE49-F238E27FC236}">
                <a16:creationId xmlns:a16="http://schemas.microsoft.com/office/drawing/2014/main" id="{1E801807-AF05-8DAE-52BF-9054E46988DE}"/>
              </a:ext>
            </a:extLst>
          </p:cNvPr>
          <p:cNvPicPr>
            <a:picLocks noChangeAspect="1"/>
          </p:cNvPicPr>
          <p:nvPr/>
        </p:nvPicPr>
        <p:blipFill>
          <a:blip r:embed="rId3"/>
          <a:stretch>
            <a:fillRect/>
          </a:stretch>
        </p:blipFill>
        <p:spPr>
          <a:xfrm>
            <a:off x="522512" y="1176476"/>
            <a:ext cx="4209143" cy="5176762"/>
          </a:xfrm>
          <a:prstGeom prst="rect">
            <a:avLst/>
          </a:prstGeom>
        </p:spPr>
      </p:pic>
      <p:sp>
        <p:nvSpPr>
          <p:cNvPr id="6" name="Hộp Văn bản 5">
            <a:extLst>
              <a:ext uri="{FF2B5EF4-FFF2-40B4-BE49-F238E27FC236}">
                <a16:creationId xmlns:a16="http://schemas.microsoft.com/office/drawing/2014/main" id="{915CBCA6-9EA7-5E80-303C-C0B8C31A8A24}"/>
              </a:ext>
            </a:extLst>
          </p:cNvPr>
          <p:cNvSpPr txBox="1"/>
          <p:nvPr/>
        </p:nvSpPr>
        <p:spPr>
          <a:xfrm>
            <a:off x="827642" y="6370952"/>
            <a:ext cx="4318000" cy="338554"/>
          </a:xfrm>
          <a:prstGeom prst="rect">
            <a:avLst/>
          </a:prstGeom>
          <a:noFill/>
        </p:spPr>
        <p:txBody>
          <a:bodyPr wrap="square">
            <a:spAutoFit/>
          </a:bodyPr>
          <a:lstStyle/>
          <a:p>
            <a:r>
              <a:rPr lang="vi-VN" sz="1600" i="1" dirty="0">
                <a:latin typeface="+mj-lt"/>
              </a:rPr>
              <a:t>Hình 3: Mẫu giấy XN Đối tượng chính sách</a:t>
            </a:r>
          </a:p>
        </p:txBody>
      </p:sp>
      <p:sp>
        <p:nvSpPr>
          <p:cNvPr id="10" name="Hộp Văn bản 9">
            <a:extLst>
              <a:ext uri="{FF2B5EF4-FFF2-40B4-BE49-F238E27FC236}">
                <a16:creationId xmlns:a16="http://schemas.microsoft.com/office/drawing/2014/main" id="{73E3585C-BCBA-C02A-5198-7B791D1FBCFA}"/>
              </a:ext>
            </a:extLst>
          </p:cNvPr>
          <p:cNvSpPr txBox="1"/>
          <p:nvPr/>
        </p:nvSpPr>
        <p:spPr>
          <a:xfrm>
            <a:off x="4343726" y="1069546"/>
            <a:ext cx="6691745" cy="584775"/>
          </a:xfrm>
          <a:prstGeom prst="rect">
            <a:avLst/>
          </a:prstGeom>
          <a:noFill/>
        </p:spPr>
        <p:txBody>
          <a:bodyPr wrap="square">
            <a:spAutoFit/>
          </a:bodyPr>
          <a:lstStyle/>
          <a:p>
            <a:pPr algn="ctr"/>
            <a:r>
              <a:rPr lang="vi-VN" sz="1600" dirty="0">
                <a:latin typeface="+mj-lt"/>
              </a:rPr>
              <a:t>( Dùng trong trường hợp SV </a:t>
            </a:r>
            <a:r>
              <a:rPr lang="vi-VN" sz="1600">
                <a:latin typeface="+mj-lt"/>
              </a:rPr>
              <a:t>đang </a:t>
            </a:r>
            <a:r>
              <a:rPr lang="vi-VN" sz="1600" smtClean="0">
                <a:latin typeface="+mj-lt"/>
              </a:rPr>
              <a:t>học </a:t>
            </a:r>
            <a:r>
              <a:rPr lang="vi-VN" sz="1600" dirty="0">
                <a:latin typeface="+mj-lt"/>
              </a:rPr>
              <a:t>tại trường thuộc đối tượng được miễn giảm học phí theo </a:t>
            </a:r>
            <a:r>
              <a:rPr lang="vi-VN" sz="1600">
                <a:latin typeface="+mj-lt"/>
              </a:rPr>
              <a:t>quy </a:t>
            </a:r>
            <a:r>
              <a:rPr lang="vi-VN" sz="1600" smtClean="0">
                <a:latin typeface="+mj-lt"/>
              </a:rPr>
              <a:t>định</a:t>
            </a:r>
            <a:r>
              <a:rPr lang="en-US" sz="1600" smtClean="0">
                <a:latin typeface="+mj-lt"/>
              </a:rPr>
              <a:t> </a:t>
            </a:r>
            <a:r>
              <a:rPr lang="vi-VN" sz="1600" smtClean="0">
                <a:latin typeface="+mj-lt"/>
              </a:rPr>
              <a:t>) </a:t>
            </a:r>
            <a:endParaRPr lang="vi-VN" sz="1600" dirty="0">
              <a:latin typeface="+mj-lt"/>
            </a:endParaRPr>
          </a:p>
        </p:txBody>
      </p:sp>
      <p:sp>
        <p:nvSpPr>
          <p:cNvPr id="13" name="Hộp Văn bản 12">
            <a:extLst>
              <a:ext uri="{FF2B5EF4-FFF2-40B4-BE49-F238E27FC236}">
                <a16:creationId xmlns:a16="http://schemas.microsoft.com/office/drawing/2014/main" id="{5EAFBECB-1DC7-4B4B-641F-D8ED41D7E105}"/>
              </a:ext>
            </a:extLst>
          </p:cNvPr>
          <p:cNvSpPr txBox="1"/>
          <p:nvPr/>
        </p:nvSpPr>
        <p:spPr>
          <a:xfrm>
            <a:off x="5145642" y="2031272"/>
            <a:ext cx="6054469" cy="707886"/>
          </a:xfrm>
          <a:prstGeom prst="rect">
            <a:avLst/>
          </a:prstGeom>
          <a:noFill/>
        </p:spPr>
        <p:txBody>
          <a:bodyPr wrap="square">
            <a:spAutoFit/>
          </a:bodyPr>
          <a:lstStyle/>
          <a:p>
            <a:pPr algn="just"/>
            <a:r>
              <a:rPr lang="vi-VN" sz="2000" dirty="0">
                <a:solidFill>
                  <a:srgbClr val="C00000"/>
                </a:solidFill>
                <a:latin typeface="+mj-lt"/>
              </a:rPr>
              <a:t>B1: </a:t>
            </a:r>
            <a:r>
              <a:rPr lang="vi-VN" sz="2000" dirty="0">
                <a:latin typeface="+mj-lt"/>
              </a:rPr>
              <a:t>Sinh viên nộp giấy đề nghị tại bộ phận Một cửa hoặc gửi đề nghị qua </a:t>
            </a:r>
            <a:r>
              <a:rPr lang="vi-VN" sz="2000" dirty="0" err="1">
                <a:latin typeface="+mj-lt"/>
              </a:rPr>
              <a:t>Email</a:t>
            </a:r>
            <a:r>
              <a:rPr lang="vi-VN" sz="2000" dirty="0">
                <a:latin typeface="+mj-lt"/>
              </a:rPr>
              <a:t>:</a:t>
            </a:r>
            <a:r>
              <a:rPr lang="vi-VN" sz="2000" dirty="0">
                <a:solidFill>
                  <a:schemeClr val="accent5">
                    <a:lumMod val="50000"/>
                  </a:schemeClr>
                </a:solidFill>
                <a:latin typeface="+mj-lt"/>
              </a:rPr>
              <a:t> sv.phongctsv@uneti.edu.vn </a:t>
            </a:r>
            <a:endParaRPr lang="vi-VN" sz="2000" dirty="0">
              <a:latin typeface="+mj-lt"/>
            </a:endParaRPr>
          </a:p>
        </p:txBody>
      </p:sp>
      <p:sp>
        <p:nvSpPr>
          <p:cNvPr id="15" name="Hộp Văn bản 14">
            <a:extLst>
              <a:ext uri="{FF2B5EF4-FFF2-40B4-BE49-F238E27FC236}">
                <a16:creationId xmlns:a16="http://schemas.microsoft.com/office/drawing/2014/main" id="{824CE7C2-2BBA-174F-CF0E-50CD59158962}"/>
              </a:ext>
            </a:extLst>
          </p:cNvPr>
          <p:cNvSpPr txBox="1"/>
          <p:nvPr/>
        </p:nvSpPr>
        <p:spPr>
          <a:xfrm>
            <a:off x="5660638" y="2872444"/>
            <a:ext cx="5664861" cy="830997"/>
          </a:xfrm>
          <a:prstGeom prst="rect">
            <a:avLst/>
          </a:prstGeom>
          <a:noFill/>
        </p:spPr>
        <p:txBody>
          <a:bodyPr wrap="square">
            <a:spAutoFit/>
          </a:bodyPr>
          <a:lstStyle/>
          <a:p>
            <a:pPr algn="just"/>
            <a:r>
              <a:rPr lang="vi-VN" sz="1600" dirty="0">
                <a:latin typeface="+mj-lt"/>
              </a:rPr>
              <a:t>Hoặc qua </a:t>
            </a:r>
            <a:r>
              <a:rPr lang="vi-VN" sz="1600" dirty="0" err="1">
                <a:latin typeface="+mj-lt"/>
              </a:rPr>
              <a:t>App</a:t>
            </a:r>
            <a:r>
              <a:rPr lang="vi-VN" sz="1600" dirty="0">
                <a:latin typeface="+mj-lt"/>
              </a:rPr>
              <a:t> </a:t>
            </a:r>
            <a:r>
              <a:rPr lang="vi-VN" sz="1600" dirty="0" err="1">
                <a:latin typeface="+mj-lt"/>
              </a:rPr>
              <a:t>Uneti</a:t>
            </a:r>
            <a:r>
              <a:rPr lang="vi-VN" sz="1600" dirty="0">
                <a:latin typeface="+mj-lt"/>
              </a:rPr>
              <a:t> </a:t>
            </a:r>
            <a:r>
              <a:rPr lang="vi-VN" sz="1600" dirty="0" err="1">
                <a:latin typeface="+mj-lt"/>
              </a:rPr>
              <a:t>online</a:t>
            </a:r>
            <a:r>
              <a:rPr lang="vi-VN" sz="1600" dirty="0">
                <a:latin typeface="+mj-lt"/>
              </a:rPr>
              <a:t>/</a:t>
            </a:r>
            <a:r>
              <a:rPr lang="vi-VN" sz="1600" dirty="0" err="1">
                <a:latin typeface="+mj-lt"/>
              </a:rPr>
              <a:t>web</a:t>
            </a:r>
            <a:r>
              <a:rPr lang="vi-VN" sz="1600" dirty="0">
                <a:latin typeface="+mj-lt"/>
              </a:rPr>
              <a:t> </a:t>
            </a:r>
            <a:r>
              <a:rPr lang="vi-VN" sz="1600" dirty="0">
                <a:solidFill>
                  <a:schemeClr val="accent5">
                    <a:lumMod val="50000"/>
                  </a:schemeClr>
                </a:solidFill>
                <a:latin typeface="+mj-lt"/>
                <a:hlinkClick r:id="rId4"/>
              </a:rPr>
              <a:t>https://support.uneti.edu.vn/</a:t>
            </a:r>
            <a:r>
              <a:rPr lang="vi-VN" sz="1600" dirty="0">
                <a:solidFill>
                  <a:schemeClr val="accent5">
                    <a:lumMod val="50000"/>
                  </a:schemeClr>
                </a:solidFill>
                <a:latin typeface="+mj-lt"/>
              </a:rPr>
              <a:t> </a:t>
            </a:r>
            <a:r>
              <a:rPr lang="vi-VN" sz="1600" dirty="0">
                <a:latin typeface="+mj-lt"/>
              </a:rPr>
              <a:t> Thời điểm cán bộ hoàn tất đề nghị vào phần mềm là thời điểm sinh viên nhận được </a:t>
            </a:r>
            <a:r>
              <a:rPr lang="vi-VN" sz="1600" dirty="0" err="1">
                <a:latin typeface="+mj-lt"/>
              </a:rPr>
              <a:t>Email</a:t>
            </a:r>
            <a:r>
              <a:rPr lang="vi-VN" sz="1600" dirty="0">
                <a:latin typeface="+mj-lt"/>
              </a:rPr>
              <a:t> (lần 1) thông báo đề nghị đã được </a:t>
            </a:r>
            <a:r>
              <a:rPr lang="vi-VN" sz="1600">
                <a:latin typeface="+mj-lt"/>
              </a:rPr>
              <a:t>tiếp </a:t>
            </a:r>
            <a:r>
              <a:rPr lang="vi-VN" sz="1600" smtClean="0">
                <a:latin typeface="+mj-lt"/>
              </a:rPr>
              <a:t>nhận</a:t>
            </a:r>
            <a:r>
              <a:rPr lang="en-US" sz="1600" smtClean="0">
                <a:latin typeface="+mj-lt"/>
              </a:rPr>
              <a:t>.</a:t>
            </a:r>
            <a:endParaRPr lang="vi-VN" sz="1600" dirty="0">
              <a:latin typeface="+mj-lt"/>
            </a:endParaRPr>
          </a:p>
        </p:txBody>
      </p:sp>
      <p:sp>
        <p:nvSpPr>
          <p:cNvPr id="17" name="Hộp Văn bản 16">
            <a:extLst>
              <a:ext uri="{FF2B5EF4-FFF2-40B4-BE49-F238E27FC236}">
                <a16:creationId xmlns:a16="http://schemas.microsoft.com/office/drawing/2014/main" id="{63EF922D-925B-3395-FD7F-9D700A0D22BF}"/>
              </a:ext>
            </a:extLst>
          </p:cNvPr>
          <p:cNvSpPr txBox="1"/>
          <p:nvPr/>
        </p:nvSpPr>
        <p:spPr>
          <a:xfrm>
            <a:off x="5145642" y="3836727"/>
            <a:ext cx="6054469" cy="1323439"/>
          </a:xfrm>
          <a:prstGeom prst="rect">
            <a:avLst/>
          </a:prstGeom>
          <a:noFill/>
        </p:spPr>
        <p:txBody>
          <a:bodyPr wrap="square">
            <a:spAutoFit/>
          </a:bodyPr>
          <a:lstStyle/>
          <a:p>
            <a:pPr algn="just"/>
            <a:r>
              <a:rPr lang="vi-VN" sz="2000" dirty="0">
                <a:solidFill>
                  <a:srgbClr val="C00000"/>
                </a:solidFill>
                <a:latin typeface="+mj-lt"/>
              </a:rPr>
              <a:t>B2:</a:t>
            </a:r>
            <a:r>
              <a:rPr lang="vi-VN" sz="2000" dirty="0">
                <a:latin typeface="+mj-lt"/>
              </a:rPr>
              <a:t> Căn cứ vào nội dung thông báo của </a:t>
            </a:r>
            <a:r>
              <a:rPr lang="vi-VN" sz="2000" dirty="0" err="1">
                <a:latin typeface="+mj-lt"/>
              </a:rPr>
              <a:t>Email</a:t>
            </a:r>
            <a:r>
              <a:rPr lang="vi-VN" sz="2000" dirty="0">
                <a:latin typeface="+mj-lt"/>
              </a:rPr>
              <a:t> (lần 2), sinh viên mang theo thẻ sinh viên(CMT/CCCD)  đến nhận kết quả tại bộ phận Một cửa theo địa điểm học của </a:t>
            </a:r>
            <a:r>
              <a:rPr lang="vi-VN" sz="2000">
                <a:latin typeface="+mj-lt"/>
              </a:rPr>
              <a:t>sinh </a:t>
            </a:r>
            <a:r>
              <a:rPr lang="vi-VN" sz="2000" smtClean="0">
                <a:latin typeface="+mj-lt"/>
              </a:rPr>
              <a:t>viên</a:t>
            </a:r>
            <a:r>
              <a:rPr lang="en-US" sz="2000" smtClean="0">
                <a:latin typeface="+mj-lt"/>
              </a:rPr>
              <a:t>.</a:t>
            </a:r>
            <a:endParaRPr lang="vi-VN" sz="2000" dirty="0">
              <a:latin typeface="+mj-lt"/>
            </a:endParaRPr>
          </a:p>
        </p:txBody>
      </p:sp>
      <p:pic>
        <p:nvPicPr>
          <p:cNvPr id="11" name="Picture 10"/>
          <p:cNvPicPr>
            <a:picLocks noChangeAspect="1"/>
          </p:cNvPicPr>
          <p:nvPr/>
        </p:nvPicPr>
        <p:blipFill>
          <a:blip r:embed="rId5" cstate="print">
            <a:extLst>
              <a:ext uri="{BEBA8EAE-BF5A-486C-A8C5-ECC9F3942E4B}">
                <a14:imgProps xmlns:a14="http://schemas.microsoft.com/office/drawing/2010/main">
                  <a14:imgLayer r:embed="rId6">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1421753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0" grpId="0"/>
      <p:bldP spid="13" grpId="0"/>
      <p:bldP spid="15"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t="5592" b="6250"/>
          <a:stretch/>
        </p:blipFill>
        <p:spPr>
          <a:xfrm rot="10800000">
            <a:off x="0" y="0"/>
            <a:ext cx="12254483" cy="6858000"/>
          </a:xfrm>
          <a:prstGeom prst="rect">
            <a:avLst/>
          </a:prstGeom>
        </p:spPr>
      </p:pic>
      <p:sp>
        <p:nvSpPr>
          <p:cNvPr id="3" name="Hộp Văn bản 2">
            <a:extLst>
              <a:ext uri="{FF2B5EF4-FFF2-40B4-BE49-F238E27FC236}">
                <a16:creationId xmlns:a16="http://schemas.microsoft.com/office/drawing/2014/main" id="{222F3E91-7DF4-5C4D-7F3B-0024D694EA23}"/>
              </a:ext>
            </a:extLst>
          </p:cNvPr>
          <p:cNvSpPr txBox="1"/>
          <p:nvPr/>
        </p:nvSpPr>
        <p:spPr>
          <a:xfrm>
            <a:off x="690372" y="482846"/>
            <a:ext cx="9368028" cy="523220"/>
          </a:xfrm>
          <a:prstGeom prst="rect">
            <a:avLst/>
          </a:prstGeom>
          <a:noFill/>
        </p:spPr>
        <p:txBody>
          <a:bodyPr wrap="square">
            <a:spAutoFit/>
          </a:bodyPr>
          <a:lstStyle/>
          <a:p>
            <a:r>
              <a:rPr lang="vi-VN" sz="2800" b="1" dirty="0">
                <a:latin typeface="+mj-lt"/>
              </a:rPr>
              <a:t>5. Đăng ký xin cấp giấy xác nhận làm vé tháng xe buýt </a:t>
            </a:r>
          </a:p>
        </p:txBody>
      </p:sp>
      <p:sp>
        <p:nvSpPr>
          <p:cNvPr id="5" name="Hộp Văn bản 4">
            <a:extLst>
              <a:ext uri="{FF2B5EF4-FFF2-40B4-BE49-F238E27FC236}">
                <a16:creationId xmlns:a16="http://schemas.microsoft.com/office/drawing/2014/main" id="{F6C94EAB-09DC-48BA-364C-7177A31DFF54}"/>
              </a:ext>
            </a:extLst>
          </p:cNvPr>
          <p:cNvSpPr txBox="1"/>
          <p:nvPr/>
        </p:nvSpPr>
        <p:spPr>
          <a:xfrm>
            <a:off x="1126744" y="967322"/>
            <a:ext cx="8673084" cy="338554"/>
          </a:xfrm>
          <a:prstGeom prst="rect">
            <a:avLst/>
          </a:prstGeom>
          <a:noFill/>
        </p:spPr>
        <p:txBody>
          <a:bodyPr wrap="square">
            <a:spAutoFit/>
          </a:bodyPr>
          <a:lstStyle/>
          <a:p>
            <a:r>
              <a:rPr lang="vi-VN" sz="1600" dirty="0">
                <a:latin typeface="+mj-lt"/>
              </a:rPr>
              <a:t>( Dùng trong trường hợp SV đang học tại Trường có nhu cầu làm vé tháng </a:t>
            </a:r>
            <a:r>
              <a:rPr lang="vi-VN" sz="1600">
                <a:latin typeface="+mj-lt"/>
              </a:rPr>
              <a:t>xe </a:t>
            </a:r>
            <a:r>
              <a:rPr lang="vi-VN" sz="1600" smtClean="0">
                <a:latin typeface="+mj-lt"/>
              </a:rPr>
              <a:t>buýt</a:t>
            </a:r>
            <a:r>
              <a:rPr lang="en-US" sz="1600" smtClean="0">
                <a:latin typeface="+mj-lt"/>
              </a:rPr>
              <a:t> </a:t>
            </a:r>
            <a:r>
              <a:rPr lang="vi-VN" sz="1600" smtClean="0">
                <a:latin typeface="+mj-lt"/>
              </a:rPr>
              <a:t>)</a:t>
            </a:r>
            <a:endParaRPr lang="vi-VN" sz="1600" dirty="0">
              <a:latin typeface="+mj-lt"/>
            </a:endParaRPr>
          </a:p>
        </p:txBody>
      </p:sp>
      <p:pic>
        <p:nvPicPr>
          <p:cNvPr id="6" name="Hình ảnh 5">
            <a:extLst>
              <a:ext uri="{FF2B5EF4-FFF2-40B4-BE49-F238E27FC236}">
                <a16:creationId xmlns:a16="http://schemas.microsoft.com/office/drawing/2014/main" id="{4E5ECFD9-DD3F-05A3-E3DE-80799EFE5510}"/>
              </a:ext>
            </a:extLst>
          </p:cNvPr>
          <p:cNvPicPr>
            <a:picLocks noChangeAspect="1"/>
          </p:cNvPicPr>
          <p:nvPr/>
        </p:nvPicPr>
        <p:blipFill>
          <a:blip r:embed="rId4"/>
          <a:stretch>
            <a:fillRect/>
          </a:stretch>
        </p:blipFill>
        <p:spPr>
          <a:xfrm>
            <a:off x="8097474" y="1409263"/>
            <a:ext cx="3921852" cy="4846094"/>
          </a:xfrm>
          <a:prstGeom prst="rect">
            <a:avLst/>
          </a:prstGeom>
        </p:spPr>
      </p:pic>
      <p:sp>
        <p:nvSpPr>
          <p:cNvPr id="8" name="Hộp Văn bản 7">
            <a:extLst>
              <a:ext uri="{FF2B5EF4-FFF2-40B4-BE49-F238E27FC236}">
                <a16:creationId xmlns:a16="http://schemas.microsoft.com/office/drawing/2014/main" id="{00985B94-E0FC-1602-A570-14ABDA1BAD13}"/>
              </a:ext>
            </a:extLst>
          </p:cNvPr>
          <p:cNvSpPr txBox="1"/>
          <p:nvPr/>
        </p:nvSpPr>
        <p:spPr>
          <a:xfrm>
            <a:off x="8258155" y="6255357"/>
            <a:ext cx="4261104" cy="338554"/>
          </a:xfrm>
          <a:prstGeom prst="rect">
            <a:avLst/>
          </a:prstGeom>
          <a:noFill/>
        </p:spPr>
        <p:txBody>
          <a:bodyPr wrap="square">
            <a:spAutoFit/>
          </a:bodyPr>
          <a:lstStyle/>
          <a:p>
            <a:r>
              <a:rPr lang="vi-VN" sz="1600" i="1" dirty="0">
                <a:solidFill>
                  <a:schemeClr val="bg1"/>
                </a:solidFill>
                <a:latin typeface="+mj-lt"/>
              </a:rPr>
              <a:t>Hình 4: Mẫu bản đăng ký vé xe buýt tháng </a:t>
            </a:r>
          </a:p>
        </p:txBody>
      </p:sp>
      <p:sp>
        <p:nvSpPr>
          <p:cNvPr id="15" name="Hộp Văn bản 14">
            <a:extLst>
              <a:ext uri="{FF2B5EF4-FFF2-40B4-BE49-F238E27FC236}">
                <a16:creationId xmlns:a16="http://schemas.microsoft.com/office/drawing/2014/main" id="{9A6EB25C-0F00-95B1-05EB-EC7BCAAB6AEC}"/>
              </a:ext>
            </a:extLst>
          </p:cNvPr>
          <p:cNvSpPr txBox="1"/>
          <p:nvPr/>
        </p:nvSpPr>
        <p:spPr>
          <a:xfrm>
            <a:off x="822960" y="1585877"/>
            <a:ext cx="6638544" cy="3970318"/>
          </a:xfrm>
          <a:prstGeom prst="rect">
            <a:avLst/>
          </a:prstGeom>
          <a:noFill/>
        </p:spPr>
        <p:txBody>
          <a:bodyPr wrap="square">
            <a:spAutoFit/>
          </a:bodyPr>
          <a:lstStyle/>
          <a:p>
            <a:pPr algn="just"/>
            <a:r>
              <a:rPr lang="vi-VN" sz="2400" dirty="0">
                <a:solidFill>
                  <a:srgbClr val="C00000"/>
                </a:solidFill>
                <a:latin typeface="+mj-lt"/>
              </a:rPr>
              <a:t>B1: </a:t>
            </a:r>
            <a:r>
              <a:rPr lang="vi-VN" sz="2000" dirty="0">
                <a:latin typeface="+mj-lt"/>
              </a:rPr>
              <a:t>Sinh viên lấy bản đăng ký làm vé tháng xe buýt tại các điểm bán vé tháng xe buýt và khai thông tin, dán ảnh vào bản đăng ký đó.</a:t>
            </a:r>
          </a:p>
          <a:p>
            <a:pPr algn="just"/>
            <a:endParaRPr lang="vi-VN" sz="2000" dirty="0">
              <a:latin typeface="+mj-lt"/>
            </a:endParaRPr>
          </a:p>
          <a:p>
            <a:pPr algn="just"/>
            <a:r>
              <a:rPr lang="vi-VN" sz="2400" dirty="0">
                <a:solidFill>
                  <a:srgbClr val="C00000"/>
                </a:solidFill>
                <a:latin typeface="+mj-lt"/>
              </a:rPr>
              <a:t>B2: </a:t>
            </a:r>
            <a:r>
              <a:rPr lang="vi-VN" sz="2000" dirty="0">
                <a:latin typeface="+mj-lt"/>
              </a:rPr>
              <a:t>Sinh viên nộp bản đăng ký làm vé tháng xe buýt tại bộ phận Một cửa</a:t>
            </a:r>
            <a:r>
              <a:rPr lang="vi-VN" sz="2000">
                <a:latin typeface="+mj-lt"/>
              </a:rPr>
              <a:t>. </a:t>
            </a:r>
            <a:r>
              <a:rPr lang="vi-VN" sz="2000" smtClean="0">
                <a:latin typeface="+mj-lt"/>
              </a:rPr>
              <a:t>Thời </a:t>
            </a:r>
            <a:r>
              <a:rPr lang="vi-VN" sz="2000" dirty="0">
                <a:latin typeface="+mj-lt"/>
              </a:rPr>
              <a:t>điểm cán bộ hoàn tất đề nghị vào phần mềm là thời điểm sinh viên nhận được </a:t>
            </a:r>
            <a:r>
              <a:rPr lang="vi-VN" sz="2000" dirty="0" err="1">
                <a:latin typeface="+mj-lt"/>
              </a:rPr>
              <a:t>Email</a:t>
            </a:r>
            <a:r>
              <a:rPr lang="vi-VN" sz="2000" dirty="0">
                <a:latin typeface="+mj-lt"/>
              </a:rPr>
              <a:t> (lần 1) thông báo đề nghị đã được </a:t>
            </a:r>
            <a:r>
              <a:rPr lang="vi-VN" sz="2000">
                <a:latin typeface="+mj-lt"/>
              </a:rPr>
              <a:t>tiếp </a:t>
            </a:r>
            <a:r>
              <a:rPr lang="vi-VN" sz="2000" smtClean="0">
                <a:latin typeface="+mj-lt"/>
              </a:rPr>
              <a:t>nhận</a:t>
            </a:r>
            <a:r>
              <a:rPr lang="en-US" sz="2000" smtClean="0">
                <a:latin typeface="+mj-lt"/>
              </a:rPr>
              <a:t>.</a:t>
            </a:r>
            <a:endParaRPr lang="vi-VN" sz="2000" dirty="0">
              <a:latin typeface="+mj-lt"/>
            </a:endParaRPr>
          </a:p>
          <a:p>
            <a:pPr algn="just"/>
            <a:endParaRPr lang="vi-VN" sz="2000" dirty="0">
              <a:latin typeface="+mj-lt"/>
            </a:endParaRPr>
          </a:p>
          <a:p>
            <a:pPr algn="just"/>
            <a:r>
              <a:rPr lang="vi-VN" sz="2400" dirty="0">
                <a:solidFill>
                  <a:srgbClr val="C00000"/>
                </a:solidFill>
                <a:latin typeface="+mj-lt"/>
              </a:rPr>
              <a:t>B3: </a:t>
            </a:r>
            <a:r>
              <a:rPr lang="vi-VN" sz="2000" dirty="0">
                <a:latin typeface="+mj-lt"/>
              </a:rPr>
              <a:t>Căn cứ vào nội dung thông báo của </a:t>
            </a:r>
            <a:r>
              <a:rPr lang="vi-VN" sz="2000" dirty="0" err="1">
                <a:latin typeface="+mj-lt"/>
              </a:rPr>
              <a:t>Email</a:t>
            </a:r>
            <a:r>
              <a:rPr lang="vi-VN" sz="2000" dirty="0">
                <a:latin typeface="+mj-lt"/>
              </a:rPr>
              <a:t> (lần 2), sinh viên mang theo thẻ sinh viên(CMT/CCCD)  đến nhận kết quả tại bộ phận Một cửa theo địa điểm học của </a:t>
            </a:r>
            <a:r>
              <a:rPr lang="vi-VN" sz="2000">
                <a:latin typeface="+mj-lt"/>
              </a:rPr>
              <a:t>sinh </a:t>
            </a:r>
            <a:r>
              <a:rPr lang="vi-VN" sz="2000" smtClean="0">
                <a:latin typeface="+mj-lt"/>
              </a:rPr>
              <a:t>viên</a:t>
            </a:r>
            <a:r>
              <a:rPr lang="en-US" sz="2000" smtClean="0">
                <a:latin typeface="+mj-lt"/>
              </a:rPr>
              <a:t>.</a:t>
            </a:r>
            <a:endParaRPr lang="vi-VN" sz="2000" dirty="0">
              <a:latin typeface="+mj-lt"/>
            </a:endParaRPr>
          </a:p>
        </p:txBody>
      </p:sp>
      <p:pic>
        <p:nvPicPr>
          <p:cNvPr id="9" name="Picture 8"/>
          <p:cNvPicPr>
            <a:picLocks noChangeAspect="1"/>
          </p:cNvPicPr>
          <p:nvPr/>
        </p:nvPicPr>
        <p:blipFill>
          <a:blip r:embed="rId5" cstate="print">
            <a:extLst>
              <a:ext uri="{BEBA8EAE-BF5A-486C-A8C5-ECC9F3942E4B}">
                <a14:imgProps xmlns:a14="http://schemas.microsoft.com/office/drawing/2010/main">
                  <a14:imgLayer r:embed="rId6">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2851098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t="5592" b="6250"/>
          <a:stretch/>
        </p:blipFill>
        <p:spPr>
          <a:xfrm rot="10800000">
            <a:off x="0" y="0"/>
            <a:ext cx="12254483" cy="6858000"/>
          </a:xfrm>
          <a:prstGeom prst="rect">
            <a:avLst/>
          </a:prstGeom>
        </p:spPr>
      </p:pic>
      <p:sp>
        <p:nvSpPr>
          <p:cNvPr id="3" name="Hộp Văn bản 2">
            <a:extLst>
              <a:ext uri="{FF2B5EF4-FFF2-40B4-BE49-F238E27FC236}">
                <a16:creationId xmlns:a16="http://schemas.microsoft.com/office/drawing/2014/main" id="{B6898802-E41A-A71F-2592-94D97F0B3861}"/>
              </a:ext>
            </a:extLst>
          </p:cNvPr>
          <p:cNvSpPr txBox="1"/>
          <p:nvPr/>
        </p:nvSpPr>
        <p:spPr>
          <a:xfrm>
            <a:off x="598932" y="355555"/>
            <a:ext cx="9934956" cy="523220"/>
          </a:xfrm>
          <a:prstGeom prst="rect">
            <a:avLst/>
          </a:prstGeom>
          <a:noFill/>
        </p:spPr>
        <p:txBody>
          <a:bodyPr wrap="square">
            <a:spAutoFit/>
          </a:bodyPr>
          <a:lstStyle/>
          <a:p>
            <a:r>
              <a:rPr lang="vi-VN" sz="2800" b="1" dirty="0">
                <a:latin typeface="+mj-lt"/>
              </a:rPr>
              <a:t>6. Đăng ký xin cấp giấy xác nhận thuê nhà ở sinh viên</a:t>
            </a:r>
          </a:p>
        </p:txBody>
      </p:sp>
      <p:sp>
        <p:nvSpPr>
          <p:cNvPr id="5" name="Hộp Văn bản 4">
            <a:extLst>
              <a:ext uri="{FF2B5EF4-FFF2-40B4-BE49-F238E27FC236}">
                <a16:creationId xmlns:a16="http://schemas.microsoft.com/office/drawing/2014/main" id="{35286420-027C-878B-9288-4423BCE01D84}"/>
              </a:ext>
            </a:extLst>
          </p:cNvPr>
          <p:cNvSpPr txBox="1"/>
          <p:nvPr/>
        </p:nvSpPr>
        <p:spPr>
          <a:xfrm>
            <a:off x="1186073" y="862360"/>
            <a:ext cx="8983980" cy="338554"/>
          </a:xfrm>
          <a:prstGeom prst="rect">
            <a:avLst/>
          </a:prstGeom>
          <a:noFill/>
        </p:spPr>
        <p:txBody>
          <a:bodyPr wrap="square">
            <a:spAutoFit/>
          </a:bodyPr>
          <a:lstStyle/>
          <a:p>
            <a:r>
              <a:rPr lang="vi-VN" sz="1600" dirty="0">
                <a:latin typeface="+mj-lt"/>
              </a:rPr>
              <a:t> ( Dùng trong trường hợp SV đang học tại trường có nhu cầu thuê nhà ở </a:t>
            </a:r>
            <a:r>
              <a:rPr lang="vi-VN" sz="1600">
                <a:latin typeface="+mj-lt"/>
              </a:rPr>
              <a:t>sinh </a:t>
            </a:r>
            <a:r>
              <a:rPr lang="vi-VN" sz="1600" smtClean="0">
                <a:latin typeface="+mj-lt"/>
              </a:rPr>
              <a:t>viên</a:t>
            </a:r>
            <a:r>
              <a:rPr lang="en-US" sz="1600" smtClean="0">
                <a:latin typeface="+mj-lt"/>
              </a:rPr>
              <a:t> </a:t>
            </a:r>
            <a:r>
              <a:rPr lang="vi-VN" sz="1600" smtClean="0">
                <a:latin typeface="+mj-lt"/>
              </a:rPr>
              <a:t>) </a:t>
            </a:r>
            <a:endParaRPr lang="vi-VN" sz="1600" dirty="0">
              <a:latin typeface="+mj-lt"/>
            </a:endParaRPr>
          </a:p>
        </p:txBody>
      </p:sp>
      <p:pic>
        <p:nvPicPr>
          <p:cNvPr id="6" name="Hình ảnh 5">
            <a:extLst>
              <a:ext uri="{FF2B5EF4-FFF2-40B4-BE49-F238E27FC236}">
                <a16:creationId xmlns:a16="http://schemas.microsoft.com/office/drawing/2014/main" id="{B002980F-35C3-2248-90B4-F56CB83985AF}"/>
              </a:ext>
            </a:extLst>
          </p:cNvPr>
          <p:cNvPicPr>
            <a:picLocks noChangeAspect="1"/>
          </p:cNvPicPr>
          <p:nvPr/>
        </p:nvPicPr>
        <p:blipFill>
          <a:blip r:embed="rId3">
            <a:lum contrast="40000"/>
          </a:blip>
          <a:stretch>
            <a:fillRect/>
          </a:stretch>
        </p:blipFill>
        <p:spPr>
          <a:xfrm>
            <a:off x="7751298" y="1319136"/>
            <a:ext cx="3717036" cy="4883059"/>
          </a:xfrm>
          <a:prstGeom prst="rect">
            <a:avLst/>
          </a:prstGeom>
        </p:spPr>
      </p:pic>
      <p:sp>
        <p:nvSpPr>
          <p:cNvPr id="8" name="Hộp Văn bản 7">
            <a:extLst>
              <a:ext uri="{FF2B5EF4-FFF2-40B4-BE49-F238E27FC236}">
                <a16:creationId xmlns:a16="http://schemas.microsoft.com/office/drawing/2014/main" id="{41F23FAE-BD33-1907-C698-F53EFFC7C797}"/>
              </a:ext>
            </a:extLst>
          </p:cNvPr>
          <p:cNvSpPr txBox="1"/>
          <p:nvPr/>
        </p:nvSpPr>
        <p:spPr>
          <a:xfrm>
            <a:off x="7979019" y="6273224"/>
            <a:ext cx="3717036" cy="338554"/>
          </a:xfrm>
          <a:prstGeom prst="rect">
            <a:avLst/>
          </a:prstGeom>
          <a:noFill/>
        </p:spPr>
        <p:txBody>
          <a:bodyPr wrap="square">
            <a:spAutoFit/>
          </a:bodyPr>
          <a:lstStyle/>
          <a:p>
            <a:r>
              <a:rPr lang="vi-VN" sz="1600" i="1">
                <a:solidFill>
                  <a:schemeClr val="bg1"/>
                </a:solidFill>
                <a:latin typeface="+mj-lt"/>
              </a:rPr>
              <a:t>Hình 5: Mẫu bản đăng thuê nhà ở SV</a:t>
            </a:r>
            <a:endParaRPr lang="vi-VN" sz="1600" i="1" dirty="0">
              <a:solidFill>
                <a:schemeClr val="bg1"/>
              </a:solidFill>
              <a:latin typeface="+mj-lt"/>
            </a:endParaRPr>
          </a:p>
        </p:txBody>
      </p:sp>
      <p:sp>
        <p:nvSpPr>
          <p:cNvPr id="10" name="Hộp Văn bản 9">
            <a:extLst>
              <a:ext uri="{FF2B5EF4-FFF2-40B4-BE49-F238E27FC236}">
                <a16:creationId xmlns:a16="http://schemas.microsoft.com/office/drawing/2014/main" id="{9C050C15-10D5-F851-CF83-8615C15E158E}"/>
              </a:ext>
            </a:extLst>
          </p:cNvPr>
          <p:cNvSpPr txBox="1"/>
          <p:nvPr/>
        </p:nvSpPr>
        <p:spPr>
          <a:xfrm>
            <a:off x="866805" y="1498248"/>
            <a:ext cx="6098344" cy="3939540"/>
          </a:xfrm>
          <a:prstGeom prst="rect">
            <a:avLst/>
          </a:prstGeom>
          <a:noFill/>
        </p:spPr>
        <p:txBody>
          <a:bodyPr wrap="square">
            <a:spAutoFit/>
          </a:bodyPr>
          <a:lstStyle/>
          <a:p>
            <a:pPr algn="just"/>
            <a:r>
              <a:rPr lang="vi-VN" sz="2400" dirty="0">
                <a:solidFill>
                  <a:srgbClr val="C00000"/>
                </a:solidFill>
                <a:latin typeface="+mj-lt"/>
              </a:rPr>
              <a:t>B1: </a:t>
            </a:r>
            <a:r>
              <a:rPr lang="vi-VN" sz="2000" dirty="0">
                <a:latin typeface="+mj-lt"/>
              </a:rPr>
              <a:t>Sinh viên lấy bản đăng ký thuê nhà ở sinh viên tại khu ký túc xá sinh viên và khai thông tin vào bản đăng ký </a:t>
            </a:r>
            <a:r>
              <a:rPr lang="vi-VN" sz="2000">
                <a:latin typeface="+mj-lt"/>
              </a:rPr>
              <a:t>đó</a:t>
            </a:r>
            <a:r>
              <a:rPr lang="vi-VN" sz="2000" smtClean="0">
                <a:latin typeface="+mj-lt"/>
              </a:rPr>
              <a:t>.</a:t>
            </a:r>
            <a:endParaRPr lang="en-US" sz="2000" smtClean="0">
              <a:latin typeface="+mj-lt"/>
            </a:endParaRPr>
          </a:p>
          <a:p>
            <a:pPr algn="just"/>
            <a:endParaRPr lang="en-US" sz="2000" smtClean="0">
              <a:latin typeface="+mj-lt"/>
            </a:endParaRPr>
          </a:p>
          <a:p>
            <a:pPr algn="just"/>
            <a:r>
              <a:rPr lang="vi-VN" sz="2000">
                <a:solidFill>
                  <a:srgbClr val="C00000"/>
                </a:solidFill>
                <a:latin typeface="+mj-lt"/>
              </a:rPr>
              <a:t>B2: </a:t>
            </a:r>
            <a:r>
              <a:rPr lang="vi-VN">
                <a:latin typeface="+mj-lt"/>
              </a:rPr>
              <a:t>Sinh viên nộp bản đăng ký thuê nhà ở sinh viên tại bộ phận Một cửa. Thời điểm cán bộ hoàn tất đề nghị vào phần mềm là thời điểm sinh viên nhận được Email (lần 1) thông báo đề nghị đã được tiếp </a:t>
            </a:r>
            <a:r>
              <a:rPr lang="vi-VN" smtClean="0">
                <a:latin typeface="+mj-lt"/>
              </a:rPr>
              <a:t>nhận</a:t>
            </a:r>
            <a:r>
              <a:rPr lang="en-US" smtClean="0">
                <a:latin typeface="+mj-lt"/>
              </a:rPr>
              <a:t>.</a:t>
            </a:r>
            <a:endParaRPr lang="vi-VN">
              <a:latin typeface="+mj-lt"/>
            </a:endParaRPr>
          </a:p>
          <a:p>
            <a:pPr algn="just"/>
            <a:endParaRPr lang="vi-VN">
              <a:latin typeface="+mj-lt"/>
            </a:endParaRPr>
          </a:p>
          <a:p>
            <a:pPr algn="just"/>
            <a:r>
              <a:rPr lang="vi-VN" sz="2000">
                <a:solidFill>
                  <a:srgbClr val="C00000"/>
                </a:solidFill>
                <a:latin typeface="+mj-lt"/>
              </a:rPr>
              <a:t>B3: </a:t>
            </a:r>
            <a:r>
              <a:rPr lang="vi-VN">
                <a:latin typeface="+mj-lt"/>
              </a:rPr>
              <a:t>Căn cứ vào nội dung thông báo của Email (lần 2), sinh viên mang theo thẻ sinh viên(CMT/CCCD)  đến nhận kết quả tại bộ phận Một cửa theo địa điểm học của sinh viên.</a:t>
            </a:r>
          </a:p>
          <a:p>
            <a:pPr algn="just"/>
            <a:endParaRPr lang="vi-VN" dirty="0">
              <a:latin typeface="+mj-lt"/>
            </a:endParaRPr>
          </a:p>
        </p:txBody>
      </p:sp>
      <p:pic>
        <p:nvPicPr>
          <p:cNvPr id="11" name="Picture 10"/>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3264979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21" dur="500"/>
                                        <p:tgtEl>
                                          <p:spTgt spid="10">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10">
                                            <p:txEl>
                                              <p:pRg st="2" end="2"/>
                                            </p:txEl>
                                          </p:spTgt>
                                        </p:tgtEl>
                                        <p:attrNameLst>
                                          <p:attrName>style.visibility</p:attrName>
                                        </p:attrNameLst>
                                      </p:cBhvr>
                                      <p:to>
                                        <p:strVal val="visible"/>
                                      </p:to>
                                    </p:set>
                                    <p:animEffect transition="in" filter="randombar(horizontal)">
                                      <p:cBhvr>
                                        <p:cTn id="26" dur="500"/>
                                        <p:tgtEl>
                                          <p:spTgt spid="10">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animEffect transition="in" filter="randombar(horizontal)">
                                      <p:cBhvr>
                                        <p:cTn id="31"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srcRect t="5592" b="6250"/>
          <a:stretch/>
        </p:blipFill>
        <p:spPr>
          <a:xfrm rot="10800000">
            <a:off x="0" y="0"/>
            <a:ext cx="12254483" cy="6858000"/>
          </a:xfrm>
          <a:prstGeom prst="rect">
            <a:avLst/>
          </a:prstGeom>
        </p:spPr>
      </p:pic>
      <p:sp>
        <p:nvSpPr>
          <p:cNvPr id="3" name="Hộp Văn bản 2">
            <a:extLst>
              <a:ext uri="{FF2B5EF4-FFF2-40B4-BE49-F238E27FC236}">
                <a16:creationId xmlns:a16="http://schemas.microsoft.com/office/drawing/2014/main" id="{76AE9B3B-B9A4-B57C-66EC-EB9AE8934BD2}"/>
              </a:ext>
            </a:extLst>
          </p:cNvPr>
          <p:cNvSpPr txBox="1"/>
          <p:nvPr/>
        </p:nvSpPr>
        <p:spPr>
          <a:xfrm>
            <a:off x="652182" y="485784"/>
            <a:ext cx="6968939" cy="523220"/>
          </a:xfrm>
          <a:prstGeom prst="rect">
            <a:avLst/>
          </a:prstGeom>
          <a:noFill/>
        </p:spPr>
        <p:txBody>
          <a:bodyPr wrap="square">
            <a:spAutoFit/>
          </a:bodyPr>
          <a:lstStyle/>
          <a:p>
            <a:r>
              <a:rPr lang="vi-VN" sz="2800" b="1" dirty="0">
                <a:latin typeface="+mj-lt"/>
              </a:rPr>
              <a:t>7. Đăng ký xin bảo lưu kết quả học tập</a:t>
            </a:r>
          </a:p>
        </p:txBody>
      </p:sp>
      <p:sp>
        <p:nvSpPr>
          <p:cNvPr id="5" name="Hộp Văn bản 4">
            <a:extLst>
              <a:ext uri="{FF2B5EF4-FFF2-40B4-BE49-F238E27FC236}">
                <a16:creationId xmlns:a16="http://schemas.microsoft.com/office/drawing/2014/main" id="{8C638FFE-088C-408B-1EB0-ECDE5E4D7304}"/>
              </a:ext>
            </a:extLst>
          </p:cNvPr>
          <p:cNvSpPr txBox="1"/>
          <p:nvPr/>
        </p:nvSpPr>
        <p:spPr>
          <a:xfrm>
            <a:off x="1164658" y="959001"/>
            <a:ext cx="7108645" cy="584775"/>
          </a:xfrm>
          <a:prstGeom prst="rect">
            <a:avLst/>
          </a:prstGeom>
          <a:noFill/>
        </p:spPr>
        <p:txBody>
          <a:bodyPr wrap="square">
            <a:spAutoFit/>
          </a:bodyPr>
          <a:lstStyle/>
          <a:p>
            <a:pPr algn="ctr"/>
            <a:r>
              <a:rPr lang="vi-VN" sz="1600" dirty="0">
                <a:latin typeface="+mj-lt"/>
              </a:rPr>
              <a:t>( Dùng trong trường hợp SV được điều động vào lực lượng vũ trang hoặc bị ốm/ tai nạn... phải điều trị thời gian dài ngày, SV có hoàn cảnh gia đình </a:t>
            </a:r>
            <a:r>
              <a:rPr lang="vi-VN" sz="1600">
                <a:latin typeface="+mj-lt"/>
              </a:rPr>
              <a:t>khó </a:t>
            </a:r>
            <a:r>
              <a:rPr lang="vi-VN" sz="1600" smtClean="0">
                <a:latin typeface="+mj-lt"/>
              </a:rPr>
              <a:t>khan</a:t>
            </a:r>
            <a:r>
              <a:rPr lang="en-US" sz="1600" smtClean="0">
                <a:latin typeface="+mj-lt"/>
              </a:rPr>
              <a:t> </a:t>
            </a:r>
            <a:r>
              <a:rPr lang="vi-VN" sz="1600" smtClean="0">
                <a:latin typeface="+mj-lt"/>
              </a:rPr>
              <a:t>) </a:t>
            </a:r>
            <a:endParaRPr lang="vi-VN" sz="1600" dirty="0">
              <a:latin typeface="+mj-lt"/>
            </a:endParaRPr>
          </a:p>
        </p:txBody>
      </p:sp>
      <p:pic>
        <p:nvPicPr>
          <p:cNvPr id="12" name="Picture 11"/>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
        <p:nvSpPr>
          <p:cNvPr id="13" name="Hình chữ nhật 1">
            <a:extLst>
              <a:ext uri="{FF2B5EF4-FFF2-40B4-BE49-F238E27FC236}">
                <a16:creationId xmlns:a16="http://schemas.microsoft.com/office/drawing/2014/main" id="{90A1A0F3-B229-B855-1EB8-42B1EBCD374B}"/>
              </a:ext>
            </a:extLst>
          </p:cNvPr>
          <p:cNvSpPr/>
          <p:nvPr/>
        </p:nvSpPr>
        <p:spPr>
          <a:xfrm>
            <a:off x="1246223" y="2044476"/>
            <a:ext cx="2412655" cy="3596004"/>
          </a:xfrm>
          <a:prstGeom prst="rect">
            <a:avLst/>
          </a:prstGeom>
          <a:solidFill>
            <a:srgbClr val="DD47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2000" dirty="0">
              <a:latin typeface="+mj-lt"/>
            </a:endParaRPr>
          </a:p>
        </p:txBody>
      </p:sp>
      <p:sp>
        <p:nvSpPr>
          <p:cNvPr id="14" name="Hình chữ nhật 3">
            <a:extLst>
              <a:ext uri="{FF2B5EF4-FFF2-40B4-BE49-F238E27FC236}">
                <a16:creationId xmlns:a16="http://schemas.microsoft.com/office/drawing/2014/main" id="{B7315B47-635C-24E5-139B-22E03391239F}"/>
              </a:ext>
            </a:extLst>
          </p:cNvPr>
          <p:cNvSpPr/>
          <p:nvPr/>
        </p:nvSpPr>
        <p:spPr>
          <a:xfrm>
            <a:off x="5047257" y="2053259"/>
            <a:ext cx="2500781" cy="3587221"/>
          </a:xfrm>
          <a:prstGeom prst="rect">
            <a:avLst/>
          </a:prstGeom>
          <a:solidFill>
            <a:srgbClr val="DD47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latin typeface="+mj-lt"/>
            </a:endParaRPr>
          </a:p>
        </p:txBody>
      </p:sp>
      <p:sp>
        <p:nvSpPr>
          <p:cNvPr id="15" name="Hình chữ nhật 5">
            <a:extLst>
              <a:ext uri="{FF2B5EF4-FFF2-40B4-BE49-F238E27FC236}">
                <a16:creationId xmlns:a16="http://schemas.microsoft.com/office/drawing/2014/main" id="{3979AFB6-DC5C-98AA-B273-110FE666A8B7}"/>
              </a:ext>
            </a:extLst>
          </p:cNvPr>
          <p:cNvSpPr/>
          <p:nvPr/>
        </p:nvSpPr>
        <p:spPr>
          <a:xfrm>
            <a:off x="8848293" y="2054000"/>
            <a:ext cx="2500780" cy="3586480"/>
          </a:xfrm>
          <a:prstGeom prst="rect">
            <a:avLst/>
          </a:prstGeom>
          <a:solidFill>
            <a:srgbClr val="DD47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latin typeface="+mj-lt"/>
            </a:endParaRPr>
          </a:p>
        </p:txBody>
      </p:sp>
      <p:sp>
        <p:nvSpPr>
          <p:cNvPr id="16" name="Hình chữ nhật 9">
            <a:extLst>
              <a:ext uri="{FF2B5EF4-FFF2-40B4-BE49-F238E27FC236}">
                <a16:creationId xmlns:a16="http://schemas.microsoft.com/office/drawing/2014/main" id="{1803A5C4-86E6-1088-0444-B6B77E59E5E8}"/>
              </a:ext>
            </a:extLst>
          </p:cNvPr>
          <p:cNvSpPr/>
          <p:nvPr/>
        </p:nvSpPr>
        <p:spPr>
          <a:xfrm>
            <a:off x="2250265" y="1534823"/>
            <a:ext cx="404570" cy="923330"/>
          </a:xfrm>
          <a:prstGeom prst="rect">
            <a:avLst/>
          </a:prstGeom>
          <a:noFill/>
        </p:spPr>
        <p:txBody>
          <a:bodyPr wrap="square" lIns="91440" tIns="45720" rIns="91440" bIns="45720">
            <a:spAutoFit/>
          </a:bodyPr>
          <a:lstStyle/>
          <a:p>
            <a:pPr algn="ctr"/>
            <a:r>
              <a:rPr lang="vi-VN"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rPr>
              <a:t>1</a:t>
            </a:r>
          </a:p>
        </p:txBody>
      </p:sp>
      <p:sp>
        <p:nvSpPr>
          <p:cNvPr id="17" name="Hình chữ nhật 12">
            <a:extLst>
              <a:ext uri="{FF2B5EF4-FFF2-40B4-BE49-F238E27FC236}">
                <a16:creationId xmlns:a16="http://schemas.microsoft.com/office/drawing/2014/main" id="{A8DA53D6-D026-F616-ECC3-78C57DEED324}"/>
              </a:ext>
            </a:extLst>
          </p:cNvPr>
          <p:cNvSpPr/>
          <p:nvPr/>
        </p:nvSpPr>
        <p:spPr>
          <a:xfrm>
            <a:off x="6127241" y="1582811"/>
            <a:ext cx="404570" cy="923330"/>
          </a:xfrm>
          <a:prstGeom prst="rect">
            <a:avLst/>
          </a:prstGeom>
          <a:noFill/>
        </p:spPr>
        <p:txBody>
          <a:bodyPr wrap="square" lIns="91440" tIns="45720" rIns="91440" bIns="45720">
            <a:spAutoFit/>
          </a:bodyPr>
          <a:lstStyle/>
          <a:p>
            <a:pPr algn="ctr"/>
            <a:r>
              <a:rPr lang="vi-VN"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rPr>
              <a:t>2</a:t>
            </a:r>
            <a:endParaRPr lang="vi-VN"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endParaRPr>
          </a:p>
        </p:txBody>
      </p:sp>
      <p:sp>
        <p:nvSpPr>
          <p:cNvPr id="18" name="Hình chữ nhật 13">
            <a:extLst>
              <a:ext uri="{FF2B5EF4-FFF2-40B4-BE49-F238E27FC236}">
                <a16:creationId xmlns:a16="http://schemas.microsoft.com/office/drawing/2014/main" id="{96645402-E679-DCE9-FF0E-B91567241EFF}"/>
              </a:ext>
            </a:extLst>
          </p:cNvPr>
          <p:cNvSpPr/>
          <p:nvPr/>
        </p:nvSpPr>
        <p:spPr>
          <a:xfrm>
            <a:off x="9970026" y="1582811"/>
            <a:ext cx="404570" cy="923330"/>
          </a:xfrm>
          <a:prstGeom prst="rect">
            <a:avLst/>
          </a:prstGeom>
          <a:noFill/>
        </p:spPr>
        <p:txBody>
          <a:bodyPr wrap="square" lIns="91440" tIns="45720" rIns="91440" bIns="45720">
            <a:spAutoFit/>
          </a:bodyPr>
          <a:lstStyle/>
          <a:p>
            <a:pPr algn="ctr"/>
            <a:r>
              <a:rPr lang="vi-VN"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rPr>
              <a:t>3</a:t>
            </a:r>
            <a:endParaRPr lang="vi-VN"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endParaRPr>
          </a:p>
        </p:txBody>
      </p:sp>
      <p:sp>
        <p:nvSpPr>
          <p:cNvPr id="19" name="Hộp Văn bản 15">
            <a:extLst>
              <a:ext uri="{FF2B5EF4-FFF2-40B4-BE49-F238E27FC236}">
                <a16:creationId xmlns:a16="http://schemas.microsoft.com/office/drawing/2014/main" id="{93C97792-0C46-6151-7862-D4A1B5E08D60}"/>
              </a:ext>
            </a:extLst>
          </p:cNvPr>
          <p:cNvSpPr txBox="1"/>
          <p:nvPr/>
        </p:nvSpPr>
        <p:spPr>
          <a:xfrm>
            <a:off x="1253529" y="2506141"/>
            <a:ext cx="2412655" cy="1754326"/>
          </a:xfrm>
          <a:prstGeom prst="rect">
            <a:avLst/>
          </a:prstGeom>
          <a:noFill/>
        </p:spPr>
        <p:txBody>
          <a:bodyPr wrap="square">
            <a:spAutoFit/>
          </a:bodyPr>
          <a:lstStyle/>
          <a:p>
            <a:pPr algn="ctr"/>
            <a:r>
              <a:rPr lang="vi-VN" dirty="0">
                <a:solidFill>
                  <a:schemeClr val="bg1"/>
                </a:solidFill>
                <a:latin typeface="+mj-lt"/>
              </a:rPr>
              <a:t>Sinh viên làm đơn xin bảo lưu theo mẫu; xin xác nhận của CVHT, Khoa chuyên môn, chính quyền địa phương </a:t>
            </a:r>
            <a:r>
              <a:rPr lang="vi-VN">
                <a:solidFill>
                  <a:schemeClr val="bg1"/>
                </a:solidFill>
                <a:latin typeface="+mj-lt"/>
              </a:rPr>
              <a:t>trong </a:t>
            </a:r>
            <a:r>
              <a:rPr lang="vi-VN" smtClean="0">
                <a:solidFill>
                  <a:schemeClr val="bg1"/>
                </a:solidFill>
                <a:latin typeface="+mj-lt"/>
              </a:rPr>
              <a:t>đơn</a:t>
            </a:r>
            <a:r>
              <a:rPr lang="en-US" smtClean="0">
                <a:solidFill>
                  <a:schemeClr val="bg1"/>
                </a:solidFill>
                <a:latin typeface="+mj-lt"/>
              </a:rPr>
              <a:t>.</a:t>
            </a:r>
            <a:endParaRPr lang="vi-VN" dirty="0">
              <a:solidFill>
                <a:schemeClr val="bg1"/>
              </a:solidFill>
              <a:latin typeface="+mj-lt"/>
            </a:endParaRPr>
          </a:p>
        </p:txBody>
      </p:sp>
      <p:sp>
        <p:nvSpPr>
          <p:cNvPr id="20" name="Hộp Văn bản 18">
            <a:extLst>
              <a:ext uri="{FF2B5EF4-FFF2-40B4-BE49-F238E27FC236}">
                <a16:creationId xmlns:a16="http://schemas.microsoft.com/office/drawing/2014/main" id="{DC6EBE3E-98A1-EEB6-F8FB-90A5F148EDEB}"/>
              </a:ext>
            </a:extLst>
          </p:cNvPr>
          <p:cNvSpPr txBox="1"/>
          <p:nvPr/>
        </p:nvSpPr>
        <p:spPr>
          <a:xfrm>
            <a:off x="5054564" y="2458153"/>
            <a:ext cx="2493474" cy="2862322"/>
          </a:xfrm>
          <a:prstGeom prst="rect">
            <a:avLst/>
          </a:prstGeom>
          <a:noFill/>
        </p:spPr>
        <p:txBody>
          <a:bodyPr wrap="square">
            <a:spAutoFit/>
          </a:bodyPr>
          <a:lstStyle/>
          <a:p>
            <a:pPr algn="ctr"/>
            <a:r>
              <a:rPr lang="vi-VN" dirty="0">
                <a:solidFill>
                  <a:schemeClr val="bg1"/>
                </a:solidFill>
                <a:latin typeface="+mj-lt"/>
              </a:rPr>
              <a:t>Sinh viên nộp đơn xin bảo lưu kèm giấy tờ xác minh lý do xin bảo lưu tại bộ phận Một cửa. Thời điểm cán bộ hoàn tất đề nghị vào phần mềm là thời điểm sinh viên nhận được </a:t>
            </a:r>
            <a:r>
              <a:rPr lang="vi-VN" dirty="0" err="1">
                <a:solidFill>
                  <a:schemeClr val="bg1"/>
                </a:solidFill>
                <a:latin typeface="+mj-lt"/>
              </a:rPr>
              <a:t>Email</a:t>
            </a:r>
            <a:r>
              <a:rPr lang="vi-VN" dirty="0">
                <a:solidFill>
                  <a:schemeClr val="bg1"/>
                </a:solidFill>
                <a:latin typeface="+mj-lt"/>
              </a:rPr>
              <a:t> (lần 1) thông báo đề nghị đã được </a:t>
            </a:r>
            <a:r>
              <a:rPr lang="vi-VN">
                <a:solidFill>
                  <a:schemeClr val="bg1"/>
                </a:solidFill>
                <a:latin typeface="+mj-lt"/>
              </a:rPr>
              <a:t>tiếp </a:t>
            </a:r>
            <a:r>
              <a:rPr lang="vi-VN" smtClean="0">
                <a:solidFill>
                  <a:schemeClr val="bg1"/>
                </a:solidFill>
                <a:latin typeface="+mj-lt"/>
              </a:rPr>
              <a:t>nhận</a:t>
            </a:r>
            <a:r>
              <a:rPr lang="en-US" smtClean="0">
                <a:solidFill>
                  <a:schemeClr val="bg1"/>
                </a:solidFill>
                <a:latin typeface="+mj-lt"/>
              </a:rPr>
              <a:t>.</a:t>
            </a:r>
            <a:endParaRPr lang="vi-VN" dirty="0">
              <a:solidFill>
                <a:schemeClr val="bg1"/>
              </a:solidFill>
              <a:latin typeface="+mj-lt"/>
            </a:endParaRPr>
          </a:p>
        </p:txBody>
      </p:sp>
      <p:sp>
        <p:nvSpPr>
          <p:cNvPr id="21" name="Hộp Văn bản 19">
            <a:extLst>
              <a:ext uri="{FF2B5EF4-FFF2-40B4-BE49-F238E27FC236}">
                <a16:creationId xmlns:a16="http://schemas.microsoft.com/office/drawing/2014/main" id="{C292A891-153C-0296-6244-0D0E06C81AD1}"/>
              </a:ext>
            </a:extLst>
          </p:cNvPr>
          <p:cNvSpPr txBox="1"/>
          <p:nvPr/>
        </p:nvSpPr>
        <p:spPr>
          <a:xfrm>
            <a:off x="8848293" y="2505670"/>
            <a:ext cx="2500780" cy="923330"/>
          </a:xfrm>
          <a:prstGeom prst="rect">
            <a:avLst/>
          </a:prstGeom>
          <a:noFill/>
        </p:spPr>
        <p:txBody>
          <a:bodyPr wrap="square">
            <a:spAutoFit/>
          </a:bodyPr>
          <a:lstStyle/>
          <a:p>
            <a:pPr algn="ctr"/>
            <a:r>
              <a:rPr lang="vi-VN" dirty="0">
                <a:solidFill>
                  <a:schemeClr val="bg1"/>
                </a:solidFill>
                <a:latin typeface="+mj-lt"/>
              </a:rPr>
              <a:t> Sinh viên nhận kết quả trả lời qua điện thoại, </a:t>
            </a:r>
            <a:r>
              <a:rPr lang="vi-VN" dirty="0" err="1">
                <a:solidFill>
                  <a:schemeClr val="bg1"/>
                </a:solidFill>
                <a:latin typeface="+mj-lt"/>
              </a:rPr>
              <a:t>email</a:t>
            </a:r>
            <a:r>
              <a:rPr lang="vi-VN" dirty="0">
                <a:solidFill>
                  <a:schemeClr val="bg1"/>
                </a:solidFill>
                <a:latin typeface="+mj-lt"/>
              </a:rPr>
              <a:t> cá nhân. </a:t>
            </a:r>
          </a:p>
        </p:txBody>
      </p:sp>
      <p:sp>
        <p:nvSpPr>
          <p:cNvPr id="8" name="Right Arrow 7"/>
          <p:cNvSpPr/>
          <p:nvPr/>
        </p:nvSpPr>
        <p:spPr>
          <a:xfrm>
            <a:off x="3927107" y="3676851"/>
            <a:ext cx="789272" cy="1828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22" name="Right Arrow 21"/>
          <p:cNvSpPr/>
          <p:nvPr/>
        </p:nvSpPr>
        <p:spPr>
          <a:xfrm>
            <a:off x="7803529" y="3676851"/>
            <a:ext cx="789272" cy="1828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Tree>
    <p:extLst>
      <p:ext uri="{BB962C8B-B14F-4D97-AF65-F5344CB8AC3E}">
        <p14:creationId xmlns:p14="http://schemas.microsoft.com/office/powerpoint/2010/main" val="11573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circle(in)">
                                      <p:cBhvr>
                                        <p:cTn id="15" dur="2000"/>
                                        <p:tgtEl>
                                          <p:spTgt spid="16"/>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circle(in)">
                                      <p:cBhvr>
                                        <p:cTn id="18" dur="2000"/>
                                        <p:tgtEl>
                                          <p:spTgt spid="19"/>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circle(in)">
                                      <p:cBhvr>
                                        <p:cTn id="21" dur="20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circle(in)">
                                      <p:cBhvr>
                                        <p:cTn id="26" dur="2000"/>
                                        <p:tgtEl>
                                          <p:spTgt spid="8"/>
                                        </p:tgtEl>
                                      </p:cBhvr>
                                    </p:animEffect>
                                  </p:childTnLst>
                                </p:cTn>
                              </p:par>
                              <p:par>
                                <p:cTn id="27" presetID="6" presetClass="entr" presetSubtype="16"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circle(in)">
                                      <p:cBhvr>
                                        <p:cTn id="29" dur="2000"/>
                                        <p:tgtEl>
                                          <p:spTgt spid="17"/>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circle(in)">
                                      <p:cBhvr>
                                        <p:cTn id="32" dur="2000"/>
                                        <p:tgtEl>
                                          <p:spTgt spid="20"/>
                                        </p:tgtEl>
                                      </p:cBhvr>
                                    </p:animEffect>
                                  </p:childTnLst>
                                </p:cTn>
                              </p:par>
                              <p:par>
                                <p:cTn id="33" presetID="6" presetClass="entr" presetSubtype="16"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circle(in)">
                                      <p:cBhvr>
                                        <p:cTn id="35" dur="20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circle(in)">
                                      <p:cBhvr>
                                        <p:cTn id="40" dur="2000"/>
                                        <p:tgtEl>
                                          <p:spTgt spid="22"/>
                                        </p:tgtEl>
                                      </p:cBhvr>
                                    </p:animEffect>
                                  </p:childTnLst>
                                </p:cTn>
                              </p:par>
                              <p:par>
                                <p:cTn id="41" presetID="6" presetClass="entr" presetSubtype="16"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circle(in)">
                                      <p:cBhvr>
                                        <p:cTn id="43" dur="2000"/>
                                        <p:tgtEl>
                                          <p:spTgt spid="18"/>
                                        </p:tgtEl>
                                      </p:cBhvr>
                                    </p:animEffect>
                                  </p:childTnLst>
                                </p:cTn>
                              </p:par>
                              <p:par>
                                <p:cTn id="44" presetID="6" presetClass="entr" presetSubtype="16"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circle(in)">
                                      <p:cBhvr>
                                        <p:cTn id="46" dur="2000"/>
                                        <p:tgtEl>
                                          <p:spTgt spid="21"/>
                                        </p:tgtEl>
                                      </p:cBhvr>
                                    </p:animEffect>
                                  </p:childTnLst>
                                </p:cTn>
                              </p:par>
                              <p:par>
                                <p:cTn id="47" presetID="6" presetClass="entr" presetSubtype="16"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circle(in)">
                                      <p:cBhvr>
                                        <p:cTn id="49"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3" grpId="0" animBg="1"/>
      <p:bldP spid="14" grpId="0" animBg="1"/>
      <p:bldP spid="15" grpId="0" animBg="1"/>
      <p:bldP spid="16" grpId="0"/>
      <p:bldP spid="17" grpId="0"/>
      <p:bldP spid="18" grpId="0"/>
      <p:bldP spid="19" grpId="0"/>
      <p:bldP spid="20" grpId="0"/>
      <p:bldP spid="21" grpId="0"/>
      <p:bldP spid="8" grpId="0" animBg="1"/>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srcRect t="5592" b="6250"/>
          <a:stretch/>
        </p:blipFill>
        <p:spPr>
          <a:xfrm rot="10800000">
            <a:off x="0" y="0"/>
            <a:ext cx="12254483" cy="6858000"/>
          </a:xfrm>
          <a:prstGeom prst="rect">
            <a:avLst/>
          </a:prstGeom>
        </p:spPr>
      </p:pic>
      <p:sp>
        <p:nvSpPr>
          <p:cNvPr id="3" name="Hộp Văn bản 2">
            <a:extLst>
              <a:ext uri="{FF2B5EF4-FFF2-40B4-BE49-F238E27FC236}">
                <a16:creationId xmlns:a16="http://schemas.microsoft.com/office/drawing/2014/main" id="{76AE9B3B-B9A4-B57C-66EC-EB9AE8934BD2}"/>
              </a:ext>
            </a:extLst>
          </p:cNvPr>
          <p:cNvSpPr txBox="1"/>
          <p:nvPr/>
        </p:nvSpPr>
        <p:spPr>
          <a:xfrm>
            <a:off x="652182" y="485784"/>
            <a:ext cx="6968939" cy="523220"/>
          </a:xfrm>
          <a:prstGeom prst="rect">
            <a:avLst/>
          </a:prstGeom>
          <a:noFill/>
        </p:spPr>
        <p:txBody>
          <a:bodyPr wrap="square">
            <a:spAutoFit/>
          </a:bodyPr>
          <a:lstStyle/>
          <a:p>
            <a:r>
              <a:rPr lang="vi-VN" sz="2800" b="1" dirty="0">
                <a:latin typeface="+mj-lt"/>
              </a:rPr>
              <a:t>7. Đăng ký xin bảo lưu kết quả học tập</a:t>
            </a:r>
          </a:p>
        </p:txBody>
      </p:sp>
      <p:pic>
        <p:nvPicPr>
          <p:cNvPr id="9" name="Hình ảnh 8">
            <a:extLst>
              <a:ext uri="{FF2B5EF4-FFF2-40B4-BE49-F238E27FC236}">
                <a16:creationId xmlns:a16="http://schemas.microsoft.com/office/drawing/2014/main" id="{A4EE942C-7491-6EC7-ABD7-D55F3808DC8C}"/>
              </a:ext>
            </a:extLst>
          </p:cNvPr>
          <p:cNvPicPr>
            <a:picLocks noChangeAspect="1"/>
          </p:cNvPicPr>
          <p:nvPr/>
        </p:nvPicPr>
        <p:blipFill rotWithShape="1">
          <a:blip r:embed="rId3"/>
          <a:srcRect t="1781" b="11286"/>
          <a:stretch/>
        </p:blipFill>
        <p:spPr>
          <a:xfrm>
            <a:off x="2580738" y="1009004"/>
            <a:ext cx="7371783" cy="4589143"/>
          </a:xfrm>
          <a:prstGeom prst="rect">
            <a:avLst/>
          </a:prstGeom>
        </p:spPr>
      </p:pic>
      <p:sp>
        <p:nvSpPr>
          <p:cNvPr id="11" name="Hộp Văn bản 10">
            <a:extLst>
              <a:ext uri="{FF2B5EF4-FFF2-40B4-BE49-F238E27FC236}">
                <a16:creationId xmlns:a16="http://schemas.microsoft.com/office/drawing/2014/main" id="{FDE23010-AA9E-196E-C420-CAB2D84065FA}"/>
              </a:ext>
            </a:extLst>
          </p:cNvPr>
          <p:cNvSpPr txBox="1"/>
          <p:nvPr/>
        </p:nvSpPr>
        <p:spPr>
          <a:xfrm>
            <a:off x="3555956" y="5782813"/>
            <a:ext cx="5953661" cy="338554"/>
          </a:xfrm>
          <a:prstGeom prst="rect">
            <a:avLst/>
          </a:prstGeom>
          <a:noFill/>
        </p:spPr>
        <p:txBody>
          <a:bodyPr wrap="square">
            <a:spAutoFit/>
          </a:bodyPr>
          <a:lstStyle/>
          <a:p>
            <a:r>
              <a:rPr lang="vi-VN" sz="1600" i="1" dirty="0">
                <a:latin typeface="+mj-lt"/>
              </a:rPr>
              <a:t>Hình 6: Mẫu đơn xin nghỉ học tạm thời và bảo lưu kết quả học tập </a:t>
            </a:r>
          </a:p>
        </p:txBody>
      </p:sp>
      <p:pic>
        <p:nvPicPr>
          <p:cNvPr id="12" name="Picture 11"/>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1970877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t="5592" b="6250"/>
          <a:stretch/>
        </p:blipFill>
        <p:spPr>
          <a:xfrm rot="10800000">
            <a:off x="0" y="0"/>
            <a:ext cx="12254483" cy="6858000"/>
          </a:xfrm>
          <a:prstGeom prst="rect">
            <a:avLst/>
          </a:prstGeom>
        </p:spPr>
      </p:pic>
      <p:sp>
        <p:nvSpPr>
          <p:cNvPr id="3" name="Hộp Văn bản 2">
            <a:extLst>
              <a:ext uri="{FF2B5EF4-FFF2-40B4-BE49-F238E27FC236}">
                <a16:creationId xmlns:a16="http://schemas.microsoft.com/office/drawing/2014/main" id="{500CF724-589F-29B0-7D4E-0EAC9A6B40F1}"/>
              </a:ext>
            </a:extLst>
          </p:cNvPr>
          <p:cNvSpPr txBox="1"/>
          <p:nvPr/>
        </p:nvSpPr>
        <p:spPr>
          <a:xfrm>
            <a:off x="645795" y="424934"/>
            <a:ext cx="6092190" cy="523220"/>
          </a:xfrm>
          <a:prstGeom prst="rect">
            <a:avLst/>
          </a:prstGeom>
          <a:noFill/>
        </p:spPr>
        <p:txBody>
          <a:bodyPr wrap="square">
            <a:spAutoFit/>
          </a:bodyPr>
          <a:lstStyle/>
          <a:p>
            <a:r>
              <a:rPr lang="vi-VN" sz="2800" b="1" dirty="0">
                <a:latin typeface="+mj-lt"/>
              </a:rPr>
              <a:t>8. Đăng ký xin quay trở lại học tập</a:t>
            </a:r>
          </a:p>
        </p:txBody>
      </p:sp>
      <p:sp>
        <p:nvSpPr>
          <p:cNvPr id="5" name="Hộp Văn bản 4">
            <a:extLst>
              <a:ext uri="{FF2B5EF4-FFF2-40B4-BE49-F238E27FC236}">
                <a16:creationId xmlns:a16="http://schemas.microsoft.com/office/drawing/2014/main" id="{F3935F07-DDB4-A086-D73B-3FE384676219}"/>
              </a:ext>
            </a:extLst>
          </p:cNvPr>
          <p:cNvSpPr txBox="1"/>
          <p:nvPr/>
        </p:nvSpPr>
        <p:spPr>
          <a:xfrm>
            <a:off x="641985" y="948154"/>
            <a:ext cx="6096000" cy="584775"/>
          </a:xfrm>
          <a:prstGeom prst="rect">
            <a:avLst/>
          </a:prstGeom>
          <a:noFill/>
        </p:spPr>
        <p:txBody>
          <a:bodyPr wrap="square">
            <a:spAutoFit/>
          </a:bodyPr>
          <a:lstStyle/>
          <a:p>
            <a:pPr algn="ctr"/>
            <a:r>
              <a:rPr lang="vi-VN" sz="1600" smtClean="0">
                <a:latin typeface="+mj-lt"/>
              </a:rPr>
              <a:t>(</a:t>
            </a:r>
            <a:r>
              <a:rPr lang="en-US" sz="1600" smtClean="0">
                <a:latin typeface="+mj-lt"/>
              </a:rPr>
              <a:t> </a:t>
            </a:r>
            <a:r>
              <a:rPr lang="vi-VN" sz="1600" smtClean="0">
                <a:latin typeface="+mj-lt"/>
              </a:rPr>
              <a:t>Dùng </a:t>
            </a:r>
            <a:r>
              <a:rPr lang="vi-VN" sz="1600" dirty="0">
                <a:latin typeface="+mj-lt"/>
              </a:rPr>
              <a:t>trong trường hợp SV hết thời hạn bảo lưu kết quả học tập, SV bị đình chỉ học tập muốn quay trở lại Trường để tiếp tục học tập )</a:t>
            </a:r>
          </a:p>
        </p:txBody>
      </p:sp>
      <p:pic>
        <p:nvPicPr>
          <p:cNvPr id="6" name="Hình ảnh 5">
            <a:extLst>
              <a:ext uri="{FF2B5EF4-FFF2-40B4-BE49-F238E27FC236}">
                <a16:creationId xmlns:a16="http://schemas.microsoft.com/office/drawing/2014/main" id="{5E238FDB-17C4-67E9-A97F-9C7653B71AA1}"/>
              </a:ext>
            </a:extLst>
          </p:cNvPr>
          <p:cNvPicPr>
            <a:picLocks noChangeAspect="1"/>
          </p:cNvPicPr>
          <p:nvPr/>
        </p:nvPicPr>
        <p:blipFill>
          <a:blip r:embed="rId3"/>
          <a:stretch>
            <a:fillRect/>
          </a:stretch>
        </p:blipFill>
        <p:spPr>
          <a:xfrm>
            <a:off x="6820528" y="592803"/>
            <a:ext cx="4711788" cy="5205080"/>
          </a:xfrm>
          <a:prstGeom prst="rect">
            <a:avLst/>
          </a:prstGeom>
        </p:spPr>
      </p:pic>
      <p:pic>
        <p:nvPicPr>
          <p:cNvPr id="10" name="Picture 9"/>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
        <p:nvSpPr>
          <p:cNvPr id="8" name="Hộp Văn bản 7">
            <a:extLst>
              <a:ext uri="{FF2B5EF4-FFF2-40B4-BE49-F238E27FC236}">
                <a16:creationId xmlns:a16="http://schemas.microsoft.com/office/drawing/2014/main" id="{188B3E32-84B8-214F-8B7D-B633B4E7678F}"/>
              </a:ext>
            </a:extLst>
          </p:cNvPr>
          <p:cNvSpPr txBox="1"/>
          <p:nvPr/>
        </p:nvSpPr>
        <p:spPr>
          <a:xfrm>
            <a:off x="7695555" y="5749903"/>
            <a:ext cx="4000500" cy="338554"/>
          </a:xfrm>
          <a:prstGeom prst="rect">
            <a:avLst/>
          </a:prstGeom>
          <a:noFill/>
        </p:spPr>
        <p:txBody>
          <a:bodyPr wrap="square">
            <a:spAutoFit/>
          </a:bodyPr>
          <a:lstStyle/>
          <a:p>
            <a:r>
              <a:rPr lang="vi-VN" sz="1600" i="1" dirty="0">
                <a:latin typeface="+mj-lt"/>
              </a:rPr>
              <a:t>Hình 7: Mẫu đơn xin trở lại học tập</a:t>
            </a:r>
          </a:p>
        </p:txBody>
      </p:sp>
      <p:sp>
        <p:nvSpPr>
          <p:cNvPr id="13" name="Hộp Văn bản 12">
            <a:extLst>
              <a:ext uri="{FF2B5EF4-FFF2-40B4-BE49-F238E27FC236}">
                <a16:creationId xmlns:a16="http://schemas.microsoft.com/office/drawing/2014/main" id="{40D51493-3E16-91E9-F75B-DA7A6DB460E3}"/>
              </a:ext>
            </a:extLst>
          </p:cNvPr>
          <p:cNvSpPr txBox="1"/>
          <p:nvPr/>
        </p:nvSpPr>
        <p:spPr>
          <a:xfrm>
            <a:off x="807790" y="1896309"/>
            <a:ext cx="5764390" cy="3416320"/>
          </a:xfrm>
          <a:prstGeom prst="rect">
            <a:avLst/>
          </a:prstGeom>
          <a:noFill/>
        </p:spPr>
        <p:txBody>
          <a:bodyPr wrap="square">
            <a:spAutoFit/>
          </a:bodyPr>
          <a:lstStyle/>
          <a:p>
            <a:pPr algn="just"/>
            <a:r>
              <a:rPr lang="vi-VN" dirty="0">
                <a:solidFill>
                  <a:srgbClr val="C00000"/>
                </a:solidFill>
                <a:latin typeface="+mj-lt"/>
              </a:rPr>
              <a:t>B1: </a:t>
            </a:r>
            <a:r>
              <a:rPr lang="vi-VN" dirty="0">
                <a:latin typeface="+mj-lt"/>
              </a:rPr>
              <a:t>Sinh viên làm đơn xin trở lại học tập theo mẫu trước thời điểm bắt đầu học kỳ mới 14 ngày, có ý kiến gia đình, xác nhận của chính quyền địa phương trong đơn.</a:t>
            </a:r>
          </a:p>
          <a:p>
            <a:pPr algn="just"/>
            <a:endParaRPr lang="vi-VN" dirty="0">
              <a:latin typeface="+mj-lt"/>
            </a:endParaRPr>
          </a:p>
          <a:p>
            <a:pPr algn="just"/>
            <a:r>
              <a:rPr lang="vi-VN" dirty="0">
                <a:solidFill>
                  <a:srgbClr val="C00000"/>
                </a:solidFill>
                <a:latin typeface="+mj-lt"/>
              </a:rPr>
              <a:t>B2: </a:t>
            </a:r>
            <a:r>
              <a:rPr lang="vi-VN" dirty="0">
                <a:latin typeface="+mj-lt"/>
              </a:rPr>
              <a:t>Sinh viên nộp đơn xin trở lại học tập kèm quyết định bảo lưu (hoặc đình chỉ) đã có tại bộ phận Một cửa. Thời điểm cán bộ hoàn tất đề nghị vào phần mềm là thời điểm sinh viên nhận được </a:t>
            </a:r>
            <a:r>
              <a:rPr lang="vi-VN" dirty="0" err="1">
                <a:latin typeface="+mj-lt"/>
              </a:rPr>
              <a:t>Email</a:t>
            </a:r>
            <a:r>
              <a:rPr lang="vi-VN" dirty="0">
                <a:latin typeface="+mj-lt"/>
              </a:rPr>
              <a:t> (lần 1) thông báo đề nghị đã được </a:t>
            </a:r>
            <a:r>
              <a:rPr lang="vi-VN">
                <a:latin typeface="+mj-lt"/>
              </a:rPr>
              <a:t>tiếp </a:t>
            </a:r>
            <a:r>
              <a:rPr lang="vi-VN" smtClean="0">
                <a:latin typeface="+mj-lt"/>
              </a:rPr>
              <a:t>nhận</a:t>
            </a:r>
            <a:r>
              <a:rPr lang="en-US" smtClean="0">
                <a:latin typeface="+mj-lt"/>
              </a:rPr>
              <a:t>.</a:t>
            </a:r>
            <a:endParaRPr lang="vi-VN" dirty="0">
              <a:latin typeface="+mj-lt"/>
            </a:endParaRPr>
          </a:p>
          <a:p>
            <a:pPr algn="just"/>
            <a:endParaRPr lang="vi-VN" dirty="0">
              <a:latin typeface="+mj-lt"/>
            </a:endParaRPr>
          </a:p>
          <a:p>
            <a:pPr algn="just"/>
            <a:r>
              <a:rPr lang="vi-VN" dirty="0">
                <a:solidFill>
                  <a:srgbClr val="C00000"/>
                </a:solidFill>
                <a:latin typeface="+mj-lt"/>
              </a:rPr>
              <a:t>B3: </a:t>
            </a:r>
            <a:r>
              <a:rPr lang="vi-VN" dirty="0">
                <a:latin typeface="+mj-lt"/>
              </a:rPr>
              <a:t>Sinh viên nhận kết quả trả lời qua điện thoại, </a:t>
            </a:r>
            <a:r>
              <a:rPr lang="vi-VN" dirty="0" err="1">
                <a:latin typeface="+mj-lt"/>
              </a:rPr>
              <a:t>email</a:t>
            </a:r>
            <a:r>
              <a:rPr lang="vi-VN" dirty="0">
                <a:latin typeface="+mj-lt"/>
              </a:rPr>
              <a:t> </a:t>
            </a:r>
            <a:r>
              <a:rPr lang="vi-VN">
                <a:latin typeface="+mj-lt"/>
              </a:rPr>
              <a:t>cá </a:t>
            </a:r>
            <a:r>
              <a:rPr lang="vi-VN" smtClean="0">
                <a:latin typeface="+mj-lt"/>
              </a:rPr>
              <a:t>nhân</a:t>
            </a:r>
            <a:r>
              <a:rPr lang="en-US" smtClean="0">
                <a:latin typeface="+mj-lt"/>
              </a:rPr>
              <a:t>.</a:t>
            </a:r>
            <a:endParaRPr lang="vi-VN" dirty="0">
              <a:latin typeface="+mj-lt"/>
            </a:endParaRPr>
          </a:p>
        </p:txBody>
      </p:sp>
    </p:spTree>
    <p:extLst>
      <p:ext uri="{BB962C8B-B14F-4D97-AF65-F5344CB8AC3E}">
        <p14:creationId xmlns:p14="http://schemas.microsoft.com/office/powerpoint/2010/main" val="127611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13">
                                            <p:txEl>
                                              <p:pRg st="0" end="0"/>
                                            </p:txEl>
                                          </p:spTgt>
                                        </p:tgtEl>
                                        <p:attrNameLst>
                                          <p:attrName>style.visibility</p:attrName>
                                        </p:attrNameLst>
                                      </p:cBhvr>
                                      <p:to>
                                        <p:strVal val="visible"/>
                                      </p:to>
                                    </p:set>
                                    <p:animEffect transition="in" filter="wheel(8)">
                                      <p:cBhvr>
                                        <p:cTn id="21" dur="2000"/>
                                        <p:tgtEl>
                                          <p:spTgt spid="1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8" fill="hold" nodeType="clickEffect">
                                  <p:stCondLst>
                                    <p:cond delay="0"/>
                                  </p:stCondLst>
                                  <p:childTnLst>
                                    <p:set>
                                      <p:cBhvr>
                                        <p:cTn id="25" dur="1" fill="hold">
                                          <p:stCondLst>
                                            <p:cond delay="0"/>
                                          </p:stCondLst>
                                        </p:cTn>
                                        <p:tgtEl>
                                          <p:spTgt spid="13">
                                            <p:txEl>
                                              <p:pRg st="2" end="2"/>
                                            </p:txEl>
                                          </p:spTgt>
                                        </p:tgtEl>
                                        <p:attrNameLst>
                                          <p:attrName>style.visibility</p:attrName>
                                        </p:attrNameLst>
                                      </p:cBhvr>
                                      <p:to>
                                        <p:strVal val="visible"/>
                                      </p:to>
                                    </p:set>
                                    <p:animEffect transition="in" filter="wheel(8)">
                                      <p:cBhvr>
                                        <p:cTn id="26" dur="2000"/>
                                        <p:tgtEl>
                                          <p:spTgt spid="1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8" fill="hold" nodeType="click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Effect transition="in" filter="wheel(8)">
                                      <p:cBhvr>
                                        <p:cTn id="31" dur="20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t="5592" b="6250"/>
          <a:stretch/>
        </p:blipFill>
        <p:spPr>
          <a:xfrm rot="10800000">
            <a:off x="0" y="0"/>
            <a:ext cx="12254483" cy="6858000"/>
          </a:xfrm>
          <a:prstGeom prst="rect">
            <a:avLst/>
          </a:prstGeom>
        </p:spPr>
      </p:pic>
      <p:sp>
        <p:nvSpPr>
          <p:cNvPr id="3" name="Hộp Văn bản 2">
            <a:extLst>
              <a:ext uri="{FF2B5EF4-FFF2-40B4-BE49-F238E27FC236}">
                <a16:creationId xmlns:a16="http://schemas.microsoft.com/office/drawing/2014/main" id="{9B850733-E12A-4519-14CC-43996376F6D6}"/>
              </a:ext>
            </a:extLst>
          </p:cNvPr>
          <p:cNvSpPr txBox="1"/>
          <p:nvPr/>
        </p:nvSpPr>
        <p:spPr>
          <a:xfrm>
            <a:off x="633663" y="486651"/>
            <a:ext cx="5486400" cy="523220"/>
          </a:xfrm>
          <a:prstGeom prst="rect">
            <a:avLst/>
          </a:prstGeom>
          <a:noFill/>
        </p:spPr>
        <p:txBody>
          <a:bodyPr wrap="square">
            <a:spAutoFit/>
          </a:bodyPr>
          <a:lstStyle/>
          <a:p>
            <a:r>
              <a:rPr lang="vi-VN" sz="2800" b="1" dirty="0">
                <a:latin typeface="+mj-lt"/>
              </a:rPr>
              <a:t>9. Xin thôi học và rút hồ sơ</a:t>
            </a:r>
          </a:p>
        </p:txBody>
      </p:sp>
      <p:sp>
        <p:nvSpPr>
          <p:cNvPr id="5" name="Hộp Văn bản 4">
            <a:extLst>
              <a:ext uri="{FF2B5EF4-FFF2-40B4-BE49-F238E27FC236}">
                <a16:creationId xmlns:a16="http://schemas.microsoft.com/office/drawing/2014/main" id="{43F5171F-339E-6F49-90C3-FBF271BB7D6A}"/>
              </a:ext>
            </a:extLst>
          </p:cNvPr>
          <p:cNvSpPr txBox="1"/>
          <p:nvPr/>
        </p:nvSpPr>
        <p:spPr>
          <a:xfrm>
            <a:off x="633663" y="985253"/>
            <a:ext cx="5767137" cy="584775"/>
          </a:xfrm>
          <a:prstGeom prst="rect">
            <a:avLst/>
          </a:prstGeom>
          <a:noFill/>
        </p:spPr>
        <p:txBody>
          <a:bodyPr wrap="square">
            <a:spAutoFit/>
          </a:bodyPr>
          <a:lstStyle/>
          <a:p>
            <a:pPr algn="ctr"/>
            <a:r>
              <a:rPr lang="vi-VN" sz="1600" dirty="0">
                <a:latin typeface="+mj-lt"/>
              </a:rPr>
              <a:t>( Dùng trong trường hợp SV đang học tại Trường có hoàn cảnh gia đình khó khăn và có nguyện vọng xin </a:t>
            </a:r>
            <a:r>
              <a:rPr lang="vi-VN" sz="1600">
                <a:latin typeface="+mj-lt"/>
              </a:rPr>
              <a:t>thôi </a:t>
            </a:r>
            <a:r>
              <a:rPr lang="vi-VN" sz="1600" smtClean="0">
                <a:latin typeface="+mj-lt"/>
              </a:rPr>
              <a:t>học</a:t>
            </a:r>
            <a:r>
              <a:rPr lang="en-US" sz="1600" smtClean="0">
                <a:latin typeface="+mj-lt"/>
              </a:rPr>
              <a:t> </a:t>
            </a:r>
            <a:r>
              <a:rPr lang="vi-VN" sz="1600" smtClean="0">
                <a:latin typeface="+mj-lt"/>
              </a:rPr>
              <a:t>)</a:t>
            </a:r>
            <a:endParaRPr lang="vi-VN" sz="1600" dirty="0">
              <a:latin typeface="+mj-lt"/>
            </a:endParaRPr>
          </a:p>
        </p:txBody>
      </p:sp>
      <p:pic>
        <p:nvPicPr>
          <p:cNvPr id="6" name="Hình ảnh 5">
            <a:extLst>
              <a:ext uri="{FF2B5EF4-FFF2-40B4-BE49-F238E27FC236}">
                <a16:creationId xmlns:a16="http://schemas.microsoft.com/office/drawing/2014/main" id="{36FDC06C-24B8-6EB7-51B6-9BDC4A0BB608}"/>
              </a:ext>
            </a:extLst>
          </p:cNvPr>
          <p:cNvPicPr>
            <a:picLocks noChangeAspect="1"/>
          </p:cNvPicPr>
          <p:nvPr/>
        </p:nvPicPr>
        <p:blipFill>
          <a:blip r:embed="rId3"/>
          <a:stretch>
            <a:fillRect/>
          </a:stretch>
        </p:blipFill>
        <p:spPr>
          <a:xfrm>
            <a:off x="7208659" y="486651"/>
            <a:ext cx="4379265" cy="5271678"/>
          </a:xfrm>
          <a:prstGeom prst="rect">
            <a:avLst/>
          </a:prstGeom>
        </p:spPr>
      </p:pic>
      <p:sp>
        <p:nvSpPr>
          <p:cNvPr id="8" name="Hộp Văn bản 7">
            <a:extLst>
              <a:ext uri="{FF2B5EF4-FFF2-40B4-BE49-F238E27FC236}">
                <a16:creationId xmlns:a16="http://schemas.microsoft.com/office/drawing/2014/main" id="{CB2C86B3-301C-C58F-F653-E25E4E55DD52}"/>
              </a:ext>
            </a:extLst>
          </p:cNvPr>
          <p:cNvSpPr txBox="1"/>
          <p:nvPr/>
        </p:nvSpPr>
        <p:spPr>
          <a:xfrm>
            <a:off x="7545313" y="5758329"/>
            <a:ext cx="4042611" cy="338554"/>
          </a:xfrm>
          <a:prstGeom prst="rect">
            <a:avLst/>
          </a:prstGeom>
          <a:noFill/>
        </p:spPr>
        <p:txBody>
          <a:bodyPr wrap="square">
            <a:spAutoFit/>
          </a:bodyPr>
          <a:lstStyle/>
          <a:p>
            <a:r>
              <a:rPr lang="vi-VN" sz="1600" i="1" dirty="0">
                <a:latin typeface="+mj-lt"/>
              </a:rPr>
              <a:t>Hình 8: Mẫu đơn xin thôi học và rút hồ sơ </a:t>
            </a:r>
          </a:p>
        </p:txBody>
      </p:sp>
      <p:sp>
        <p:nvSpPr>
          <p:cNvPr id="10" name="Hộp Văn bản 9">
            <a:extLst>
              <a:ext uri="{FF2B5EF4-FFF2-40B4-BE49-F238E27FC236}">
                <a16:creationId xmlns:a16="http://schemas.microsoft.com/office/drawing/2014/main" id="{99EEE451-9E0D-959B-9EE7-8A7FAF194AF3}"/>
              </a:ext>
            </a:extLst>
          </p:cNvPr>
          <p:cNvSpPr txBox="1"/>
          <p:nvPr/>
        </p:nvSpPr>
        <p:spPr>
          <a:xfrm>
            <a:off x="710665" y="1899180"/>
            <a:ext cx="6096000" cy="3262432"/>
          </a:xfrm>
          <a:prstGeom prst="rect">
            <a:avLst/>
          </a:prstGeom>
          <a:noFill/>
        </p:spPr>
        <p:txBody>
          <a:bodyPr wrap="square">
            <a:spAutoFit/>
          </a:bodyPr>
          <a:lstStyle/>
          <a:p>
            <a:pPr algn="just"/>
            <a:r>
              <a:rPr lang="vi-VN" sz="2000" dirty="0">
                <a:solidFill>
                  <a:srgbClr val="C00000"/>
                </a:solidFill>
                <a:latin typeface="+mj-lt"/>
              </a:rPr>
              <a:t>B1: </a:t>
            </a:r>
            <a:r>
              <a:rPr lang="vi-VN" dirty="0">
                <a:latin typeface="+mj-lt"/>
              </a:rPr>
              <a:t>Sinh viên làm đơn xin thôi học theo mẫu, có ý kiến gia đình, xin xác nhận của CVHT, chính quyền địa phương </a:t>
            </a:r>
            <a:r>
              <a:rPr lang="vi-VN">
                <a:latin typeface="+mj-lt"/>
              </a:rPr>
              <a:t>trong </a:t>
            </a:r>
            <a:r>
              <a:rPr lang="vi-VN" smtClean="0">
                <a:latin typeface="+mj-lt"/>
              </a:rPr>
              <a:t>đơn</a:t>
            </a:r>
            <a:r>
              <a:rPr lang="en-US" smtClean="0">
                <a:latin typeface="+mj-lt"/>
              </a:rPr>
              <a:t>.</a:t>
            </a:r>
            <a:endParaRPr lang="vi-VN" dirty="0">
              <a:latin typeface="+mj-lt"/>
            </a:endParaRPr>
          </a:p>
          <a:p>
            <a:pPr algn="just"/>
            <a:endParaRPr lang="vi-VN" sz="2000" dirty="0">
              <a:latin typeface="+mj-lt"/>
            </a:endParaRPr>
          </a:p>
          <a:p>
            <a:pPr algn="just"/>
            <a:r>
              <a:rPr lang="vi-VN" sz="2000" dirty="0">
                <a:solidFill>
                  <a:srgbClr val="C00000"/>
                </a:solidFill>
                <a:latin typeface="+mj-lt"/>
              </a:rPr>
              <a:t>B2: </a:t>
            </a:r>
            <a:r>
              <a:rPr lang="vi-VN" dirty="0">
                <a:latin typeface="+mj-lt"/>
              </a:rPr>
              <a:t>Sinh viên nộp đơn xin thôi học tại bộ phận Một cửa. Thời điểm cán bộ hoàn tất đề nghị vào phần mềm là thời điểm sinh viên nhận được </a:t>
            </a:r>
            <a:r>
              <a:rPr lang="vi-VN" dirty="0" err="1">
                <a:latin typeface="+mj-lt"/>
              </a:rPr>
              <a:t>Email</a:t>
            </a:r>
            <a:r>
              <a:rPr lang="vi-VN" dirty="0">
                <a:latin typeface="+mj-lt"/>
              </a:rPr>
              <a:t> (lần 1) thông báo đề nghị đã được </a:t>
            </a:r>
            <a:r>
              <a:rPr lang="vi-VN">
                <a:latin typeface="+mj-lt"/>
              </a:rPr>
              <a:t>tiếp </a:t>
            </a:r>
            <a:r>
              <a:rPr lang="vi-VN" smtClean="0">
                <a:latin typeface="+mj-lt"/>
              </a:rPr>
              <a:t>nhận</a:t>
            </a:r>
            <a:r>
              <a:rPr lang="en-US" smtClean="0">
                <a:latin typeface="+mj-lt"/>
              </a:rPr>
              <a:t>.</a:t>
            </a:r>
            <a:endParaRPr lang="vi-VN" dirty="0">
              <a:latin typeface="+mj-lt"/>
            </a:endParaRPr>
          </a:p>
          <a:p>
            <a:pPr algn="just"/>
            <a:endParaRPr lang="vi-VN" dirty="0">
              <a:latin typeface="+mj-lt"/>
            </a:endParaRPr>
          </a:p>
          <a:p>
            <a:pPr algn="just"/>
            <a:r>
              <a:rPr lang="vi-VN" sz="2000" dirty="0">
                <a:solidFill>
                  <a:srgbClr val="C00000"/>
                </a:solidFill>
                <a:latin typeface="+mj-lt"/>
              </a:rPr>
              <a:t>B3: </a:t>
            </a:r>
            <a:r>
              <a:rPr lang="vi-VN" dirty="0">
                <a:latin typeface="+mj-lt"/>
              </a:rPr>
              <a:t>Sinh viên mang theo thẻ sinh viên (CMT/CCCD) đến Phòng Công tác sinh viên nhận hồ sơ vào thứ 6 hàng tuần.</a:t>
            </a:r>
          </a:p>
        </p:txBody>
      </p:sp>
      <p:pic>
        <p:nvPicPr>
          <p:cNvPr id="9" name="Picture 8"/>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3409059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 calcmode="lin" valueType="num">
                                      <p:cBhvr>
                                        <p:cTn id="21" dur="10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10">
                                            <p:txEl>
                                              <p:pRg st="0" end="0"/>
                                            </p:txEl>
                                          </p:spTgt>
                                        </p:tgtEl>
                                        <p:attrNameLst>
                                          <p:attrName>ppt_h</p:attrName>
                                        </p:attrNameLst>
                                      </p:cBhvr>
                                      <p:tavLst>
                                        <p:tav tm="0">
                                          <p:val>
                                            <p:fltVal val="0"/>
                                          </p:val>
                                        </p:tav>
                                        <p:tav tm="100000">
                                          <p:val>
                                            <p:strVal val="#ppt_h"/>
                                          </p:val>
                                        </p:tav>
                                      </p:tavLst>
                                    </p:anim>
                                    <p:anim calcmode="lin" valueType="num">
                                      <p:cBhvr>
                                        <p:cTn id="23" dur="1000" fill="hold"/>
                                        <p:tgtEl>
                                          <p:spTgt spid="10">
                                            <p:txEl>
                                              <p:pRg st="0" end="0"/>
                                            </p:txEl>
                                          </p:spTgt>
                                        </p:tgtEl>
                                        <p:attrNameLst>
                                          <p:attrName>style.rotation</p:attrName>
                                        </p:attrNameLst>
                                      </p:cBhvr>
                                      <p:tavLst>
                                        <p:tav tm="0">
                                          <p:val>
                                            <p:fltVal val="90"/>
                                          </p:val>
                                        </p:tav>
                                        <p:tav tm="100000">
                                          <p:val>
                                            <p:fltVal val="0"/>
                                          </p:val>
                                        </p:tav>
                                      </p:tavLst>
                                    </p:anim>
                                    <p:animEffect transition="in" filter="fade">
                                      <p:cBhvr>
                                        <p:cTn id="24" dur="1000"/>
                                        <p:tgtEl>
                                          <p:spTgt spid="10">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10">
                                            <p:txEl>
                                              <p:pRg st="2" end="2"/>
                                            </p:txEl>
                                          </p:spTgt>
                                        </p:tgtEl>
                                        <p:attrNameLst>
                                          <p:attrName>style.visibility</p:attrName>
                                        </p:attrNameLst>
                                      </p:cBhvr>
                                      <p:to>
                                        <p:strVal val="visible"/>
                                      </p:to>
                                    </p:set>
                                    <p:anim calcmode="lin" valueType="num">
                                      <p:cBhvr>
                                        <p:cTn id="29" dur="10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30" dur="1000" fill="hold"/>
                                        <p:tgtEl>
                                          <p:spTgt spid="10">
                                            <p:txEl>
                                              <p:pRg st="2" end="2"/>
                                            </p:txEl>
                                          </p:spTgt>
                                        </p:tgtEl>
                                        <p:attrNameLst>
                                          <p:attrName>ppt_h</p:attrName>
                                        </p:attrNameLst>
                                      </p:cBhvr>
                                      <p:tavLst>
                                        <p:tav tm="0">
                                          <p:val>
                                            <p:fltVal val="0"/>
                                          </p:val>
                                        </p:tav>
                                        <p:tav tm="100000">
                                          <p:val>
                                            <p:strVal val="#ppt_h"/>
                                          </p:val>
                                        </p:tav>
                                      </p:tavLst>
                                    </p:anim>
                                    <p:anim calcmode="lin" valueType="num">
                                      <p:cBhvr>
                                        <p:cTn id="31" dur="1000" fill="hold"/>
                                        <p:tgtEl>
                                          <p:spTgt spid="10">
                                            <p:txEl>
                                              <p:pRg st="2" end="2"/>
                                            </p:txEl>
                                          </p:spTgt>
                                        </p:tgtEl>
                                        <p:attrNameLst>
                                          <p:attrName>style.rotation</p:attrName>
                                        </p:attrNameLst>
                                      </p:cBhvr>
                                      <p:tavLst>
                                        <p:tav tm="0">
                                          <p:val>
                                            <p:fltVal val="90"/>
                                          </p:val>
                                        </p:tav>
                                        <p:tav tm="100000">
                                          <p:val>
                                            <p:fltVal val="0"/>
                                          </p:val>
                                        </p:tav>
                                      </p:tavLst>
                                    </p:anim>
                                    <p:animEffect transition="in" filter="fade">
                                      <p:cBhvr>
                                        <p:cTn id="32" dur="1000"/>
                                        <p:tgtEl>
                                          <p:spTgt spid="10">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nodeType="clickEffect">
                                  <p:stCondLst>
                                    <p:cond delay="0"/>
                                  </p:stCondLst>
                                  <p:childTnLst>
                                    <p:set>
                                      <p:cBhvr>
                                        <p:cTn id="36" dur="1" fill="hold">
                                          <p:stCondLst>
                                            <p:cond delay="0"/>
                                          </p:stCondLst>
                                        </p:cTn>
                                        <p:tgtEl>
                                          <p:spTgt spid="10">
                                            <p:txEl>
                                              <p:pRg st="4" end="4"/>
                                            </p:txEl>
                                          </p:spTgt>
                                        </p:tgtEl>
                                        <p:attrNameLst>
                                          <p:attrName>style.visibility</p:attrName>
                                        </p:attrNameLst>
                                      </p:cBhvr>
                                      <p:to>
                                        <p:strVal val="visible"/>
                                      </p:to>
                                    </p:set>
                                    <p:anim calcmode="lin" valueType="num">
                                      <p:cBhvr>
                                        <p:cTn id="37" dur="1000" fill="hold"/>
                                        <p:tgtEl>
                                          <p:spTgt spid="10">
                                            <p:txEl>
                                              <p:pRg st="4" end="4"/>
                                            </p:txEl>
                                          </p:spTgt>
                                        </p:tgtEl>
                                        <p:attrNameLst>
                                          <p:attrName>ppt_w</p:attrName>
                                        </p:attrNameLst>
                                      </p:cBhvr>
                                      <p:tavLst>
                                        <p:tav tm="0">
                                          <p:val>
                                            <p:fltVal val="0"/>
                                          </p:val>
                                        </p:tav>
                                        <p:tav tm="100000">
                                          <p:val>
                                            <p:strVal val="#ppt_w"/>
                                          </p:val>
                                        </p:tav>
                                      </p:tavLst>
                                    </p:anim>
                                    <p:anim calcmode="lin" valueType="num">
                                      <p:cBhvr>
                                        <p:cTn id="38" dur="1000" fill="hold"/>
                                        <p:tgtEl>
                                          <p:spTgt spid="10">
                                            <p:txEl>
                                              <p:pRg st="4" end="4"/>
                                            </p:txEl>
                                          </p:spTgt>
                                        </p:tgtEl>
                                        <p:attrNameLst>
                                          <p:attrName>ppt_h</p:attrName>
                                        </p:attrNameLst>
                                      </p:cBhvr>
                                      <p:tavLst>
                                        <p:tav tm="0">
                                          <p:val>
                                            <p:fltVal val="0"/>
                                          </p:val>
                                        </p:tav>
                                        <p:tav tm="100000">
                                          <p:val>
                                            <p:strVal val="#ppt_h"/>
                                          </p:val>
                                        </p:tav>
                                      </p:tavLst>
                                    </p:anim>
                                    <p:anim calcmode="lin" valueType="num">
                                      <p:cBhvr>
                                        <p:cTn id="39" dur="1000" fill="hold"/>
                                        <p:tgtEl>
                                          <p:spTgt spid="10">
                                            <p:txEl>
                                              <p:pRg st="4" end="4"/>
                                            </p:txEl>
                                          </p:spTgt>
                                        </p:tgtEl>
                                        <p:attrNameLst>
                                          <p:attrName>style.rotation</p:attrName>
                                        </p:attrNameLst>
                                      </p:cBhvr>
                                      <p:tavLst>
                                        <p:tav tm="0">
                                          <p:val>
                                            <p:fltVal val="90"/>
                                          </p:val>
                                        </p:tav>
                                        <p:tav tm="100000">
                                          <p:val>
                                            <p:fltVal val="0"/>
                                          </p:val>
                                        </p:tav>
                                      </p:tavLst>
                                    </p:anim>
                                    <p:animEffect transition="in" filter="fade">
                                      <p:cBhvr>
                                        <p:cTn id="40" dur="10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t="5592" b="6250"/>
          <a:stretch/>
        </p:blipFill>
        <p:spPr>
          <a:xfrm rot="10800000">
            <a:off x="0" y="0"/>
            <a:ext cx="12254483" cy="6858000"/>
          </a:xfrm>
          <a:prstGeom prst="rect">
            <a:avLst/>
          </a:prstGeom>
        </p:spPr>
      </p:pic>
      <p:pic>
        <p:nvPicPr>
          <p:cNvPr id="6" name="Hình ảnh 5">
            <a:extLst>
              <a:ext uri="{FF2B5EF4-FFF2-40B4-BE49-F238E27FC236}">
                <a16:creationId xmlns:a16="http://schemas.microsoft.com/office/drawing/2014/main" id="{2D23A5CE-3DE5-3BAA-2119-A8FA68F11110}"/>
              </a:ext>
            </a:extLst>
          </p:cNvPr>
          <p:cNvPicPr>
            <a:picLocks noChangeAspect="1"/>
          </p:cNvPicPr>
          <p:nvPr/>
        </p:nvPicPr>
        <p:blipFill rotWithShape="1">
          <a:blip r:embed="rId3"/>
          <a:srcRect l="8764" b="8324"/>
          <a:stretch/>
        </p:blipFill>
        <p:spPr>
          <a:xfrm>
            <a:off x="6827517" y="848660"/>
            <a:ext cx="5109812" cy="5160679"/>
          </a:xfrm>
          <a:prstGeom prst="rect">
            <a:avLst/>
          </a:prstGeom>
        </p:spPr>
      </p:pic>
      <p:sp>
        <p:nvSpPr>
          <p:cNvPr id="3" name="Hộp Văn bản 2">
            <a:extLst>
              <a:ext uri="{FF2B5EF4-FFF2-40B4-BE49-F238E27FC236}">
                <a16:creationId xmlns:a16="http://schemas.microsoft.com/office/drawing/2014/main" id="{B03140A2-511E-9E0B-15CE-871A3A4D4657}"/>
              </a:ext>
            </a:extLst>
          </p:cNvPr>
          <p:cNvSpPr txBox="1"/>
          <p:nvPr/>
        </p:nvSpPr>
        <p:spPr>
          <a:xfrm>
            <a:off x="537409" y="382034"/>
            <a:ext cx="9031705" cy="523220"/>
          </a:xfrm>
          <a:prstGeom prst="rect">
            <a:avLst/>
          </a:prstGeom>
          <a:noFill/>
        </p:spPr>
        <p:txBody>
          <a:bodyPr wrap="square">
            <a:spAutoFit/>
          </a:bodyPr>
          <a:lstStyle/>
          <a:p>
            <a:r>
              <a:rPr lang="vi-VN" sz="2800" b="1" dirty="0">
                <a:latin typeface="+mj-lt"/>
              </a:rPr>
              <a:t>10. Đăng ký xin nghỉ học tạm thời (1 tuần) có lý do</a:t>
            </a:r>
          </a:p>
        </p:txBody>
      </p:sp>
      <p:sp>
        <p:nvSpPr>
          <p:cNvPr id="5" name="Hộp Văn bản 4">
            <a:extLst>
              <a:ext uri="{FF2B5EF4-FFF2-40B4-BE49-F238E27FC236}">
                <a16:creationId xmlns:a16="http://schemas.microsoft.com/office/drawing/2014/main" id="{3C6F2B7B-821D-722E-1FFE-5A0EA087E1AB}"/>
              </a:ext>
            </a:extLst>
          </p:cNvPr>
          <p:cNvSpPr txBox="1"/>
          <p:nvPr/>
        </p:nvSpPr>
        <p:spPr>
          <a:xfrm>
            <a:off x="731517" y="866607"/>
            <a:ext cx="5901892" cy="584775"/>
          </a:xfrm>
          <a:prstGeom prst="rect">
            <a:avLst/>
          </a:prstGeom>
          <a:noFill/>
        </p:spPr>
        <p:txBody>
          <a:bodyPr wrap="square">
            <a:spAutoFit/>
          </a:bodyPr>
          <a:lstStyle/>
          <a:p>
            <a:pPr algn="ctr"/>
            <a:r>
              <a:rPr lang="vi-VN" sz="1600" dirty="0">
                <a:latin typeface="+mj-lt"/>
              </a:rPr>
              <a:t>( Dùng trong trường hợp SV bị ốm/ tai nạn... cần nghỉ học thời gian ngắn ngày để điều trị hoặc khám sức khỏe ) </a:t>
            </a:r>
          </a:p>
        </p:txBody>
      </p:sp>
      <p:sp>
        <p:nvSpPr>
          <p:cNvPr id="8" name="Hộp Văn bản 7">
            <a:extLst>
              <a:ext uri="{FF2B5EF4-FFF2-40B4-BE49-F238E27FC236}">
                <a16:creationId xmlns:a16="http://schemas.microsoft.com/office/drawing/2014/main" id="{64A56D0F-3DBD-CB50-54A1-5F7CE9E5E98C}"/>
              </a:ext>
            </a:extLst>
          </p:cNvPr>
          <p:cNvSpPr txBox="1"/>
          <p:nvPr/>
        </p:nvSpPr>
        <p:spPr>
          <a:xfrm>
            <a:off x="7383377" y="6137411"/>
            <a:ext cx="4371474" cy="338554"/>
          </a:xfrm>
          <a:prstGeom prst="rect">
            <a:avLst/>
          </a:prstGeom>
          <a:noFill/>
        </p:spPr>
        <p:txBody>
          <a:bodyPr wrap="square">
            <a:spAutoFit/>
          </a:bodyPr>
          <a:lstStyle/>
          <a:p>
            <a:r>
              <a:rPr lang="vi-VN" sz="1600" i="1" dirty="0">
                <a:solidFill>
                  <a:schemeClr val="bg1"/>
                </a:solidFill>
                <a:latin typeface="+mj-lt"/>
              </a:rPr>
              <a:t>Hình 9: Mẫu đơn xin phép nghỉ học tạm thời</a:t>
            </a:r>
          </a:p>
        </p:txBody>
      </p:sp>
      <p:sp>
        <p:nvSpPr>
          <p:cNvPr id="10" name="Hộp Văn bản 9">
            <a:extLst>
              <a:ext uri="{FF2B5EF4-FFF2-40B4-BE49-F238E27FC236}">
                <a16:creationId xmlns:a16="http://schemas.microsoft.com/office/drawing/2014/main" id="{8CC3AB46-7078-D0EE-2415-DA13E314B7AA}"/>
              </a:ext>
            </a:extLst>
          </p:cNvPr>
          <p:cNvSpPr txBox="1"/>
          <p:nvPr/>
        </p:nvSpPr>
        <p:spPr>
          <a:xfrm>
            <a:off x="757509" y="1714916"/>
            <a:ext cx="5972954" cy="3139321"/>
          </a:xfrm>
          <a:prstGeom prst="rect">
            <a:avLst/>
          </a:prstGeom>
          <a:noFill/>
        </p:spPr>
        <p:txBody>
          <a:bodyPr wrap="square">
            <a:spAutoFit/>
          </a:bodyPr>
          <a:lstStyle/>
          <a:p>
            <a:pPr algn="just"/>
            <a:r>
              <a:rPr lang="vi-VN" dirty="0">
                <a:solidFill>
                  <a:srgbClr val="C00000"/>
                </a:solidFill>
                <a:latin typeface="+mj-lt"/>
              </a:rPr>
              <a:t>B1: </a:t>
            </a:r>
            <a:r>
              <a:rPr lang="vi-VN" dirty="0">
                <a:latin typeface="+mj-lt"/>
              </a:rPr>
              <a:t>Sinh viên làm đơn xin nghỉ học theo mẫu, có xác nhận của CVHT </a:t>
            </a:r>
            <a:r>
              <a:rPr lang="vi-VN">
                <a:latin typeface="+mj-lt"/>
              </a:rPr>
              <a:t>trong </a:t>
            </a:r>
            <a:r>
              <a:rPr lang="vi-VN" smtClean="0">
                <a:latin typeface="+mj-lt"/>
              </a:rPr>
              <a:t>đơn</a:t>
            </a:r>
            <a:r>
              <a:rPr lang="en-US" smtClean="0">
                <a:latin typeface="+mj-lt"/>
              </a:rPr>
              <a:t>.</a:t>
            </a:r>
            <a:endParaRPr lang="vi-VN" dirty="0">
              <a:latin typeface="+mj-lt"/>
            </a:endParaRPr>
          </a:p>
          <a:p>
            <a:pPr algn="just"/>
            <a:endParaRPr lang="vi-VN" dirty="0">
              <a:latin typeface="+mj-lt"/>
            </a:endParaRPr>
          </a:p>
          <a:p>
            <a:pPr algn="just"/>
            <a:r>
              <a:rPr lang="vi-VN" dirty="0">
                <a:solidFill>
                  <a:srgbClr val="C00000"/>
                </a:solidFill>
                <a:latin typeface="+mj-lt"/>
              </a:rPr>
              <a:t>B2: </a:t>
            </a:r>
            <a:r>
              <a:rPr lang="vi-VN" dirty="0">
                <a:latin typeface="+mj-lt"/>
              </a:rPr>
              <a:t>Sinh viên nộp đơn xin nghỉ học kèm giấy tờ xác minh lý do xin nghỉ học tại bộ phận Một cửa. Thời điểm cán bộ hoàn tất đề nghị vào phần mềm là thời điểm sinh viên nhận được </a:t>
            </a:r>
            <a:r>
              <a:rPr lang="vi-VN" dirty="0" err="1">
                <a:latin typeface="+mj-lt"/>
              </a:rPr>
              <a:t>Email</a:t>
            </a:r>
            <a:r>
              <a:rPr lang="vi-VN" dirty="0">
                <a:latin typeface="+mj-lt"/>
              </a:rPr>
              <a:t> (lần 1) thông báo đề nghị đã được </a:t>
            </a:r>
            <a:r>
              <a:rPr lang="vi-VN">
                <a:latin typeface="+mj-lt"/>
              </a:rPr>
              <a:t>tiếp </a:t>
            </a:r>
            <a:r>
              <a:rPr lang="vi-VN" smtClean="0">
                <a:latin typeface="+mj-lt"/>
              </a:rPr>
              <a:t>nhận</a:t>
            </a:r>
            <a:r>
              <a:rPr lang="en-US" smtClean="0">
                <a:latin typeface="+mj-lt"/>
              </a:rPr>
              <a:t>.</a:t>
            </a:r>
            <a:endParaRPr lang="vi-VN" dirty="0">
              <a:latin typeface="+mj-lt"/>
            </a:endParaRPr>
          </a:p>
          <a:p>
            <a:pPr algn="just"/>
            <a:endParaRPr lang="vi-VN" dirty="0">
              <a:latin typeface="+mj-lt"/>
            </a:endParaRPr>
          </a:p>
          <a:p>
            <a:pPr algn="just"/>
            <a:r>
              <a:rPr lang="vi-VN" dirty="0">
                <a:solidFill>
                  <a:srgbClr val="C00000"/>
                </a:solidFill>
                <a:latin typeface="+mj-lt"/>
              </a:rPr>
              <a:t>B3: </a:t>
            </a:r>
            <a:r>
              <a:rPr lang="vi-VN" dirty="0">
                <a:latin typeface="+mj-lt"/>
              </a:rPr>
              <a:t>Căn cứ vào nội dung thông báo của </a:t>
            </a:r>
            <a:r>
              <a:rPr lang="vi-VN" dirty="0" err="1">
                <a:latin typeface="+mj-lt"/>
              </a:rPr>
              <a:t>Email</a:t>
            </a:r>
            <a:r>
              <a:rPr lang="vi-VN" dirty="0">
                <a:latin typeface="+mj-lt"/>
              </a:rPr>
              <a:t> (lần 2), sinh viên mang theo thẻ sinh viên(CMT/CCCD)  đến nhận kết quả tại bộ phận Một cửa theo địa điểm học của sinh viên.</a:t>
            </a:r>
          </a:p>
        </p:txBody>
      </p:sp>
      <p:pic>
        <p:nvPicPr>
          <p:cNvPr id="9" name="Picture 8"/>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320222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 calcmode="lin" valueType="num">
                                      <p:cBhvr additive="base">
                                        <p:cTn id="21"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10">
                                            <p:txEl>
                                              <p:pRg st="2" end="2"/>
                                            </p:txEl>
                                          </p:spTgt>
                                        </p:tgtEl>
                                        <p:attrNameLst>
                                          <p:attrName>style.visibility</p:attrName>
                                        </p:attrNameLst>
                                      </p:cBhvr>
                                      <p:to>
                                        <p:strVal val="visible"/>
                                      </p:to>
                                    </p:set>
                                    <p:anim calcmode="lin" valueType="num">
                                      <p:cBhvr additive="base">
                                        <p:cTn id="27" dur="500" fill="hold"/>
                                        <p:tgtEl>
                                          <p:spTgt spid="10">
                                            <p:txEl>
                                              <p:pRg st="2" end="2"/>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1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10">
                                            <p:txEl>
                                              <p:pRg st="4" end="4"/>
                                            </p:txEl>
                                          </p:spTgt>
                                        </p:tgtEl>
                                        <p:attrNameLst>
                                          <p:attrName>style.visibility</p:attrName>
                                        </p:attrNameLst>
                                      </p:cBhvr>
                                      <p:to>
                                        <p:strVal val="visible"/>
                                      </p:to>
                                    </p:set>
                                    <p:anim calcmode="lin" valueType="num">
                                      <p:cBhvr additive="base">
                                        <p:cTn id="33" dur="500" fill="hold"/>
                                        <p:tgtEl>
                                          <p:spTgt spid="10">
                                            <p:txEl>
                                              <p:pRg st="4" end="4"/>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0">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t="5592" b="6250"/>
          <a:stretch/>
        </p:blipFill>
        <p:spPr>
          <a:xfrm rot="10800000">
            <a:off x="0" y="0"/>
            <a:ext cx="12254483" cy="6858000"/>
          </a:xfrm>
          <a:prstGeom prst="rect">
            <a:avLst/>
          </a:prstGeom>
        </p:spPr>
      </p:pic>
      <p:pic>
        <p:nvPicPr>
          <p:cNvPr id="6" name="Hình ảnh 5">
            <a:extLst>
              <a:ext uri="{FF2B5EF4-FFF2-40B4-BE49-F238E27FC236}">
                <a16:creationId xmlns:a16="http://schemas.microsoft.com/office/drawing/2014/main" id="{68C7CEB7-4A08-BBD2-41D4-8D52F1D64CF6}"/>
              </a:ext>
            </a:extLst>
          </p:cNvPr>
          <p:cNvPicPr>
            <a:picLocks noChangeAspect="1"/>
          </p:cNvPicPr>
          <p:nvPr/>
        </p:nvPicPr>
        <p:blipFill rotWithShape="1">
          <a:blip r:embed="rId3"/>
          <a:srcRect l="6250" r="4711"/>
          <a:stretch/>
        </p:blipFill>
        <p:spPr>
          <a:xfrm>
            <a:off x="6968409" y="312639"/>
            <a:ext cx="4851132" cy="5953125"/>
          </a:xfrm>
          <a:prstGeom prst="rect">
            <a:avLst/>
          </a:prstGeom>
        </p:spPr>
      </p:pic>
      <p:sp>
        <p:nvSpPr>
          <p:cNvPr id="3" name="Hộp Văn bản 2">
            <a:extLst>
              <a:ext uri="{FF2B5EF4-FFF2-40B4-BE49-F238E27FC236}">
                <a16:creationId xmlns:a16="http://schemas.microsoft.com/office/drawing/2014/main" id="{7AB708A2-910D-A1EB-491B-FA72EAF76FD8}"/>
              </a:ext>
            </a:extLst>
          </p:cNvPr>
          <p:cNvSpPr txBox="1"/>
          <p:nvPr/>
        </p:nvSpPr>
        <p:spPr>
          <a:xfrm>
            <a:off x="577516" y="505144"/>
            <a:ext cx="7555832" cy="523220"/>
          </a:xfrm>
          <a:prstGeom prst="rect">
            <a:avLst/>
          </a:prstGeom>
          <a:noFill/>
        </p:spPr>
        <p:txBody>
          <a:bodyPr wrap="square">
            <a:spAutoFit/>
          </a:bodyPr>
          <a:lstStyle/>
          <a:p>
            <a:r>
              <a:rPr lang="vi-VN" sz="2800" b="1" dirty="0">
                <a:latin typeface="+mj-lt"/>
              </a:rPr>
              <a:t>11. Đăng ký xin chuyển địa điểm học tập</a:t>
            </a:r>
          </a:p>
        </p:txBody>
      </p:sp>
      <p:sp>
        <p:nvSpPr>
          <p:cNvPr id="5" name="Hộp Văn bản 4">
            <a:extLst>
              <a:ext uri="{FF2B5EF4-FFF2-40B4-BE49-F238E27FC236}">
                <a16:creationId xmlns:a16="http://schemas.microsoft.com/office/drawing/2014/main" id="{4CE0793A-66EF-2267-1F83-64047F597AA7}"/>
              </a:ext>
            </a:extLst>
          </p:cNvPr>
          <p:cNvSpPr txBox="1"/>
          <p:nvPr/>
        </p:nvSpPr>
        <p:spPr>
          <a:xfrm>
            <a:off x="883438" y="927182"/>
            <a:ext cx="5650030" cy="584775"/>
          </a:xfrm>
          <a:prstGeom prst="rect">
            <a:avLst/>
          </a:prstGeom>
          <a:noFill/>
        </p:spPr>
        <p:txBody>
          <a:bodyPr wrap="square">
            <a:spAutoFit/>
          </a:bodyPr>
          <a:lstStyle/>
          <a:p>
            <a:pPr algn="ctr"/>
            <a:r>
              <a:rPr lang="vi-VN" sz="1600" smtClean="0">
                <a:latin typeface="+mj-lt"/>
              </a:rPr>
              <a:t>(</a:t>
            </a:r>
            <a:r>
              <a:rPr lang="en-US" sz="1600" smtClean="0">
                <a:latin typeface="+mj-lt"/>
              </a:rPr>
              <a:t> </a:t>
            </a:r>
            <a:r>
              <a:rPr lang="vi-VN" sz="1600" smtClean="0">
                <a:latin typeface="+mj-lt"/>
              </a:rPr>
              <a:t>Dùng </a:t>
            </a:r>
            <a:r>
              <a:rPr lang="vi-VN" sz="1600" dirty="0">
                <a:latin typeface="+mj-lt"/>
              </a:rPr>
              <a:t>trong trường hợp SV học tập tại cơ sở Hà Nội có nguyện vọng chuyển địa điểm học tập về cơ sở </a:t>
            </a:r>
            <a:r>
              <a:rPr lang="vi-VN" sz="1600">
                <a:latin typeface="+mj-lt"/>
              </a:rPr>
              <a:t>Nam </a:t>
            </a:r>
            <a:r>
              <a:rPr lang="vi-VN" sz="1600" smtClean="0">
                <a:latin typeface="+mj-lt"/>
              </a:rPr>
              <a:t>Định</a:t>
            </a:r>
            <a:r>
              <a:rPr lang="en-US" sz="1600" smtClean="0">
                <a:latin typeface="+mj-lt"/>
              </a:rPr>
              <a:t> </a:t>
            </a:r>
            <a:r>
              <a:rPr lang="vi-VN" sz="1600" smtClean="0">
                <a:latin typeface="+mj-lt"/>
              </a:rPr>
              <a:t>) </a:t>
            </a:r>
            <a:endParaRPr lang="vi-VN" sz="1600" dirty="0">
              <a:latin typeface="+mj-lt"/>
            </a:endParaRPr>
          </a:p>
        </p:txBody>
      </p:sp>
      <p:sp>
        <p:nvSpPr>
          <p:cNvPr id="8" name="Hộp Văn bản 7">
            <a:extLst>
              <a:ext uri="{FF2B5EF4-FFF2-40B4-BE49-F238E27FC236}">
                <a16:creationId xmlns:a16="http://schemas.microsoft.com/office/drawing/2014/main" id="{9E724E39-DF81-30FC-F0FB-29ED7581D35F}"/>
              </a:ext>
            </a:extLst>
          </p:cNvPr>
          <p:cNvSpPr txBox="1"/>
          <p:nvPr/>
        </p:nvSpPr>
        <p:spPr>
          <a:xfrm>
            <a:off x="7379367" y="6332696"/>
            <a:ext cx="5085348" cy="338554"/>
          </a:xfrm>
          <a:prstGeom prst="rect">
            <a:avLst/>
          </a:prstGeom>
          <a:noFill/>
        </p:spPr>
        <p:txBody>
          <a:bodyPr wrap="square">
            <a:spAutoFit/>
          </a:bodyPr>
          <a:lstStyle/>
          <a:p>
            <a:r>
              <a:rPr lang="vi-VN" sz="1600" i="1" dirty="0">
                <a:solidFill>
                  <a:schemeClr val="bg1"/>
                </a:solidFill>
                <a:latin typeface="+mj-lt"/>
              </a:rPr>
              <a:t>Hình 10: Mẫu đơn xin chuyển địa điểm học tập </a:t>
            </a:r>
          </a:p>
        </p:txBody>
      </p:sp>
      <p:sp>
        <p:nvSpPr>
          <p:cNvPr id="10" name="Hộp Văn bản 9">
            <a:extLst>
              <a:ext uri="{FF2B5EF4-FFF2-40B4-BE49-F238E27FC236}">
                <a16:creationId xmlns:a16="http://schemas.microsoft.com/office/drawing/2014/main" id="{D586B625-D7B9-3467-DEB2-B4846AA319D3}"/>
              </a:ext>
            </a:extLst>
          </p:cNvPr>
          <p:cNvSpPr txBox="1"/>
          <p:nvPr/>
        </p:nvSpPr>
        <p:spPr>
          <a:xfrm>
            <a:off x="767631" y="1719540"/>
            <a:ext cx="5983307" cy="3139321"/>
          </a:xfrm>
          <a:prstGeom prst="rect">
            <a:avLst/>
          </a:prstGeom>
          <a:noFill/>
        </p:spPr>
        <p:txBody>
          <a:bodyPr wrap="square">
            <a:spAutoFit/>
          </a:bodyPr>
          <a:lstStyle/>
          <a:p>
            <a:pPr algn="just"/>
            <a:r>
              <a:rPr lang="vi-VN" dirty="0">
                <a:solidFill>
                  <a:srgbClr val="C00000"/>
                </a:solidFill>
                <a:latin typeface="+mj-lt"/>
              </a:rPr>
              <a:t>B1: </a:t>
            </a:r>
            <a:r>
              <a:rPr lang="vi-VN" dirty="0">
                <a:latin typeface="+mj-lt"/>
              </a:rPr>
              <a:t>Sinh viên làm đơn xin chuyển địa điểm học tập theo mẫu trước thời điểm bắt đầu học kỳ mới 14 ngày, có ý kiến của gia đình </a:t>
            </a:r>
            <a:r>
              <a:rPr lang="vi-VN">
                <a:latin typeface="+mj-lt"/>
              </a:rPr>
              <a:t>trong </a:t>
            </a:r>
            <a:r>
              <a:rPr lang="vi-VN" smtClean="0">
                <a:latin typeface="+mj-lt"/>
              </a:rPr>
              <a:t>đơn</a:t>
            </a:r>
            <a:r>
              <a:rPr lang="en-US" smtClean="0">
                <a:latin typeface="+mj-lt"/>
              </a:rPr>
              <a:t>.</a:t>
            </a:r>
            <a:endParaRPr lang="vi-VN" dirty="0">
              <a:latin typeface="+mj-lt"/>
            </a:endParaRPr>
          </a:p>
          <a:p>
            <a:pPr algn="just"/>
            <a:endParaRPr lang="vi-VN" dirty="0">
              <a:latin typeface="+mj-lt"/>
            </a:endParaRPr>
          </a:p>
          <a:p>
            <a:pPr algn="just"/>
            <a:r>
              <a:rPr lang="vi-VN" dirty="0">
                <a:solidFill>
                  <a:srgbClr val="C00000"/>
                </a:solidFill>
                <a:latin typeface="+mj-lt"/>
              </a:rPr>
              <a:t>B2: </a:t>
            </a:r>
            <a:r>
              <a:rPr lang="vi-VN" dirty="0">
                <a:latin typeface="+mj-lt"/>
              </a:rPr>
              <a:t>Sinh viên nộp đơn xin chuyển địa điểm học tập tại bộ phận Một cửa. Thời điểm cán bộ hoàn tất đề nghị vào phần mềm là thời điểm sinh viên nhận được </a:t>
            </a:r>
            <a:r>
              <a:rPr lang="vi-VN" dirty="0" err="1">
                <a:latin typeface="+mj-lt"/>
              </a:rPr>
              <a:t>Email</a:t>
            </a:r>
            <a:r>
              <a:rPr lang="vi-VN" dirty="0">
                <a:latin typeface="+mj-lt"/>
              </a:rPr>
              <a:t> (lần 1) thông báo đề nghị đã được </a:t>
            </a:r>
            <a:r>
              <a:rPr lang="vi-VN">
                <a:latin typeface="+mj-lt"/>
              </a:rPr>
              <a:t>tiếp </a:t>
            </a:r>
            <a:r>
              <a:rPr lang="vi-VN" smtClean="0">
                <a:latin typeface="+mj-lt"/>
              </a:rPr>
              <a:t>nhận</a:t>
            </a:r>
            <a:r>
              <a:rPr lang="en-US" smtClean="0">
                <a:latin typeface="+mj-lt"/>
              </a:rPr>
              <a:t>.</a:t>
            </a:r>
            <a:endParaRPr lang="vi-VN" dirty="0">
              <a:latin typeface="+mj-lt"/>
            </a:endParaRPr>
          </a:p>
          <a:p>
            <a:pPr algn="just"/>
            <a:endParaRPr lang="vi-VN" dirty="0">
              <a:latin typeface="+mj-lt"/>
            </a:endParaRPr>
          </a:p>
          <a:p>
            <a:pPr algn="just"/>
            <a:r>
              <a:rPr lang="vi-VN" dirty="0">
                <a:solidFill>
                  <a:srgbClr val="C00000"/>
                </a:solidFill>
                <a:latin typeface="+mj-lt"/>
              </a:rPr>
              <a:t>B3: </a:t>
            </a:r>
            <a:r>
              <a:rPr lang="vi-VN" dirty="0">
                <a:latin typeface="+mj-lt"/>
              </a:rPr>
              <a:t>Sinh viên nhận kết quả trả lời qua điện thoại, </a:t>
            </a:r>
            <a:r>
              <a:rPr lang="vi-VN" dirty="0" err="1">
                <a:latin typeface="+mj-lt"/>
              </a:rPr>
              <a:t>email</a:t>
            </a:r>
            <a:r>
              <a:rPr lang="vi-VN" dirty="0">
                <a:latin typeface="+mj-lt"/>
              </a:rPr>
              <a:t> cá nhân. </a:t>
            </a:r>
          </a:p>
        </p:txBody>
      </p:sp>
      <p:pic>
        <p:nvPicPr>
          <p:cNvPr id="11" name="Picture 10"/>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3302752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barn(outVertical)">
                                      <p:cBhvr>
                                        <p:cTn id="21" dur="500"/>
                                        <p:tgtEl>
                                          <p:spTgt spid="10">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37" fill="hold" nodeType="clickEffect">
                                  <p:stCondLst>
                                    <p:cond delay="0"/>
                                  </p:stCondLst>
                                  <p:childTnLst>
                                    <p:set>
                                      <p:cBhvr>
                                        <p:cTn id="25" dur="1" fill="hold">
                                          <p:stCondLst>
                                            <p:cond delay="0"/>
                                          </p:stCondLst>
                                        </p:cTn>
                                        <p:tgtEl>
                                          <p:spTgt spid="10">
                                            <p:txEl>
                                              <p:pRg st="2" end="2"/>
                                            </p:txEl>
                                          </p:spTgt>
                                        </p:tgtEl>
                                        <p:attrNameLst>
                                          <p:attrName>style.visibility</p:attrName>
                                        </p:attrNameLst>
                                      </p:cBhvr>
                                      <p:to>
                                        <p:strVal val="visible"/>
                                      </p:to>
                                    </p:set>
                                    <p:animEffect transition="in" filter="barn(outVertical)">
                                      <p:cBhvr>
                                        <p:cTn id="26" dur="500"/>
                                        <p:tgtEl>
                                          <p:spTgt spid="10">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37" fill="hold" nodeType="click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animEffect transition="in" filter="barn(outVertical)">
                                      <p:cBhvr>
                                        <p:cTn id="31"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srcRect t="5592" b="6250"/>
          <a:stretch/>
        </p:blipFill>
        <p:spPr>
          <a:xfrm rot="10800000">
            <a:off x="0" y="0"/>
            <a:ext cx="12254483" cy="6858000"/>
          </a:xfrm>
          <a:prstGeom prst="rect">
            <a:avLst/>
          </a:prstGeom>
        </p:spPr>
      </p:pic>
      <p:sp>
        <p:nvSpPr>
          <p:cNvPr id="3" name="Hộp Văn bản 2">
            <a:extLst>
              <a:ext uri="{FF2B5EF4-FFF2-40B4-BE49-F238E27FC236}">
                <a16:creationId xmlns:a16="http://schemas.microsoft.com/office/drawing/2014/main" id="{F20DD329-84C4-B217-DB67-C2245F8F7ABA}"/>
              </a:ext>
            </a:extLst>
          </p:cNvPr>
          <p:cNvSpPr txBox="1"/>
          <p:nvPr/>
        </p:nvSpPr>
        <p:spPr>
          <a:xfrm>
            <a:off x="497304" y="505144"/>
            <a:ext cx="6481010" cy="523220"/>
          </a:xfrm>
          <a:prstGeom prst="rect">
            <a:avLst/>
          </a:prstGeom>
          <a:noFill/>
        </p:spPr>
        <p:txBody>
          <a:bodyPr wrap="square">
            <a:spAutoFit/>
          </a:bodyPr>
          <a:lstStyle/>
          <a:p>
            <a:r>
              <a:rPr lang="vi-VN" sz="2800" b="1" dirty="0">
                <a:latin typeface="+mj-lt"/>
              </a:rPr>
              <a:t> 12. Đăng ký xin bảng điểm tạm thời</a:t>
            </a:r>
          </a:p>
        </p:txBody>
      </p:sp>
      <p:sp>
        <p:nvSpPr>
          <p:cNvPr id="5" name="Hộp Văn bản 4">
            <a:extLst>
              <a:ext uri="{FF2B5EF4-FFF2-40B4-BE49-F238E27FC236}">
                <a16:creationId xmlns:a16="http://schemas.microsoft.com/office/drawing/2014/main" id="{044EADEC-510E-4067-3A99-A634AE614F7C}"/>
              </a:ext>
            </a:extLst>
          </p:cNvPr>
          <p:cNvSpPr txBox="1"/>
          <p:nvPr/>
        </p:nvSpPr>
        <p:spPr>
          <a:xfrm>
            <a:off x="625643" y="1028364"/>
            <a:ext cx="3737811" cy="400110"/>
          </a:xfrm>
          <a:prstGeom prst="rect">
            <a:avLst/>
          </a:prstGeom>
          <a:noFill/>
        </p:spPr>
        <p:txBody>
          <a:bodyPr wrap="square">
            <a:spAutoFit/>
          </a:bodyPr>
          <a:lstStyle/>
          <a:p>
            <a:r>
              <a:rPr lang="vi-VN" sz="2000" dirty="0">
                <a:latin typeface="+mj-lt"/>
              </a:rPr>
              <a:t>Dùng trong 2 trường hợp sau :</a:t>
            </a:r>
          </a:p>
        </p:txBody>
      </p:sp>
      <p:sp>
        <p:nvSpPr>
          <p:cNvPr id="9" name="Hộp Văn bản 8">
            <a:extLst>
              <a:ext uri="{FF2B5EF4-FFF2-40B4-BE49-F238E27FC236}">
                <a16:creationId xmlns:a16="http://schemas.microsoft.com/office/drawing/2014/main" id="{8C364731-3077-635F-CBE1-F3E01A3AF727}"/>
              </a:ext>
            </a:extLst>
          </p:cNvPr>
          <p:cNvSpPr txBox="1"/>
          <p:nvPr/>
        </p:nvSpPr>
        <p:spPr>
          <a:xfrm>
            <a:off x="625643" y="1551584"/>
            <a:ext cx="5325975" cy="1015663"/>
          </a:xfrm>
          <a:prstGeom prst="rect">
            <a:avLst/>
          </a:prstGeom>
          <a:noFill/>
        </p:spPr>
        <p:txBody>
          <a:bodyPr wrap="square">
            <a:spAutoFit/>
          </a:bodyPr>
          <a:lstStyle/>
          <a:p>
            <a:r>
              <a:rPr lang="vi-VN" sz="2000" dirty="0">
                <a:solidFill>
                  <a:srgbClr val="B11601"/>
                </a:solidFill>
                <a:latin typeface="+mj-lt"/>
              </a:rPr>
              <a:t>Trường hợp 1: SV đang học tập tại Trường có nhu cầu xin việc, xin học bổng địa phương</a:t>
            </a:r>
          </a:p>
          <a:p>
            <a:endParaRPr lang="vi-VN" sz="2000" dirty="0">
              <a:latin typeface="+mj-lt"/>
            </a:endParaRPr>
          </a:p>
        </p:txBody>
      </p:sp>
      <p:cxnSp>
        <p:nvCxnSpPr>
          <p:cNvPr id="11" name="Đường nối Thẳng 10">
            <a:extLst>
              <a:ext uri="{FF2B5EF4-FFF2-40B4-BE49-F238E27FC236}">
                <a16:creationId xmlns:a16="http://schemas.microsoft.com/office/drawing/2014/main" id="{9E2ED6B7-3E4D-F6F1-9595-EC7221A1F1BA}"/>
              </a:ext>
            </a:extLst>
          </p:cNvPr>
          <p:cNvCxnSpPr>
            <a:cxnSpLocks/>
          </p:cNvCxnSpPr>
          <p:nvPr/>
        </p:nvCxnSpPr>
        <p:spPr>
          <a:xfrm>
            <a:off x="6255352" y="1267080"/>
            <a:ext cx="0" cy="4684294"/>
          </a:xfrm>
          <a:prstGeom prst="line">
            <a:avLst/>
          </a:prstGeom>
        </p:spPr>
        <p:style>
          <a:lnRef idx="1">
            <a:schemeClr val="accent2"/>
          </a:lnRef>
          <a:fillRef idx="0">
            <a:schemeClr val="accent2"/>
          </a:fillRef>
          <a:effectRef idx="0">
            <a:schemeClr val="accent2"/>
          </a:effectRef>
          <a:fontRef idx="minor">
            <a:schemeClr val="tx1"/>
          </a:fontRef>
        </p:style>
      </p:cxnSp>
      <p:sp>
        <p:nvSpPr>
          <p:cNvPr id="14" name="Hộp Văn bản 13">
            <a:extLst>
              <a:ext uri="{FF2B5EF4-FFF2-40B4-BE49-F238E27FC236}">
                <a16:creationId xmlns:a16="http://schemas.microsoft.com/office/drawing/2014/main" id="{237FECA6-4908-1D98-A381-E40132C2D7A7}"/>
              </a:ext>
            </a:extLst>
          </p:cNvPr>
          <p:cNvSpPr txBox="1"/>
          <p:nvPr/>
        </p:nvSpPr>
        <p:spPr>
          <a:xfrm>
            <a:off x="920818" y="2395661"/>
            <a:ext cx="5165558" cy="2862322"/>
          </a:xfrm>
          <a:prstGeom prst="rect">
            <a:avLst/>
          </a:prstGeom>
          <a:noFill/>
        </p:spPr>
        <p:txBody>
          <a:bodyPr wrap="square">
            <a:spAutoFit/>
          </a:bodyPr>
          <a:lstStyle/>
          <a:p>
            <a:pPr algn="just"/>
            <a:r>
              <a:rPr lang="vi-VN" dirty="0">
                <a:solidFill>
                  <a:srgbClr val="C00000"/>
                </a:solidFill>
                <a:latin typeface="+mj-lt"/>
              </a:rPr>
              <a:t>B1: </a:t>
            </a:r>
            <a:r>
              <a:rPr lang="vi-VN" dirty="0">
                <a:latin typeface="+mj-lt"/>
              </a:rPr>
              <a:t>SV đề nghị tại Một cửa/ qua </a:t>
            </a:r>
            <a:r>
              <a:rPr lang="vi-VN" dirty="0" err="1">
                <a:latin typeface="+mj-lt"/>
              </a:rPr>
              <a:t>App</a:t>
            </a:r>
            <a:r>
              <a:rPr lang="vi-VN" dirty="0">
                <a:latin typeface="+mj-lt"/>
              </a:rPr>
              <a:t> </a:t>
            </a:r>
            <a:r>
              <a:rPr lang="vi-VN" dirty="0" err="1">
                <a:latin typeface="+mj-lt"/>
              </a:rPr>
              <a:t>Uneti</a:t>
            </a:r>
            <a:r>
              <a:rPr lang="vi-VN" dirty="0">
                <a:latin typeface="+mj-lt"/>
              </a:rPr>
              <a:t> </a:t>
            </a:r>
            <a:r>
              <a:rPr lang="vi-VN" dirty="0" err="1">
                <a:latin typeface="+mj-lt"/>
              </a:rPr>
              <a:t>online</a:t>
            </a:r>
            <a:r>
              <a:rPr lang="vi-VN" dirty="0">
                <a:latin typeface="+mj-lt"/>
              </a:rPr>
              <a:t>/ </a:t>
            </a:r>
            <a:r>
              <a:rPr lang="vi-VN" dirty="0" err="1">
                <a:latin typeface="+mj-lt"/>
              </a:rPr>
              <a:t>web</a:t>
            </a:r>
            <a:r>
              <a:rPr lang="vi-VN" dirty="0">
                <a:latin typeface="+mj-lt"/>
              </a:rPr>
              <a:t> </a:t>
            </a:r>
            <a:r>
              <a:rPr lang="vi-VN" dirty="0">
                <a:solidFill>
                  <a:schemeClr val="accent1">
                    <a:lumMod val="50000"/>
                  </a:schemeClr>
                </a:solidFill>
                <a:latin typeface="+mj-lt"/>
                <a:hlinkClick r:id="rId3"/>
              </a:rPr>
              <a:t>https://support.uneti.edu.vn/</a:t>
            </a:r>
            <a:r>
              <a:rPr lang="vi-VN" dirty="0">
                <a:solidFill>
                  <a:schemeClr val="accent1">
                    <a:lumMod val="50000"/>
                  </a:schemeClr>
                </a:solidFill>
                <a:latin typeface="+mj-lt"/>
              </a:rPr>
              <a:t> </a:t>
            </a:r>
            <a:r>
              <a:rPr lang="vi-VN" dirty="0">
                <a:latin typeface="+mj-lt"/>
              </a:rPr>
              <a:t> Thời điểm cán bộ hoàn tất đề nghị vào phần mềm là thời điểm sinh viên nhận được </a:t>
            </a:r>
            <a:r>
              <a:rPr lang="vi-VN" dirty="0" err="1">
                <a:latin typeface="+mj-lt"/>
              </a:rPr>
              <a:t>Email</a:t>
            </a:r>
            <a:r>
              <a:rPr lang="vi-VN" dirty="0">
                <a:latin typeface="+mj-lt"/>
              </a:rPr>
              <a:t> (lần 1) thông báo đề nghị đã được </a:t>
            </a:r>
            <a:r>
              <a:rPr lang="vi-VN">
                <a:latin typeface="+mj-lt"/>
              </a:rPr>
              <a:t>tiếp </a:t>
            </a:r>
            <a:r>
              <a:rPr lang="vi-VN" smtClean="0">
                <a:latin typeface="+mj-lt"/>
              </a:rPr>
              <a:t>nhận</a:t>
            </a:r>
            <a:r>
              <a:rPr lang="en-US" smtClean="0">
                <a:latin typeface="+mj-lt"/>
              </a:rPr>
              <a:t>.</a:t>
            </a:r>
            <a:endParaRPr lang="vi-VN" dirty="0">
              <a:latin typeface="+mj-lt"/>
            </a:endParaRPr>
          </a:p>
          <a:p>
            <a:pPr algn="just"/>
            <a:endParaRPr lang="vi-VN" dirty="0">
              <a:latin typeface="+mj-lt"/>
            </a:endParaRPr>
          </a:p>
          <a:p>
            <a:pPr algn="just"/>
            <a:r>
              <a:rPr lang="vi-VN" dirty="0">
                <a:solidFill>
                  <a:srgbClr val="C00000"/>
                </a:solidFill>
                <a:latin typeface="+mj-lt"/>
              </a:rPr>
              <a:t>B2: </a:t>
            </a:r>
            <a:r>
              <a:rPr lang="vi-VN" dirty="0">
                <a:latin typeface="+mj-lt"/>
              </a:rPr>
              <a:t>Căn cứ vào nội dung thông báo của </a:t>
            </a:r>
            <a:r>
              <a:rPr lang="vi-VN" dirty="0" err="1">
                <a:latin typeface="+mj-lt"/>
              </a:rPr>
              <a:t>Email</a:t>
            </a:r>
            <a:r>
              <a:rPr lang="vi-VN" dirty="0">
                <a:latin typeface="+mj-lt"/>
              </a:rPr>
              <a:t> (lần 2), sinh viên mang theo thẻ sinh viên(CMT/CCCD) đến nhận kết quả tại bộ phận Một cửa nơi mình làm thủ tục lúc ban đầu.</a:t>
            </a:r>
          </a:p>
        </p:txBody>
      </p:sp>
      <p:sp>
        <p:nvSpPr>
          <p:cNvPr id="15" name="Hộp Văn bản 14">
            <a:extLst>
              <a:ext uri="{FF2B5EF4-FFF2-40B4-BE49-F238E27FC236}">
                <a16:creationId xmlns:a16="http://schemas.microsoft.com/office/drawing/2014/main" id="{8FAE6410-ED07-22A0-C9B4-4C3F5ED51F78}"/>
              </a:ext>
            </a:extLst>
          </p:cNvPr>
          <p:cNvSpPr txBox="1"/>
          <p:nvPr/>
        </p:nvSpPr>
        <p:spPr>
          <a:xfrm>
            <a:off x="6593306" y="1536052"/>
            <a:ext cx="5325975" cy="400110"/>
          </a:xfrm>
          <a:prstGeom prst="rect">
            <a:avLst/>
          </a:prstGeom>
          <a:noFill/>
        </p:spPr>
        <p:txBody>
          <a:bodyPr wrap="square">
            <a:spAutoFit/>
          </a:bodyPr>
          <a:lstStyle/>
          <a:p>
            <a:r>
              <a:rPr lang="vi-VN" sz="2000" dirty="0">
                <a:solidFill>
                  <a:srgbClr val="B11601"/>
                </a:solidFill>
                <a:latin typeface="+mj-lt"/>
              </a:rPr>
              <a:t>Trường hợp 2: SV chuyển Trường, xin thôi học</a:t>
            </a:r>
          </a:p>
        </p:txBody>
      </p:sp>
      <p:sp>
        <p:nvSpPr>
          <p:cNvPr id="17" name="Hộp Văn bản 16">
            <a:extLst>
              <a:ext uri="{FF2B5EF4-FFF2-40B4-BE49-F238E27FC236}">
                <a16:creationId xmlns:a16="http://schemas.microsoft.com/office/drawing/2014/main" id="{F2A0A979-C9C7-F17E-CE46-C1543FE45A98}"/>
              </a:ext>
            </a:extLst>
          </p:cNvPr>
          <p:cNvSpPr txBox="1"/>
          <p:nvPr/>
        </p:nvSpPr>
        <p:spPr>
          <a:xfrm>
            <a:off x="6571606" y="2395661"/>
            <a:ext cx="4989095" cy="2862322"/>
          </a:xfrm>
          <a:prstGeom prst="rect">
            <a:avLst/>
          </a:prstGeom>
          <a:noFill/>
        </p:spPr>
        <p:txBody>
          <a:bodyPr wrap="square">
            <a:spAutoFit/>
          </a:bodyPr>
          <a:lstStyle/>
          <a:p>
            <a:pPr algn="just"/>
            <a:r>
              <a:rPr lang="vi-VN" dirty="0">
                <a:solidFill>
                  <a:srgbClr val="C00000"/>
                </a:solidFill>
                <a:latin typeface="+mj-lt"/>
              </a:rPr>
              <a:t>B1: </a:t>
            </a:r>
            <a:r>
              <a:rPr lang="vi-VN" dirty="0">
                <a:latin typeface="+mj-lt"/>
              </a:rPr>
              <a:t>SV  nộp bản </a:t>
            </a:r>
            <a:r>
              <a:rPr lang="vi-VN" dirty="0" err="1">
                <a:latin typeface="+mj-lt"/>
              </a:rPr>
              <a:t>photo</a:t>
            </a:r>
            <a:r>
              <a:rPr lang="vi-VN" dirty="0">
                <a:latin typeface="+mj-lt"/>
              </a:rPr>
              <a:t> quyết định chuyển trường hoặc quyết định thôi học tại Một cửa. Thời điểm cán bộ hoàn tất đề nghị vào phần mềm là thời điểm sinh viên nhận được </a:t>
            </a:r>
            <a:r>
              <a:rPr lang="vi-VN" dirty="0" err="1">
                <a:latin typeface="+mj-lt"/>
              </a:rPr>
              <a:t>Email</a:t>
            </a:r>
            <a:r>
              <a:rPr lang="vi-VN" dirty="0">
                <a:latin typeface="+mj-lt"/>
              </a:rPr>
              <a:t> (lần 1) thông báo đề nghị đã được </a:t>
            </a:r>
            <a:r>
              <a:rPr lang="vi-VN">
                <a:latin typeface="+mj-lt"/>
              </a:rPr>
              <a:t>tiếp </a:t>
            </a:r>
            <a:r>
              <a:rPr lang="vi-VN" smtClean="0">
                <a:latin typeface="+mj-lt"/>
              </a:rPr>
              <a:t>nhận</a:t>
            </a:r>
            <a:r>
              <a:rPr lang="en-US" smtClean="0">
                <a:latin typeface="+mj-lt"/>
              </a:rPr>
              <a:t>.</a:t>
            </a:r>
            <a:endParaRPr lang="vi-VN" dirty="0">
              <a:latin typeface="+mj-lt"/>
            </a:endParaRPr>
          </a:p>
          <a:p>
            <a:pPr algn="just"/>
            <a:endParaRPr lang="vi-VN" dirty="0">
              <a:latin typeface="+mj-lt"/>
            </a:endParaRPr>
          </a:p>
          <a:p>
            <a:pPr algn="just"/>
            <a:r>
              <a:rPr lang="vi-VN" dirty="0">
                <a:solidFill>
                  <a:srgbClr val="C00000"/>
                </a:solidFill>
                <a:latin typeface="+mj-lt"/>
              </a:rPr>
              <a:t>B2: </a:t>
            </a:r>
            <a:r>
              <a:rPr lang="vi-VN" dirty="0">
                <a:latin typeface="+mj-lt"/>
              </a:rPr>
              <a:t>Căn cứ vào nội dung thông báo của </a:t>
            </a:r>
            <a:r>
              <a:rPr lang="vi-VN" dirty="0" err="1">
                <a:latin typeface="+mj-lt"/>
              </a:rPr>
              <a:t>Email</a:t>
            </a:r>
            <a:r>
              <a:rPr lang="vi-VN" dirty="0">
                <a:latin typeface="+mj-lt"/>
              </a:rPr>
              <a:t> (lần 2), sinh viên mang theo thẻ sinh viên(CMT/CCCD) đến nhận kết quả tại bộ phận Một cửa nơi mình làm thủ tục lúc ban đầu.</a:t>
            </a:r>
          </a:p>
        </p:txBody>
      </p:sp>
      <p:pic>
        <p:nvPicPr>
          <p:cNvPr id="12" name="Picture 11"/>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4282146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0-#ppt_w/2"/>
                                          </p:val>
                                        </p:tav>
                                        <p:tav tm="100000">
                                          <p:val>
                                            <p:strVal val="#ppt_x"/>
                                          </p:val>
                                        </p:tav>
                                      </p:tavLst>
                                    </p:anim>
                                    <p:anim calcmode="lin" valueType="num">
                                      <p:cBhvr additive="base">
                                        <p:cTn id="29" dur="500" fill="hold"/>
                                        <p:tgtEl>
                                          <p:spTgt spid="11"/>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up)">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4" grpId="0"/>
      <p:bldP spid="15"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t="5592" b="6250"/>
          <a:stretch/>
        </p:blipFill>
        <p:spPr>
          <a:xfrm rot="10800000">
            <a:off x="0" y="0"/>
            <a:ext cx="12254483" cy="6858000"/>
          </a:xfrm>
          <a:prstGeom prst="rect">
            <a:avLst/>
          </a:prstGeom>
        </p:spPr>
      </p:pic>
      <p:sp>
        <p:nvSpPr>
          <p:cNvPr id="3" name="Hộp Văn bản 2">
            <a:extLst>
              <a:ext uri="{FF2B5EF4-FFF2-40B4-BE49-F238E27FC236}">
                <a16:creationId xmlns:a16="http://schemas.microsoft.com/office/drawing/2014/main" id="{41FB015E-30D2-3C70-1713-5DD5DEA16065}"/>
              </a:ext>
            </a:extLst>
          </p:cNvPr>
          <p:cNvSpPr txBox="1"/>
          <p:nvPr/>
        </p:nvSpPr>
        <p:spPr>
          <a:xfrm>
            <a:off x="575733" y="548902"/>
            <a:ext cx="10634133" cy="523220"/>
          </a:xfrm>
          <a:prstGeom prst="rect">
            <a:avLst/>
          </a:prstGeom>
          <a:noFill/>
        </p:spPr>
        <p:txBody>
          <a:bodyPr wrap="square">
            <a:spAutoFit/>
          </a:bodyPr>
          <a:lstStyle/>
          <a:p>
            <a:r>
              <a:rPr lang="vi-VN" sz="2800" b="1" dirty="0">
                <a:latin typeface="+mj-lt"/>
              </a:rPr>
              <a:t>13. Đăng ký xin cấp lại bảng ghi kết quả học tập toàn khóa</a:t>
            </a:r>
          </a:p>
        </p:txBody>
      </p:sp>
      <p:sp>
        <p:nvSpPr>
          <p:cNvPr id="5" name="Hộp Văn bản 4">
            <a:extLst>
              <a:ext uri="{FF2B5EF4-FFF2-40B4-BE49-F238E27FC236}">
                <a16:creationId xmlns:a16="http://schemas.microsoft.com/office/drawing/2014/main" id="{B7880FFA-8AB5-029C-3290-AAAA109A26DB}"/>
              </a:ext>
            </a:extLst>
          </p:cNvPr>
          <p:cNvSpPr txBox="1"/>
          <p:nvPr/>
        </p:nvSpPr>
        <p:spPr>
          <a:xfrm>
            <a:off x="982134" y="1072122"/>
            <a:ext cx="9719733" cy="338554"/>
          </a:xfrm>
          <a:prstGeom prst="rect">
            <a:avLst/>
          </a:prstGeom>
          <a:noFill/>
        </p:spPr>
        <p:txBody>
          <a:bodyPr wrap="square">
            <a:spAutoFit/>
          </a:bodyPr>
          <a:lstStyle/>
          <a:p>
            <a:r>
              <a:rPr lang="vi-VN" sz="1600" smtClean="0">
                <a:latin typeface="+mj-lt"/>
              </a:rPr>
              <a:t>(</a:t>
            </a:r>
            <a:r>
              <a:rPr lang="en-US" sz="1600" smtClean="0">
                <a:latin typeface="+mj-lt"/>
              </a:rPr>
              <a:t> </a:t>
            </a:r>
            <a:r>
              <a:rPr lang="vi-VN" sz="1600" smtClean="0">
                <a:latin typeface="+mj-lt"/>
              </a:rPr>
              <a:t>Dùng </a:t>
            </a:r>
            <a:r>
              <a:rPr lang="vi-VN" sz="1600" dirty="0">
                <a:latin typeface="+mj-lt"/>
              </a:rPr>
              <a:t>trong trường hợp SV tốt nghiệp đã bị mất (hỏng) bảng ghi kết quả học tập </a:t>
            </a:r>
            <a:r>
              <a:rPr lang="vi-VN" sz="1600">
                <a:latin typeface="+mj-lt"/>
              </a:rPr>
              <a:t>toàn </a:t>
            </a:r>
            <a:r>
              <a:rPr lang="vi-VN" sz="1600" smtClean="0">
                <a:latin typeface="+mj-lt"/>
              </a:rPr>
              <a:t>khóa</a:t>
            </a:r>
            <a:r>
              <a:rPr lang="en-US" sz="1600" smtClean="0">
                <a:latin typeface="+mj-lt"/>
              </a:rPr>
              <a:t> </a:t>
            </a:r>
            <a:r>
              <a:rPr lang="vi-VN" sz="1600" smtClean="0">
                <a:latin typeface="+mj-lt"/>
              </a:rPr>
              <a:t>) </a:t>
            </a:r>
            <a:endParaRPr lang="vi-VN" sz="1600" dirty="0">
              <a:latin typeface="+mj-lt"/>
            </a:endParaRPr>
          </a:p>
        </p:txBody>
      </p:sp>
      <p:pic>
        <p:nvPicPr>
          <p:cNvPr id="6" name="Hình ảnh 5">
            <a:extLst>
              <a:ext uri="{FF2B5EF4-FFF2-40B4-BE49-F238E27FC236}">
                <a16:creationId xmlns:a16="http://schemas.microsoft.com/office/drawing/2014/main" id="{C5B08AF6-4DD1-D829-09C9-9B31BD9DD688}"/>
              </a:ext>
            </a:extLst>
          </p:cNvPr>
          <p:cNvPicPr>
            <a:picLocks noChangeAspect="1"/>
          </p:cNvPicPr>
          <p:nvPr/>
        </p:nvPicPr>
        <p:blipFill rotWithShape="1">
          <a:blip r:embed="rId3"/>
          <a:srcRect l="4039"/>
          <a:stretch/>
        </p:blipFill>
        <p:spPr>
          <a:xfrm>
            <a:off x="985520" y="1410676"/>
            <a:ext cx="3857202" cy="4324350"/>
          </a:xfrm>
          <a:prstGeom prst="rect">
            <a:avLst/>
          </a:prstGeom>
        </p:spPr>
      </p:pic>
      <p:sp>
        <p:nvSpPr>
          <p:cNvPr id="8" name="Hộp Văn bản 7">
            <a:extLst>
              <a:ext uri="{FF2B5EF4-FFF2-40B4-BE49-F238E27FC236}">
                <a16:creationId xmlns:a16="http://schemas.microsoft.com/office/drawing/2014/main" id="{6E85501D-0CF8-4A67-C571-D9412B54B65B}"/>
              </a:ext>
            </a:extLst>
          </p:cNvPr>
          <p:cNvSpPr txBox="1"/>
          <p:nvPr/>
        </p:nvSpPr>
        <p:spPr>
          <a:xfrm>
            <a:off x="362268" y="5788682"/>
            <a:ext cx="5245946" cy="338554"/>
          </a:xfrm>
          <a:prstGeom prst="rect">
            <a:avLst/>
          </a:prstGeom>
          <a:noFill/>
        </p:spPr>
        <p:txBody>
          <a:bodyPr wrap="square">
            <a:spAutoFit/>
          </a:bodyPr>
          <a:lstStyle/>
          <a:p>
            <a:r>
              <a:rPr lang="vi-VN" sz="1600" i="1" dirty="0">
                <a:latin typeface="+mj-lt"/>
              </a:rPr>
              <a:t>Hình 11: Mẫu đơn đề nghị cấp bảng ghi kết quả học tập </a:t>
            </a:r>
          </a:p>
        </p:txBody>
      </p:sp>
      <p:sp>
        <p:nvSpPr>
          <p:cNvPr id="10" name="Hộp Văn bản 9">
            <a:extLst>
              <a:ext uri="{FF2B5EF4-FFF2-40B4-BE49-F238E27FC236}">
                <a16:creationId xmlns:a16="http://schemas.microsoft.com/office/drawing/2014/main" id="{AAACB574-D85B-BA4B-05E8-897D3CE8DB1B}"/>
              </a:ext>
            </a:extLst>
          </p:cNvPr>
          <p:cNvSpPr txBox="1"/>
          <p:nvPr/>
        </p:nvSpPr>
        <p:spPr>
          <a:xfrm>
            <a:off x="5455920" y="2080432"/>
            <a:ext cx="5977467" cy="2308324"/>
          </a:xfrm>
          <a:prstGeom prst="rect">
            <a:avLst/>
          </a:prstGeom>
          <a:noFill/>
        </p:spPr>
        <p:txBody>
          <a:bodyPr wrap="square">
            <a:spAutoFit/>
          </a:bodyPr>
          <a:lstStyle/>
          <a:p>
            <a:pPr algn="just"/>
            <a:r>
              <a:rPr lang="vi-VN" dirty="0">
                <a:solidFill>
                  <a:srgbClr val="B11601"/>
                </a:solidFill>
                <a:latin typeface="+mj-lt"/>
              </a:rPr>
              <a:t>B1: </a:t>
            </a:r>
            <a:r>
              <a:rPr lang="vi-VN" dirty="0">
                <a:latin typeface="+mj-lt"/>
              </a:rPr>
              <a:t>Sinh viên nộp đơn đề nghị kèm bản phô tô Bằng tốt nghiệp, lệ phí tại bộ phận Một cửa. Thời điểm cán bộ hoàn tất đề nghị vào phần mềm là thời điểm sinh viên nhận được </a:t>
            </a:r>
            <a:r>
              <a:rPr lang="vi-VN" dirty="0" err="1">
                <a:latin typeface="+mj-lt"/>
              </a:rPr>
              <a:t>Email</a:t>
            </a:r>
            <a:r>
              <a:rPr lang="vi-VN" dirty="0">
                <a:latin typeface="+mj-lt"/>
              </a:rPr>
              <a:t> (lần 1) thông báo đề nghị đã được </a:t>
            </a:r>
            <a:r>
              <a:rPr lang="vi-VN">
                <a:latin typeface="+mj-lt"/>
              </a:rPr>
              <a:t>tiếp </a:t>
            </a:r>
            <a:r>
              <a:rPr lang="vi-VN" smtClean="0">
                <a:latin typeface="+mj-lt"/>
              </a:rPr>
              <a:t>nhận</a:t>
            </a:r>
            <a:r>
              <a:rPr lang="en-US" smtClean="0">
                <a:latin typeface="+mj-lt"/>
              </a:rPr>
              <a:t>.</a:t>
            </a:r>
            <a:endParaRPr lang="vi-VN" dirty="0">
              <a:latin typeface="+mj-lt"/>
            </a:endParaRPr>
          </a:p>
          <a:p>
            <a:pPr algn="just"/>
            <a:endParaRPr lang="vi-VN" dirty="0">
              <a:latin typeface="+mj-lt"/>
            </a:endParaRPr>
          </a:p>
          <a:p>
            <a:pPr algn="just"/>
            <a:r>
              <a:rPr lang="vi-VN" dirty="0">
                <a:solidFill>
                  <a:srgbClr val="B11601"/>
                </a:solidFill>
                <a:latin typeface="+mj-lt"/>
              </a:rPr>
              <a:t>B2: </a:t>
            </a:r>
            <a:r>
              <a:rPr lang="vi-VN" dirty="0">
                <a:latin typeface="+mj-lt"/>
              </a:rPr>
              <a:t>Căn cứ vào nội dung thông báo của </a:t>
            </a:r>
            <a:r>
              <a:rPr lang="vi-VN" dirty="0" err="1">
                <a:latin typeface="+mj-lt"/>
              </a:rPr>
              <a:t>Email</a:t>
            </a:r>
            <a:r>
              <a:rPr lang="vi-VN" dirty="0">
                <a:latin typeface="+mj-lt"/>
              </a:rPr>
              <a:t> (lần 2), sinh viên mang theo thẻ sinh viên(CMT/CCCD)  đến nhận kết quả tại bộ phận Một cửa nơi mình làm thủ tục lúc ban đầu.</a:t>
            </a:r>
          </a:p>
        </p:txBody>
      </p:sp>
      <p:pic>
        <p:nvPicPr>
          <p:cNvPr id="9" name="Picture 8"/>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3031737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wipe(up)">
                                      <p:cBhvr>
                                        <p:cTn id="21" dur="500"/>
                                        <p:tgtEl>
                                          <p:spTgt spid="10">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10">
                                            <p:txEl>
                                              <p:pRg st="2" end="2"/>
                                            </p:txEl>
                                          </p:spTgt>
                                        </p:tgtEl>
                                        <p:attrNameLst>
                                          <p:attrName>style.visibility</p:attrName>
                                        </p:attrNameLst>
                                      </p:cBhvr>
                                      <p:to>
                                        <p:strVal val="visible"/>
                                      </p:to>
                                    </p:set>
                                    <p:animEffect transition="in" filter="wipe(up)">
                                      <p:cBhvr>
                                        <p:cTn id="26"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t="5592" b="6250"/>
          <a:stretch/>
        </p:blipFill>
        <p:spPr>
          <a:xfrm rot="10800000">
            <a:off x="0" y="0"/>
            <a:ext cx="12254483" cy="6858000"/>
          </a:xfrm>
          <a:prstGeom prst="rect">
            <a:avLst/>
          </a:prstGeom>
        </p:spPr>
      </p:pic>
      <p:pic>
        <p:nvPicPr>
          <p:cNvPr id="6" name="Hình ảnh 5">
            <a:extLst>
              <a:ext uri="{FF2B5EF4-FFF2-40B4-BE49-F238E27FC236}">
                <a16:creationId xmlns:a16="http://schemas.microsoft.com/office/drawing/2014/main" id="{CA3BC7B1-B54A-BE51-AC8E-B3E6DADC7426}"/>
              </a:ext>
            </a:extLst>
          </p:cNvPr>
          <p:cNvPicPr>
            <a:picLocks noChangeAspect="1"/>
          </p:cNvPicPr>
          <p:nvPr/>
        </p:nvPicPr>
        <p:blipFill rotWithShape="1">
          <a:blip r:embed="rId3"/>
          <a:srcRect b="4617"/>
          <a:stretch/>
        </p:blipFill>
        <p:spPr>
          <a:xfrm>
            <a:off x="7878448" y="1075155"/>
            <a:ext cx="3962400" cy="5224046"/>
          </a:xfrm>
          <a:prstGeom prst="rect">
            <a:avLst/>
          </a:prstGeom>
        </p:spPr>
      </p:pic>
      <p:sp>
        <p:nvSpPr>
          <p:cNvPr id="3" name="Hộp Văn bản 2">
            <a:extLst>
              <a:ext uri="{FF2B5EF4-FFF2-40B4-BE49-F238E27FC236}">
                <a16:creationId xmlns:a16="http://schemas.microsoft.com/office/drawing/2014/main" id="{EAF009DD-885D-F693-57B5-B90EA61DF9B4}"/>
              </a:ext>
            </a:extLst>
          </p:cNvPr>
          <p:cNvSpPr txBox="1"/>
          <p:nvPr/>
        </p:nvSpPr>
        <p:spPr>
          <a:xfrm>
            <a:off x="524934" y="551934"/>
            <a:ext cx="8839200" cy="523220"/>
          </a:xfrm>
          <a:prstGeom prst="rect">
            <a:avLst/>
          </a:prstGeom>
          <a:noFill/>
        </p:spPr>
        <p:txBody>
          <a:bodyPr wrap="square">
            <a:spAutoFit/>
          </a:bodyPr>
          <a:lstStyle/>
          <a:p>
            <a:r>
              <a:rPr lang="vi-VN" sz="2800" b="1" dirty="0">
                <a:latin typeface="+mj-lt"/>
              </a:rPr>
              <a:t>15. Đăng ký xin miễn chứng chỉ Tiếng Anh đầu ra</a:t>
            </a:r>
          </a:p>
        </p:txBody>
      </p:sp>
      <p:sp>
        <p:nvSpPr>
          <p:cNvPr id="5" name="Hộp Văn bản 4">
            <a:extLst>
              <a:ext uri="{FF2B5EF4-FFF2-40B4-BE49-F238E27FC236}">
                <a16:creationId xmlns:a16="http://schemas.microsoft.com/office/drawing/2014/main" id="{2EC96EA4-00D4-A309-D7A0-4A47EF0E2796}"/>
              </a:ext>
            </a:extLst>
          </p:cNvPr>
          <p:cNvSpPr txBox="1"/>
          <p:nvPr/>
        </p:nvSpPr>
        <p:spPr>
          <a:xfrm>
            <a:off x="1088814" y="1042314"/>
            <a:ext cx="5238137" cy="584775"/>
          </a:xfrm>
          <a:prstGeom prst="rect">
            <a:avLst/>
          </a:prstGeom>
          <a:noFill/>
        </p:spPr>
        <p:txBody>
          <a:bodyPr wrap="square">
            <a:spAutoFit/>
          </a:bodyPr>
          <a:lstStyle/>
          <a:p>
            <a:pPr algn="ctr"/>
            <a:r>
              <a:rPr lang="vi-VN" sz="1600" dirty="0">
                <a:latin typeface="+mj-lt"/>
              </a:rPr>
              <a:t>( SV năm cuối có chứng chỉ KNLNN Việt Nam 6 bậc, chứng chỉ ngoại ngữ quốc tế, Bằng cử nhân Tiếng Anh ) </a:t>
            </a:r>
          </a:p>
        </p:txBody>
      </p:sp>
      <p:sp>
        <p:nvSpPr>
          <p:cNvPr id="8" name="Hộp Văn bản 7">
            <a:extLst>
              <a:ext uri="{FF2B5EF4-FFF2-40B4-BE49-F238E27FC236}">
                <a16:creationId xmlns:a16="http://schemas.microsoft.com/office/drawing/2014/main" id="{CD8A0263-C2B7-AD3B-CE70-2874B3ACA85D}"/>
              </a:ext>
            </a:extLst>
          </p:cNvPr>
          <p:cNvSpPr txBox="1"/>
          <p:nvPr/>
        </p:nvSpPr>
        <p:spPr>
          <a:xfrm>
            <a:off x="7653867" y="6306066"/>
            <a:ext cx="4830448" cy="338554"/>
          </a:xfrm>
          <a:prstGeom prst="rect">
            <a:avLst/>
          </a:prstGeom>
          <a:noFill/>
        </p:spPr>
        <p:txBody>
          <a:bodyPr wrap="square">
            <a:spAutoFit/>
          </a:bodyPr>
          <a:lstStyle/>
          <a:p>
            <a:r>
              <a:rPr lang="vi-VN" sz="1600" i="1" dirty="0">
                <a:latin typeface="+mj-lt"/>
              </a:rPr>
              <a:t>Hình 13: Đơn tiếp nhận yêu cầu miễn chứng chỉ</a:t>
            </a:r>
          </a:p>
        </p:txBody>
      </p:sp>
      <p:sp>
        <p:nvSpPr>
          <p:cNvPr id="10" name="Hộp Văn bản 9">
            <a:extLst>
              <a:ext uri="{FF2B5EF4-FFF2-40B4-BE49-F238E27FC236}">
                <a16:creationId xmlns:a16="http://schemas.microsoft.com/office/drawing/2014/main" id="{6E190022-76ED-2D4B-45F7-79F5245B29DE}"/>
              </a:ext>
            </a:extLst>
          </p:cNvPr>
          <p:cNvSpPr txBox="1"/>
          <p:nvPr/>
        </p:nvSpPr>
        <p:spPr>
          <a:xfrm>
            <a:off x="804334" y="1889472"/>
            <a:ext cx="6239932" cy="3693319"/>
          </a:xfrm>
          <a:prstGeom prst="rect">
            <a:avLst/>
          </a:prstGeom>
          <a:noFill/>
        </p:spPr>
        <p:txBody>
          <a:bodyPr wrap="square">
            <a:spAutoFit/>
          </a:bodyPr>
          <a:lstStyle/>
          <a:p>
            <a:pPr algn="just"/>
            <a:r>
              <a:rPr lang="vi-VN" dirty="0">
                <a:solidFill>
                  <a:srgbClr val="B11601"/>
                </a:solidFill>
                <a:latin typeface="+mj-lt"/>
              </a:rPr>
              <a:t>B1: </a:t>
            </a:r>
            <a:r>
              <a:rPr lang="vi-VN" dirty="0">
                <a:latin typeface="+mj-lt"/>
              </a:rPr>
              <a:t>Sinh viên làm đơn đề nghị theo mẫu, cung cấp số điện thoại, địa </a:t>
            </a:r>
            <a:r>
              <a:rPr lang="vi-VN">
                <a:latin typeface="+mj-lt"/>
              </a:rPr>
              <a:t>chỉ </a:t>
            </a:r>
            <a:r>
              <a:rPr lang="vi-VN" smtClean="0">
                <a:latin typeface="+mj-lt"/>
              </a:rPr>
              <a:t>gmail</a:t>
            </a:r>
            <a:r>
              <a:rPr lang="en-US" smtClean="0">
                <a:latin typeface="+mj-lt"/>
              </a:rPr>
              <a:t>.</a:t>
            </a:r>
            <a:endParaRPr lang="vi-VN" dirty="0">
              <a:latin typeface="+mj-lt"/>
            </a:endParaRPr>
          </a:p>
          <a:p>
            <a:pPr algn="just"/>
            <a:endParaRPr lang="vi-VN" dirty="0">
              <a:latin typeface="+mj-lt"/>
            </a:endParaRPr>
          </a:p>
          <a:p>
            <a:pPr algn="just"/>
            <a:r>
              <a:rPr lang="vi-VN" dirty="0">
                <a:solidFill>
                  <a:srgbClr val="B11601"/>
                </a:solidFill>
                <a:latin typeface="+mj-lt"/>
              </a:rPr>
              <a:t>B2: </a:t>
            </a:r>
            <a:r>
              <a:rPr lang="vi-VN" dirty="0">
                <a:latin typeface="+mj-lt"/>
              </a:rPr>
              <a:t>Sinh viên nộp đơn đề nghị kèm 01 bản phô tô sao y chứng chỉ ngoại ngữ tại bộ phận Một cửa (Ngày cấp chứng chỉ không quá 24 tháng so với ngày xét tốt nghiệp). Thời điểm cán bộ hoàn tất đề nghị vào phần mềm là thời điểm sinh viên nhận được </a:t>
            </a:r>
            <a:r>
              <a:rPr lang="vi-VN" dirty="0" err="1">
                <a:latin typeface="+mj-lt"/>
              </a:rPr>
              <a:t>Email</a:t>
            </a:r>
            <a:r>
              <a:rPr lang="vi-VN" dirty="0">
                <a:latin typeface="+mj-lt"/>
              </a:rPr>
              <a:t> (lần 1) thông báo đề nghị đã được </a:t>
            </a:r>
            <a:r>
              <a:rPr lang="vi-VN">
                <a:latin typeface="+mj-lt"/>
              </a:rPr>
              <a:t>tiếp </a:t>
            </a:r>
            <a:r>
              <a:rPr lang="vi-VN" smtClean="0">
                <a:latin typeface="+mj-lt"/>
              </a:rPr>
              <a:t>nhận</a:t>
            </a:r>
            <a:r>
              <a:rPr lang="en-US" smtClean="0">
                <a:latin typeface="+mj-lt"/>
              </a:rPr>
              <a:t>.</a:t>
            </a:r>
            <a:endParaRPr lang="vi-VN" dirty="0">
              <a:latin typeface="+mj-lt"/>
            </a:endParaRPr>
          </a:p>
          <a:p>
            <a:pPr algn="just"/>
            <a:endParaRPr lang="vi-VN" dirty="0">
              <a:latin typeface="+mj-lt"/>
            </a:endParaRPr>
          </a:p>
          <a:p>
            <a:pPr algn="just"/>
            <a:r>
              <a:rPr lang="vi-VN" dirty="0">
                <a:solidFill>
                  <a:srgbClr val="B11601"/>
                </a:solidFill>
                <a:latin typeface="+mj-lt"/>
              </a:rPr>
              <a:t>B3: </a:t>
            </a:r>
            <a:r>
              <a:rPr lang="vi-VN" dirty="0">
                <a:latin typeface="+mj-lt"/>
              </a:rPr>
              <a:t>Sau khi Phòng Đào tạo thực hiện hậu kiểm, sinh viên sẽ nhận được </a:t>
            </a:r>
            <a:r>
              <a:rPr lang="vi-VN" dirty="0" err="1">
                <a:latin typeface="+mj-lt"/>
              </a:rPr>
              <a:t>Email</a:t>
            </a:r>
            <a:r>
              <a:rPr lang="vi-VN" dirty="0">
                <a:latin typeface="+mj-lt"/>
              </a:rPr>
              <a:t> (lần 2) thông báo kết quả và quyết định miễn tiếng anh đầu ra cho sinh viên sẽ công bố trên trang </a:t>
            </a:r>
            <a:r>
              <a:rPr lang="vi-VN" dirty="0" err="1">
                <a:latin typeface="+mj-lt"/>
              </a:rPr>
              <a:t>web</a:t>
            </a:r>
            <a:r>
              <a:rPr lang="vi-VN">
                <a:latin typeface="+mj-lt"/>
              </a:rPr>
              <a:t>: </a:t>
            </a:r>
            <a:r>
              <a:rPr lang="vi-VN" u="sng" smtClean="0">
                <a:solidFill>
                  <a:schemeClr val="accent1"/>
                </a:solidFill>
                <a:latin typeface="+mj-lt"/>
              </a:rPr>
              <a:t>sinhvien.uneti.edu.vn</a:t>
            </a:r>
            <a:endParaRPr lang="vi-VN" u="sng" dirty="0">
              <a:solidFill>
                <a:schemeClr val="accent1"/>
              </a:solidFill>
              <a:latin typeface="+mj-lt"/>
            </a:endParaRPr>
          </a:p>
        </p:txBody>
      </p:sp>
      <p:pic>
        <p:nvPicPr>
          <p:cNvPr id="9" name="Picture 8"/>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320715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fade">
                                      <p:cBhvr>
                                        <p:cTn id="21" dur="1000"/>
                                        <p:tgtEl>
                                          <p:spTgt spid="10">
                                            <p:txEl>
                                              <p:pRg st="0" end="0"/>
                                            </p:txEl>
                                          </p:spTgt>
                                        </p:tgtEl>
                                      </p:cBhvr>
                                    </p:animEffect>
                                    <p:anim calcmode="lin" valueType="num">
                                      <p:cBhvr>
                                        <p:cTn id="22"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xEl>
                                              <p:pRg st="2" end="2"/>
                                            </p:txEl>
                                          </p:spTgt>
                                        </p:tgtEl>
                                        <p:attrNameLst>
                                          <p:attrName>style.visibility</p:attrName>
                                        </p:attrNameLst>
                                      </p:cBhvr>
                                      <p:to>
                                        <p:strVal val="visible"/>
                                      </p:to>
                                    </p:set>
                                    <p:animEffect transition="in" filter="fade">
                                      <p:cBhvr>
                                        <p:cTn id="28" dur="1000"/>
                                        <p:tgtEl>
                                          <p:spTgt spid="10">
                                            <p:txEl>
                                              <p:pRg st="2" end="2"/>
                                            </p:txEl>
                                          </p:spTgt>
                                        </p:tgtEl>
                                      </p:cBhvr>
                                    </p:animEffect>
                                    <p:anim calcmode="lin" valueType="num">
                                      <p:cBhvr>
                                        <p:cTn id="29"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animEffect transition="in" filter="fade">
                                      <p:cBhvr>
                                        <p:cTn id="35" dur="1000"/>
                                        <p:tgtEl>
                                          <p:spTgt spid="10">
                                            <p:txEl>
                                              <p:pRg st="4" end="4"/>
                                            </p:txEl>
                                          </p:spTgt>
                                        </p:tgtEl>
                                      </p:cBhvr>
                                    </p:animEffect>
                                    <p:anim calcmode="lin" valueType="num">
                                      <p:cBhvr>
                                        <p:cTn id="36"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rotWithShape="1">
          <a:blip r:embed="rId2"/>
          <a:srcRect t="5592" b="6250"/>
          <a:stretch/>
        </p:blipFill>
        <p:spPr>
          <a:xfrm rot="10800000">
            <a:off x="0" y="0"/>
            <a:ext cx="12254483" cy="6858000"/>
          </a:xfrm>
          <a:prstGeom prst="rect">
            <a:avLst/>
          </a:prstGeom>
        </p:spPr>
      </p:pic>
      <p:sp>
        <p:nvSpPr>
          <p:cNvPr id="3" name="Hộp Văn bản 2">
            <a:extLst>
              <a:ext uri="{FF2B5EF4-FFF2-40B4-BE49-F238E27FC236}">
                <a16:creationId xmlns:a16="http://schemas.microsoft.com/office/drawing/2014/main" id="{38C8F7D7-629F-B4A1-E552-15DFD55AF5EA}"/>
              </a:ext>
            </a:extLst>
          </p:cNvPr>
          <p:cNvSpPr txBox="1"/>
          <p:nvPr/>
        </p:nvSpPr>
        <p:spPr>
          <a:xfrm>
            <a:off x="508000" y="568868"/>
            <a:ext cx="8788400" cy="523220"/>
          </a:xfrm>
          <a:prstGeom prst="rect">
            <a:avLst/>
          </a:prstGeom>
          <a:noFill/>
        </p:spPr>
        <p:txBody>
          <a:bodyPr wrap="square">
            <a:spAutoFit/>
          </a:bodyPr>
          <a:lstStyle/>
          <a:p>
            <a:r>
              <a:rPr lang="vi-VN" sz="2800" b="1" dirty="0">
                <a:latin typeface="+mj-lt"/>
              </a:rPr>
              <a:t>16. Đề nghị chuyển điểm học phần tương đương</a:t>
            </a:r>
          </a:p>
        </p:txBody>
      </p:sp>
      <p:pic>
        <p:nvPicPr>
          <p:cNvPr id="6" name="Hình ảnh 5">
            <a:extLst>
              <a:ext uri="{FF2B5EF4-FFF2-40B4-BE49-F238E27FC236}">
                <a16:creationId xmlns:a16="http://schemas.microsoft.com/office/drawing/2014/main" id="{6E04A9CE-24D6-CA92-5CBD-2798198B0ECF}"/>
              </a:ext>
            </a:extLst>
          </p:cNvPr>
          <p:cNvPicPr>
            <a:picLocks noChangeAspect="1"/>
          </p:cNvPicPr>
          <p:nvPr/>
        </p:nvPicPr>
        <p:blipFill>
          <a:blip r:embed="rId3"/>
          <a:stretch>
            <a:fillRect/>
          </a:stretch>
        </p:blipFill>
        <p:spPr>
          <a:xfrm>
            <a:off x="7473009" y="1144247"/>
            <a:ext cx="4581525" cy="5105400"/>
          </a:xfrm>
          <a:prstGeom prst="rect">
            <a:avLst/>
          </a:prstGeom>
        </p:spPr>
      </p:pic>
      <p:sp>
        <p:nvSpPr>
          <p:cNvPr id="5" name="Hộp Văn bản 4">
            <a:extLst>
              <a:ext uri="{FF2B5EF4-FFF2-40B4-BE49-F238E27FC236}">
                <a16:creationId xmlns:a16="http://schemas.microsoft.com/office/drawing/2014/main" id="{AF70F518-A2E9-862E-09E0-4D2567879C0F}"/>
              </a:ext>
            </a:extLst>
          </p:cNvPr>
          <p:cNvSpPr txBox="1"/>
          <p:nvPr/>
        </p:nvSpPr>
        <p:spPr>
          <a:xfrm>
            <a:off x="745067" y="1092088"/>
            <a:ext cx="6326293" cy="830997"/>
          </a:xfrm>
          <a:prstGeom prst="rect">
            <a:avLst/>
          </a:prstGeom>
          <a:noFill/>
        </p:spPr>
        <p:txBody>
          <a:bodyPr wrap="square">
            <a:spAutoFit/>
          </a:bodyPr>
          <a:lstStyle/>
          <a:p>
            <a:pPr algn="ctr"/>
            <a:r>
              <a:rPr lang="vi-VN" sz="1600" smtClean="0">
                <a:latin typeface="+mj-lt"/>
              </a:rPr>
              <a:t>(</a:t>
            </a:r>
            <a:r>
              <a:rPr lang="en-US" sz="1600" smtClean="0">
                <a:latin typeface="+mj-lt"/>
              </a:rPr>
              <a:t> </a:t>
            </a:r>
            <a:r>
              <a:rPr lang="vi-VN" sz="1600" smtClean="0">
                <a:latin typeface="+mj-lt"/>
              </a:rPr>
              <a:t>Học </a:t>
            </a:r>
            <a:r>
              <a:rPr lang="vi-VN" sz="1600" dirty="0">
                <a:latin typeface="+mj-lt"/>
              </a:rPr>
              <a:t>phần SV đã học có mã học phần khác với mã học phần trong chương </a:t>
            </a:r>
            <a:r>
              <a:rPr lang="vi-VN" sz="1600">
                <a:latin typeface="+mj-lt"/>
              </a:rPr>
              <a:t>trình </a:t>
            </a:r>
            <a:r>
              <a:rPr lang="vi-VN" sz="1600" smtClean="0">
                <a:latin typeface="+mj-lt"/>
              </a:rPr>
              <a:t>khung</a:t>
            </a:r>
            <a:r>
              <a:rPr lang="en-US" sz="1600" smtClean="0">
                <a:latin typeface="+mj-lt"/>
              </a:rPr>
              <a:t> như</a:t>
            </a:r>
            <a:r>
              <a:rPr lang="vi-VN" sz="1600" smtClean="0">
                <a:latin typeface="+mj-lt"/>
              </a:rPr>
              <a:t> SV </a:t>
            </a:r>
            <a:r>
              <a:rPr lang="vi-VN" sz="1600" dirty="0">
                <a:latin typeface="+mj-lt"/>
              </a:rPr>
              <a:t>chuyển khóa, SV đăng ký học mới, học lại học phần có mã học phần đã </a:t>
            </a:r>
            <a:r>
              <a:rPr lang="vi-VN" sz="1600">
                <a:latin typeface="+mj-lt"/>
              </a:rPr>
              <a:t>thay </a:t>
            </a:r>
            <a:r>
              <a:rPr lang="vi-VN" sz="1600" smtClean="0">
                <a:latin typeface="+mj-lt"/>
              </a:rPr>
              <a:t>đổ</a:t>
            </a:r>
            <a:r>
              <a:rPr lang="en-US" sz="1600" smtClean="0">
                <a:latin typeface="+mj-lt"/>
              </a:rPr>
              <a:t> )</a:t>
            </a:r>
            <a:endParaRPr lang="vi-VN" sz="1600" dirty="0">
              <a:latin typeface="+mj-lt"/>
            </a:endParaRPr>
          </a:p>
        </p:txBody>
      </p:sp>
      <p:sp>
        <p:nvSpPr>
          <p:cNvPr id="10" name="Hộp Văn bản 9">
            <a:extLst>
              <a:ext uri="{FF2B5EF4-FFF2-40B4-BE49-F238E27FC236}">
                <a16:creationId xmlns:a16="http://schemas.microsoft.com/office/drawing/2014/main" id="{B8D05B5B-4E15-390D-E4BE-5A35463574C0}"/>
              </a:ext>
            </a:extLst>
          </p:cNvPr>
          <p:cNvSpPr txBox="1"/>
          <p:nvPr/>
        </p:nvSpPr>
        <p:spPr>
          <a:xfrm>
            <a:off x="1122679" y="2128385"/>
            <a:ext cx="5571067" cy="2862322"/>
          </a:xfrm>
          <a:prstGeom prst="rect">
            <a:avLst/>
          </a:prstGeom>
          <a:noFill/>
        </p:spPr>
        <p:txBody>
          <a:bodyPr wrap="square">
            <a:spAutoFit/>
          </a:bodyPr>
          <a:lstStyle/>
          <a:p>
            <a:r>
              <a:rPr lang="vi-VN" dirty="0">
                <a:solidFill>
                  <a:srgbClr val="B11601"/>
                </a:solidFill>
                <a:latin typeface="+mj-lt"/>
              </a:rPr>
              <a:t>B1: </a:t>
            </a:r>
            <a:r>
              <a:rPr lang="vi-VN" dirty="0">
                <a:latin typeface="+mj-lt"/>
              </a:rPr>
              <a:t>Sinh viên làm đơn đề nghị theo mẫu, cung cấp số điện thoại, địa </a:t>
            </a:r>
            <a:r>
              <a:rPr lang="vi-VN">
                <a:latin typeface="+mj-lt"/>
              </a:rPr>
              <a:t>chỉ </a:t>
            </a:r>
            <a:r>
              <a:rPr lang="vi-VN" smtClean="0">
                <a:latin typeface="+mj-lt"/>
              </a:rPr>
              <a:t>gmail</a:t>
            </a:r>
            <a:r>
              <a:rPr lang="en-US" smtClean="0">
                <a:latin typeface="+mj-lt"/>
              </a:rPr>
              <a:t>.</a:t>
            </a:r>
            <a:endParaRPr lang="vi-VN" dirty="0">
              <a:latin typeface="+mj-lt"/>
            </a:endParaRPr>
          </a:p>
          <a:p>
            <a:endParaRPr lang="vi-VN" dirty="0">
              <a:latin typeface="+mj-lt"/>
            </a:endParaRPr>
          </a:p>
          <a:p>
            <a:r>
              <a:rPr lang="vi-VN" dirty="0">
                <a:solidFill>
                  <a:srgbClr val="B11601"/>
                </a:solidFill>
                <a:latin typeface="+mj-lt"/>
              </a:rPr>
              <a:t>B2: </a:t>
            </a:r>
            <a:r>
              <a:rPr lang="vi-VN" dirty="0">
                <a:latin typeface="+mj-lt"/>
              </a:rPr>
              <a:t>Sinh viên nộp phiếu chuyển điểm học phần tương đương tại bộ phận Một cửa. Thời điểm cán bộ hoàn tất đề nghị vào phần mềm là thời điểm sinh viên nhận được </a:t>
            </a:r>
            <a:r>
              <a:rPr lang="vi-VN" dirty="0" err="1">
                <a:latin typeface="+mj-lt"/>
              </a:rPr>
              <a:t>Email</a:t>
            </a:r>
            <a:r>
              <a:rPr lang="vi-VN" dirty="0">
                <a:latin typeface="+mj-lt"/>
              </a:rPr>
              <a:t> (lần 1) thông báo đề nghị đã được </a:t>
            </a:r>
            <a:r>
              <a:rPr lang="vi-VN">
                <a:latin typeface="+mj-lt"/>
              </a:rPr>
              <a:t>tiếp </a:t>
            </a:r>
            <a:r>
              <a:rPr lang="vi-VN" smtClean="0">
                <a:latin typeface="+mj-lt"/>
              </a:rPr>
              <a:t>nhận</a:t>
            </a:r>
            <a:r>
              <a:rPr lang="en-US" smtClean="0">
                <a:latin typeface="+mj-lt"/>
              </a:rPr>
              <a:t>.</a:t>
            </a:r>
            <a:endParaRPr lang="vi-VN" dirty="0">
              <a:latin typeface="+mj-lt"/>
            </a:endParaRPr>
          </a:p>
          <a:p>
            <a:endParaRPr lang="vi-VN" dirty="0">
              <a:latin typeface="+mj-lt"/>
            </a:endParaRPr>
          </a:p>
          <a:p>
            <a:r>
              <a:rPr lang="vi-VN" dirty="0">
                <a:solidFill>
                  <a:srgbClr val="B11601"/>
                </a:solidFill>
                <a:latin typeface="+mj-lt"/>
              </a:rPr>
              <a:t>B3: </a:t>
            </a:r>
            <a:r>
              <a:rPr lang="vi-VN" dirty="0">
                <a:latin typeface="+mj-lt"/>
              </a:rPr>
              <a:t>Khi Phòng Đào tạo thực hiện chuyển điểm, sinh viên sẽ nhận được </a:t>
            </a:r>
            <a:r>
              <a:rPr lang="vi-VN" dirty="0" err="1">
                <a:latin typeface="+mj-lt"/>
              </a:rPr>
              <a:t>Email</a:t>
            </a:r>
            <a:r>
              <a:rPr lang="vi-VN" dirty="0">
                <a:latin typeface="+mj-lt"/>
              </a:rPr>
              <a:t> (lần 2) thông báo </a:t>
            </a:r>
            <a:r>
              <a:rPr lang="vi-VN">
                <a:latin typeface="+mj-lt"/>
              </a:rPr>
              <a:t>kết </a:t>
            </a:r>
            <a:r>
              <a:rPr lang="vi-VN" smtClean="0">
                <a:latin typeface="+mj-lt"/>
              </a:rPr>
              <a:t>quả</a:t>
            </a:r>
            <a:r>
              <a:rPr lang="en-US" smtClean="0">
                <a:latin typeface="+mj-lt"/>
              </a:rPr>
              <a:t>.</a:t>
            </a:r>
            <a:endParaRPr lang="vi-VN" dirty="0">
              <a:latin typeface="+mj-lt"/>
            </a:endParaRPr>
          </a:p>
        </p:txBody>
      </p:sp>
      <p:sp>
        <p:nvSpPr>
          <p:cNvPr id="8" name="Hộp Văn bản 7">
            <a:extLst>
              <a:ext uri="{FF2B5EF4-FFF2-40B4-BE49-F238E27FC236}">
                <a16:creationId xmlns:a16="http://schemas.microsoft.com/office/drawing/2014/main" id="{B2DBBF77-9048-C016-41DA-930DD3D28A9C}"/>
              </a:ext>
            </a:extLst>
          </p:cNvPr>
          <p:cNvSpPr txBox="1"/>
          <p:nvPr/>
        </p:nvSpPr>
        <p:spPr>
          <a:xfrm>
            <a:off x="7190029" y="6249647"/>
            <a:ext cx="5064454" cy="338554"/>
          </a:xfrm>
          <a:prstGeom prst="rect">
            <a:avLst/>
          </a:prstGeom>
          <a:noFill/>
        </p:spPr>
        <p:txBody>
          <a:bodyPr wrap="square">
            <a:spAutoFit/>
          </a:bodyPr>
          <a:lstStyle/>
          <a:p>
            <a:r>
              <a:rPr lang="vi-VN" sz="1600" i="1" dirty="0">
                <a:solidFill>
                  <a:schemeClr val="bg1"/>
                </a:solidFill>
                <a:latin typeface="+mj-lt"/>
              </a:rPr>
              <a:t>Hình 14: Đơn đề nghị chuyển điểm học phần tương đương </a:t>
            </a:r>
          </a:p>
        </p:txBody>
      </p:sp>
      <p:pic>
        <p:nvPicPr>
          <p:cNvPr id="16" name="Picture 15"/>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3932723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528"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 calcmode="lin" valueType="num">
                                      <p:cBhvr>
                                        <p:cTn id="21"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10">
                                            <p:txEl>
                                              <p:pRg st="0" end="0"/>
                                            </p:txEl>
                                          </p:spTgt>
                                        </p:tgtEl>
                                      </p:cBhvr>
                                    </p:animEffect>
                                    <p:anim calcmode="lin" valueType="num">
                                      <p:cBhvr>
                                        <p:cTn id="24" dur="500" fill="hold"/>
                                        <p:tgtEl>
                                          <p:spTgt spid="10">
                                            <p:txEl>
                                              <p:pRg st="0" end="0"/>
                                            </p:txEl>
                                          </p:spTgt>
                                        </p:tgtEl>
                                        <p:attrNameLst>
                                          <p:attrName>ppt_x</p:attrName>
                                        </p:attrNameLst>
                                      </p:cBhvr>
                                      <p:tavLst>
                                        <p:tav tm="0">
                                          <p:val>
                                            <p:fltVal val="0.5"/>
                                          </p:val>
                                        </p:tav>
                                        <p:tav tm="100000">
                                          <p:val>
                                            <p:strVal val="#ppt_x"/>
                                          </p:val>
                                        </p:tav>
                                      </p:tavLst>
                                    </p:anim>
                                    <p:anim calcmode="lin" valueType="num">
                                      <p:cBhvr>
                                        <p:cTn id="25" dur="500" fill="hold"/>
                                        <p:tgtEl>
                                          <p:spTgt spid="10">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3" presetClass="entr" presetSubtype="528" fill="hold" nodeType="clickEffect">
                                  <p:stCondLst>
                                    <p:cond delay="0"/>
                                  </p:stCondLst>
                                  <p:childTnLst>
                                    <p:set>
                                      <p:cBhvr>
                                        <p:cTn id="29" dur="1" fill="hold">
                                          <p:stCondLst>
                                            <p:cond delay="0"/>
                                          </p:stCondLst>
                                        </p:cTn>
                                        <p:tgtEl>
                                          <p:spTgt spid="10">
                                            <p:txEl>
                                              <p:pRg st="2" end="2"/>
                                            </p:txEl>
                                          </p:spTgt>
                                        </p:tgtEl>
                                        <p:attrNameLst>
                                          <p:attrName>style.visibility</p:attrName>
                                        </p:attrNameLst>
                                      </p:cBhvr>
                                      <p:to>
                                        <p:strVal val="visible"/>
                                      </p:to>
                                    </p:set>
                                    <p:anim calcmode="lin" valueType="num">
                                      <p:cBhvr>
                                        <p:cTn id="30" dur="5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31" dur="5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32" dur="500"/>
                                        <p:tgtEl>
                                          <p:spTgt spid="10">
                                            <p:txEl>
                                              <p:pRg st="2" end="2"/>
                                            </p:txEl>
                                          </p:spTgt>
                                        </p:tgtEl>
                                      </p:cBhvr>
                                    </p:animEffect>
                                    <p:anim calcmode="lin" valueType="num">
                                      <p:cBhvr>
                                        <p:cTn id="33" dur="500" fill="hold"/>
                                        <p:tgtEl>
                                          <p:spTgt spid="10">
                                            <p:txEl>
                                              <p:pRg st="2" end="2"/>
                                            </p:txEl>
                                          </p:spTgt>
                                        </p:tgtEl>
                                        <p:attrNameLst>
                                          <p:attrName>ppt_x</p:attrName>
                                        </p:attrNameLst>
                                      </p:cBhvr>
                                      <p:tavLst>
                                        <p:tav tm="0">
                                          <p:val>
                                            <p:fltVal val="0.5"/>
                                          </p:val>
                                        </p:tav>
                                        <p:tav tm="100000">
                                          <p:val>
                                            <p:strVal val="#ppt_x"/>
                                          </p:val>
                                        </p:tav>
                                      </p:tavLst>
                                    </p:anim>
                                    <p:anim calcmode="lin" valueType="num">
                                      <p:cBhvr>
                                        <p:cTn id="34" dur="500" fill="hold"/>
                                        <p:tgtEl>
                                          <p:spTgt spid="10">
                                            <p:txEl>
                                              <p:pRg st="2" end="2"/>
                                            </p:txEl>
                                          </p:spTgt>
                                        </p:tgtEl>
                                        <p:attrNameLst>
                                          <p:attrName>ppt_y</p:attrName>
                                        </p:attrNameLst>
                                      </p:cBhvr>
                                      <p:tavLst>
                                        <p:tav tm="0">
                                          <p:val>
                                            <p:fltVal val="0.5"/>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528" fill="hold" nodeType="clickEffect">
                                  <p:stCondLst>
                                    <p:cond delay="0"/>
                                  </p:stCondLst>
                                  <p:childTnLst>
                                    <p:set>
                                      <p:cBhvr>
                                        <p:cTn id="38" dur="1" fill="hold">
                                          <p:stCondLst>
                                            <p:cond delay="0"/>
                                          </p:stCondLst>
                                        </p:cTn>
                                        <p:tgtEl>
                                          <p:spTgt spid="10">
                                            <p:txEl>
                                              <p:pRg st="4" end="4"/>
                                            </p:txEl>
                                          </p:spTgt>
                                        </p:tgtEl>
                                        <p:attrNameLst>
                                          <p:attrName>style.visibility</p:attrName>
                                        </p:attrNameLst>
                                      </p:cBhvr>
                                      <p:to>
                                        <p:strVal val="visible"/>
                                      </p:to>
                                    </p:set>
                                    <p:anim calcmode="lin" valueType="num">
                                      <p:cBhvr>
                                        <p:cTn id="39" dur="500" fill="hold"/>
                                        <p:tgtEl>
                                          <p:spTgt spid="10">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10">
                                            <p:txEl>
                                              <p:pRg st="4" end="4"/>
                                            </p:txEl>
                                          </p:spTgt>
                                        </p:tgtEl>
                                        <p:attrNameLst>
                                          <p:attrName>ppt_h</p:attrName>
                                        </p:attrNameLst>
                                      </p:cBhvr>
                                      <p:tavLst>
                                        <p:tav tm="0">
                                          <p:val>
                                            <p:fltVal val="0"/>
                                          </p:val>
                                        </p:tav>
                                        <p:tav tm="100000">
                                          <p:val>
                                            <p:strVal val="#ppt_h"/>
                                          </p:val>
                                        </p:tav>
                                      </p:tavLst>
                                    </p:anim>
                                    <p:animEffect transition="in" filter="fade">
                                      <p:cBhvr>
                                        <p:cTn id="41" dur="500"/>
                                        <p:tgtEl>
                                          <p:spTgt spid="10">
                                            <p:txEl>
                                              <p:pRg st="4" end="4"/>
                                            </p:txEl>
                                          </p:spTgt>
                                        </p:tgtEl>
                                      </p:cBhvr>
                                    </p:animEffect>
                                    <p:anim calcmode="lin" valueType="num">
                                      <p:cBhvr>
                                        <p:cTn id="42" dur="500" fill="hold"/>
                                        <p:tgtEl>
                                          <p:spTgt spid="10">
                                            <p:txEl>
                                              <p:pRg st="4" end="4"/>
                                            </p:txEl>
                                          </p:spTgt>
                                        </p:tgtEl>
                                        <p:attrNameLst>
                                          <p:attrName>ppt_x</p:attrName>
                                        </p:attrNameLst>
                                      </p:cBhvr>
                                      <p:tavLst>
                                        <p:tav tm="0">
                                          <p:val>
                                            <p:fltVal val="0.5"/>
                                          </p:val>
                                        </p:tav>
                                        <p:tav tm="100000">
                                          <p:val>
                                            <p:strVal val="#ppt_x"/>
                                          </p:val>
                                        </p:tav>
                                      </p:tavLst>
                                    </p:anim>
                                    <p:anim calcmode="lin" valueType="num">
                                      <p:cBhvr>
                                        <p:cTn id="43" dur="500" fill="hold"/>
                                        <p:tgtEl>
                                          <p:spTgt spid="10">
                                            <p:txEl>
                                              <p:pRg st="4" end="4"/>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t="5592" b="6250"/>
          <a:stretch/>
        </p:blipFill>
        <p:spPr>
          <a:xfrm rot="10800000">
            <a:off x="0" y="-10160"/>
            <a:ext cx="12254483" cy="6858000"/>
          </a:xfrm>
          <a:prstGeom prst="rect">
            <a:avLst/>
          </a:prstGeom>
        </p:spPr>
      </p:pic>
      <p:sp>
        <p:nvSpPr>
          <p:cNvPr id="3" name="Hộp Văn bản 2">
            <a:extLst>
              <a:ext uri="{FF2B5EF4-FFF2-40B4-BE49-F238E27FC236}">
                <a16:creationId xmlns:a16="http://schemas.microsoft.com/office/drawing/2014/main" id="{B8DAD6A8-53B4-EDDD-70F3-5B42BCF28992}"/>
              </a:ext>
            </a:extLst>
          </p:cNvPr>
          <p:cNvSpPr txBox="1"/>
          <p:nvPr/>
        </p:nvSpPr>
        <p:spPr>
          <a:xfrm>
            <a:off x="541867" y="551933"/>
            <a:ext cx="8585200" cy="523220"/>
          </a:xfrm>
          <a:prstGeom prst="rect">
            <a:avLst/>
          </a:prstGeom>
          <a:noFill/>
        </p:spPr>
        <p:txBody>
          <a:bodyPr wrap="square">
            <a:spAutoFit/>
          </a:bodyPr>
          <a:lstStyle/>
          <a:p>
            <a:r>
              <a:rPr lang="vi-VN" sz="2800" b="1" dirty="0">
                <a:latin typeface="+mj-lt"/>
              </a:rPr>
              <a:t>17.Đăng ký xin miễn học, miễn thi Tiếng Anh</a:t>
            </a:r>
          </a:p>
        </p:txBody>
      </p:sp>
      <p:sp>
        <p:nvSpPr>
          <p:cNvPr id="5" name="Hộp Văn bản 4">
            <a:extLst>
              <a:ext uri="{FF2B5EF4-FFF2-40B4-BE49-F238E27FC236}">
                <a16:creationId xmlns:a16="http://schemas.microsoft.com/office/drawing/2014/main" id="{9C52BA39-8643-8BB6-BFB2-3CCEE7D386CC}"/>
              </a:ext>
            </a:extLst>
          </p:cNvPr>
          <p:cNvSpPr txBox="1"/>
          <p:nvPr/>
        </p:nvSpPr>
        <p:spPr>
          <a:xfrm>
            <a:off x="694266" y="1075153"/>
            <a:ext cx="9374294" cy="338554"/>
          </a:xfrm>
          <a:prstGeom prst="rect">
            <a:avLst/>
          </a:prstGeom>
          <a:noFill/>
        </p:spPr>
        <p:txBody>
          <a:bodyPr wrap="square">
            <a:spAutoFit/>
          </a:bodyPr>
          <a:lstStyle/>
          <a:p>
            <a:r>
              <a:rPr lang="vi-VN" sz="1600" dirty="0">
                <a:latin typeface="+mj-lt"/>
              </a:rPr>
              <a:t>( SV đang học có chứng chỉ KNLNN Việt Nam 6 bậc, chứng chỉ ngoại ngữ quốc tế, Bằng cử nhân Tiếng Anh ) </a:t>
            </a:r>
          </a:p>
        </p:txBody>
      </p:sp>
      <p:pic>
        <p:nvPicPr>
          <p:cNvPr id="6" name="Hình ảnh 5">
            <a:extLst>
              <a:ext uri="{FF2B5EF4-FFF2-40B4-BE49-F238E27FC236}">
                <a16:creationId xmlns:a16="http://schemas.microsoft.com/office/drawing/2014/main" id="{82A03BEB-27C9-A92F-F56B-C14E4D6F146B}"/>
              </a:ext>
            </a:extLst>
          </p:cNvPr>
          <p:cNvPicPr>
            <a:picLocks noChangeAspect="1"/>
          </p:cNvPicPr>
          <p:nvPr/>
        </p:nvPicPr>
        <p:blipFill rotWithShape="1">
          <a:blip r:embed="rId3"/>
          <a:srcRect b="5378"/>
          <a:stretch/>
        </p:blipFill>
        <p:spPr>
          <a:xfrm>
            <a:off x="401182" y="1399715"/>
            <a:ext cx="4810125" cy="4371166"/>
          </a:xfrm>
          <a:prstGeom prst="rect">
            <a:avLst/>
          </a:prstGeom>
        </p:spPr>
      </p:pic>
      <p:sp>
        <p:nvSpPr>
          <p:cNvPr id="8" name="Hộp Văn bản 7">
            <a:extLst>
              <a:ext uri="{FF2B5EF4-FFF2-40B4-BE49-F238E27FC236}">
                <a16:creationId xmlns:a16="http://schemas.microsoft.com/office/drawing/2014/main" id="{FBEAC18B-6880-074C-0BF4-2474B26D72A0}"/>
              </a:ext>
            </a:extLst>
          </p:cNvPr>
          <p:cNvSpPr txBox="1"/>
          <p:nvPr/>
        </p:nvSpPr>
        <p:spPr>
          <a:xfrm>
            <a:off x="367828" y="5816770"/>
            <a:ext cx="5317067" cy="338554"/>
          </a:xfrm>
          <a:prstGeom prst="rect">
            <a:avLst/>
          </a:prstGeom>
          <a:noFill/>
        </p:spPr>
        <p:txBody>
          <a:bodyPr wrap="square">
            <a:spAutoFit/>
          </a:bodyPr>
          <a:lstStyle/>
          <a:p>
            <a:r>
              <a:rPr lang="vi-VN" sz="1600" i="1">
                <a:latin typeface="+mj-lt"/>
              </a:rPr>
              <a:t>Hình 15: </a:t>
            </a:r>
            <a:r>
              <a:rPr lang="vi-VN" sz="1600" i="1" dirty="0">
                <a:latin typeface="+mj-lt"/>
              </a:rPr>
              <a:t>Đơn tiếp nhận yêu cầu miễn </a:t>
            </a:r>
            <a:r>
              <a:rPr lang="vi-VN" sz="1600" i="1" dirty="0" err="1">
                <a:latin typeface="+mj-lt"/>
              </a:rPr>
              <a:t>học,thi</a:t>
            </a:r>
            <a:r>
              <a:rPr lang="vi-VN" sz="1600" i="1" dirty="0">
                <a:latin typeface="+mj-lt"/>
              </a:rPr>
              <a:t> Tiếng Anh </a:t>
            </a:r>
          </a:p>
        </p:txBody>
      </p:sp>
      <p:sp>
        <p:nvSpPr>
          <p:cNvPr id="10" name="Hộp Văn bản 9">
            <a:extLst>
              <a:ext uri="{FF2B5EF4-FFF2-40B4-BE49-F238E27FC236}">
                <a16:creationId xmlns:a16="http://schemas.microsoft.com/office/drawing/2014/main" id="{D795740C-B3EA-B6F0-516A-2B46D93C141F}"/>
              </a:ext>
            </a:extLst>
          </p:cNvPr>
          <p:cNvSpPr txBox="1"/>
          <p:nvPr/>
        </p:nvSpPr>
        <p:spPr>
          <a:xfrm>
            <a:off x="5684895" y="1659928"/>
            <a:ext cx="6096000" cy="4339650"/>
          </a:xfrm>
          <a:prstGeom prst="rect">
            <a:avLst/>
          </a:prstGeom>
          <a:noFill/>
        </p:spPr>
        <p:txBody>
          <a:bodyPr wrap="square">
            <a:spAutoFit/>
          </a:bodyPr>
          <a:lstStyle/>
          <a:p>
            <a:pPr algn="just"/>
            <a:r>
              <a:rPr lang="vi-VN" dirty="0">
                <a:solidFill>
                  <a:srgbClr val="B11601"/>
                </a:solidFill>
                <a:latin typeface="+mj-lt"/>
              </a:rPr>
              <a:t>B1: </a:t>
            </a:r>
            <a:r>
              <a:rPr lang="vi-VN" dirty="0">
                <a:latin typeface="+mj-lt"/>
              </a:rPr>
              <a:t>Sinh viên làm đơn theo mẫu  tiếp nhận yêu cầu, cung cấp số điện thoại, địa </a:t>
            </a:r>
            <a:r>
              <a:rPr lang="vi-VN">
                <a:latin typeface="+mj-lt"/>
              </a:rPr>
              <a:t>chỉ </a:t>
            </a:r>
            <a:r>
              <a:rPr lang="vi-VN" smtClean="0">
                <a:latin typeface="+mj-lt"/>
              </a:rPr>
              <a:t>gmail</a:t>
            </a:r>
            <a:r>
              <a:rPr lang="en-US" smtClean="0">
                <a:latin typeface="+mj-lt"/>
              </a:rPr>
              <a:t>.</a:t>
            </a:r>
            <a:endParaRPr lang="vi-VN" dirty="0">
              <a:latin typeface="+mj-lt"/>
            </a:endParaRPr>
          </a:p>
          <a:p>
            <a:pPr algn="just"/>
            <a:endParaRPr lang="vi-VN" dirty="0">
              <a:solidFill>
                <a:srgbClr val="B11601"/>
              </a:solidFill>
              <a:latin typeface="+mj-lt"/>
            </a:endParaRPr>
          </a:p>
          <a:p>
            <a:pPr algn="just"/>
            <a:r>
              <a:rPr lang="vi-VN" dirty="0">
                <a:solidFill>
                  <a:srgbClr val="B11601"/>
                </a:solidFill>
                <a:latin typeface="+mj-lt"/>
              </a:rPr>
              <a:t>B2: </a:t>
            </a:r>
            <a:r>
              <a:rPr lang="vi-VN" dirty="0">
                <a:latin typeface="+mj-lt"/>
              </a:rPr>
              <a:t>Sinh viên nộp phiếu tiếp nhận yêu cầu kèm bản 01 phô tô sao y chứng chỉ ngoại ngữ tại bộ phận Một cửa (hạn sinh viên nộp đơn đề nghị vào thời điểm 2 tuần trước khi bắt đầu kỳ học và  tuần đầu tiên của kỳ học. Ngày cấp chứng chỉ không quá 24 tháng so với ngày nhà trường ra quyết định công nhận miễn học, miễn thi học phần tiếng anh). Thời điểm cán bộ hoàn tất đề nghị vào phần mềm là thời điểm sinh viên nhận được </a:t>
            </a:r>
            <a:r>
              <a:rPr lang="vi-VN" dirty="0" err="1">
                <a:latin typeface="+mj-lt"/>
              </a:rPr>
              <a:t>Email</a:t>
            </a:r>
            <a:r>
              <a:rPr lang="vi-VN" dirty="0">
                <a:latin typeface="+mj-lt"/>
              </a:rPr>
              <a:t> (lần 1) thông báo đề nghị đã được </a:t>
            </a:r>
            <a:r>
              <a:rPr lang="vi-VN">
                <a:latin typeface="+mj-lt"/>
              </a:rPr>
              <a:t>tiếp </a:t>
            </a:r>
            <a:r>
              <a:rPr lang="vi-VN" smtClean="0">
                <a:latin typeface="+mj-lt"/>
              </a:rPr>
              <a:t>nhận</a:t>
            </a:r>
            <a:r>
              <a:rPr lang="en-US" smtClean="0">
                <a:latin typeface="+mj-lt"/>
              </a:rPr>
              <a:t>.</a:t>
            </a:r>
            <a:endParaRPr lang="vi-VN" dirty="0">
              <a:latin typeface="+mj-lt"/>
            </a:endParaRPr>
          </a:p>
          <a:p>
            <a:pPr algn="just"/>
            <a:endParaRPr lang="vi-VN" dirty="0">
              <a:latin typeface="+mj-lt"/>
            </a:endParaRPr>
          </a:p>
          <a:p>
            <a:pPr algn="just"/>
            <a:r>
              <a:rPr lang="vi-VN" dirty="0">
                <a:solidFill>
                  <a:srgbClr val="B11601"/>
                </a:solidFill>
                <a:latin typeface="+mj-lt"/>
              </a:rPr>
              <a:t>B3: </a:t>
            </a:r>
            <a:r>
              <a:rPr lang="vi-VN" dirty="0">
                <a:latin typeface="+mj-lt"/>
              </a:rPr>
              <a:t>Sau khi Phòng Khảo thí và Đảm bảo chất lượng hậu kiểm xong chứng chỉ, sinh viên sẽ nhận được </a:t>
            </a:r>
            <a:r>
              <a:rPr lang="vi-VN" dirty="0" err="1">
                <a:latin typeface="+mj-lt"/>
              </a:rPr>
              <a:t>Email</a:t>
            </a:r>
            <a:r>
              <a:rPr lang="vi-VN" dirty="0">
                <a:latin typeface="+mj-lt"/>
              </a:rPr>
              <a:t> (lần 2) thông báo kết quả và thông báo trên trang </a:t>
            </a:r>
            <a:r>
              <a:rPr lang="vi-VN" dirty="0" err="1">
                <a:latin typeface="+mj-lt"/>
              </a:rPr>
              <a:t>web</a:t>
            </a:r>
            <a:r>
              <a:rPr lang="vi-VN" dirty="0">
                <a:latin typeface="+mj-lt"/>
              </a:rPr>
              <a:t>: </a:t>
            </a:r>
            <a:r>
              <a:rPr lang="vi-VN" u="sng" dirty="0">
                <a:solidFill>
                  <a:schemeClr val="accent1"/>
                </a:solidFill>
                <a:latin typeface="+mj-lt"/>
              </a:rPr>
              <a:t>sinhvien.uneti.edu.vn</a:t>
            </a:r>
          </a:p>
        </p:txBody>
      </p:sp>
      <p:pic>
        <p:nvPicPr>
          <p:cNvPr id="9" name="Picture 8"/>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75294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fade">
                                      <p:cBhvr>
                                        <p:cTn id="21" dur="500"/>
                                        <p:tgtEl>
                                          <p:spTgt spid="10">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
                                            <p:txEl>
                                              <p:pRg st="2" end="2"/>
                                            </p:txEl>
                                          </p:spTgt>
                                        </p:tgtEl>
                                        <p:attrNameLst>
                                          <p:attrName>style.visibility</p:attrName>
                                        </p:attrNameLst>
                                      </p:cBhvr>
                                      <p:to>
                                        <p:strVal val="visible"/>
                                      </p:to>
                                    </p:set>
                                    <p:animEffect transition="in" filter="fade">
                                      <p:cBhvr>
                                        <p:cTn id="26" dur="500"/>
                                        <p:tgtEl>
                                          <p:spTgt spid="10">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animEffect transition="in" filter="fade">
                                      <p:cBhvr>
                                        <p:cTn id="31"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t="5592" b="6250"/>
          <a:stretch/>
        </p:blipFill>
        <p:spPr>
          <a:xfrm rot="10800000">
            <a:off x="0" y="0"/>
            <a:ext cx="12254483" cy="6858000"/>
          </a:xfrm>
          <a:prstGeom prst="rect">
            <a:avLst/>
          </a:prstGeom>
        </p:spPr>
      </p:pic>
      <p:sp>
        <p:nvSpPr>
          <p:cNvPr id="3" name="Hộp Văn bản 2">
            <a:extLst>
              <a:ext uri="{FF2B5EF4-FFF2-40B4-BE49-F238E27FC236}">
                <a16:creationId xmlns:a16="http://schemas.microsoft.com/office/drawing/2014/main" id="{EE76E636-2782-CF6E-2323-CBB66EAA6976}"/>
              </a:ext>
            </a:extLst>
          </p:cNvPr>
          <p:cNvSpPr txBox="1"/>
          <p:nvPr/>
        </p:nvSpPr>
        <p:spPr>
          <a:xfrm>
            <a:off x="563879" y="515183"/>
            <a:ext cx="7445326" cy="523220"/>
          </a:xfrm>
          <a:prstGeom prst="rect">
            <a:avLst/>
          </a:prstGeom>
          <a:noFill/>
        </p:spPr>
        <p:txBody>
          <a:bodyPr wrap="square">
            <a:spAutoFit/>
          </a:bodyPr>
          <a:lstStyle/>
          <a:p>
            <a:r>
              <a:rPr lang="vi-VN" sz="2800" b="1" dirty="0">
                <a:latin typeface="+mj-lt"/>
              </a:rPr>
              <a:t>18. Đăng ký xin phúc khảo điểm thi lần 1</a:t>
            </a:r>
          </a:p>
        </p:txBody>
      </p:sp>
      <p:sp>
        <p:nvSpPr>
          <p:cNvPr id="5" name="Hộp Văn bản 4">
            <a:extLst>
              <a:ext uri="{FF2B5EF4-FFF2-40B4-BE49-F238E27FC236}">
                <a16:creationId xmlns:a16="http://schemas.microsoft.com/office/drawing/2014/main" id="{9B790014-7D89-90D5-1B48-13B03E5BE6CF}"/>
              </a:ext>
            </a:extLst>
          </p:cNvPr>
          <p:cNvSpPr txBox="1"/>
          <p:nvPr/>
        </p:nvSpPr>
        <p:spPr>
          <a:xfrm>
            <a:off x="718623" y="1002202"/>
            <a:ext cx="5976817" cy="584775"/>
          </a:xfrm>
          <a:prstGeom prst="rect">
            <a:avLst/>
          </a:prstGeom>
          <a:noFill/>
        </p:spPr>
        <p:txBody>
          <a:bodyPr wrap="square">
            <a:spAutoFit/>
          </a:bodyPr>
          <a:lstStyle/>
          <a:p>
            <a:pPr algn="ctr"/>
            <a:r>
              <a:rPr lang="vi-VN" sz="1600" dirty="0">
                <a:latin typeface="+mj-lt"/>
              </a:rPr>
              <a:t>( SV sau khi được thông báo kết quả thi nhưng thấy chưa phù hợp với thực tế bài làm của mình, có đề nghị chấm thi </a:t>
            </a:r>
            <a:r>
              <a:rPr lang="vi-VN" sz="1600">
                <a:latin typeface="+mj-lt"/>
              </a:rPr>
              <a:t>phúc </a:t>
            </a:r>
            <a:r>
              <a:rPr lang="vi-VN" sz="1600" smtClean="0">
                <a:latin typeface="+mj-lt"/>
              </a:rPr>
              <a:t>khảo</a:t>
            </a:r>
            <a:r>
              <a:rPr lang="en-US" sz="1600" smtClean="0">
                <a:latin typeface="+mj-lt"/>
              </a:rPr>
              <a:t> </a:t>
            </a:r>
            <a:r>
              <a:rPr lang="vi-VN" sz="1600" smtClean="0">
                <a:latin typeface="+mj-lt"/>
              </a:rPr>
              <a:t>)</a:t>
            </a:r>
            <a:endParaRPr lang="vi-VN" sz="1600" dirty="0">
              <a:latin typeface="+mj-lt"/>
            </a:endParaRPr>
          </a:p>
        </p:txBody>
      </p:sp>
      <p:pic>
        <p:nvPicPr>
          <p:cNvPr id="6" name="Hình ảnh 5">
            <a:extLst>
              <a:ext uri="{FF2B5EF4-FFF2-40B4-BE49-F238E27FC236}">
                <a16:creationId xmlns:a16="http://schemas.microsoft.com/office/drawing/2014/main" id="{47AD4562-6409-059A-E83E-5918AAC360F7}"/>
              </a:ext>
            </a:extLst>
          </p:cNvPr>
          <p:cNvPicPr>
            <a:picLocks noChangeAspect="1"/>
          </p:cNvPicPr>
          <p:nvPr/>
        </p:nvPicPr>
        <p:blipFill rotWithShape="1">
          <a:blip r:embed="rId3"/>
          <a:srcRect l="4270" b="6153"/>
          <a:stretch/>
        </p:blipFill>
        <p:spPr>
          <a:xfrm>
            <a:off x="563879" y="1685895"/>
            <a:ext cx="5151852" cy="3486209"/>
          </a:xfrm>
          <a:prstGeom prst="rect">
            <a:avLst/>
          </a:prstGeom>
        </p:spPr>
      </p:pic>
      <p:sp>
        <p:nvSpPr>
          <p:cNvPr id="8" name="Hộp Văn bản 7">
            <a:extLst>
              <a:ext uri="{FF2B5EF4-FFF2-40B4-BE49-F238E27FC236}">
                <a16:creationId xmlns:a16="http://schemas.microsoft.com/office/drawing/2014/main" id="{D409190C-CBD2-D99D-D43A-FEC619C67FD5}"/>
              </a:ext>
            </a:extLst>
          </p:cNvPr>
          <p:cNvSpPr txBox="1"/>
          <p:nvPr/>
        </p:nvSpPr>
        <p:spPr>
          <a:xfrm>
            <a:off x="592820" y="5271022"/>
            <a:ext cx="5093969" cy="338554"/>
          </a:xfrm>
          <a:prstGeom prst="rect">
            <a:avLst/>
          </a:prstGeom>
          <a:noFill/>
        </p:spPr>
        <p:txBody>
          <a:bodyPr wrap="square">
            <a:spAutoFit/>
          </a:bodyPr>
          <a:lstStyle/>
          <a:p>
            <a:r>
              <a:rPr lang="vi-VN" sz="1600" i="1">
                <a:latin typeface="+mj-lt"/>
              </a:rPr>
              <a:t>Hình 16: </a:t>
            </a:r>
            <a:r>
              <a:rPr lang="vi-VN" sz="1600" i="1" dirty="0">
                <a:latin typeface="+mj-lt"/>
              </a:rPr>
              <a:t>Đơn tiếp nhận yêu cầu phúc khảo kết quả học tập </a:t>
            </a:r>
          </a:p>
        </p:txBody>
      </p:sp>
      <p:sp>
        <p:nvSpPr>
          <p:cNvPr id="10" name="Hộp Văn bản 9">
            <a:extLst>
              <a:ext uri="{FF2B5EF4-FFF2-40B4-BE49-F238E27FC236}">
                <a16:creationId xmlns:a16="http://schemas.microsoft.com/office/drawing/2014/main" id="{A128E89D-0738-D05A-1144-52828BAE86A3}"/>
              </a:ext>
            </a:extLst>
          </p:cNvPr>
          <p:cNvSpPr txBox="1"/>
          <p:nvPr/>
        </p:nvSpPr>
        <p:spPr>
          <a:xfrm>
            <a:off x="6493561" y="1511618"/>
            <a:ext cx="5381626" cy="4647426"/>
          </a:xfrm>
          <a:prstGeom prst="rect">
            <a:avLst/>
          </a:prstGeom>
          <a:noFill/>
        </p:spPr>
        <p:txBody>
          <a:bodyPr wrap="square">
            <a:spAutoFit/>
          </a:bodyPr>
          <a:lstStyle/>
          <a:p>
            <a:r>
              <a:rPr lang="vi-VN" dirty="0">
                <a:solidFill>
                  <a:srgbClr val="FF0000"/>
                </a:solidFill>
                <a:latin typeface="+mj-lt"/>
              </a:rPr>
              <a:t>B1: </a:t>
            </a:r>
            <a:r>
              <a:rPr lang="vi-VN" dirty="0">
                <a:latin typeface="+mj-lt"/>
              </a:rPr>
              <a:t>Sinh viên làm phiếu tiếp nhận yêu cầu, cung cấp số điện thoại, địa chỉ </a:t>
            </a:r>
            <a:r>
              <a:rPr lang="vi-VN" dirty="0" err="1">
                <a:latin typeface="+mj-lt"/>
              </a:rPr>
              <a:t>gmail</a:t>
            </a:r>
            <a:r>
              <a:rPr lang="vi-VN" dirty="0">
                <a:latin typeface="+mj-lt"/>
              </a:rPr>
              <a:t>. Lệ phí phúc khảo sẽ nộp cùng học phí kỳ </a:t>
            </a:r>
            <a:r>
              <a:rPr lang="vi-VN">
                <a:latin typeface="+mj-lt"/>
              </a:rPr>
              <a:t>tiếp </a:t>
            </a:r>
            <a:r>
              <a:rPr lang="vi-VN" smtClean="0">
                <a:latin typeface="+mj-lt"/>
              </a:rPr>
              <a:t>theo</a:t>
            </a:r>
            <a:r>
              <a:rPr lang="en-US" smtClean="0">
                <a:latin typeface="+mj-lt"/>
              </a:rPr>
              <a:t>.</a:t>
            </a:r>
            <a:endParaRPr lang="vi-VN" dirty="0">
              <a:latin typeface="+mj-lt"/>
            </a:endParaRPr>
          </a:p>
          <a:p>
            <a:endParaRPr lang="vi-VN" dirty="0">
              <a:latin typeface="+mj-lt"/>
            </a:endParaRPr>
          </a:p>
          <a:p>
            <a:r>
              <a:rPr lang="vi-VN" dirty="0">
                <a:solidFill>
                  <a:srgbClr val="FF0000"/>
                </a:solidFill>
                <a:latin typeface="+mj-lt"/>
              </a:rPr>
              <a:t>B2: </a:t>
            </a:r>
            <a:r>
              <a:rPr lang="vi-VN" dirty="0">
                <a:latin typeface="+mj-lt"/>
              </a:rPr>
              <a:t>Sinh viên nộp phiếu tiếp nhận yêu cầu tại bộ phận Một cửa (sinh viên nộp đơn đề nghị trong vòng 3 ngày kể từ khi điểm thi được công bố trên trang cá nhân sinh viên). Hoặc qua </a:t>
            </a:r>
            <a:r>
              <a:rPr lang="vi-VN" dirty="0" err="1">
                <a:latin typeface="+mj-lt"/>
              </a:rPr>
              <a:t>App</a:t>
            </a:r>
            <a:r>
              <a:rPr lang="vi-VN" dirty="0">
                <a:latin typeface="+mj-lt"/>
              </a:rPr>
              <a:t> </a:t>
            </a:r>
            <a:r>
              <a:rPr lang="vi-VN" dirty="0" err="1">
                <a:latin typeface="+mj-lt"/>
              </a:rPr>
              <a:t>Uneti</a:t>
            </a:r>
            <a:r>
              <a:rPr lang="vi-VN" dirty="0">
                <a:latin typeface="+mj-lt"/>
              </a:rPr>
              <a:t> </a:t>
            </a:r>
            <a:r>
              <a:rPr lang="vi-VN" dirty="0" err="1">
                <a:latin typeface="+mj-lt"/>
              </a:rPr>
              <a:t>online</a:t>
            </a:r>
            <a:r>
              <a:rPr lang="vi-VN" dirty="0">
                <a:latin typeface="+mj-lt"/>
              </a:rPr>
              <a:t>/ qua </a:t>
            </a:r>
            <a:r>
              <a:rPr lang="vi-VN" dirty="0" err="1">
                <a:latin typeface="+mj-lt"/>
              </a:rPr>
              <a:t>web</a:t>
            </a:r>
            <a:r>
              <a:rPr lang="vi-VN" dirty="0">
                <a:latin typeface="+mj-lt"/>
              </a:rPr>
              <a:t> </a:t>
            </a:r>
            <a:r>
              <a:rPr lang="vi-VN" dirty="0">
                <a:solidFill>
                  <a:schemeClr val="accent5">
                    <a:lumMod val="50000"/>
                  </a:schemeClr>
                </a:solidFill>
                <a:latin typeface="+mj-lt"/>
              </a:rPr>
              <a:t>https://support.uneti.edu.vn/ </a:t>
            </a:r>
          </a:p>
          <a:p>
            <a:r>
              <a:rPr lang="vi-VN" dirty="0">
                <a:latin typeface="+mj-lt"/>
              </a:rPr>
              <a:t>Thời điểm cán bộ hoàn tất đề nghị vào phần mềm là thời điểm sinh viên nhận được </a:t>
            </a:r>
            <a:r>
              <a:rPr lang="vi-VN" dirty="0" err="1">
                <a:latin typeface="+mj-lt"/>
              </a:rPr>
              <a:t>Email</a:t>
            </a:r>
            <a:r>
              <a:rPr lang="vi-VN" dirty="0">
                <a:latin typeface="+mj-lt"/>
              </a:rPr>
              <a:t> (lần 1) thông báo đề nghị đã được </a:t>
            </a:r>
            <a:r>
              <a:rPr lang="vi-VN">
                <a:latin typeface="+mj-lt"/>
              </a:rPr>
              <a:t>tiếp </a:t>
            </a:r>
            <a:r>
              <a:rPr lang="vi-VN" smtClean="0">
                <a:latin typeface="+mj-lt"/>
              </a:rPr>
              <a:t>nhận</a:t>
            </a:r>
            <a:r>
              <a:rPr lang="en-US" smtClean="0">
                <a:latin typeface="+mj-lt"/>
              </a:rPr>
              <a:t>.</a:t>
            </a:r>
            <a:endParaRPr lang="vi-VN" dirty="0">
              <a:latin typeface="+mj-lt"/>
            </a:endParaRPr>
          </a:p>
          <a:p>
            <a:endParaRPr lang="vi-VN" dirty="0">
              <a:solidFill>
                <a:srgbClr val="FF0000"/>
              </a:solidFill>
              <a:latin typeface="+mj-lt"/>
            </a:endParaRPr>
          </a:p>
          <a:p>
            <a:r>
              <a:rPr lang="vi-VN" dirty="0">
                <a:solidFill>
                  <a:srgbClr val="FF0000"/>
                </a:solidFill>
                <a:latin typeface="+mj-lt"/>
              </a:rPr>
              <a:t>B3: </a:t>
            </a:r>
            <a:r>
              <a:rPr lang="vi-VN" dirty="0">
                <a:latin typeface="+mj-lt"/>
              </a:rPr>
              <a:t>Sau khi Phòng Khảo thí và Đảm bảo chất lượng thực hiện xong phúc khảo, sinh viên sẽ nhận được </a:t>
            </a:r>
            <a:r>
              <a:rPr lang="vi-VN" dirty="0" err="1">
                <a:latin typeface="+mj-lt"/>
              </a:rPr>
              <a:t>Email</a:t>
            </a:r>
            <a:r>
              <a:rPr lang="vi-VN" dirty="0">
                <a:latin typeface="+mj-lt"/>
              </a:rPr>
              <a:t> (lần 2) thông báo kết quả.</a:t>
            </a:r>
          </a:p>
        </p:txBody>
      </p:sp>
      <p:pic>
        <p:nvPicPr>
          <p:cNvPr id="9" name="Picture 8"/>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1547663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5"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randombar(vertical)">
                                      <p:cBhvr>
                                        <p:cTn id="21" dur="500"/>
                                        <p:tgtEl>
                                          <p:spTgt spid="10">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nodeType="clickEffect">
                                  <p:stCondLst>
                                    <p:cond delay="0"/>
                                  </p:stCondLst>
                                  <p:childTnLst>
                                    <p:set>
                                      <p:cBhvr>
                                        <p:cTn id="25" dur="1" fill="hold">
                                          <p:stCondLst>
                                            <p:cond delay="0"/>
                                          </p:stCondLst>
                                        </p:cTn>
                                        <p:tgtEl>
                                          <p:spTgt spid="10">
                                            <p:txEl>
                                              <p:pRg st="2" end="2"/>
                                            </p:txEl>
                                          </p:spTgt>
                                        </p:tgtEl>
                                        <p:attrNameLst>
                                          <p:attrName>style.visibility</p:attrName>
                                        </p:attrNameLst>
                                      </p:cBhvr>
                                      <p:to>
                                        <p:strVal val="visible"/>
                                      </p:to>
                                    </p:set>
                                    <p:animEffect transition="in" filter="randombar(vertical)">
                                      <p:cBhvr>
                                        <p:cTn id="26" dur="500"/>
                                        <p:tgtEl>
                                          <p:spTgt spid="10">
                                            <p:txEl>
                                              <p:pRg st="2" end="2"/>
                                            </p:txEl>
                                          </p:spTgt>
                                        </p:tgtEl>
                                      </p:cBhvr>
                                    </p:animEffect>
                                  </p:childTnLst>
                                </p:cTn>
                              </p:par>
                              <p:par>
                                <p:cTn id="27" presetID="14" presetClass="entr" presetSubtype="5" fill="hold" nodeType="withEffect">
                                  <p:stCondLst>
                                    <p:cond delay="0"/>
                                  </p:stCondLst>
                                  <p:childTnLst>
                                    <p:set>
                                      <p:cBhvr>
                                        <p:cTn id="28" dur="1" fill="hold">
                                          <p:stCondLst>
                                            <p:cond delay="0"/>
                                          </p:stCondLst>
                                        </p:cTn>
                                        <p:tgtEl>
                                          <p:spTgt spid="10">
                                            <p:txEl>
                                              <p:pRg st="3" end="3"/>
                                            </p:txEl>
                                          </p:spTgt>
                                        </p:tgtEl>
                                        <p:attrNameLst>
                                          <p:attrName>style.visibility</p:attrName>
                                        </p:attrNameLst>
                                      </p:cBhvr>
                                      <p:to>
                                        <p:strVal val="visible"/>
                                      </p:to>
                                    </p:set>
                                    <p:animEffect transition="in" filter="randombar(vertical)">
                                      <p:cBhvr>
                                        <p:cTn id="29" dur="500"/>
                                        <p:tgtEl>
                                          <p:spTgt spid="10">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5" fill="hold" nodeType="clickEffect">
                                  <p:stCondLst>
                                    <p:cond delay="0"/>
                                  </p:stCondLst>
                                  <p:childTnLst>
                                    <p:set>
                                      <p:cBhvr>
                                        <p:cTn id="33" dur="1" fill="hold">
                                          <p:stCondLst>
                                            <p:cond delay="0"/>
                                          </p:stCondLst>
                                        </p:cTn>
                                        <p:tgtEl>
                                          <p:spTgt spid="10">
                                            <p:txEl>
                                              <p:pRg st="5" end="5"/>
                                            </p:txEl>
                                          </p:spTgt>
                                        </p:tgtEl>
                                        <p:attrNameLst>
                                          <p:attrName>style.visibility</p:attrName>
                                        </p:attrNameLst>
                                      </p:cBhvr>
                                      <p:to>
                                        <p:strVal val="visible"/>
                                      </p:to>
                                    </p:set>
                                    <p:animEffect transition="in" filter="randombar(vertical)">
                                      <p:cBhvr>
                                        <p:cTn id="34"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t="5592" b="6250"/>
          <a:stretch/>
        </p:blipFill>
        <p:spPr>
          <a:xfrm rot="10800000">
            <a:off x="0" y="0"/>
            <a:ext cx="12254483" cy="6858000"/>
          </a:xfrm>
          <a:prstGeom prst="rect">
            <a:avLst/>
          </a:prstGeom>
        </p:spPr>
      </p:pic>
      <p:sp>
        <p:nvSpPr>
          <p:cNvPr id="3" name="Hộp Văn bản 2">
            <a:extLst>
              <a:ext uri="{FF2B5EF4-FFF2-40B4-BE49-F238E27FC236}">
                <a16:creationId xmlns:a16="http://schemas.microsoft.com/office/drawing/2014/main" id="{0C5E8E2E-1B57-1851-3105-DBE4DFEAF545}"/>
              </a:ext>
            </a:extLst>
          </p:cNvPr>
          <p:cNvSpPr txBox="1"/>
          <p:nvPr/>
        </p:nvSpPr>
        <p:spPr>
          <a:xfrm>
            <a:off x="572673" y="485727"/>
            <a:ext cx="9546688" cy="954107"/>
          </a:xfrm>
          <a:prstGeom prst="rect">
            <a:avLst/>
          </a:prstGeom>
          <a:noFill/>
        </p:spPr>
        <p:txBody>
          <a:bodyPr wrap="square">
            <a:spAutoFit/>
          </a:bodyPr>
          <a:lstStyle/>
          <a:p>
            <a:r>
              <a:rPr lang="vi-VN" sz="2800" b="1" dirty="0">
                <a:latin typeface="+mj-lt"/>
              </a:rPr>
              <a:t>19. Tiếp nhận thắc mắc lịch thi (trùng lịch, không có lịch, không xem được lịch thi) </a:t>
            </a:r>
          </a:p>
        </p:txBody>
      </p:sp>
      <p:sp>
        <p:nvSpPr>
          <p:cNvPr id="5" name="Hộp Văn bản 4">
            <a:extLst>
              <a:ext uri="{FF2B5EF4-FFF2-40B4-BE49-F238E27FC236}">
                <a16:creationId xmlns:a16="http://schemas.microsoft.com/office/drawing/2014/main" id="{E7E6CA7A-6EE5-DF91-E6DD-5791398D39C0}"/>
              </a:ext>
            </a:extLst>
          </p:cNvPr>
          <p:cNvSpPr txBox="1"/>
          <p:nvPr/>
        </p:nvSpPr>
        <p:spPr>
          <a:xfrm>
            <a:off x="1220958" y="1540302"/>
            <a:ext cx="9325121" cy="923330"/>
          </a:xfrm>
          <a:prstGeom prst="rect">
            <a:avLst/>
          </a:prstGeom>
          <a:noFill/>
        </p:spPr>
        <p:txBody>
          <a:bodyPr wrap="square">
            <a:spAutoFit/>
          </a:bodyPr>
          <a:lstStyle/>
          <a:p>
            <a:pPr algn="just"/>
            <a:r>
              <a:rPr lang="vi-VN" dirty="0">
                <a:latin typeface="+mj-lt"/>
              </a:rPr>
              <a:t>Thời điểm sinh viên thắc mắc lịch thi  trước kỳ thi 7 ngày đối với thi lần 1. Sinh viên thắc mắc lịch thi trước khi thi 3 ngày đối với thi lại). Thời điểm cán bộ hoàn tất đề nghị vào phần mềm là thời điểm sinh viên nhận được </a:t>
            </a:r>
            <a:r>
              <a:rPr lang="vi-VN" dirty="0" err="1">
                <a:latin typeface="+mj-lt"/>
              </a:rPr>
              <a:t>Email</a:t>
            </a:r>
            <a:r>
              <a:rPr lang="vi-VN" dirty="0">
                <a:latin typeface="+mj-lt"/>
              </a:rPr>
              <a:t> (lần 1) thông báo đề nghị đã được </a:t>
            </a:r>
            <a:r>
              <a:rPr lang="vi-VN">
                <a:latin typeface="+mj-lt"/>
              </a:rPr>
              <a:t>tiếp </a:t>
            </a:r>
            <a:r>
              <a:rPr lang="vi-VN" smtClean="0">
                <a:latin typeface="+mj-lt"/>
              </a:rPr>
              <a:t>nhận</a:t>
            </a:r>
            <a:r>
              <a:rPr lang="en-US" smtClean="0">
                <a:latin typeface="+mj-lt"/>
              </a:rPr>
              <a:t>.</a:t>
            </a:r>
            <a:endParaRPr lang="vi-VN" dirty="0">
              <a:latin typeface="+mj-lt"/>
            </a:endParaRPr>
          </a:p>
        </p:txBody>
      </p:sp>
      <p:sp>
        <p:nvSpPr>
          <p:cNvPr id="9" name="Hộp Văn bản 8">
            <a:extLst>
              <a:ext uri="{FF2B5EF4-FFF2-40B4-BE49-F238E27FC236}">
                <a16:creationId xmlns:a16="http://schemas.microsoft.com/office/drawing/2014/main" id="{C1AAE264-4EEE-2397-967D-0DAE53F7B083}"/>
              </a:ext>
            </a:extLst>
          </p:cNvPr>
          <p:cNvSpPr txBox="1"/>
          <p:nvPr/>
        </p:nvSpPr>
        <p:spPr>
          <a:xfrm>
            <a:off x="2640428" y="2785945"/>
            <a:ext cx="6098344" cy="1538883"/>
          </a:xfrm>
          <a:prstGeom prst="rect">
            <a:avLst/>
          </a:prstGeom>
          <a:noFill/>
        </p:spPr>
        <p:txBody>
          <a:bodyPr wrap="square">
            <a:spAutoFit/>
          </a:bodyPr>
          <a:lstStyle/>
          <a:p>
            <a:pPr algn="just"/>
            <a:r>
              <a:rPr lang="vi-VN" sz="2000" dirty="0">
                <a:solidFill>
                  <a:srgbClr val="B11601"/>
                </a:solidFill>
                <a:latin typeface="+mj-lt"/>
              </a:rPr>
              <a:t>B1: </a:t>
            </a:r>
            <a:r>
              <a:rPr lang="vi-VN" dirty="0">
                <a:latin typeface="+mj-lt"/>
              </a:rPr>
              <a:t>SV đề nghị tại Một cửa/ qua </a:t>
            </a:r>
            <a:r>
              <a:rPr lang="vi-VN" dirty="0" err="1">
                <a:latin typeface="+mj-lt"/>
              </a:rPr>
              <a:t>App</a:t>
            </a:r>
            <a:r>
              <a:rPr lang="vi-VN" dirty="0">
                <a:latin typeface="+mj-lt"/>
              </a:rPr>
              <a:t> </a:t>
            </a:r>
            <a:r>
              <a:rPr lang="vi-VN" dirty="0" err="1">
                <a:latin typeface="+mj-lt"/>
              </a:rPr>
              <a:t>Uneti</a:t>
            </a:r>
            <a:r>
              <a:rPr lang="vi-VN" dirty="0">
                <a:latin typeface="+mj-lt"/>
              </a:rPr>
              <a:t> </a:t>
            </a:r>
            <a:r>
              <a:rPr lang="vi-VN" dirty="0" err="1">
                <a:latin typeface="+mj-lt"/>
              </a:rPr>
              <a:t>online</a:t>
            </a:r>
            <a:r>
              <a:rPr lang="vi-VN" dirty="0">
                <a:latin typeface="+mj-lt"/>
              </a:rPr>
              <a:t>/ qua </a:t>
            </a:r>
            <a:r>
              <a:rPr lang="vi-VN" dirty="0" err="1">
                <a:latin typeface="+mj-lt"/>
              </a:rPr>
              <a:t>web</a:t>
            </a:r>
            <a:r>
              <a:rPr lang="vi-VN" dirty="0">
                <a:latin typeface="+mj-lt"/>
              </a:rPr>
              <a:t> </a:t>
            </a:r>
            <a:r>
              <a:rPr lang="vi-VN" dirty="0">
                <a:latin typeface="+mj-lt"/>
                <a:hlinkClick r:id="rId3"/>
              </a:rPr>
              <a:t>https://support.uneti.edu.vn/</a:t>
            </a:r>
            <a:endParaRPr lang="vi-VN" dirty="0">
              <a:latin typeface="+mj-lt"/>
            </a:endParaRPr>
          </a:p>
          <a:p>
            <a:pPr algn="just"/>
            <a:endParaRPr lang="vi-VN" dirty="0">
              <a:latin typeface="+mj-lt"/>
            </a:endParaRPr>
          </a:p>
          <a:p>
            <a:pPr algn="just"/>
            <a:r>
              <a:rPr lang="vi-VN" sz="2000" dirty="0">
                <a:solidFill>
                  <a:srgbClr val="B11601"/>
                </a:solidFill>
                <a:latin typeface="+mj-lt"/>
              </a:rPr>
              <a:t>B2: </a:t>
            </a:r>
            <a:r>
              <a:rPr lang="vi-VN" dirty="0">
                <a:latin typeface="+mj-lt"/>
              </a:rPr>
              <a:t>Sau khi Phòng Khảo thí và Đảm bảo chất lượng kiểm tra, sinh viên sẽ nhận được </a:t>
            </a:r>
            <a:r>
              <a:rPr lang="vi-VN" dirty="0" err="1">
                <a:latin typeface="+mj-lt"/>
              </a:rPr>
              <a:t>Email</a:t>
            </a:r>
            <a:r>
              <a:rPr lang="vi-VN" dirty="0">
                <a:latin typeface="+mj-lt"/>
              </a:rPr>
              <a:t> (lần 2) thông báo </a:t>
            </a:r>
            <a:r>
              <a:rPr lang="vi-VN">
                <a:latin typeface="+mj-lt"/>
              </a:rPr>
              <a:t>kết </a:t>
            </a:r>
            <a:r>
              <a:rPr lang="vi-VN" smtClean="0">
                <a:latin typeface="+mj-lt"/>
              </a:rPr>
              <a:t>quả</a:t>
            </a:r>
            <a:r>
              <a:rPr lang="en-US" smtClean="0">
                <a:latin typeface="+mj-lt"/>
              </a:rPr>
              <a:t>.</a:t>
            </a:r>
            <a:endParaRPr lang="vi-VN" dirty="0">
              <a:latin typeface="+mj-lt"/>
            </a:endParaRPr>
          </a:p>
        </p:txBody>
      </p:sp>
      <p:pic>
        <p:nvPicPr>
          <p:cNvPr id="10" name="Picture 9"/>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126534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fade">
                                      <p:cBhvr>
                                        <p:cTn id="22"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t="5592" b="6250"/>
          <a:stretch/>
        </p:blipFill>
        <p:spPr>
          <a:xfrm rot="10800000">
            <a:off x="0" y="0"/>
            <a:ext cx="12254483" cy="6858000"/>
          </a:xfrm>
          <a:prstGeom prst="rect">
            <a:avLst/>
          </a:prstGeom>
        </p:spPr>
      </p:pic>
      <p:sp>
        <p:nvSpPr>
          <p:cNvPr id="3" name="Hộp Văn bản 2">
            <a:extLst>
              <a:ext uri="{FF2B5EF4-FFF2-40B4-BE49-F238E27FC236}">
                <a16:creationId xmlns:a16="http://schemas.microsoft.com/office/drawing/2014/main" id="{3188FF83-1AFA-DE1D-4877-FCC7E99D4EA7}"/>
              </a:ext>
            </a:extLst>
          </p:cNvPr>
          <p:cNvSpPr txBox="1"/>
          <p:nvPr/>
        </p:nvSpPr>
        <p:spPr>
          <a:xfrm>
            <a:off x="573258" y="485726"/>
            <a:ext cx="11618742" cy="523220"/>
          </a:xfrm>
          <a:prstGeom prst="rect">
            <a:avLst/>
          </a:prstGeom>
          <a:noFill/>
        </p:spPr>
        <p:txBody>
          <a:bodyPr wrap="square">
            <a:spAutoFit/>
          </a:bodyPr>
          <a:lstStyle/>
          <a:p>
            <a:r>
              <a:rPr lang="vi-VN" sz="2800" b="1" dirty="0">
                <a:latin typeface="+mj-lt"/>
              </a:rPr>
              <a:t>20. Đề nghị xem, điều chỉnh, bổ sung điểm thường kỳ, điểm thi</a:t>
            </a:r>
          </a:p>
        </p:txBody>
      </p:sp>
      <p:sp>
        <p:nvSpPr>
          <p:cNvPr id="5" name="Hộp Văn bản 4">
            <a:extLst>
              <a:ext uri="{FF2B5EF4-FFF2-40B4-BE49-F238E27FC236}">
                <a16:creationId xmlns:a16="http://schemas.microsoft.com/office/drawing/2014/main" id="{B9183355-8F66-00FE-B43F-CEFB8B9F0E40}"/>
              </a:ext>
            </a:extLst>
          </p:cNvPr>
          <p:cNvSpPr txBox="1"/>
          <p:nvPr/>
        </p:nvSpPr>
        <p:spPr>
          <a:xfrm>
            <a:off x="981750" y="974970"/>
            <a:ext cx="9809870" cy="338554"/>
          </a:xfrm>
          <a:prstGeom prst="rect">
            <a:avLst/>
          </a:prstGeom>
          <a:noFill/>
        </p:spPr>
        <p:txBody>
          <a:bodyPr wrap="square">
            <a:spAutoFit/>
          </a:bodyPr>
          <a:lstStyle/>
          <a:p>
            <a:r>
              <a:rPr lang="vi-VN" sz="1600" smtClean="0">
                <a:latin typeface="+mj-lt"/>
              </a:rPr>
              <a:t>(</a:t>
            </a:r>
            <a:r>
              <a:rPr lang="en-US" sz="1600" smtClean="0">
                <a:latin typeface="+mj-lt"/>
              </a:rPr>
              <a:t> </a:t>
            </a:r>
            <a:r>
              <a:rPr lang="vi-VN" sz="1600" smtClean="0">
                <a:latin typeface="+mj-lt"/>
              </a:rPr>
              <a:t>SV </a:t>
            </a:r>
            <a:r>
              <a:rPr lang="vi-VN" sz="1600" dirty="0">
                <a:latin typeface="+mj-lt"/>
              </a:rPr>
              <a:t>nhận thấy kết quả học tập của mình bị sai lệch, hoặc bị thiếu, có đề nghị điều chỉnh, </a:t>
            </a:r>
            <a:r>
              <a:rPr lang="vi-VN" sz="1600">
                <a:latin typeface="+mj-lt"/>
              </a:rPr>
              <a:t>bổ </a:t>
            </a:r>
            <a:r>
              <a:rPr lang="vi-VN" sz="1600" smtClean="0">
                <a:latin typeface="+mj-lt"/>
              </a:rPr>
              <a:t>sung</a:t>
            </a:r>
            <a:r>
              <a:rPr lang="en-US" sz="1600" smtClean="0">
                <a:latin typeface="+mj-lt"/>
              </a:rPr>
              <a:t> </a:t>
            </a:r>
            <a:r>
              <a:rPr lang="vi-VN" sz="1600" smtClean="0">
                <a:latin typeface="+mj-lt"/>
              </a:rPr>
              <a:t>)</a:t>
            </a:r>
            <a:endParaRPr lang="vi-VN" sz="1600" dirty="0">
              <a:latin typeface="+mj-lt"/>
            </a:endParaRPr>
          </a:p>
        </p:txBody>
      </p:sp>
      <p:pic>
        <p:nvPicPr>
          <p:cNvPr id="6" name="Hình ảnh 5">
            <a:extLst>
              <a:ext uri="{FF2B5EF4-FFF2-40B4-BE49-F238E27FC236}">
                <a16:creationId xmlns:a16="http://schemas.microsoft.com/office/drawing/2014/main" id="{A93FE23D-FA6A-603B-9580-25934BAEF5DB}"/>
              </a:ext>
            </a:extLst>
          </p:cNvPr>
          <p:cNvPicPr>
            <a:picLocks noChangeAspect="1"/>
          </p:cNvPicPr>
          <p:nvPr/>
        </p:nvPicPr>
        <p:blipFill>
          <a:blip r:embed="rId3"/>
          <a:stretch>
            <a:fillRect/>
          </a:stretch>
        </p:blipFill>
        <p:spPr>
          <a:xfrm>
            <a:off x="473117" y="1380920"/>
            <a:ext cx="4924425" cy="3657600"/>
          </a:xfrm>
          <a:prstGeom prst="rect">
            <a:avLst/>
          </a:prstGeom>
        </p:spPr>
      </p:pic>
      <p:sp>
        <p:nvSpPr>
          <p:cNvPr id="8" name="Hộp Văn bản 7">
            <a:extLst>
              <a:ext uri="{FF2B5EF4-FFF2-40B4-BE49-F238E27FC236}">
                <a16:creationId xmlns:a16="http://schemas.microsoft.com/office/drawing/2014/main" id="{F441C57E-1B4C-76CC-835F-918CCA5EC2A7}"/>
              </a:ext>
            </a:extLst>
          </p:cNvPr>
          <p:cNvSpPr txBox="1"/>
          <p:nvPr/>
        </p:nvSpPr>
        <p:spPr>
          <a:xfrm>
            <a:off x="841919" y="5105916"/>
            <a:ext cx="4360726" cy="584775"/>
          </a:xfrm>
          <a:prstGeom prst="rect">
            <a:avLst/>
          </a:prstGeom>
          <a:noFill/>
        </p:spPr>
        <p:txBody>
          <a:bodyPr wrap="square">
            <a:spAutoFit/>
          </a:bodyPr>
          <a:lstStyle/>
          <a:p>
            <a:pPr algn="ctr"/>
            <a:r>
              <a:rPr lang="vi-VN" sz="1600" i="1" dirty="0">
                <a:latin typeface="+mj-lt"/>
              </a:rPr>
              <a:t> Hình 29: Mẫu đơn tiếp nhận cung cấp hoặc điều chỉnh, bổ sung KQHT</a:t>
            </a:r>
          </a:p>
        </p:txBody>
      </p:sp>
      <p:sp>
        <p:nvSpPr>
          <p:cNvPr id="10" name="Hộp Văn bản 9">
            <a:extLst>
              <a:ext uri="{FF2B5EF4-FFF2-40B4-BE49-F238E27FC236}">
                <a16:creationId xmlns:a16="http://schemas.microsoft.com/office/drawing/2014/main" id="{08E8AAB9-20F8-7705-38AF-808F8F63819E}"/>
              </a:ext>
            </a:extLst>
          </p:cNvPr>
          <p:cNvSpPr txBox="1"/>
          <p:nvPr/>
        </p:nvSpPr>
        <p:spPr>
          <a:xfrm>
            <a:off x="5813367" y="1802768"/>
            <a:ext cx="5882688" cy="3200876"/>
          </a:xfrm>
          <a:prstGeom prst="rect">
            <a:avLst/>
          </a:prstGeom>
          <a:noFill/>
        </p:spPr>
        <p:txBody>
          <a:bodyPr wrap="square">
            <a:spAutoFit/>
          </a:bodyPr>
          <a:lstStyle/>
          <a:p>
            <a:r>
              <a:rPr lang="vi-VN" dirty="0">
                <a:solidFill>
                  <a:srgbClr val="B11601"/>
                </a:solidFill>
                <a:latin typeface="+mj-lt"/>
              </a:rPr>
              <a:t>B1: </a:t>
            </a:r>
            <a:r>
              <a:rPr lang="vi-VN" dirty="0">
                <a:latin typeface="+mj-lt"/>
              </a:rPr>
              <a:t>Sinh viên nộp phiếu tiếp nhận yêu cầu tại bộ phận Một cửa (SV được thắc mắc điểm quá trình trong vòng 7 ngày kể từ khi điểm quá trình được công bố trên trang cá nhân). Hoặc qua </a:t>
            </a:r>
            <a:r>
              <a:rPr lang="vi-VN" dirty="0" err="1">
                <a:latin typeface="+mj-lt"/>
              </a:rPr>
              <a:t>App</a:t>
            </a:r>
            <a:r>
              <a:rPr lang="vi-VN" dirty="0">
                <a:latin typeface="+mj-lt"/>
              </a:rPr>
              <a:t> </a:t>
            </a:r>
            <a:r>
              <a:rPr lang="vi-VN" dirty="0" err="1">
                <a:latin typeface="+mj-lt"/>
              </a:rPr>
              <a:t>Uneti</a:t>
            </a:r>
            <a:r>
              <a:rPr lang="vi-VN" dirty="0">
                <a:latin typeface="+mj-lt"/>
              </a:rPr>
              <a:t> </a:t>
            </a:r>
            <a:r>
              <a:rPr lang="vi-VN" dirty="0" err="1">
                <a:latin typeface="+mj-lt"/>
              </a:rPr>
              <a:t>online</a:t>
            </a:r>
            <a:r>
              <a:rPr lang="vi-VN" dirty="0">
                <a:latin typeface="+mj-lt"/>
              </a:rPr>
              <a:t>/ qua </a:t>
            </a:r>
            <a:r>
              <a:rPr lang="vi-VN" dirty="0" err="1">
                <a:latin typeface="+mj-lt"/>
              </a:rPr>
              <a:t>web</a:t>
            </a:r>
            <a:r>
              <a:rPr lang="vi-VN" dirty="0">
                <a:latin typeface="+mj-lt"/>
              </a:rPr>
              <a:t> </a:t>
            </a:r>
            <a:r>
              <a:rPr lang="vi-VN" dirty="0">
                <a:latin typeface="+mj-lt"/>
                <a:hlinkClick r:id="rId4"/>
              </a:rPr>
              <a:t>https://support.uneti.edu.vn/</a:t>
            </a:r>
            <a:r>
              <a:rPr lang="vi-VN" dirty="0">
                <a:latin typeface="+mj-lt"/>
              </a:rPr>
              <a:t> </a:t>
            </a:r>
          </a:p>
          <a:p>
            <a:r>
              <a:rPr lang="vi-VN" dirty="0">
                <a:latin typeface="+mj-lt"/>
              </a:rPr>
              <a:t>Thời điểm cán bộ hoàn tất đề nghị vào phần mềm là thời điểm sinh viên nhận được </a:t>
            </a:r>
            <a:r>
              <a:rPr lang="vi-VN" dirty="0" err="1">
                <a:latin typeface="+mj-lt"/>
              </a:rPr>
              <a:t>Email</a:t>
            </a:r>
            <a:r>
              <a:rPr lang="vi-VN" dirty="0">
                <a:latin typeface="+mj-lt"/>
              </a:rPr>
              <a:t> (lần 1) thông báo đề nghị đã được </a:t>
            </a:r>
            <a:r>
              <a:rPr lang="vi-VN">
                <a:latin typeface="+mj-lt"/>
              </a:rPr>
              <a:t>tiếp </a:t>
            </a:r>
            <a:r>
              <a:rPr lang="vi-VN" smtClean="0">
                <a:latin typeface="+mj-lt"/>
              </a:rPr>
              <a:t>nhận</a:t>
            </a:r>
            <a:r>
              <a:rPr lang="en-US" smtClean="0">
                <a:latin typeface="+mj-lt"/>
              </a:rPr>
              <a:t>.</a:t>
            </a:r>
            <a:endParaRPr lang="vi-VN" dirty="0">
              <a:latin typeface="+mj-lt"/>
            </a:endParaRPr>
          </a:p>
          <a:p>
            <a:endParaRPr lang="vi-VN" dirty="0">
              <a:latin typeface="+mj-lt"/>
            </a:endParaRPr>
          </a:p>
          <a:p>
            <a:r>
              <a:rPr lang="vi-VN" dirty="0">
                <a:solidFill>
                  <a:srgbClr val="B11601"/>
                </a:solidFill>
                <a:latin typeface="+mj-lt"/>
              </a:rPr>
              <a:t>B2: </a:t>
            </a:r>
            <a:r>
              <a:rPr lang="vi-VN" dirty="0">
                <a:latin typeface="+mj-lt"/>
              </a:rPr>
              <a:t>Sau khi Phòng Khảo thí và Đảm bảo chất lượng kiểm tra, sinh viên sẽ nhận được </a:t>
            </a:r>
            <a:r>
              <a:rPr lang="vi-VN" dirty="0" err="1">
                <a:latin typeface="+mj-lt"/>
              </a:rPr>
              <a:t>Email</a:t>
            </a:r>
            <a:r>
              <a:rPr lang="vi-VN" dirty="0">
                <a:latin typeface="+mj-lt"/>
              </a:rPr>
              <a:t> (lần 2) thông báo kết quả và xem điểm trên trang cá nhân.</a:t>
            </a:r>
          </a:p>
        </p:txBody>
      </p:sp>
      <p:pic>
        <p:nvPicPr>
          <p:cNvPr id="9" name="Picture 8"/>
          <p:cNvPicPr>
            <a:picLocks noChangeAspect="1"/>
          </p:cNvPicPr>
          <p:nvPr/>
        </p:nvPicPr>
        <p:blipFill>
          <a:blip r:embed="rId5" cstate="print">
            <a:extLst>
              <a:ext uri="{BEBA8EAE-BF5A-486C-A8C5-ECC9F3942E4B}">
                <a14:imgProps xmlns:a14="http://schemas.microsoft.com/office/drawing/2010/main">
                  <a14:imgLayer r:embed="rId6">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3946327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barn(inVertical)">
                                      <p:cBhvr>
                                        <p:cTn id="21" dur="500"/>
                                        <p:tgtEl>
                                          <p:spTgt spid="10">
                                            <p:txEl>
                                              <p:pRg st="0" end="0"/>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10">
                                            <p:txEl>
                                              <p:pRg st="1" end="1"/>
                                            </p:txEl>
                                          </p:spTgt>
                                        </p:tgtEl>
                                        <p:attrNameLst>
                                          <p:attrName>style.visibility</p:attrName>
                                        </p:attrNameLst>
                                      </p:cBhvr>
                                      <p:to>
                                        <p:strVal val="visible"/>
                                      </p:to>
                                    </p:set>
                                    <p:animEffect transition="in" filter="barn(inVertical)">
                                      <p:cBhvr>
                                        <p:cTn id="24" dur="500"/>
                                        <p:tgtEl>
                                          <p:spTgt spid="10">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37" fill="hold" nodeType="clickEffect">
                                  <p:stCondLst>
                                    <p:cond delay="0"/>
                                  </p:stCondLst>
                                  <p:childTnLst>
                                    <p:set>
                                      <p:cBhvr>
                                        <p:cTn id="28" dur="1" fill="hold">
                                          <p:stCondLst>
                                            <p:cond delay="0"/>
                                          </p:stCondLst>
                                        </p:cTn>
                                        <p:tgtEl>
                                          <p:spTgt spid="10">
                                            <p:txEl>
                                              <p:pRg st="3" end="3"/>
                                            </p:txEl>
                                          </p:spTgt>
                                        </p:tgtEl>
                                        <p:attrNameLst>
                                          <p:attrName>style.visibility</p:attrName>
                                        </p:attrNameLst>
                                      </p:cBhvr>
                                      <p:to>
                                        <p:strVal val="visible"/>
                                      </p:to>
                                    </p:set>
                                    <p:animEffect transition="in" filter="barn(outVertical)">
                                      <p:cBhvr>
                                        <p:cTn id="29"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5592" b="6250"/>
          <a:stretch/>
        </p:blipFill>
        <p:spPr>
          <a:xfrm rot="10800000">
            <a:off x="0" y="0"/>
            <a:ext cx="12254483" cy="6858000"/>
          </a:xfrm>
          <a:prstGeom prst="rect">
            <a:avLst/>
          </a:prstGeom>
        </p:spPr>
      </p:pic>
      <p:pic>
        <p:nvPicPr>
          <p:cNvPr id="3" name="Picture 2"/>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
        <p:nvSpPr>
          <p:cNvPr id="4"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9681" y="179055"/>
            <a:ext cx="11755120" cy="6997969"/>
          </a:xfrm>
          <a:prstGeom prst="rect">
            <a:avLst/>
          </a:prstGeom>
        </p:spPr>
      </p:pic>
    </p:spTree>
    <p:extLst>
      <p:ext uri="{BB962C8B-B14F-4D97-AF65-F5344CB8AC3E}">
        <p14:creationId xmlns:p14="http://schemas.microsoft.com/office/powerpoint/2010/main" val="716820065"/>
      </p:ext>
    </p:extLst>
  </p:cSld>
  <p:clrMapOvr>
    <a:masterClrMapping/>
  </p:clrMapOvr>
  <p:timing>
    <p:tnLst>
      <p:par>
        <p:cTn id="1" dur="indefinite" restart="never" nodeType="tmRoot"/>
      </p:par>
    </p:tnLst>
  </p:timing>
</p:sld>
</file>

<file path=ppt/theme/theme1.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475</TotalTime>
  <Words>2784</Words>
  <Application>Microsoft Office PowerPoint</Application>
  <PresentationFormat>Widescreen</PresentationFormat>
  <Paragraphs>148</Paragraphs>
  <Slides>22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Times New Roman</vt:lpstr>
      <vt:lpstr>Chủ đề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Thu Vu Thi</dc:creator>
  <cp:lastModifiedBy>Acer</cp:lastModifiedBy>
  <cp:revision>20</cp:revision>
  <dcterms:created xsi:type="dcterms:W3CDTF">2024-09-09T12:51:33Z</dcterms:created>
  <dcterms:modified xsi:type="dcterms:W3CDTF">2024-09-11T01:28:26Z</dcterms:modified>
</cp:coreProperties>
</file>