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3" r:id="rId2"/>
    <p:sldId id="257" r:id="rId3"/>
    <p:sldId id="258" r:id="rId4"/>
    <p:sldId id="259" r:id="rId5"/>
    <p:sldId id="260" r:id="rId6"/>
    <p:sldId id="261" r:id="rId7"/>
    <p:sldId id="262" r:id="rId8"/>
    <p:sldId id="266" r:id="rId9"/>
    <p:sldId id="265" r:id="rId10"/>
    <p:sldId id="272" r:id="rId11"/>
    <p:sldId id="264" r:id="rId12"/>
    <p:sldId id="268" r:id="rId13"/>
    <p:sldId id="267"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3FDFD"/>
    <a:srgbClr val="F88214"/>
    <a:srgbClr val="1473CF"/>
    <a:srgbClr val="00B5B0"/>
    <a:srgbClr val="01B4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5" d="100"/>
          <a:sy n="115"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D446F5-2A48-49EF-930F-F6319C1AC434}" type="datetimeFigureOut">
              <a:rPr lang="en-US" smtClean="0"/>
              <a:t>18/09/2024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C34F6-5944-4E73-8ECC-C1AFED041FD6}" type="slidenum">
              <a:rPr lang="en-US" smtClean="0"/>
              <a:t>‹#›</a:t>
            </a:fld>
            <a:endParaRPr lang="en-US"/>
          </a:p>
        </p:txBody>
      </p:sp>
    </p:spTree>
    <p:extLst>
      <p:ext uri="{BB962C8B-B14F-4D97-AF65-F5344CB8AC3E}">
        <p14:creationId xmlns:p14="http://schemas.microsoft.com/office/powerpoint/2010/main" val="2811866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80DEC-5E07-5D8C-66DF-1F4DC31C327F}"/>
              </a:ext>
            </a:extLst>
          </p:cNvPr>
          <p:cNvSpPr>
            <a:spLocks noGrp="1"/>
          </p:cNvSpPr>
          <p:nvPr>
            <p:ph type="ctrTitle" hasCustomPrompt="1"/>
          </p:nvPr>
        </p:nvSpPr>
        <p:spPr>
          <a:xfrm>
            <a:off x="1524000" y="1122363"/>
            <a:ext cx="9144000" cy="2387600"/>
          </a:xfrm>
        </p:spPr>
        <p:txBody>
          <a:bodyPr anchor="b"/>
          <a:lstStyle>
            <a:lvl1pPr algn="ctr">
              <a:defRPr sz="600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6000" b="1">
                <a:solidFill>
                  <a:srgbClr val="FF0000"/>
                </a:solidFill>
                <a:latin typeface="Arial" panose="020B0604020202020204" pitchFamily="34" charset="0"/>
                <a:cs typeface="Arial" panose="020B0604020202020204" pitchFamily="34" charset="0"/>
              </a:rPr>
              <a:t>SINH HOẠT CÔNG DÂN – SINH VIÊN ĐẦU KHÓA 18 TUYỂN SINH NĂM 2024</a:t>
            </a:r>
            <a:br>
              <a:rPr lang="en-US" sz="6000" b="1">
                <a:solidFill>
                  <a:srgbClr val="FF0000"/>
                </a:solidFill>
                <a:latin typeface="Arial" panose="020B0604020202020204" pitchFamily="34" charset="0"/>
                <a:cs typeface="Arial" panose="020B0604020202020204" pitchFamily="34" charset="0"/>
              </a:rPr>
            </a:br>
            <a:endParaRPr lang="en-US"/>
          </a:p>
        </p:txBody>
      </p:sp>
      <p:sp>
        <p:nvSpPr>
          <p:cNvPr id="3" name="Subtitle 2">
            <a:extLst>
              <a:ext uri="{FF2B5EF4-FFF2-40B4-BE49-F238E27FC236}">
                <a16:creationId xmlns:a16="http://schemas.microsoft.com/office/drawing/2014/main" id="{3E22EFBC-0169-86BF-F243-E7CCF57FA9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67CEF2-FC09-4720-EAB8-26EBDF321BAA}"/>
              </a:ext>
            </a:extLst>
          </p:cNvPr>
          <p:cNvSpPr>
            <a:spLocks noGrp="1"/>
          </p:cNvSpPr>
          <p:nvPr>
            <p:ph type="dt" sz="half" idx="10"/>
          </p:nvPr>
        </p:nvSpPr>
        <p:spPr/>
        <p:txBody>
          <a:bodyPr/>
          <a:lstStyle/>
          <a:p>
            <a:fld id="{1B759B37-3857-4138-8E5E-FCCBAE15C86C}" type="datetime1">
              <a:rPr lang="en-US" smtClean="0"/>
              <a:t>18/09/2024</a:t>
            </a:fld>
            <a:endParaRPr lang="en-US"/>
          </a:p>
        </p:txBody>
      </p:sp>
      <p:sp>
        <p:nvSpPr>
          <p:cNvPr id="5" name="Footer Placeholder 4">
            <a:extLst>
              <a:ext uri="{FF2B5EF4-FFF2-40B4-BE49-F238E27FC236}">
                <a16:creationId xmlns:a16="http://schemas.microsoft.com/office/drawing/2014/main" id="{61797B76-6BE7-29DC-5D6D-C8942AACC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476001-38EF-E235-C0E3-998832781275}"/>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1821879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5E3C-C099-6ADF-4987-9666B54FB6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257424-A273-C4BD-B8D5-F608563DB8D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97D1E9-AE03-4633-81B3-79BE860A537B}"/>
              </a:ext>
            </a:extLst>
          </p:cNvPr>
          <p:cNvSpPr>
            <a:spLocks noGrp="1"/>
          </p:cNvSpPr>
          <p:nvPr>
            <p:ph type="dt" sz="half" idx="10"/>
          </p:nvPr>
        </p:nvSpPr>
        <p:spPr/>
        <p:txBody>
          <a:bodyPr/>
          <a:lstStyle/>
          <a:p>
            <a:fld id="{6C153977-E61B-4F06-9FF2-D03C6118F199}" type="datetime1">
              <a:rPr lang="en-US" smtClean="0"/>
              <a:t>18/09/2024</a:t>
            </a:fld>
            <a:endParaRPr lang="en-US"/>
          </a:p>
        </p:txBody>
      </p:sp>
      <p:sp>
        <p:nvSpPr>
          <p:cNvPr id="5" name="Footer Placeholder 4">
            <a:extLst>
              <a:ext uri="{FF2B5EF4-FFF2-40B4-BE49-F238E27FC236}">
                <a16:creationId xmlns:a16="http://schemas.microsoft.com/office/drawing/2014/main" id="{BB0B3BE2-E59C-75A8-0AF7-41A9F5E728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7873D3-6625-4B5A-D438-D0FB861ED9D3}"/>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2317793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7202-D1C4-72AF-537F-79359F192E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85493F-70A9-404E-1827-8F8BE67BF9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EC0E45-CF35-10C9-7AF2-F17AEC64BF3A}"/>
              </a:ext>
            </a:extLst>
          </p:cNvPr>
          <p:cNvSpPr>
            <a:spLocks noGrp="1"/>
          </p:cNvSpPr>
          <p:nvPr>
            <p:ph type="dt" sz="half" idx="10"/>
          </p:nvPr>
        </p:nvSpPr>
        <p:spPr/>
        <p:txBody>
          <a:bodyPr/>
          <a:lstStyle/>
          <a:p>
            <a:fld id="{81F1852A-D89F-49B3-AF09-2ED24FEA1AE5}" type="datetime1">
              <a:rPr lang="en-US" smtClean="0"/>
              <a:t>18/09/2024</a:t>
            </a:fld>
            <a:endParaRPr lang="en-US"/>
          </a:p>
        </p:txBody>
      </p:sp>
      <p:sp>
        <p:nvSpPr>
          <p:cNvPr id="5" name="Footer Placeholder 4">
            <a:extLst>
              <a:ext uri="{FF2B5EF4-FFF2-40B4-BE49-F238E27FC236}">
                <a16:creationId xmlns:a16="http://schemas.microsoft.com/office/drawing/2014/main" id="{61C3C268-BC73-D061-C526-BEB8A7C5F5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47848-F6DB-E6CE-0B9A-8536D20B793D}"/>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695536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E3250-F012-BB93-ABD8-1B9C755E5F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E307E2-6AAF-F24C-80E2-6C50D386D1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3D0280-6B6A-717C-1789-131C5F67C1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329238-C620-ED7A-81FC-2F27F81743E6}"/>
              </a:ext>
            </a:extLst>
          </p:cNvPr>
          <p:cNvSpPr>
            <a:spLocks noGrp="1"/>
          </p:cNvSpPr>
          <p:nvPr>
            <p:ph type="dt" sz="half" idx="10"/>
          </p:nvPr>
        </p:nvSpPr>
        <p:spPr/>
        <p:txBody>
          <a:bodyPr/>
          <a:lstStyle/>
          <a:p>
            <a:fld id="{ABAA4F47-D954-4E48-ACA6-605027F96E01}" type="datetime1">
              <a:rPr lang="en-US" smtClean="0"/>
              <a:t>18/09/2024</a:t>
            </a:fld>
            <a:endParaRPr lang="en-US"/>
          </a:p>
        </p:txBody>
      </p:sp>
      <p:sp>
        <p:nvSpPr>
          <p:cNvPr id="6" name="Footer Placeholder 5">
            <a:extLst>
              <a:ext uri="{FF2B5EF4-FFF2-40B4-BE49-F238E27FC236}">
                <a16:creationId xmlns:a16="http://schemas.microsoft.com/office/drawing/2014/main" id="{BDC11F4F-03CA-D21C-5332-E7ED0DDEB8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17E2CD-9E2D-44C7-3D19-79A4C9A3B060}"/>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43123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FE74E-5B6E-F212-3DDA-FD746B7B31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FBE29E8-CFBA-EDB6-148E-FA96423B9D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4EDA7F-C9E3-799F-A7C5-D603E666C2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A8C6C1-2EDF-FB45-BAB0-92513C1C4E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53EA40-EEA4-30B1-B75F-940C4595DB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311F89A-B2CA-B515-8165-B218139D08E3}"/>
              </a:ext>
            </a:extLst>
          </p:cNvPr>
          <p:cNvSpPr>
            <a:spLocks noGrp="1"/>
          </p:cNvSpPr>
          <p:nvPr>
            <p:ph type="dt" sz="half" idx="10"/>
          </p:nvPr>
        </p:nvSpPr>
        <p:spPr/>
        <p:txBody>
          <a:bodyPr/>
          <a:lstStyle/>
          <a:p>
            <a:fld id="{85C3CE17-166A-45F6-B09C-96865B32B497}" type="datetime1">
              <a:rPr lang="en-US" smtClean="0"/>
              <a:t>18/09/2024</a:t>
            </a:fld>
            <a:endParaRPr lang="en-US"/>
          </a:p>
        </p:txBody>
      </p:sp>
      <p:sp>
        <p:nvSpPr>
          <p:cNvPr id="8" name="Footer Placeholder 7">
            <a:extLst>
              <a:ext uri="{FF2B5EF4-FFF2-40B4-BE49-F238E27FC236}">
                <a16:creationId xmlns:a16="http://schemas.microsoft.com/office/drawing/2014/main" id="{8B5FC464-4B23-5AC8-3409-C8F419FF0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BF881F-A1FC-7646-146A-763F80C2EBDD}"/>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781079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4D9DC-5A2A-C1ED-FD0C-B1E5732762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32AB5C-1504-71EF-557A-D6D55B5D5C28}"/>
              </a:ext>
            </a:extLst>
          </p:cNvPr>
          <p:cNvSpPr>
            <a:spLocks noGrp="1"/>
          </p:cNvSpPr>
          <p:nvPr>
            <p:ph type="dt" sz="half" idx="10"/>
          </p:nvPr>
        </p:nvSpPr>
        <p:spPr/>
        <p:txBody>
          <a:bodyPr/>
          <a:lstStyle/>
          <a:p>
            <a:fld id="{03041F10-0F47-4EFE-8639-741812F064E6}" type="datetime1">
              <a:rPr lang="en-US" smtClean="0"/>
              <a:t>18/09/2024</a:t>
            </a:fld>
            <a:endParaRPr lang="en-US"/>
          </a:p>
        </p:txBody>
      </p:sp>
      <p:sp>
        <p:nvSpPr>
          <p:cNvPr id="4" name="Footer Placeholder 3">
            <a:extLst>
              <a:ext uri="{FF2B5EF4-FFF2-40B4-BE49-F238E27FC236}">
                <a16:creationId xmlns:a16="http://schemas.microsoft.com/office/drawing/2014/main" id="{C07CEEED-217E-0F8B-6060-D047CA304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963DBA-6C3B-74B8-054F-67B8891164B5}"/>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1473049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920A78-D0EC-AC14-7280-7FADD80B1C7A}"/>
              </a:ext>
            </a:extLst>
          </p:cNvPr>
          <p:cNvSpPr>
            <a:spLocks noGrp="1"/>
          </p:cNvSpPr>
          <p:nvPr>
            <p:ph type="dt" sz="half" idx="10"/>
          </p:nvPr>
        </p:nvSpPr>
        <p:spPr/>
        <p:txBody>
          <a:bodyPr/>
          <a:lstStyle/>
          <a:p>
            <a:fld id="{5D076682-66BD-497C-8FFA-D3582B4A08DC}" type="datetime1">
              <a:rPr lang="en-US" smtClean="0"/>
              <a:t>18/09/2024</a:t>
            </a:fld>
            <a:endParaRPr lang="en-US"/>
          </a:p>
        </p:txBody>
      </p:sp>
      <p:sp>
        <p:nvSpPr>
          <p:cNvPr id="3" name="Footer Placeholder 2">
            <a:extLst>
              <a:ext uri="{FF2B5EF4-FFF2-40B4-BE49-F238E27FC236}">
                <a16:creationId xmlns:a16="http://schemas.microsoft.com/office/drawing/2014/main" id="{E04DEA37-41E4-011C-6605-25737EE607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0D2A37-EABF-04FB-28F5-8046CE2DC5F8}"/>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4175968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950F0-70CC-649C-66F3-DA529976C0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56B6E6-E665-6EC1-8982-63ADC3F840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E3ACD2-A7AF-7E01-5EEB-BCDD3CABCC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2CFA14-CAC8-47F8-4F02-5D57120EFBBE}"/>
              </a:ext>
            </a:extLst>
          </p:cNvPr>
          <p:cNvSpPr>
            <a:spLocks noGrp="1"/>
          </p:cNvSpPr>
          <p:nvPr>
            <p:ph type="dt" sz="half" idx="10"/>
          </p:nvPr>
        </p:nvSpPr>
        <p:spPr/>
        <p:txBody>
          <a:bodyPr/>
          <a:lstStyle/>
          <a:p>
            <a:fld id="{3A7B6B94-86C8-46AC-8469-E66079F053D9}" type="datetime1">
              <a:rPr lang="en-US" smtClean="0"/>
              <a:t>18/09/2024</a:t>
            </a:fld>
            <a:endParaRPr lang="en-US"/>
          </a:p>
        </p:txBody>
      </p:sp>
      <p:sp>
        <p:nvSpPr>
          <p:cNvPr id="6" name="Footer Placeholder 5">
            <a:extLst>
              <a:ext uri="{FF2B5EF4-FFF2-40B4-BE49-F238E27FC236}">
                <a16:creationId xmlns:a16="http://schemas.microsoft.com/office/drawing/2014/main" id="{9EAD21B8-B76C-5740-E9AD-0AC972AE49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5402AC-089F-1873-D76A-9A027BCCE56B}"/>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1911508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07049-FD0C-DF0F-6733-891A567F2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CFFBEF-7529-7369-0D95-0D64D3EE65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4AE2B93-1A44-C343-36C2-299D35DB94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BE4A9D-7D1C-0BC1-7DA5-20FB31432877}"/>
              </a:ext>
            </a:extLst>
          </p:cNvPr>
          <p:cNvSpPr>
            <a:spLocks noGrp="1"/>
          </p:cNvSpPr>
          <p:nvPr>
            <p:ph type="dt" sz="half" idx="10"/>
          </p:nvPr>
        </p:nvSpPr>
        <p:spPr/>
        <p:txBody>
          <a:bodyPr/>
          <a:lstStyle/>
          <a:p>
            <a:fld id="{F8539BCC-AA90-4849-A826-8D453C13EB0B}" type="datetime1">
              <a:rPr lang="en-US" smtClean="0"/>
              <a:t>18/09/2024</a:t>
            </a:fld>
            <a:endParaRPr lang="en-US"/>
          </a:p>
        </p:txBody>
      </p:sp>
      <p:sp>
        <p:nvSpPr>
          <p:cNvPr id="6" name="Footer Placeholder 5">
            <a:extLst>
              <a:ext uri="{FF2B5EF4-FFF2-40B4-BE49-F238E27FC236}">
                <a16:creationId xmlns:a16="http://schemas.microsoft.com/office/drawing/2014/main" id="{21585182-054E-C62E-2475-B2F39577BC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15E98E-C377-4184-9395-FE6F0E196E29}"/>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206972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83B6-69B9-9A01-6208-DA3850E283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BFA4B6-96FC-7A67-A614-F00D26D193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240FD-659E-B34E-B169-3E3BFCA5C629}"/>
              </a:ext>
            </a:extLst>
          </p:cNvPr>
          <p:cNvSpPr>
            <a:spLocks noGrp="1"/>
          </p:cNvSpPr>
          <p:nvPr>
            <p:ph type="dt" sz="half" idx="10"/>
          </p:nvPr>
        </p:nvSpPr>
        <p:spPr/>
        <p:txBody>
          <a:bodyPr/>
          <a:lstStyle/>
          <a:p>
            <a:fld id="{6A9075DA-1AAA-488F-BE4A-03116B06B0A3}" type="datetime1">
              <a:rPr lang="en-US" smtClean="0"/>
              <a:t>18/09/2024</a:t>
            </a:fld>
            <a:endParaRPr lang="en-US"/>
          </a:p>
        </p:txBody>
      </p:sp>
      <p:sp>
        <p:nvSpPr>
          <p:cNvPr id="5" name="Footer Placeholder 4">
            <a:extLst>
              <a:ext uri="{FF2B5EF4-FFF2-40B4-BE49-F238E27FC236}">
                <a16:creationId xmlns:a16="http://schemas.microsoft.com/office/drawing/2014/main" id="{EA976873-DD1F-BC00-7CCB-F588617A2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B8E7A6-42E8-BD8C-390E-A5B6610F6CDC}"/>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2171536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A3150E-6640-D5B5-A4A4-DF415C92D5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C48B35-F1FD-35A3-3649-2F0B8E3654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F9945B-05A9-7911-5796-D198E6227F6A}"/>
              </a:ext>
            </a:extLst>
          </p:cNvPr>
          <p:cNvSpPr>
            <a:spLocks noGrp="1"/>
          </p:cNvSpPr>
          <p:nvPr>
            <p:ph type="dt" sz="half" idx="10"/>
          </p:nvPr>
        </p:nvSpPr>
        <p:spPr/>
        <p:txBody>
          <a:bodyPr/>
          <a:lstStyle/>
          <a:p>
            <a:fld id="{604F3EE7-8F3F-4957-B1A0-2C018015F8BD}" type="datetime1">
              <a:rPr lang="en-US" smtClean="0"/>
              <a:t>18/09/2024</a:t>
            </a:fld>
            <a:endParaRPr lang="en-US"/>
          </a:p>
        </p:txBody>
      </p:sp>
      <p:sp>
        <p:nvSpPr>
          <p:cNvPr id="5" name="Footer Placeholder 4">
            <a:extLst>
              <a:ext uri="{FF2B5EF4-FFF2-40B4-BE49-F238E27FC236}">
                <a16:creationId xmlns:a16="http://schemas.microsoft.com/office/drawing/2014/main" id="{E88EE2E3-37FD-C360-7E33-3096FFAB0D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5D8C83-F82D-9BB3-77F7-A3245D2680E1}"/>
              </a:ext>
            </a:extLst>
          </p:cNvPr>
          <p:cNvSpPr>
            <a:spLocks noGrp="1"/>
          </p:cNvSpPr>
          <p:nvPr>
            <p:ph type="sldNum" sz="quarter" idx="12"/>
          </p:nvPr>
        </p:nvSpPr>
        <p:spPr/>
        <p:txBody>
          <a:bodyPr/>
          <a:lstStyle/>
          <a:p>
            <a:fld id="{09F1BA7A-B3CB-4A4D-A5BB-F641D1CD76CD}" type="slidenum">
              <a:rPr lang="en-US" smtClean="0"/>
              <a:t>‹#›</a:t>
            </a:fld>
            <a:endParaRPr lang="en-US"/>
          </a:p>
        </p:txBody>
      </p:sp>
    </p:spTree>
    <p:extLst>
      <p:ext uri="{BB962C8B-B14F-4D97-AF65-F5344CB8AC3E}">
        <p14:creationId xmlns:p14="http://schemas.microsoft.com/office/powerpoint/2010/main" val="1392746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3" name="Group 2"/>
          <p:cNvGrpSpPr/>
          <p:nvPr userDrawn="1"/>
        </p:nvGrpSpPr>
        <p:grpSpPr>
          <a:xfrm>
            <a:off x="58723" y="182598"/>
            <a:ext cx="11950909" cy="6570540"/>
            <a:chOff x="58723" y="182598"/>
            <a:chExt cx="11950909" cy="657054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367" y="182598"/>
              <a:ext cx="11827265" cy="6492803"/>
            </a:xfrm>
            <a:prstGeom prst="rect">
              <a:avLst/>
            </a:prstGeom>
          </p:spPr>
        </p:pic>
        <p:sp>
          <p:nvSpPr>
            <p:cNvPr id="5" name="Rounded Rectangle 4"/>
            <p:cNvSpPr/>
            <p:nvPr/>
          </p:nvSpPr>
          <p:spPr>
            <a:xfrm>
              <a:off x="58723" y="5629013"/>
              <a:ext cx="1778466" cy="1124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500308" y="4892116"/>
              <a:ext cx="895295" cy="1473794"/>
            </a:xfrm>
            <a:prstGeom prst="rect">
              <a:avLst/>
            </a:prstGeom>
          </p:spPr>
        </p:pic>
        <p:sp>
          <p:nvSpPr>
            <p:cNvPr id="8" name="TextBox 7"/>
            <p:cNvSpPr txBox="1"/>
            <p:nvPr/>
          </p:nvSpPr>
          <p:spPr>
            <a:xfrm>
              <a:off x="500308" y="6306069"/>
              <a:ext cx="895295" cy="369332"/>
            </a:xfrm>
            <a:prstGeom prst="rect">
              <a:avLst/>
            </a:prstGeom>
            <a:noFill/>
          </p:spPr>
          <p:txBody>
            <a:bodyPr wrap="square" rtlCol="0">
              <a:spAutoFit/>
            </a:bodyPr>
            <a:lstStyle/>
            <a:p>
              <a:pPr algn="ctr"/>
              <a:r>
                <a:rPr lang="en-US" b="1" dirty="0">
                  <a:solidFill>
                    <a:schemeClr val="accent4">
                      <a:lumMod val="75000"/>
                    </a:schemeClr>
                  </a:solidFill>
                </a:rPr>
                <a:t>2022</a:t>
              </a:r>
            </a:p>
          </p:txBody>
        </p:sp>
      </p:grpSp>
    </p:spTree>
    <p:extLst>
      <p:ext uri="{BB962C8B-B14F-4D97-AF65-F5344CB8AC3E}">
        <p14:creationId xmlns:p14="http://schemas.microsoft.com/office/powerpoint/2010/main" val="150894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DC6F05-EAC1-FC8E-B588-1AD82DBA9D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br>
              <a:rPr lang="en-US" sz="4400" b="1">
                <a:solidFill>
                  <a:srgbClr val="FF0000"/>
                </a:solidFill>
                <a:latin typeface="Arial" panose="020B0604020202020204" pitchFamily="34" charset="0"/>
                <a:cs typeface="Arial" panose="020B0604020202020204" pitchFamily="34" charset="0"/>
              </a:rPr>
            </a:br>
            <a:endParaRPr lang="en-US"/>
          </a:p>
        </p:txBody>
      </p:sp>
      <p:sp>
        <p:nvSpPr>
          <p:cNvPr id="3" name="Text Placeholder 2">
            <a:extLst>
              <a:ext uri="{FF2B5EF4-FFF2-40B4-BE49-F238E27FC236}">
                <a16:creationId xmlns:a16="http://schemas.microsoft.com/office/drawing/2014/main" id="{FF1914AA-3F94-58BF-AC62-7A25049350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D437AA-4FA4-8CF3-AF51-938A7ABBE0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C6034-5820-4429-8ED5-3FD7022CC7A7}" type="datetime1">
              <a:rPr lang="en-US" smtClean="0"/>
              <a:t>18/09/2024</a:t>
            </a:fld>
            <a:endParaRPr lang="en-US"/>
          </a:p>
        </p:txBody>
      </p:sp>
      <p:sp>
        <p:nvSpPr>
          <p:cNvPr id="5" name="Footer Placeholder 4">
            <a:extLst>
              <a:ext uri="{FF2B5EF4-FFF2-40B4-BE49-F238E27FC236}">
                <a16:creationId xmlns:a16="http://schemas.microsoft.com/office/drawing/2014/main" id="{4D5571B7-E957-235C-E49D-8625F7B98E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1857C5-3CFD-A81D-86B5-A6C2955573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F1BA7A-B3CB-4A4D-A5BB-F641D1CD76CD}" type="slidenum">
              <a:rPr lang="en-US" smtClean="0"/>
              <a:t>‹#›</a:t>
            </a:fld>
            <a:endParaRPr lang="en-US"/>
          </a:p>
        </p:txBody>
      </p:sp>
    </p:spTree>
    <p:extLst>
      <p:ext uri="{BB962C8B-B14F-4D97-AF65-F5344CB8AC3E}">
        <p14:creationId xmlns:p14="http://schemas.microsoft.com/office/powerpoint/2010/main" val="2795861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s://uneti.edu.vn/danh-muc-cac-van-ban-tai-lieu-tham-khao-danh-cho-sinh-vien-tuan-sinh-hoat-cong-dan-sinh-vien-dau-khoa-hoc-nam-hoc-2024-2025/" TargetMode="External"/><Relationship Id="rId4" Type="http://schemas.openxmlformats.org/officeDocument/2006/relationships/hyperlink" Target="http://www.uneti.edu.v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hyperlink" Target="https://thuvienphapluat.vn/van-ban/tien-te-ngan-hang/quyet-dinh-157-2007-qd-ttg-tin-dung-hoc-sinh-sinh-vien-56252.aspx" TargetMode="External"/><Relationship Id="rId4" Type="http://schemas.openxmlformats.org/officeDocument/2006/relationships/hyperlink" Target="https://thuvienphapluat.vn/van-ban/Giao-duc/Quyet-dinh-05-2022-QD-TTg-sua-doi-Quyet-dinh-157-2007-QD-TTg-tin-dung-hoc-sinh-507751.aspx"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www.facebook.com/CTSV.UNETI" TargetMode="External"/><Relationship Id="rId3" Type="http://schemas.openxmlformats.org/officeDocument/2006/relationships/image" Target="../media/image5.png"/><Relationship Id="rId7"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6.jpeg"/><Relationship Id="rId4" Type="http://schemas.openxmlformats.org/officeDocument/2006/relationships/hyperlink" Target="mailto:sv.phongctsv@uneti.edu.vn" TargetMode="External"/><Relationship Id="rId9"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6B8F7FA-734D-454E-9599-6533E8768BEB}"/>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40750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2" name="TextBox 21"/>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75E2B957-62E5-1498-D0D9-F0F3DB686B2C}"/>
              </a:ext>
            </a:extLst>
          </p:cNvPr>
          <p:cNvSpPr txBox="1"/>
          <p:nvPr/>
        </p:nvSpPr>
        <p:spPr>
          <a:xfrm>
            <a:off x="-1323780" y="2011626"/>
            <a:ext cx="14646020" cy="1777281"/>
          </a:xfrm>
          <a:prstGeom prst="rect">
            <a:avLst/>
          </a:prstGeom>
          <a:noFill/>
        </p:spPr>
        <p:txBody>
          <a:bodyPr wrap="square">
            <a:spAutoFit/>
          </a:bodyPr>
          <a:lstStyle/>
          <a:p>
            <a:pPr marL="990600" marR="982980" algn="ctr">
              <a:lnSpc>
                <a:spcPct val="151200"/>
              </a:lnSpc>
              <a:spcBef>
                <a:spcPts val="95"/>
              </a:spcBef>
            </a:pPr>
            <a:r>
              <a:rPr lang="en-US" sz="2200" b="1" spc="15">
                <a:solidFill>
                  <a:srgbClr val="0070BF"/>
                </a:solidFill>
                <a:latin typeface="Times New Roman"/>
                <a:cs typeface="Times New Roman"/>
              </a:rPr>
              <a:t>NHIỆT LIỆT CHÀO MỪNG </a:t>
            </a:r>
            <a:r>
              <a:rPr lang="en-US" sz="2200" b="1" spc="10">
                <a:solidFill>
                  <a:srgbClr val="0070BF"/>
                </a:solidFill>
                <a:latin typeface="Times New Roman"/>
                <a:cs typeface="Times New Roman"/>
              </a:rPr>
              <a:t>CÁC </a:t>
            </a:r>
            <a:r>
              <a:rPr lang="en-US" sz="2200" b="1" spc="5">
                <a:solidFill>
                  <a:srgbClr val="0070BF"/>
                </a:solidFill>
                <a:latin typeface="Times New Roman"/>
                <a:cs typeface="Times New Roman"/>
              </a:rPr>
              <a:t>EM TÂN </a:t>
            </a:r>
            <a:r>
              <a:rPr lang="en-US" sz="2200" b="1" spc="15">
                <a:solidFill>
                  <a:srgbClr val="0070BF"/>
                </a:solidFill>
                <a:latin typeface="Times New Roman"/>
                <a:cs typeface="Times New Roman"/>
              </a:rPr>
              <a:t>SINH</a:t>
            </a:r>
            <a:r>
              <a:rPr lang="en-US" sz="2200" b="1" spc="-175">
                <a:solidFill>
                  <a:srgbClr val="0070BF"/>
                </a:solidFill>
                <a:latin typeface="Times New Roman"/>
                <a:cs typeface="Times New Roman"/>
              </a:rPr>
              <a:t> </a:t>
            </a:r>
            <a:r>
              <a:rPr lang="en-US" sz="2200" b="1" spc="5">
                <a:solidFill>
                  <a:srgbClr val="0070BF"/>
                </a:solidFill>
                <a:latin typeface="Times New Roman"/>
                <a:cs typeface="Times New Roman"/>
              </a:rPr>
              <a:t>VIÊN KHÓA 18 </a:t>
            </a:r>
            <a:r>
              <a:rPr lang="en-US" sz="2200" b="1" spc="20">
                <a:solidFill>
                  <a:srgbClr val="0070BF"/>
                </a:solidFill>
                <a:latin typeface="Times New Roman"/>
                <a:cs typeface="Times New Roman"/>
              </a:rPr>
              <a:t>TUYỂN SINH NĂM 2024</a:t>
            </a:r>
          </a:p>
          <a:p>
            <a:pPr marL="990600" marR="982980" algn="ctr">
              <a:lnSpc>
                <a:spcPct val="151200"/>
              </a:lnSpc>
              <a:spcBef>
                <a:spcPts val="95"/>
              </a:spcBef>
            </a:pPr>
            <a:r>
              <a:rPr lang="en-US" sz="2200" b="1" spc="20">
                <a:solidFill>
                  <a:srgbClr val="0070BF"/>
                </a:solidFill>
                <a:latin typeface="Times New Roman"/>
                <a:cs typeface="Times New Roman"/>
              </a:rPr>
              <a:t>THAM GIA HỌC TẬP </a:t>
            </a:r>
            <a:r>
              <a:rPr lang="en-US" sz="2200">
                <a:latin typeface="Times New Roman"/>
                <a:cs typeface="Times New Roman"/>
              </a:rPr>
              <a:t> </a:t>
            </a:r>
            <a:r>
              <a:rPr lang="en-US" sz="2200" b="1" spc="10">
                <a:solidFill>
                  <a:srgbClr val="0070BF"/>
                </a:solidFill>
                <a:latin typeface="Times New Roman"/>
                <a:cs typeface="Times New Roman"/>
              </a:rPr>
              <a:t>“TUẦN </a:t>
            </a:r>
            <a:r>
              <a:rPr lang="en-US" sz="2200" b="1" spc="15">
                <a:solidFill>
                  <a:srgbClr val="0070BF"/>
                </a:solidFill>
                <a:latin typeface="Times New Roman"/>
                <a:cs typeface="Times New Roman"/>
              </a:rPr>
              <a:t>SINH </a:t>
            </a:r>
            <a:r>
              <a:rPr lang="en-US" sz="2200" b="1" spc="10">
                <a:solidFill>
                  <a:srgbClr val="0070BF"/>
                </a:solidFill>
                <a:latin typeface="Times New Roman"/>
                <a:cs typeface="Times New Roman"/>
              </a:rPr>
              <a:t>HOẠT </a:t>
            </a:r>
            <a:r>
              <a:rPr lang="en-US" sz="2200" b="1" spc="15">
                <a:solidFill>
                  <a:srgbClr val="0070BF"/>
                </a:solidFill>
                <a:latin typeface="Times New Roman"/>
                <a:cs typeface="Times New Roman"/>
              </a:rPr>
              <a:t>CÔNG </a:t>
            </a:r>
            <a:r>
              <a:rPr lang="en-US" sz="2200" b="1" spc="10">
                <a:solidFill>
                  <a:srgbClr val="0070BF"/>
                </a:solidFill>
                <a:latin typeface="Times New Roman"/>
                <a:cs typeface="Times New Roman"/>
              </a:rPr>
              <a:t>DÂN </a:t>
            </a:r>
            <a:r>
              <a:rPr lang="en-US" sz="2200" b="1" spc="5">
                <a:solidFill>
                  <a:srgbClr val="0070BF"/>
                </a:solidFill>
                <a:latin typeface="Times New Roman"/>
                <a:cs typeface="Times New Roman"/>
              </a:rPr>
              <a:t>- </a:t>
            </a:r>
            <a:r>
              <a:rPr lang="en-US" sz="2200" b="1" spc="15">
                <a:solidFill>
                  <a:srgbClr val="0070BF"/>
                </a:solidFill>
                <a:latin typeface="Times New Roman"/>
                <a:cs typeface="Times New Roman"/>
              </a:rPr>
              <a:t>SINH</a:t>
            </a:r>
            <a:r>
              <a:rPr lang="en-US" sz="2200" b="1" spc="-275">
                <a:solidFill>
                  <a:srgbClr val="0070BF"/>
                </a:solidFill>
                <a:latin typeface="Times New Roman"/>
                <a:cs typeface="Times New Roman"/>
              </a:rPr>
              <a:t> </a:t>
            </a:r>
            <a:r>
              <a:rPr lang="en-US" sz="2200" b="1" spc="10">
                <a:solidFill>
                  <a:srgbClr val="0070BF"/>
                </a:solidFill>
                <a:latin typeface="Times New Roman"/>
                <a:cs typeface="Times New Roman"/>
              </a:rPr>
              <a:t>VIÊN” </a:t>
            </a:r>
          </a:p>
          <a:p>
            <a:pPr marL="12700" marR="5080" algn="ctr">
              <a:lnSpc>
                <a:spcPts val="5350"/>
              </a:lnSpc>
              <a:spcBef>
                <a:spcPts val="470"/>
              </a:spcBef>
            </a:pPr>
            <a:r>
              <a:rPr lang="en-US" sz="2200" b="1" spc="10">
                <a:solidFill>
                  <a:srgbClr val="FF0000"/>
                </a:solidFill>
                <a:latin typeface="Times New Roman"/>
                <a:cs typeface="Times New Roman"/>
              </a:rPr>
              <a:t>NĂM </a:t>
            </a:r>
            <a:r>
              <a:rPr lang="en-US" sz="2200" b="1" spc="20">
                <a:solidFill>
                  <a:srgbClr val="FF0000"/>
                </a:solidFill>
                <a:latin typeface="Times New Roman"/>
                <a:cs typeface="Times New Roman"/>
              </a:rPr>
              <a:t>HỌC </a:t>
            </a:r>
            <a:r>
              <a:rPr lang="en-US" sz="2200" b="1" spc="10">
                <a:solidFill>
                  <a:srgbClr val="FF0000"/>
                </a:solidFill>
                <a:latin typeface="Times New Roman"/>
                <a:cs typeface="Times New Roman"/>
              </a:rPr>
              <a:t>2024 </a:t>
            </a:r>
            <a:r>
              <a:rPr lang="en-US" sz="2200" b="1" spc="5">
                <a:solidFill>
                  <a:srgbClr val="FF0000"/>
                </a:solidFill>
                <a:latin typeface="Times New Roman"/>
                <a:cs typeface="Times New Roman"/>
              </a:rPr>
              <a:t>-</a:t>
            </a:r>
            <a:r>
              <a:rPr lang="en-US" sz="2200" b="1" spc="-65">
                <a:solidFill>
                  <a:srgbClr val="FF0000"/>
                </a:solidFill>
                <a:latin typeface="Times New Roman"/>
                <a:cs typeface="Times New Roman"/>
              </a:rPr>
              <a:t> </a:t>
            </a:r>
            <a:r>
              <a:rPr lang="en-US" sz="2200" b="1" spc="10">
                <a:solidFill>
                  <a:srgbClr val="FF0000"/>
                </a:solidFill>
                <a:latin typeface="Times New Roman"/>
                <a:cs typeface="Times New Roman"/>
              </a:rPr>
              <a:t>2025</a:t>
            </a:r>
            <a:endParaRPr lang="en-US" sz="2200" dirty="0">
              <a:solidFill>
                <a:srgbClr val="FF0000"/>
              </a:solidFill>
              <a:latin typeface="Times New Roman"/>
              <a:cs typeface="Times New Roman"/>
            </a:endParaRPr>
          </a:p>
        </p:txBody>
      </p:sp>
      <p:sp>
        <p:nvSpPr>
          <p:cNvPr id="12" name="TextBox 11">
            <a:extLst>
              <a:ext uri="{FF2B5EF4-FFF2-40B4-BE49-F238E27FC236}">
                <a16:creationId xmlns:a16="http://schemas.microsoft.com/office/drawing/2014/main" id="{FD87480E-4BCC-5BCD-19F6-90308598D254}"/>
              </a:ext>
            </a:extLst>
          </p:cNvPr>
          <p:cNvSpPr txBox="1"/>
          <p:nvPr/>
        </p:nvSpPr>
        <p:spPr>
          <a:xfrm>
            <a:off x="2503478" y="6114374"/>
            <a:ext cx="7174453" cy="498663"/>
          </a:xfrm>
          <a:prstGeom prst="rect">
            <a:avLst/>
          </a:prstGeom>
          <a:noFill/>
        </p:spPr>
        <p:txBody>
          <a:bodyPr wrap="square">
            <a:spAutoFit/>
          </a:bodyPr>
          <a:lstStyle/>
          <a:p>
            <a:pPr lvl="0" algn="ctr">
              <a:lnSpc>
                <a:spcPct val="150000"/>
              </a:lnSpc>
            </a:pPr>
            <a:r>
              <a:rPr lang="en-US" sz="2000" b="1">
                <a:solidFill>
                  <a:schemeClr val="bg1"/>
                </a:solidFill>
                <a:latin typeface="Times New Roman" panose="02020603050405020304" pitchFamily="18" charset="0"/>
                <a:cs typeface="Times New Roman" panose="02020603050405020304" pitchFamily="18" charset="0"/>
              </a:rPr>
              <a:t>PHÒNG CHÍNH TRỊ VÀ CÔNG TÁC SINH VIÊN</a:t>
            </a:r>
            <a:endParaRPr lang="en-US" sz="2000" b="1" dirty="0">
              <a:solidFill>
                <a:schemeClr val="bg1"/>
              </a:solidFill>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F9971038-2A87-B093-9C42-3B557F03EF71}"/>
              </a:ext>
            </a:extLst>
          </p:cNvPr>
          <p:cNvGrpSpPr/>
          <p:nvPr/>
        </p:nvGrpSpPr>
        <p:grpSpPr>
          <a:xfrm>
            <a:off x="282103" y="6252248"/>
            <a:ext cx="11451606" cy="45719"/>
            <a:chOff x="548640" y="834044"/>
            <a:chExt cx="10576557" cy="22166"/>
          </a:xfrm>
        </p:grpSpPr>
        <p:cxnSp>
          <p:nvCxnSpPr>
            <p:cNvPr id="4" name="Straight Connector 3">
              <a:extLst>
                <a:ext uri="{FF2B5EF4-FFF2-40B4-BE49-F238E27FC236}">
                  <a16:creationId xmlns:a16="http://schemas.microsoft.com/office/drawing/2014/main" id="{9AC9B296-C7E5-CD47-2AA5-12F13BBBABE6}"/>
                </a:ext>
              </a:extLst>
            </p:cNvPr>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5" name="Straight Connector 4">
              <a:extLst>
                <a:ext uri="{FF2B5EF4-FFF2-40B4-BE49-F238E27FC236}">
                  <a16:creationId xmlns:a16="http://schemas.microsoft.com/office/drawing/2014/main" id="{DF029CE4-697F-275D-B83A-DB43E264FA6A}"/>
                </a:ext>
              </a:extLst>
            </p:cNvPr>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a:extLst>
              <a:ext uri="{FF2B5EF4-FFF2-40B4-BE49-F238E27FC236}">
                <a16:creationId xmlns:a16="http://schemas.microsoft.com/office/drawing/2014/main" id="{50A04902-4B01-7227-B7F7-20FB3F94D7FD}"/>
              </a:ext>
            </a:extLst>
          </p:cNvPr>
          <p:cNvGrpSpPr/>
          <p:nvPr/>
        </p:nvGrpSpPr>
        <p:grpSpPr>
          <a:xfrm>
            <a:off x="0" y="5262396"/>
            <a:ext cx="12191999" cy="930619"/>
            <a:chOff x="0" y="5262396"/>
            <a:chExt cx="12191999" cy="930619"/>
          </a:xfrm>
        </p:grpSpPr>
        <p:sp>
          <p:nvSpPr>
            <p:cNvPr id="14" name="Rectangle 13">
              <a:extLst>
                <a:ext uri="{FF2B5EF4-FFF2-40B4-BE49-F238E27FC236}">
                  <a16:creationId xmlns:a16="http://schemas.microsoft.com/office/drawing/2014/main" id="{6697CFB8-49EB-241F-3A5C-E034544E80BC}"/>
                </a:ext>
              </a:extLst>
            </p:cNvPr>
            <p:cNvSpPr/>
            <p:nvPr/>
          </p:nvSpPr>
          <p:spPr>
            <a:xfrm>
              <a:off x="0" y="5262396"/>
              <a:ext cx="12191999" cy="930619"/>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092EF52-9838-569A-25BC-9DD5C20E8153}"/>
                </a:ext>
              </a:extLst>
            </p:cNvPr>
            <p:cNvSpPr txBox="1"/>
            <p:nvPr/>
          </p:nvSpPr>
          <p:spPr>
            <a:xfrm>
              <a:off x="3141435" y="5461733"/>
              <a:ext cx="5898538" cy="400110"/>
            </a:xfrm>
            <a:prstGeom prst="rect">
              <a:avLst/>
            </a:prstGeom>
            <a:noFill/>
          </p:spPr>
          <p:txBody>
            <a:bodyPr wrap="none" rtlCol="0">
              <a:spAutoFit/>
            </a:bodyPr>
            <a:lstStyle/>
            <a:p>
              <a:r>
                <a:rPr lang="en-US" sz="2000" b="1">
                  <a:latin typeface="Times New Roman" panose="02020603050405020304" pitchFamily="18" charset="0"/>
                  <a:cs typeface="Times New Roman" panose="02020603050405020304" pitchFamily="18" charset="0"/>
                </a:rPr>
                <a:t>PHÒNG CHÍNH TRỊ VÀ CÔNG TÁC SINH VIÊN </a:t>
              </a:r>
            </a:p>
          </p:txBody>
        </p:sp>
      </p:grpSp>
      <p:sp>
        <p:nvSpPr>
          <p:cNvPr id="7" name="Rectangle: Rounded Corners 6">
            <a:extLst>
              <a:ext uri="{FF2B5EF4-FFF2-40B4-BE49-F238E27FC236}">
                <a16:creationId xmlns:a16="http://schemas.microsoft.com/office/drawing/2014/main" id="{DC3C0A68-BA06-A2D2-C2A0-98FFAD468C6B}"/>
              </a:ext>
            </a:extLst>
          </p:cNvPr>
          <p:cNvSpPr/>
          <p:nvPr/>
        </p:nvSpPr>
        <p:spPr>
          <a:xfrm rot="1860691">
            <a:off x="265048" y="4665021"/>
            <a:ext cx="966675" cy="2236629"/>
          </a:xfrm>
          <a:prstGeom prst="roundRect">
            <a:avLst>
              <a:gd name="adj" fmla="val 50000"/>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D9DCC24-649A-1602-E3DF-6EEA739F71A1}"/>
              </a:ext>
            </a:extLst>
          </p:cNvPr>
          <p:cNvSpPr/>
          <p:nvPr/>
        </p:nvSpPr>
        <p:spPr>
          <a:xfrm>
            <a:off x="1769603" y="5921291"/>
            <a:ext cx="288000" cy="288000"/>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4127DBC-D060-760C-250E-10F644865B22}"/>
              </a:ext>
            </a:extLst>
          </p:cNvPr>
          <p:cNvSpPr/>
          <p:nvPr/>
        </p:nvSpPr>
        <p:spPr>
          <a:xfrm>
            <a:off x="898137" y="4266084"/>
            <a:ext cx="384786" cy="403325"/>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6AD7D8EB-0BEE-2488-DB19-147B9DBE9909}"/>
              </a:ext>
            </a:extLst>
          </p:cNvPr>
          <p:cNvSpPr/>
          <p:nvPr/>
        </p:nvSpPr>
        <p:spPr>
          <a:xfrm rot="1860691">
            <a:off x="1238597" y="4677789"/>
            <a:ext cx="726810" cy="1523277"/>
          </a:xfrm>
          <a:prstGeom prst="roundRect">
            <a:avLst>
              <a:gd name="adj" fmla="val 50000"/>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BCC3AA2-C1DE-4FE0-470E-85DCDDB3A211}"/>
              </a:ext>
            </a:extLst>
          </p:cNvPr>
          <p:cNvSpPr/>
          <p:nvPr/>
        </p:nvSpPr>
        <p:spPr>
          <a:xfrm>
            <a:off x="-775109" y="7143281"/>
            <a:ext cx="325692" cy="312394"/>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2792802"/>
      </p:ext>
    </p:extLst>
  </p:cSld>
  <p:clrMapOvr>
    <a:masterClrMapping/>
  </p:clrMapOvr>
  <mc:AlternateContent xmlns:mc="http://schemas.openxmlformats.org/markup-compatibility/2006" xmlns:p14="http://schemas.microsoft.com/office/powerpoint/2010/main">
    <mc:Choice Requires="p14">
      <p:transition spd="slow" p14:dur="1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grpId="0" nodeType="withEffect">
                                  <p:stCondLst>
                                    <p:cond delay="0"/>
                                  </p:stCondLst>
                                  <p:childTnLst>
                                    <p:animMotion origin="layout" path="M 0.00247 0.00556 L 0.0625 -0.26805 " pathEditMode="relative" rAng="0" ptsTypes="AA">
                                      <p:cBhvr>
                                        <p:cTn id="6" dur="1750" fill="hold"/>
                                        <p:tgtEl>
                                          <p:spTgt spid="11"/>
                                        </p:tgtEl>
                                        <p:attrNameLst>
                                          <p:attrName>ppt_x</p:attrName>
                                          <p:attrName>ppt_y</p:attrName>
                                        </p:attrNameLst>
                                      </p:cBhvr>
                                      <p:rCtr x="3008" y="-13681"/>
                                    </p:animMotion>
                                  </p:childTnLst>
                                </p:cTn>
                              </p:par>
                              <p:par>
                                <p:cTn id="7" presetID="64" presetClass="path" presetSubtype="0" accel="50000" decel="50000" fill="hold" grpId="0" nodeType="withEffect">
                                  <p:stCondLst>
                                    <p:cond delay="0"/>
                                  </p:stCondLst>
                                  <p:childTnLst>
                                    <p:animMotion origin="layout" path="M -0.1224 0.31527 L 1.875E-6 2.96296E-6 " pathEditMode="relative" rAng="0" ptsTypes="AA">
                                      <p:cBhvr>
                                        <p:cTn id="8" dur="1500" fill="hold"/>
                                        <p:tgtEl>
                                          <p:spTgt spid="7"/>
                                        </p:tgtEl>
                                        <p:attrNameLst>
                                          <p:attrName>ppt_x</p:attrName>
                                          <p:attrName>ppt_y</p:attrName>
                                        </p:attrNameLst>
                                      </p:cBhvr>
                                      <p:rCtr x="6120" y="-15764"/>
                                    </p:animMotion>
                                  </p:childTnLst>
                                </p:cTn>
                              </p:par>
                              <p:par>
                                <p:cTn id="9" presetID="64" presetClass="path" presetSubtype="0" accel="50000" decel="50000" fill="hold" grpId="0" nodeType="withEffect">
                                  <p:stCondLst>
                                    <p:cond delay="0"/>
                                  </p:stCondLst>
                                  <p:childTnLst>
                                    <p:animMotion origin="layout" path="M -0.0625 0.32245 L 2.08333E-6 3.7037E-6 " pathEditMode="relative" rAng="0" ptsTypes="AA">
                                      <p:cBhvr>
                                        <p:cTn id="10" dur="1500" fill="hold"/>
                                        <p:tgtEl>
                                          <p:spTgt spid="6"/>
                                        </p:tgtEl>
                                        <p:attrNameLst>
                                          <p:attrName>ppt_x</p:attrName>
                                          <p:attrName>ppt_y</p:attrName>
                                        </p:attrNameLst>
                                      </p:cBhvr>
                                      <p:rCtr x="3047" y="-15972"/>
                                    </p:animMotion>
                                  </p:childTnLst>
                                </p:cTn>
                              </p:par>
                              <p:par>
                                <p:cTn id="11" presetID="53"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500" fill="hold"/>
                                        <p:tgtEl>
                                          <p:spTgt spid="9"/>
                                        </p:tgtEl>
                                        <p:attrNameLst>
                                          <p:attrName>ppt_w</p:attrName>
                                        </p:attrNameLst>
                                      </p:cBhvr>
                                      <p:tavLst>
                                        <p:tav tm="0">
                                          <p:val>
                                            <p:fltVal val="0"/>
                                          </p:val>
                                        </p:tav>
                                        <p:tav tm="100000">
                                          <p:val>
                                            <p:strVal val="#ppt_w"/>
                                          </p:val>
                                        </p:tav>
                                      </p:tavLst>
                                    </p:anim>
                                    <p:anim calcmode="lin" valueType="num">
                                      <p:cBhvr>
                                        <p:cTn id="14" dur="1500" fill="hold"/>
                                        <p:tgtEl>
                                          <p:spTgt spid="9"/>
                                        </p:tgtEl>
                                        <p:attrNameLst>
                                          <p:attrName>ppt_h</p:attrName>
                                        </p:attrNameLst>
                                      </p:cBhvr>
                                      <p:tavLst>
                                        <p:tav tm="0">
                                          <p:val>
                                            <p:fltVal val="0"/>
                                          </p:val>
                                        </p:tav>
                                        <p:tav tm="100000">
                                          <p:val>
                                            <p:strVal val="#ppt_h"/>
                                          </p:val>
                                        </p:tav>
                                      </p:tavLst>
                                    </p:anim>
                                    <p:animEffect transition="in" filter="fade">
                                      <p:cBhvr>
                                        <p:cTn id="15" dur="1500"/>
                                        <p:tgtEl>
                                          <p:spTgt spid="9"/>
                                        </p:tgtEl>
                                      </p:cBhvr>
                                    </p:animEffect>
                                  </p:childTnLst>
                                </p:cTn>
                              </p:par>
                              <p:par>
                                <p:cTn id="16" presetID="63" presetClass="path" presetSubtype="0" accel="50000" decel="50000" fill="hold" grpId="0" nodeType="withEffect">
                                  <p:stCondLst>
                                    <p:cond delay="0"/>
                                  </p:stCondLst>
                                  <p:childTnLst>
                                    <p:animMotion origin="layout" path="M -0.22695 0.00393 L -3.95833E-6 4.07407E-6 " pathEditMode="relative" rAng="0" ptsTypes="AA">
                                      <p:cBhvr>
                                        <p:cTn id="17" dur="2250" fill="hold"/>
                                        <p:tgtEl>
                                          <p:spTgt spid="10"/>
                                        </p:tgtEl>
                                        <p:attrNameLst>
                                          <p:attrName>ppt_x</p:attrName>
                                          <p:attrName>ppt_y</p:attrName>
                                        </p:attrNameLst>
                                      </p:cBhvr>
                                      <p:rCtr x="11380" y="-231"/>
                                    </p:animMotion>
                                  </p:childTnLst>
                                </p:cTn>
                              </p:par>
                              <p:par>
                                <p:cTn id="18" presetID="63" presetClass="path" presetSubtype="0" accel="50000" decel="50000" fill="hold" nodeType="withEffect">
                                  <p:stCondLst>
                                    <p:cond delay="0"/>
                                  </p:stCondLst>
                                  <p:childTnLst>
                                    <p:animMotion origin="layout" path="M -1.01563 -0.01181 L 0 -0.01181 " pathEditMode="relative" rAng="0" ptsTypes="AA">
                                      <p:cBhvr>
                                        <p:cTn id="19" dur="2500" fill="hold"/>
                                        <p:tgtEl>
                                          <p:spTgt spid="18"/>
                                        </p:tgtEl>
                                        <p:attrNameLst>
                                          <p:attrName>ppt_x</p:attrName>
                                          <p:attrName>ppt_y</p:attrName>
                                        </p:attrNameLst>
                                      </p:cBhvr>
                                      <p:rCtr x="50781" y="0"/>
                                    </p:animMotion>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animBg="1"/>
      <p:bldP spid="9" grpId="0" animBg="1"/>
      <p:bldP spid="10" grpId="0" animBg="1"/>
      <p:bldP spid="6"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2" name="TextBox 21"/>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2023</a:t>
            </a:r>
            <a:endParaRPr lang="en-US" sz="2000" b="1" dirty="0">
              <a:solidFill>
                <a:srgbClr val="FF0000"/>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sp>
        <p:nvSpPr>
          <p:cNvPr id="6" name="object 4">
            <a:extLst>
              <a:ext uri="{FF2B5EF4-FFF2-40B4-BE49-F238E27FC236}">
                <a16:creationId xmlns:a16="http://schemas.microsoft.com/office/drawing/2014/main" id="{4F2A8D22-3582-3287-18EC-AC2BF4F29D34}"/>
              </a:ext>
            </a:extLst>
          </p:cNvPr>
          <p:cNvSpPr txBox="1"/>
          <p:nvPr/>
        </p:nvSpPr>
        <p:spPr>
          <a:xfrm>
            <a:off x="1773851" y="4626419"/>
            <a:ext cx="8439330" cy="228909"/>
          </a:xfrm>
          <a:prstGeom prst="rect">
            <a:avLst/>
          </a:prstGeom>
        </p:spPr>
        <p:txBody>
          <a:bodyPr vert="horz" wrap="square" lIns="0" tIns="13335" rIns="0" bIns="0" rtlCol="0">
            <a:spAutoFit/>
          </a:bodyPr>
          <a:lstStyle/>
          <a:p>
            <a:pPr marL="12700">
              <a:lnSpc>
                <a:spcPct val="100000"/>
              </a:lnSpc>
            </a:pPr>
            <a:r>
              <a:rPr lang="en-US" sz="1400" b="1">
                <a:solidFill>
                  <a:schemeClr val="tx1">
                    <a:lumMod val="75000"/>
                    <a:lumOff val="25000"/>
                  </a:schemeClr>
                </a:solidFill>
                <a:latin typeface="Times New Roman"/>
                <a:cs typeface="Times New Roman"/>
              </a:rPr>
              <a:t>MỘT </a:t>
            </a:r>
            <a:r>
              <a:rPr lang="en-US" sz="1400" b="1" dirty="0">
                <a:solidFill>
                  <a:schemeClr val="tx1">
                    <a:lumMod val="75000"/>
                    <a:lumOff val="25000"/>
                  </a:schemeClr>
                </a:solidFill>
                <a:latin typeface="Times New Roman"/>
                <a:cs typeface="Times New Roman"/>
              </a:rPr>
              <a:t>SỐ QUI CHẾ, QUY ĐỊNH </a:t>
            </a:r>
            <a:r>
              <a:rPr sz="1400" b="1" dirty="0">
                <a:solidFill>
                  <a:schemeClr val="tx1">
                    <a:lumMod val="75000"/>
                    <a:lumOff val="25000"/>
                  </a:schemeClr>
                </a:solidFill>
                <a:latin typeface="Times New Roman"/>
                <a:cs typeface="Times New Roman"/>
              </a:rPr>
              <a:t>MÀ </a:t>
            </a:r>
            <a:r>
              <a:rPr sz="1400" b="1" spc="5" dirty="0">
                <a:solidFill>
                  <a:schemeClr val="tx1">
                    <a:lumMod val="75000"/>
                    <a:lumOff val="25000"/>
                  </a:schemeClr>
                </a:solidFill>
                <a:latin typeface="Times New Roman"/>
                <a:cs typeface="Times New Roman"/>
              </a:rPr>
              <a:t>CÁC EM </a:t>
            </a:r>
            <a:r>
              <a:rPr lang="en-US" sz="1400" b="1" spc="5" dirty="0">
                <a:solidFill>
                  <a:schemeClr val="tx1">
                    <a:lumMod val="75000"/>
                    <a:lumOff val="25000"/>
                  </a:schemeClr>
                </a:solidFill>
                <a:latin typeface="Times New Roman"/>
                <a:cs typeface="Times New Roman"/>
              </a:rPr>
              <a:t>TÂN SINH VIÊN </a:t>
            </a:r>
            <a:r>
              <a:rPr lang="en-US" sz="1400" b="1" spc="5">
                <a:solidFill>
                  <a:schemeClr val="tx1">
                    <a:lumMod val="75000"/>
                    <a:lumOff val="25000"/>
                  </a:schemeClr>
                </a:solidFill>
                <a:latin typeface="Times New Roman"/>
                <a:cs typeface="Times New Roman"/>
              </a:rPr>
              <a:t>KHÓA 18 </a:t>
            </a:r>
            <a:r>
              <a:rPr sz="1400" b="1" spc="5" dirty="0">
                <a:solidFill>
                  <a:schemeClr val="tx1">
                    <a:lumMod val="75000"/>
                    <a:lumOff val="25000"/>
                  </a:schemeClr>
                </a:solidFill>
                <a:latin typeface="Times New Roman"/>
                <a:cs typeface="Times New Roman"/>
              </a:rPr>
              <a:t>CẦN LƯU</a:t>
            </a:r>
            <a:r>
              <a:rPr sz="1400" b="1" spc="-200" dirty="0">
                <a:solidFill>
                  <a:schemeClr val="tx1">
                    <a:lumMod val="75000"/>
                    <a:lumOff val="25000"/>
                  </a:schemeClr>
                </a:solidFill>
                <a:latin typeface="Times New Roman"/>
                <a:cs typeface="Times New Roman"/>
              </a:rPr>
              <a:t> </a:t>
            </a:r>
            <a:r>
              <a:rPr sz="1400" b="1" dirty="0">
                <a:solidFill>
                  <a:schemeClr val="tx1">
                    <a:lumMod val="75000"/>
                    <a:lumOff val="25000"/>
                  </a:schemeClr>
                </a:solidFill>
                <a:latin typeface="Times New Roman"/>
                <a:cs typeface="Times New Roman"/>
              </a:rPr>
              <a:t>Ý!</a:t>
            </a:r>
            <a:endParaRPr sz="1400" dirty="0">
              <a:solidFill>
                <a:schemeClr val="tx1">
                  <a:lumMod val="75000"/>
                  <a:lumOff val="25000"/>
                </a:schemeClr>
              </a:solidFill>
              <a:latin typeface="Times New Roman"/>
              <a:cs typeface="Times New Roman"/>
            </a:endParaRPr>
          </a:p>
        </p:txBody>
      </p:sp>
      <p:sp>
        <p:nvSpPr>
          <p:cNvPr id="7" name="Arrow: Right 6">
            <a:extLst>
              <a:ext uri="{FF2B5EF4-FFF2-40B4-BE49-F238E27FC236}">
                <a16:creationId xmlns:a16="http://schemas.microsoft.com/office/drawing/2014/main" id="{A7C63420-0D11-232F-1864-14277083D590}"/>
              </a:ext>
            </a:extLst>
          </p:cNvPr>
          <p:cNvSpPr/>
          <p:nvPr/>
        </p:nvSpPr>
        <p:spPr>
          <a:xfrm>
            <a:off x="1321325" y="4626422"/>
            <a:ext cx="340468" cy="228906"/>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2">
            <a:extLst>
              <a:ext uri="{FF2B5EF4-FFF2-40B4-BE49-F238E27FC236}">
                <a16:creationId xmlns:a16="http://schemas.microsoft.com/office/drawing/2014/main" id="{7381099F-D23E-18E1-20FB-FD9EA55EE0C5}"/>
              </a:ext>
            </a:extLst>
          </p:cNvPr>
          <p:cNvSpPr txBox="1">
            <a:spLocks/>
          </p:cNvSpPr>
          <p:nvPr/>
        </p:nvSpPr>
        <p:spPr>
          <a:xfrm>
            <a:off x="4147944" y="1275211"/>
            <a:ext cx="3896113" cy="386003"/>
          </a:xfrm>
          <a:prstGeom prst="rect">
            <a:avLst/>
          </a:prstGeom>
        </p:spPr>
        <p:txBody>
          <a:bodyPr vert="horz" wrap="square" lIns="0" tIns="1651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30"/>
              </a:spcBef>
            </a:pPr>
            <a:r>
              <a:rPr lang="en-US" altLang="en-US" sz="2400" b="1" i="1">
                <a:latin typeface="Times New Roman" panose="02020603050405020304" pitchFamily="18" charset="0"/>
                <a:ea typeface="Cambria" panose="02040503050406030204" pitchFamily="18" charset="0"/>
                <a:cs typeface="Times New Roman" panose="02020603050405020304" pitchFamily="18" charset="0"/>
              </a:rPr>
              <a:t>CÁC VĂN BẢN, QUY ĐỊNH</a:t>
            </a:r>
            <a:endParaRPr lang="en-US" altLang="en-US" sz="2400" b="1" i="1" dirty="0">
              <a:latin typeface="Times New Roman" panose="02020603050405020304" pitchFamily="18" charset="0"/>
              <a:ea typeface="Cambria" panose="02040503050406030204" pitchFamily="18" charset="0"/>
              <a:cs typeface="Times New Roman" panose="02020603050405020304" pitchFamily="18" charset="0"/>
            </a:endParaRPr>
          </a:p>
        </p:txBody>
      </p:sp>
      <p:sp>
        <p:nvSpPr>
          <p:cNvPr id="9" name="object 3">
            <a:extLst>
              <a:ext uri="{FF2B5EF4-FFF2-40B4-BE49-F238E27FC236}">
                <a16:creationId xmlns:a16="http://schemas.microsoft.com/office/drawing/2014/main" id="{643ABCC0-43B9-FB66-62DC-C7DBF08763F6}"/>
              </a:ext>
            </a:extLst>
          </p:cNvPr>
          <p:cNvSpPr txBox="1"/>
          <p:nvPr/>
        </p:nvSpPr>
        <p:spPr>
          <a:xfrm>
            <a:off x="1321325" y="2080215"/>
            <a:ext cx="8053371" cy="2321789"/>
          </a:xfrm>
          <a:prstGeom prst="rect">
            <a:avLst/>
          </a:prstGeom>
        </p:spPr>
        <p:txBody>
          <a:bodyPr vert="horz" wrap="square" lIns="0" tIns="13335" rIns="0" bIns="0" rtlCol="0">
            <a:spAutoFit/>
          </a:bodyPr>
          <a:lstStyle/>
          <a:p>
            <a:pPr marL="12700">
              <a:lnSpc>
                <a:spcPct val="100000"/>
              </a:lnSpc>
              <a:spcBef>
                <a:spcPts val="105"/>
              </a:spcBef>
            </a:pPr>
            <a:r>
              <a:rPr lang="en-US" altLang="en-US" sz="1600" b="1" dirty="0">
                <a:latin typeface="Times New Roman" panose="02020603050405020304" pitchFamily="18" charset="0"/>
                <a:ea typeface="Cambria" panose="02040503050406030204" pitchFamily="18" charset="0"/>
                <a:cs typeface="Times New Roman" panose="02020603050405020304" pitchFamily="18" charset="0"/>
              </a:rPr>
              <a:t>ĐÃ ĐƯỢC NHÀ TRƯỜNG CẬP NHẬT ĐẦY ĐỦ TRÊN</a:t>
            </a:r>
          </a:p>
          <a:p>
            <a:pPr>
              <a:lnSpc>
                <a:spcPct val="100000"/>
              </a:lnSpc>
              <a:spcBef>
                <a:spcPts val="10"/>
              </a:spcBef>
            </a:pPr>
            <a:endParaRPr lang="en-US" altLang="en-US" sz="1600" b="1" dirty="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pPr>
            <a:r>
              <a:rPr lang="en-US" altLang="en-US" sz="1600" b="1" dirty="0">
                <a:latin typeface="Times New Roman" panose="02020603050405020304" pitchFamily="18" charset="0"/>
                <a:ea typeface="Cambria" panose="02040503050406030204" pitchFamily="18" charset="0"/>
                <a:cs typeface="Times New Roman" panose="02020603050405020304" pitchFamily="18" charset="0"/>
              </a:rPr>
              <a:t>HỆ THỐNG WEBSITE: </a:t>
            </a:r>
            <a:r>
              <a:rPr lang="en-US" altLang="en-US" sz="1600" b="1" dirty="0">
                <a:latin typeface="Times New Roman" panose="02020603050405020304" pitchFamily="18" charset="0"/>
                <a:ea typeface="Cambria" panose="02040503050406030204" pitchFamily="18" charset="0"/>
                <a:cs typeface="Times New Roman" panose="02020603050405020304" pitchFamily="18" charset="0"/>
                <a:hlinkClick r:id="rId4"/>
              </a:rPr>
              <a:t>WWW.UNETI.EDU.VN</a:t>
            </a:r>
            <a:endParaRPr lang="en-US" altLang="en-US" sz="1600" b="1" dirty="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pPr>
            <a:endParaRPr lang="en-US" altLang="en-US" sz="1600" b="1" dirty="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tabLst>
                <a:tab pos="2132965" algn="l"/>
              </a:tabLst>
            </a:pPr>
            <a:r>
              <a:rPr lang="en-US" altLang="en-US" sz="1600" b="1" dirty="0">
                <a:latin typeface="Times New Roman" panose="02020603050405020304" pitchFamily="18" charset="0"/>
                <a:ea typeface="Cambria" panose="02040503050406030204" pitchFamily="18" charset="0"/>
                <a:cs typeface="Times New Roman" panose="02020603050405020304" pitchFamily="18" charset="0"/>
              </a:rPr>
              <a:t>TRANG SINH VIÊN: </a:t>
            </a:r>
            <a:r>
              <a:rPr lang="en-US" altLang="en-US" sz="1600" b="1" u="sng" dirty="0">
                <a:solidFill>
                  <a:schemeClr val="accent1"/>
                </a:solidFill>
                <a:latin typeface="Times New Roman" panose="02020603050405020304" pitchFamily="18" charset="0"/>
                <a:ea typeface="Cambria" panose="02040503050406030204" pitchFamily="18" charset="0"/>
                <a:cs typeface="Times New Roman" panose="02020603050405020304" pitchFamily="18" charset="0"/>
              </a:rPr>
              <a:t>WWW.SINHVIEN.UNETI.EDU.VN</a:t>
            </a:r>
          </a:p>
          <a:p>
            <a:pPr marL="12700">
              <a:lnSpc>
                <a:spcPct val="100000"/>
              </a:lnSpc>
              <a:tabLst>
                <a:tab pos="2132965" algn="l"/>
              </a:tabLst>
            </a:pPr>
            <a:endParaRPr lang="en-US" altLang="en-US" sz="1600" b="1" dirty="0">
              <a:latin typeface="Times New Roman" panose="02020603050405020304" pitchFamily="18" charset="0"/>
              <a:ea typeface="Cambria" panose="02040503050406030204" pitchFamily="18" charset="0"/>
              <a:cs typeface="Times New Roman" panose="02020603050405020304" pitchFamily="18" charset="0"/>
            </a:endParaRPr>
          </a:p>
          <a:p>
            <a:pPr marL="12700">
              <a:lnSpc>
                <a:spcPct val="100000"/>
              </a:lnSpc>
              <a:tabLst>
                <a:tab pos="2132965" algn="l"/>
              </a:tabLst>
            </a:pPr>
            <a:r>
              <a:rPr lang="en-US" altLang="en-US" sz="1600" b="1" dirty="0">
                <a:latin typeface="Times New Roman" panose="02020603050405020304" pitchFamily="18" charset="0"/>
                <a:ea typeface="Cambria" panose="02040503050406030204" pitchFamily="18" charset="0"/>
                <a:cs typeface="Times New Roman" panose="02020603050405020304" pitchFamily="18" charset="0"/>
              </a:rPr>
              <a:t>LINK DANH MỤC TLTK</a:t>
            </a:r>
            <a:r>
              <a:rPr lang="en-US" altLang="en-US" sz="1600" b="1">
                <a:latin typeface="Times New Roman" panose="02020603050405020304" pitchFamily="18" charset="0"/>
                <a:ea typeface="Cambria" panose="02040503050406030204" pitchFamily="18" charset="0"/>
                <a:cs typeface="Times New Roman" panose="02020603050405020304" pitchFamily="18" charset="0"/>
              </a:rPr>
              <a:t>: </a:t>
            </a:r>
            <a:r>
              <a:rPr lang="en-US" b="1" u="sng">
                <a:latin typeface="Times New Roman" panose="02020603050405020304" pitchFamily="18" charset="0"/>
                <a:cs typeface="Times New Roman" panose="02020603050405020304" pitchFamily="18" charset="0"/>
                <a:hlinkClick r:id="rId5"/>
              </a:rPr>
              <a:t>https://uneti.edu.vn/danh-muc-cac-van-ban-tai-lieu-tham-khao-danh-cho-sinh-vien-tuan-sinh-hoat-cong-dan-sinh-vien-dau-khoa-hoc-nam-hoc-2024-2025/</a:t>
            </a:r>
            <a:endParaRPr lang="en-US" altLang="en-US" sz="1600" b="1" dirty="0">
              <a:latin typeface="Times New Roman" panose="020206030504050203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848503745"/>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77088" y="77555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grpSp>
        <p:nvGrpSpPr>
          <p:cNvPr id="42" name="Group 41">
            <a:extLst>
              <a:ext uri="{FF2B5EF4-FFF2-40B4-BE49-F238E27FC236}">
                <a16:creationId xmlns:a16="http://schemas.microsoft.com/office/drawing/2014/main" id="{4C60528D-E07B-53CD-C0EA-BAE3CE7BA598}"/>
              </a:ext>
            </a:extLst>
          </p:cNvPr>
          <p:cNvGrpSpPr/>
          <p:nvPr/>
        </p:nvGrpSpPr>
        <p:grpSpPr>
          <a:xfrm>
            <a:off x="1628594" y="1453185"/>
            <a:ext cx="9028711" cy="1098474"/>
            <a:chOff x="1574342" y="1541157"/>
            <a:chExt cx="8980169" cy="1172859"/>
          </a:xfrm>
        </p:grpSpPr>
        <p:sp>
          <p:nvSpPr>
            <p:cNvPr id="10" name="Rectangle: Rounded Corners 9">
              <a:extLst>
                <a:ext uri="{FF2B5EF4-FFF2-40B4-BE49-F238E27FC236}">
                  <a16:creationId xmlns:a16="http://schemas.microsoft.com/office/drawing/2014/main" id="{E5575EF7-A77B-C020-35DE-434CBCC360EC}"/>
                </a:ext>
              </a:extLst>
            </p:cNvPr>
            <p:cNvSpPr/>
            <p:nvPr/>
          </p:nvSpPr>
          <p:spPr>
            <a:xfrm>
              <a:off x="1574342" y="1541157"/>
              <a:ext cx="8980169" cy="1172859"/>
            </a:xfrm>
            <a:prstGeom prst="roundRect">
              <a:avLst>
                <a:gd name="adj" fmla="val 50000"/>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9C49277E-C8B2-38DB-9E2D-E7C99328022F}"/>
                </a:ext>
              </a:extLst>
            </p:cNvPr>
            <p:cNvSpPr txBox="1"/>
            <p:nvPr/>
          </p:nvSpPr>
          <p:spPr>
            <a:xfrm>
              <a:off x="1943756" y="1650532"/>
              <a:ext cx="8523534" cy="1018716"/>
            </a:xfrm>
            <a:prstGeom prst="rect">
              <a:avLst/>
            </a:prstGeom>
            <a:noFill/>
          </p:spPr>
          <p:txBody>
            <a:bodyPr wrap="square" rtlCol="0">
              <a:spAutoFit/>
            </a:bodyPr>
            <a:lstStyle/>
            <a:p>
              <a:pPr algn="ctr"/>
              <a:r>
                <a:rPr lang="en-US" sz="1800" b="1">
                  <a:solidFill>
                    <a:srgbClr val="000000"/>
                  </a:solidFill>
                  <a:effectLst/>
                  <a:latin typeface="Times New Roman" panose="02020603050405020304" pitchFamily="18" charset="0"/>
                  <a:ea typeface="Calibri" panose="020F0502020204030204" pitchFamily="34" charset="0"/>
                </a:rPr>
                <a:t>I. Quyết định số 849/QĐ- ĐHKTKTCN ngày 25 tháng 09 năm 2023 của Hiệu trưởng Nhà trường ban hành Quy chế Công tác sinh viên của Trường Đại học Kinh tế - Kỹ thuật Công nghiệp đối với chương trình đào tạo đại học hệ chính quy</a:t>
              </a:r>
              <a:endParaRPr lang="en-US" sz="1400" kern="1200">
                <a:latin typeface="Times New Roman" pitchFamily="18" charset="0"/>
                <a:cs typeface="Times New Roman" pitchFamily="18" charset="0"/>
              </a:endParaRPr>
            </a:p>
          </p:txBody>
        </p:sp>
      </p:grpSp>
      <p:sp>
        <p:nvSpPr>
          <p:cNvPr id="43" name="TextBox 1">
            <a:extLst>
              <a:ext uri="{FF2B5EF4-FFF2-40B4-BE49-F238E27FC236}">
                <a16:creationId xmlns:a16="http://schemas.microsoft.com/office/drawing/2014/main" id="{106528C2-CDD6-BA66-DBFC-ABE3AE59200C}"/>
              </a:ext>
            </a:extLst>
          </p:cNvPr>
          <p:cNvSpPr txBox="1">
            <a:spLocks noChangeArrowheads="1"/>
          </p:cNvSpPr>
          <p:nvPr/>
        </p:nvSpPr>
        <p:spPr bwMode="auto">
          <a:xfrm>
            <a:off x="3414418" y="951053"/>
            <a:ext cx="6196457" cy="346249"/>
          </a:xfrm>
          <a:prstGeom prst="rect">
            <a:avLst/>
          </a:prstGeom>
          <a:noFill/>
          <a:ln w="9525">
            <a:noFill/>
            <a:miter lim="800000"/>
            <a:headEnd/>
            <a:tailEnd/>
          </a:ln>
        </p:spPr>
        <p:txBody>
          <a:bodyPr wrap="square" lIns="68580" tIns="34290" rIns="68580" bIns="34290">
            <a:spAutoFit/>
          </a:bodyPr>
          <a:lstStyle/>
          <a:p>
            <a:pPr lvl="0">
              <a:lnSpc>
                <a:spcPct val="100000"/>
              </a:lnSpc>
            </a:pPr>
            <a:r>
              <a:rPr lang="en-US" sz="1400" b="1" i="1" dirty="0">
                <a:solidFill>
                  <a:srgbClr val="C00000"/>
                </a:solidFill>
                <a:latin typeface="Times New Roman" pitchFamily="18" charset="0"/>
                <a:cs typeface="Times New Roman" pitchFamily="18" charset="0"/>
              </a:rPr>
              <a:t> </a:t>
            </a:r>
            <a:r>
              <a:rPr lang="en-US" b="1" i="1" dirty="0">
                <a:solidFill>
                  <a:srgbClr val="C00000"/>
                </a:solidFill>
                <a:latin typeface="Times New Roman" pitchFamily="18" charset="0"/>
                <a:cs typeface="Times New Roman" pitchFamily="18" charset="0"/>
              </a:rPr>
              <a:t>NHỮNG NỘI DUNG </a:t>
            </a:r>
            <a:r>
              <a:rPr lang="en-US" b="1" i="1">
                <a:solidFill>
                  <a:srgbClr val="C00000"/>
                </a:solidFill>
                <a:latin typeface="Times New Roman" pitchFamily="18" charset="0"/>
                <a:cs typeface="Times New Roman" pitchFamily="18" charset="0"/>
              </a:rPr>
              <a:t>CƠ BẢN CỦA CÁC </a:t>
            </a:r>
            <a:r>
              <a:rPr lang="en-US" b="1" i="1" dirty="0">
                <a:solidFill>
                  <a:srgbClr val="C00000"/>
                </a:solidFill>
                <a:latin typeface="Times New Roman" pitchFamily="18" charset="0"/>
                <a:cs typeface="Times New Roman" pitchFamily="18" charset="0"/>
              </a:rPr>
              <a:t>QUYẾT ĐỊNH</a:t>
            </a:r>
            <a:endParaRPr lang="en-US" b="1" i="1" dirty="0">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A76463CD-D4E5-1127-4354-6942926C93DF}"/>
              </a:ext>
            </a:extLst>
          </p:cNvPr>
          <p:cNvSpPr txBox="1"/>
          <p:nvPr/>
        </p:nvSpPr>
        <p:spPr>
          <a:xfrm>
            <a:off x="2502069" y="2888402"/>
            <a:ext cx="7565480" cy="584775"/>
          </a:xfrm>
          <a:prstGeom prst="rect">
            <a:avLst/>
          </a:prstGeom>
          <a:noFill/>
        </p:spPr>
        <p:txBody>
          <a:bodyPr wrap="square" rtlCol="0">
            <a:spAutoFit/>
          </a:bodyPr>
          <a:lstStyle/>
          <a:p>
            <a:r>
              <a:rPr lang="en-US" sz="1600" b="1" kern="1200">
                <a:solidFill>
                  <a:srgbClr val="FF0000"/>
                </a:solidFill>
                <a:latin typeface="Times New Roman" panose="02020603050405020304" pitchFamily="18" charset="0"/>
                <a:cs typeface="Times New Roman" panose="02020603050405020304" pitchFamily="18" charset="0"/>
              </a:rPr>
              <a:t>Điều 3</a:t>
            </a:r>
            <a:r>
              <a:rPr lang="en-US" sz="1600" b="1" kern="1200">
                <a:latin typeface="Times New Roman" panose="02020603050405020304" pitchFamily="18" charset="0"/>
                <a:cs typeface="Times New Roman" panose="02020603050405020304" pitchFamily="18" charset="0"/>
              </a:rPr>
              <a:t>. Nhiệm vụ của Sinh viên: chấp hành tốt nội qui qui định, Tự học, tự nghiên cứu, rèn luyện đạo đức lối sống, giữ gìn bảo vệ tài sản của Nhà trường…</a:t>
            </a:r>
          </a:p>
        </p:txBody>
      </p:sp>
      <p:sp>
        <p:nvSpPr>
          <p:cNvPr id="7" name="TextBox 6">
            <a:extLst>
              <a:ext uri="{FF2B5EF4-FFF2-40B4-BE49-F238E27FC236}">
                <a16:creationId xmlns:a16="http://schemas.microsoft.com/office/drawing/2014/main" id="{A6CE29B0-0FAC-95E9-D3E2-70DE9E1CF541}"/>
              </a:ext>
            </a:extLst>
          </p:cNvPr>
          <p:cNvSpPr txBox="1"/>
          <p:nvPr/>
        </p:nvSpPr>
        <p:spPr>
          <a:xfrm>
            <a:off x="2500977" y="4033077"/>
            <a:ext cx="7565480" cy="584775"/>
          </a:xfrm>
          <a:prstGeom prst="rect">
            <a:avLst/>
          </a:prstGeom>
          <a:noFill/>
        </p:spPr>
        <p:txBody>
          <a:bodyPr wrap="square" rtlCol="0">
            <a:spAutoFit/>
          </a:bodyPr>
          <a:lstStyle/>
          <a:p>
            <a:r>
              <a:rPr lang="vi-VN" sz="1600" b="1" kern="1200">
                <a:solidFill>
                  <a:srgbClr val="FF0000"/>
                </a:solidFill>
                <a:latin typeface="Times New Roman" panose="02020603050405020304" pitchFamily="18" charset="0"/>
                <a:cs typeface="Times New Roman" panose="02020603050405020304" pitchFamily="18" charset="0"/>
              </a:rPr>
              <a:t>Điều 4</a:t>
            </a:r>
            <a:r>
              <a:rPr lang="vi-VN" sz="1600" b="1" kern="1200">
                <a:latin typeface="Times New Roman" panose="02020603050405020304" pitchFamily="18" charset="0"/>
                <a:cs typeface="Times New Roman" panose="02020603050405020304" pitchFamily="18" charset="0"/>
              </a:rPr>
              <a:t>. Quyền của </a:t>
            </a:r>
            <a:r>
              <a:rPr lang="en-US" sz="1600" b="1" kern="1200">
                <a:latin typeface="Times New Roman" panose="02020603050405020304" pitchFamily="18" charset="0"/>
                <a:cs typeface="Times New Roman" panose="02020603050405020304" pitchFamily="18" charset="0"/>
              </a:rPr>
              <a:t>S</a:t>
            </a:r>
            <a:r>
              <a:rPr lang="vi-VN" sz="1600" b="1" kern="1200">
                <a:latin typeface="Times New Roman" panose="02020603050405020304" pitchFamily="18" charset="0"/>
                <a:cs typeface="Times New Roman" panose="02020603050405020304" pitchFamily="18" charset="0"/>
              </a:rPr>
              <a:t>inh viên</a:t>
            </a:r>
            <a:r>
              <a:rPr lang="en-US" sz="1600" b="1" kern="1200">
                <a:latin typeface="Times New Roman" panose="02020603050405020304" pitchFamily="18" charset="0"/>
                <a:cs typeface="Times New Roman" panose="02020603050405020304" pitchFamily="18" charset="0"/>
              </a:rPr>
              <a:t>: được tiếp nhận vào đúng các ngành nghề trúng tuyển, được sử dụng trang thiết bị học tập….., kết thúc khoá học được cấp Bằng đại học.</a:t>
            </a:r>
          </a:p>
        </p:txBody>
      </p:sp>
      <p:sp>
        <p:nvSpPr>
          <p:cNvPr id="8" name="TextBox 7">
            <a:extLst>
              <a:ext uri="{FF2B5EF4-FFF2-40B4-BE49-F238E27FC236}">
                <a16:creationId xmlns:a16="http://schemas.microsoft.com/office/drawing/2014/main" id="{7E2EC9FB-3A13-5A87-FD67-FEDEFC6AF29C}"/>
              </a:ext>
            </a:extLst>
          </p:cNvPr>
          <p:cNvSpPr txBox="1"/>
          <p:nvPr/>
        </p:nvSpPr>
        <p:spPr>
          <a:xfrm>
            <a:off x="2500977" y="5009989"/>
            <a:ext cx="7565480" cy="584775"/>
          </a:xfrm>
          <a:prstGeom prst="rect">
            <a:avLst/>
          </a:prstGeom>
          <a:noFill/>
        </p:spPr>
        <p:txBody>
          <a:bodyPr wrap="square" rtlCol="0">
            <a:spAutoFit/>
          </a:bodyPr>
          <a:lstStyle/>
          <a:p>
            <a:r>
              <a:rPr lang="vi-VN" sz="1600" b="1" kern="1200">
                <a:solidFill>
                  <a:srgbClr val="FF0000"/>
                </a:solidFill>
                <a:latin typeface="Times New Roman" panose="02020603050405020304" pitchFamily="18" charset="0"/>
                <a:cs typeface="Times New Roman" panose="02020603050405020304" pitchFamily="18" charset="0"/>
              </a:rPr>
              <a:t>Điều 5</a:t>
            </a:r>
            <a:r>
              <a:rPr lang="vi-VN" sz="1600" b="1" kern="1200">
                <a:latin typeface="Times New Roman" panose="02020603050405020304" pitchFamily="18" charset="0"/>
                <a:cs typeface="Times New Roman" panose="02020603050405020304" pitchFamily="18" charset="0"/>
              </a:rPr>
              <a:t>. Các hành vi </a:t>
            </a:r>
            <a:r>
              <a:rPr lang="en-US" sz="1600" b="1" kern="1200">
                <a:latin typeface="Times New Roman" panose="02020603050405020304" pitchFamily="18" charset="0"/>
                <a:cs typeface="Times New Roman" panose="02020603050405020304" pitchFamily="18" charset="0"/>
              </a:rPr>
              <a:t>S</a:t>
            </a:r>
            <a:r>
              <a:rPr lang="vi-VN" sz="1600" b="1" kern="1200">
                <a:latin typeface="Times New Roman" panose="02020603050405020304" pitchFamily="18" charset="0"/>
                <a:cs typeface="Times New Roman" panose="02020603050405020304" pitchFamily="18" charset="0"/>
              </a:rPr>
              <a:t>inh viên không được làm</a:t>
            </a:r>
            <a:r>
              <a:rPr lang="en-US" sz="1600" b="1" kern="1200">
                <a:latin typeface="Times New Roman" panose="02020603050405020304" pitchFamily="18" charset="0"/>
                <a:cs typeface="Times New Roman" panose="02020603050405020304" pitchFamily="18" charset="0"/>
              </a:rPr>
              <a:t>: không gian lận trong học tập, thi cử, tích cực tham gia phòng chống các hành vi vi phạm pháp luật không cho phép…</a:t>
            </a:r>
            <a:endParaRPr lang="en-US" sz="1600" kern="120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2C5D8BEC-F7A2-4FC3-9F7B-0953B2609839}"/>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45278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grpSp>
        <p:nvGrpSpPr>
          <p:cNvPr id="9" name="Group 8">
            <a:extLst>
              <a:ext uri="{FF2B5EF4-FFF2-40B4-BE49-F238E27FC236}">
                <a16:creationId xmlns:a16="http://schemas.microsoft.com/office/drawing/2014/main" id="{C8440D30-F495-897C-3DE9-4FEB29DC088A}"/>
              </a:ext>
            </a:extLst>
          </p:cNvPr>
          <p:cNvGrpSpPr/>
          <p:nvPr/>
        </p:nvGrpSpPr>
        <p:grpSpPr>
          <a:xfrm>
            <a:off x="1052970" y="1056035"/>
            <a:ext cx="10210800" cy="827474"/>
            <a:chOff x="1043188" y="1067117"/>
            <a:chExt cx="10336177" cy="1113331"/>
          </a:xfrm>
        </p:grpSpPr>
        <p:sp>
          <p:nvSpPr>
            <p:cNvPr id="8" name="Rectangle: Rounded Corners 7">
              <a:extLst>
                <a:ext uri="{FF2B5EF4-FFF2-40B4-BE49-F238E27FC236}">
                  <a16:creationId xmlns:a16="http://schemas.microsoft.com/office/drawing/2014/main" id="{537EA3C5-6D9E-774D-EA75-5EFAA132CAF3}"/>
                </a:ext>
              </a:extLst>
            </p:cNvPr>
            <p:cNvSpPr/>
            <p:nvPr/>
          </p:nvSpPr>
          <p:spPr>
            <a:xfrm>
              <a:off x="1043188" y="1067117"/>
              <a:ext cx="10336177" cy="1113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TextBox 6">
              <a:extLst>
                <a:ext uri="{FF2B5EF4-FFF2-40B4-BE49-F238E27FC236}">
                  <a16:creationId xmlns:a16="http://schemas.microsoft.com/office/drawing/2014/main" id="{C23BFCBC-02D5-67AC-A30A-20BC9A7DA057}"/>
                </a:ext>
              </a:extLst>
            </p:cNvPr>
            <p:cNvSpPr txBox="1"/>
            <p:nvPr/>
          </p:nvSpPr>
          <p:spPr>
            <a:xfrm>
              <a:off x="1123681" y="1146728"/>
              <a:ext cx="10212106" cy="584775"/>
            </a:xfrm>
            <a:prstGeom prst="rect">
              <a:avLst/>
            </a:prstGeom>
            <a:noFill/>
          </p:spPr>
          <p:txBody>
            <a:bodyPr wrap="square" rtlCol="0">
              <a:spAutoFit/>
            </a:bodyPr>
            <a:lstStyle/>
            <a:p>
              <a:pPr algn="ctr"/>
              <a:r>
                <a:rPr lang="en-US" sz="1600" b="1">
                  <a:solidFill>
                    <a:srgbClr val="000000"/>
                  </a:solidFill>
                  <a:effectLst/>
                  <a:latin typeface="Times New Roman" panose="02020603050405020304" pitchFamily="18" charset="0"/>
                  <a:ea typeface="Calibri" panose="020F0502020204030204" pitchFamily="34" charset="0"/>
                </a:rPr>
                <a:t>II. Quyết định số 848/QĐ- ĐHKTKTCN ngày 25 tháng 09 năm 2023 của Hiệu trưởng Nhà trường ban hành Quy định đánh giá kết quả rèn luyện của người học Trường Đại học Kinh tế - Kỹ thuật Công nghiệp;</a:t>
              </a:r>
              <a:endParaRPr lang="en-US" sz="1600">
                <a:solidFill>
                  <a:schemeClr val="bg1"/>
                </a:solidFill>
                <a:latin typeface="Times New Roman" pitchFamily="18" charset="0"/>
                <a:cs typeface="Times New Roman" pitchFamily="18" charset="0"/>
              </a:endParaRPr>
            </a:p>
          </p:txBody>
        </p:sp>
      </p:grpSp>
      <p:sp>
        <p:nvSpPr>
          <p:cNvPr id="10" name="TextBox 9">
            <a:extLst>
              <a:ext uri="{FF2B5EF4-FFF2-40B4-BE49-F238E27FC236}">
                <a16:creationId xmlns:a16="http://schemas.microsoft.com/office/drawing/2014/main" id="{E8A04AD3-83F8-D996-E1F9-9DF3CDF66CB3}"/>
              </a:ext>
            </a:extLst>
          </p:cNvPr>
          <p:cNvSpPr txBox="1"/>
          <p:nvPr/>
        </p:nvSpPr>
        <p:spPr>
          <a:xfrm>
            <a:off x="1136828" y="2109705"/>
            <a:ext cx="5547155" cy="292388"/>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4</a:t>
            </a:r>
            <a:r>
              <a:rPr lang="vi-VN" sz="1300" b="1">
                <a:latin typeface="Times New Roman" panose="02020603050405020304" pitchFamily="18" charset="0"/>
                <a:cs typeface="Times New Roman" panose="02020603050405020304" pitchFamily="18" charset="0"/>
              </a:rPr>
              <a:t>. Đánh giá về ý thức học tập</a:t>
            </a:r>
            <a:r>
              <a:rPr lang="en-US" sz="1300" b="1">
                <a:latin typeface="Times New Roman" panose="02020603050405020304" pitchFamily="18" charset="0"/>
                <a:cs typeface="Times New Roman" panose="02020603050405020304" pitchFamily="18" charset="0"/>
              </a:rPr>
              <a:t> - </a:t>
            </a:r>
            <a:r>
              <a:rPr lang="vi-VN" sz="1300" i="1">
                <a:latin typeface="Times New Roman" panose="02020603050405020304" pitchFamily="18" charset="0"/>
                <a:cs typeface="Times New Roman" panose="02020603050405020304" pitchFamily="18" charset="0"/>
              </a:rPr>
              <a:t>Khung điểm đánh giá từ 0 đến 20 điểm. </a:t>
            </a:r>
            <a:r>
              <a:rPr lang="vi-VN" sz="1300" b="1">
                <a:latin typeface="Times New Roman" panose="02020603050405020304" pitchFamily="18" charset="0"/>
                <a:cs typeface="Times New Roman" panose="02020603050405020304" pitchFamily="18" charset="0"/>
              </a:rPr>
              <a:t> </a:t>
            </a:r>
            <a:endParaRPr lang="en-US" sz="1300" b="1">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7D82C806-4E06-01E9-899B-38C0349733EC}"/>
              </a:ext>
            </a:extLst>
          </p:cNvPr>
          <p:cNvSpPr txBox="1"/>
          <p:nvPr/>
        </p:nvSpPr>
        <p:spPr>
          <a:xfrm>
            <a:off x="1136829" y="2505211"/>
            <a:ext cx="6635332" cy="492443"/>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5</a:t>
            </a:r>
            <a:r>
              <a:rPr lang="vi-VN" sz="1300" b="1">
                <a:latin typeface="Times New Roman" panose="02020603050405020304" pitchFamily="18" charset="0"/>
                <a:cs typeface="Times New Roman" panose="02020603050405020304" pitchFamily="18" charset="0"/>
              </a:rPr>
              <a:t>. Đánh giá về ý thức và kết quả chấp hành nội quy, quy chế, quy định trong nhà trường</a:t>
            </a:r>
            <a:r>
              <a:rPr lang="en-US" sz="1300" b="1">
                <a:latin typeface="Times New Roman" panose="02020603050405020304" pitchFamily="18" charset="0"/>
                <a:cs typeface="Times New Roman" panose="02020603050405020304" pitchFamily="18" charset="0"/>
              </a:rPr>
              <a:t> - </a:t>
            </a:r>
            <a:r>
              <a:rPr lang="vi-VN" sz="1300" i="1">
                <a:latin typeface="Times New Roman" panose="02020603050405020304" pitchFamily="18" charset="0"/>
                <a:cs typeface="Times New Roman" panose="02020603050405020304" pitchFamily="18" charset="0"/>
              </a:rPr>
              <a:t>Khung điểm đánh giá từ 0 đến 25 điểm. </a:t>
            </a:r>
            <a:endParaRPr lang="en-US" sz="1300" b="1">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CE43D45C-04B0-2027-F449-AA0540C21663}"/>
              </a:ext>
            </a:extLst>
          </p:cNvPr>
          <p:cNvSpPr txBox="1"/>
          <p:nvPr/>
        </p:nvSpPr>
        <p:spPr>
          <a:xfrm>
            <a:off x="1136829" y="3097978"/>
            <a:ext cx="8114233" cy="492443"/>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6</a:t>
            </a:r>
            <a:r>
              <a:rPr lang="vi-VN" sz="1300" b="1">
                <a:latin typeface="Times New Roman" panose="02020603050405020304" pitchFamily="18" charset="0"/>
                <a:cs typeface="Times New Roman" panose="02020603050405020304" pitchFamily="18" charset="0"/>
              </a:rPr>
              <a:t>. Đánh giá về ý thức và kết quả tham gia các hoạt động chính trị - xã hội, văn hoá, văn nghệ, thể thao, phòng chống các tệ nạn xã hội </a:t>
            </a:r>
            <a:r>
              <a:rPr lang="en-US" sz="1300" b="1">
                <a:latin typeface="Times New Roman" panose="02020603050405020304" pitchFamily="18" charset="0"/>
                <a:cs typeface="Times New Roman" panose="02020603050405020304" pitchFamily="18" charset="0"/>
              </a:rPr>
              <a:t> - </a:t>
            </a:r>
            <a:r>
              <a:rPr lang="vi-VN" sz="1300" i="1">
                <a:latin typeface="Times New Roman" panose="02020603050405020304" pitchFamily="18" charset="0"/>
                <a:cs typeface="Times New Roman" panose="02020603050405020304" pitchFamily="18" charset="0"/>
              </a:rPr>
              <a:t>Khung điểm đánh giá từ 0 đến 20 điểm. </a:t>
            </a:r>
            <a:endParaRPr lang="en-US" sz="1300" b="1">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E5A2063-348D-E62D-D758-52A73502C515}"/>
              </a:ext>
            </a:extLst>
          </p:cNvPr>
          <p:cNvSpPr txBox="1"/>
          <p:nvPr/>
        </p:nvSpPr>
        <p:spPr>
          <a:xfrm>
            <a:off x="1136830" y="3638499"/>
            <a:ext cx="5547154" cy="492443"/>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7</a:t>
            </a:r>
            <a:r>
              <a:rPr lang="vi-VN" sz="1300" b="1">
                <a:latin typeface="Times New Roman" panose="02020603050405020304" pitchFamily="18" charset="0"/>
                <a:cs typeface="Times New Roman" panose="02020603050405020304" pitchFamily="18" charset="0"/>
              </a:rPr>
              <a:t>. Đánh giá về ý thức công dân trong quan hệ với cộng đồng </a:t>
            </a:r>
            <a:r>
              <a:rPr lang="en-US" sz="1300" b="1">
                <a:latin typeface="Times New Roman" panose="02020603050405020304" pitchFamily="18" charset="0"/>
                <a:cs typeface="Times New Roman" panose="02020603050405020304" pitchFamily="18" charset="0"/>
              </a:rPr>
              <a:t>- </a:t>
            </a:r>
            <a:r>
              <a:rPr lang="vi-VN" sz="1300" i="1">
                <a:latin typeface="Times New Roman" panose="02020603050405020304" pitchFamily="18" charset="0"/>
                <a:cs typeface="Times New Roman" panose="02020603050405020304" pitchFamily="18" charset="0"/>
              </a:rPr>
              <a:t>Khung điểm đánh giá từ 0 đến 25 điểm. </a:t>
            </a:r>
            <a:endParaRPr lang="en-US" sz="1300" b="1">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49DFE54D-E7E7-937C-E042-A1982C8E43BC}"/>
              </a:ext>
            </a:extLst>
          </p:cNvPr>
          <p:cNvSpPr txBox="1"/>
          <p:nvPr/>
        </p:nvSpPr>
        <p:spPr>
          <a:xfrm>
            <a:off x="1161059" y="4199154"/>
            <a:ext cx="8988950" cy="492443"/>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8</a:t>
            </a:r>
            <a:r>
              <a:rPr lang="vi-VN" sz="1300" b="1">
                <a:latin typeface="Times New Roman" panose="02020603050405020304" pitchFamily="18" charset="0"/>
                <a:cs typeface="Times New Roman" panose="02020603050405020304" pitchFamily="18" charset="0"/>
              </a:rPr>
              <a:t>. Đánh giá về ý thức và kết quả tham gia công tác cán bộ lớp, các đoàn thể, tổ chức trong nhà trường hoặc đạt được thành tích đặc biệt trong học tập,</a:t>
            </a:r>
            <a:r>
              <a:rPr lang="en-US" sz="1300" b="1">
                <a:latin typeface="Times New Roman" panose="02020603050405020304" pitchFamily="18" charset="0"/>
                <a:cs typeface="Times New Roman" panose="02020603050405020304" pitchFamily="18" charset="0"/>
              </a:rPr>
              <a:t> </a:t>
            </a:r>
            <a:r>
              <a:rPr lang="vi-VN" sz="1300" b="1">
                <a:latin typeface="Times New Roman" panose="02020603050405020304" pitchFamily="18" charset="0"/>
                <a:cs typeface="Times New Roman" panose="02020603050405020304" pitchFamily="18" charset="0"/>
              </a:rPr>
              <a:t>rèn luyện</a:t>
            </a:r>
            <a:r>
              <a:rPr lang="en-US" sz="1300" b="1">
                <a:latin typeface="Times New Roman" panose="02020603050405020304" pitchFamily="18" charset="0"/>
                <a:cs typeface="Times New Roman" panose="02020603050405020304" pitchFamily="18" charset="0"/>
              </a:rPr>
              <a:t> - </a:t>
            </a:r>
            <a:r>
              <a:rPr lang="vi-VN" sz="1300" i="1">
                <a:latin typeface="Times New Roman" panose="02020603050405020304" pitchFamily="18" charset="0"/>
                <a:cs typeface="Times New Roman" panose="02020603050405020304" pitchFamily="18" charset="0"/>
              </a:rPr>
              <a:t>Khung điểm đánh giá từ 0 đến 10 điểm. </a:t>
            </a:r>
            <a:endParaRPr lang="en-US" sz="1300" b="1">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7C326BDB-61CB-2A86-7BDC-F363277C9F84}"/>
              </a:ext>
            </a:extLst>
          </p:cNvPr>
          <p:cNvSpPr txBox="1"/>
          <p:nvPr/>
        </p:nvSpPr>
        <p:spPr>
          <a:xfrm>
            <a:off x="1141610" y="4739449"/>
            <a:ext cx="10969110" cy="692497"/>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9</a:t>
            </a:r>
            <a:r>
              <a:rPr lang="vi-VN" sz="1300" b="1">
                <a:latin typeface="Times New Roman" panose="02020603050405020304" pitchFamily="18" charset="0"/>
                <a:cs typeface="Times New Roman" panose="02020603050405020304" pitchFamily="18" charset="0"/>
              </a:rPr>
              <a:t>. Điểm rèn luyện mặc định của sinh viên Căn cứ vào điều kiện thực tế của Nhà trường khi sử dụng phần mềm vào quản lý, để tạo mọi điều kiện thuận lợi cho sinh viên trong việc đánh giá điểm rèn luyện cũng như công tác quản lý của Nhà trường, sau khi kết thúc học kỳ và tiến hành đánh giá điểm rèn luyện, sinh viên chấp hành tốt và không có vi phạm gì thì điểm rèn luyện của sinh viên đó được xác định là </a:t>
            </a:r>
            <a:r>
              <a:rPr lang="en-US" sz="1300" b="1">
                <a:latin typeface="Times New Roman" panose="02020603050405020304" pitchFamily="18" charset="0"/>
                <a:cs typeface="Times New Roman" panose="02020603050405020304" pitchFamily="18" charset="0"/>
              </a:rPr>
              <a:t>65</a:t>
            </a:r>
            <a:r>
              <a:rPr lang="vi-VN" sz="1300" b="1">
                <a:latin typeface="Times New Roman" panose="02020603050405020304" pitchFamily="18" charset="0"/>
                <a:cs typeface="Times New Roman" panose="02020603050405020304" pitchFamily="18" charset="0"/>
              </a:rPr>
              <a:t> điểm  cho cả sinh viên hệ đại học. </a:t>
            </a:r>
            <a:endParaRPr lang="en-US" sz="1300" b="1">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C2CF2064-A5CD-8DD4-ADC2-8A14471B0B25}"/>
              </a:ext>
            </a:extLst>
          </p:cNvPr>
          <p:cNvSpPr txBox="1"/>
          <p:nvPr/>
        </p:nvSpPr>
        <p:spPr>
          <a:xfrm>
            <a:off x="1161059" y="5531918"/>
            <a:ext cx="3974815" cy="292388"/>
          </a:xfrm>
          <a:prstGeom prst="rect">
            <a:avLst/>
          </a:prstGeom>
          <a:noFill/>
        </p:spPr>
        <p:txBody>
          <a:bodyPr wrap="square" rtlCol="0">
            <a:spAutoFit/>
          </a:bodyPr>
          <a:lstStyle/>
          <a:p>
            <a:r>
              <a:rPr lang="vi-VN" sz="1300" b="1">
                <a:solidFill>
                  <a:srgbClr val="FF0000"/>
                </a:solidFill>
                <a:latin typeface="Times New Roman" panose="02020603050405020304" pitchFamily="18" charset="0"/>
                <a:cs typeface="Times New Roman" panose="02020603050405020304" pitchFamily="18" charset="0"/>
              </a:rPr>
              <a:t>Điều 1</a:t>
            </a:r>
            <a:r>
              <a:rPr lang="en-US" sz="1300" b="1">
                <a:solidFill>
                  <a:srgbClr val="FF0000"/>
                </a:solidFill>
                <a:latin typeface="Times New Roman" panose="02020603050405020304" pitchFamily="18" charset="0"/>
                <a:cs typeface="Times New Roman" panose="02020603050405020304" pitchFamily="18" charset="0"/>
              </a:rPr>
              <a:t>2</a:t>
            </a:r>
            <a:r>
              <a:rPr lang="vi-VN" sz="1300" b="1">
                <a:latin typeface="Times New Roman" panose="02020603050405020304" pitchFamily="18" charset="0"/>
                <a:cs typeface="Times New Roman" panose="02020603050405020304" pitchFamily="18" charset="0"/>
              </a:rPr>
              <a:t>. Khung đánh giá điểm rèn luyện sinh viên</a:t>
            </a:r>
            <a:endParaRPr lang="en-US" sz="1300" b="1">
              <a:latin typeface="Times New Roman" panose="02020603050405020304" pitchFamily="18" charset="0"/>
              <a:cs typeface="Times New Roman" panose="02020603050405020304" pitchFamily="18" charset="0"/>
            </a:endParaRPr>
          </a:p>
        </p:txBody>
      </p:sp>
      <p:graphicFrame>
        <p:nvGraphicFramePr>
          <p:cNvPr id="25" name="Table 24">
            <a:extLst>
              <a:ext uri="{FF2B5EF4-FFF2-40B4-BE49-F238E27FC236}">
                <a16:creationId xmlns:a16="http://schemas.microsoft.com/office/drawing/2014/main" id="{F8B84839-0B4C-46BD-CE89-56A46B83549C}"/>
              </a:ext>
            </a:extLst>
          </p:cNvPr>
          <p:cNvGraphicFramePr>
            <a:graphicFrameLocks noGrp="1"/>
          </p:cNvGraphicFramePr>
          <p:nvPr>
            <p:extLst>
              <p:ext uri="{D42A27DB-BD31-4B8C-83A1-F6EECF244321}">
                <p14:modId xmlns:p14="http://schemas.microsoft.com/office/powerpoint/2010/main" val="3217458956"/>
              </p:ext>
            </p:extLst>
          </p:nvPr>
        </p:nvGraphicFramePr>
        <p:xfrm>
          <a:off x="1960630" y="8078386"/>
          <a:ext cx="8077200" cy="3733800"/>
        </p:xfrm>
        <a:graphic>
          <a:graphicData uri="http://schemas.openxmlformats.org/drawingml/2006/table">
            <a:tbl>
              <a:tblPr firstRow="1" bandRow="1">
                <a:tableStyleId>{5C22544A-7EE6-4342-B048-85BDC9FD1C3A}</a:tableStyleId>
              </a:tblPr>
              <a:tblGrid>
                <a:gridCol w="1211580">
                  <a:extLst>
                    <a:ext uri="{9D8B030D-6E8A-4147-A177-3AD203B41FA5}">
                      <a16:colId xmlns:a16="http://schemas.microsoft.com/office/drawing/2014/main" val="20000"/>
                    </a:ext>
                  </a:extLst>
                </a:gridCol>
                <a:gridCol w="2598420">
                  <a:extLst>
                    <a:ext uri="{9D8B030D-6E8A-4147-A177-3AD203B41FA5}">
                      <a16:colId xmlns:a16="http://schemas.microsoft.com/office/drawing/2014/main" val="20001"/>
                    </a:ext>
                  </a:extLst>
                </a:gridCol>
                <a:gridCol w="2954655">
                  <a:extLst>
                    <a:ext uri="{9D8B030D-6E8A-4147-A177-3AD203B41FA5}">
                      <a16:colId xmlns:a16="http://schemas.microsoft.com/office/drawing/2014/main" val="20002"/>
                    </a:ext>
                  </a:extLst>
                </a:gridCol>
                <a:gridCol w="1312545">
                  <a:extLst>
                    <a:ext uri="{9D8B030D-6E8A-4147-A177-3AD203B41FA5}">
                      <a16:colId xmlns:a16="http://schemas.microsoft.com/office/drawing/2014/main" val="20003"/>
                    </a:ext>
                  </a:extLst>
                </a:gridCol>
              </a:tblGrid>
              <a:tr h="533400">
                <a:tc>
                  <a:txBody>
                    <a:bodyPr/>
                    <a:lstStyle/>
                    <a:p>
                      <a:pPr algn="ctr">
                        <a:lnSpc>
                          <a:spcPct val="150000"/>
                        </a:lnSpc>
                      </a:pPr>
                      <a:r>
                        <a:rPr lang="en-US" sz="1400" dirty="0">
                          <a:latin typeface="Times New Roman" pitchFamily="18" charset="0"/>
                          <a:cs typeface="Times New Roman" pitchFamily="18" charset="0"/>
                        </a:rPr>
                        <a:t>STT</a:t>
                      </a:r>
                    </a:p>
                  </a:txBody>
                  <a:tcPr/>
                </a:tc>
                <a:tc>
                  <a:txBody>
                    <a:bodyPr/>
                    <a:lstStyle/>
                    <a:p>
                      <a:pPr algn="ctr">
                        <a:lnSpc>
                          <a:spcPct val="150000"/>
                        </a:lnSpc>
                      </a:pPr>
                      <a:r>
                        <a:rPr lang="en-US" sz="1400" dirty="0">
                          <a:latin typeface="Times New Roman" pitchFamily="18" charset="0"/>
                          <a:cs typeface="Times New Roman" pitchFamily="18" charset="0"/>
                        </a:rPr>
                        <a:t>Điểm</a:t>
                      </a:r>
                      <a:r>
                        <a:rPr lang="en-US" sz="1400" baseline="0" dirty="0">
                          <a:latin typeface="Times New Roman" pitchFamily="18" charset="0"/>
                          <a:cs typeface="Times New Roman" pitchFamily="18" charset="0"/>
                        </a:rPr>
                        <a:t> rèn luyện</a:t>
                      </a:r>
                      <a:endParaRPr lang="en-US" sz="1400" dirty="0">
                        <a:latin typeface="Times New Roman" pitchFamily="18" charset="0"/>
                        <a:cs typeface="Times New Roman" pitchFamily="18" charset="0"/>
                      </a:endParaRPr>
                    </a:p>
                  </a:txBody>
                  <a:tcPr/>
                </a:tc>
                <a:tc>
                  <a:txBody>
                    <a:bodyPr/>
                    <a:lstStyle/>
                    <a:p>
                      <a:pPr algn="ctr">
                        <a:lnSpc>
                          <a:spcPct val="150000"/>
                        </a:lnSpc>
                      </a:pPr>
                      <a:r>
                        <a:rPr lang="en-US" sz="1400" dirty="0">
                          <a:latin typeface="Times New Roman" pitchFamily="18" charset="0"/>
                          <a:cs typeface="Times New Roman" pitchFamily="18" charset="0"/>
                        </a:rPr>
                        <a:t>Phân</a:t>
                      </a:r>
                      <a:r>
                        <a:rPr lang="en-US" sz="1400" baseline="0" dirty="0">
                          <a:latin typeface="Times New Roman" pitchFamily="18" charset="0"/>
                          <a:cs typeface="Times New Roman" pitchFamily="18" charset="0"/>
                        </a:rPr>
                        <a:t> loại điểm rèn luyện</a:t>
                      </a:r>
                      <a:endParaRPr lang="en-US" sz="1400" dirty="0">
                        <a:latin typeface="Times New Roman" pitchFamily="18" charset="0"/>
                        <a:cs typeface="Times New Roman" pitchFamily="18" charset="0"/>
                      </a:endParaRPr>
                    </a:p>
                  </a:txBody>
                  <a:tcPr/>
                </a:tc>
                <a:tc>
                  <a:txBody>
                    <a:bodyPr/>
                    <a:lstStyle/>
                    <a:p>
                      <a:pPr algn="ctr">
                        <a:lnSpc>
                          <a:spcPct val="150000"/>
                        </a:lnSpc>
                      </a:pPr>
                      <a:r>
                        <a:rPr lang="en-US" sz="1400" dirty="0">
                          <a:latin typeface="Times New Roman" pitchFamily="18" charset="0"/>
                          <a:cs typeface="Times New Roman" pitchFamily="18" charset="0"/>
                        </a:rPr>
                        <a:t>Ghi chú</a:t>
                      </a:r>
                    </a:p>
                  </a:txBody>
                  <a:tcPr/>
                </a:tc>
                <a:extLst>
                  <a:ext uri="{0D108BD9-81ED-4DB2-BD59-A6C34878D82A}">
                    <a16:rowId xmlns:a16="http://schemas.microsoft.com/office/drawing/2014/main" val="10000"/>
                  </a:ext>
                </a:extLst>
              </a:tr>
              <a:tr h="533400">
                <a:tc>
                  <a:txBody>
                    <a:bodyPr/>
                    <a:lstStyle/>
                    <a:p>
                      <a:pPr algn="ctr">
                        <a:lnSpc>
                          <a:spcPct val="150000"/>
                        </a:lnSpc>
                      </a:pPr>
                      <a:r>
                        <a:rPr lang="en-US" sz="1400" dirty="0">
                          <a:latin typeface="Times New Roman" pitchFamily="18" charset="0"/>
                          <a:cs typeface="Times New Roman" pitchFamily="18" charset="0"/>
                        </a:rPr>
                        <a:t>1</a:t>
                      </a:r>
                    </a:p>
                  </a:txBody>
                  <a:tcPr/>
                </a:tc>
                <a:tc>
                  <a:txBody>
                    <a:bodyPr/>
                    <a:lstStyle/>
                    <a:p>
                      <a:pPr>
                        <a:lnSpc>
                          <a:spcPct val="150000"/>
                        </a:lnSpc>
                      </a:pPr>
                      <a:r>
                        <a:rPr lang="vi-VN" sz="1400" dirty="0">
                          <a:latin typeface="Times New Roman" pitchFamily="18" charset="0"/>
                          <a:cs typeface="Times New Roman" pitchFamily="18" charset="0"/>
                        </a:rPr>
                        <a:t>Từ 90 đến 100 điểm </a:t>
                      </a:r>
                      <a:endParaRPr lang="en-US" sz="1400" dirty="0">
                        <a:latin typeface="Times New Roman" pitchFamily="18" charset="0"/>
                        <a:cs typeface="Times New Roman" pitchFamily="18" charset="0"/>
                      </a:endParaRPr>
                    </a:p>
                  </a:txBody>
                  <a:tcPr/>
                </a:tc>
                <a:tc>
                  <a:txBody>
                    <a:bodyPr/>
                    <a:lstStyle/>
                    <a:p>
                      <a:pPr algn="l">
                        <a:lnSpc>
                          <a:spcPct val="150000"/>
                        </a:lnSpc>
                      </a:pPr>
                      <a:r>
                        <a:rPr lang="en-US" sz="1400" dirty="0">
                          <a:latin typeface="Times New Roman" panose="02020603050405020304" pitchFamily="18" charset="0"/>
                          <a:cs typeface="Times New Roman" panose="02020603050405020304" pitchFamily="18" charset="0"/>
                        </a:rPr>
                        <a:t>Đạt loại Xuất sắc</a:t>
                      </a:r>
                    </a:p>
                  </a:txBody>
                  <a:tcPr/>
                </a:tc>
                <a:tc>
                  <a:txBody>
                    <a:bodyPr/>
                    <a:lstStyle/>
                    <a:p>
                      <a:pPr>
                        <a:lnSpc>
                          <a:spcPct val="150000"/>
                        </a:lnSpc>
                      </a:pPr>
                      <a:endParaRPr lang="en-US" sz="1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533400">
                <a:tc>
                  <a:txBody>
                    <a:bodyPr/>
                    <a:lstStyle/>
                    <a:p>
                      <a:pPr algn="ctr">
                        <a:lnSpc>
                          <a:spcPct val="150000"/>
                        </a:lnSpc>
                      </a:pPr>
                      <a:r>
                        <a:rPr lang="en-US" sz="1400" dirty="0">
                          <a:latin typeface="Times New Roman" pitchFamily="18" charset="0"/>
                          <a:cs typeface="Times New Roman" pitchFamily="18" charset="0"/>
                        </a:rPr>
                        <a:t>2</a:t>
                      </a:r>
                    </a:p>
                  </a:txBody>
                  <a:tcPr/>
                </a:tc>
                <a:tc>
                  <a:txBody>
                    <a:bodyPr/>
                    <a:lstStyle/>
                    <a:p>
                      <a:pPr>
                        <a:lnSpc>
                          <a:spcPct val="150000"/>
                        </a:lnSpc>
                      </a:pPr>
                      <a:r>
                        <a:rPr lang="vi-VN" sz="1400" dirty="0">
                          <a:latin typeface="Times New Roman" pitchFamily="18" charset="0"/>
                          <a:cs typeface="Times New Roman" pitchFamily="18" charset="0"/>
                        </a:rPr>
                        <a:t>Từ 80 đến dưới 90 điểm</a:t>
                      </a:r>
                      <a:endParaRPr lang="en-US" sz="1400" dirty="0">
                        <a:latin typeface="Times New Roman" pitchFamily="18" charset="0"/>
                        <a:cs typeface="Times New Roman" pitchFamily="18" charset="0"/>
                      </a:endParaRPr>
                    </a:p>
                  </a:txBody>
                  <a:tcPr/>
                </a:tc>
                <a:tc>
                  <a:txBody>
                    <a:bodyPr/>
                    <a:lstStyle/>
                    <a:p>
                      <a:pPr algn="l">
                        <a:lnSpc>
                          <a:spcPct val="150000"/>
                        </a:lnSpc>
                      </a:pPr>
                      <a:r>
                        <a:rPr lang="en-US" sz="1400" dirty="0">
                          <a:latin typeface="Times New Roman" panose="02020603050405020304" pitchFamily="18" charset="0"/>
                          <a:cs typeface="Times New Roman" panose="02020603050405020304" pitchFamily="18" charset="0"/>
                        </a:rPr>
                        <a:t>Đạt loại Tốt</a:t>
                      </a:r>
                    </a:p>
                  </a:txBody>
                  <a:tcPr/>
                </a:tc>
                <a:tc>
                  <a:txBody>
                    <a:bodyPr/>
                    <a:lstStyle/>
                    <a:p>
                      <a:pPr>
                        <a:lnSpc>
                          <a:spcPct val="150000"/>
                        </a:lnSpc>
                      </a:pPr>
                      <a:endParaRPr lang="en-US" sz="140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533400">
                <a:tc>
                  <a:txBody>
                    <a:bodyPr/>
                    <a:lstStyle/>
                    <a:p>
                      <a:pPr algn="ctr">
                        <a:lnSpc>
                          <a:spcPct val="150000"/>
                        </a:lnSpc>
                      </a:pPr>
                      <a:r>
                        <a:rPr lang="en-US" sz="1400" dirty="0">
                          <a:latin typeface="Times New Roman" pitchFamily="18" charset="0"/>
                          <a:cs typeface="Times New Roman" pitchFamily="18" charset="0"/>
                        </a:rPr>
                        <a:t>3</a:t>
                      </a:r>
                    </a:p>
                  </a:txBody>
                  <a:tcPr/>
                </a:tc>
                <a:tc>
                  <a:txBody>
                    <a:bodyPr/>
                    <a:lstStyle/>
                    <a:p>
                      <a:pPr marL="0" algn="l" defTabSz="914400" rtl="0" eaLnBrk="1" latinLnBrk="0" hangingPunct="1">
                        <a:lnSpc>
                          <a:spcPct val="150000"/>
                        </a:lnSpc>
                      </a:pPr>
                      <a:r>
                        <a:rPr lang="vi-VN" sz="1400" kern="1200" dirty="0">
                          <a:solidFill>
                            <a:schemeClr val="dk1"/>
                          </a:solidFill>
                          <a:latin typeface="Times New Roman" pitchFamily="18" charset="0"/>
                          <a:ea typeface="+mn-ea"/>
                          <a:cs typeface="Times New Roman" pitchFamily="18" charset="0"/>
                        </a:rPr>
                        <a:t>Từ 65 đến dưới 80 điểm</a:t>
                      </a:r>
                      <a:endParaRPr lang="en-US" sz="1400" kern="1200" dirty="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a:latin typeface="Times New Roman" panose="02020603050405020304" pitchFamily="18" charset="0"/>
                          <a:cs typeface="Times New Roman" panose="02020603050405020304" pitchFamily="18" charset="0"/>
                        </a:rPr>
                        <a:t>Đạt loại Khá</a:t>
                      </a:r>
                    </a:p>
                  </a:txBody>
                  <a:tcPr/>
                </a:tc>
                <a:tc>
                  <a:txBody>
                    <a:bodyPr/>
                    <a:lstStyle/>
                    <a:p>
                      <a:pPr>
                        <a:lnSpc>
                          <a:spcPct val="150000"/>
                        </a:lnSpc>
                      </a:pPr>
                      <a:endParaRPr lang="en-US" sz="140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533400">
                <a:tc>
                  <a:txBody>
                    <a:bodyPr/>
                    <a:lstStyle/>
                    <a:p>
                      <a:pPr algn="ctr">
                        <a:lnSpc>
                          <a:spcPct val="150000"/>
                        </a:lnSpc>
                      </a:pPr>
                      <a:r>
                        <a:rPr lang="en-US" sz="1400" dirty="0">
                          <a:latin typeface="Times New Roman" pitchFamily="18" charset="0"/>
                          <a:cs typeface="Times New Roman" pitchFamily="18" charset="0"/>
                        </a:rPr>
                        <a:t>4</a:t>
                      </a:r>
                    </a:p>
                  </a:txBody>
                  <a:tcPr/>
                </a:tc>
                <a:tc>
                  <a:txBody>
                    <a:bodyPr/>
                    <a:lstStyle/>
                    <a:p>
                      <a:pPr marL="0" algn="l" defTabSz="914400" rtl="0" eaLnBrk="1" latinLnBrk="0" hangingPunct="1">
                        <a:lnSpc>
                          <a:spcPct val="150000"/>
                        </a:lnSpc>
                      </a:pPr>
                      <a:r>
                        <a:rPr lang="vi-VN" sz="1400" kern="1200" dirty="0">
                          <a:solidFill>
                            <a:schemeClr val="dk1"/>
                          </a:solidFill>
                          <a:latin typeface="Times New Roman" pitchFamily="18" charset="0"/>
                          <a:ea typeface="+mn-ea"/>
                          <a:cs typeface="Times New Roman" pitchFamily="18" charset="0"/>
                        </a:rPr>
                        <a:t>Từ 50 đến dưới 65 điểm </a:t>
                      </a:r>
                      <a:endParaRPr lang="en-US" sz="1400" kern="1200" dirty="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a:latin typeface="Times New Roman" panose="02020603050405020304" pitchFamily="18" charset="0"/>
                          <a:cs typeface="Times New Roman" panose="02020603050405020304" pitchFamily="18" charset="0"/>
                        </a:rPr>
                        <a:t>Đạt loại Trung bình</a:t>
                      </a:r>
                    </a:p>
                  </a:txBody>
                  <a:tcPr/>
                </a:tc>
                <a:tc>
                  <a:txBody>
                    <a:bodyPr/>
                    <a:lstStyle/>
                    <a:p>
                      <a:pPr>
                        <a:lnSpc>
                          <a:spcPct val="150000"/>
                        </a:lnSpc>
                      </a:pPr>
                      <a:endParaRPr lang="en-US" sz="1400">
                        <a:latin typeface="Times New Roman" pitchFamily="18" charset="0"/>
                        <a:cs typeface="Times New Roman" pitchFamily="18" charset="0"/>
                      </a:endParaRPr>
                    </a:p>
                  </a:txBody>
                  <a:tcPr/>
                </a:tc>
                <a:extLst>
                  <a:ext uri="{0D108BD9-81ED-4DB2-BD59-A6C34878D82A}">
                    <a16:rowId xmlns:a16="http://schemas.microsoft.com/office/drawing/2014/main" val="10005"/>
                  </a:ext>
                </a:extLst>
              </a:tr>
              <a:tr h="533400">
                <a:tc>
                  <a:txBody>
                    <a:bodyPr/>
                    <a:lstStyle/>
                    <a:p>
                      <a:pPr algn="ctr">
                        <a:lnSpc>
                          <a:spcPct val="150000"/>
                        </a:lnSpc>
                      </a:pPr>
                      <a:r>
                        <a:rPr lang="en-US" sz="1400" dirty="0">
                          <a:latin typeface="Times New Roman" pitchFamily="18" charset="0"/>
                          <a:cs typeface="Times New Roman" pitchFamily="18" charset="0"/>
                        </a:rPr>
                        <a:t>5</a:t>
                      </a:r>
                    </a:p>
                  </a:txBody>
                  <a:tcPr/>
                </a:tc>
                <a:tc>
                  <a:txBody>
                    <a:bodyPr/>
                    <a:lstStyle/>
                    <a:p>
                      <a:pPr marL="0" algn="l" defTabSz="914400" rtl="0" eaLnBrk="1" latinLnBrk="0" hangingPunct="1">
                        <a:lnSpc>
                          <a:spcPct val="150000"/>
                        </a:lnSpc>
                      </a:pPr>
                      <a:r>
                        <a:rPr lang="vi-VN" sz="1400" kern="1200" dirty="0">
                          <a:solidFill>
                            <a:schemeClr val="dk1"/>
                          </a:solidFill>
                          <a:latin typeface="Times New Roman" pitchFamily="18" charset="0"/>
                          <a:ea typeface="+mn-ea"/>
                          <a:cs typeface="Times New Roman" pitchFamily="18" charset="0"/>
                        </a:rPr>
                        <a:t>Từ 35 đến dưới 50 điểm</a:t>
                      </a:r>
                      <a:endParaRPr lang="en-US" sz="1400" kern="1200" dirty="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a:latin typeface="Times New Roman" panose="02020603050405020304" pitchFamily="18" charset="0"/>
                          <a:cs typeface="Times New Roman" panose="02020603050405020304" pitchFamily="18" charset="0"/>
                        </a:rPr>
                        <a:t>Đạt loại Yếu</a:t>
                      </a:r>
                    </a:p>
                  </a:txBody>
                  <a:tcPr/>
                </a:tc>
                <a:tc>
                  <a:txBody>
                    <a:bodyPr/>
                    <a:lstStyle/>
                    <a:p>
                      <a:pPr>
                        <a:lnSpc>
                          <a:spcPct val="150000"/>
                        </a:lnSpc>
                      </a:pPr>
                      <a:endParaRPr lang="en-US" sz="1400" dirty="0">
                        <a:latin typeface="Times New Roman" pitchFamily="18" charset="0"/>
                        <a:cs typeface="Times New Roman" pitchFamily="18" charset="0"/>
                      </a:endParaRPr>
                    </a:p>
                  </a:txBody>
                  <a:tcPr/>
                </a:tc>
                <a:extLst>
                  <a:ext uri="{0D108BD9-81ED-4DB2-BD59-A6C34878D82A}">
                    <a16:rowId xmlns:a16="http://schemas.microsoft.com/office/drawing/2014/main" val="10006"/>
                  </a:ext>
                </a:extLst>
              </a:tr>
              <a:tr h="533400">
                <a:tc>
                  <a:txBody>
                    <a:bodyPr/>
                    <a:lstStyle/>
                    <a:p>
                      <a:pPr algn="ctr">
                        <a:lnSpc>
                          <a:spcPct val="150000"/>
                        </a:lnSpc>
                      </a:pPr>
                      <a:r>
                        <a:rPr lang="en-US" sz="1400" dirty="0">
                          <a:latin typeface="Times New Roman" pitchFamily="18" charset="0"/>
                          <a:cs typeface="Times New Roman" pitchFamily="18" charset="0"/>
                        </a:rPr>
                        <a:t>6</a:t>
                      </a:r>
                    </a:p>
                  </a:txBody>
                  <a:tcPr/>
                </a:tc>
                <a:tc>
                  <a:txBody>
                    <a:bodyPr/>
                    <a:lstStyle/>
                    <a:p>
                      <a:pPr marL="0" algn="l" defTabSz="914400" rtl="0" eaLnBrk="1" latinLnBrk="0" hangingPunct="1">
                        <a:lnSpc>
                          <a:spcPct val="150000"/>
                        </a:lnSpc>
                      </a:pPr>
                      <a:r>
                        <a:rPr lang="vi-VN" sz="1400" kern="1200" dirty="0">
                          <a:solidFill>
                            <a:schemeClr val="dk1"/>
                          </a:solidFill>
                          <a:latin typeface="Times New Roman" pitchFamily="18" charset="0"/>
                          <a:ea typeface="+mn-ea"/>
                          <a:cs typeface="Times New Roman" pitchFamily="18" charset="0"/>
                        </a:rPr>
                        <a:t>Dưới 35 điểm</a:t>
                      </a:r>
                      <a:endParaRPr lang="en-US" sz="1400" kern="1200" dirty="0">
                        <a:solidFill>
                          <a:schemeClr val="dk1"/>
                        </a:solidFill>
                        <a:latin typeface="Times New Roman" pitchFamily="18" charset="0"/>
                        <a:ea typeface="+mn-ea"/>
                        <a:cs typeface="Times New Roman" pitchFamily="18" charset="0"/>
                      </a:endParaRPr>
                    </a:p>
                  </a:txBody>
                  <a:tcPr/>
                </a:tc>
                <a:tc>
                  <a:txBody>
                    <a:bodyPr/>
                    <a:lstStyle/>
                    <a:p>
                      <a:pPr algn="l">
                        <a:lnSpc>
                          <a:spcPct val="150000"/>
                        </a:lnSpc>
                      </a:pPr>
                      <a:r>
                        <a:rPr lang="en-US" sz="1400" dirty="0">
                          <a:latin typeface="Times New Roman" panose="02020603050405020304" pitchFamily="18" charset="0"/>
                          <a:cs typeface="Times New Roman" panose="02020603050405020304" pitchFamily="18" charset="0"/>
                        </a:rPr>
                        <a:t>Đạt loại Kém</a:t>
                      </a:r>
                    </a:p>
                  </a:txBody>
                  <a:tcPr/>
                </a:tc>
                <a:tc>
                  <a:txBody>
                    <a:bodyPr/>
                    <a:lstStyle/>
                    <a:p>
                      <a:pPr>
                        <a:lnSpc>
                          <a:spcPct val="150000"/>
                        </a:lnSpc>
                      </a:pPr>
                      <a:endParaRPr lang="en-US" sz="1400" dirty="0">
                        <a:latin typeface="Times New Roman" pitchFamily="18" charset="0"/>
                        <a:cs typeface="Times New Roman" pitchFamily="18" charset="0"/>
                      </a:endParaRPr>
                    </a:p>
                  </a:txBody>
                  <a:tcPr/>
                </a:tc>
                <a:extLst>
                  <a:ext uri="{0D108BD9-81ED-4DB2-BD59-A6C34878D82A}">
                    <a16:rowId xmlns:a16="http://schemas.microsoft.com/office/drawing/2014/main" val="10007"/>
                  </a:ext>
                </a:extLst>
              </a:tr>
            </a:tbl>
          </a:graphicData>
        </a:graphic>
      </p:graphicFrame>
      <p:sp>
        <p:nvSpPr>
          <p:cNvPr id="28" name="TextBox 27">
            <a:extLst>
              <a:ext uri="{FF2B5EF4-FFF2-40B4-BE49-F238E27FC236}">
                <a16:creationId xmlns:a16="http://schemas.microsoft.com/office/drawing/2014/main" id="{5BC78C70-A878-D3D8-158D-C0F88800695F}"/>
              </a:ext>
            </a:extLst>
          </p:cNvPr>
          <p:cNvSpPr txBox="1"/>
          <p:nvPr/>
        </p:nvSpPr>
        <p:spPr>
          <a:xfrm>
            <a:off x="1490617" y="7062350"/>
            <a:ext cx="6743700" cy="951030"/>
          </a:xfrm>
          <a:prstGeom prst="rect">
            <a:avLst/>
          </a:prstGeom>
          <a:noFill/>
        </p:spPr>
        <p:txBody>
          <a:bodyPr wrap="square" rtlCol="0">
            <a:spAutoFit/>
          </a:bodyPr>
          <a:lstStyle/>
          <a:p>
            <a:pPr marL="0" lvl="0" indent="0" algn="l" defTabSz="488950">
              <a:lnSpc>
                <a:spcPct val="90000"/>
              </a:lnSpc>
              <a:spcBef>
                <a:spcPct val="0"/>
              </a:spcBef>
              <a:spcAft>
                <a:spcPct val="35000"/>
              </a:spcAft>
              <a:buNone/>
            </a:pPr>
            <a:r>
              <a:rPr lang="vi-VN" sz="1200" b="1" kern="1200">
                <a:solidFill>
                  <a:srgbClr val="FF0000"/>
                </a:solidFill>
                <a:latin typeface="Times New Roman" panose="02020603050405020304" pitchFamily="18" charset="0"/>
                <a:cs typeface="Times New Roman" panose="02020603050405020304" pitchFamily="18" charset="0"/>
              </a:rPr>
              <a:t>Điều 12</a:t>
            </a:r>
            <a:r>
              <a:rPr lang="vi-VN" sz="1200" b="1" kern="1200">
                <a:latin typeface="Times New Roman" panose="02020603050405020304" pitchFamily="18" charset="0"/>
                <a:cs typeface="Times New Roman" panose="02020603050405020304" pitchFamily="18" charset="0"/>
              </a:rPr>
              <a:t>. Phân loại kết quả rèn luyện</a:t>
            </a:r>
            <a:endParaRPr lang="en-US" sz="1200" b="1" kern="1200">
              <a:latin typeface="Times New Roman" panose="02020603050405020304" pitchFamily="18" charset="0"/>
              <a:cs typeface="Times New Roman" panose="02020603050405020304" pitchFamily="18" charset="0"/>
            </a:endParaRPr>
          </a:p>
          <a:p>
            <a:pPr marL="0" lvl="0" indent="0" algn="l" defTabSz="488950">
              <a:lnSpc>
                <a:spcPct val="90000"/>
              </a:lnSpc>
              <a:spcBef>
                <a:spcPct val="0"/>
              </a:spcBef>
              <a:spcAft>
                <a:spcPct val="35000"/>
              </a:spcAft>
              <a:buNone/>
            </a:pPr>
            <a:r>
              <a:rPr lang="en-US" sz="1200" b="1" kern="1200">
                <a:latin typeface="Times New Roman" panose="02020603050405020304" pitchFamily="18" charset="0"/>
                <a:cs typeface="Times New Roman" panose="02020603050405020304" pitchFamily="18" charset="0"/>
              </a:rPr>
              <a:t>1. </a:t>
            </a:r>
            <a:r>
              <a:rPr lang="vi-VN" sz="1200" b="1" kern="1200">
                <a:latin typeface="Times New Roman" panose="02020603050405020304" pitchFamily="18" charset="0"/>
                <a:cs typeface="Times New Roman" panose="02020603050405020304" pitchFamily="18" charset="0"/>
              </a:rPr>
              <a:t>Kết quả rèn luyện được phân thành các loại: Xuất sắc, Tốt, Khá, Trung bình, Yếu và Kém. </a:t>
            </a:r>
            <a:endParaRPr lang="en-US" sz="1200" b="1" kern="1200">
              <a:latin typeface="Times New Roman" panose="02020603050405020304" pitchFamily="18" charset="0"/>
              <a:cs typeface="Times New Roman" panose="02020603050405020304" pitchFamily="18" charset="0"/>
            </a:endParaRPr>
          </a:p>
          <a:p>
            <a:pPr marL="0" lvl="0" indent="0" algn="l" defTabSz="488950">
              <a:lnSpc>
                <a:spcPct val="90000"/>
              </a:lnSpc>
              <a:spcBef>
                <a:spcPct val="0"/>
              </a:spcBef>
              <a:spcAft>
                <a:spcPct val="35000"/>
              </a:spcAft>
              <a:buNone/>
            </a:pPr>
            <a:r>
              <a:rPr lang="vi-VN" sz="1200" b="1" kern="1200">
                <a:latin typeface="Times New Roman" panose="02020603050405020304" pitchFamily="18" charset="0"/>
                <a:cs typeface="Times New Roman" panose="02020603050405020304" pitchFamily="18" charset="0"/>
              </a:rPr>
              <a:t>2. Phân loại kết quả rèn luyện:</a:t>
            </a:r>
            <a:endParaRPr lang="en-US" sz="1200" b="1" kern="1200">
              <a:latin typeface="Times New Roman" panose="02020603050405020304" pitchFamily="18" charset="0"/>
              <a:cs typeface="Times New Roman" panose="02020603050405020304" pitchFamily="18" charset="0"/>
            </a:endParaRPr>
          </a:p>
          <a:p>
            <a:pPr marL="0" lvl="0" indent="0" algn="l" defTabSz="488950">
              <a:lnSpc>
                <a:spcPct val="90000"/>
              </a:lnSpc>
              <a:spcBef>
                <a:spcPct val="0"/>
              </a:spcBef>
              <a:spcAft>
                <a:spcPct val="35000"/>
              </a:spcAft>
              <a:buNone/>
            </a:pPr>
            <a:r>
              <a:rPr lang="en-US" sz="1200" b="1" kern="1200">
                <a:latin typeface="Times New Roman" panose="02020603050405020304" pitchFamily="18" charset="0"/>
                <a:cs typeface="Times New Roman" panose="02020603050405020304" pitchFamily="18" charset="0"/>
              </a:rPr>
              <a:t>Lưu ý: </a:t>
            </a:r>
            <a:r>
              <a:rPr lang="vi-VN" sz="1200" b="1" kern="1200">
                <a:latin typeface="Times New Roman" panose="02020603050405020304" pitchFamily="18" charset="0"/>
                <a:cs typeface="Times New Roman" panose="02020603050405020304" pitchFamily="18" charset="0"/>
              </a:rPr>
              <a:t>Kết quả rèn luyện </a:t>
            </a:r>
            <a:r>
              <a:rPr lang="en-US" sz="1200" b="1" kern="1200">
                <a:latin typeface="Times New Roman" panose="02020603050405020304" pitchFamily="18" charset="0"/>
                <a:cs typeface="Times New Roman" panose="02020603050405020304" pitchFamily="18" charset="0"/>
              </a:rPr>
              <a:t>trong các kỳ học được sử dụng để xét học bổng của mỗi kỳ.</a:t>
            </a:r>
          </a:p>
        </p:txBody>
      </p:sp>
      <p:sp>
        <p:nvSpPr>
          <p:cNvPr id="26" name="TextBox 25">
            <a:extLst>
              <a:ext uri="{FF2B5EF4-FFF2-40B4-BE49-F238E27FC236}">
                <a16:creationId xmlns:a16="http://schemas.microsoft.com/office/drawing/2014/main" id="{FADB0A87-F5C9-4242-84DB-C4CAECD57971}"/>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864383"/>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down)">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nodeType="clickEffect">
                                  <p:stCondLst>
                                    <p:cond delay="0"/>
                                  </p:stCondLst>
                                  <p:childTnLst>
                                    <p:animEffect transition="out" filter="fade">
                                      <p:cBhvr>
                                        <p:cTn id="46" dur="500"/>
                                        <p:tgtEl>
                                          <p:spTgt spid="9"/>
                                        </p:tgtEl>
                                      </p:cBhvr>
                                    </p:animEffect>
                                    <p:set>
                                      <p:cBhvr>
                                        <p:cTn id="47" dur="1" fill="hold">
                                          <p:stCondLst>
                                            <p:cond delay="499"/>
                                          </p:stCondLst>
                                        </p:cTn>
                                        <p:tgtEl>
                                          <p:spTgt spid="9"/>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0"/>
                                        </p:tgtEl>
                                      </p:cBhvr>
                                    </p:animEffect>
                                    <p:set>
                                      <p:cBhvr>
                                        <p:cTn id="50" dur="1" fill="hold">
                                          <p:stCondLst>
                                            <p:cond delay="499"/>
                                          </p:stCondLst>
                                        </p:cTn>
                                        <p:tgtEl>
                                          <p:spTgt spid="10"/>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par>
                                <p:cTn id="54" presetID="10" presetClass="exit" presetSubtype="0" fill="hold" grpId="1" nodeType="withEffect">
                                  <p:stCondLst>
                                    <p:cond delay="0"/>
                                  </p:stCondLst>
                                  <p:childTnLst>
                                    <p:animEffect transition="out" filter="fade">
                                      <p:cBhvr>
                                        <p:cTn id="55" dur="500"/>
                                        <p:tgtEl>
                                          <p:spTgt spid="12"/>
                                        </p:tgtEl>
                                      </p:cBhvr>
                                    </p:animEffect>
                                    <p:set>
                                      <p:cBhvr>
                                        <p:cTn id="56" dur="1" fill="hold">
                                          <p:stCondLst>
                                            <p:cond delay="499"/>
                                          </p:stCondLst>
                                        </p:cTn>
                                        <p:tgtEl>
                                          <p:spTgt spid="12"/>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14"/>
                                        </p:tgtEl>
                                      </p:cBhvr>
                                    </p:animEffect>
                                    <p:set>
                                      <p:cBhvr>
                                        <p:cTn id="59" dur="1" fill="hold">
                                          <p:stCondLst>
                                            <p:cond delay="499"/>
                                          </p:stCondLst>
                                        </p:cTn>
                                        <p:tgtEl>
                                          <p:spTgt spid="14"/>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15"/>
                                        </p:tgtEl>
                                      </p:cBhvr>
                                    </p:animEffect>
                                    <p:set>
                                      <p:cBhvr>
                                        <p:cTn id="62" dur="1" fill="hold">
                                          <p:stCondLst>
                                            <p:cond delay="499"/>
                                          </p:stCondLst>
                                        </p:cTn>
                                        <p:tgtEl>
                                          <p:spTgt spid="15"/>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21"/>
                                        </p:tgtEl>
                                      </p:cBhvr>
                                    </p:animEffect>
                                    <p:set>
                                      <p:cBhvr>
                                        <p:cTn id="65" dur="1" fill="hold">
                                          <p:stCondLst>
                                            <p:cond delay="499"/>
                                          </p:stCondLst>
                                        </p:cTn>
                                        <p:tgtEl>
                                          <p:spTgt spid="21"/>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23"/>
                                        </p:tgtEl>
                                      </p:cBhvr>
                                    </p:animEffect>
                                    <p:set>
                                      <p:cBhvr>
                                        <p:cTn id="68" dur="1" fill="hold">
                                          <p:stCondLst>
                                            <p:cond delay="499"/>
                                          </p:stCondLst>
                                        </p:cTn>
                                        <p:tgtEl>
                                          <p:spTgt spid="23"/>
                                        </p:tgtEl>
                                        <p:attrNameLst>
                                          <p:attrName>style.visibility</p:attrName>
                                        </p:attrNameLst>
                                      </p:cBhvr>
                                      <p:to>
                                        <p:strVal val="hidden"/>
                                      </p:to>
                                    </p:set>
                                  </p:childTnLst>
                                </p:cTn>
                              </p:par>
                              <p:par>
                                <p:cTn id="69" presetID="64" presetClass="path" presetSubtype="0" accel="50000" decel="50000" fill="hold" grpId="0" nodeType="withEffect">
                                  <p:stCondLst>
                                    <p:cond delay="0"/>
                                  </p:stCondLst>
                                  <p:childTnLst>
                                    <p:animMotion origin="layout" path="M 0.08112 -0.00347 L 0.08489 -0.8625 " pathEditMode="relative" rAng="0" ptsTypes="AA">
                                      <p:cBhvr>
                                        <p:cTn id="70" dur="2000" fill="hold"/>
                                        <p:tgtEl>
                                          <p:spTgt spid="28"/>
                                        </p:tgtEl>
                                        <p:attrNameLst>
                                          <p:attrName>ppt_x</p:attrName>
                                          <p:attrName>ppt_y</p:attrName>
                                        </p:attrNameLst>
                                      </p:cBhvr>
                                      <p:rCtr x="182" y="-42963"/>
                                    </p:animMotion>
                                  </p:childTnLst>
                                </p:cTn>
                              </p:par>
                              <p:par>
                                <p:cTn id="71" presetID="64" presetClass="path" presetSubtype="0" accel="50000" decel="50000" fill="hold" nodeType="withEffect">
                                  <p:stCondLst>
                                    <p:cond delay="0"/>
                                  </p:stCondLst>
                                  <p:childTnLst>
                                    <p:animMotion origin="layout" path="M 2.70833E-6 -1.48148E-6 L -0.00078 -0.84143 " pathEditMode="relative" rAng="0" ptsTypes="AA">
                                      <p:cBhvr>
                                        <p:cTn id="72" dur="2000" fill="hold"/>
                                        <p:tgtEl>
                                          <p:spTgt spid="25"/>
                                        </p:tgtEl>
                                        <p:attrNameLst>
                                          <p:attrName>ppt_x</p:attrName>
                                          <p:attrName>ppt_y</p:attrName>
                                        </p:attrNameLst>
                                      </p:cBhvr>
                                      <p:rCtr x="-39" y="-4208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2" grpId="1"/>
      <p:bldP spid="14" grpId="0"/>
      <p:bldP spid="14" grpId="1"/>
      <p:bldP spid="15" grpId="0"/>
      <p:bldP spid="15" grpId="1"/>
      <p:bldP spid="21" grpId="0"/>
      <p:bldP spid="21" grpId="1"/>
      <p:bldP spid="23" grpId="0"/>
      <p:bldP spid="23" grpId="1"/>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grpSp>
        <p:nvGrpSpPr>
          <p:cNvPr id="8" name="Group 7">
            <a:extLst>
              <a:ext uri="{FF2B5EF4-FFF2-40B4-BE49-F238E27FC236}">
                <a16:creationId xmlns:a16="http://schemas.microsoft.com/office/drawing/2014/main" id="{ECE9B5BE-0698-5884-F0DE-B23DFB22347E}"/>
              </a:ext>
            </a:extLst>
          </p:cNvPr>
          <p:cNvGrpSpPr/>
          <p:nvPr/>
        </p:nvGrpSpPr>
        <p:grpSpPr>
          <a:xfrm>
            <a:off x="1218108" y="1052082"/>
            <a:ext cx="9810974" cy="1054604"/>
            <a:chOff x="1043188" y="1067117"/>
            <a:chExt cx="10336177" cy="1113331"/>
          </a:xfrm>
          <a:solidFill>
            <a:schemeClr val="accent2">
              <a:lumMod val="40000"/>
              <a:lumOff val="60000"/>
            </a:schemeClr>
          </a:solidFill>
        </p:grpSpPr>
        <p:sp>
          <p:nvSpPr>
            <p:cNvPr id="9" name="Rectangle: Rounded Corners 8">
              <a:extLst>
                <a:ext uri="{FF2B5EF4-FFF2-40B4-BE49-F238E27FC236}">
                  <a16:creationId xmlns:a16="http://schemas.microsoft.com/office/drawing/2014/main" id="{C8E5A4E2-6C13-1BEF-44B8-D411A6674F08}"/>
                </a:ext>
              </a:extLst>
            </p:cNvPr>
            <p:cNvSpPr/>
            <p:nvPr/>
          </p:nvSpPr>
          <p:spPr>
            <a:xfrm>
              <a:off x="1043188" y="1067117"/>
              <a:ext cx="10336177" cy="1113331"/>
            </a:xfrm>
            <a:prstGeom prst="roundRect">
              <a:avLst/>
            </a:prstGeom>
            <a:grp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F82D1D40-1276-0277-642C-463432B31CD0}"/>
                </a:ext>
              </a:extLst>
            </p:cNvPr>
            <p:cNvSpPr txBox="1"/>
            <p:nvPr/>
          </p:nvSpPr>
          <p:spPr>
            <a:xfrm>
              <a:off x="1167259" y="1203900"/>
              <a:ext cx="10212106" cy="830363"/>
            </a:xfrm>
            <a:prstGeom prst="rect">
              <a:avLst/>
            </a:prstGeom>
            <a:grpFill/>
          </p:spPr>
          <p:txBody>
            <a:bodyPr wrap="square" rtlCol="0">
              <a:spAutoFit/>
            </a:bodyPr>
            <a:lstStyle/>
            <a:p>
              <a:pPr algn="just">
                <a:lnSpc>
                  <a:spcPts val="1800"/>
                </a:lnSpc>
                <a:spcAft>
                  <a:spcPts val="800"/>
                </a:spcAft>
              </a:pPr>
              <a:r>
                <a:rPr lang="en-US" sz="1800" b="1">
                  <a:effectLst/>
                  <a:latin typeface="Times New Roman" panose="02020603050405020304" pitchFamily="18" charset="0"/>
                  <a:ea typeface="Calibri" panose="020F0502020204030204" pitchFamily="34" charset="0"/>
                  <a:cs typeface="Times New Roman" panose="02020603050405020304" pitchFamily="18" charset="0"/>
                </a:rPr>
                <a:t>III.</a:t>
              </a: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Quyết định 676</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/QĐ-ĐHKTKTCN ngày</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05 </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tháng </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9</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năm 20</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22 V/v sửa đổi, bổ sung một số điều của Quy định về học bổng khuyến khích học tập đối với sinh viên Trường Đại học Kinh tế - Kỹ thuật Công nghiệp ban hành kèm theo Quyết định số 748/QĐ-ĐHKTKTCN ngày 20/10/2018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11" name="TextBox 10">
            <a:extLst>
              <a:ext uri="{FF2B5EF4-FFF2-40B4-BE49-F238E27FC236}">
                <a16:creationId xmlns:a16="http://schemas.microsoft.com/office/drawing/2014/main" id="{FB0B1E6E-2A1E-241F-A889-2FDCF67B6FFE}"/>
              </a:ext>
            </a:extLst>
          </p:cNvPr>
          <p:cNvSpPr txBox="1"/>
          <p:nvPr/>
        </p:nvSpPr>
        <p:spPr>
          <a:xfrm>
            <a:off x="2280660" y="2263871"/>
            <a:ext cx="7630679" cy="555537"/>
          </a:xfrm>
          <a:prstGeom prst="rect">
            <a:avLst/>
          </a:prstGeom>
          <a:noFill/>
        </p:spPr>
        <p:txBody>
          <a:bodyPr wrap="none" rtlCol="0">
            <a:spAutoFit/>
          </a:bodyPr>
          <a:lstStyle/>
          <a:p>
            <a:pPr marL="0" lvl="0" indent="0" algn="l" defTabSz="622300">
              <a:lnSpc>
                <a:spcPct val="90000"/>
              </a:lnSpc>
              <a:spcBef>
                <a:spcPct val="0"/>
              </a:spcBef>
              <a:spcAft>
                <a:spcPct val="35000"/>
              </a:spcAft>
              <a:buNone/>
            </a:pPr>
            <a:r>
              <a:rPr lang="vi-VN" sz="1400" b="1" kern="1200">
                <a:solidFill>
                  <a:srgbClr val="FF0000"/>
                </a:solidFill>
                <a:latin typeface="Times New Roman" pitchFamily="18" charset="0"/>
                <a:cs typeface="Times New Roman" pitchFamily="18" charset="0"/>
              </a:rPr>
              <a:t>Điều 2</a:t>
            </a:r>
            <a:r>
              <a:rPr lang="vi-VN" sz="1400" kern="1200">
                <a:solidFill>
                  <a:srgbClr val="FF0000"/>
                </a:solidFill>
                <a:latin typeface="Times New Roman" pitchFamily="18" charset="0"/>
                <a:cs typeface="Times New Roman" pitchFamily="18" charset="0"/>
              </a:rPr>
              <a:t>. </a:t>
            </a:r>
            <a:r>
              <a:rPr lang="vi-VN" sz="1400" kern="1200">
                <a:latin typeface="Times New Roman" pitchFamily="18" charset="0"/>
                <a:cs typeface="Times New Roman" pitchFamily="18" charset="0"/>
              </a:rPr>
              <a:t>Tiêu chuẩn xét, cấp học bổng khuyến khích học tập</a:t>
            </a:r>
            <a:r>
              <a:rPr lang="en-US" sz="1400" kern="1200">
                <a:latin typeface="Times New Roman" pitchFamily="18" charset="0"/>
                <a:cs typeface="Times New Roman" pitchFamily="18" charset="0"/>
              </a:rPr>
              <a:t>: không có môn thi và kiểm tra dưới 5 điểm</a:t>
            </a:r>
            <a:r>
              <a:rPr lang="vi-VN" sz="1400" kern="1200">
                <a:latin typeface="Times New Roman" pitchFamily="18" charset="0"/>
                <a:cs typeface="Times New Roman" pitchFamily="18" charset="0"/>
              </a:rPr>
              <a:t> </a:t>
            </a:r>
            <a:endParaRPr lang="en-US" sz="1400" kern="1200">
              <a:latin typeface="Times New Roman" pitchFamily="18" charset="0"/>
              <a:cs typeface="Times New Roman" pitchFamily="18" charset="0"/>
            </a:endParaRPr>
          </a:p>
          <a:p>
            <a:pPr marL="0" lvl="0" indent="0" algn="l" defTabSz="622300">
              <a:lnSpc>
                <a:spcPct val="90000"/>
              </a:lnSpc>
              <a:spcBef>
                <a:spcPct val="0"/>
              </a:spcBef>
              <a:spcAft>
                <a:spcPct val="35000"/>
              </a:spcAft>
              <a:buNone/>
            </a:pPr>
            <a:r>
              <a:rPr lang="vi-VN" sz="1400" b="1" kern="1200">
                <a:solidFill>
                  <a:srgbClr val="FF0000"/>
                </a:solidFill>
                <a:latin typeface="Times New Roman" pitchFamily="18" charset="0"/>
                <a:cs typeface="Times New Roman" pitchFamily="18" charset="0"/>
              </a:rPr>
              <a:t>Điều 3</a:t>
            </a:r>
            <a:r>
              <a:rPr lang="vi-VN" sz="1400" b="1" kern="1200">
                <a:latin typeface="Times New Roman" pitchFamily="18" charset="0"/>
                <a:cs typeface="Times New Roman" pitchFamily="18" charset="0"/>
              </a:rPr>
              <a:t>. </a:t>
            </a:r>
            <a:r>
              <a:rPr lang="vi-VN" sz="1400" kern="1200">
                <a:latin typeface="Times New Roman" pitchFamily="18" charset="0"/>
                <a:cs typeface="Times New Roman" pitchFamily="18" charset="0"/>
              </a:rPr>
              <a:t>Phân loại học bổng và mức học bổng KKHT được quy định cho từng</a:t>
            </a:r>
            <a:r>
              <a:rPr lang="en-US" sz="1400" kern="1200">
                <a:latin typeface="Times New Roman" pitchFamily="18" charset="0"/>
                <a:cs typeface="Times New Roman" pitchFamily="18" charset="0"/>
              </a:rPr>
              <a:t> loại</a:t>
            </a:r>
            <a:r>
              <a:rPr lang="vi-VN" sz="1400" kern="1200">
                <a:latin typeface="Times New Roman" pitchFamily="18" charset="0"/>
                <a:cs typeface="Times New Roman" pitchFamily="18" charset="0"/>
              </a:rPr>
              <a:t> học</a:t>
            </a:r>
            <a:r>
              <a:rPr lang="en-US" sz="1400" kern="1200">
                <a:latin typeface="Times New Roman" pitchFamily="18" charset="0"/>
                <a:cs typeface="Times New Roman" pitchFamily="18" charset="0"/>
              </a:rPr>
              <a:t> bổng</a:t>
            </a:r>
          </a:p>
        </p:txBody>
      </p:sp>
      <p:graphicFrame>
        <p:nvGraphicFramePr>
          <p:cNvPr id="12" name="object 9">
            <a:extLst>
              <a:ext uri="{FF2B5EF4-FFF2-40B4-BE49-F238E27FC236}">
                <a16:creationId xmlns:a16="http://schemas.microsoft.com/office/drawing/2014/main" id="{4E8C2ED6-DF64-C99A-13F3-BC36D934CE54}"/>
              </a:ext>
            </a:extLst>
          </p:cNvPr>
          <p:cNvGraphicFramePr>
            <a:graphicFrameLocks noGrp="1"/>
          </p:cNvGraphicFramePr>
          <p:nvPr>
            <p:extLst>
              <p:ext uri="{D42A27DB-BD31-4B8C-83A1-F6EECF244321}">
                <p14:modId xmlns:p14="http://schemas.microsoft.com/office/powerpoint/2010/main" val="3160360310"/>
              </p:ext>
            </p:extLst>
          </p:nvPr>
        </p:nvGraphicFramePr>
        <p:xfrm>
          <a:off x="2429827" y="3011178"/>
          <a:ext cx="7332346" cy="3080561"/>
        </p:xfrm>
        <a:graphic>
          <a:graphicData uri="http://schemas.openxmlformats.org/drawingml/2006/table">
            <a:tbl>
              <a:tblPr firstRow="1" bandRow="1">
                <a:tableStyleId>{BC89EF96-8CEA-46FF-86C4-4CE0E7609802}</a:tableStyleId>
              </a:tblPr>
              <a:tblGrid>
                <a:gridCol w="372270">
                  <a:extLst>
                    <a:ext uri="{9D8B030D-6E8A-4147-A177-3AD203B41FA5}">
                      <a16:colId xmlns:a16="http://schemas.microsoft.com/office/drawing/2014/main" val="20000"/>
                    </a:ext>
                  </a:extLst>
                </a:gridCol>
                <a:gridCol w="1885467">
                  <a:extLst>
                    <a:ext uri="{9D8B030D-6E8A-4147-A177-3AD203B41FA5}">
                      <a16:colId xmlns:a16="http://schemas.microsoft.com/office/drawing/2014/main" val="20001"/>
                    </a:ext>
                  </a:extLst>
                </a:gridCol>
                <a:gridCol w="4200471">
                  <a:extLst>
                    <a:ext uri="{9D8B030D-6E8A-4147-A177-3AD203B41FA5}">
                      <a16:colId xmlns:a16="http://schemas.microsoft.com/office/drawing/2014/main" val="20002"/>
                    </a:ext>
                  </a:extLst>
                </a:gridCol>
                <a:gridCol w="874138">
                  <a:extLst>
                    <a:ext uri="{9D8B030D-6E8A-4147-A177-3AD203B41FA5}">
                      <a16:colId xmlns:a16="http://schemas.microsoft.com/office/drawing/2014/main" val="20003"/>
                    </a:ext>
                  </a:extLst>
                </a:gridCol>
              </a:tblGrid>
              <a:tr h="618782">
                <a:tc>
                  <a:txBody>
                    <a:bodyPr/>
                    <a:lstStyle/>
                    <a:p>
                      <a:pPr algn="l">
                        <a:lnSpc>
                          <a:spcPct val="100000"/>
                        </a:lnSpc>
                        <a:spcBef>
                          <a:spcPts val="5"/>
                        </a:spcBef>
                      </a:pPr>
                      <a:endParaRPr lang="vi-VN" sz="1400" dirty="0">
                        <a:latin typeface="Times New Roman" pitchFamily="18" charset="0"/>
                        <a:cs typeface="Times New Roman" pitchFamily="18" charset="0"/>
                      </a:endParaRPr>
                    </a:p>
                    <a:p>
                      <a:pPr marL="635" algn="l">
                        <a:lnSpc>
                          <a:spcPct val="100000"/>
                        </a:lnSpc>
                      </a:pPr>
                      <a:r>
                        <a:rPr lang="vi-VN" sz="1400" dirty="0">
                          <a:latin typeface="Times New Roman" pitchFamily="18" charset="0"/>
                          <a:cs typeface="Times New Roman" pitchFamily="18" charset="0"/>
                        </a:rPr>
                        <a:t>TT</a:t>
                      </a:r>
                    </a:p>
                  </a:txBody>
                  <a:tcPr marL="0" marR="0" marT="635" marB="0"/>
                </a:tc>
                <a:tc>
                  <a:txBody>
                    <a:bodyPr/>
                    <a:lstStyle/>
                    <a:p>
                      <a:pPr algn="l">
                        <a:lnSpc>
                          <a:spcPct val="100000"/>
                        </a:lnSpc>
                        <a:spcBef>
                          <a:spcPts val="5"/>
                        </a:spcBef>
                      </a:pPr>
                      <a:endParaRPr lang="vi-VN" sz="1400">
                        <a:latin typeface="Times New Roman" pitchFamily="18" charset="0"/>
                        <a:cs typeface="Times New Roman" pitchFamily="18" charset="0"/>
                      </a:endParaRPr>
                    </a:p>
                    <a:p>
                      <a:pPr marL="143510" algn="l">
                        <a:lnSpc>
                          <a:spcPct val="100000"/>
                        </a:lnSpc>
                      </a:pPr>
                      <a:r>
                        <a:rPr lang="vi-VN" sz="1400">
                          <a:latin typeface="Times New Roman" pitchFamily="18" charset="0"/>
                          <a:cs typeface="Times New Roman" pitchFamily="18" charset="0"/>
                        </a:rPr>
                        <a:t>Phân </a:t>
                      </a:r>
                      <a:r>
                        <a:rPr lang="en-US" sz="1400">
                          <a:latin typeface="Times New Roman" pitchFamily="18" charset="0"/>
                          <a:cs typeface="Times New Roman" pitchFamily="18" charset="0"/>
                        </a:rPr>
                        <a:t>l</a:t>
                      </a:r>
                      <a:r>
                        <a:rPr lang="vi-VN" sz="1400">
                          <a:latin typeface="Times New Roman" pitchFamily="18" charset="0"/>
                          <a:cs typeface="Times New Roman" pitchFamily="18" charset="0"/>
                        </a:rPr>
                        <a:t>oại học bổng</a:t>
                      </a:r>
                      <a:endParaRPr lang="vi-VN" sz="1400" dirty="0">
                        <a:latin typeface="Times New Roman" pitchFamily="18" charset="0"/>
                        <a:cs typeface="Times New Roman" pitchFamily="18" charset="0"/>
                      </a:endParaRPr>
                    </a:p>
                  </a:txBody>
                  <a:tcPr marL="0" marR="0" marT="635" marB="0"/>
                </a:tc>
                <a:tc>
                  <a:txBody>
                    <a:bodyPr/>
                    <a:lstStyle/>
                    <a:p>
                      <a:pPr algn="l">
                        <a:lnSpc>
                          <a:spcPct val="100000"/>
                        </a:lnSpc>
                        <a:spcBef>
                          <a:spcPts val="5"/>
                        </a:spcBef>
                      </a:pPr>
                      <a:endParaRPr lang="vi-VN" sz="1400">
                        <a:latin typeface="Times New Roman" pitchFamily="18" charset="0"/>
                        <a:cs typeface="Times New Roman" pitchFamily="18" charset="0"/>
                      </a:endParaRPr>
                    </a:p>
                    <a:p>
                      <a:pPr marL="1270" algn="l">
                        <a:lnSpc>
                          <a:spcPct val="100000"/>
                        </a:lnSpc>
                      </a:pPr>
                      <a:r>
                        <a:rPr lang="vi-VN" sz="1400">
                          <a:latin typeface="Times New Roman" pitchFamily="18" charset="0"/>
                          <a:cs typeface="Times New Roman" pitchFamily="18" charset="0"/>
                        </a:rPr>
                        <a:t>Mức học bổng khuyến khích học tập</a:t>
                      </a:r>
                      <a:endParaRPr lang="vi-VN" sz="1400" dirty="0">
                        <a:latin typeface="Times New Roman" pitchFamily="18" charset="0"/>
                        <a:cs typeface="Times New Roman" pitchFamily="18" charset="0"/>
                      </a:endParaRPr>
                    </a:p>
                  </a:txBody>
                  <a:tcPr marL="0" marR="0" marT="635" marB="0"/>
                </a:tc>
                <a:tc>
                  <a:txBody>
                    <a:bodyPr/>
                    <a:lstStyle/>
                    <a:p>
                      <a:pPr algn="l">
                        <a:lnSpc>
                          <a:spcPct val="100000"/>
                        </a:lnSpc>
                        <a:spcBef>
                          <a:spcPts val="5"/>
                        </a:spcBef>
                      </a:pPr>
                      <a:endParaRPr lang="vi-VN" sz="1400">
                        <a:latin typeface="Times New Roman" pitchFamily="18" charset="0"/>
                        <a:cs typeface="Times New Roman" pitchFamily="18" charset="0"/>
                      </a:endParaRPr>
                    </a:p>
                    <a:p>
                      <a:pPr algn="l">
                        <a:lnSpc>
                          <a:spcPct val="100000"/>
                        </a:lnSpc>
                      </a:pPr>
                      <a:r>
                        <a:rPr lang="vi-VN" sz="1400">
                          <a:latin typeface="Times New Roman" pitchFamily="18" charset="0"/>
                          <a:cs typeface="Times New Roman" pitchFamily="18" charset="0"/>
                        </a:rPr>
                        <a:t>Hệ số</a:t>
                      </a:r>
                      <a:endParaRPr lang="vi-VN" sz="1400" dirty="0">
                        <a:latin typeface="Times New Roman" pitchFamily="18" charset="0"/>
                        <a:cs typeface="Times New Roman" pitchFamily="18" charset="0"/>
                      </a:endParaRPr>
                    </a:p>
                  </a:txBody>
                  <a:tcPr marL="0" marR="0" marT="635" marB="0"/>
                </a:tc>
                <a:extLst>
                  <a:ext uri="{0D108BD9-81ED-4DB2-BD59-A6C34878D82A}">
                    <a16:rowId xmlns:a16="http://schemas.microsoft.com/office/drawing/2014/main" val="10000"/>
                  </a:ext>
                </a:extLst>
              </a:tr>
              <a:tr h="727589">
                <a:tc>
                  <a:txBody>
                    <a:bodyPr/>
                    <a:lstStyle/>
                    <a:p>
                      <a:pPr algn="l">
                        <a:lnSpc>
                          <a:spcPct val="150000"/>
                        </a:lnSpc>
                        <a:spcBef>
                          <a:spcPts val="5"/>
                        </a:spcBef>
                      </a:pPr>
                      <a:endParaRPr lang="vi-VN" sz="1400">
                        <a:latin typeface="Times New Roman" pitchFamily="18" charset="0"/>
                        <a:cs typeface="Times New Roman" pitchFamily="18" charset="0"/>
                      </a:endParaRPr>
                    </a:p>
                    <a:p>
                      <a:pPr algn="l">
                        <a:lnSpc>
                          <a:spcPct val="150000"/>
                        </a:lnSpc>
                      </a:pPr>
                      <a:r>
                        <a:rPr lang="en-US" sz="1400">
                          <a:latin typeface="Times New Roman" pitchFamily="18" charset="0"/>
                          <a:cs typeface="Times New Roman" pitchFamily="18" charset="0"/>
                        </a:rPr>
                        <a:t>1</a:t>
                      </a:r>
                      <a:endParaRPr lang="vi-VN" sz="1400" dirty="0">
                        <a:latin typeface="Times New Roman" pitchFamily="18" charset="0"/>
                        <a:cs typeface="Times New Roman" pitchFamily="18" charset="0"/>
                      </a:endParaRPr>
                    </a:p>
                  </a:txBody>
                  <a:tcPr marL="0" marR="0" marT="635" marB="0"/>
                </a:tc>
                <a:tc>
                  <a:txBody>
                    <a:bodyPr/>
                    <a:lstStyle/>
                    <a:p>
                      <a:pPr algn="l">
                        <a:lnSpc>
                          <a:spcPct val="150000"/>
                        </a:lnSpc>
                        <a:spcBef>
                          <a:spcPts val="5"/>
                        </a:spcBef>
                      </a:pPr>
                      <a:endParaRPr lang="vi-VN" sz="1400">
                        <a:latin typeface="Times New Roman" pitchFamily="18" charset="0"/>
                        <a:cs typeface="Times New Roman" pitchFamily="18" charset="0"/>
                      </a:endParaRPr>
                    </a:p>
                    <a:p>
                      <a:pPr marL="75565" algn="l">
                        <a:lnSpc>
                          <a:spcPct val="150000"/>
                        </a:lnSpc>
                      </a:pPr>
                      <a:r>
                        <a:rPr lang="vi-VN" sz="1400">
                          <a:latin typeface="Times New Roman" pitchFamily="18" charset="0"/>
                          <a:cs typeface="Times New Roman" pitchFamily="18" charset="0"/>
                        </a:rPr>
                        <a:t>Loại Khá (3)</a:t>
                      </a:r>
                      <a:endParaRPr lang="vi-VN" sz="1400" dirty="0">
                        <a:latin typeface="Times New Roman" pitchFamily="18" charset="0"/>
                        <a:cs typeface="Times New Roman" pitchFamily="18" charset="0"/>
                      </a:endParaRPr>
                    </a:p>
                  </a:txBody>
                  <a:tcPr marL="0" marR="0" marT="635" marB="0"/>
                </a:tc>
                <a:tc>
                  <a:txBody>
                    <a:bodyPr/>
                    <a:lstStyle/>
                    <a:p>
                      <a:pPr marL="76200" marR="420370" algn="l">
                        <a:lnSpc>
                          <a:spcPts val="2960"/>
                        </a:lnSpc>
                        <a:spcBef>
                          <a:spcPts val="165"/>
                        </a:spcBef>
                      </a:pPr>
                      <a:r>
                        <a:rPr lang="vi-VN" sz="1400" dirty="0">
                          <a:latin typeface="Times New Roman" pitchFamily="18" charset="0"/>
                          <a:cs typeface="Times New Roman" pitchFamily="18" charset="0"/>
                        </a:rPr>
                        <a:t>Tổng số tín chỉ của các học phần được tính  điểm trung bình trong học kỳ x MHP/TC</a:t>
                      </a:r>
                    </a:p>
                  </a:txBody>
                  <a:tcPr marL="0" marR="0" marT="20955" marB="0"/>
                </a:tc>
                <a:tc>
                  <a:txBody>
                    <a:bodyPr/>
                    <a:lstStyle/>
                    <a:p>
                      <a:pPr algn="l">
                        <a:lnSpc>
                          <a:spcPct val="150000"/>
                        </a:lnSpc>
                        <a:spcBef>
                          <a:spcPts val="5"/>
                        </a:spcBef>
                      </a:pPr>
                      <a:endParaRPr lang="vi-VN" sz="1400">
                        <a:latin typeface="Times New Roman" pitchFamily="18" charset="0"/>
                        <a:cs typeface="Times New Roman" pitchFamily="18" charset="0"/>
                      </a:endParaRPr>
                    </a:p>
                    <a:p>
                      <a:pPr algn="l">
                        <a:lnSpc>
                          <a:spcPct val="150000"/>
                        </a:lnSpc>
                      </a:pPr>
                      <a:r>
                        <a:rPr lang="vi-VN" sz="1400">
                          <a:latin typeface="Times New Roman" pitchFamily="18" charset="0"/>
                          <a:cs typeface="Times New Roman" pitchFamily="18" charset="0"/>
                        </a:rPr>
                        <a:t>1,0</a:t>
                      </a:r>
                      <a:endParaRPr lang="vi-VN" sz="1400" dirty="0">
                        <a:latin typeface="Times New Roman" pitchFamily="18" charset="0"/>
                        <a:cs typeface="Times New Roman" pitchFamily="18" charset="0"/>
                      </a:endParaRPr>
                    </a:p>
                  </a:txBody>
                  <a:tcPr marL="0" marR="0" marT="635" marB="0"/>
                </a:tc>
                <a:extLst>
                  <a:ext uri="{0D108BD9-81ED-4DB2-BD59-A6C34878D82A}">
                    <a16:rowId xmlns:a16="http://schemas.microsoft.com/office/drawing/2014/main" val="10001"/>
                  </a:ext>
                </a:extLst>
              </a:tr>
              <a:tr h="807823">
                <a:tc>
                  <a:txBody>
                    <a:bodyPr/>
                    <a:lstStyle/>
                    <a:p>
                      <a:pPr algn="l">
                        <a:lnSpc>
                          <a:spcPct val="150000"/>
                        </a:lnSpc>
                        <a:spcBef>
                          <a:spcPts val="5"/>
                        </a:spcBef>
                      </a:pPr>
                      <a:endParaRPr lang="vi-VN" sz="1400">
                        <a:latin typeface="Times New Roman" pitchFamily="18" charset="0"/>
                        <a:cs typeface="Times New Roman" pitchFamily="18" charset="0"/>
                      </a:endParaRPr>
                    </a:p>
                    <a:p>
                      <a:pPr algn="l">
                        <a:lnSpc>
                          <a:spcPct val="150000"/>
                        </a:lnSpc>
                      </a:pPr>
                      <a:r>
                        <a:rPr lang="en-US" sz="1400">
                          <a:latin typeface="Times New Roman" pitchFamily="18" charset="0"/>
                          <a:cs typeface="Times New Roman" pitchFamily="18" charset="0"/>
                        </a:rPr>
                        <a:t>2</a:t>
                      </a:r>
                      <a:endParaRPr lang="vi-VN" sz="1400" dirty="0">
                        <a:latin typeface="Times New Roman" pitchFamily="18" charset="0"/>
                        <a:cs typeface="Times New Roman" pitchFamily="18" charset="0"/>
                      </a:endParaRPr>
                    </a:p>
                  </a:txBody>
                  <a:tcPr marL="0" marR="0" marT="635" marB="0"/>
                </a:tc>
                <a:tc>
                  <a:txBody>
                    <a:bodyPr/>
                    <a:lstStyle/>
                    <a:p>
                      <a:pPr algn="l">
                        <a:lnSpc>
                          <a:spcPct val="150000"/>
                        </a:lnSpc>
                        <a:spcBef>
                          <a:spcPts val="5"/>
                        </a:spcBef>
                      </a:pPr>
                      <a:endParaRPr lang="vi-VN" sz="1400">
                        <a:latin typeface="Times New Roman" pitchFamily="18" charset="0"/>
                        <a:cs typeface="Times New Roman" pitchFamily="18" charset="0"/>
                      </a:endParaRPr>
                    </a:p>
                    <a:p>
                      <a:pPr marL="75565" algn="l">
                        <a:lnSpc>
                          <a:spcPct val="150000"/>
                        </a:lnSpc>
                      </a:pPr>
                      <a:r>
                        <a:rPr lang="vi-VN" sz="1400">
                          <a:latin typeface="Times New Roman" pitchFamily="18" charset="0"/>
                          <a:cs typeface="Times New Roman" pitchFamily="18" charset="0"/>
                        </a:rPr>
                        <a:t>Loại Giỏi (2)</a:t>
                      </a:r>
                      <a:endParaRPr lang="vi-VN" sz="1400" dirty="0">
                        <a:latin typeface="Times New Roman" pitchFamily="18" charset="0"/>
                        <a:cs typeface="Times New Roman" pitchFamily="18" charset="0"/>
                      </a:endParaRPr>
                    </a:p>
                  </a:txBody>
                  <a:tcPr marL="0" marR="0" marT="635" marB="0"/>
                </a:tc>
                <a:tc>
                  <a:txBody>
                    <a:bodyPr/>
                    <a:lstStyle/>
                    <a:p>
                      <a:pPr marL="76200" marR="420370" algn="l">
                        <a:lnSpc>
                          <a:spcPts val="2960"/>
                        </a:lnSpc>
                        <a:spcBef>
                          <a:spcPts val="160"/>
                        </a:spcBef>
                      </a:pPr>
                      <a:r>
                        <a:rPr lang="vi-VN" sz="1400" dirty="0">
                          <a:latin typeface="Times New Roman" pitchFamily="18" charset="0"/>
                          <a:cs typeface="Times New Roman" pitchFamily="18" charset="0"/>
                        </a:rPr>
                        <a:t>Tổng số tín chỉ của các học phần được tính  điểm trung bình trong học kỳ x MHP/TC</a:t>
                      </a:r>
                    </a:p>
                  </a:txBody>
                  <a:tcPr marL="0" marR="0" marT="20320" marB="0"/>
                </a:tc>
                <a:tc>
                  <a:txBody>
                    <a:bodyPr/>
                    <a:lstStyle/>
                    <a:p>
                      <a:pPr algn="l">
                        <a:lnSpc>
                          <a:spcPct val="150000"/>
                        </a:lnSpc>
                        <a:spcBef>
                          <a:spcPts val="5"/>
                        </a:spcBef>
                      </a:pPr>
                      <a:endParaRPr lang="vi-VN" sz="1400">
                        <a:latin typeface="Times New Roman" pitchFamily="18" charset="0"/>
                        <a:cs typeface="Times New Roman" pitchFamily="18" charset="0"/>
                      </a:endParaRPr>
                    </a:p>
                    <a:p>
                      <a:pPr algn="l">
                        <a:lnSpc>
                          <a:spcPct val="150000"/>
                        </a:lnSpc>
                      </a:pPr>
                      <a:r>
                        <a:rPr lang="vi-VN" sz="1400">
                          <a:latin typeface="Times New Roman" pitchFamily="18" charset="0"/>
                          <a:cs typeface="Times New Roman" pitchFamily="18" charset="0"/>
                        </a:rPr>
                        <a:t>1,1</a:t>
                      </a:r>
                      <a:endParaRPr lang="vi-VN" sz="1400" dirty="0">
                        <a:latin typeface="Times New Roman" pitchFamily="18" charset="0"/>
                        <a:cs typeface="Times New Roman" pitchFamily="18" charset="0"/>
                      </a:endParaRPr>
                    </a:p>
                  </a:txBody>
                  <a:tcPr marL="0" marR="0" marT="635" marB="0"/>
                </a:tc>
                <a:extLst>
                  <a:ext uri="{0D108BD9-81ED-4DB2-BD59-A6C34878D82A}">
                    <a16:rowId xmlns:a16="http://schemas.microsoft.com/office/drawing/2014/main" val="10002"/>
                  </a:ext>
                </a:extLst>
              </a:tr>
              <a:tr h="871001">
                <a:tc>
                  <a:txBody>
                    <a:bodyPr/>
                    <a:lstStyle/>
                    <a:p>
                      <a:pPr algn="l">
                        <a:lnSpc>
                          <a:spcPct val="150000"/>
                        </a:lnSpc>
                      </a:pPr>
                      <a:endParaRPr lang="vi-VN" sz="1400">
                        <a:latin typeface="Times New Roman" pitchFamily="18" charset="0"/>
                        <a:cs typeface="Times New Roman" pitchFamily="18" charset="0"/>
                      </a:endParaRPr>
                    </a:p>
                    <a:p>
                      <a:pPr algn="l">
                        <a:lnSpc>
                          <a:spcPct val="150000"/>
                        </a:lnSpc>
                        <a:spcBef>
                          <a:spcPts val="5"/>
                        </a:spcBef>
                      </a:pPr>
                      <a:r>
                        <a:rPr lang="en-US" sz="1400">
                          <a:latin typeface="Times New Roman" pitchFamily="18" charset="0"/>
                          <a:cs typeface="Times New Roman" pitchFamily="18" charset="0"/>
                        </a:rPr>
                        <a:t>3</a:t>
                      </a:r>
                      <a:endParaRPr lang="vi-VN" sz="1400" dirty="0">
                        <a:latin typeface="Times New Roman" pitchFamily="18" charset="0"/>
                        <a:cs typeface="Times New Roman" pitchFamily="18" charset="0"/>
                      </a:endParaRPr>
                    </a:p>
                  </a:txBody>
                  <a:tcPr marL="0" marR="0" marT="0" marB="0"/>
                </a:tc>
                <a:tc>
                  <a:txBody>
                    <a:bodyPr/>
                    <a:lstStyle/>
                    <a:p>
                      <a:pPr algn="l">
                        <a:lnSpc>
                          <a:spcPct val="150000"/>
                        </a:lnSpc>
                      </a:pPr>
                      <a:endParaRPr lang="vi-VN" sz="1400" dirty="0">
                        <a:latin typeface="Times New Roman" pitchFamily="18" charset="0"/>
                        <a:cs typeface="Times New Roman" pitchFamily="18" charset="0"/>
                      </a:endParaRPr>
                    </a:p>
                    <a:p>
                      <a:pPr marL="75565" algn="l">
                        <a:lnSpc>
                          <a:spcPct val="150000"/>
                        </a:lnSpc>
                        <a:spcBef>
                          <a:spcPts val="5"/>
                        </a:spcBef>
                      </a:pPr>
                      <a:r>
                        <a:rPr lang="vi-VN" sz="1400" dirty="0">
                          <a:latin typeface="Times New Roman" pitchFamily="18" charset="0"/>
                          <a:cs typeface="Times New Roman" pitchFamily="18" charset="0"/>
                        </a:rPr>
                        <a:t>Loại Xuất sắc (1)</a:t>
                      </a:r>
                    </a:p>
                  </a:txBody>
                  <a:tcPr marL="0" marR="0" marT="0" marB="0"/>
                </a:tc>
                <a:tc>
                  <a:txBody>
                    <a:bodyPr/>
                    <a:lstStyle/>
                    <a:p>
                      <a:pPr marL="76200" marR="420370" algn="l">
                        <a:lnSpc>
                          <a:spcPts val="2960"/>
                        </a:lnSpc>
                        <a:spcBef>
                          <a:spcPts val="165"/>
                        </a:spcBef>
                      </a:pPr>
                      <a:r>
                        <a:rPr lang="vi-VN" sz="1400" dirty="0">
                          <a:latin typeface="Times New Roman" pitchFamily="18" charset="0"/>
                          <a:cs typeface="Times New Roman" pitchFamily="18" charset="0"/>
                        </a:rPr>
                        <a:t>Tổng số tín chỉ của các học phần được tính  điểm trung bình trong học kỳ x MHP/TC</a:t>
                      </a:r>
                    </a:p>
                  </a:txBody>
                  <a:tcPr marL="0" marR="0" marT="20955" marB="0"/>
                </a:tc>
                <a:tc>
                  <a:txBody>
                    <a:bodyPr/>
                    <a:lstStyle/>
                    <a:p>
                      <a:pPr algn="l">
                        <a:lnSpc>
                          <a:spcPct val="150000"/>
                        </a:lnSpc>
                      </a:pPr>
                      <a:endParaRPr lang="vi-VN" sz="1400" dirty="0">
                        <a:latin typeface="Times New Roman" pitchFamily="18" charset="0"/>
                        <a:cs typeface="Times New Roman" pitchFamily="18" charset="0"/>
                      </a:endParaRPr>
                    </a:p>
                    <a:p>
                      <a:pPr algn="l">
                        <a:lnSpc>
                          <a:spcPct val="150000"/>
                        </a:lnSpc>
                        <a:spcBef>
                          <a:spcPts val="5"/>
                        </a:spcBef>
                      </a:pPr>
                      <a:r>
                        <a:rPr lang="vi-VN" sz="1400" dirty="0">
                          <a:latin typeface="Times New Roman" pitchFamily="18" charset="0"/>
                          <a:cs typeface="Times New Roman" pitchFamily="18" charset="0"/>
                        </a:rPr>
                        <a:t>1,2</a:t>
                      </a:r>
                    </a:p>
                  </a:txBody>
                  <a:tcPr marL="0" marR="0" marT="0" marB="0"/>
                </a:tc>
                <a:extLst>
                  <a:ext uri="{0D108BD9-81ED-4DB2-BD59-A6C34878D82A}">
                    <a16:rowId xmlns:a16="http://schemas.microsoft.com/office/drawing/2014/main" val="10003"/>
                  </a:ext>
                </a:extLst>
              </a:tr>
            </a:tbl>
          </a:graphicData>
        </a:graphic>
      </p:graphicFrame>
      <p:graphicFrame>
        <p:nvGraphicFramePr>
          <p:cNvPr id="14" name="object 2">
            <a:extLst>
              <a:ext uri="{FF2B5EF4-FFF2-40B4-BE49-F238E27FC236}">
                <a16:creationId xmlns:a16="http://schemas.microsoft.com/office/drawing/2014/main" id="{E45FE43B-AD91-C80C-5FA5-0EA432DE8196}"/>
              </a:ext>
            </a:extLst>
          </p:cNvPr>
          <p:cNvGraphicFramePr>
            <a:graphicFrameLocks noGrp="1"/>
          </p:cNvGraphicFramePr>
          <p:nvPr>
            <p:extLst>
              <p:ext uri="{D42A27DB-BD31-4B8C-83A1-F6EECF244321}">
                <p14:modId xmlns:p14="http://schemas.microsoft.com/office/powerpoint/2010/main" val="2958046837"/>
              </p:ext>
            </p:extLst>
          </p:nvPr>
        </p:nvGraphicFramePr>
        <p:xfrm>
          <a:off x="2476978" y="7887127"/>
          <a:ext cx="7238041" cy="3462313"/>
        </p:xfrm>
        <a:graphic>
          <a:graphicData uri="http://schemas.openxmlformats.org/drawingml/2006/table">
            <a:tbl>
              <a:tblPr firstRow="1" bandRow="1">
                <a:tableStyleId>{BC89EF96-8CEA-46FF-86C4-4CE0E7609802}</a:tableStyleId>
              </a:tblPr>
              <a:tblGrid>
                <a:gridCol w="373015">
                  <a:extLst>
                    <a:ext uri="{9D8B030D-6E8A-4147-A177-3AD203B41FA5}">
                      <a16:colId xmlns:a16="http://schemas.microsoft.com/office/drawing/2014/main" val="20000"/>
                    </a:ext>
                  </a:extLst>
                </a:gridCol>
                <a:gridCol w="1837293">
                  <a:extLst>
                    <a:ext uri="{9D8B030D-6E8A-4147-A177-3AD203B41FA5}">
                      <a16:colId xmlns:a16="http://schemas.microsoft.com/office/drawing/2014/main" val="20001"/>
                    </a:ext>
                  </a:extLst>
                </a:gridCol>
                <a:gridCol w="1714201">
                  <a:extLst>
                    <a:ext uri="{9D8B030D-6E8A-4147-A177-3AD203B41FA5}">
                      <a16:colId xmlns:a16="http://schemas.microsoft.com/office/drawing/2014/main" val="20002"/>
                    </a:ext>
                  </a:extLst>
                </a:gridCol>
                <a:gridCol w="1714201">
                  <a:extLst>
                    <a:ext uri="{9D8B030D-6E8A-4147-A177-3AD203B41FA5}">
                      <a16:colId xmlns:a16="http://schemas.microsoft.com/office/drawing/2014/main" val="20003"/>
                    </a:ext>
                  </a:extLst>
                </a:gridCol>
                <a:gridCol w="1599331">
                  <a:extLst>
                    <a:ext uri="{9D8B030D-6E8A-4147-A177-3AD203B41FA5}">
                      <a16:colId xmlns:a16="http://schemas.microsoft.com/office/drawing/2014/main" val="20004"/>
                    </a:ext>
                  </a:extLst>
                </a:gridCol>
              </a:tblGrid>
              <a:tr h="319775">
                <a:tc rowSpan="2">
                  <a:txBody>
                    <a:bodyPr/>
                    <a:lstStyle/>
                    <a:p>
                      <a:pPr marL="2540" algn="ctr">
                        <a:lnSpc>
                          <a:spcPct val="250000"/>
                        </a:lnSpc>
                        <a:spcBef>
                          <a:spcPts val="855"/>
                        </a:spcBef>
                      </a:pPr>
                      <a:r>
                        <a:rPr sz="1400" spc="25" dirty="0">
                          <a:latin typeface="Times New Roman" panose="02020603050405020304" pitchFamily="18" charset="0"/>
                          <a:cs typeface="Times New Roman" panose="02020603050405020304" pitchFamily="18" charset="0"/>
                        </a:rPr>
                        <a:t>TT</a:t>
                      </a:r>
                      <a:endParaRPr sz="1400" dirty="0">
                        <a:latin typeface="Times New Roman" panose="02020603050405020304" pitchFamily="18" charset="0"/>
                        <a:cs typeface="Times New Roman" panose="02020603050405020304" pitchFamily="18" charset="0"/>
                      </a:endParaRPr>
                    </a:p>
                  </a:txBody>
                  <a:tcPr marL="0" marR="0" marT="108585" marB="0"/>
                </a:tc>
                <a:tc rowSpan="2">
                  <a:txBody>
                    <a:bodyPr/>
                    <a:lstStyle/>
                    <a:p>
                      <a:pPr marL="3810" algn="ctr">
                        <a:lnSpc>
                          <a:spcPct val="250000"/>
                        </a:lnSpc>
                        <a:spcBef>
                          <a:spcPts val="855"/>
                        </a:spcBef>
                      </a:pPr>
                      <a:r>
                        <a:rPr lang="vi-VN" sz="1400" dirty="0">
                          <a:latin typeface="Times New Roman" pitchFamily="18" charset="0"/>
                          <a:cs typeface="Times New Roman" pitchFamily="18" charset="0"/>
                        </a:rPr>
                        <a:t>Tiêu chí</a:t>
                      </a:r>
                    </a:p>
                  </a:txBody>
                  <a:tcPr marL="0" marR="0" marT="108585" marB="0"/>
                </a:tc>
                <a:tc gridSpan="3">
                  <a:txBody>
                    <a:bodyPr/>
                    <a:lstStyle/>
                    <a:p>
                      <a:pPr marL="635" algn="ctr">
                        <a:lnSpc>
                          <a:spcPct val="100000"/>
                        </a:lnSpc>
                        <a:spcBef>
                          <a:spcPts val="855"/>
                        </a:spcBef>
                      </a:pPr>
                      <a:r>
                        <a:rPr lang="vi-VN" sz="1400" dirty="0">
                          <a:latin typeface="Times New Roman" pitchFamily="18" charset="0"/>
                          <a:cs typeface="Times New Roman" pitchFamily="18" charset="0"/>
                        </a:rPr>
                        <a:t>Xếp loại học bổng</a:t>
                      </a:r>
                    </a:p>
                  </a:txBody>
                  <a:tcPr marL="0" marR="0" marT="108585"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515595">
                <a:tc vMerge="1">
                  <a:txBody>
                    <a:bodyPr/>
                    <a:lstStyle/>
                    <a:p>
                      <a:endParaRPr/>
                    </a:p>
                  </a:txBody>
                  <a:tcPr marL="0" marR="0" marT="108585" marB="0">
                    <a:lnL w="12700">
                      <a:solidFill>
                        <a:srgbClr val="70AC46"/>
                      </a:solidFill>
                      <a:prstDash val="solid"/>
                    </a:lnL>
                    <a:lnR w="12700">
                      <a:solidFill>
                        <a:srgbClr val="70AC46"/>
                      </a:solidFill>
                      <a:prstDash val="solid"/>
                    </a:lnR>
                    <a:lnT w="12700">
                      <a:solidFill>
                        <a:srgbClr val="70AC46"/>
                      </a:solidFill>
                      <a:prstDash val="solid"/>
                    </a:lnT>
                    <a:lnB w="12700">
                      <a:solidFill>
                        <a:srgbClr val="70AC46"/>
                      </a:solidFill>
                      <a:prstDash val="solid"/>
                    </a:lnB>
                    <a:solidFill>
                      <a:srgbClr val="EBF0E8"/>
                    </a:solidFill>
                  </a:tcPr>
                </a:tc>
                <a:tc vMerge="1">
                  <a:txBody>
                    <a:bodyPr/>
                    <a:lstStyle/>
                    <a:p>
                      <a:endParaRPr/>
                    </a:p>
                  </a:txBody>
                  <a:tcPr marL="0" marR="0" marT="108585" marB="0">
                    <a:lnL w="12700">
                      <a:solidFill>
                        <a:srgbClr val="70AC46"/>
                      </a:solidFill>
                      <a:prstDash val="solid"/>
                    </a:lnL>
                    <a:lnR w="12700">
                      <a:solidFill>
                        <a:srgbClr val="70AC46"/>
                      </a:solidFill>
                      <a:prstDash val="solid"/>
                    </a:lnR>
                    <a:lnT w="12700">
                      <a:solidFill>
                        <a:srgbClr val="70AC46"/>
                      </a:solidFill>
                      <a:prstDash val="solid"/>
                    </a:lnT>
                    <a:lnB w="12700">
                      <a:solidFill>
                        <a:srgbClr val="70AC46"/>
                      </a:solidFill>
                      <a:prstDash val="solid"/>
                    </a:lnB>
                    <a:solidFill>
                      <a:srgbClr val="EBF0E8"/>
                    </a:solidFill>
                  </a:tcPr>
                </a:tc>
                <a:tc>
                  <a:txBody>
                    <a:bodyPr/>
                    <a:lstStyle/>
                    <a:p>
                      <a:pPr marL="196215" algn="l">
                        <a:lnSpc>
                          <a:spcPct val="100000"/>
                        </a:lnSpc>
                        <a:spcBef>
                          <a:spcPts val="855"/>
                        </a:spcBef>
                      </a:pPr>
                      <a:r>
                        <a:rPr lang="vi-VN" sz="1400" dirty="0">
                          <a:latin typeface="Times New Roman" pitchFamily="18" charset="0"/>
                          <a:cs typeface="Times New Roman" pitchFamily="18" charset="0"/>
                        </a:rPr>
                        <a:t>Loại Xuất sắc (1)</a:t>
                      </a:r>
                    </a:p>
                  </a:txBody>
                  <a:tcPr marL="0" marR="0" marT="108585" marB="0"/>
                </a:tc>
                <a:tc>
                  <a:txBody>
                    <a:bodyPr/>
                    <a:lstStyle/>
                    <a:p>
                      <a:pPr marL="460375" algn="l">
                        <a:lnSpc>
                          <a:spcPct val="100000"/>
                        </a:lnSpc>
                        <a:spcBef>
                          <a:spcPts val="855"/>
                        </a:spcBef>
                      </a:pPr>
                      <a:r>
                        <a:rPr lang="vi-VN" sz="1400" dirty="0">
                          <a:latin typeface="Times New Roman" pitchFamily="18" charset="0"/>
                          <a:cs typeface="Times New Roman" pitchFamily="18" charset="0"/>
                        </a:rPr>
                        <a:t>Loại Giỏi (2)</a:t>
                      </a:r>
                    </a:p>
                  </a:txBody>
                  <a:tcPr marL="0" marR="0" marT="108585" marB="0"/>
                </a:tc>
                <a:tc>
                  <a:txBody>
                    <a:bodyPr/>
                    <a:lstStyle/>
                    <a:p>
                      <a:pPr marL="386715" algn="l">
                        <a:lnSpc>
                          <a:spcPct val="100000"/>
                        </a:lnSpc>
                        <a:spcBef>
                          <a:spcPts val="855"/>
                        </a:spcBef>
                      </a:pPr>
                      <a:r>
                        <a:rPr lang="vi-VN" sz="1400">
                          <a:latin typeface="Times New Roman" pitchFamily="18" charset="0"/>
                          <a:cs typeface="Times New Roman" pitchFamily="18" charset="0"/>
                        </a:rPr>
                        <a:t>Loại Khá (3)</a:t>
                      </a:r>
                    </a:p>
                  </a:txBody>
                  <a:tcPr marL="0" marR="0" marT="108585" marB="0"/>
                </a:tc>
                <a:extLst>
                  <a:ext uri="{0D108BD9-81ED-4DB2-BD59-A6C34878D82A}">
                    <a16:rowId xmlns:a16="http://schemas.microsoft.com/office/drawing/2014/main" val="10001"/>
                  </a:ext>
                </a:extLst>
              </a:tr>
              <a:tr h="753089">
                <a:tc>
                  <a:txBody>
                    <a:bodyPr/>
                    <a:lstStyle/>
                    <a:p>
                      <a:pPr marL="2540" algn="ctr">
                        <a:lnSpc>
                          <a:spcPct val="300000"/>
                        </a:lnSpc>
                        <a:spcBef>
                          <a:spcPts val="850"/>
                        </a:spcBef>
                      </a:pPr>
                      <a:r>
                        <a:rPr sz="1400" dirty="0">
                          <a:latin typeface="Times New Roman" panose="02020603050405020304" pitchFamily="18" charset="0"/>
                          <a:cs typeface="Times New Roman" panose="02020603050405020304" pitchFamily="18" charset="0"/>
                        </a:rPr>
                        <a:t>1</a:t>
                      </a:r>
                    </a:p>
                  </a:txBody>
                  <a:tcPr marL="0" marR="0" marT="107950" marB="0"/>
                </a:tc>
                <a:tc>
                  <a:txBody>
                    <a:bodyPr/>
                    <a:lstStyle/>
                    <a:p>
                      <a:pPr marL="75565" algn="l">
                        <a:lnSpc>
                          <a:spcPct val="300000"/>
                        </a:lnSpc>
                        <a:spcBef>
                          <a:spcPts val="850"/>
                        </a:spcBef>
                      </a:pPr>
                      <a:r>
                        <a:rPr lang="vi-VN" sz="1400" dirty="0">
                          <a:latin typeface="Times New Roman" pitchFamily="18" charset="0"/>
                          <a:cs typeface="Times New Roman" pitchFamily="18" charset="0"/>
                        </a:rPr>
                        <a:t>Điểm TBC học tập</a:t>
                      </a:r>
                    </a:p>
                  </a:txBody>
                  <a:tcPr marL="0" marR="0" marT="107950" marB="0"/>
                </a:tc>
                <a:tc>
                  <a:txBody>
                    <a:bodyPr/>
                    <a:lstStyle/>
                    <a:p>
                      <a:pPr marL="75565" marR="171450" indent="635" algn="l">
                        <a:lnSpc>
                          <a:spcPct val="200000"/>
                        </a:lnSpc>
                        <a:spcBef>
                          <a:spcPts val="160"/>
                        </a:spcBef>
                      </a:pPr>
                      <a:r>
                        <a:rPr lang="vi-VN" sz="1400" dirty="0">
                          <a:latin typeface="Times New Roman" pitchFamily="18" charset="0"/>
                          <a:cs typeface="Times New Roman" pitchFamily="18" charset="0"/>
                        </a:rPr>
                        <a:t>Đạt điểm học tập loại Xuất sắc</a:t>
                      </a:r>
                    </a:p>
                  </a:txBody>
                  <a:tcPr marL="0" marR="0" marT="20320" marB="0"/>
                </a:tc>
                <a:tc>
                  <a:txBody>
                    <a:bodyPr/>
                    <a:lstStyle/>
                    <a:p>
                      <a:pPr marL="76200" marR="372745" algn="l">
                        <a:lnSpc>
                          <a:spcPct val="200000"/>
                        </a:lnSpc>
                        <a:spcBef>
                          <a:spcPts val="160"/>
                        </a:spcBef>
                      </a:pPr>
                      <a:r>
                        <a:rPr lang="vi-VN" sz="1400" dirty="0">
                          <a:latin typeface="Times New Roman" pitchFamily="18" charset="0"/>
                          <a:cs typeface="Times New Roman" pitchFamily="18" charset="0"/>
                        </a:rPr>
                        <a:t>Đạt điểm học tập  loại Giỏi trở lên</a:t>
                      </a:r>
                    </a:p>
                  </a:txBody>
                  <a:tcPr marL="0" marR="0" marT="20320" marB="0"/>
                </a:tc>
                <a:tc>
                  <a:txBody>
                    <a:bodyPr/>
                    <a:lstStyle/>
                    <a:p>
                      <a:pPr marL="76200" marR="207645" algn="l">
                        <a:lnSpc>
                          <a:spcPct val="200000"/>
                        </a:lnSpc>
                        <a:spcBef>
                          <a:spcPts val="160"/>
                        </a:spcBef>
                      </a:pPr>
                      <a:r>
                        <a:rPr lang="vi-VN" sz="1400" dirty="0">
                          <a:latin typeface="Times New Roman" pitchFamily="18" charset="0"/>
                          <a:cs typeface="Times New Roman" pitchFamily="18" charset="0"/>
                        </a:rPr>
                        <a:t>Đạt điểm học tập  loại Khá trở lên</a:t>
                      </a:r>
                    </a:p>
                  </a:txBody>
                  <a:tcPr marL="0" marR="0" marT="20320" marB="0"/>
                </a:tc>
                <a:extLst>
                  <a:ext uri="{0D108BD9-81ED-4DB2-BD59-A6C34878D82A}">
                    <a16:rowId xmlns:a16="http://schemas.microsoft.com/office/drawing/2014/main" val="10002"/>
                  </a:ext>
                </a:extLst>
              </a:tr>
              <a:tr h="753089">
                <a:tc>
                  <a:txBody>
                    <a:bodyPr/>
                    <a:lstStyle/>
                    <a:p>
                      <a:pPr marL="2540" algn="ctr">
                        <a:lnSpc>
                          <a:spcPct val="250000"/>
                        </a:lnSpc>
                        <a:spcBef>
                          <a:spcPts val="855"/>
                        </a:spcBef>
                      </a:pPr>
                      <a:r>
                        <a:rPr sz="1400" dirty="0">
                          <a:latin typeface="Times New Roman" panose="02020603050405020304" pitchFamily="18" charset="0"/>
                          <a:cs typeface="Times New Roman" panose="02020603050405020304" pitchFamily="18" charset="0"/>
                        </a:rPr>
                        <a:t>2</a:t>
                      </a:r>
                    </a:p>
                  </a:txBody>
                  <a:tcPr marL="0" marR="0" marT="108585" marB="0"/>
                </a:tc>
                <a:tc>
                  <a:txBody>
                    <a:bodyPr/>
                    <a:lstStyle/>
                    <a:p>
                      <a:pPr marL="76200" algn="l">
                        <a:lnSpc>
                          <a:spcPct val="250000"/>
                        </a:lnSpc>
                        <a:spcBef>
                          <a:spcPts val="855"/>
                        </a:spcBef>
                      </a:pPr>
                      <a:r>
                        <a:rPr lang="vi-VN" sz="1400">
                          <a:latin typeface="Times New Roman" pitchFamily="18" charset="0"/>
                          <a:cs typeface="Times New Roman" pitchFamily="18" charset="0"/>
                        </a:rPr>
                        <a:t>Điểm rèn luyện</a:t>
                      </a:r>
                      <a:endParaRPr lang="vi-VN" sz="1400" dirty="0">
                        <a:latin typeface="Times New Roman" pitchFamily="18" charset="0"/>
                        <a:cs typeface="Times New Roman" pitchFamily="18" charset="0"/>
                      </a:endParaRPr>
                    </a:p>
                  </a:txBody>
                  <a:tcPr marL="0" marR="0" marT="108585" marB="0"/>
                </a:tc>
                <a:tc>
                  <a:txBody>
                    <a:bodyPr/>
                    <a:lstStyle/>
                    <a:p>
                      <a:pPr marL="75565" marR="163830" algn="l">
                        <a:lnSpc>
                          <a:spcPct val="200000"/>
                        </a:lnSpc>
                        <a:spcBef>
                          <a:spcPts val="160"/>
                        </a:spcBef>
                      </a:pPr>
                      <a:r>
                        <a:rPr lang="vi-VN" sz="1400" dirty="0">
                          <a:latin typeface="Times New Roman" pitchFamily="18" charset="0"/>
                          <a:cs typeface="Times New Roman" pitchFamily="18" charset="0"/>
                        </a:rPr>
                        <a:t>Đạt điểm RL loại  Xuất sắc</a:t>
                      </a:r>
                    </a:p>
                  </a:txBody>
                  <a:tcPr marL="0" marR="0" marT="20320" marB="0"/>
                </a:tc>
                <a:tc>
                  <a:txBody>
                    <a:bodyPr/>
                    <a:lstStyle/>
                    <a:p>
                      <a:pPr marL="76200" marR="364490" algn="l">
                        <a:lnSpc>
                          <a:spcPct val="200000"/>
                        </a:lnSpc>
                        <a:spcBef>
                          <a:spcPts val="160"/>
                        </a:spcBef>
                      </a:pPr>
                      <a:r>
                        <a:rPr lang="vi-VN" sz="1400">
                          <a:latin typeface="Times New Roman" pitchFamily="18" charset="0"/>
                          <a:cs typeface="Times New Roman" pitchFamily="18" charset="0"/>
                        </a:rPr>
                        <a:t>Đạt điểm RL loại  Tốt trở lên</a:t>
                      </a:r>
                      <a:endParaRPr lang="vi-VN" sz="1400" dirty="0">
                        <a:latin typeface="Times New Roman" pitchFamily="18" charset="0"/>
                        <a:cs typeface="Times New Roman" pitchFamily="18" charset="0"/>
                      </a:endParaRPr>
                    </a:p>
                  </a:txBody>
                  <a:tcPr marL="0" marR="0" marT="20320" marB="0"/>
                </a:tc>
                <a:tc>
                  <a:txBody>
                    <a:bodyPr/>
                    <a:lstStyle/>
                    <a:p>
                      <a:pPr marL="76200" marR="200025" algn="l">
                        <a:lnSpc>
                          <a:spcPct val="200000"/>
                        </a:lnSpc>
                        <a:spcBef>
                          <a:spcPts val="160"/>
                        </a:spcBef>
                      </a:pPr>
                      <a:r>
                        <a:rPr lang="vi-VN" sz="1400">
                          <a:latin typeface="Times New Roman" pitchFamily="18" charset="0"/>
                          <a:cs typeface="Times New Roman" pitchFamily="18" charset="0"/>
                        </a:rPr>
                        <a:t>Đạt điểm RL loại  Khá trở lên</a:t>
                      </a:r>
                      <a:endParaRPr lang="vi-VN" sz="1400" dirty="0">
                        <a:latin typeface="Times New Roman" pitchFamily="18" charset="0"/>
                        <a:cs typeface="Times New Roman" pitchFamily="18" charset="0"/>
                      </a:endParaRPr>
                    </a:p>
                  </a:txBody>
                  <a:tcPr marL="0" marR="0" marT="20320" marB="0"/>
                </a:tc>
                <a:extLst>
                  <a:ext uri="{0D108BD9-81ED-4DB2-BD59-A6C34878D82A}">
                    <a16:rowId xmlns:a16="http://schemas.microsoft.com/office/drawing/2014/main" val="10003"/>
                  </a:ext>
                </a:extLst>
              </a:tr>
              <a:tr h="877253">
                <a:tc>
                  <a:txBody>
                    <a:bodyPr/>
                    <a:lstStyle/>
                    <a:p>
                      <a:pPr marL="2540" algn="ctr">
                        <a:lnSpc>
                          <a:spcPct val="250000"/>
                        </a:lnSpc>
                        <a:spcBef>
                          <a:spcPts val="850"/>
                        </a:spcBef>
                      </a:pPr>
                      <a:r>
                        <a:rPr sz="1400" dirty="0">
                          <a:latin typeface="Times New Roman" panose="02020603050405020304" pitchFamily="18" charset="0"/>
                          <a:cs typeface="Times New Roman" panose="02020603050405020304" pitchFamily="18" charset="0"/>
                        </a:rPr>
                        <a:t>3</a:t>
                      </a:r>
                    </a:p>
                  </a:txBody>
                  <a:tcPr marL="0" marR="0" marT="107950" marB="0"/>
                </a:tc>
                <a:tc>
                  <a:txBody>
                    <a:bodyPr/>
                    <a:lstStyle/>
                    <a:p>
                      <a:pPr marL="75565" marR="197485" algn="l">
                        <a:lnSpc>
                          <a:spcPct val="150000"/>
                        </a:lnSpc>
                        <a:spcBef>
                          <a:spcPts val="160"/>
                        </a:spcBef>
                      </a:pPr>
                      <a:r>
                        <a:rPr lang="vi-VN" sz="1400">
                          <a:latin typeface="Times New Roman" pitchFamily="18" charset="0"/>
                          <a:cs typeface="Times New Roman" pitchFamily="18" charset="0"/>
                        </a:rPr>
                        <a:t>Phân bổ tỷ lệ (%) từ quỹ học  bổng KKHT</a:t>
                      </a:r>
                      <a:endParaRPr lang="vi-VN" sz="1400" dirty="0">
                        <a:latin typeface="Times New Roman" pitchFamily="18" charset="0"/>
                        <a:cs typeface="Times New Roman" pitchFamily="18" charset="0"/>
                      </a:endParaRPr>
                    </a:p>
                  </a:txBody>
                  <a:tcPr marL="0" marR="0" marT="20320" marB="0"/>
                </a:tc>
                <a:tc>
                  <a:txBody>
                    <a:bodyPr/>
                    <a:lstStyle/>
                    <a:p>
                      <a:pPr marL="75565" algn="l">
                        <a:lnSpc>
                          <a:spcPct val="200000"/>
                        </a:lnSpc>
                        <a:spcBef>
                          <a:spcPts val="850"/>
                        </a:spcBef>
                      </a:pPr>
                      <a:r>
                        <a:rPr lang="vi-VN" sz="1400">
                          <a:latin typeface="Times New Roman" pitchFamily="18" charset="0"/>
                          <a:cs typeface="Times New Roman" pitchFamily="18" charset="0"/>
                        </a:rPr>
                        <a:t>Tối đa 20%</a:t>
                      </a:r>
                      <a:endParaRPr lang="vi-VN" sz="1400" dirty="0">
                        <a:latin typeface="Times New Roman" pitchFamily="18" charset="0"/>
                        <a:cs typeface="Times New Roman" pitchFamily="18" charset="0"/>
                      </a:endParaRPr>
                    </a:p>
                  </a:txBody>
                  <a:tcPr marL="0" marR="0" marT="107950" marB="0"/>
                </a:tc>
                <a:tc>
                  <a:txBody>
                    <a:bodyPr/>
                    <a:lstStyle/>
                    <a:p>
                      <a:pPr marL="75565" algn="l">
                        <a:lnSpc>
                          <a:spcPct val="200000"/>
                        </a:lnSpc>
                        <a:spcBef>
                          <a:spcPts val="850"/>
                        </a:spcBef>
                      </a:pPr>
                      <a:r>
                        <a:rPr lang="vi-VN" sz="1400">
                          <a:latin typeface="Times New Roman" pitchFamily="18" charset="0"/>
                          <a:cs typeface="Times New Roman" pitchFamily="18" charset="0"/>
                        </a:rPr>
                        <a:t>Tối đa 20%</a:t>
                      </a:r>
                      <a:endParaRPr lang="vi-VN" sz="1400" dirty="0">
                        <a:latin typeface="Times New Roman" pitchFamily="18" charset="0"/>
                        <a:cs typeface="Times New Roman" pitchFamily="18" charset="0"/>
                      </a:endParaRPr>
                    </a:p>
                  </a:txBody>
                  <a:tcPr marL="0" marR="0" marT="107950" marB="0"/>
                </a:tc>
                <a:tc>
                  <a:txBody>
                    <a:bodyPr/>
                    <a:lstStyle/>
                    <a:p>
                      <a:pPr marL="75565" algn="l">
                        <a:lnSpc>
                          <a:spcPct val="200000"/>
                        </a:lnSpc>
                        <a:spcBef>
                          <a:spcPts val="850"/>
                        </a:spcBef>
                      </a:pPr>
                      <a:r>
                        <a:rPr lang="vi-VN" sz="1400" dirty="0">
                          <a:latin typeface="Times New Roman" pitchFamily="18" charset="0"/>
                          <a:cs typeface="Times New Roman" pitchFamily="18" charset="0"/>
                        </a:rPr>
                        <a:t>Tối thiểu 60%</a:t>
                      </a:r>
                    </a:p>
                  </a:txBody>
                  <a:tcPr marL="0" marR="0" marT="107950" marB="0"/>
                </a:tc>
                <a:extLst>
                  <a:ext uri="{0D108BD9-81ED-4DB2-BD59-A6C34878D82A}">
                    <a16:rowId xmlns:a16="http://schemas.microsoft.com/office/drawing/2014/main" val="10004"/>
                  </a:ext>
                </a:extLst>
              </a:tr>
            </a:tbl>
          </a:graphicData>
        </a:graphic>
      </p:graphicFrame>
      <p:sp>
        <p:nvSpPr>
          <p:cNvPr id="15" name="object 4">
            <a:extLst>
              <a:ext uri="{FF2B5EF4-FFF2-40B4-BE49-F238E27FC236}">
                <a16:creationId xmlns:a16="http://schemas.microsoft.com/office/drawing/2014/main" id="{D4F22E83-8AE6-2B17-F591-F24D721F041E}"/>
              </a:ext>
            </a:extLst>
          </p:cNvPr>
          <p:cNvSpPr txBox="1"/>
          <p:nvPr/>
        </p:nvSpPr>
        <p:spPr>
          <a:xfrm>
            <a:off x="2517386" y="5490990"/>
            <a:ext cx="7356951" cy="532966"/>
          </a:xfrm>
          <a:prstGeom prst="rect">
            <a:avLst/>
          </a:prstGeom>
        </p:spPr>
        <p:txBody>
          <a:bodyPr vert="horz" wrap="square" lIns="0" tIns="12065" rIns="0" bIns="0" rtlCol="0">
            <a:spAutoFit/>
          </a:bodyPr>
          <a:lstStyle/>
          <a:p>
            <a:pPr marL="75565" marR="163830">
              <a:lnSpc>
                <a:spcPct val="150000"/>
              </a:lnSpc>
              <a:spcBef>
                <a:spcPts val="160"/>
              </a:spcBef>
            </a:pPr>
            <a:r>
              <a:rPr lang="vi-VN" sz="1200" b="1" i="1" dirty="0">
                <a:solidFill>
                  <a:srgbClr val="FF0000"/>
                </a:solidFill>
                <a:latin typeface="Times New Roman" pitchFamily="18" charset="0"/>
                <a:cs typeface="Times New Roman" pitchFamily="18" charset="0"/>
              </a:rPr>
              <a:t>Học bổng lấy liền mạch từ cao xuống thấp không ngắt quãng, trong trường hợp không sử dụng hết quỹ học bổng  cấp cho </a:t>
            </a:r>
            <a:r>
              <a:rPr lang="en-US" sz="1200" b="1" i="1" dirty="0">
                <a:solidFill>
                  <a:srgbClr val="FF0000"/>
                </a:solidFill>
                <a:latin typeface="Times New Roman" pitchFamily="18" charset="0"/>
                <a:cs typeface="Times New Roman" pitchFamily="18" charset="0"/>
              </a:rPr>
              <a:t>S</a:t>
            </a:r>
            <a:r>
              <a:rPr lang="vi-VN" sz="1200" b="1" i="1" dirty="0">
                <a:solidFill>
                  <a:srgbClr val="FF0000"/>
                </a:solidFill>
                <a:latin typeface="Times New Roman" pitchFamily="18" charset="0"/>
                <a:cs typeface="Times New Roman" pitchFamily="18" charset="0"/>
              </a:rPr>
              <a:t>inh viên của ngành học, khóa học sẽ do Hiệu trưởng Nhà trường quyết định.</a:t>
            </a:r>
          </a:p>
        </p:txBody>
      </p:sp>
      <p:grpSp>
        <p:nvGrpSpPr>
          <p:cNvPr id="6" name="Group 5">
            <a:extLst>
              <a:ext uri="{FF2B5EF4-FFF2-40B4-BE49-F238E27FC236}">
                <a16:creationId xmlns:a16="http://schemas.microsoft.com/office/drawing/2014/main" id="{A3B0B931-1ECB-4DBE-F4C2-033962D19CDE}"/>
              </a:ext>
            </a:extLst>
          </p:cNvPr>
          <p:cNvGrpSpPr/>
          <p:nvPr/>
        </p:nvGrpSpPr>
        <p:grpSpPr>
          <a:xfrm>
            <a:off x="2204461" y="7262005"/>
            <a:ext cx="7606926" cy="476331"/>
            <a:chOff x="2204461" y="7262005"/>
            <a:chExt cx="7606926" cy="476331"/>
          </a:xfrm>
        </p:grpSpPr>
        <p:grpSp>
          <p:nvGrpSpPr>
            <p:cNvPr id="21" name="object 5">
              <a:extLst>
                <a:ext uri="{FF2B5EF4-FFF2-40B4-BE49-F238E27FC236}">
                  <a16:creationId xmlns:a16="http://schemas.microsoft.com/office/drawing/2014/main" id="{14D73794-9E35-4F02-7B69-F5B3E0E75C86}"/>
                </a:ext>
              </a:extLst>
            </p:cNvPr>
            <p:cNvGrpSpPr/>
            <p:nvPr/>
          </p:nvGrpSpPr>
          <p:grpSpPr>
            <a:xfrm>
              <a:off x="2280661" y="7262005"/>
              <a:ext cx="7530726" cy="476331"/>
              <a:chOff x="941832" y="1819655"/>
              <a:chExt cx="8193405" cy="586740"/>
            </a:xfrm>
            <a:solidFill>
              <a:schemeClr val="accent4">
                <a:lumMod val="40000"/>
                <a:lumOff val="60000"/>
              </a:schemeClr>
            </a:solidFill>
          </p:grpSpPr>
          <p:sp>
            <p:nvSpPr>
              <p:cNvPr id="23" name="object 6">
                <a:extLst>
                  <a:ext uri="{FF2B5EF4-FFF2-40B4-BE49-F238E27FC236}">
                    <a16:creationId xmlns:a16="http://schemas.microsoft.com/office/drawing/2014/main" id="{1F417C46-8021-A497-2EFF-4ED8F4140C58}"/>
                  </a:ext>
                </a:extLst>
              </p:cNvPr>
              <p:cNvSpPr/>
              <p:nvPr/>
            </p:nvSpPr>
            <p:spPr>
              <a:xfrm>
                <a:off x="941832" y="1819655"/>
                <a:ext cx="8188959" cy="582295"/>
              </a:xfrm>
              <a:custGeom>
                <a:avLst/>
                <a:gdLst/>
                <a:ahLst/>
                <a:cxnLst/>
                <a:rect l="l" t="t" r="r" b="b"/>
                <a:pathLst>
                  <a:path w="8188959" h="582294">
                    <a:moveTo>
                      <a:pt x="8188452" y="582168"/>
                    </a:moveTo>
                    <a:lnTo>
                      <a:pt x="0" y="582168"/>
                    </a:lnTo>
                    <a:lnTo>
                      <a:pt x="0" y="0"/>
                    </a:lnTo>
                    <a:lnTo>
                      <a:pt x="8188452" y="0"/>
                    </a:lnTo>
                    <a:lnTo>
                      <a:pt x="8188452" y="582168"/>
                    </a:lnTo>
                    <a:close/>
                  </a:path>
                </a:pathLst>
              </a:custGeom>
              <a:grpFill/>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latin typeface="Times New Roman" pitchFamily="18" charset="0"/>
                  <a:cs typeface="Times New Roman" pitchFamily="18" charset="0"/>
                </a:endParaRPr>
              </a:p>
            </p:txBody>
          </p:sp>
          <p:sp>
            <p:nvSpPr>
              <p:cNvPr id="24" name="object 7">
                <a:extLst>
                  <a:ext uri="{FF2B5EF4-FFF2-40B4-BE49-F238E27FC236}">
                    <a16:creationId xmlns:a16="http://schemas.microsoft.com/office/drawing/2014/main" id="{2394E73E-2286-E7D1-3015-3B774A687F49}"/>
                  </a:ext>
                </a:extLst>
              </p:cNvPr>
              <p:cNvSpPr/>
              <p:nvPr/>
            </p:nvSpPr>
            <p:spPr>
              <a:xfrm>
                <a:off x="941832" y="1819655"/>
                <a:ext cx="8193405" cy="586740"/>
              </a:xfrm>
              <a:custGeom>
                <a:avLst/>
                <a:gdLst/>
                <a:ahLst/>
                <a:cxnLst/>
                <a:rect l="l" t="t" r="r" b="b"/>
                <a:pathLst>
                  <a:path w="8193405" h="586739">
                    <a:moveTo>
                      <a:pt x="8193024" y="586740"/>
                    </a:moveTo>
                    <a:lnTo>
                      <a:pt x="0" y="586740"/>
                    </a:lnTo>
                    <a:lnTo>
                      <a:pt x="0" y="0"/>
                    </a:lnTo>
                    <a:lnTo>
                      <a:pt x="8193024" y="0"/>
                    </a:lnTo>
                    <a:lnTo>
                      <a:pt x="8193024" y="3048"/>
                    </a:lnTo>
                    <a:lnTo>
                      <a:pt x="4572" y="3048"/>
                    </a:lnTo>
                    <a:lnTo>
                      <a:pt x="1524" y="6096"/>
                    </a:lnTo>
                    <a:lnTo>
                      <a:pt x="4572" y="6096"/>
                    </a:lnTo>
                    <a:lnTo>
                      <a:pt x="4572" y="582168"/>
                    </a:lnTo>
                    <a:lnTo>
                      <a:pt x="1524" y="582168"/>
                    </a:lnTo>
                    <a:lnTo>
                      <a:pt x="4572" y="585216"/>
                    </a:lnTo>
                    <a:lnTo>
                      <a:pt x="8193024" y="585216"/>
                    </a:lnTo>
                    <a:lnTo>
                      <a:pt x="8193024" y="586740"/>
                    </a:lnTo>
                    <a:close/>
                  </a:path>
                  <a:path w="8193405" h="586739">
                    <a:moveTo>
                      <a:pt x="4572" y="6096"/>
                    </a:moveTo>
                    <a:lnTo>
                      <a:pt x="1524" y="6096"/>
                    </a:lnTo>
                    <a:lnTo>
                      <a:pt x="4572" y="3048"/>
                    </a:lnTo>
                    <a:lnTo>
                      <a:pt x="4572" y="6096"/>
                    </a:lnTo>
                    <a:close/>
                  </a:path>
                  <a:path w="8193405" h="586739">
                    <a:moveTo>
                      <a:pt x="8188452" y="6096"/>
                    </a:moveTo>
                    <a:lnTo>
                      <a:pt x="4572" y="6096"/>
                    </a:lnTo>
                    <a:lnTo>
                      <a:pt x="4572" y="3048"/>
                    </a:lnTo>
                    <a:lnTo>
                      <a:pt x="8188452" y="3048"/>
                    </a:lnTo>
                    <a:lnTo>
                      <a:pt x="8188452" y="6096"/>
                    </a:lnTo>
                    <a:close/>
                  </a:path>
                  <a:path w="8193405" h="586739">
                    <a:moveTo>
                      <a:pt x="8188452" y="585216"/>
                    </a:moveTo>
                    <a:lnTo>
                      <a:pt x="8188452" y="3048"/>
                    </a:lnTo>
                    <a:lnTo>
                      <a:pt x="8189976" y="6096"/>
                    </a:lnTo>
                    <a:lnTo>
                      <a:pt x="8193024" y="6096"/>
                    </a:lnTo>
                    <a:lnTo>
                      <a:pt x="8193024" y="582168"/>
                    </a:lnTo>
                    <a:lnTo>
                      <a:pt x="8189976" y="582168"/>
                    </a:lnTo>
                    <a:lnTo>
                      <a:pt x="8188452" y="585216"/>
                    </a:lnTo>
                    <a:close/>
                  </a:path>
                  <a:path w="8193405" h="586739">
                    <a:moveTo>
                      <a:pt x="8193024" y="6096"/>
                    </a:moveTo>
                    <a:lnTo>
                      <a:pt x="8189976" y="6096"/>
                    </a:lnTo>
                    <a:lnTo>
                      <a:pt x="8188452" y="3048"/>
                    </a:lnTo>
                    <a:lnTo>
                      <a:pt x="8193024" y="3048"/>
                    </a:lnTo>
                    <a:lnTo>
                      <a:pt x="8193024" y="6096"/>
                    </a:lnTo>
                    <a:close/>
                  </a:path>
                  <a:path w="8193405" h="586739">
                    <a:moveTo>
                      <a:pt x="4572" y="585216"/>
                    </a:moveTo>
                    <a:lnTo>
                      <a:pt x="1524" y="582168"/>
                    </a:lnTo>
                    <a:lnTo>
                      <a:pt x="4572" y="582168"/>
                    </a:lnTo>
                    <a:lnTo>
                      <a:pt x="4572" y="585216"/>
                    </a:lnTo>
                    <a:close/>
                  </a:path>
                  <a:path w="8193405" h="586739">
                    <a:moveTo>
                      <a:pt x="8188452" y="585216"/>
                    </a:moveTo>
                    <a:lnTo>
                      <a:pt x="4572" y="585216"/>
                    </a:lnTo>
                    <a:lnTo>
                      <a:pt x="4572" y="582168"/>
                    </a:lnTo>
                    <a:lnTo>
                      <a:pt x="8188452" y="582168"/>
                    </a:lnTo>
                    <a:lnTo>
                      <a:pt x="8188452" y="585216"/>
                    </a:lnTo>
                    <a:close/>
                  </a:path>
                  <a:path w="8193405" h="586739">
                    <a:moveTo>
                      <a:pt x="8193024" y="585216"/>
                    </a:moveTo>
                    <a:lnTo>
                      <a:pt x="8188452" y="585216"/>
                    </a:lnTo>
                    <a:lnTo>
                      <a:pt x="8189976" y="582168"/>
                    </a:lnTo>
                    <a:lnTo>
                      <a:pt x="8193024" y="582168"/>
                    </a:lnTo>
                    <a:lnTo>
                      <a:pt x="8193024" y="585216"/>
                    </a:lnTo>
                    <a:close/>
                  </a:path>
                </a:pathLst>
              </a:custGeom>
              <a:grpFill/>
            </p:spPr>
            <p:style>
              <a:lnRef idx="1">
                <a:schemeClr val="accent1"/>
              </a:lnRef>
              <a:fillRef idx="2">
                <a:schemeClr val="accent1"/>
              </a:fillRef>
              <a:effectRef idx="1">
                <a:schemeClr val="accent1"/>
              </a:effectRef>
              <a:fontRef idx="minor">
                <a:schemeClr val="dk1"/>
              </a:fontRef>
            </p:style>
            <p:txBody>
              <a:bodyPr wrap="square" lIns="0" tIns="0" rIns="0" bIns="0" rtlCol="0"/>
              <a:lstStyle/>
              <a:p>
                <a:endParaRPr>
                  <a:latin typeface="Times New Roman" pitchFamily="18" charset="0"/>
                  <a:cs typeface="Times New Roman" pitchFamily="18" charset="0"/>
                </a:endParaRPr>
              </a:p>
            </p:txBody>
          </p:sp>
        </p:grpSp>
        <p:sp>
          <p:nvSpPr>
            <p:cNvPr id="25" name="object 8">
              <a:extLst>
                <a:ext uri="{FF2B5EF4-FFF2-40B4-BE49-F238E27FC236}">
                  <a16:creationId xmlns:a16="http://schemas.microsoft.com/office/drawing/2014/main" id="{65DA3BD9-744E-9FA9-6165-B6D9D4C53AD3}"/>
                </a:ext>
              </a:extLst>
            </p:cNvPr>
            <p:cNvSpPr txBox="1"/>
            <p:nvPr/>
          </p:nvSpPr>
          <p:spPr>
            <a:xfrm>
              <a:off x="2204461" y="7414405"/>
              <a:ext cx="7526640" cy="278923"/>
            </a:xfrm>
            <a:prstGeom prst="rect">
              <a:avLst/>
            </a:prstGeom>
          </p:spPr>
          <p:txBody>
            <a:bodyPr vert="horz" wrap="square" lIns="0" tIns="1905" rIns="0" bIns="0" rtlCol="0">
              <a:spAutoFit/>
            </a:bodyPr>
            <a:lstStyle/>
            <a:p>
              <a:pPr marL="196215" algn="ctr">
                <a:spcBef>
                  <a:spcPts val="855"/>
                </a:spcBef>
              </a:pPr>
              <a:r>
                <a:rPr lang="en-US" b="1" dirty="0">
                  <a:latin typeface="Times New Roman" pitchFamily="18" charset="0"/>
                  <a:cs typeface="Times New Roman" pitchFamily="18" charset="0"/>
                </a:rPr>
                <a:t>PHÂN BỔ QUỸ HỌC BỔNG </a:t>
              </a:r>
              <a:r>
                <a:rPr lang="vi-VN" b="1" dirty="0">
                  <a:latin typeface="Times New Roman" pitchFamily="18" charset="0"/>
                  <a:cs typeface="Times New Roman" pitchFamily="18" charset="0"/>
                </a:rPr>
                <a:t>KKHT</a:t>
              </a:r>
            </a:p>
          </p:txBody>
        </p:sp>
      </p:grpSp>
      <p:sp>
        <p:nvSpPr>
          <p:cNvPr id="26" name="TextBox 25">
            <a:extLst>
              <a:ext uri="{FF2B5EF4-FFF2-40B4-BE49-F238E27FC236}">
                <a16:creationId xmlns:a16="http://schemas.microsoft.com/office/drawing/2014/main" id="{DA557B02-1038-4BFF-A59C-86945E960EFB}"/>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996626"/>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xit" presetSubtype="0" fill="hold" nodeType="clickEffect">
                                  <p:stCondLst>
                                    <p:cond delay="0"/>
                                  </p:stCondLst>
                                  <p:childTnLst>
                                    <p:animEffect transition="out" filter="fade">
                                      <p:cBhvr>
                                        <p:cTn id="23" dur="1000"/>
                                        <p:tgtEl>
                                          <p:spTgt spid="8"/>
                                        </p:tgtEl>
                                      </p:cBhvr>
                                    </p:animEffect>
                                    <p:anim calcmode="lin" valueType="num">
                                      <p:cBhvr>
                                        <p:cTn id="24" dur="1000"/>
                                        <p:tgtEl>
                                          <p:spTgt spid="8"/>
                                        </p:tgtEl>
                                        <p:attrNameLst>
                                          <p:attrName>ppt_x</p:attrName>
                                        </p:attrNameLst>
                                      </p:cBhvr>
                                      <p:tavLst>
                                        <p:tav tm="0">
                                          <p:val>
                                            <p:strVal val="ppt_x"/>
                                          </p:val>
                                        </p:tav>
                                        <p:tav tm="100000">
                                          <p:val>
                                            <p:strVal val="ppt_x"/>
                                          </p:val>
                                        </p:tav>
                                      </p:tavLst>
                                    </p:anim>
                                    <p:anim calcmode="lin" valueType="num">
                                      <p:cBhvr>
                                        <p:cTn id="25" dur="1000"/>
                                        <p:tgtEl>
                                          <p:spTgt spid="8"/>
                                        </p:tgtEl>
                                        <p:attrNameLst>
                                          <p:attrName>ppt_y</p:attrName>
                                        </p:attrNameLst>
                                      </p:cBhvr>
                                      <p:tavLst>
                                        <p:tav tm="0">
                                          <p:val>
                                            <p:strVal val="ppt_y"/>
                                          </p:val>
                                        </p:tav>
                                        <p:tav tm="100000">
                                          <p:val>
                                            <p:strVal val="ppt_y-.1"/>
                                          </p:val>
                                        </p:tav>
                                      </p:tavLst>
                                    </p:anim>
                                    <p:set>
                                      <p:cBhvr>
                                        <p:cTn id="26" dur="1" fill="hold">
                                          <p:stCondLst>
                                            <p:cond delay="999"/>
                                          </p:stCondLst>
                                        </p:cTn>
                                        <p:tgtEl>
                                          <p:spTgt spid="8"/>
                                        </p:tgtEl>
                                        <p:attrNameLst>
                                          <p:attrName>style.visibility</p:attrName>
                                        </p:attrNameLst>
                                      </p:cBhvr>
                                      <p:to>
                                        <p:strVal val="hidden"/>
                                      </p:to>
                                    </p:set>
                                  </p:childTnLst>
                                </p:cTn>
                              </p:par>
                              <p:par>
                                <p:cTn id="27" presetID="47" presetClass="exit" presetSubtype="0" fill="hold" grpId="1" nodeType="withEffect">
                                  <p:stCondLst>
                                    <p:cond delay="0"/>
                                  </p:stCondLst>
                                  <p:childTnLst>
                                    <p:animEffect transition="out" filter="fade">
                                      <p:cBhvr>
                                        <p:cTn id="28" dur="1000"/>
                                        <p:tgtEl>
                                          <p:spTgt spid="11"/>
                                        </p:tgtEl>
                                      </p:cBhvr>
                                    </p:animEffect>
                                    <p:anim calcmode="lin" valueType="num">
                                      <p:cBhvr>
                                        <p:cTn id="29" dur="1000"/>
                                        <p:tgtEl>
                                          <p:spTgt spid="11"/>
                                        </p:tgtEl>
                                        <p:attrNameLst>
                                          <p:attrName>ppt_x</p:attrName>
                                        </p:attrNameLst>
                                      </p:cBhvr>
                                      <p:tavLst>
                                        <p:tav tm="0">
                                          <p:val>
                                            <p:strVal val="ppt_x"/>
                                          </p:val>
                                        </p:tav>
                                        <p:tav tm="100000">
                                          <p:val>
                                            <p:strVal val="ppt_x"/>
                                          </p:val>
                                        </p:tav>
                                      </p:tavLst>
                                    </p:anim>
                                    <p:anim calcmode="lin" valueType="num">
                                      <p:cBhvr>
                                        <p:cTn id="30" dur="1000"/>
                                        <p:tgtEl>
                                          <p:spTgt spid="11"/>
                                        </p:tgtEl>
                                        <p:attrNameLst>
                                          <p:attrName>ppt_y</p:attrName>
                                        </p:attrNameLst>
                                      </p:cBhvr>
                                      <p:tavLst>
                                        <p:tav tm="0">
                                          <p:val>
                                            <p:strVal val="ppt_y"/>
                                          </p:val>
                                        </p:tav>
                                        <p:tav tm="100000">
                                          <p:val>
                                            <p:strVal val="ppt_y-.1"/>
                                          </p:val>
                                        </p:tav>
                                      </p:tavLst>
                                    </p:anim>
                                    <p:set>
                                      <p:cBhvr>
                                        <p:cTn id="31" dur="1" fill="hold">
                                          <p:stCondLst>
                                            <p:cond delay="999"/>
                                          </p:stCondLst>
                                        </p:cTn>
                                        <p:tgtEl>
                                          <p:spTgt spid="11"/>
                                        </p:tgtEl>
                                        <p:attrNameLst>
                                          <p:attrName>style.visibility</p:attrName>
                                        </p:attrNameLst>
                                      </p:cBhvr>
                                      <p:to>
                                        <p:strVal val="hidden"/>
                                      </p:to>
                                    </p:set>
                                  </p:childTnLst>
                                </p:cTn>
                              </p:par>
                              <p:par>
                                <p:cTn id="32" presetID="47" presetClass="exit" presetSubtype="0" fill="hold" nodeType="withEffect">
                                  <p:stCondLst>
                                    <p:cond delay="0"/>
                                  </p:stCondLst>
                                  <p:childTnLst>
                                    <p:animEffect transition="out" filter="fade">
                                      <p:cBhvr>
                                        <p:cTn id="33" dur="1000"/>
                                        <p:tgtEl>
                                          <p:spTgt spid="12"/>
                                        </p:tgtEl>
                                      </p:cBhvr>
                                    </p:animEffect>
                                    <p:anim calcmode="lin" valueType="num">
                                      <p:cBhvr>
                                        <p:cTn id="34" dur="1000"/>
                                        <p:tgtEl>
                                          <p:spTgt spid="12"/>
                                        </p:tgtEl>
                                        <p:attrNameLst>
                                          <p:attrName>ppt_x</p:attrName>
                                        </p:attrNameLst>
                                      </p:cBhvr>
                                      <p:tavLst>
                                        <p:tav tm="0">
                                          <p:val>
                                            <p:strVal val="ppt_x"/>
                                          </p:val>
                                        </p:tav>
                                        <p:tav tm="100000">
                                          <p:val>
                                            <p:strVal val="ppt_x"/>
                                          </p:val>
                                        </p:tav>
                                      </p:tavLst>
                                    </p:anim>
                                    <p:anim calcmode="lin" valueType="num">
                                      <p:cBhvr>
                                        <p:cTn id="35" dur="1000"/>
                                        <p:tgtEl>
                                          <p:spTgt spid="12"/>
                                        </p:tgtEl>
                                        <p:attrNameLst>
                                          <p:attrName>ppt_y</p:attrName>
                                        </p:attrNameLst>
                                      </p:cBhvr>
                                      <p:tavLst>
                                        <p:tav tm="0">
                                          <p:val>
                                            <p:strVal val="ppt_y"/>
                                          </p:val>
                                        </p:tav>
                                        <p:tav tm="100000">
                                          <p:val>
                                            <p:strVal val="ppt_y-.1"/>
                                          </p:val>
                                        </p:tav>
                                      </p:tavLst>
                                    </p:anim>
                                    <p:set>
                                      <p:cBhvr>
                                        <p:cTn id="36" dur="1" fill="hold">
                                          <p:stCondLst>
                                            <p:cond delay="999"/>
                                          </p:stCondLst>
                                        </p:cTn>
                                        <p:tgtEl>
                                          <p:spTgt spid="12"/>
                                        </p:tgtEl>
                                        <p:attrNameLst>
                                          <p:attrName>style.visibility</p:attrName>
                                        </p:attrNameLst>
                                      </p:cBhvr>
                                      <p:to>
                                        <p:strVal val="hidden"/>
                                      </p:to>
                                    </p:set>
                                  </p:childTnLst>
                                </p:cTn>
                              </p:par>
                              <p:par>
                                <p:cTn id="37" presetID="64" presetClass="path" presetSubtype="0" accel="50000" decel="50000" fill="hold" nodeType="withEffect">
                                  <p:stCondLst>
                                    <p:cond delay="0"/>
                                  </p:stCondLst>
                                  <p:childTnLst>
                                    <p:animMotion origin="layout" path="M 1.66667E-6 1.48148E-6 L 0.00729 -0.89792 " pathEditMode="relative" rAng="0" ptsTypes="AA">
                                      <p:cBhvr>
                                        <p:cTn id="38" dur="2000" fill="hold"/>
                                        <p:tgtEl>
                                          <p:spTgt spid="6"/>
                                        </p:tgtEl>
                                        <p:attrNameLst>
                                          <p:attrName>ppt_x</p:attrName>
                                          <p:attrName>ppt_y</p:attrName>
                                        </p:attrNameLst>
                                      </p:cBhvr>
                                      <p:rCtr x="365" y="-44907"/>
                                    </p:animMotion>
                                  </p:childTnLst>
                                </p:cTn>
                              </p:par>
                            </p:childTnLst>
                          </p:cTn>
                        </p:par>
                      </p:childTnLst>
                    </p:cTn>
                  </p:par>
                  <p:par>
                    <p:cTn id="39" fill="hold">
                      <p:stCondLst>
                        <p:cond delay="indefinite"/>
                      </p:stCondLst>
                      <p:childTnLst>
                        <p:par>
                          <p:cTn id="40" fill="hold">
                            <p:stCondLst>
                              <p:cond delay="0"/>
                            </p:stCondLst>
                            <p:childTnLst>
                              <p:par>
                                <p:cTn id="41" presetID="64" presetClass="path" presetSubtype="0" accel="50000" decel="50000" fill="hold" nodeType="clickEffect">
                                  <p:stCondLst>
                                    <p:cond delay="0"/>
                                  </p:stCondLst>
                                  <p:childTnLst>
                                    <p:animMotion origin="layout" path="M 0 -4.07407E-6 L 0 -0.89282 " pathEditMode="relative" rAng="0" ptsTypes="AA">
                                      <p:cBhvr>
                                        <p:cTn id="42" dur="2000" fill="hold"/>
                                        <p:tgtEl>
                                          <p:spTgt spid="14"/>
                                        </p:tgtEl>
                                        <p:attrNameLst>
                                          <p:attrName>ppt_x</p:attrName>
                                          <p:attrName>ppt_y</p:attrName>
                                        </p:attrNameLst>
                                      </p:cBhvr>
                                      <p:rCtr x="0" y="-44653"/>
                                    </p:animMotion>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grpSp>
        <p:nvGrpSpPr>
          <p:cNvPr id="6" name="Group 5">
            <a:extLst>
              <a:ext uri="{FF2B5EF4-FFF2-40B4-BE49-F238E27FC236}">
                <a16:creationId xmlns:a16="http://schemas.microsoft.com/office/drawing/2014/main" id="{5989E634-1F99-A90A-D833-4A198D943FBF}"/>
              </a:ext>
            </a:extLst>
          </p:cNvPr>
          <p:cNvGrpSpPr/>
          <p:nvPr/>
        </p:nvGrpSpPr>
        <p:grpSpPr>
          <a:xfrm>
            <a:off x="1218108" y="1052082"/>
            <a:ext cx="9825809" cy="1054604"/>
            <a:chOff x="1043188" y="1067117"/>
            <a:chExt cx="10351806" cy="1113331"/>
          </a:xfrm>
          <a:solidFill>
            <a:schemeClr val="accent5">
              <a:lumMod val="40000"/>
              <a:lumOff val="60000"/>
            </a:schemeClr>
          </a:solidFill>
        </p:grpSpPr>
        <p:sp>
          <p:nvSpPr>
            <p:cNvPr id="7" name="Rectangle: Rounded Corners 6">
              <a:extLst>
                <a:ext uri="{FF2B5EF4-FFF2-40B4-BE49-F238E27FC236}">
                  <a16:creationId xmlns:a16="http://schemas.microsoft.com/office/drawing/2014/main" id="{086CF64C-7D40-FAE6-C7B1-02F64B2A55EC}"/>
                </a:ext>
              </a:extLst>
            </p:cNvPr>
            <p:cNvSpPr/>
            <p:nvPr/>
          </p:nvSpPr>
          <p:spPr>
            <a:xfrm>
              <a:off x="1043188" y="1067117"/>
              <a:ext cx="10336177" cy="1113331"/>
            </a:xfrm>
            <a:prstGeom prst="roundRect">
              <a:avLst/>
            </a:prstGeom>
            <a:grp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BCB68084-040D-0035-A896-074994564E1C}"/>
                </a:ext>
              </a:extLst>
            </p:cNvPr>
            <p:cNvSpPr txBox="1"/>
            <p:nvPr/>
          </p:nvSpPr>
          <p:spPr>
            <a:xfrm>
              <a:off x="1182888" y="1251901"/>
              <a:ext cx="10212106" cy="682323"/>
            </a:xfrm>
            <a:prstGeom prst="rect">
              <a:avLst/>
            </a:prstGeom>
            <a:grpFill/>
          </p:spPr>
          <p:txBody>
            <a:bodyPr wrap="square" rtlCol="0">
              <a:spAutoFit/>
            </a:bodyPr>
            <a:lstStyle/>
            <a:p>
              <a:r>
                <a:rPr lang="en-US" sz="1800" b="1">
                  <a:effectLst/>
                  <a:latin typeface="Times New Roman" panose="02020603050405020304" pitchFamily="18" charset="0"/>
                  <a:ea typeface="Calibri" panose="020F0502020204030204" pitchFamily="34" charset="0"/>
                  <a:cs typeface="Times New Roman" panose="02020603050405020304" pitchFamily="18" charset="0"/>
                </a:rPr>
                <a:t>IV.</a:t>
              </a:r>
              <a:r>
                <a:rPr lang="en-US" sz="180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Quyết định 672</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/QĐ-ĐHKTKTCN ngày </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05</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tháng </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9</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 năm 20</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22 </a:t>
              </a:r>
              <a:r>
                <a:rPr lang="vi-VN"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Quy định về miễn, giảm học phí và hỗ trợ chi phí học tập đối với sinh viên Trường Đại học Kinh tế - Kỹ thuật Công nghiệp</a:t>
              </a:r>
              <a:r>
                <a:rPr lang="en-US" sz="1800" b="1" kern="1200">
                  <a:solidFill>
                    <a:srgbClr val="000000"/>
                  </a:solidFill>
                  <a:effectLst/>
                  <a:latin typeface="Times New Roman" panose="02020603050405020304" pitchFamily="18" charset="0"/>
                  <a:ea typeface="DengXian" panose="02010600030101010101" pitchFamily="2" charset="-122"/>
                  <a:cs typeface="Times New Roman" panose="02020603050405020304" pitchFamily="18" charset="0"/>
                </a:rPr>
                <a:t>.</a:t>
              </a:r>
              <a:endParaRPr lang="en-US" sz="1400" b="1">
                <a:latin typeface="Times New Roman" panose="02020603050405020304" pitchFamily="18" charset="0"/>
                <a:cs typeface="Times New Roman" panose="02020603050405020304" pitchFamily="18" charset="0"/>
              </a:endParaRPr>
            </a:p>
          </p:txBody>
        </p:sp>
      </p:grpSp>
      <p:sp>
        <p:nvSpPr>
          <p:cNvPr id="8" name="TextBox 7">
            <a:extLst>
              <a:ext uri="{FF2B5EF4-FFF2-40B4-BE49-F238E27FC236}">
                <a16:creationId xmlns:a16="http://schemas.microsoft.com/office/drawing/2014/main" id="{4249209D-0A78-8248-B849-8E1FAC566745}"/>
              </a:ext>
            </a:extLst>
          </p:cNvPr>
          <p:cNvSpPr txBox="1"/>
          <p:nvPr/>
        </p:nvSpPr>
        <p:spPr>
          <a:xfrm>
            <a:off x="1443288" y="2508627"/>
            <a:ext cx="9895272" cy="3139321"/>
          </a:xfrm>
          <a:prstGeom prst="rect">
            <a:avLst/>
          </a:prstGeom>
          <a:noFill/>
        </p:spPr>
        <p:txBody>
          <a:bodyPr wrap="square" rtlCol="0">
            <a:spAutoFit/>
          </a:bodyPr>
          <a:lstStyle/>
          <a:p>
            <a:pPr lvl="0" algn="just"/>
            <a:r>
              <a:rPr lang="vi-VN" sz="1800" b="1">
                <a:solidFill>
                  <a:srgbClr val="FF0000"/>
                </a:solidFill>
                <a:latin typeface="Times New Roman" pitchFamily="18" charset="0"/>
                <a:cs typeface="Times New Roman" pitchFamily="18" charset="0"/>
              </a:rPr>
              <a:t>Điều </a:t>
            </a:r>
            <a:r>
              <a:rPr lang="en-US" sz="1800" b="1">
                <a:solidFill>
                  <a:srgbClr val="FF0000"/>
                </a:solidFill>
                <a:latin typeface="Times New Roman" pitchFamily="18" charset="0"/>
                <a:cs typeface="Times New Roman" pitchFamily="18" charset="0"/>
              </a:rPr>
              <a:t>3</a:t>
            </a:r>
            <a:r>
              <a:rPr lang="en-US" sz="1800" b="1">
                <a:latin typeface="Times New Roman" pitchFamily="18" charset="0"/>
                <a:cs typeface="Times New Roman" pitchFamily="18" charset="0"/>
              </a:rPr>
              <a:t>. Đối tượng được miễn học phí</a:t>
            </a:r>
          </a:p>
          <a:p>
            <a:pPr lvl="0" algn="just"/>
            <a:r>
              <a:rPr lang="en-US" sz="1800" i="0">
                <a:latin typeface="Times New Roman" panose="02020603050405020304" pitchFamily="18" charset="0"/>
                <a:cs typeface="Times New Roman" panose="02020603050405020304" pitchFamily="18" charset="0"/>
              </a:rPr>
              <a:t>- </a:t>
            </a:r>
            <a:r>
              <a:rPr lang="vi-VN" sz="1800" i="0">
                <a:latin typeface="Times New Roman" panose="02020603050405020304" pitchFamily="18" charset="0"/>
                <a:cs typeface="Times New Roman" panose="02020603050405020304" pitchFamily="18" charset="0"/>
              </a:rPr>
              <a:t>Người có công với cách mạng và thân nhân của người có công với cách mạng</a:t>
            </a:r>
            <a:endParaRPr lang="en-US" sz="1800" i="0">
              <a:latin typeface="Times New Roman" panose="02020603050405020304" pitchFamily="18" charset="0"/>
              <a:cs typeface="Times New Roman" panose="02020603050405020304" pitchFamily="18" charset="0"/>
            </a:endParaRPr>
          </a:p>
          <a:p>
            <a:pPr lvl="0" algn="just"/>
            <a:r>
              <a:rPr lang="es-ES" sz="1800" i="0">
                <a:latin typeface="Times New Roman" panose="02020603050405020304" pitchFamily="18" charset="0"/>
                <a:cs typeface="Times New Roman" panose="02020603050405020304" pitchFamily="18" charset="0"/>
              </a:rPr>
              <a:t>- Sinh viên khuyết tật </a:t>
            </a:r>
          </a:p>
          <a:p>
            <a:pPr lvl="0" algn="just"/>
            <a:r>
              <a:rPr lang="es-ES" sz="1800" i="0">
                <a:latin typeface="Times New Roman" panose="02020603050405020304" pitchFamily="18" charset="0"/>
                <a:cs typeface="Times New Roman" panose="02020603050405020304" pitchFamily="18" charset="0"/>
              </a:rPr>
              <a:t>- </a:t>
            </a:r>
            <a:r>
              <a:rPr lang="pt-BR" sz="1800" i="0">
                <a:latin typeface="Times New Roman" panose="02020603050405020304" pitchFamily="18" charset="0"/>
                <a:cs typeface="Times New Roman" panose="02020603050405020304" pitchFamily="18" charset="0"/>
              </a:rPr>
              <a:t>Sinh viên từ 16 đến 22 tuổi không có nguồn nuôi dưỡng đang học đại học văn bằng thứ nhất thuộc đối tượng hưởng trợ cấp xã hội hàng tháng theo quy định tại khoản 1 và 2 Điều 5 Nghị định số 20/2021/NĐ-CP ngày 15/3/2021 của Chính phủ về chính sách trợ cấp xã hội đối với đối tượng bảo trợ xã hội</a:t>
            </a:r>
            <a:r>
              <a:rPr lang="es-ES" sz="1800" i="0">
                <a:latin typeface="Times New Roman" panose="02020603050405020304" pitchFamily="18" charset="0"/>
                <a:cs typeface="Times New Roman" panose="02020603050405020304" pitchFamily="18" charset="0"/>
              </a:rPr>
              <a:t>. </a:t>
            </a:r>
          </a:p>
          <a:p>
            <a:pPr lvl="0" algn="just"/>
            <a:r>
              <a:rPr lang="es-ES" sz="1800" i="0">
                <a:latin typeface="Times New Roman" panose="02020603050405020304" pitchFamily="18" charset="0"/>
                <a:cs typeface="Times New Roman" panose="02020603050405020304" pitchFamily="18" charset="0"/>
              </a:rPr>
              <a:t>- Sinh viên là người dân tộc thiểu số thuộc hộ nghèo và hộ cận nghèo theo quy định của Thủ tướng Chính phủ. </a:t>
            </a:r>
          </a:p>
          <a:p>
            <a:pPr lvl="0" algn="just"/>
            <a:r>
              <a:rPr lang="es-ES" sz="1800" i="0">
                <a:latin typeface="Times New Roman" panose="02020603050405020304" pitchFamily="18" charset="0"/>
                <a:cs typeface="Times New Roman" panose="02020603050405020304" pitchFamily="18" charset="0"/>
              </a:rPr>
              <a:t>- Học sinh, sinh viên người dân tộc thiểu số rất ít người, ở vùng có điều kiện kinh tế - xã hội khó khăn và vùng đặc biệt khó khăn (</a:t>
            </a:r>
            <a:r>
              <a:rPr lang="es-ES" sz="1800" i="1">
                <a:latin typeface="Times New Roman" panose="02020603050405020304" pitchFamily="18" charset="0"/>
                <a:cs typeface="Times New Roman" panose="02020603050405020304" pitchFamily="18" charset="0"/>
              </a:rPr>
              <a:t>Người dân tộc thiểu số rất ít người bao gồm: La Hủ, La Ha, Pà Thẻn, Lự, Ngái, Chứt, Lô Lô, Mảng, Cống, Cờ Lao, Bố Y, Si La, Pu Péo, Rơ Măm, BRâu, Ơ Đu</a:t>
            </a:r>
            <a:r>
              <a:rPr lang="es-ES" sz="1800" i="0">
                <a:latin typeface="Times New Roman" panose="020206030504050203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BB79A153-75E4-0B0F-2D33-5982927206F3}"/>
              </a:ext>
            </a:extLst>
          </p:cNvPr>
          <p:cNvSpPr txBox="1"/>
          <p:nvPr/>
        </p:nvSpPr>
        <p:spPr>
          <a:xfrm>
            <a:off x="1587396" y="7302901"/>
            <a:ext cx="9751164" cy="2031325"/>
          </a:xfrm>
          <a:prstGeom prst="rect">
            <a:avLst/>
          </a:prstGeom>
          <a:noFill/>
        </p:spPr>
        <p:txBody>
          <a:bodyPr wrap="square" rtlCol="0">
            <a:spAutoFit/>
          </a:bodyPr>
          <a:lstStyle/>
          <a:p>
            <a:pPr lvl="0" algn="just"/>
            <a:r>
              <a:rPr lang="vi-VN" sz="1800" b="1">
                <a:solidFill>
                  <a:srgbClr val="FF0000"/>
                </a:solidFill>
                <a:latin typeface="Times New Roman" pitchFamily="18" charset="0"/>
                <a:cs typeface="Times New Roman" pitchFamily="18" charset="0"/>
              </a:rPr>
              <a:t>Điều </a:t>
            </a:r>
            <a:r>
              <a:rPr lang="en-US" sz="1800" b="1">
                <a:solidFill>
                  <a:srgbClr val="FF0000"/>
                </a:solidFill>
                <a:latin typeface="Times New Roman" pitchFamily="18" charset="0"/>
                <a:cs typeface="Times New Roman" pitchFamily="18" charset="0"/>
              </a:rPr>
              <a:t>4</a:t>
            </a:r>
            <a:r>
              <a:rPr lang="en-US" sz="1800" b="1">
                <a:latin typeface="Times New Roman" pitchFamily="18" charset="0"/>
                <a:cs typeface="Times New Roman" pitchFamily="18" charset="0"/>
              </a:rPr>
              <a:t>. Đối tượng được giảm học phí</a:t>
            </a:r>
          </a:p>
          <a:p>
            <a:pPr lvl="0" algn="just"/>
            <a:r>
              <a:rPr lang="pt-BR" sz="1800" b="1" i="1">
                <a:latin typeface="Times New Roman" pitchFamily="18" charset="0"/>
                <a:cs typeface="Times New Roman" pitchFamily="18" charset="0"/>
              </a:rPr>
              <a:t>1.  Đối tượng được giảm 70% học phí: </a:t>
            </a:r>
            <a:r>
              <a:rPr lang="pt-BR" sz="1800" b="0" i="0">
                <a:latin typeface="Times New Roman" pitchFamily="18" charset="0"/>
                <a:cs typeface="Times New Roman" pitchFamily="18" charset="0"/>
              </a:rPr>
              <a:t>Sinh viên là người dân tộc thiểu số (ngoài đối tượng dân tộc thiểu số rất ít người) ở thôn/bản đặc biệt khó khăn, xã khu vực III vùng dân tộc và miền núi, xã đặc biệt khó khăn vùng bãi ngang ven biển hải đảo theo quy định của cơ quan có thẩm quyền.</a:t>
            </a:r>
            <a:endParaRPr lang="en-US" sz="1800" b="0" i="0">
              <a:latin typeface="Times New Roman" pitchFamily="18" charset="0"/>
              <a:cs typeface="Times New Roman" pitchFamily="18" charset="0"/>
            </a:endParaRPr>
          </a:p>
          <a:p>
            <a:pPr lvl="0" algn="just"/>
            <a:r>
              <a:rPr lang="pt-BR" sz="1800" b="1" i="1">
                <a:latin typeface="Times New Roman" pitchFamily="18" charset="0"/>
                <a:cs typeface="Times New Roman" pitchFamily="18" charset="0"/>
              </a:rPr>
              <a:t>2. Đối tượng được giảm 50% học phí: </a:t>
            </a:r>
            <a:r>
              <a:rPr lang="pt-BR" sz="1800" b="0" i="0">
                <a:latin typeface="Times New Roman" pitchFamily="18" charset="0"/>
                <a:cs typeface="Times New Roman" pitchFamily="18" charset="0"/>
              </a:rPr>
              <a:t>Sinh viên là con cán bộ, công chức, viên chức, công nhân mà cha hoặc mẹ bị tai nạn lao động hoặc mắc bệnh nghề nghiệp được hưởng trợ cấp thường xuyên.</a:t>
            </a:r>
            <a:endParaRPr lang="es-ES" sz="1800" b="0" i="0">
              <a:latin typeface="Times New Roman" pitchFamily="18" charset="0"/>
              <a:cs typeface="Times New Roman" pitchFamily="18" charset="0"/>
            </a:endParaRPr>
          </a:p>
          <a:p>
            <a:endParaRPr lang="en-US"/>
          </a:p>
        </p:txBody>
      </p:sp>
      <p:sp>
        <p:nvSpPr>
          <p:cNvPr id="10" name="TextBox 9">
            <a:extLst>
              <a:ext uri="{FF2B5EF4-FFF2-40B4-BE49-F238E27FC236}">
                <a16:creationId xmlns:a16="http://schemas.microsoft.com/office/drawing/2014/main" id="{B5E41A5A-B7D8-B5DB-6769-31E2F2CA8696}"/>
              </a:ext>
            </a:extLst>
          </p:cNvPr>
          <p:cNvSpPr txBox="1"/>
          <p:nvPr/>
        </p:nvSpPr>
        <p:spPr>
          <a:xfrm>
            <a:off x="1419313" y="4461993"/>
            <a:ext cx="9895272" cy="1754326"/>
          </a:xfrm>
          <a:prstGeom prst="rect">
            <a:avLst/>
          </a:prstGeom>
          <a:noFill/>
        </p:spPr>
        <p:txBody>
          <a:bodyPr wrap="square" rtlCol="0">
            <a:spAutoFit/>
          </a:bodyPr>
          <a:lstStyle/>
          <a:p>
            <a:pPr lvl="0" algn="just"/>
            <a:r>
              <a:rPr lang="en-US" sz="1800" b="1">
                <a:solidFill>
                  <a:srgbClr val="FF0000"/>
                </a:solidFill>
                <a:latin typeface="Times New Roman" pitchFamily="18" charset="0"/>
                <a:cs typeface="Times New Roman" pitchFamily="18" charset="0"/>
              </a:rPr>
              <a:t>Điều 8</a:t>
            </a:r>
            <a:r>
              <a:rPr lang="en-US" sz="1800" b="1">
                <a:latin typeface="Times New Roman" pitchFamily="18" charset="0"/>
                <a:cs typeface="Times New Roman" pitchFamily="18" charset="0"/>
              </a:rPr>
              <a:t>. Hồ sơ miễn, giảm học phí và hỗ trợ chi phí học tập</a:t>
            </a:r>
            <a:r>
              <a:rPr lang="en-US" sz="1800" b="1"/>
              <a:t>:</a:t>
            </a:r>
          </a:p>
          <a:p>
            <a:pPr lvl="0" algn="just"/>
            <a:r>
              <a:rPr lang="en-US" sz="1800" b="1">
                <a:latin typeface="Times New Roman" pitchFamily="18" charset="0"/>
                <a:cs typeface="Times New Roman" pitchFamily="18" charset="0"/>
              </a:rPr>
              <a:t>- </a:t>
            </a:r>
            <a:r>
              <a:rPr lang="en-US" sz="1800" b="0">
                <a:latin typeface="Times New Roman" pitchFamily="18" charset="0"/>
                <a:cs typeface="Times New Roman" pitchFamily="18" charset="0"/>
              </a:rPr>
              <a:t>Sinh viên phải có hồ sơ đề nghị miễn, giảm học phí gửi về Nhà trường (nộp qua Phòng CT&amp;CTSV) như sau:</a:t>
            </a:r>
          </a:p>
          <a:p>
            <a:pPr lvl="0" algn="just"/>
            <a:r>
              <a:rPr lang="en-US" sz="1800" b="0">
                <a:latin typeface="Times New Roman" pitchFamily="18" charset="0"/>
                <a:cs typeface="Times New Roman" pitchFamily="18" charset="0"/>
              </a:rPr>
              <a:t>- Đơn xin miễn giảm học phí theo mẫu.</a:t>
            </a:r>
          </a:p>
          <a:p>
            <a:pPr lvl="0" algn="just"/>
            <a:r>
              <a:rPr lang="en-US" sz="1800" b="0">
                <a:latin typeface="Times New Roman" pitchFamily="18" charset="0"/>
                <a:cs typeface="Times New Roman" pitchFamily="18" charset="0"/>
              </a:rPr>
              <a:t>- Tùy theo từng loại đối tượng đ</a:t>
            </a:r>
            <a:r>
              <a:rPr lang="vi-VN" sz="1800" b="0">
                <a:latin typeface="Times New Roman" pitchFamily="18" charset="0"/>
                <a:cs typeface="Times New Roman" pitchFamily="18" charset="0"/>
              </a:rPr>
              <a:t>ư</a:t>
            </a:r>
            <a:r>
              <a:rPr lang="en-US" sz="1800" b="0">
                <a:latin typeface="Times New Roman" pitchFamily="18" charset="0"/>
                <a:cs typeface="Times New Roman" pitchFamily="18" charset="0"/>
              </a:rPr>
              <a:t>ợc miễn giảm học phí  là bản sao chứng thực các loại giấy tờ liên quan.</a:t>
            </a:r>
          </a:p>
          <a:p>
            <a:endParaRPr lang="en-US"/>
          </a:p>
        </p:txBody>
      </p:sp>
      <p:sp>
        <p:nvSpPr>
          <p:cNvPr id="12" name="TextBox 11">
            <a:extLst>
              <a:ext uri="{FF2B5EF4-FFF2-40B4-BE49-F238E27FC236}">
                <a16:creationId xmlns:a16="http://schemas.microsoft.com/office/drawing/2014/main" id="{7DEDCD5E-AD1A-B74C-E76A-C4DF330953E4}"/>
              </a:ext>
            </a:extLst>
          </p:cNvPr>
          <p:cNvSpPr txBox="1"/>
          <p:nvPr/>
        </p:nvSpPr>
        <p:spPr>
          <a:xfrm>
            <a:off x="1655143" y="9243651"/>
            <a:ext cx="9582150" cy="2308324"/>
          </a:xfrm>
          <a:prstGeom prst="rect">
            <a:avLst/>
          </a:prstGeom>
          <a:noFill/>
        </p:spPr>
        <p:txBody>
          <a:bodyPr wrap="square" rtlCol="0">
            <a:spAutoFit/>
          </a:bodyPr>
          <a:lstStyle/>
          <a:p>
            <a:pPr lvl="0" algn="just"/>
            <a:r>
              <a:rPr lang="en-US" sz="1800" b="1" i="1" u="sng">
                <a:solidFill>
                  <a:schemeClr val="tx1"/>
                </a:solidFill>
                <a:latin typeface="Times New Roman" pitchFamily="18" charset="0"/>
                <a:cs typeface="Times New Roman" pitchFamily="18" charset="0"/>
              </a:rPr>
              <a:t>Lưu ý:</a:t>
            </a:r>
            <a:r>
              <a:rPr lang="en-US" sz="1800" b="0">
                <a:solidFill>
                  <a:schemeClr val="tx1"/>
                </a:solidFill>
                <a:latin typeface="Times New Roman" pitchFamily="18" charset="0"/>
                <a:cs typeface="Times New Roman" pitchFamily="18" charset="0"/>
              </a:rPr>
              <a:t> - </a:t>
            </a:r>
            <a:r>
              <a:rPr lang="en-US" sz="1800" b="0">
                <a:latin typeface="Times New Roman" pitchFamily="18" charset="0"/>
                <a:cs typeface="Times New Roman" pitchFamily="18" charset="0"/>
              </a:rPr>
              <a:t>Trong quá trình học tập, Sinh viên thuộc đối tượng được hưởng chế độ miễn, giảm học phí; hỗ trợ chi phí học tập không nộp đơn đề nghị và kèm theo đầy đủ các giấy tờ cần thiết theo quy định thì chỉ được hưởng chế độ miễn, giảm học phí; hỗ trợ chi phí học tập tính từ ngày Nhà trường nhận được đầy đủ hồ sơ và không được giải quyết truy lĩnh tiền miễn, giảm học phí; hỗ trợ chi phí học tập đối với thời gian đã học từ trước thời điểm Sinh viên gửi hồ sơ đề nghị kèm theo các giấy tờ cần thiết có liên quan.</a:t>
            </a:r>
          </a:p>
          <a:p>
            <a:pPr lvl="0" algn="just"/>
            <a:r>
              <a:rPr lang="en-US" sz="1800" b="0">
                <a:latin typeface="Times New Roman" pitchFamily="18" charset="0"/>
                <a:cs typeface="Times New Roman" pitchFamily="18" charset="0"/>
              </a:rPr>
              <a:t>- Đối với SV </a:t>
            </a:r>
            <a:r>
              <a:rPr lang="es-ES" sz="1800" i="0">
                <a:latin typeface="Times New Roman" panose="02020603050405020304" pitchFamily="18" charset="0"/>
                <a:cs typeface="Times New Roman" panose="02020603050405020304" pitchFamily="18" charset="0"/>
              </a:rPr>
              <a:t>là người dân tộc thiểu số phải nộp </a:t>
            </a:r>
            <a:r>
              <a:rPr lang="en-US" sz="1800" b="0" i="0">
                <a:latin typeface="Times New Roman" pitchFamily="18" charset="0"/>
                <a:cs typeface="Times New Roman" pitchFamily="18" charset="0"/>
              </a:rPr>
              <a:t>giấy xác nhận thuộc hộ nghèo hoặc cận nghèo vào đầu mỗi năm dương lịch.</a:t>
            </a:r>
            <a:endParaRPr lang="en-US" sz="1800" b="0">
              <a:latin typeface="Times New Roman" pitchFamily="18" charset="0"/>
              <a:cs typeface="Times New Roman" pitchFamily="18" charset="0"/>
            </a:endParaRPr>
          </a:p>
        </p:txBody>
      </p:sp>
      <p:sp>
        <p:nvSpPr>
          <p:cNvPr id="14" name="TextBox 13">
            <a:extLst>
              <a:ext uri="{FF2B5EF4-FFF2-40B4-BE49-F238E27FC236}">
                <a16:creationId xmlns:a16="http://schemas.microsoft.com/office/drawing/2014/main" id="{E13B02AD-9547-5681-355F-916B05B4E9BD}"/>
              </a:ext>
            </a:extLst>
          </p:cNvPr>
          <p:cNvSpPr txBox="1"/>
          <p:nvPr/>
        </p:nvSpPr>
        <p:spPr>
          <a:xfrm>
            <a:off x="1440691" y="2620890"/>
            <a:ext cx="10011054" cy="3139321"/>
          </a:xfrm>
          <a:prstGeom prst="rect">
            <a:avLst/>
          </a:prstGeom>
          <a:noFill/>
        </p:spPr>
        <p:txBody>
          <a:bodyPr wrap="square" rtlCol="0">
            <a:spAutoFit/>
          </a:bodyPr>
          <a:lstStyle/>
          <a:p>
            <a:pPr lvl="0" algn="l"/>
            <a:r>
              <a:rPr lang="en-US" sz="1800" b="0">
                <a:solidFill>
                  <a:srgbClr val="FF0000"/>
                </a:solidFill>
                <a:latin typeface="Times New Roman" pitchFamily="18" charset="0"/>
                <a:cs typeface="Times New Roman" pitchFamily="18" charset="0"/>
              </a:rPr>
              <a:t>ĐỐI TƯỢNG HỖ TRỢ CHI PHÍ HỌC TẬP</a:t>
            </a:r>
          </a:p>
          <a:p>
            <a:r>
              <a:rPr lang="pt-BR" b="1">
                <a:latin typeface="Times New Roman" panose="02020603050405020304" pitchFamily="18" charset="0"/>
                <a:cs typeface="Times New Roman" panose="02020603050405020304" pitchFamily="18" charset="0"/>
              </a:rPr>
              <a:t>Đối tượng được hỗ trợ chi phí học tập</a:t>
            </a:r>
            <a:r>
              <a:rPr lang="pt-BR">
                <a:latin typeface="Times New Roman" panose="02020603050405020304" pitchFamily="18" charset="0"/>
                <a:cs typeface="Times New Roman" panose="02020603050405020304" pitchFamily="18" charset="0"/>
              </a:rPr>
              <a:t> theo Quyết định 66/2013/QĐ-TTG ngày 11 tháng 11 năm 2013 của Thủ tướng Chính phủ quy định chính sách hỗ trợ chi phí học tập đối với sinh viên là người dân tộc thiểu số học tại các cơ sở giáo dục đại học: sinh viên là người dân tộc thiểu số thuộc hộ nghèo, hộ cận nghèo.</a:t>
            </a:r>
            <a:endParaRPr lang="en-US">
              <a:latin typeface="Times New Roman" panose="02020603050405020304" pitchFamily="18" charset="0"/>
              <a:cs typeface="Times New Roman" panose="02020603050405020304" pitchFamily="18" charset="0"/>
            </a:endParaRPr>
          </a:p>
          <a:p>
            <a:r>
              <a:rPr lang="pt-BR">
                <a:latin typeface="Times New Roman" panose="02020603050405020304" pitchFamily="18" charset="0"/>
                <a:cs typeface="Times New Roman" panose="02020603050405020304" pitchFamily="18" charset="0"/>
              </a:rPr>
              <a:t>Mỗi tháng được hỗ trợ chi phí học tập : 1.404.000đ hưởng 10 tháng</a:t>
            </a:r>
            <a:endParaRPr lang="en-US">
              <a:latin typeface="Times New Roman" panose="02020603050405020304" pitchFamily="18" charset="0"/>
              <a:cs typeface="Times New Roman" panose="02020603050405020304" pitchFamily="18" charset="0"/>
            </a:endParaRPr>
          </a:p>
          <a:p>
            <a:r>
              <a:rPr lang="pt-BR" b="1">
                <a:latin typeface="Times New Roman" panose="02020603050405020304" pitchFamily="18" charset="0"/>
                <a:cs typeface="Times New Roman" panose="02020603050405020304" pitchFamily="18" charset="0"/>
              </a:rPr>
              <a:t>Đối tượng được hỗ trợ học tập</a:t>
            </a:r>
            <a:r>
              <a:rPr lang="pt-BR">
                <a:latin typeface="Times New Roman" panose="02020603050405020304" pitchFamily="18" charset="0"/>
                <a:cs typeface="Times New Roman" panose="02020603050405020304" pitchFamily="18" charset="0"/>
              </a:rPr>
              <a:t> theo Nghị định 57/2017/NĐ-CP ngày 15/7/2017 của Thủ tướng Chính phủ quy định chính sách ưu tiên tuyển sinh và hỗ trợ học tập đối với trẻ mẫu giáo, học sinh, sinh viên dân tộc thiểu số rất ít người: sinh viên các dân tộc thiểu số rất ít người: Cống, Mảng, Pu Péo, Si La, Cờ Lao, Bố Y, La Ha, Ngái, Chứt, Ơ Đu, Brâu, Rơ Măm, Lô Lô, Lự, Pà Thẻn, La Hủ.</a:t>
            </a:r>
            <a:endParaRPr lang="en-US">
              <a:latin typeface="Times New Roman" panose="02020603050405020304" pitchFamily="18" charset="0"/>
              <a:cs typeface="Times New Roman" panose="02020603050405020304" pitchFamily="18" charset="0"/>
            </a:endParaRPr>
          </a:p>
          <a:p>
            <a:r>
              <a:rPr lang="pt-BR">
                <a:latin typeface="Times New Roman" panose="02020603050405020304" pitchFamily="18" charset="0"/>
                <a:cs typeface="Times New Roman" panose="02020603050405020304" pitchFamily="18" charset="0"/>
              </a:rPr>
              <a:t>Mỗi tháng được hỗ trợ học tập : 2.340.000đ hưởng 12 tháng</a:t>
            </a:r>
            <a:endParaRPr 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4693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xit" presetSubtype="0" fill="hold" grpId="1" nodeType="clickEffect">
                                  <p:stCondLst>
                                    <p:cond delay="0"/>
                                  </p:stCondLst>
                                  <p:childTnLst>
                                    <p:animEffect transition="out" filter="fade">
                                      <p:cBhvr>
                                        <p:cTn id="16" dur="1000"/>
                                        <p:tgtEl>
                                          <p:spTgt spid="8"/>
                                        </p:tgtEl>
                                      </p:cBhvr>
                                    </p:animEffect>
                                    <p:anim calcmode="lin" valueType="num">
                                      <p:cBhvr>
                                        <p:cTn id="17" dur="1000"/>
                                        <p:tgtEl>
                                          <p:spTgt spid="8"/>
                                        </p:tgtEl>
                                        <p:attrNameLst>
                                          <p:attrName>ppt_x</p:attrName>
                                        </p:attrNameLst>
                                      </p:cBhvr>
                                      <p:tavLst>
                                        <p:tav tm="0">
                                          <p:val>
                                            <p:strVal val="ppt_x"/>
                                          </p:val>
                                        </p:tav>
                                        <p:tav tm="100000">
                                          <p:val>
                                            <p:strVal val="ppt_x"/>
                                          </p:val>
                                        </p:tav>
                                      </p:tavLst>
                                    </p:anim>
                                    <p:anim calcmode="lin" valueType="num">
                                      <p:cBhvr>
                                        <p:cTn id="18" dur="1000"/>
                                        <p:tgtEl>
                                          <p:spTgt spid="8"/>
                                        </p:tgtEl>
                                        <p:attrNameLst>
                                          <p:attrName>ppt_y</p:attrName>
                                        </p:attrNameLst>
                                      </p:cBhvr>
                                      <p:tavLst>
                                        <p:tav tm="0">
                                          <p:val>
                                            <p:strVal val="ppt_y"/>
                                          </p:val>
                                        </p:tav>
                                        <p:tav tm="100000">
                                          <p:val>
                                            <p:strVal val="ppt_y-.1"/>
                                          </p:val>
                                        </p:tav>
                                      </p:tavLst>
                                    </p:anim>
                                    <p:set>
                                      <p:cBhvr>
                                        <p:cTn id="19" dur="1" fill="hold">
                                          <p:stCondLst>
                                            <p:cond delay="999"/>
                                          </p:stCondLst>
                                        </p:cTn>
                                        <p:tgtEl>
                                          <p:spTgt spid="8"/>
                                        </p:tgtEl>
                                        <p:attrNameLst>
                                          <p:attrName>style.visibility</p:attrName>
                                        </p:attrNameLst>
                                      </p:cBhvr>
                                      <p:to>
                                        <p:strVal val="hidden"/>
                                      </p:to>
                                    </p:set>
                                  </p:childTnLst>
                                </p:cTn>
                              </p:par>
                              <p:par>
                                <p:cTn id="20" presetID="64" presetClass="path" presetSubtype="0" accel="50000" decel="50000" fill="hold" grpId="0" nodeType="withEffect">
                                  <p:stCondLst>
                                    <p:cond delay="0"/>
                                  </p:stCondLst>
                                  <p:childTnLst>
                                    <p:animMotion origin="layout" path="M -0.01445 -0.00185 L -0.01445 -0.69398 " pathEditMode="relative" rAng="0" ptsTypes="AA">
                                      <p:cBhvr>
                                        <p:cTn id="21" dur="2000" fill="hold"/>
                                        <p:tgtEl>
                                          <p:spTgt spid="9"/>
                                        </p:tgtEl>
                                        <p:attrNameLst>
                                          <p:attrName>ppt_x</p:attrName>
                                          <p:attrName>ppt_y</p:attrName>
                                        </p:attrNameLst>
                                      </p:cBhvr>
                                      <p:rCtr x="0" y="-34606"/>
                                    </p:animMotion>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10" presetClass="exit" presetSubtype="0" fill="hold" grpId="1" nodeType="withEffect">
                                  <p:stCondLst>
                                    <p:cond delay="0"/>
                                  </p:stCondLst>
                                  <p:childTnLst>
                                    <p:animEffect transition="out" filter="fade">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500"/>
                                        <p:tgtEl>
                                          <p:spTgt spid="10"/>
                                        </p:tgtEl>
                                      </p:cBhvr>
                                    </p:animEffect>
                                    <p:set>
                                      <p:cBhvr>
                                        <p:cTn id="4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9" grpId="0"/>
      <p:bldP spid="9" grpId="1"/>
      <p:bldP spid="10" grpId="0"/>
      <p:bldP spid="10" grpId="1"/>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9F102A83-AFA9-976F-B609-BED89C4DDB65}"/>
              </a:ext>
            </a:extLst>
          </p:cNvPr>
          <p:cNvSpPr/>
          <p:nvPr/>
        </p:nvSpPr>
        <p:spPr>
          <a:xfrm>
            <a:off x="840435" y="1245005"/>
            <a:ext cx="10613131" cy="84346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sp>
        <p:nvSpPr>
          <p:cNvPr id="6" name="TextBox 5">
            <a:extLst>
              <a:ext uri="{FF2B5EF4-FFF2-40B4-BE49-F238E27FC236}">
                <a16:creationId xmlns:a16="http://schemas.microsoft.com/office/drawing/2014/main" id="{DDBE9881-D7D2-E828-784C-BE43CB72C5BA}"/>
              </a:ext>
            </a:extLst>
          </p:cNvPr>
          <p:cNvSpPr txBox="1"/>
          <p:nvPr/>
        </p:nvSpPr>
        <p:spPr>
          <a:xfrm>
            <a:off x="840436" y="1329126"/>
            <a:ext cx="10613130" cy="615553"/>
          </a:xfrm>
          <a:prstGeom prst="rect">
            <a:avLst/>
          </a:prstGeom>
          <a:noFill/>
        </p:spPr>
        <p:txBody>
          <a:bodyPr wrap="square" rtlCol="0">
            <a:spAutoFit/>
          </a:bodyPr>
          <a:lstStyle/>
          <a:p>
            <a:pPr algn="ctr"/>
            <a:r>
              <a:rPr lang="pt-BR" sz="1700" b="1">
                <a:latin typeface="Times New Roman" panose="02020603050405020304" pitchFamily="18" charset="0"/>
                <a:cs typeface="Times New Roman" panose="02020603050405020304" pitchFamily="18" charset="0"/>
              </a:rPr>
              <a:t>V. </a:t>
            </a:r>
            <a:r>
              <a:rPr lang="pt-BR" sz="1700" b="1">
                <a:latin typeface="Times New Roman" panose="02020603050405020304" pitchFamily="18" charset="0"/>
                <a:cs typeface="Times New Roman" panose="02020603050405020304" pitchFamily="18" charset="0"/>
                <a:hlinkClick r:id="rId4"/>
              </a:rPr>
              <a:t>Quyết định 05/2022/QĐ-TTg</a:t>
            </a:r>
            <a:r>
              <a:rPr lang="pt-BR" sz="1700" b="1">
                <a:latin typeface="Times New Roman" panose="02020603050405020304" pitchFamily="18" charset="0"/>
                <a:cs typeface="Times New Roman" panose="02020603050405020304" pitchFamily="18" charset="0"/>
              </a:rPr>
              <a:t>  của Thủ tướng Chính phủ về </a:t>
            </a:r>
            <a:r>
              <a:rPr lang="pt-BR" sz="1700" b="1" u="sng">
                <a:latin typeface="Times New Roman" panose="02020603050405020304" pitchFamily="18" charset="0"/>
                <a:cs typeface="Times New Roman" panose="02020603050405020304" pitchFamily="18" charset="0"/>
              </a:rPr>
              <a:t> Sửa đổi, bổ sung một số điều của Quyết định số </a:t>
            </a:r>
            <a:r>
              <a:rPr lang="pt-BR" sz="1700" b="1">
                <a:latin typeface="Times New Roman" panose="02020603050405020304" pitchFamily="18" charset="0"/>
                <a:cs typeface="Times New Roman" panose="02020603050405020304" pitchFamily="18" charset="0"/>
                <a:hlinkClick r:id="rId5" tooltip="Quyết định 157/2007/QĐ-TTg"/>
              </a:rPr>
              <a:t>157/2007/QĐ-TTg</a:t>
            </a:r>
            <a:r>
              <a:rPr lang="pt-BR" sz="1700" b="1">
                <a:latin typeface="Times New Roman" panose="02020603050405020304" pitchFamily="18" charset="0"/>
                <a:cs typeface="Times New Roman" panose="02020603050405020304" pitchFamily="18" charset="0"/>
              </a:rPr>
              <a:t> ngày 27 tháng 9 năm 2007 của Thủ tướng Chính phủ về tín dụng đối với học sinh, sinh viên.</a:t>
            </a:r>
            <a:endParaRPr lang="en-US" sz="1700" b="1">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9F3AD37-CBF8-2861-80EE-C08C703FC740}"/>
              </a:ext>
            </a:extLst>
          </p:cNvPr>
          <p:cNvSpPr txBox="1"/>
          <p:nvPr/>
        </p:nvSpPr>
        <p:spPr>
          <a:xfrm>
            <a:off x="1827708" y="2339621"/>
            <a:ext cx="5503430" cy="369332"/>
          </a:xfrm>
          <a:prstGeom prst="rect">
            <a:avLst/>
          </a:prstGeom>
          <a:noFill/>
        </p:spPr>
        <p:txBody>
          <a:bodyPr wrap="none" rtlCol="0">
            <a:spAutoFit/>
          </a:bodyPr>
          <a:lstStyle/>
          <a:p>
            <a:r>
              <a:rPr lang="vi-VN" sz="1800" b="1">
                <a:solidFill>
                  <a:srgbClr val="FF0000"/>
                </a:solidFill>
                <a:latin typeface="Times New Roman" pitchFamily="18" charset="0"/>
                <a:cs typeface="Times New Roman" pitchFamily="18" charset="0"/>
              </a:rPr>
              <a:t>Điều </a:t>
            </a:r>
            <a:r>
              <a:rPr lang="en-US" sz="1800" b="1">
                <a:solidFill>
                  <a:srgbClr val="FF0000"/>
                </a:solidFill>
                <a:latin typeface="Times New Roman" pitchFamily="18" charset="0"/>
                <a:cs typeface="Times New Roman" pitchFamily="18" charset="0"/>
              </a:rPr>
              <a:t>1</a:t>
            </a:r>
            <a:r>
              <a:rPr lang="en-US" sz="1800" b="1">
                <a:latin typeface="Times New Roman" pitchFamily="18" charset="0"/>
                <a:cs typeface="Times New Roman" pitchFamily="18" charset="0"/>
              </a:rPr>
              <a:t>. Mức vay tối đa:  </a:t>
            </a:r>
            <a:r>
              <a:rPr lang="en-US" sz="1800" b="0">
                <a:latin typeface="Times New Roman" pitchFamily="18" charset="0"/>
                <a:cs typeface="Times New Roman" pitchFamily="18" charset="0"/>
              </a:rPr>
              <a:t>là 4.000.000 đồng/tháng/HSSV</a:t>
            </a:r>
          </a:p>
        </p:txBody>
      </p:sp>
      <p:sp>
        <p:nvSpPr>
          <p:cNvPr id="9" name="TextBox 8">
            <a:extLst>
              <a:ext uri="{FF2B5EF4-FFF2-40B4-BE49-F238E27FC236}">
                <a16:creationId xmlns:a16="http://schemas.microsoft.com/office/drawing/2014/main" id="{5843A8AF-1FBD-93C7-E1AE-F2884B000502}"/>
              </a:ext>
            </a:extLst>
          </p:cNvPr>
          <p:cNvSpPr txBox="1"/>
          <p:nvPr/>
        </p:nvSpPr>
        <p:spPr>
          <a:xfrm>
            <a:off x="1827708" y="2892394"/>
            <a:ext cx="3638550" cy="646331"/>
          </a:xfrm>
          <a:prstGeom prst="rect">
            <a:avLst/>
          </a:prstGeom>
          <a:noFill/>
        </p:spPr>
        <p:txBody>
          <a:bodyPr wrap="square" rtlCol="0">
            <a:spAutoFit/>
          </a:bodyPr>
          <a:lstStyle/>
          <a:p>
            <a:pPr lvl="0" algn="l"/>
            <a:r>
              <a:rPr lang="vi-VN" sz="1800" b="1">
                <a:solidFill>
                  <a:srgbClr val="FF0000"/>
                </a:solidFill>
                <a:latin typeface="Times New Roman" pitchFamily="18" charset="0"/>
                <a:cs typeface="Times New Roman" pitchFamily="18" charset="0"/>
              </a:rPr>
              <a:t>Điều 2</a:t>
            </a:r>
            <a:r>
              <a:rPr lang="vi-VN" sz="1800" b="1">
                <a:latin typeface="Times New Roman" pitchFamily="18" charset="0"/>
                <a:cs typeface="Times New Roman" pitchFamily="18" charset="0"/>
              </a:rPr>
              <a:t>. Đối tượng được vay vốn:</a:t>
            </a:r>
            <a:endParaRPr lang="en-US" sz="1800" b="1">
              <a:latin typeface="Times New Roman" pitchFamily="18" charset="0"/>
              <a:cs typeface="Times New Roman" pitchFamily="18" charset="0"/>
            </a:endParaRPr>
          </a:p>
          <a:p>
            <a:pPr lvl="0" algn="l"/>
            <a:r>
              <a:rPr lang="en-US" sz="1800" b="1">
                <a:solidFill>
                  <a:schemeClr val="tx1"/>
                </a:solidFill>
                <a:latin typeface="Times New Roman" pitchFamily="18" charset="0"/>
                <a:cs typeface="Times New Roman" pitchFamily="18" charset="0"/>
              </a:rPr>
              <a:t>- </a:t>
            </a:r>
            <a:r>
              <a:rPr lang="en-US" sz="1800">
                <a:solidFill>
                  <a:schemeClr val="tx1"/>
                </a:solidFill>
                <a:latin typeface="Times New Roman" pitchFamily="18" charset="0"/>
                <a:cs typeface="Times New Roman" pitchFamily="18" charset="0"/>
              </a:rPr>
              <a:t>S</a:t>
            </a:r>
            <a:r>
              <a:rPr lang="vi-VN" sz="1800">
                <a:solidFill>
                  <a:schemeClr val="tx1"/>
                </a:solidFill>
                <a:latin typeface="Times New Roman" pitchFamily="18" charset="0"/>
                <a:cs typeface="Times New Roman" pitchFamily="18" charset="0"/>
              </a:rPr>
              <a:t>inh viên có hoàn cảnh khó khăn</a:t>
            </a:r>
            <a:r>
              <a:rPr lang="en-US" sz="1800">
                <a:solidFill>
                  <a:schemeClr val="tx1"/>
                </a:solidFill>
                <a:latin typeface="Times New Roman" pitchFamily="18" charset="0"/>
                <a:cs typeface="Times New Roman" pitchFamily="18" charset="0"/>
              </a:rPr>
              <a:t>.</a:t>
            </a:r>
            <a:endParaRPr lang="en-US" sz="1800" b="1">
              <a:solidFill>
                <a:schemeClr val="tx1"/>
              </a:solidFill>
              <a:latin typeface="Times New Roman" pitchFamily="18" charset="0"/>
              <a:cs typeface="Times New Roman" pitchFamily="18" charset="0"/>
            </a:endParaRPr>
          </a:p>
        </p:txBody>
      </p:sp>
      <p:sp>
        <p:nvSpPr>
          <p:cNvPr id="10" name="TextBox 9">
            <a:extLst>
              <a:ext uri="{FF2B5EF4-FFF2-40B4-BE49-F238E27FC236}">
                <a16:creationId xmlns:a16="http://schemas.microsoft.com/office/drawing/2014/main" id="{3383329C-D957-B16A-79AE-A4E798B7C410}"/>
              </a:ext>
            </a:extLst>
          </p:cNvPr>
          <p:cNvSpPr txBox="1"/>
          <p:nvPr/>
        </p:nvSpPr>
        <p:spPr>
          <a:xfrm>
            <a:off x="1827708" y="3722167"/>
            <a:ext cx="9330316" cy="1754326"/>
          </a:xfrm>
          <a:prstGeom prst="rect">
            <a:avLst/>
          </a:prstGeom>
          <a:noFill/>
        </p:spPr>
        <p:txBody>
          <a:bodyPr wrap="square" rtlCol="0">
            <a:spAutoFit/>
          </a:bodyPr>
          <a:lstStyle/>
          <a:p>
            <a:pPr lvl="0" algn="l"/>
            <a:r>
              <a:rPr lang="vi-VN" sz="1800" b="1">
                <a:solidFill>
                  <a:srgbClr val="FF0000"/>
                </a:solidFill>
                <a:latin typeface="Times New Roman" pitchFamily="18" charset="0"/>
                <a:cs typeface="Times New Roman" pitchFamily="18" charset="0"/>
              </a:rPr>
              <a:t>Điều </a:t>
            </a:r>
            <a:r>
              <a:rPr lang="en-US" sz="1800" b="1">
                <a:solidFill>
                  <a:srgbClr val="FF0000"/>
                </a:solidFill>
                <a:latin typeface="Times New Roman" pitchFamily="18" charset="0"/>
                <a:cs typeface="Times New Roman" pitchFamily="18" charset="0"/>
              </a:rPr>
              <a:t>8</a:t>
            </a:r>
            <a:r>
              <a:rPr lang="vi-VN" sz="1800" b="1">
                <a:latin typeface="Times New Roman" pitchFamily="18" charset="0"/>
                <a:cs typeface="Times New Roman" pitchFamily="18" charset="0"/>
              </a:rPr>
              <a:t>. </a:t>
            </a:r>
            <a:r>
              <a:rPr lang="en-US" sz="1800" b="1">
                <a:latin typeface="Times New Roman" pitchFamily="18" charset="0"/>
                <a:cs typeface="Times New Roman" pitchFamily="18" charset="0"/>
              </a:rPr>
              <a:t>Trình tự và thủ tục vay vốn</a:t>
            </a:r>
            <a:r>
              <a:rPr lang="vi-VN" sz="1800" b="1">
                <a:latin typeface="Times New Roman" pitchFamily="18" charset="0"/>
                <a:cs typeface="Times New Roman" pitchFamily="18" charset="0"/>
              </a:rPr>
              <a:t>:</a:t>
            </a:r>
            <a:endParaRPr lang="en-US" sz="1800" b="1">
              <a:latin typeface="Times New Roman" pitchFamily="18" charset="0"/>
              <a:cs typeface="Times New Roman" pitchFamily="18" charset="0"/>
            </a:endParaRPr>
          </a:p>
          <a:p>
            <a:pPr lvl="0" algn="l"/>
            <a:r>
              <a:rPr lang="en-US" sz="1800" i="0">
                <a:solidFill>
                  <a:schemeClr val="tx1"/>
                </a:solidFill>
                <a:latin typeface="Times New Roman" panose="02020603050405020304" pitchFamily="18" charset="0"/>
                <a:cs typeface="Times New Roman" panose="02020603050405020304" pitchFamily="18" charset="0"/>
              </a:rPr>
              <a:t>- Sinh viên đề nghị cấp giấy xác nhận vay vốn theo mẫu quy định tại Bộ phận 1 cửa.</a:t>
            </a:r>
            <a:endParaRPr lang="es-ES" sz="1800" i="0">
              <a:solidFill>
                <a:schemeClr val="tx1"/>
              </a:solidFill>
              <a:latin typeface="Times New Roman" panose="02020603050405020304" pitchFamily="18" charset="0"/>
              <a:cs typeface="Times New Roman" panose="02020603050405020304" pitchFamily="18" charset="0"/>
            </a:endParaRPr>
          </a:p>
          <a:p>
            <a:pPr lvl="0" algn="l"/>
            <a:r>
              <a:rPr lang="es-ES" sz="1800" i="0">
                <a:latin typeface="Times New Roman" panose="02020603050405020304" pitchFamily="18" charset="0"/>
                <a:cs typeface="Times New Roman" panose="02020603050405020304" pitchFamily="18" charset="0"/>
              </a:rPr>
              <a:t>- Gia đình làm đơn xin vay vốn (theo mẫu của ngân hàng) kèm theo giấy xác nhận của Nhà trường nộp về Ngân hàng chính sách địa phương.</a:t>
            </a:r>
          </a:p>
          <a:p>
            <a:pPr lvl="0" algn="l"/>
            <a:r>
              <a:rPr lang="en-US" sz="1800" b="0">
                <a:latin typeface="Times New Roman" pitchFamily="18" charset="0"/>
                <a:cs typeface="Times New Roman" pitchFamily="18" charset="0"/>
              </a:rPr>
              <a:t>- Ngân hàng chính sách xã hội quy định hồ sơ vay vốn, trình tự và thủ tục cho vay, trả nợ đơn giản, rõ ràng, dễ thực hiện.</a:t>
            </a:r>
          </a:p>
        </p:txBody>
      </p:sp>
      <p:sp>
        <p:nvSpPr>
          <p:cNvPr id="21" name="TextBox 20">
            <a:extLst>
              <a:ext uri="{FF2B5EF4-FFF2-40B4-BE49-F238E27FC236}">
                <a16:creationId xmlns:a16="http://schemas.microsoft.com/office/drawing/2014/main" id="{79F28D58-DC71-490B-A7D1-6AD1391D1E76}"/>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1190667"/>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B86EDC1-EEB9-C8CE-DFD4-43BA09F6DDD3}"/>
              </a:ext>
            </a:extLst>
          </p:cNvPr>
          <p:cNvSpPr/>
          <p:nvPr/>
        </p:nvSpPr>
        <p:spPr>
          <a:xfrm>
            <a:off x="868678" y="1245006"/>
            <a:ext cx="10454643" cy="1323094"/>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2" name="TextBox 21"/>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a:t>
            </a:r>
            <a:r>
              <a:rPr lang="en-US" sz="2000" b="1" smtClean="0">
                <a:solidFill>
                  <a:srgbClr val="FF0000"/>
                </a:solidFill>
                <a:latin typeface="Arial" panose="020B0604020202020204" pitchFamily="34" charset="0"/>
                <a:cs typeface="Arial" panose="020B0604020202020204" pitchFamily="34" charset="0"/>
              </a:rPr>
              <a:t>18 </a:t>
            </a:r>
            <a:r>
              <a:rPr lang="en-US" sz="2000" b="1">
                <a:solidFill>
                  <a:srgbClr val="FF0000"/>
                </a:solidFill>
                <a:latin typeface="Arial" panose="020B0604020202020204" pitchFamily="34" charset="0"/>
                <a:cs typeface="Arial" panose="020B0604020202020204" pitchFamily="34" charset="0"/>
              </a:rPr>
              <a:t>TUYỂN SINH NĂM </a:t>
            </a:r>
            <a:r>
              <a:rPr lang="en-US" sz="2000" b="1" smtClean="0">
                <a:solidFill>
                  <a:srgbClr val="FF0000"/>
                </a:solidFill>
                <a:latin typeface="Arial" panose="020B0604020202020204" pitchFamily="34" charset="0"/>
                <a:cs typeface="Arial" panose="020B0604020202020204" pitchFamily="34" charset="0"/>
              </a:rPr>
              <a:t>2024</a:t>
            </a:r>
            <a:endParaRPr lang="en-US" sz="2000" b="1" dirty="0">
              <a:solidFill>
                <a:srgbClr val="FF0000"/>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sp>
        <p:nvSpPr>
          <p:cNvPr id="6" name="TextBox 5">
            <a:extLst>
              <a:ext uri="{FF2B5EF4-FFF2-40B4-BE49-F238E27FC236}">
                <a16:creationId xmlns:a16="http://schemas.microsoft.com/office/drawing/2014/main" id="{4861F1EE-14CA-33F4-3E3C-A307EE768167}"/>
              </a:ext>
            </a:extLst>
          </p:cNvPr>
          <p:cNvSpPr txBox="1"/>
          <p:nvPr/>
        </p:nvSpPr>
        <p:spPr>
          <a:xfrm>
            <a:off x="1005424" y="1354991"/>
            <a:ext cx="10152600" cy="1015663"/>
          </a:xfrm>
          <a:prstGeom prst="rect">
            <a:avLst/>
          </a:prstGeom>
          <a:noFill/>
        </p:spPr>
        <p:txBody>
          <a:bodyPr wrap="square" rtlCol="0">
            <a:spAutoFit/>
          </a:bodyPr>
          <a:lstStyle/>
          <a:p>
            <a:pPr algn="ctr"/>
            <a:r>
              <a:rPr lang="en-US" sz="2000" b="1">
                <a:latin typeface="Times New Roman" panose="02020603050405020304" pitchFamily="18" charset="0"/>
                <a:cs typeface="Times New Roman" panose="02020603050405020304" pitchFamily="18" charset="0"/>
              </a:rPr>
              <a:t>VI. Quyết định 673</a:t>
            </a:r>
            <a:r>
              <a:rPr lang="vi-VN" sz="2000" b="1">
                <a:latin typeface="Times New Roman" panose="02020603050405020304" pitchFamily="18" charset="0"/>
                <a:cs typeface="Times New Roman" panose="02020603050405020304" pitchFamily="18" charset="0"/>
              </a:rPr>
              <a:t>/QĐ-ĐHKTKTCN ngày </a:t>
            </a:r>
            <a:r>
              <a:rPr lang="en-US" sz="2000" b="1">
                <a:latin typeface="Times New Roman" panose="02020603050405020304" pitchFamily="18" charset="0"/>
                <a:cs typeface="Times New Roman" panose="02020603050405020304" pitchFamily="18" charset="0"/>
              </a:rPr>
              <a:t>05</a:t>
            </a:r>
            <a:r>
              <a:rPr lang="vi-VN" sz="2000" b="1">
                <a:latin typeface="Times New Roman" panose="02020603050405020304" pitchFamily="18" charset="0"/>
                <a:cs typeface="Times New Roman" panose="02020603050405020304" pitchFamily="18" charset="0"/>
              </a:rPr>
              <a:t> tháng </a:t>
            </a:r>
            <a:r>
              <a:rPr lang="en-US" sz="2000" b="1">
                <a:latin typeface="Times New Roman" panose="02020603050405020304" pitchFamily="18" charset="0"/>
                <a:cs typeface="Times New Roman" panose="02020603050405020304" pitchFamily="18" charset="0"/>
              </a:rPr>
              <a:t>9</a:t>
            </a:r>
            <a:r>
              <a:rPr lang="vi-VN" sz="2000" b="1">
                <a:latin typeface="Times New Roman" panose="02020603050405020304" pitchFamily="18" charset="0"/>
                <a:cs typeface="Times New Roman" panose="02020603050405020304" pitchFamily="18" charset="0"/>
              </a:rPr>
              <a:t> năm 20</a:t>
            </a:r>
            <a:r>
              <a:rPr lang="en-US" sz="2000" b="1">
                <a:latin typeface="Times New Roman" panose="02020603050405020304" pitchFamily="18" charset="0"/>
                <a:cs typeface="Times New Roman" panose="02020603050405020304" pitchFamily="18" charset="0"/>
              </a:rPr>
              <a:t>22 Ban hành Quy định về thực hiện nếp sống văn hóa học đường và môi trường học tập 5S đối với người học tại Trường Đại học Kinh tế - Kỹ thuật Công nghiệp. </a:t>
            </a:r>
            <a:endParaRPr lang="en-US" sz="2000">
              <a:latin typeface="Times New Roman" panose="02020603050405020304" pitchFamily="18" charset="0"/>
              <a:cs typeface="Times New Roman" panose="02020603050405020304" pitchFamily="18" charset="0"/>
            </a:endParaRPr>
          </a:p>
        </p:txBody>
      </p:sp>
      <p:sp>
        <p:nvSpPr>
          <p:cNvPr id="8" name="object 2">
            <a:extLst>
              <a:ext uri="{FF2B5EF4-FFF2-40B4-BE49-F238E27FC236}">
                <a16:creationId xmlns:a16="http://schemas.microsoft.com/office/drawing/2014/main" id="{61F8E6D6-753E-5AEC-B3E1-127C9BE863F4}"/>
              </a:ext>
            </a:extLst>
          </p:cNvPr>
          <p:cNvSpPr/>
          <p:nvPr/>
        </p:nvSpPr>
        <p:spPr>
          <a:xfrm>
            <a:off x="2409215" y="3552818"/>
            <a:ext cx="2653440" cy="2388963"/>
          </a:xfrm>
          <a:prstGeom prst="rect">
            <a:avLst/>
          </a:prstGeom>
          <a:blipFill>
            <a:blip r:embed="rId4" cstate="print"/>
            <a:stretch>
              <a:fillRect l="-16772" t="-2913" b="-2022"/>
            </a:stretch>
          </a:blipFill>
        </p:spPr>
        <p:txBody>
          <a:bodyPr wrap="square" lIns="0" tIns="0" rIns="0" bIns="0" rtlCol="0"/>
          <a:lstStyle/>
          <a:p>
            <a:endParaRPr/>
          </a:p>
        </p:txBody>
      </p:sp>
      <p:grpSp>
        <p:nvGrpSpPr>
          <p:cNvPr id="26" name="Group 25">
            <a:extLst>
              <a:ext uri="{FF2B5EF4-FFF2-40B4-BE49-F238E27FC236}">
                <a16:creationId xmlns:a16="http://schemas.microsoft.com/office/drawing/2014/main" id="{742415D4-FD12-622C-3FDC-2BF223C269CC}"/>
              </a:ext>
            </a:extLst>
          </p:cNvPr>
          <p:cNvGrpSpPr/>
          <p:nvPr/>
        </p:nvGrpSpPr>
        <p:grpSpPr>
          <a:xfrm>
            <a:off x="6785303" y="3552818"/>
            <a:ext cx="3295762" cy="2388963"/>
            <a:chOff x="6785303" y="3552818"/>
            <a:chExt cx="3295762" cy="2184579"/>
          </a:xfrm>
        </p:grpSpPr>
        <p:grpSp>
          <p:nvGrpSpPr>
            <p:cNvPr id="10" name="object 5">
              <a:extLst>
                <a:ext uri="{FF2B5EF4-FFF2-40B4-BE49-F238E27FC236}">
                  <a16:creationId xmlns:a16="http://schemas.microsoft.com/office/drawing/2014/main" id="{26F29F01-1AAC-0B2A-0E96-986E589EBB3D}"/>
                </a:ext>
              </a:extLst>
            </p:cNvPr>
            <p:cNvGrpSpPr/>
            <p:nvPr/>
          </p:nvGrpSpPr>
          <p:grpSpPr>
            <a:xfrm>
              <a:off x="6843418" y="3552818"/>
              <a:ext cx="3181528" cy="2184579"/>
              <a:chOff x="7136892" y="4687823"/>
              <a:chExt cx="2430780" cy="1710055"/>
            </a:xfrm>
          </p:grpSpPr>
          <p:sp>
            <p:nvSpPr>
              <p:cNvPr id="11" name="object 6">
                <a:extLst>
                  <a:ext uri="{FF2B5EF4-FFF2-40B4-BE49-F238E27FC236}">
                    <a16:creationId xmlns:a16="http://schemas.microsoft.com/office/drawing/2014/main" id="{78DFC704-265A-CC5D-12CF-561F92944C4A}"/>
                  </a:ext>
                </a:extLst>
              </p:cNvPr>
              <p:cNvSpPr/>
              <p:nvPr/>
            </p:nvSpPr>
            <p:spPr>
              <a:xfrm>
                <a:off x="7139940" y="4929393"/>
                <a:ext cx="2373774" cy="1467934"/>
              </a:xfrm>
              <a:prstGeom prst="rect">
                <a:avLst/>
              </a:prstGeom>
              <a:blipFill>
                <a:blip r:embed="rId5" cstate="print"/>
                <a:stretch>
                  <a:fillRect/>
                </a:stretch>
              </a:blipFill>
            </p:spPr>
            <p:txBody>
              <a:bodyPr wrap="square" lIns="0" tIns="0" rIns="0" bIns="0" rtlCol="0"/>
              <a:lstStyle/>
              <a:p>
                <a:endParaRPr/>
              </a:p>
            </p:txBody>
          </p:sp>
          <p:sp>
            <p:nvSpPr>
              <p:cNvPr id="12" name="object 7">
                <a:extLst>
                  <a:ext uri="{FF2B5EF4-FFF2-40B4-BE49-F238E27FC236}">
                    <a16:creationId xmlns:a16="http://schemas.microsoft.com/office/drawing/2014/main" id="{7F076AA7-D615-9E2F-8038-4BEAB01ACE25}"/>
                  </a:ext>
                </a:extLst>
              </p:cNvPr>
              <p:cNvSpPr/>
              <p:nvPr/>
            </p:nvSpPr>
            <p:spPr>
              <a:xfrm>
                <a:off x="7139940" y="4692395"/>
                <a:ext cx="2423160" cy="533400"/>
              </a:xfrm>
              <a:custGeom>
                <a:avLst/>
                <a:gdLst/>
                <a:ahLst/>
                <a:cxnLst/>
                <a:rect l="l" t="t" r="r" b="b"/>
                <a:pathLst>
                  <a:path w="2423159" h="533400">
                    <a:moveTo>
                      <a:pt x="2423159" y="533400"/>
                    </a:moveTo>
                    <a:lnTo>
                      <a:pt x="0" y="533400"/>
                    </a:lnTo>
                    <a:lnTo>
                      <a:pt x="0" y="0"/>
                    </a:lnTo>
                    <a:lnTo>
                      <a:pt x="2423159" y="0"/>
                    </a:lnTo>
                    <a:lnTo>
                      <a:pt x="2423159" y="533400"/>
                    </a:lnTo>
                    <a:close/>
                  </a:path>
                </a:pathLst>
              </a:custGeom>
              <a:solidFill>
                <a:srgbClr val="E2EFD8"/>
              </a:solidFill>
            </p:spPr>
            <p:txBody>
              <a:bodyPr wrap="square" lIns="0" tIns="0" rIns="0" bIns="0" rtlCol="0"/>
              <a:lstStyle/>
              <a:p>
                <a:endParaRPr/>
              </a:p>
            </p:txBody>
          </p:sp>
          <p:sp>
            <p:nvSpPr>
              <p:cNvPr id="14" name="object 8">
                <a:extLst>
                  <a:ext uri="{FF2B5EF4-FFF2-40B4-BE49-F238E27FC236}">
                    <a16:creationId xmlns:a16="http://schemas.microsoft.com/office/drawing/2014/main" id="{ED099B73-99D4-792E-9848-B8CE49844CBD}"/>
                  </a:ext>
                </a:extLst>
              </p:cNvPr>
              <p:cNvSpPr/>
              <p:nvPr/>
            </p:nvSpPr>
            <p:spPr>
              <a:xfrm>
                <a:off x="7136892" y="4687823"/>
                <a:ext cx="2430780" cy="541020"/>
              </a:xfrm>
              <a:custGeom>
                <a:avLst/>
                <a:gdLst/>
                <a:ahLst/>
                <a:cxnLst/>
                <a:rect l="l" t="t" r="r" b="b"/>
                <a:pathLst>
                  <a:path w="2430779" h="541020">
                    <a:moveTo>
                      <a:pt x="2427732" y="541020"/>
                    </a:moveTo>
                    <a:lnTo>
                      <a:pt x="1524" y="541020"/>
                    </a:lnTo>
                    <a:lnTo>
                      <a:pt x="0" y="539496"/>
                    </a:lnTo>
                    <a:lnTo>
                      <a:pt x="0" y="3048"/>
                    </a:lnTo>
                    <a:lnTo>
                      <a:pt x="1524" y="0"/>
                    </a:lnTo>
                    <a:lnTo>
                      <a:pt x="2427732" y="0"/>
                    </a:lnTo>
                    <a:lnTo>
                      <a:pt x="2430780" y="3048"/>
                    </a:lnTo>
                    <a:lnTo>
                      <a:pt x="2430780" y="4572"/>
                    </a:lnTo>
                    <a:lnTo>
                      <a:pt x="7620" y="4572"/>
                    </a:lnTo>
                    <a:lnTo>
                      <a:pt x="3048" y="9144"/>
                    </a:lnTo>
                    <a:lnTo>
                      <a:pt x="7620" y="9144"/>
                    </a:lnTo>
                    <a:lnTo>
                      <a:pt x="7620" y="533400"/>
                    </a:lnTo>
                    <a:lnTo>
                      <a:pt x="3048" y="533400"/>
                    </a:lnTo>
                    <a:lnTo>
                      <a:pt x="7620" y="537972"/>
                    </a:lnTo>
                    <a:lnTo>
                      <a:pt x="2430780" y="537972"/>
                    </a:lnTo>
                    <a:lnTo>
                      <a:pt x="2430780" y="539496"/>
                    </a:lnTo>
                    <a:lnTo>
                      <a:pt x="2427732" y="541020"/>
                    </a:lnTo>
                    <a:close/>
                  </a:path>
                  <a:path w="2430779" h="541020">
                    <a:moveTo>
                      <a:pt x="7620" y="9144"/>
                    </a:moveTo>
                    <a:lnTo>
                      <a:pt x="3048" y="9144"/>
                    </a:lnTo>
                    <a:lnTo>
                      <a:pt x="7620" y="4572"/>
                    </a:lnTo>
                    <a:lnTo>
                      <a:pt x="7620" y="9144"/>
                    </a:lnTo>
                    <a:close/>
                  </a:path>
                  <a:path w="2430779" h="541020">
                    <a:moveTo>
                      <a:pt x="2421636" y="9144"/>
                    </a:moveTo>
                    <a:lnTo>
                      <a:pt x="7620" y="9144"/>
                    </a:lnTo>
                    <a:lnTo>
                      <a:pt x="7620" y="4572"/>
                    </a:lnTo>
                    <a:lnTo>
                      <a:pt x="2421636" y="4572"/>
                    </a:lnTo>
                    <a:lnTo>
                      <a:pt x="2421636" y="9144"/>
                    </a:lnTo>
                    <a:close/>
                  </a:path>
                  <a:path w="2430779" h="541020">
                    <a:moveTo>
                      <a:pt x="2421636" y="537972"/>
                    </a:moveTo>
                    <a:lnTo>
                      <a:pt x="2421636" y="4572"/>
                    </a:lnTo>
                    <a:lnTo>
                      <a:pt x="2426208" y="9144"/>
                    </a:lnTo>
                    <a:lnTo>
                      <a:pt x="2430780" y="9144"/>
                    </a:lnTo>
                    <a:lnTo>
                      <a:pt x="2430780" y="533400"/>
                    </a:lnTo>
                    <a:lnTo>
                      <a:pt x="2426208" y="533400"/>
                    </a:lnTo>
                    <a:lnTo>
                      <a:pt x="2421636" y="537972"/>
                    </a:lnTo>
                    <a:close/>
                  </a:path>
                  <a:path w="2430779" h="541020">
                    <a:moveTo>
                      <a:pt x="2430780" y="9144"/>
                    </a:moveTo>
                    <a:lnTo>
                      <a:pt x="2426208" y="9144"/>
                    </a:lnTo>
                    <a:lnTo>
                      <a:pt x="2421636" y="4572"/>
                    </a:lnTo>
                    <a:lnTo>
                      <a:pt x="2430780" y="4572"/>
                    </a:lnTo>
                    <a:lnTo>
                      <a:pt x="2430780" y="9144"/>
                    </a:lnTo>
                    <a:close/>
                  </a:path>
                  <a:path w="2430779" h="541020">
                    <a:moveTo>
                      <a:pt x="7620" y="537972"/>
                    </a:moveTo>
                    <a:lnTo>
                      <a:pt x="3048" y="533400"/>
                    </a:lnTo>
                    <a:lnTo>
                      <a:pt x="7620" y="533400"/>
                    </a:lnTo>
                    <a:lnTo>
                      <a:pt x="7620" y="537972"/>
                    </a:lnTo>
                    <a:close/>
                  </a:path>
                  <a:path w="2430779" h="541020">
                    <a:moveTo>
                      <a:pt x="2421636" y="537972"/>
                    </a:moveTo>
                    <a:lnTo>
                      <a:pt x="7620" y="537972"/>
                    </a:lnTo>
                    <a:lnTo>
                      <a:pt x="7620" y="533400"/>
                    </a:lnTo>
                    <a:lnTo>
                      <a:pt x="2421636" y="533400"/>
                    </a:lnTo>
                    <a:lnTo>
                      <a:pt x="2421636" y="537972"/>
                    </a:lnTo>
                    <a:close/>
                  </a:path>
                  <a:path w="2430779" h="541020">
                    <a:moveTo>
                      <a:pt x="2430780" y="537972"/>
                    </a:moveTo>
                    <a:lnTo>
                      <a:pt x="2421636" y="537972"/>
                    </a:lnTo>
                    <a:lnTo>
                      <a:pt x="2426208" y="533400"/>
                    </a:lnTo>
                    <a:lnTo>
                      <a:pt x="2430780" y="533400"/>
                    </a:lnTo>
                    <a:lnTo>
                      <a:pt x="2430780" y="537972"/>
                    </a:lnTo>
                    <a:close/>
                  </a:path>
                </a:pathLst>
              </a:custGeom>
              <a:solidFill>
                <a:srgbClr val="ED7C31"/>
              </a:solidFill>
            </p:spPr>
            <p:txBody>
              <a:bodyPr wrap="square" lIns="0" tIns="0" rIns="0" bIns="0" rtlCol="0"/>
              <a:lstStyle/>
              <a:p>
                <a:endParaRPr/>
              </a:p>
            </p:txBody>
          </p:sp>
        </p:grpSp>
        <p:sp>
          <p:nvSpPr>
            <p:cNvPr id="15" name="object 9">
              <a:extLst>
                <a:ext uri="{FF2B5EF4-FFF2-40B4-BE49-F238E27FC236}">
                  <a16:creationId xmlns:a16="http://schemas.microsoft.com/office/drawing/2014/main" id="{60DA83E4-23EE-7C7F-47C8-6D0B2B29ACF6}"/>
                </a:ext>
              </a:extLst>
            </p:cNvPr>
            <p:cNvSpPr txBox="1"/>
            <p:nvPr/>
          </p:nvSpPr>
          <p:spPr>
            <a:xfrm>
              <a:off x="6785303" y="3668489"/>
              <a:ext cx="3295762" cy="508537"/>
            </a:xfrm>
            <a:prstGeom prst="rect">
              <a:avLst/>
            </a:prstGeom>
          </p:spPr>
          <p:txBody>
            <a:bodyPr vert="horz" wrap="square" lIns="0" tIns="38735" rIns="0" bIns="0" rtlCol="0">
              <a:spAutoFit/>
            </a:bodyPr>
            <a:lstStyle/>
            <a:p>
              <a:pPr marL="75565" marR="191135" algn="ctr">
                <a:lnSpc>
                  <a:spcPts val="1190"/>
                </a:lnSpc>
                <a:spcBef>
                  <a:spcPts val="305"/>
                </a:spcBef>
              </a:pPr>
              <a:r>
                <a:rPr sz="1400" b="1" spc="-5" dirty="0">
                  <a:solidFill>
                    <a:srgbClr val="385623"/>
                  </a:solidFill>
                  <a:latin typeface="Times New Roman"/>
                  <a:cs typeface="Times New Roman"/>
                </a:rPr>
                <a:t>Phòng </a:t>
              </a:r>
              <a:r>
                <a:rPr sz="1400" b="1" spc="-10" dirty="0">
                  <a:solidFill>
                    <a:srgbClr val="385623"/>
                  </a:solidFill>
                  <a:latin typeface="Times New Roman"/>
                  <a:cs typeface="Times New Roman"/>
                </a:rPr>
                <a:t>Chính </a:t>
              </a:r>
              <a:r>
                <a:rPr sz="1400" b="1" dirty="0">
                  <a:solidFill>
                    <a:srgbClr val="385623"/>
                  </a:solidFill>
                  <a:latin typeface="Times New Roman"/>
                  <a:cs typeface="Times New Roman"/>
                </a:rPr>
                <a:t>trị và </a:t>
              </a:r>
              <a:r>
                <a:rPr sz="1400" b="1" spc="-5" dirty="0">
                  <a:solidFill>
                    <a:srgbClr val="385623"/>
                  </a:solidFill>
                  <a:latin typeface="Times New Roman"/>
                  <a:cs typeface="Times New Roman"/>
                </a:rPr>
                <a:t>Công </a:t>
              </a:r>
              <a:r>
                <a:rPr sz="1400" b="1" dirty="0">
                  <a:solidFill>
                    <a:srgbClr val="385623"/>
                  </a:solidFill>
                  <a:latin typeface="Times New Roman"/>
                  <a:cs typeface="Times New Roman"/>
                </a:rPr>
                <a:t>tác </a:t>
              </a:r>
              <a:r>
                <a:rPr sz="1400" b="1" spc="-10" dirty="0">
                  <a:solidFill>
                    <a:srgbClr val="385623"/>
                  </a:solidFill>
                  <a:latin typeface="Times New Roman"/>
                  <a:cs typeface="Times New Roman"/>
                </a:rPr>
                <a:t>Sinh </a:t>
              </a:r>
              <a:r>
                <a:rPr sz="1400" b="1" spc="-5" dirty="0">
                  <a:solidFill>
                    <a:srgbClr val="385623"/>
                  </a:solidFill>
                  <a:latin typeface="Times New Roman"/>
                  <a:cs typeface="Times New Roman"/>
                </a:rPr>
                <a:t>viên:  Cam </a:t>
              </a:r>
              <a:r>
                <a:rPr sz="1400" b="1" spc="-10" dirty="0">
                  <a:solidFill>
                    <a:srgbClr val="385623"/>
                  </a:solidFill>
                  <a:latin typeface="Times New Roman"/>
                  <a:cs typeface="Times New Roman"/>
                </a:rPr>
                <a:t>kết </a:t>
              </a:r>
              <a:r>
                <a:rPr sz="1400" b="1" spc="-5" dirty="0">
                  <a:solidFill>
                    <a:srgbClr val="385623"/>
                  </a:solidFill>
                  <a:latin typeface="Times New Roman"/>
                  <a:cs typeface="Times New Roman"/>
                </a:rPr>
                <a:t>thực </a:t>
              </a:r>
              <a:r>
                <a:rPr sz="1400" b="1" spc="-10" dirty="0">
                  <a:solidFill>
                    <a:srgbClr val="385623"/>
                  </a:solidFill>
                  <a:latin typeface="Times New Roman"/>
                  <a:cs typeface="Times New Roman"/>
                </a:rPr>
                <a:t>hiện </a:t>
              </a:r>
              <a:r>
                <a:rPr sz="1400" b="1" spc="-5" dirty="0">
                  <a:solidFill>
                    <a:srgbClr val="385623"/>
                  </a:solidFill>
                  <a:latin typeface="Times New Roman"/>
                  <a:cs typeface="Times New Roman"/>
                </a:rPr>
                <a:t>và </a:t>
              </a:r>
              <a:r>
                <a:rPr sz="1400" b="1" spc="-10" dirty="0">
                  <a:solidFill>
                    <a:srgbClr val="385623"/>
                  </a:solidFill>
                  <a:latin typeface="Times New Roman"/>
                  <a:cs typeface="Times New Roman"/>
                </a:rPr>
                <a:t>duy </a:t>
              </a:r>
              <a:r>
                <a:rPr sz="1400" b="1" dirty="0">
                  <a:solidFill>
                    <a:srgbClr val="385623"/>
                  </a:solidFill>
                  <a:latin typeface="Times New Roman"/>
                  <a:cs typeface="Times New Roman"/>
                </a:rPr>
                <a:t>trì </a:t>
              </a:r>
              <a:r>
                <a:rPr sz="1400" b="1" spc="-5" dirty="0">
                  <a:solidFill>
                    <a:srgbClr val="385623"/>
                  </a:solidFill>
                  <a:latin typeface="Times New Roman"/>
                  <a:cs typeface="Times New Roman"/>
                </a:rPr>
                <a:t>hoạt động  này theo </a:t>
              </a:r>
              <a:r>
                <a:rPr sz="1400" b="1" spc="-25" dirty="0">
                  <a:solidFill>
                    <a:srgbClr val="385623"/>
                  </a:solidFill>
                  <a:latin typeface="Times New Roman"/>
                  <a:cs typeface="Times New Roman"/>
                </a:rPr>
                <a:t>mô </a:t>
              </a:r>
              <a:r>
                <a:rPr sz="1400" b="1" spc="-5" dirty="0">
                  <a:solidFill>
                    <a:srgbClr val="385623"/>
                  </a:solidFill>
                  <a:latin typeface="Times New Roman"/>
                  <a:cs typeface="Times New Roman"/>
                </a:rPr>
                <a:t>hình quản lý</a:t>
              </a:r>
              <a:r>
                <a:rPr sz="1400" b="1" spc="-75" dirty="0">
                  <a:solidFill>
                    <a:srgbClr val="385623"/>
                  </a:solidFill>
                  <a:latin typeface="Times New Roman"/>
                  <a:cs typeface="Times New Roman"/>
                </a:rPr>
                <a:t> </a:t>
              </a:r>
              <a:r>
                <a:rPr sz="1400" b="1" dirty="0">
                  <a:solidFill>
                    <a:srgbClr val="385623"/>
                  </a:solidFill>
                  <a:latin typeface="Times New Roman"/>
                  <a:cs typeface="Times New Roman"/>
                </a:rPr>
                <a:t>5S</a:t>
              </a:r>
              <a:endParaRPr sz="1400" dirty="0">
                <a:latin typeface="Times New Roman"/>
                <a:cs typeface="Times New Roman"/>
              </a:endParaRPr>
            </a:p>
          </p:txBody>
        </p:sp>
      </p:grpSp>
      <p:sp>
        <p:nvSpPr>
          <p:cNvPr id="21" name="object 4">
            <a:extLst>
              <a:ext uri="{FF2B5EF4-FFF2-40B4-BE49-F238E27FC236}">
                <a16:creationId xmlns:a16="http://schemas.microsoft.com/office/drawing/2014/main" id="{AB615E5F-7E92-BEDE-8033-31C1D95FB709}"/>
              </a:ext>
            </a:extLst>
          </p:cNvPr>
          <p:cNvSpPr/>
          <p:nvPr/>
        </p:nvSpPr>
        <p:spPr>
          <a:xfrm>
            <a:off x="4096004" y="7376038"/>
            <a:ext cx="1566087" cy="2597365"/>
          </a:xfrm>
          <a:prstGeom prst="rect">
            <a:avLst/>
          </a:prstGeom>
          <a:blipFill>
            <a:blip r:embed="rId6" cstate="print"/>
            <a:stretch>
              <a:fillRect/>
            </a:stretch>
          </a:blipFill>
        </p:spPr>
        <p:txBody>
          <a:bodyPr wrap="square" lIns="0" tIns="0" rIns="0" bIns="0" rtlCol="0"/>
          <a:lstStyle/>
          <a:p>
            <a:endParaRPr/>
          </a:p>
        </p:txBody>
      </p:sp>
      <p:sp>
        <p:nvSpPr>
          <p:cNvPr id="23" name="object 5">
            <a:extLst>
              <a:ext uri="{FF2B5EF4-FFF2-40B4-BE49-F238E27FC236}">
                <a16:creationId xmlns:a16="http://schemas.microsoft.com/office/drawing/2014/main" id="{EA6606D0-0F89-EDCE-240B-762074269CDF}"/>
              </a:ext>
            </a:extLst>
          </p:cNvPr>
          <p:cNvSpPr/>
          <p:nvPr/>
        </p:nvSpPr>
        <p:spPr>
          <a:xfrm>
            <a:off x="6278371" y="7357750"/>
            <a:ext cx="1592469" cy="2608266"/>
          </a:xfrm>
          <a:prstGeom prst="rect">
            <a:avLst/>
          </a:prstGeom>
          <a:blipFill>
            <a:blip r:embed="rId7" cstate="print"/>
            <a:stretch>
              <a:fillRect/>
            </a:stretch>
          </a:blipFill>
        </p:spPr>
        <p:txBody>
          <a:bodyPr wrap="square" lIns="0" tIns="0" rIns="0" bIns="0" rtlCol="0"/>
          <a:lstStyle/>
          <a:p>
            <a:endParaRPr/>
          </a:p>
        </p:txBody>
      </p:sp>
      <p:sp>
        <p:nvSpPr>
          <p:cNvPr id="24" name="object 6">
            <a:extLst>
              <a:ext uri="{FF2B5EF4-FFF2-40B4-BE49-F238E27FC236}">
                <a16:creationId xmlns:a16="http://schemas.microsoft.com/office/drawing/2014/main" id="{C1923F12-D9AB-7805-14F2-9B745695BDB9}"/>
              </a:ext>
            </a:extLst>
          </p:cNvPr>
          <p:cNvSpPr/>
          <p:nvPr/>
        </p:nvSpPr>
        <p:spPr>
          <a:xfrm>
            <a:off x="8495792" y="7351655"/>
            <a:ext cx="1585273" cy="2629076"/>
          </a:xfrm>
          <a:prstGeom prst="rect">
            <a:avLst/>
          </a:prstGeom>
          <a:blipFill>
            <a:blip r:embed="rId8" cstate="print"/>
            <a:stretch>
              <a:fillRect/>
            </a:stretch>
          </a:blipFill>
        </p:spPr>
        <p:txBody>
          <a:bodyPr wrap="square" lIns="0" tIns="0" rIns="0" bIns="0" rtlCol="0"/>
          <a:lstStyle/>
          <a:p>
            <a:endParaRPr/>
          </a:p>
        </p:txBody>
      </p:sp>
      <p:sp>
        <p:nvSpPr>
          <p:cNvPr id="25" name="object 7">
            <a:extLst>
              <a:ext uri="{FF2B5EF4-FFF2-40B4-BE49-F238E27FC236}">
                <a16:creationId xmlns:a16="http://schemas.microsoft.com/office/drawing/2014/main" id="{4CD19382-7353-FF26-B42D-239F64AD9EEE}"/>
              </a:ext>
            </a:extLst>
          </p:cNvPr>
          <p:cNvSpPr/>
          <p:nvPr/>
        </p:nvSpPr>
        <p:spPr>
          <a:xfrm>
            <a:off x="1973072" y="7376038"/>
            <a:ext cx="1587672" cy="2600338"/>
          </a:xfrm>
          <a:prstGeom prst="rect">
            <a:avLst/>
          </a:prstGeom>
          <a:blipFill>
            <a:blip r:embed="rId9" cstate="print"/>
            <a:stretch>
              <a:fillRect/>
            </a:stretch>
          </a:blipFill>
        </p:spPr>
        <p:txBody>
          <a:bodyPr wrap="square" lIns="0" tIns="0" rIns="0" bIns="0" rtlCol="0"/>
          <a:lstStyle/>
          <a:p>
            <a:endParaRPr/>
          </a:p>
        </p:txBody>
      </p:sp>
      <p:sp>
        <p:nvSpPr>
          <p:cNvPr id="27" name="Rectangle 26">
            <a:extLst>
              <a:ext uri="{FF2B5EF4-FFF2-40B4-BE49-F238E27FC236}">
                <a16:creationId xmlns:a16="http://schemas.microsoft.com/office/drawing/2014/main" id="{02DB1331-9993-3406-7D52-63CA489766E8}"/>
              </a:ext>
            </a:extLst>
          </p:cNvPr>
          <p:cNvSpPr/>
          <p:nvPr/>
        </p:nvSpPr>
        <p:spPr>
          <a:xfrm>
            <a:off x="2409215" y="3237156"/>
            <a:ext cx="7671850" cy="2899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969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5" presetClass="path" presetSubtype="0" accel="50000" decel="50000" fill="hold" grpId="0" nodeType="clickEffect">
                                  <p:stCondLst>
                                    <p:cond delay="0"/>
                                  </p:stCondLst>
                                  <p:childTnLst>
                                    <p:animMotion origin="layout" path="M 0.19362 3.7037E-7 L -2.08333E-7 3.7037E-7 " pathEditMode="relative" rAng="0" ptsTypes="AA">
                                      <p:cBhvr>
                                        <p:cTn id="14" dur="2000" fill="hold"/>
                                        <p:tgtEl>
                                          <p:spTgt spid="8"/>
                                        </p:tgtEl>
                                        <p:attrNameLst>
                                          <p:attrName>ppt_x</p:attrName>
                                          <p:attrName>ppt_y</p:attrName>
                                        </p:attrNameLst>
                                      </p:cBhvr>
                                      <p:rCtr x="-9687" y="0"/>
                                    </p:animMotion>
                                  </p:childTnLst>
                                </p:cTn>
                              </p:par>
                              <p:par>
                                <p:cTn id="15" presetID="63" presetClass="path" presetSubtype="0" accel="50000" decel="50000" fill="hold" nodeType="withEffect">
                                  <p:stCondLst>
                                    <p:cond delay="0"/>
                                  </p:stCondLst>
                                  <p:childTnLst>
                                    <p:animMotion origin="layout" path="M -0.19167 -0.00093 L 5E-6 -3.7037E-6 " pathEditMode="relative" rAng="0" ptsTypes="AA">
                                      <p:cBhvr>
                                        <p:cTn id="16" dur="2000" fill="hold"/>
                                        <p:tgtEl>
                                          <p:spTgt spid="26"/>
                                        </p:tgtEl>
                                        <p:attrNameLst>
                                          <p:attrName>ppt_x</p:attrName>
                                          <p:attrName>ppt_y</p:attrName>
                                        </p:attrNameLst>
                                      </p:cBhvr>
                                      <p:rCtr x="9844" y="0"/>
                                    </p:animMotion>
                                  </p:childTnLst>
                                </p:cTn>
                              </p:par>
                              <p:par>
                                <p:cTn id="17" presetID="1" presetClass="exit"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47" presetClass="exit" presetSubtype="0" fill="hold" grpId="1" nodeType="clickEffect">
                                  <p:stCondLst>
                                    <p:cond delay="0"/>
                                  </p:stCondLst>
                                  <p:childTnLst>
                                    <p:animEffect transition="out" filter="fade">
                                      <p:cBhvr>
                                        <p:cTn id="22" dur="1000"/>
                                        <p:tgtEl>
                                          <p:spTgt spid="8"/>
                                        </p:tgtEl>
                                      </p:cBhvr>
                                    </p:animEffect>
                                    <p:anim calcmode="lin" valueType="num">
                                      <p:cBhvr>
                                        <p:cTn id="23" dur="1000"/>
                                        <p:tgtEl>
                                          <p:spTgt spid="8"/>
                                        </p:tgtEl>
                                        <p:attrNameLst>
                                          <p:attrName>ppt_x</p:attrName>
                                        </p:attrNameLst>
                                      </p:cBhvr>
                                      <p:tavLst>
                                        <p:tav tm="0">
                                          <p:val>
                                            <p:strVal val="ppt_x"/>
                                          </p:val>
                                        </p:tav>
                                        <p:tav tm="100000">
                                          <p:val>
                                            <p:strVal val="ppt_x"/>
                                          </p:val>
                                        </p:tav>
                                      </p:tavLst>
                                    </p:anim>
                                    <p:anim calcmode="lin" valueType="num">
                                      <p:cBhvr>
                                        <p:cTn id="24" dur="1000"/>
                                        <p:tgtEl>
                                          <p:spTgt spid="8"/>
                                        </p:tgtEl>
                                        <p:attrNameLst>
                                          <p:attrName>ppt_y</p:attrName>
                                        </p:attrNameLst>
                                      </p:cBhvr>
                                      <p:tavLst>
                                        <p:tav tm="0">
                                          <p:val>
                                            <p:strVal val="ppt_y"/>
                                          </p:val>
                                        </p:tav>
                                        <p:tav tm="100000">
                                          <p:val>
                                            <p:strVal val="ppt_y-.1"/>
                                          </p:val>
                                        </p:tav>
                                      </p:tavLst>
                                    </p:anim>
                                    <p:set>
                                      <p:cBhvr>
                                        <p:cTn id="25" dur="1" fill="hold">
                                          <p:stCondLst>
                                            <p:cond delay="999"/>
                                          </p:stCondLst>
                                        </p:cTn>
                                        <p:tgtEl>
                                          <p:spTgt spid="8"/>
                                        </p:tgtEl>
                                        <p:attrNameLst>
                                          <p:attrName>style.visibility</p:attrName>
                                        </p:attrNameLst>
                                      </p:cBhvr>
                                      <p:to>
                                        <p:strVal val="hidden"/>
                                      </p:to>
                                    </p:set>
                                  </p:childTnLst>
                                </p:cTn>
                              </p:par>
                              <p:par>
                                <p:cTn id="26" presetID="47" presetClass="exit" presetSubtype="0" fill="hold" nodeType="withEffect">
                                  <p:stCondLst>
                                    <p:cond delay="0"/>
                                  </p:stCondLst>
                                  <p:childTnLst>
                                    <p:animEffect transition="out" filter="fade">
                                      <p:cBhvr>
                                        <p:cTn id="27" dur="1000"/>
                                        <p:tgtEl>
                                          <p:spTgt spid="26"/>
                                        </p:tgtEl>
                                      </p:cBhvr>
                                    </p:animEffect>
                                    <p:anim calcmode="lin" valueType="num">
                                      <p:cBhvr>
                                        <p:cTn id="28" dur="1000"/>
                                        <p:tgtEl>
                                          <p:spTgt spid="26"/>
                                        </p:tgtEl>
                                        <p:attrNameLst>
                                          <p:attrName>ppt_x</p:attrName>
                                        </p:attrNameLst>
                                      </p:cBhvr>
                                      <p:tavLst>
                                        <p:tav tm="0">
                                          <p:val>
                                            <p:strVal val="ppt_x"/>
                                          </p:val>
                                        </p:tav>
                                        <p:tav tm="100000">
                                          <p:val>
                                            <p:strVal val="ppt_x"/>
                                          </p:val>
                                        </p:tav>
                                      </p:tavLst>
                                    </p:anim>
                                    <p:anim calcmode="lin" valueType="num">
                                      <p:cBhvr>
                                        <p:cTn id="29" dur="1000"/>
                                        <p:tgtEl>
                                          <p:spTgt spid="26"/>
                                        </p:tgtEl>
                                        <p:attrNameLst>
                                          <p:attrName>ppt_y</p:attrName>
                                        </p:attrNameLst>
                                      </p:cBhvr>
                                      <p:tavLst>
                                        <p:tav tm="0">
                                          <p:val>
                                            <p:strVal val="ppt_y"/>
                                          </p:val>
                                        </p:tav>
                                        <p:tav tm="100000">
                                          <p:val>
                                            <p:strVal val="ppt_y-.1"/>
                                          </p:val>
                                        </p:tav>
                                      </p:tavLst>
                                    </p:anim>
                                    <p:set>
                                      <p:cBhvr>
                                        <p:cTn id="30" dur="1" fill="hold">
                                          <p:stCondLst>
                                            <p:cond delay="999"/>
                                          </p:stCondLst>
                                        </p:cTn>
                                        <p:tgtEl>
                                          <p:spTgt spid="26"/>
                                        </p:tgtEl>
                                        <p:attrNameLst>
                                          <p:attrName>style.visibility</p:attrName>
                                        </p:attrNameLst>
                                      </p:cBhvr>
                                      <p:to>
                                        <p:strVal val="hidden"/>
                                      </p:to>
                                    </p:set>
                                  </p:childTnLst>
                                </p:cTn>
                              </p:par>
                              <p:par>
                                <p:cTn id="31" presetID="64" presetClass="path" presetSubtype="0" accel="50000" decel="50000" fill="hold" grpId="0" nodeType="withEffect">
                                  <p:stCondLst>
                                    <p:cond delay="0"/>
                                  </p:stCondLst>
                                  <p:childTnLst>
                                    <p:animMotion origin="layout" path="M -3.125E-6 3.7037E-6 L 0.0017 -0.58172 " pathEditMode="relative" rAng="0" ptsTypes="AA">
                                      <p:cBhvr>
                                        <p:cTn id="32" dur="2000" fill="hold"/>
                                        <p:tgtEl>
                                          <p:spTgt spid="25"/>
                                        </p:tgtEl>
                                        <p:attrNameLst>
                                          <p:attrName>ppt_x</p:attrName>
                                          <p:attrName>ppt_y</p:attrName>
                                        </p:attrNameLst>
                                      </p:cBhvr>
                                      <p:rCtr x="78" y="-29097"/>
                                    </p:animMotion>
                                  </p:childTnLst>
                                </p:cTn>
                              </p:par>
                              <p:par>
                                <p:cTn id="33" presetID="64" presetClass="path" presetSubtype="0" accel="50000" decel="50000" fill="hold" grpId="0" nodeType="withEffect">
                                  <p:stCondLst>
                                    <p:cond delay="0"/>
                                  </p:stCondLst>
                                  <p:childTnLst>
                                    <p:animMotion origin="layout" path="M -2.08333E-7 -4.81481E-6 L 0.00313 -0.58425 " pathEditMode="relative" rAng="0" ptsTypes="AA">
                                      <p:cBhvr>
                                        <p:cTn id="34" dur="2000" fill="hold"/>
                                        <p:tgtEl>
                                          <p:spTgt spid="21"/>
                                        </p:tgtEl>
                                        <p:attrNameLst>
                                          <p:attrName>ppt_x</p:attrName>
                                          <p:attrName>ppt_y</p:attrName>
                                        </p:attrNameLst>
                                      </p:cBhvr>
                                      <p:rCtr x="156" y="-29213"/>
                                    </p:animMotion>
                                  </p:childTnLst>
                                </p:cTn>
                              </p:par>
                              <p:par>
                                <p:cTn id="35" presetID="64" presetClass="path" presetSubtype="0" accel="50000" decel="50000" fill="hold" grpId="0" nodeType="withEffect">
                                  <p:stCondLst>
                                    <p:cond delay="0"/>
                                  </p:stCondLst>
                                  <p:childTnLst>
                                    <p:animMotion origin="layout" path="M 1.66667E-6 -2.96296E-6 L 0.00456 -0.5824 " pathEditMode="relative" rAng="0" ptsTypes="AA">
                                      <p:cBhvr>
                                        <p:cTn id="36" dur="2000" fill="hold"/>
                                        <p:tgtEl>
                                          <p:spTgt spid="23"/>
                                        </p:tgtEl>
                                        <p:attrNameLst>
                                          <p:attrName>ppt_x</p:attrName>
                                          <p:attrName>ppt_y</p:attrName>
                                        </p:attrNameLst>
                                      </p:cBhvr>
                                      <p:rCtr x="221" y="-29120"/>
                                    </p:animMotion>
                                  </p:childTnLst>
                                </p:cTn>
                              </p:par>
                              <p:par>
                                <p:cTn id="37" presetID="64" presetClass="path" presetSubtype="0" accel="50000" decel="50000" fill="hold" grpId="0" nodeType="withEffect">
                                  <p:stCondLst>
                                    <p:cond delay="0"/>
                                  </p:stCondLst>
                                  <p:childTnLst>
                                    <p:animMotion origin="layout" path="M 1.04167E-6 2.59259E-6 L -0.00508 -0.58148 " pathEditMode="relative" rAng="0" ptsTypes="AA">
                                      <p:cBhvr>
                                        <p:cTn id="38" dur="2000" fill="hold"/>
                                        <p:tgtEl>
                                          <p:spTgt spid="24"/>
                                        </p:tgtEl>
                                        <p:attrNameLst>
                                          <p:attrName>ppt_x</p:attrName>
                                          <p:attrName>ppt_y</p:attrName>
                                        </p:attrNameLst>
                                      </p:cBhvr>
                                      <p:rCtr x="-260" y="-2907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8" grpId="0" animBg="1"/>
      <p:bldP spid="8" grpId="1" animBg="1"/>
      <p:bldP spid="21" grpId="0" animBg="1"/>
      <p:bldP spid="23" grpId="0" animBg="1"/>
      <p:bldP spid="24" grpId="0" animBg="1"/>
      <p:bldP spid="25"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B86EDC1-EEB9-C8CE-DFD4-43BA09F6DDD3}"/>
              </a:ext>
            </a:extLst>
          </p:cNvPr>
          <p:cNvSpPr/>
          <p:nvPr/>
        </p:nvSpPr>
        <p:spPr>
          <a:xfrm>
            <a:off x="868679" y="1245006"/>
            <a:ext cx="10317588" cy="865633"/>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2" name="TextBox 21"/>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a:t>
            </a:r>
            <a:r>
              <a:rPr lang="en-US" sz="2000" b="1" smtClean="0">
                <a:solidFill>
                  <a:srgbClr val="FF0000"/>
                </a:solidFill>
                <a:latin typeface="Arial" panose="020B0604020202020204" pitchFamily="34" charset="0"/>
                <a:cs typeface="Arial" panose="020B0604020202020204" pitchFamily="34" charset="0"/>
              </a:rPr>
              <a:t>18 </a:t>
            </a:r>
            <a:r>
              <a:rPr lang="en-US" sz="2000" b="1">
                <a:solidFill>
                  <a:srgbClr val="FF0000"/>
                </a:solidFill>
                <a:latin typeface="Arial" panose="020B0604020202020204" pitchFamily="34" charset="0"/>
                <a:cs typeface="Arial" panose="020B0604020202020204" pitchFamily="34" charset="0"/>
              </a:rPr>
              <a:t>TUYỂN SINH NĂM </a:t>
            </a:r>
            <a:r>
              <a:rPr lang="en-US" sz="2000" b="1" smtClean="0">
                <a:solidFill>
                  <a:srgbClr val="FF0000"/>
                </a:solidFill>
                <a:latin typeface="Arial" panose="020B0604020202020204" pitchFamily="34" charset="0"/>
                <a:cs typeface="Arial" panose="020B0604020202020204" pitchFamily="34" charset="0"/>
              </a:rPr>
              <a:t>2024</a:t>
            </a:r>
            <a:endParaRPr lang="en-US" sz="2000" b="1" dirty="0">
              <a:solidFill>
                <a:srgbClr val="FF0000"/>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sp>
        <p:nvSpPr>
          <p:cNvPr id="6" name="TextBox 5">
            <a:extLst>
              <a:ext uri="{FF2B5EF4-FFF2-40B4-BE49-F238E27FC236}">
                <a16:creationId xmlns:a16="http://schemas.microsoft.com/office/drawing/2014/main" id="{4861F1EE-14CA-33F4-3E3C-A307EE768167}"/>
              </a:ext>
            </a:extLst>
          </p:cNvPr>
          <p:cNvSpPr txBox="1"/>
          <p:nvPr/>
        </p:nvSpPr>
        <p:spPr>
          <a:xfrm>
            <a:off x="1005424" y="1354991"/>
            <a:ext cx="10152600" cy="615553"/>
          </a:xfrm>
          <a:prstGeom prst="rect">
            <a:avLst/>
          </a:prstGeom>
          <a:noFill/>
        </p:spPr>
        <p:txBody>
          <a:bodyPr wrap="square" rtlCol="0">
            <a:spAutoFit/>
          </a:bodyPr>
          <a:lstStyle/>
          <a:p>
            <a:pPr algn="ctr"/>
            <a:r>
              <a:rPr lang="en-US" sz="1700" b="1">
                <a:latin typeface="Times New Roman" panose="02020603050405020304" pitchFamily="18" charset="0"/>
                <a:cs typeface="Times New Roman" panose="02020603050405020304" pitchFamily="18" charset="0"/>
              </a:rPr>
              <a:t>VII. Quyết định sửa đổi, bổ sung một số điều của Quy chế ngoại trú đối với sinh viên Trường Đại học Kinh tế – Kỹ thuật Công nghiệp ban hành kèm theo Quyết định số 750/QĐ-ĐHKTKTCN ngày 20/10/2018</a:t>
            </a:r>
            <a:endParaRPr lang="en-US" sz="1700">
              <a:latin typeface="Times New Roman" panose="02020603050405020304" pitchFamily="18" charset="0"/>
              <a:cs typeface="Times New Roman" panose="02020603050405020304" pitchFamily="18" charset="0"/>
            </a:endParaRPr>
          </a:p>
        </p:txBody>
      </p:sp>
      <p:sp>
        <p:nvSpPr>
          <p:cNvPr id="29" name="TextBox 28">
            <a:extLst>
              <a:ext uri="{FF2B5EF4-FFF2-40B4-BE49-F238E27FC236}">
                <a16:creationId xmlns:a16="http://schemas.microsoft.com/office/drawing/2014/main" id="{15FA26B6-0D0E-48C8-875B-5CABFD32EB18}"/>
              </a:ext>
            </a:extLst>
          </p:cNvPr>
          <p:cNvSpPr txBox="1"/>
          <p:nvPr/>
        </p:nvSpPr>
        <p:spPr>
          <a:xfrm>
            <a:off x="840436" y="2652734"/>
            <a:ext cx="10815758" cy="584775"/>
          </a:xfrm>
          <a:prstGeom prst="rect">
            <a:avLst/>
          </a:prstGeom>
          <a:noFill/>
        </p:spPr>
        <p:txBody>
          <a:bodyPr wrap="square">
            <a:spAutoFit/>
          </a:bodyPr>
          <a:lstStyle/>
          <a:p>
            <a:r>
              <a:rPr lang="en-US" sz="1600" b="1">
                <a:solidFill>
                  <a:srgbClr val="FF0000"/>
                </a:solidFill>
                <a:effectLst/>
                <a:latin typeface="Times New Roman" panose="02020603050405020304" pitchFamily="18" charset="0"/>
                <a:ea typeface="Calibri" panose="020F0502020204030204" pitchFamily="34" charset="0"/>
              </a:rPr>
              <a:t>Điều 5. </a:t>
            </a:r>
            <a:r>
              <a:rPr lang="en-US" sz="1600" b="1">
                <a:effectLst/>
                <a:latin typeface="Times New Roman" panose="02020603050405020304" pitchFamily="18" charset="0"/>
                <a:ea typeface="Calibri" panose="020F0502020204030204" pitchFamily="34" charset="0"/>
              </a:rPr>
              <a:t>Quyền của sinh viên ngoại trú : </a:t>
            </a:r>
            <a:r>
              <a:rPr lang="en-US" sz="1600">
                <a:effectLst/>
                <a:latin typeface="Times New Roman" panose="02020603050405020304" pitchFamily="18" charset="0"/>
                <a:ea typeface="Calibri" panose="020F0502020204030204" pitchFamily="34" charset="0"/>
              </a:rPr>
              <a:t>Sinh viên ngoại trú được hưởng các quyền theo quy định của nhà trường , các quyền công dân cư trú trên địa bàn, được chính quyền địa phương, nhà trường tạo điều kiện thuận lợi và giúp đỡ trong việc ngoại trú ,…</a:t>
            </a:r>
            <a:endParaRPr lang="en-US" sz="1600"/>
          </a:p>
        </p:txBody>
      </p:sp>
      <p:sp>
        <p:nvSpPr>
          <p:cNvPr id="31" name="TextBox 30">
            <a:extLst>
              <a:ext uri="{FF2B5EF4-FFF2-40B4-BE49-F238E27FC236}">
                <a16:creationId xmlns:a16="http://schemas.microsoft.com/office/drawing/2014/main" id="{7B54DF59-76E1-47DD-9800-CD4A6D2CE923}"/>
              </a:ext>
            </a:extLst>
          </p:cNvPr>
          <p:cNvSpPr txBox="1"/>
          <p:nvPr/>
        </p:nvSpPr>
        <p:spPr>
          <a:xfrm>
            <a:off x="868679" y="3567244"/>
            <a:ext cx="10515600" cy="830997"/>
          </a:xfrm>
          <a:prstGeom prst="rect">
            <a:avLst/>
          </a:prstGeom>
          <a:noFill/>
        </p:spPr>
        <p:txBody>
          <a:bodyPr wrap="square">
            <a:spAutoFit/>
          </a:bodyPr>
          <a:lstStyle/>
          <a:p>
            <a:r>
              <a:rPr lang="en-US" sz="1600" b="1">
                <a:solidFill>
                  <a:srgbClr val="FF0000"/>
                </a:solidFill>
                <a:effectLst/>
                <a:latin typeface="Times New Roman" panose="02020603050405020304" pitchFamily="18" charset="0"/>
                <a:ea typeface="Calibri" panose="020F0502020204030204" pitchFamily="34" charset="0"/>
              </a:rPr>
              <a:t>Điều 6. </a:t>
            </a:r>
            <a:r>
              <a:rPr lang="en-US" sz="1600" b="1">
                <a:effectLst/>
                <a:latin typeface="Times New Roman" panose="02020603050405020304" pitchFamily="18" charset="0"/>
                <a:ea typeface="Calibri" panose="020F0502020204030204" pitchFamily="34" charset="0"/>
              </a:rPr>
              <a:t>Nghĩa vụ của sinh viên ngoại trú : </a:t>
            </a:r>
            <a:r>
              <a:rPr lang="en-US" sz="1600">
                <a:effectLst/>
                <a:latin typeface="Times New Roman" panose="02020603050405020304" pitchFamily="18" charset="0"/>
                <a:ea typeface="Calibri" panose="020F0502020204030204" pitchFamily="34" charset="0"/>
              </a:rPr>
              <a:t>Thực hiện nghĩa vụ theo quy định hiện hành của nhà trường , thực hiện nghĩa vụ công dân theo quy định của pháp luật</a:t>
            </a:r>
            <a:r>
              <a:rPr lang="en-US" sz="1600" b="1">
                <a:effectLst/>
                <a:latin typeface="Times New Roman" panose="02020603050405020304" pitchFamily="18" charset="0"/>
                <a:ea typeface="Calibri" panose="020F0502020204030204" pitchFamily="34" charset="0"/>
              </a:rPr>
              <a:t> , </a:t>
            </a:r>
            <a:r>
              <a:rPr lang="en-US" sz="1600">
                <a:effectLst/>
                <a:latin typeface="Times New Roman" panose="02020603050405020304" pitchFamily="18" charset="0"/>
                <a:ea typeface="Calibri" panose="020F0502020204030204" pitchFamily="34" charset="0"/>
              </a:rPr>
              <a:t>đăng ký tạm trú với công an xã (phường, thị trấn) và báo với nhà trường về địa chỉ ngoại trú của mình trong thời hạn 30 ngày, kể từ ngày nhập học , …</a:t>
            </a:r>
            <a:endParaRPr lang="en-US" sz="1600"/>
          </a:p>
        </p:txBody>
      </p:sp>
      <p:sp>
        <p:nvSpPr>
          <p:cNvPr id="33" name="TextBox 32">
            <a:extLst>
              <a:ext uri="{FF2B5EF4-FFF2-40B4-BE49-F238E27FC236}">
                <a16:creationId xmlns:a16="http://schemas.microsoft.com/office/drawing/2014/main" id="{4EF737D2-B76B-4108-A0FC-F37FADD3B7F6}"/>
              </a:ext>
            </a:extLst>
          </p:cNvPr>
          <p:cNvSpPr txBox="1"/>
          <p:nvPr/>
        </p:nvSpPr>
        <p:spPr>
          <a:xfrm>
            <a:off x="1380836" y="1376140"/>
            <a:ext cx="9430327" cy="646331"/>
          </a:xfrm>
          <a:prstGeom prst="rect">
            <a:avLst/>
          </a:prstGeom>
          <a:noFill/>
        </p:spPr>
        <p:txBody>
          <a:bodyPr wrap="square">
            <a:spAutoFit/>
          </a:bodyPr>
          <a:lstStyle/>
          <a:p>
            <a:r>
              <a:rPr lang="en-US" sz="1800" b="1">
                <a:effectLst/>
                <a:latin typeface="Times New Roman" panose="02020603050405020304" pitchFamily="18" charset="0"/>
                <a:ea typeface="Calibri" panose="020F0502020204030204" pitchFamily="34" charset="0"/>
              </a:rPr>
              <a:t>Thông tư 27/2011/TT-BGDĐT ngày 27/11/2011 của Bộ giáo dục và đào tạo Ban hành Quy chế </a:t>
            </a:r>
            <a:r>
              <a:rPr lang="en-US" sz="1800" b="1">
                <a:effectLst/>
                <a:latin typeface="Times New Roman" panose="02020603050405020304" pitchFamily="18" charset="0"/>
                <a:ea typeface="SimSun" panose="02010600030101010101" pitchFamily="2" charset="-122"/>
              </a:rPr>
              <a:t>công tác </a:t>
            </a:r>
            <a:r>
              <a:rPr lang="en-US" sz="1800" b="1">
                <a:effectLst/>
                <a:latin typeface="Times New Roman" panose="02020603050405020304" pitchFamily="18" charset="0"/>
                <a:ea typeface="Calibri" panose="020F0502020204030204" pitchFamily="34" charset="0"/>
              </a:rPr>
              <a:t>học sinh, sinh viên </a:t>
            </a:r>
            <a:r>
              <a:rPr lang="en-US" sz="1800" b="1">
                <a:effectLst/>
                <a:latin typeface="Times New Roman" panose="02020603050405020304" pitchFamily="18" charset="0"/>
                <a:ea typeface="SimSun" panose="02010600030101010101" pitchFamily="2" charset="-122"/>
              </a:rPr>
              <a:t>nội trú </a:t>
            </a:r>
            <a:r>
              <a:rPr lang="en-US" sz="1800" b="1">
                <a:effectLst/>
                <a:latin typeface="Times New Roman" panose="02020603050405020304" pitchFamily="18" charset="0"/>
                <a:ea typeface="Calibri" panose="020F0502020204030204" pitchFamily="34" charset="0"/>
              </a:rPr>
              <a:t>tại các cơ sở giáo dục thuộc hệ thống giáo dục quốc dân</a:t>
            </a:r>
            <a:endParaRPr lang="en-US"/>
          </a:p>
        </p:txBody>
      </p:sp>
      <p:sp>
        <p:nvSpPr>
          <p:cNvPr id="35" name="TextBox 34">
            <a:extLst>
              <a:ext uri="{FF2B5EF4-FFF2-40B4-BE49-F238E27FC236}">
                <a16:creationId xmlns:a16="http://schemas.microsoft.com/office/drawing/2014/main" id="{88BF556C-BA11-45A1-8DD9-E4F19F2E2B91}"/>
              </a:ext>
            </a:extLst>
          </p:cNvPr>
          <p:cNvSpPr txBox="1"/>
          <p:nvPr/>
        </p:nvSpPr>
        <p:spPr>
          <a:xfrm>
            <a:off x="1044137" y="2488989"/>
            <a:ext cx="10377192" cy="869725"/>
          </a:xfrm>
          <a:prstGeom prst="rect">
            <a:avLst/>
          </a:prstGeom>
          <a:noFill/>
        </p:spPr>
        <p:txBody>
          <a:bodyPr wrap="square">
            <a:spAutoFit/>
          </a:bodyPr>
          <a:lstStyle/>
          <a:p>
            <a:pPr indent="457200">
              <a:lnSpc>
                <a:spcPct val="107000"/>
              </a:lnSpc>
              <a:spcBef>
                <a:spcPts val="1200"/>
              </a:spcBef>
              <a:spcAft>
                <a:spcPts val="600"/>
              </a:spcAft>
            </a:pPr>
            <a:r>
              <a:rPr lang="nl-NL"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Điều </a:t>
            </a:r>
            <a:r>
              <a:rPr lang="nl-NL" sz="1600" b="1">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5.</a:t>
            </a:r>
            <a:r>
              <a:rPr lang="nl-NL" sz="160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nl-NL" sz="1600" b="1">
                <a:effectLst/>
                <a:latin typeface="Times New Roman" panose="02020603050405020304" pitchFamily="18" charset="0"/>
                <a:ea typeface="Calibri" panose="020F0502020204030204" pitchFamily="34" charset="0"/>
                <a:cs typeface="Times New Roman" panose="02020603050405020304" pitchFamily="18" charset="0"/>
              </a:rPr>
              <a:t>Quyền của học sinh, sinh viên n</a:t>
            </a:r>
            <a:r>
              <a:rPr lang="nl-NL" sz="1600" b="1">
                <a:effectLst/>
                <a:latin typeface="Times New Roman" panose="02020603050405020304" pitchFamily="18" charset="0"/>
                <a:ea typeface="SimSun" panose="02010600030101010101" pitchFamily="2" charset="-122"/>
                <a:cs typeface="Times New Roman" panose="02020603050405020304" pitchFamily="18" charset="0"/>
              </a:rPr>
              <a:t>ội</a:t>
            </a:r>
            <a:r>
              <a:rPr lang="nl-NL" sz="1600" b="1">
                <a:effectLst/>
                <a:latin typeface="Times New Roman" panose="02020603050405020304" pitchFamily="18" charset="0"/>
                <a:ea typeface="Calibri" panose="020F0502020204030204" pitchFamily="34" charset="0"/>
                <a:cs typeface="Times New Roman" panose="02020603050405020304" pitchFamily="18" charset="0"/>
              </a:rPr>
              <a:t> trú : </a:t>
            </a:r>
            <a:r>
              <a:rPr lang="nl-NL" sz="1600">
                <a:effectLst/>
                <a:latin typeface="Times New Roman" panose="02020603050405020304" pitchFamily="18" charset="0"/>
                <a:ea typeface="Calibri" panose="020F0502020204030204" pitchFamily="34" charset="0"/>
              </a:rPr>
              <a:t>Được tôn trọng và đối xử bình đẳng; được ở và sử dụng các trang thiết bị trong khu nội trú theo hợp đồng nội trú đã ký với nhà trường , các hoạt động phục vụ đời sống văn hoá, tinh thần do nhà trường tổ chức trong khu nội trú , an ninh , trật tự ,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7" name="TextBox 36">
            <a:extLst>
              <a:ext uri="{FF2B5EF4-FFF2-40B4-BE49-F238E27FC236}">
                <a16:creationId xmlns:a16="http://schemas.microsoft.com/office/drawing/2014/main" id="{63328581-3A5C-47AF-95EF-61F22CBAEDA0}"/>
              </a:ext>
            </a:extLst>
          </p:cNvPr>
          <p:cNvSpPr txBox="1"/>
          <p:nvPr/>
        </p:nvSpPr>
        <p:spPr>
          <a:xfrm>
            <a:off x="1005424" y="3401254"/>
            <a:ext cx="10515600" cy="606256"/>
          </a:xfrm>
          <a:prstGeom prst="rect">
            <a:avLst/>
          </a:prstGeom>
          <a:noFill/>
        </p:spPr>
        <p:txBody>
          <a:bodyPr wrap="square">
            <a:spAutoFit/>
          </a:bodyPr>
          <a:lstStyle/>
          <a:p>
            <a:pPr indent="457200">
              <a:lnSpc>
                <a:spcPct val="107000"/>
              </a:lnSpc>
              <a:spcBef>
                <a:spcPts val="1200"/>
              </a:spcBef>
              <a:spcAft>
                <a:spcPts val="600"/>
              </a:spcAft>
            </a:pPr>
            <a:r>
              <a:rPr lang="nl-NL"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Điều 6</a:t>
            </a:r>
            <a:r>
              <a:rPr lang="nl-NL" sz="1600" b="1">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a:t>
            </a:r>
            <a:r>
              <a:rPr lang="nl-NL" sz="16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nl-NL" sz="1600" b="1">
                <a:effectLst/>
                <a:latin typeface="Times New Roman" panose="02020603050405020304" pitchFamily="18" charset="0"/>
                <a:ea typeface="Calibri" panose="020F0502020204030204" pitchFamily="34" charset="0"/>
                <a:cs typeface="Times New Roman" panose="02020603050405020304" pitchFamily="18" charset="0"/>
              </a:rPr>
              <a:t>Nghĩa vụ của học sinh, sinh viên n</a:t>
            </a:r>
            <a:r>
              <a:rPr lang="nl-NL" sz="1600" b="1">
                <a:effectLst/>
                <a:latin typeface="Times New Roman" panose="02020603050405020304" pitchFamily="18" charset="0"/>
                <a:ea typeface="SimSun" panose="02010600030101010101" pitchFamily="2" charset="-122"/>
                <a:cs typeface="Times New Roman" panose="02020603050405020304" pitchFamily="18" charset="0"/>
              </a:rPr>
              <a:t>ội</a:t>
            </a:r>
            <a:r>
              <a:rPr lang="nl-NL" sz="1600" b="1">
                <a:effectLst/>
                <a:latin typeface="Times New Roman" panose="02020603050405020304" pitchFamily="18" charset="0"/>
                <a:ea typeface="Calibri" panose="020F0502020204030204" pitchFamily="34" charset="0"/>
                <a:cs typeface="Times New Roman" panose="02020603050405020304" pitchFamily="18" charset="0"/>
              </a:rPr>
              <a:t> trú : </a:t>
            </a:r>
            <a:r>
              <a:rPr lang="nl-NL" sz="1600">
                <a:effectLst/>
                <a:latin typeface="Times New Roman" panose="02020603050405020304" pitchFamily="18" charset="0"/>
                <a:ea typeface="SimSun" panose="02010600030101010101" pitchFamily="2" charset="-122"/>
              </a:rPr>
              <a:t>Thực hiện , chấp hành đúng quy định của Luật Cư trú hiện hành. Nếu vắng mặt tại khu nội trú quá 1 ngày phải báo với Ban quản lý khu nội trú , tiết kiệm điện , nước , nộp đủ lệ phí ,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TextBox 38">
            <a:extLst>
              <a:ext uri="{FF2B5EF4-FFF2-40B4-BE49-F238E27FC236}">
                <a16:creationId xmlns:a16="http://schemas.microsoft.com/office/drawing/2014/main" id="{BF0DC4A5-253C-4105-A8EE-31279DA28752}"/>
              </a:ext>
            </a:extLst>
          </p:cNvPr>
          <p:cNvSpPr txBox="1"/>
          <p:nvPr/>
        </p:nvSpPr>
        <p:spPr>
          <a:xfrm>
            <a:off x="964463" y="4140430"/>
            <a:ext cx="10193561" cy="606256"/>
          </a:xfrm>
          <a:prstGeom prst="rect">
            <a:avLst/>
          </a:prstGeom>
          <a:noFill/>
        </p:spPr>
        <p:txBody>
          <a:bodyPr wrap="square">
            <a:spAutoFit/>
          </a:bodyPr>
          <a:lstStyle/>
          <a:p>
            <a:pPr indent="457200" algn="just">
              <a:lnSpc>
                <a:spcPct val="107000"/>
              </a:lnSpc>
              <a:spcBef>
                <a:spcPts val="1200"/>
              </a:spcBef>
              <a:spcAft>
                <a:spcPts val="600"/>
              </a:spcAft>
            </a:pPr>
            <a:r>
              <a:rPr lang="nl-NL" sz="1600" b="1">
                <a:solidFill>
                  <a:srgbClr val="FF0000"/>
                </a:solidFill>
                <a:effectLst/>
                <a:latin typeface="Times New Roman" panose="02020603050405020304" pitchFamily="18" charset="0"/>
                <a:ea typeface="SimSun" panose="02010600030101010101" pitchFamily="2" charset="-122"/>
                <a:cs typeface="Times New Roman" panose="02020603050405020304" pitchFamily="18" charset="0"/>
              </a:rPr>
              <a:t>Điều 7. </a:t>
            </a:r>
            <a:r>
              <a:rPr lang="nl-NL" sz="1600" b="1">
                <a:effectLst/>
                <a:latin typeface="Times New Roman" panose="02020603050405020304" pitchFamily="18" charset="0"/>
                <a:ea typeface="SimSun" panose="02010600030101010101" pitchFamily="2" charset="-122"/>
                <a:cs typeface="Times New Roman" panose="02020603050405020304" pitchFamily="18" charset="0"/>
              </a:rPr>
              <a:t>Các hành vi HSSV nội trú không được làm : </a:t>
            </a:r>
            <a:r>
              <a:rPr lang="nl-NL" sz="1600">
                <a:effectLst/>
                <a:latin typeface="Times New Roman" panose="02020603050405020304" pitchFamily="18" charset="0"/>
                <a:ea typeface="SimSun" panose="02010600030101010101" pitchFamily="2" charset="-122"/>
                <a:cs typeface="Times New Roman" panose="02020603050405020304" pitchFamily="18" charset="0"/>
              </a:rPr>
              <a:t>Không c</a:t>
            </a:r>
            <a:r>
              <a:rPr lang="nl-NL" sz="1600">
                <a:effectLst/>
                <a:latin typeface="Times New Roman" panose="02020603050405020304" pitchFamily="18" charset="0"/>
                <a:ea typeface="SimSun" panose="02010600030101010101" pitchFamily="2" charset="-122"/>
              </a:rPr>
              <a:t>ải tạo phòng, thay đổi hoặc tự ý di chuyển trang thiết bị trong phòng ở , chuyển nhượng hoặc cho thuê lại , tự ý cho người lạ vào khu nội trú ,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868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anim calcmode="lin" valueType="num">
                                      <p:cBhvr>
                                        <p:cTn id="16" dur="1000" fill="hold"/>
                                        <p:tgtEl>
                                          <p:spTgt spid="29"/>
                                        </p:tgtEl>
                                        <p:attrNameLst>
                                          <p:attrName>ppt_x</p:attrName>
                                        </p:attrNameLst>
                                      </p:cBhvr>
                                      <p:tavLst>
                                        <p:tav tm="0">
                                          <p:val>
                                            <p:strVal val="#ppt_x"/>
                                          </p:val>
                                        </p:tav>
                                        <p:tav tm="100000">
                                          <p:val>
                                            <p:strVal val="#ppt_x"/>
                                          </p:val>
                                        </p:tav>
                                      </p:tavLst>
                                    </p:anim>
                                    <p:anim calcmode="lin" valueType="num">
                                      <p:cBhvr>
                                        <p:cTn id="1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29"/>
                                        </p:tgtEl>
                                      </p:cBhvr>
                                    </p:animEffect>
                                    <p:set>
                                      <p:cBhvr>
                                        <p:cTn id="29" dur="1" fill="hold">
                                          <p:stCondLst>
                                            <p:cond delay="499"/>
                                          </p:stCondLst>
                                        </p:cTn>
                                        <p:tgtEl>
                                          <p:spTgt spid="29"/>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31"/>
                                        </p:tgtEl>
                                      </p:cBhvr>
                                    </p:animEffect>
                                    <p:set>
                                      <p:cBhvr>
                                        <p:cTn id="32" dur="1" fill="hold">
                                          <p:stCondLst>
                                            <p:cond delay="499"/>
                                          </p:stCondLst>
                                        </p:cTn>
                                        <p:tgtEl>
                                          <p:spTgt spid="31"/>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par>
                                <p:cTn id="36" presetID="10"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1000"/>
                                        <p:tgtEl>
                                          <p:spTgt spid="37"/>
                                        </p:tgtEl>
                                      </p:cBhvr>
                                    </p:animEffect>
                                    <p:anim calcmode="lin" valueType="num">
                                      <p:cBhvr>
                                        <p:cTn id="51" dur="1000" fill="hold"/>
                                        <p:tgtEl>
                                          <p:spTgt spid="37"/>
                                        </p:tgtEl>
                                        <p:attrNameLst>
                                          <p:attrName>ppt_x</p:attrName>
                                        </p:attrNameLst>
                                      </p:cBhvr>
                                      <p:tavLst>
                                        <p:tav tm="0">
                                          <p:val>
                                            <p:strVal val="#ppt_x"/>
                                          </p:val>
                                        </p:tav>
                                        <p:tav tm="100000">
                                          <p:val>
                                            <p:strVal val="#ppt_x"/>
                                          </p:val>
                                        </p:tav>
                                      </p:tavLst>
                                    </p:anim>
                                    <p:anim calcmode="lin" valueType="num">
                                      <p:cBhvr>
                                        <p:cTn id="5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000"/>
                                        <p:tgtEl>
                                          <p:spTgt spid="39"/>
                                        </p:tgtEl>
                                      </p:cBhvr>
                                    </p:animEffect>
                                    <p:anim calcmode="lin" valueType="num">
                                      <p:cBhvr>
                                        <p:cTn id="58" dur="1000" fill="hold"/>
                                        <p:tgtEl>
                                          <p:spTgt spid="39"/>
                                        </p:tgtEl>
                                        <p:attrNameLst>
                                          <p:attrName>ppt_x</p:attrName>
                                        </p:attrNameLst>
                                      </p:cBhvr>
                                      <p:tavLst>
                                        <p:tav tm="0">
                                          <p:val>
                                            <p:strVal val="#ppt_x"/>
                                          </p:val>
                                        </p:tav>
                                        <p:tav tm="100000">
                                          <p:val>
                                            <p:strVal val="#ppt_x"/>
                                          </p:val>
                                        </p:tav>
                                      </p:tavLst>
                                    </p:anim>
                                    <p:anim calcmode="lin" valueType="num">
                                      <p:cBhvr>
                                        <p:cTn id="59"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6" grpId="1"/>
      <p:bldP spid="29" grpId="0"/>
      <p:bldP spid="29" grpId="1"/>
      <p:bldP spid="31" grpId="0"/>
      <p:bldP spid="31" grpId="1"/>
      <p:bldP spid="33" grpId="0"/>
      <p:bldP spid="35" grpId="0"/>
      <p:bldP spid="37" grpId="0"/>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grpSp>
        <p:nvGrpSpPr>
          <p:cNvPr id="42" name="Group 41">
            <a:extLst>
              <a:ext uri="{FF2B5EF4-FFF2-40B4-BE49-F238E27FC236}">
                <a16:creationId xmlns:a16="http://schemas.microsoft.com/office/drawing/2014/main" id="{9F10362B-1C71-6510-1EE4-7C249F38CD8D}"/>
              </a:ext>
            </a:extLst>
          </p:cNvPr>
          <p:cNvGrpSpPr/>
          <p:nvPr/>
        </p:nvGrpSpPr>
        <p:grpSpPr>
          <a:xfrm>
            <a:off x="827497" y="1157411"/>
            <a:ext cx="10537005" cy="1131474"/>
            <a:chOff x="827497" y="1157411"/>
            <a:chExt cx="10537005" cy="1131474"/>
          </a:xfrm>
        </p:grpSpPr>
        <p:sp>
          <p:nvSpPr>
            <p:cNvPr id="26" name="Rectangle 25">
              <a:extLst>
                <a:ext uri="{FF2B5EF4-FFF2-40B4-BE49-F238E27FC236}">
                  <a16:creationId xmlns:a16="http://schemas.microsoft.com/office/drawing/2014/main" id="{9485B780-1EDF-7CA9-F157-707BE3393F3C}"/>
                </a:ext>
              </a:extLst>
            </p:cNvPr>
            <p:cNvSpPr/>
            <p:nvPr/>
          </p:nvSpPr>
          <p:spPr>
            <a:xfrm>
              <a:off x="1218108" y="1157411"/>
              <a:ext cx="9825809" cy="1131474"/>
            </a:xfrm>
            <a:prstGeom prst="rect">
              <a:avLst/>
            </a:prstGeom>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 name="object 7">
              <a:extLst>
                <a:ext uri="{FF2B5EF4-FFF2-40B4-BE49-F238E27FC236}">
                  <a16:creationId xmlns:a16="http://schemas.microsoft.com/office/drawing/2014/main" id="{1383D4D9-3FF4-8CCB-15E6-166753C7D361}"/>
                </a:ext>
              </a:extLst>
            </p:cNvPr>
            <p:cNvSpPr txBox="1">
              <a:spLocks/>
            </p:cNvSpPr>
            <p:nvPr/>
          </p:nvSpPr>
          <p:spPr>
            <a:xfrm>
              <a:off x="827497" y="1157411"/>
              <a:ext cx="10537005" cy="1021818"/>
            </a:xfrm>
            <a:prstGeom prst="rect">
              <a:avLst/>
            </a:prstGeom>
          </p:spPr>
          <p:txBody>
            <a:bodyPr vert="horz" wrap="square" lIns="0" tIns="1206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marR="5080">
                <a:lnSpc>
                  <a:spcPct val="150400"/>
                </a:lnSpc>
                <a:spcBef>
                  <a:spcPts val="95"/>
                </a:spcBef>
              </a:pPr>
              <a:r>
                <a:rPr lang="vi-VN" sz="2300" b="1" i="1" spc="10">
                  <a:solidFill>
                    <a:srgbClr val="385623"/>
                  </a:solidFill>
                  <a:latin typeface="Times New Roman" panose="02020603050405020304" pitchFamily="18" charset="0"/>
                  <a:cs typeface="Times New Roman" panose="02020603050405020304" pitchFamily="18" charset="0"/>
                </a:rPr>
                <a:t>MỘT SỐ CHỦ </a:t>
              </a:r>
              <a:r>
                <a:rPr lang="vi-VN" sz="2300" b="1" i="1" spc="5">
                  <a:solidFill>
                    <a:srgbClr val="385623"/>
                  </a:solidFill>
                  <a:latin typeface="Times New Roman" panose="02020603050405020304" pitchFamily="18" charset="0"/>
                  <a:cs typeface="Times New Roman" panose="02020603050405020304" pitchFamily="18" charset="0"/>
                </a:rPr>
                <a:t>TRƯƠNG, </a:t>
              </a:r>
              <a:r>
                <a:rPr lang="vi-VN" sz="2300" b="1" i="1">
                  <a:solidFill>
                    <a:srgbClr val="385623"/>
                  </a:solidFill>
                  <a:latin typeface="Times New Roman" panose="02020603050405020304" pitchFamily="18" charset="0"/>
                  <a:cs typeface="Times New Roman" panose="02020603050405020304" pitchFamily="18" charset="0"/>
                </a:rPr>
                <a:t>ĐỊNH</a:t>
              </a:r>
              <a:r>
                <a:rPr lang="vi-VN" sz="2300" b="1" i="1" spc="-204">
                  <a:solidFill>
                    <a:srgbClr val="385623"/>
                  </a:solidFill>
                  <a:latin typeface="Times New Roman" panose="02020603050405020304" pitchFamily="18" charset="0"/>
                  <a:cs typeface="Times New Roman" panose="02020603050405020304" pitchFamily="18" charset="0"/>
                </a:rPr>
                <a:t> </a:t>
              </a:r>
              <a:r>
                <a:rPr lang="vi-VN" sz="2300" b="1" i="1" spc="5">
                  <a:solidFill>
                    <a:srgbClr val="385623"/>
                  </a:solidFill>
                  <a:latin typeface="Times New Roman" panose="02020603050405020304" pitchFamily="18" charset="0"/>
                  <a:cs typeface="Times New Roman" panose="02020603050405020304" pitchFamily="18" charset="0"/>
                </a:rPr>
                <a:t>HƯỚNG  CỦA </a:t>
              </a:r>
              <a:r>
                <a:rPr lang="vi-VN" sz="2300" b="1" i="1">
                  <a:solidFill>
                    <a:srgbClr val="385623"/>
                  </a:solidFill>
                  <a:latin typeface="Times New Roman" panose="02020603050405020304" pitchFamily="18" charset="0"/>
                  <a:cs typeface="Times New Roman" panose="02020603050405020304" pitchFamily="18" charset="0"/>
                </a:rPr>
                <a:t>NHÀ</a:t>
              </a:r>
              <a:r>
                <a:rPr lang="vi-VN" sz="2300" b="1" i="1" spc="-155">
                  <a:solidFill>
                    <a:srgbClr val="385623"/>
                  </a:solidFill>
                  <a:latin typeface="Times New Roman" panose="02020603050405020304" pitchFamily="18" charset="0"/>
                  <a:cs typeface="Times New Roman" panose="02020603050405020304" pitchFamily="18" charset="0"/>
                </a:rPr>
                <a:t> </a:t>
              </a:r>
              <a:r>
                <a:rPr lang="vi-VN" sz="2300" b="1" i="1" spc="5">
                  <a:solidFill>
                    <a:srgbClr val="385623"/>
                  </a:solidFill>
                  <a:latin typeface="Times New Roman" panose="02020603050405020304" pitchFamily="18" charset="0"/>
                  <a:cs typeface="Times New Roman" panose="02020603050405020304" pitchFamily="18" charset="0"/>
                </a:rPr>
                <a:t>TRƯỜNG</a:t>
              </a:r>
              <a:endParaRPr lang="vi-VN" sz="2300" b="1" i="1">
                <a:latin typeface="Times New Roman" panose="02020603050405020304" pitchFamily="18" charset="0"/>
                <a:cs typeface="Times New Roman" panose="02020603050405020304" pitchFamily="18" charset="0"/>
              </a:endParaRPr>
            </a:p>
            <a:p>
              <a:pPr marL="658495" marR="652145">
                <a:lnSpc>
                  <a:spcPct val="150500"/>
                </a:lnSpc>
                <a:spcBef>
                  <a:spcPts val="10"/>
                </a:spcBef>
              </a:pPr>
              <a:r>
                <a:rPr lang="vi-VN" sz="2300" b="1" i="1" spc="10">
                  <a:solidFill>
                    <a:srgbClr val="385623"/>
                  </a:solidFill>
                  <a:latin typeface="Times New Roman" panose="02020603050405020304" pitchFamily="18" charset="0"/>
                  <a:cs typeface="Times New Roman" panose="02020603050405020304" pitchFamily="18" charset="0"/>
                </a:rPr>
                <a:t>TRONG </a:t>
              </a:r>
              <a:r>
                <a:rPr lang="vi-VN" sz="2300" b="1" i="1" spc="5">
                  <a:solidFill>
                    <a:srgbClr val="385623"/>
                  </a:solidFill>
                  <a:latin typeface="Times New Roman" panose="02020603050405020304" pitchFamily="18" charset="0"/>
                  <a:cs typeface="Times New Roman" panose="02020603050405020304" pitchFamily="18" charset="0"/>
                </a:rPr>
                <a:t>NĂM HỌC 202</a:t>
              </a:r>
              <a:r>
                <a:rPr lang="en-US" sz="2300" b="1" i="1" spc="5">
                  <a:solidFill>
                    <a:srgbClr val="385623"/>
                  </a:solidFill>
                  <a:latin typeface="Times New Roman" panose="02020603050405020304" pitchFamily="18" charset="0"/>
                  <a:cs typeface="Times New Roman" panose="02020603050405020304" pitchFamily="18" charset="0"/>
                </a:rPr>
                <a:t>4</a:t>
              </a:r>
              <a:r>
                <a:rPr lang="vi-VN" sz="2300" b="1" i="1" spc="5">
                  <a:solidFill>
                    <a:srgbClr val="385623"/>
                  </a:solidFill>
                  <a:latin typeface="Times New Roman" panose="02020603050405020304" pitchFamily="18" charset="0"/>
                  <a:cs typeface="Times New Roman" panose="02020603050405020304" pitchFamily="18" charset="0"/>
                </a:rPr>
                <a:t>-202</a:t>
              </a:r>
              <a:r>
                <a:rPr lang="en-US" sz="2300" b="1" i="1" spc="5">
                  <a:solidFill>
                    <a:srgbClr val="385623"/>
                  </a:solidFill>
                  <a:latin typeface="Times New Roman" panose="02020603050405020304" pitchFamily="18" charset="0"/>
                  <a:cs typeface="Times New Roman" panose="02020603050405020304" pitchFamily="18" charset="0"/>
                </a:rPr>
                <a:t>5</a:t>
              </a:r>
              <a:r>
                <a:rPr lang="vi-VN" sz="2300" b="1" i="1" spc="5">
                  <a:solidFill>
                    <a:srgbClr val="385623"/>
                  </a:solidFill>
                  <a:latin typeface="Times New Roman" panose="02020603050405020304" pitchFamily="18" charset="0"/>
                  <a:cs typeface="Times New Roman" panose="02020603050405020304" pitchFamily="18" charset="0"/>
                </a:rPr>
                <a:t> VỀ </a:t>
              </a:r>
              <a:r>
                <a:rPr lang="vi-VN" sz="2300" b="1" i="1" spc="10">
                  <a:solidFill>
                    <a:srgbClr val="385623"/>
                  </a:solidFill>
                  <a:latin typeface="Times New Roman" panose="02020603050405020304" pitchFamily="18" charset="0"/>
                  <a:cs typeface="Times New Roman" panose="02020603050405020304" pitchFamily="18" charset="0"/>
                </a:rPr>
                <a:t>CÔNG TÁC </a:t>
              </a:r>
              <a:r>
                <a:rPr lang="vi-VN" sz="2300" b="1" i="1" spc="5">
                  <a:solidFill>
                    <a:srgbClr val="385623"/>
                  </a:solidFill>
                  <a:latin typeface="Times New Roman" panose="02020603050405020304" pitchFamily="18" charset="0"/>
                  <a:cs typeface="Times New Roman" panose="02020603050405020304" pitchFamily="18" charset="0"/>
                </a:rPr>
                <a:t>SINH</a:t>
              </a:r>
              <a:r>
                <a:rPr lang="vi-VN" sz="2300" b="1" i="1" spc="-175">
                  <a:solidFill>
                    <a:srgbClr val="385623"/>
                  </a:solidFill>
                  <a:latin typeface="Times New Roman" panose="02020603050405020304" pitchFamily="18" charset="0"/>
                  <a:cs typeface="Times New Roman" panose="02020603050405020304" pitchFamily="18" charset="0"/>
                </a:rPr>
                <a:t> </a:t>
              </a:r>
              <a:r>
                <a:rPr lang="vi-VN" sz="2300" b="1" i="1">
                  <a:solidFill>
                    <a:srgbClr val="385623"/>
                  </a:solidFill>
                  <a:latin typeface="Times New Roman" panose="02020603050405020304" pitchFamily="18" charset="0"/>
                  <a:cs typeface="Times New Roman" panose="02020603050405020304" pitchFamily="18" charset="0"/>
                </a:rPr>
                <a:t>VIÊN</a:t>
              </a:r>
              <a:endParaRPr lang="vi-VN" sz="2300" b="1" i="1" dirty="0">
                <a:latin typeface="Times New Roman" panose="02020603050405020304" pitchFamily="18" charset="0"/>
                <a:cs typeface="Times New Roman" panose="02020603050405020304" pitchFamily="18" charset="0"/>
              </a:endParaRPr>
            </a:p>
          </p:txBody>
        </p:sp>
      </p:grpSp>
      <p:grpSp>
        <p:nvGrpSpPr>
          <p:cNvPr id="7" name="Group 6">
            <a:extLst>
              <a:ext uri="{FF2B5EF4-FFF2-40B4-BE49-F238E27FC236}">
                <a16:creationId xmlns:a16="http://schemas.microsoft.com/office/drawing/2014/main" id="{F044773C-93D3-984A-54FB-54568787CA15}"/>
              </a:ext>
            </a:extLst>
          </p:cNvPr>
          <p:cNvGrpSpPr/>
          <p:nvPr/>
        </p:nvGrpSpPr>
        <p:grpSpPr>
          <a:xfrm>
            <a:off x="1865145" y="2869669"/>
            <a:ext cx="8461707" cy="2971619"/>
            <a:chOff x="1940088" y="2024189"/>
            <a:chExt cx="8461707" cy="3273577"/>
          </a:xfrm>
        </p:grpSpPr>
        <p:sp>
          <p:nvSpPr>
            <p:cNvPr id="8" name="Freeform: Shape 7">
              <a:extLst>
                <a:ext uri="{FF2B5EF4-FFF2-40B4-BE49-F238E27FC236}">
                  <a16:creationId xmlns:a16="http://schemas.microsoft.com/office/drawing/2014/main" id="{BC71A764-FC85-AF95-6DDF-A120745043F0}"/>
                </a:ext>
              </a:extLst>
            </p:cNvPr>
            <p:cNvSpPr/>
            <p:nvPr/>
          </p:nvSpPr>
          <p:spPr>
            <a:xfrm rot="818891">
              <a:off x="1940088" y="2024189"/>
              <a:ext cx="8414385" cy="3273577"/>
            </a:xfrm>
            <a:custGeom>
              <a:avLst/>
              <a:gdLst>
                <a:gd name="connsiteX0" fmla="*/ 8135893 w 8414385"/>
                <a:gd name="connsiteY0" fmla="*/ 2778 h 2443716"/>
                <a:gd name="connsiteX1" fmla="*/ 8301028 w 8414385"/>
                <a:gd name="connsiteY1" fmla="*/ 112625 h 2443716"/>
                <a:gd name="connsiteX2" fmla="*/ 8411607 w 8414385"/>
                <a:gd name="connsiteY2" fmla="*/ 662575 h 2443716"/>
                <a:gd name="connsiteX3" fmla="*/ 8301761 w 8414385"/>
                <a:gd name="connsiteY3" fmla="*/ 827711 h 2443716"/>
                <a:gd name="connsiteX4" fmla="*/ 823042 w 8414385"/>
                <a:gd name="connsiteY4" fmla="*/ 2331445 h 2443716"/>
                <a:gd name="connsiteX5" fmla="*/ 823042 w 8414385"/>
                <a:gd name="connsiteY5" fmla="*/ 2331447 h 2443716"/>
                <a:gd name="connsiteX6" fmla="*/ 278493 w 8414385"/>
                <a:gd name="connsiteY6" fmla="*/ 2440938 h 2443716"/>
                <a:gd name="connsiteX7" fmla="*/ 113357 w 8414385"/>
                <a:gd name="connsiteY7" fmla="*/ 2331092 h 2443716"/>
                <a:gd name="connsiteX8" fmla="*/ 2779 w 8414385"/>
                <a:gd name="connsiteY8" fmla="*/ 1781142 h 2443716"/>
                <a:gd name="connsiteX9" fmla="*/ 112625 w 8414385"/>
                <a:gd name="connsiteY9" fmla="*/ 1616006 h 2443716"/>
                <a:gd name="connsiteX10" fmla="*/ 823041 w 8414385"/>
                <a:gd name="connsiteY10" fmla="*/ 1473163 h 2443716"/>
                <a:gd name="connsiteX11" fmla="*/ 823041 w 8414385"/>
                <a:gd name="connsiteY11" fmla="*/ 1473162 h 244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14385" h="2443716">
                  <a:moveTo>
                    <a:pt x="8135893" y="2778"/>
                  </a:moveTo>
                  <a:cubicBezTo>
                    <a:pt x="8211827" y="-12490"/>
                    <a:pt x="8285760" y="36690"/>
                    <a:pt x="8301028" y="112625"/>
                  </a:cubicBezTo>
                  <a:lnTo>
                    <a:pt x="8411607" y="662575"/>
                  </a:lnTo>
                  <a:cubicBezTo>
                    <a:pt x="8426875" y="738509"/>
                    <a:pt x="8377695" y="812443"/>
                    <a:pt x="8301761" y="827711"/>
                  </a:cubicBezTo>
                  <a:lnTo>
                    <a:pt x="823042" y="2331445"/>
                  </a:lnTo>
                  <a:lnTo>
                    <a:pt x="823042" y="2331447"/>
                  </a:lnTo>
                  <a:lnTo>
                    <a:pt x="278493" y="2440938"/>
                  </a:lnTo>
                  <a:cubicBezTo>
                    <a:pt x="202559" y="2456206"/>
                    <a:pt x="128625" y="2407027"/>
                    <a:pt x="113357" y="2331092"/>
                  </a:cubicBezTo>
                  <a:lnTo>
                    <a:pt x="2779" y="1781142"/>
                  </a:lnTo>
                  <a:cubicBezTo>
                    <a:pt x="-12489" y="1705208"/>
                    <a:pt x="36691" y="1631274"/>
                    <a:pt x="112625" y="1616006"/>
                  </a:cubicBezTo>
                  <a:lnTo>
                    <a:pt x="823041" y="1473163"/>
                  </a:lnTo>
                  <a:lnTo>
                    <a:pt x="823041" y="1473162"/>
                  </a:lnTo>
                  <a:close/>
                </a:path>
              </a:pathLst>
            </a:custGeom>
            <a:solidFill>
              <a:srgbClr val="1473CF"/>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extBox 8">
              <a:extLst>
                <a:ext uri="{FF2B5EF4-FFF2-40B4-BE49-F238E27FC236}">
                  <a16:creationId xmlns:a16="http://schemas.microsoft.com/office/drawing/2014/main" id="{4E4B5611-EA13-C567-0B0C-9DCE0DC889B4}"/>
                </a:ext>
              </a:extLst>
            </p:cNvPr>
            <p:cNvSpPr txBox="1"/>
            <p:nvPr/>
          </p:nvSpPr>
          <p:spPr>
            <a:xfrm>
              <a:off x="2084879" y="3299970"/>
              <a:ext cx="630763" cy="646331"/>
            </a:xfrm>
            <a:prstGeom prst="rect">
              <a:avLst/>
            </a:prstGeom>
            <a:noFill/>
          </p:spPr>
          <p:txBody>
            <a:bodyPr wrap="square" rtlCol="0">
              <a:spAutoFit/>
            </a:bodyPr>
            <a:lstStyle/>
            <a:p>
              <a:r>
                <a:rPr lang="en-US" sz="3600">
                  <a:solidFill>
                    <a:schemeClr val="bg1"/>
                  </a:solidFill>
                  <a:latin typeface="Bahnschrift SemiBold Condensed" panose="020B0502040204020203" pitchFamily="34" charset="0"/>
                </a:rPr>
                <a:t>02</a:t>
              </a:r>
            </a:p>
          </p:txBody>
        </p:sp>
        <p:sp>
          <p:nvSpPr>
            <p:cNvPr id="10" name="TextBox 9">
              <a:extLst>
                <a:ext uri="{FF2B5EF4-FFF2-40B4-BE49-F238E27FC236}">
                  <a16:creationId xmlns:a16="http://schemas.microsoft.com/office/drawing/2014/main" id="{002AADCA-BEAC-4117-57F1-21D427F9CAE5}"/>
                </a:ext>
              </a:extLst>
            </p:cNvPr>
            <p:cNvSpPr txBox="1"/>
            <p:nvPr/>
          </p:nvSpPr>
          <p:spPr>
            <a:xfrm>
              <a:off x="2752209" y="3457046"/>
              <a:ext cx="7649586" cy="356003"/>
            </a:xfrm>
            <a:prstGeom prst="rect">
              <a:avLst/>
            </a:prstGeom>
            <a:noFill/>
          </p:spPr>
          <p:txBody>
            <a:bodyPr wrap="square" rtlCol="0">
              <a:spAutoFit/>
            </a:bodyPr>
            <a:lstStyle/>
            <a:p>
              <a:pPr algn="just">
                <a:lnSpc>
                  <a:spcPts val="1800"/>
                </a:lnSpc>
              </a:pPr>
              <a:r>
                <a:rPr lang="nl-NL" sz="1600">
                  <a:solidFill>
                    <a:schemeClr val="bg1"/>
                  </a:solidFill>
                  <a:effectLst/>
                  <a:latin typeface="Times New Roman" panose="02020603050405020304" pitchFamily="18" charset="0"/>
                  <a:ea typeface="Times New Roman" panose="02020603050405020304" pitchFamily="18" charset="0"/>
                </a:rPr>
                <a:t>Thành lập Ban liên lạc cựu Học sinh - Sinh viên cấp Trường trong năm học 2024 – 2025</a:t>
              </a:r>
              <a:endParaRPr lang="en-US" sz="1600">
                <a:solidFill>
                  <a:schemeClr val="bg1"/>
                </a:solidFill>
                <a:effectLst/>
                <a:latin typeface="Times New Roman" panose="02020603050405020304" pitchFamily="18" charset="0"/>
                <a:ea typeface="Times New Roman" panose="02020603050405020304" pitchFamily="18" charset="0"/>
              </a:endParaRPr>
            </a:p>
          </p:txBody>
        </p:sp>
      </p:grpSp>
      <p:grpSp>
        <p:nvGrpSpPr>
          <p:cNvPr id="11" name="Group 10">
            <a:extLst>
              <a:ext uri="{FF2B5EF4-FFF2-40B4-BE49-F238E27FC236}">
                <a16:creationId xmlns:a16="http://schemas.microsoft.com/office/drawing/2014/main" id="{77CB649B-FB27-68E5-ABBC-8A5738930F4E}"/>
              </a:ext>
            </a:extLst>
          </p:cNvPr>
          <p:cNvGrpSpPr/>
          <p:nvPr/>
        </p:nvGrpSpPr>
        <p:grpSpPr>
          <a:xfrm>
            <a:off x="1901210" y="1567407"/>
            <a:ext cx="8414385" cy="2943000"/>
            <a:chOff x="1940088" y="2024189"/>
            <a:chExt cx="8414385" cy="3273577"/>
          </a:xfrm>
        </p:grpSpPr>
        <p:sp>
          <p:nvSpPr>
            <p:cNvPr id="12" name="Freeform: Shape 11">
              <a:extLst>
                <a:ext uri="{FF2B5EF4-FFF2-40B4-BE49-F238E27FC236}">
                  <a16:creationId xmlns:a16="http://schemas.microsoft.com/office/drawing/2014/main" id="{389829DF-29EF-E6F7-A096-7F7ACF2C652C}"/>
                </a:ext>
              </a:extLst>
            </p:cNvPr>
            <p:cNvSpPr/>
            <p:nvPr/>
          </p:nvSpPr>
          <p:spPr>
            <a:xfrm rot="811520">
              <a:off x="1940088" y="2024189"/>
              <a:ext cx="8414385" cy="3273577"/>
            </a:xfrm>
            <a:custGeom>
              <a:avLst/>
              <a:gdLst>
                <a:gd name="connsiteX0" fmla="*/ 8135893 w 8414385"/>
                <a:gd name="connsiteY0" fmla="*/ 2778 h 2443716"/>
                <a:gd name="connsiteX1" fmla="*/ 8301028 w 8414385"/>
                <a:gd name="connsiteY1" fmla="*/ 112625 h 2443716"/>
                <a:gd name="connsiteX2" fmla="*/ 8411607 w 8414385"/>
                <a:gd name="connsiteY2" fmla="*/ 662575 h 2443716"/>
                <a:gd name="connsiteX3" fmla="*/ 8301761 w 8414385"/>
                <a:gd name="connsiteY3" fmla="*/ 827711 h 2443716"/>
                <a:gd name="connsiteX4" fmla="*/ 823042 w 8414385"/>
                <a:gd name="connsiteY4" fmla="*/ 2331445 h 2443716"/>
                <a:gd name="connsiteX5" fmla="*/ 823042 w 8414385"/>
                <a:gd name="connsiteY5" fmla="*/ 2331447 h 2443716"/>
                <a:gd name="connsiteX6" fmla="*/ 278493 w 8414385"/>
                <a:gd name="connsiteY6" fmla="*/ 2440938 h 2443716"/>
                <a:gd name="connsiteX7" fmla="*/ 113357 w 8414385"/>
                <a:gd name="connsiteY7" fmla="*/ 2331092 h 2443716"/>
                <a:gd name="connsiteX8" fmla="*/ 2779 w 8414385"/>
                <a:gd name="connsiteY8" fmla="*/ 1781142 h 2443716"/>
                <a:gd name="connsiteX9" fmla="*/ 112625 w 8414385"/>
                <a:gd name="connsiteY9" fmla="*/ 1616006 h 2443716"/>
                <a:gd name="connsiteX10" fmla="*/ 823041 w 8414385"/>
                <a:gd name="connsiteY10" fmla="*/ 1473163 h 2443716"/>
                <a:gd name="connsiteX11" fmla="*/ 823041 w 8414385"/>
                <a:gd name="connsiteY11" fmla="*/ 1473162 h 244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14385" h="2443716">
                  <a:moveTo>
                    <a:pt x="8135893" y="2778"/>
                  </a:moveTo>
                  <a:cubicBezTo>
                    <a:pt x="8211827" y="-12490"/>
                    <a:pt x="8285760" y="36690"/>
                    <a:pt x="8301028" y="112625"/>
                  </a:cubicBezTo>
                  <a:lnTo>
                    <a:pt x="8411607" y="662575"/>
                  </a:lnTo>
                  <a:cubicBezTo>
                    <a:pt x="8426875" y="738509"/>
                    <a:pt x="8377695" y="812443"/>
                    <a:pt x="8301761" y="827711"/>
                  </a:cubicBezTo>
                  <a:lnTo>
                    <a:pt x="823042" y="2331445"/>
                  </a:lnTo>
                  <a:lnTo>
                    <a:pt x="823042" y="2331447"/>
                  </a:lnTo>
                  <a:lnTo>
                    <a:pt x="278493" y="2440938"/>
                  </a:lnTo>
                  <a:cubicBezTo>
                    <a:pt x="202559" y="2456206"/>
                    <a:pt x="128625" y="2407027"/>
                    <a:pt x="113357" y="2331092"/>
                  </a:cubicBezTo>
                  <a:lnTo>
                    <a:pt x="2779" y="1781142"/>
                  </a:lnTo>
                  <a:cubicBezTo>
                    <a:pt x="-12489" y="1705208"/>
                    <a:pt x="36691" y="1631274"/>
                    <a:pt x="112625" y="1616006"/>
                  </a:cubicBezTo>
                  <a:lnTo>
                    <a:pt x="823041" y="1473163"/>
                  </a:lnTo>
                  <a:lnTo>
                    <a:pt x="823041" y="1473162"/>
                  </a:lnTo>
                  <a:close/>
                </a:path>
              </a:pathLst>
            </a:custGeom>
            <a:solidFill>
              <a:srgbClr val="00B5B0"/>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841C5BBC-8EFB-8A1F-C4DA-0538FA655930}"/>
                </a:ext>
              </a:extLst>
            </p:cNvPr>
            <p:cNvSpPr txBox="1"/>
            <p:nvPr/>
          </p:nvSpPr>
          <p:spPr>
            <a:xfrm>
              <a:off x="2104813" y="3337813"/>
              <a:ext cx="535022" cy="646331"/>
            </a:xfrm>
            <a:prstGeom prst="rect">
              <a:avLst/>
            </a:prstGeom>
            <a:noFill/>
          </p:spPr>
          <p:txBody>
            <a:bodyPr wrap="square" rtlCol="0">
              <a:spAutoFit/>
            </a:bodyPr>
            <a:lstStyle/>
            <a:p>
              <a:r>
                <a:rPr lang="en-US" sz="3600">
                  <a:solidFill>
                    <a:schemeClr val="bg1"/>
                  </a:solidFill>
                  <a:latin typeface="Bahnschrift SemiBold Condensed" panose="020B0502040204020203" pitchFamily="34" charset="0"/>
                </a:rPr>
                <a:t>01</a:t>
              </a:r>
            </a:p>
          </p:txBody>
        </p:sp>
        <p:sp>
          <p:nvSpPr>
            <p:cNvPr id="15" name="TextBox 14">
              <a:extLst>
                <a:ext uri="{FF2B5EF4-FFF2-40B4-BE49-F238E27FC236}">
                  <a16:creationId xmlns:a16="http://schemas.microsoft.com/office/drawing/2014/main" id="{DEEE33C2-4A71-EB10-CFBD-0C37F70987FE}"/>
                </a:ext>
              </a:extLst>
            </p:cNvPr>
            <p:cNvSpPr txBox="1"/>
            <p:nvPr/>
          </p:nvSpPr>
          <p:spPr>
            <a:xfrm>
              <a:off x="2699046" y="3147129"/>
              <a:ext cx="7541051" cy="1061279"/>
            </a:xfrm>
            <a:prstGeom prst="rect">
              <a:avLst/>
            </a:prstGeom>
            <a:noFill/>
          </p:spPr>
          <p:txBody>
            <a:bodyPr wrap="square" rtlCol="0">
              <a:spAutoFit/>
            </a:bodyPr>
            <a:lstStyle/>
            <a:p>
              <a:r>
                <a:rPr lang="nl-NL" sz="14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Triển khai kênh thông tin liên lạc, phối hợp giữa Nhà trường - Gia đình và Chính quyền địa phương góp phần nâng cao hiệu quả quản lý và công tác giáo dục chính trị sinh viên. Tiếp tục phối hợp triển khai sâu rộng xây dựng "Nét văn hóa học đường mang thương hiệu Sinh viên Uneti" theo mô hình quản lý 5S</a:t>
              </a:r>
              <a:endParaRPr lang="en-US" sz="1400">
                <a:solidFill>
                  <a:schemeClr val="bg1"/>
                </a:solidFill>
                <a:latin typeface="Times New Roman" panose="02020603050405020304" pitchFamily="18" charset="0"/>
                <a:cs typeface="Times New Roman" panose="02020603050405020304" pitchFamily="18" charset="0"/>
              </a:endParaRPr>
            </a:p>
          </p:txBody>
        </p:sp>
      </p:grpSp>
      <p:grpSp>
        <p:nvGrpSpPr>
          <p:cNvPr id="21" name="Group 20">
            <a:extLst>
              <a:ext uri="{FF2B5EF4-FFF2-40B4-BE49-F238E27FC236}">
                <a16:creationId xmlns:a16="http://schemas.microsoft.com/office/drawing/2014/main" id="{335DC996-F2C5-366E-7DC6-4FFCE3BAEE92}"/>
              </a:ext>
            </a:extLst>
          </p:cNvPr>
          <p:cNvGrpSpPr/>
          <p:nvPr/>
        </p:nvGrpSpPr>
        <p:grpSpPr>
          <a:xfrm>
            <a:off x="1855827" y="4112144"/>
            <a:ext cx="8414385" cy="2885578"/>
            <a:chOff x="1940088" y="2024189"/>
            <a:chExt cx="8414385" cy="3273577"/>
          </a:xfrm>
        </p:grpSpPr>
        <p:sp>
          <p:nvSpPr>
            <p:cNvPr id="23" name="Freeform: Shape 22">
              <a:extLst>
                <a:ext uri="{FF2B5EF4-FFF2-40B4-BE49-F238E27FC236}">
                  <a16:creationId xmlns:a16="http://schemas.microsoft.com/office/drawing/2014/main" id="{6DA308A5-2C4D-0AA4-6DEA-1971EE562B46}"/>
                </a:ext>
              </a:extLst>
            </p:cNvPr>
            <p:cNvSpPr/>
            <p:nvPr/>
          </p:nvSpPr>
          <p:spPr>
            <a:xfrm rot="793627">
              <a:off x="1940088" y="2024189"/>
              <a:ext cx="8414385" cy="3273577"/>
            </a:xfrm>
            <a:custGeom>
              <a:avLst/>
              <a:gdLst>
                <a:gd name="connsiteX0" fmla="*/ 8135893 w 8414385"/>
                <a:gd name="connsiteY0" fmla="*/ 2778 h 2443716"/>
                <a:gd name="connsiteX1" fmla="*/ 8301028 w 8414385"/>
                <a:gd name="connsiteY1" fmla="*/ 112625 h 2443716"/>
                <a:gd name="connsiteX2" fmla="*/ 8411607 w 8414385"/>
                <a:gd name="connsiteY2" fmla="*/ 662575 h 2443716"/>
                <a:gd name="connsiteX3" fmla="*/ 8301761 w 8414385"/>
                <a:gd name="connsiteY3" fmla="*/ 827711 h 2443716"/>
                <a:gd name="connsiteX4" fmla="*/ 823042 w 8414385"/>
                <a:gd name="connsiteY4" fmla="*/ 2331445 h 2443716"/>
                <a:gd name="connsiteX5" fmla="*/ 823042 w 8414385"/>
                <a:gd name="connsiteY5" fmla="*/ 2331447 h 2443716"/>
                <a:gd name="connsiteX6" fmla="*/ 278493 w 8414385"/>
                <a:gd name="connsiteY6" fmla="*/ 2440938 h 2443716"/>
                <a:gd name="connsiteX7" fmla="*/ 113357 w 8414385"/>
                <a:gd name="connsiteY7" fmla="*/ 2331092 h 2443716"/>
                <a:gd name="connsiteX8" fmla="*/ 2779 w 8414385"/>
                <a:gd name="connsiteY8" fmla="*/ 1781142 h 2443716"/>
                <a:gd name="connsiteX9" fmla="*/ 112625 w 8414385"/>
                <a:gd name="connsiteY9" fmla="*/ 1616006 h 2443716"/>
                <a:gd name="connsiteX10" fmla="*/ 823041 w 8414385"/>
                <a:gd name="connsiteY10" fmla="*/ 1473163 h 2443716"/>
                <a:gd name="connsiteX11" fmla="*/ 823041 w 8414385"/>
                <a:gd name="connsiteY11" fmla="*/ 1473162 h 244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14385" h="2443716">
                  <a:moveTo>
                    <a:pt x="8135893" y="2778"/>
                  </a:moveTo>
                  <a:cubicBezTo>
                    <a:pt x="8211827" y="-12490"/>
                    <a:pt x="8285760" y="36690"/>
                    <a:pt x="8301028" y="112625"/>
                  </a:cubicBezTo>
                  <a:lnTo>
                    <a:pt x="8411607" y="662575"/>
                  </a:lnTo>
                  <a:cubicBezTo>
                    <a:pt x="8426875" y="738509"/>
                    <a:pt x="8377695" y="812443"/>
                    <a:pt x="8301761" y="827711"/>
                  </a:cubicBezTo>
                  <a:lnTo>
                    <a:pt x="823042" y="2331445"/>
                  </a:lnTo>
                  <a:lnTo>
                    <a:pt x="823042" y="2331447"/>
                  </a:lnTo>
                  <a:lnTo>
                    <a:pt x="278493" y="2440938"/>
                  </a:lnTo>
                  <a:cubicBezTo>
                    <a:pt x="202559" y="2456206"/>
                    <a:pt x="128625" y="2407027"/>
                    <a:pt x="113357" y="2331092"/>
                  </a:cubicBezTo>
                  <a:lnTo>
                    <a:pt x="2779" y="1781142"/>
                  </a:lnTo>
                  <a:cubicBezTo>
                    <a:pt x="-12489" y="1705208"/>
                    <a:pt x="36691" y="1631274"/>
                    <a:pt x="112625" y="1616006"/>
                  </a:cubicBezTo>
                  <a:lnTo>
                    <a:pt x="823041" y="1473163"/>
                  </a:lnTo>
                  <a:lnTo>
                    <a:pt x="823041" y="1473162"/>
                  </a:lnTo>
                  <a:close/>
                </a:path>
              </a:pathLst>
            </a:custGeom>
            <a:solidFill>
              <a:srgbClr val="F88214"/>
            </a:solid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extBox 23">
              <a:extLst>
                <a:ext uri="{FF2B5EF4-FFF2-40B4-BE49-F238E27FC236}">
                  <a16:creationId xmlns:a16="http://schemas.microsoft.com/office/drawing/2014/main" id="{58510896-FFE6-EFEF-CF37-4273DC918074}"/>
                </a:ext>
              </a:extLst>
            </p:cNvPr>
            <p:cNvSpPr txBox="1"/>
            <p:nvPr/>
          </p:nvSpPr>
          <p:spPr>
            <a:xfrm>
              <a:off x="2132452" y="3250705"/>
              <a:ext cx="613795" cy="646331"/>
            </a:xfrm>
            <a:prstGeom prst="rect">
              <a:avLst/>
            </a:prstGeom>
            <a:noFill/>
          </p:spPr>
          <p:txBody>
            <a:bodyPr wrap="square" rtlCol="0">
              <a:spAutoFit/>
            </a:bodyPr>
            <a:lstStyle/>
            <a:p>
              <a:r>
                <a:rPr lang="en-US" sz="3600">
                  <a:solidFill>
                    <a:schemeClr val="bg1"/>
                  </a:solidFill>
                  <a:latin typeface="Bahnschrift SemiBold Condensed" panose="020B0502040204020203" pitchFamily="34" charset="0"/>
                </a:rPr>
                <a:t>03</a:t>
              </a:r>
            </a:p>
          </p:txBody>
        </p:sp>
        <p:sp>
          <p:nvSpPr>
            <p:cNvPr id="25" name="TextBox 24">
              <a:extLst>
                <a:ext uri="{FF2B5EF4-FFF2-40B4-BE49-F238E27FC236}">
                  <a16:creationId xmlns:a16="http://schemas.microsoft.com/office/drawing/2014/main" id="{103F0F20-7D8C-4E9A-1B02-E6C3FD871615}"/>
                </a:ext>
              </a:extLst>
            </p:cNvPr>
            <p:cNvSpPr txBox="1"/>
            <p:nvPr/>
          </p:nvSpPr>
          <p:spPr>
            <a:xfrm>
              <a:off x="2711500" y="3299945"/>
              <a:ext cx="7639956" cy="628489"/>
            </a:xfrm>
            <a:prstGeom prst="rect">
              <a:avLst/>
            </a:prstGeom>
            <a:noFill/>
          </p:spPr>
          <p:txBody>
            <a:bodyPr wrap="square" rtlCol="0">
              <a:spAutoFit/>
            </a:bodyPr>
            <a:lstStyle/>
            <a:p>
              <a:pPr algn="just">
                <a:lnSpc>
                  <a:spcPts val="1800"/>
                </a:lnSpc>
              </a:pPr>
              <a:r>
                <a:rPr lang="nl-NL" sz="1600">
                  <a:solidFill>
                    <a:schemeClr val="bg1"/>
                  </a:solidFill>
                  <a:effectLst/>
                  <a:latin typeface="Times New Roman" panose="02020603050405020304" pitchFamily="18" charset="0"/>
                  <a:ea typeface="Times New Roman" panose="02020603050405020304" pitchFamily="18" charset="0"/>
                </a:rPr>
                <a:t>Đẩy mạnh hoạt động hợp tác doanh nghiệp, tổ chức tốt Ngày hội tư vấn giới thiệu việc làm cho Sinh viên, tạo sự gắn kết giữa Doanh nghiệp và Nhà trường trong công tác đào tạo</a:t>
              </a:r>
              <a:endParaRPr lang="en-US" sz="1600">
                <a:solidFill>
                  <a:schemeClr val="bg1"/>
                </a:solidFill>
                <a:effectLst/>
                <a:latin typeface="Times New Roman" panose="02020603050405020304" pitchFamily="18" charset="0"/>
                <a:ea typeface="Times New Roman" panose="02020603050405020304" pitchFamily="18" charset="0"/>
              </a:endParaRPr>
            </a:p>
          </p:txBody>
        </p:sp>
      </p:grpSp>
      <p:grpSp>
        <p:nvGrpSpPr>
          <p:cNvPr id="27" name="Group 26">
            <a:extLst>
              <a:ext uri="{FF2B5EF4-FFF2-40B4-BE49-F238E27FC236}">
                <a16:creationId xmlns:a16="http://schemas.microsoft.com/office/drawing/2014/main" id="{60454DCE-E36E-D4A1-F0EA-253F98D839DB}"/>
              </a:ext>
            </a:extLst>
          </p:cNvPr>
          <p:cNvGrpSpPr/>
          <p:nvPr/>
        </p:nvGrpSpPr>
        <p:grpSpPr>
          <a:xfrm>
            <a:off x="-8715978" y="2849673"/>
            <a:ext cx="8414385" cy="2971619"/>
            <a:chOff x="1940088" y="2024189"/>
            <a:chExt cx="8414385" cy="3273577"/>
          </a:xfrm>
          <a:solidFill>
            <a:srgbClr val="FF0000"/>
          </a:solidFill>
        </p:grpSpPr>
        <p:sp>
          <p:nvSpPr>
            <p:cNvPr id="28" name="Freeform: Shape 27">
              <a:extLst>
                <a:ext uri="{FF2B5EF4-FFF2-40B4-BE49-F238E27FC236}">
                  <a16:creationId xmlns:a16="http://schemas.microsoft.com/office/drawing/2014/main" id="{30F007C0-2AD9-FD5D-626B-B5A4922CB5E2}"/>
                </a:ext>
              </a:extLst>
            </p:cNvPr>
            <p:cNvSpPr/>
            <p:nvPr/>
          </p:nvSpPr>
          <p:spPr>
            <a:xfrm rot="818891">
              <a:off x="1940088" y="2024189"/>
              <a:ext cx="8414385" cy="3273577"/>
            </a:xfrm>
            <a:custGeom>
              <a:avLst/>
              <a:gdLst>
                <a:gd name="connsiteX0" fmla="*/ 8135893 w 8414385"/>
                <a:gd name="connsiteY0" fmla="*/ 2778 h 2443716"/>
                <a:gd name="connsiteX1" fmla="*/ 8301028 w 8414385"/>
                <a:gd name="connsiteY1" fmla="*/ 112625 h 2443716"/>
                <a:gd name="connsiteX2" fmla="*/ 8411607 w 8414385"/>
                <a:gd name="connsiteY2" fmla="*/ 662575 h 2443716"/>
                <a:gd name="connsiteX3" fmla="*/ 8301761 w 8414385"/>
                <a:gd name="connsiteY3" fmla="*/ 827711 h 2443716"/>
                <a:gd name="connsiteX4" fmla="*/ 823042 w 8414385"/>
                <a:gd name="connsiteY4" fmla="*/ 2331445 h 2443716"/>
                <a:gd name="connsiteX5" fmla="*/ 823042 w 8414385"/>
                <a:gd name="connsiteY5" fmla="*/ 2331447 h 2443716"/>
                <a:gd name="connsiteX6" fmla="*/ 278493 w 8414385"/>
                <a:gd name="connsiteY6" fmla="*/ 2440938 h 2443716"/>
                <a:gd name="connsiteX7" fmla="*/ 113357 w 8414385"/>
                <a:gd name="connsiteY7" fmla="*/ 2331092 h 2443716"/>
                <a:gd name="connsiteX8" fmla="*/ 2779 w 8414385"/>
                <a:gd name="connsiteY8" fmla="*/ 1781142 h 2443716"/>
                <a:gd name="connsiteX9" fmla="*/ 112625 w 8414385"/>
                <a:gd name="connsiteY9" fmla="*/ 1616006 h 2443716"/>
                <a:gd name="connsiteX10" fmla="*/ 823041 w 8414385"/>
                <a:gd name="connsiteY10" fmla="*/ 1473163 h 2443716"/>
                <a:gd name="connsiteX11" fmla="*/ 823041 w 8414385"/>
                <a:gd name="connsiteY11" fmla="*/ 1473162 h 244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14385" h="2443716">
                  <a:moveTo>
                    <a:pt x="8135893" y="2778"/>
                  </a:moveTo>
                  <a:cubicBezTo>
                    <a:pt x="8211827" y="-12490"/>
                    <a:pt x="8285760" y="36690"/>
                    <a:pt x="8301028" y="112625"/>
                  </a:cubicBezTo>
                  <a:lnTo>
                    <a:pt x="8411607" y="662575"/>
                  </a:lnTo>
                  <a:cubicBezTo>
                    <a:pt x="8426875" y="738509"/>
                    <a:pt x="8377695" y="812443"/>
                    <a:pt x="8301761" y="827711"/>
                  </a:cubicBezTo>
                  <a:lnTo>
                    <a:pt x="823042" y="2331445"/>
                  </a:lnTo>
                  <a:lnTo>
                    <a:pt x="823042" y="2331447"/>
                  </a:lnTo>
                  <a:lnTo>
                    <a:pt x="278493" y="2440938"/>
                  </a:lnTo>
                  <a:cubicBezTo>
                    <a:pt x="202559" y="2456206"/>
                    <a:pt x="128625" y="2407027"/>
                    <a:pt x="113357" y="2331092"/>
                  </a:cubicBezTo>
                  <a:lnTo>
                    <a:pt x="2779" y="1781142"/>
                  </a:lnTo>
                  <a:cubicBezTo>
                    <a:pt x="-12489" y="1705208"/>
                    <a:pt x="36691" y="1631274"/>
                    <a:pt x="112625" y="1616006"/>
                  </a:cubicBezTo>
                  <a:lnTo>
                    <a:pt x="823041" y="1473163"/>
                  </a:lnTo>
                  <a:lnTo>
                    <a:pt x="823041" y="1473162"/>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TextBox 28">
              <a:extLst>
                <a:ext uri="{FF2B5EF4-FFF2-40B4-BE49-F238E27FC236}">
                  <a16:creationId xmlns:a16="http://schemas.microsoft.com/office/drawing/2014/main" id="{6741AF19-DE42-EAF1-9E4B-C60882DF6CB1}"/>
                </a:ext>
              </a:extLst>
            </p:cNvPr>
            <p:cNvSpPr txBox="1"/>
            <p:nvPr/>
          </p:nvSpPr>
          <p:spPr>
            <a:xfrm>
              <a:off x="2084879" y="3299970"/>
              <a:ext cx="630763" cy="712007"/>
            </a:xfrm>
            <a:prstGeom prst="rect">
              <a:avLst/>
            </a:prstGeom>
            <a:grpFill/>
          </p:spPr>
          <p:txBody>
            <a:bodyPr wrap="square" rtlCol="0">
              <a:spAutoFit/>
            </a:bodyPr>
            <a:lstStyle/>
            <a:p>
              <a:r>
                <a:rPr lang="en-US" sz="3600">
                  <a:solidFill>
                    <a:schemeClr val="bg1"/>
                  </a:solidFill>
                  <a:latin typeface="Bahnschrift SemiBold Condensed" panose="020B0502040204020203" pitchFamily="34" charset="0"/>
                </a:rPr>
                <a:t>05</a:t>
              </a:r>
            </a:p>
          </p:txBody>
        </p:sp>
        <p:sp>
          <p:nvSpPr>
            <p:cNvPr id="30" name="TextBox 29">
              <a:extLst>
                <a:ext uri="{FF2B5EF4-FFF2-40B4-BE49-F238E27FC236}">
                  <a16:creationId xmlns:a16="http://schemas.microsoft.com/office/drawing/2014/main" id="{183577FC-05B3-D6DE-FAFE-9AC05EAF57EA}"/>
                </a:ext>
              </a:extLst>
            </p:cNvPr>
            <p:cNvSpPr txBox="1"/>
            <p:nvPr/>
          </p:nvSpPr>
          <p:spPr>
            <a:xfrm>
              <a:off x="2819273" y="3190961"/>
              <a:ext cx="7134958" cy="1051058"/>
            </a:xfrm>
            <a:prstGeom prst="rect">
              <a:avLst/>
            </a:prstGeom>
            <a:noFill/>
          </p:spPr>
          <p:txBody>
            <a:bodyPr wrap="square" rtlCol="0">
              <a:spAutoFit/>
            </a:bodyPr>
            <a:lstStyle/>
            <a:p>
              <a:r>
                <a:rPr lang="nl-NL" sz="180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Hoàn thiện quy trình giải quyết thủ tục hành chính Sinh viên tại bộ phận một cửa; Triển khai sổ tay điện tử sinh viên hướng tới phục vụ người học được tốt hơn.</a:t>
              </a:r>
              <a:endParaRPr lang="en-US" sz="1400">
                <a:solidFill>
                  <a:schemeClr val="bg1"/>
                </a:solidFill>
                <a:latin typeface="Times New Roman" panose="02020603050405020304" pitchFamily="18" charset="0"/>
                <a:cs typeface="Times New Roman" panose="02020603050405020304" pitchFamily="18" charset="0"/>
              </a:endParaRPr>
            </a:p>
          </p:txBody>
        </p:sp>
      </p:grpSp>
      <p:grpSp>
        <p:nvGrpSpPr>
          <p:cNvPr id="35" name="Group 34">
            <a:extLst>
              <a:ext uri="{FF2B5EF4-FFF2-40B4-BE49-F238E27FC236}">
                <a16:creationId xmlns:a16="http://schemas.microsoft.com/office/drawing/2014/main" id="{0FE2542F-2A49-D3EC-5264-27A8CEECB4D2}"/>
              </a:ext>
            </a:extLst>
          </p:cNvPr>
          <p:cNvGrpSpPr/>
          <p:nvPr/>
        </p:nvGrpSpPr>
        <p:grpSpPr>
          <a:xfrm>
            <a:off x="-8812517" y="4208694"/>
            <a:ext cx="8414385" cy="2885578"/>
            <a:chOff x="1940088" y="2024189"/>
            <a:chExt cx="8414385" cy="3273577"/>
          </a:xfrm>
          <a:solidFill>
            <a:srgbClr val="C00000"/>
          </a:solidFill>
        </p:grpSpPr>
        <p:sp>
          <p:nvSpPr>
            <p:cNvPr id="36" name="Freeform: Shape 35">
              <a:extLst>
                <a:ext uri="{FF2B5EF4-FFF2-40B4-BE49-F238E27FC236}">
                  <a16:creationId xmlns:a16="http://schemas.microsoft.com/office/drawing/2014/main" id="{7B985996-9508-4988-37C1-1877A09EFE17}"/>
                </a:ext>
              </a:extLst>
            </p:cNvPr>
            <p:cNvSpPr/>
            <p:nvPr/>
          </p:nvSpPr>
          <p:spPr>
            <a:xfrm rot="793627">
              <a:off x="1940088" y="2024189"/>
              <a:ext cx="8414385" cy="3273577"/>
            </a:xfrm>
            <a:custGeom>
              <a:avLst/>
              <a:gdLst>
                <a:gd name="connsiteX0" fmla="*/ 8135893 w 8414385"/>
                <a:gd name="connsiteY0" fmla="*/ 2778 h 2443716"/>
                <a:gd name="connsiteX1" fmla="*/ 8301028 w 8414385"/>
                <a:gd name="connsiteY1" fmla="*/ 112625 h 2443716"/>
                <a:gd name="connsiteX2" fmla="*/ 8411607 w 8414385"/>
                <a:gd name="connsiteY2" fmla="*/ 662575 h 2443716"/>
                <a:gd name="connsiteX3" fmla="*/ 8301761 w 8414385"/>
                <a:gd name="connsiteY3" fmla="*/ 827711 h 2443716"/>
                <a:gd name="connsiteX4" fmla="*/ 823042 w 8414385"/>
                <a:gd name="connsiteY4" fmla="*/ 2331445 h 2443716"/>
                <a:gd name="connsiteX5" fmla="*/ 823042 w 8414385"/>
                <a:gd name="connsiteY5" fmla="*/ 2331447 h 2443716"/>
                <a:gd name="connsiteX6" fmla="*/ 278493 w 8414385"/>
                <a:gd name="connsiteY6" fmla="*/ 2440938 h 2443716"/>
                <a:gd name="connsiteX7" fmla="*/ 113357 w 8414385"/>
                <a:gd name="connsiteY7" fmla="*/ 2331092 h 2443716"/>
                <a:gd name="connsiteX8" fmla="*/ 2779 w 8414385"/>
                <a:gd name="connsiteY8" fmla="*/ 1781142 h 2443716"/>
                <a:gd name="connsiteX9" fmla="*/ 112625 w 8414385"/>
                <a:gd name="connsiteY9" fmla="*/ 1616006 h 2443716"/>
                <a:gd name="connsiteX10" fmla="*/ 823041 w 8414385"/>
                <a:gd name="connsiteY10" fmla="*/ 1473163 h 2443716"/>
                <a:gd name="connsiteX11" fmla="*/ 823041 w 8414385"/>
                <a:gd name="connsiteY11" fmla="*/ 1473162 h 244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14385" h="2443716">
                  <a:moveTo>
                    <a:pt x="8135893" y="2778"/>
                  </a:moveTo>
                  <a:cubicBezTo>
                    <a:pt x="8211827" y="-12490"/>
                    <a:pt x="8285760" y="36690"/>
                    <a:pt x="8301028" y="112625"/>
                  </a:cubicBezTo>
                  <a:lnTo>
                    <a:pt x="8411607" y="662575"/>
                  </a:lnTo>
                  <a:cubicBezTo>
                    <a:pt x="8426875" y="738509"/>
                    <a:pt x="8377695" y="812443"/>
                    <a:pt x="8301761" y="827711"/>
                  </a:cubicBezTo>
                  <a:lnTo>
                    <a:pt x="823042" y="2331445"/>
                  </a:lnTo>
                  <a:lnTo>
                    <a:pt x="823042" y="2331447"/>
                  </a:lnTo>
                  <a:lnTo>
                    <a:pt x="278493" y="2440938"/>
                  </a:lnTo>
                  <a:cubicBezTo>
                    <a:pt x="202559" y="2456206"/>
                    <a:pt x="128625" y="2407027"/>
                    <a:pt x="113357" y="2331092"/>
                  </a:cubicBezTo>
                  <a:lnTo>
                    <a:pt x="2779" y="1781142"/>
                  </a:lnTo>
                  <a:cubicBezTo>
                    <a:pt x="-12489" y="1705208"/>
                    <a:pt x="36691" y="1631274"/>
                    <a:pt x="112625" y="1616006"/>
                  </a:cubicBezTo>
                  <a:lnTo>
                    <a:pt x="823041" y="1473163"/>
                  </a:lnTo>
                  <a:lnTo>
                    <a:pt x="823041" y="1473162"/>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TextBox 36">
              <a:extLst>
                <a:ext uri="{FF2B5EF4-FFF2-40B4-BE49-F238E27FC236}">
                  <a16:creationId xmlns:a16="http://schemas.microsoft.com/office/drawing/2014/main" id="{7706D26D-4E4F-B7C0-8495-0DCB8FFCFEB6}"/>
                </a:ext>
              </a:extLst>
            </p:cNvPr>
            <p:cNvSpPr txBox="1"/>
            <p:nvPr/>
          </p:nvSpPr>
          <p:spPr>
            <a:xfrm>
              <a:off x="2132452" y="3250705"/>
              <a:ext cx="613795" cy="733238"/>
            </a:xfrm>
            <a:prstGeom prst="rect">
              <a:avLst/>
            </a:prstGeom>
            <a:grpFill/>
          </p:spPr>
          <p:txBody>
            <a:bodyPr wrap="square" rtlCol="0">
              <a:spAutoFit/>
            </a:bodyPr>
            <a:lstStyle/>
            <a:p>
              <a:r>
                <a:rPr lang="en-US" sz="3600">
                  <a:solidFill>
                    <a:schemeClr val="bg1"/>
                  </a:solidFill>
                  <a:latin typeface="Bahnschrift SemiBold Condensed" panose="020B0502040204020203" pitchFamily="34" charset="0"/>
                </a:rPr>
                <a:t>06</a:t>
              </a:r>
            </a:p>
          </p:txBody>
        </p:sp>
        <p:sp>
          <p:nvSpPr>
            <p:cNvPr id="38" name="TextBox 37">
              <a:extLst>
                <a:ext uri="{FF2B5EF4-FFF2-40B4-BE49-F238E27FC236}">
                  <a16:creationId xmlns:a16="http://schemas.microsoft.com/office/drawing/2014/main" id="{FD32AE5C-22F9-D7AE-ECC7-956EE184634B}"/>
                </a:ext>
              </a:extLst>
            </p:cNvPr>
            <p:cNvSpPr txBox="1"/>
            <p:nvPr/>
          </p:nvSpPr>
          <p:spPr>
            <a:xfrm>
              <a:off x="2926514" y="3241985"/>
              <a:ext cx="7134958" cy="942734"/>
            </a:xfrm>
            <a:prstGeom prst="rect">
              <a:avLst/>
            </a:prstGeom>
            <a:grpFill/>
          </p:spPr>
          <p:txBody>
            <a:bodyPr wrap="square" rtlCol="0">
              <a:spAutoFit/>
            </a:bodyPr>
            <a:lstStyle/>
            <a:p>
              <a:r>
                <a:rPr lang="nl-NL" sz="160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Dành nguồn kinh phí khoảng 8 tỷ đồng từ quỹ của Nhà trường và tìm kiếm các nguồn kinh phí tài trợ hợp pháp của các tổ chức, đơn vị, cá nhân trong và ngoài Trường để cấp học bổng HTHT cho Sinh viên Uneti.</a:t>
              </a:r>
              <a:endParaRPr lang="vi-VN" sz="1600" b="0" i="0">
                <a:solidFill>
                  <a:schemeClr val="bg1"/>
                </a:solidFill>
                <a:effectLst/>
                <a:latin typeface="Times New Roman" panose="02020603050405020304" pitchFamily="18" charset="0"/>
                <a:cs typeface="Times New Roman" panose="02020603050405020304" pitchFamily="18" charset="0"/>
              </a:endParaRPr>
            </a:p>
          </p:txBody>
        </p:sp>
      </p:grpSp>
      <p:grpSp>
        <p:nvGrpSpPr>
          <p:cNvPr id="47" name="Group 46">
            <a:extLst>
              <a:ext uri="{FF2B5EF4-FFF2-40B4-BE49-F238E27FC236}">
                <a16:creationId xmlns:a16="http://schemas.microsoft.com/office/drawing/2014/main" id="{012FD158-CF19-04CF-1BDD-4FC605CA5ADF}"/>
              </a:ext>
            </a:extLst>
          </p:cNvPr>
          <p:cNvGrpSpPr/>
          <p:nvPr/>
        </p:nvGrpSpPr>
        <p:grpSpPr>
          <a:xfrm>
            <a:off x="-8571187" y="1621194"/>
            <a:ext cx="8414385" cy="2943000"/>
            <a:chOff x="1807913" y="6112325"/>
            <a:chExt cx="8414385" cy="2943000"/>
          </a:xfrm>
        </p:grpSpPr>
        <p:grpSp>
          <p:nvGrpSpPr>
            <p:cNvPr id="31" name="Group 30">
              <a:extLst>
                <a:ext uri="{FF2B5EF4-FFF2-40B4-BE49-F238E27FC236}">
                  <a16:creationId xmlns:a16="http://schemas.microsoft.com/office/drawing/2014/main" id="{3C5226F6-FCAD-674D-F55B-6DDEC6325D57}"/>
                </a:ext>
              </a:extLst>
            </p:cNvPr>
            <p:cNvGrpSpPr/>
            <p:nvPr/>
          </p:nvGrpSpPr>
          <p:grpSpPr>
            <a:xfrm>
              <a:off x="1807913" y="6112325"/>
              <a:ext cx="8414385" cy="2943000"/>
              <a:chOff x="1940088" y="2024189"/>
              <a:chExt cx="8414385" cy="3273577"/>
            </a:xfrm>
            <a:solidFill>
              <a:srgbClr val="00B0F0"/>
            </a:solidFill>
          </p:grpSpPr>
          <p:sp>
            <p:nvSpPr>
              <p:cNvPr id="32" name="Freeform: Shape 31">
                <a:extLst>
                  <a:ext uri="{FF2B5EF4-FFF2-40B4-BE49-F238E27FC236}">
                    <a16:creationId xmlns:a16="http://schemas.microsoft.com/office/drawing/2014/main" id="{6D95400B-E410-0A8B-3657-4485C92ABF1D}"/>
                  </a:ext>
                </a:extLst>
              </p:cNvPr>
              <p:cNvSpPr/>
              <p:nvPr/>
            </p:nvSpPr>
            <p:spPr>
              <a:xfrm rot="811520">
                <a:off x="1940088" y="2024189"/>
                <a:ext cx="8414385" cy="3273577"/>
              </a:xfrm>
              <a:custGeom>
                <a:avLst/>
                <a:gdLst>
                  <a:gd name="connsiteX0" fmla="*/ 8135893 w 8414385"/>
                  <a:gd name="connsiteY0" fmla="*/ 2778 h 2443716"/>
                  <a:gd name="connsiteX1" fmla="*/ 8301028 w 8414385"/>
                  <a:gd name="connsiteY1" fmla="*/ 112625 h 2443716"/>
                  <a:gd name="connsiteX2" fmla="*/ 8411607 w 8414385"/>
                  <a:gd name="connsiteY2" fmla="*/ 662575 h 2443716"/>
                  <a:gd name="connsiteX3" fmla="*/ 8301761 w 8414385"/>
                  <a:gd name="connsiteY3" fmla="*/ 827711 h 2443716"/>
                  <a:gd name="connsiteX4" fmla="*/ 823042 w 8414385"/>
                  <a:gd name="connsiteY4" fmla="*/ 2331445 h 2443716"/>
                  <a:gd name="connsiteX5" fmla="*/ 823042 w 8414385"/>
                  <a:gd name="connsiteY5" fmla="*/ 2331447 h 2443716"/>
                  <a:gd name="connsiteX6" fmla="*/ 278493 w 8414385"/>
                  <a:gd name="connsiteY6" fmla="*/ 2440938 h 2443716"/>
                  <a:gd name="connsiteX7" fmla="*/ 113357 w 8414385"/>
                  <a:gd name="connsiteY7" fmla="*/ 2331092 h 2443716"/>
                  <a:gd name="connsiteX8" fmla="*/ 2779 w 8414385"/>
                  <a:gd name="connsiteY8" fmla="*/ 1781142 h 2443716"/>
                  <a:gd name="connsiteX9" fmla="*/ 112625 w 8414385"/>
                  <a:gd name="connsiteY9" fmla="*/ 1616006 h 2443716"/>
                  <a:gd name="connsiteX10" fmla="*/ 823041 w 8414385"/>
                  <a:gd name="connsiteY10" fmla="*/ 1473163 h 2443716"/>
                  <a:gd name="connsiteX11" fmla="*/ 823041 w 8414385"/>
                  <a:gd name="connsiteY11" fmla="*/ 1473162 h 244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414385" h="2443716">
                    <a:moveTo>
                      <a:pt x="8135893" y="2778"/>
                    </a:moveTo>
                    <a:cubicBezTo>
                      <a:pt x="8211827" y="-12490"/>
                      <a:pt x="8285760" y="36690"/>
                      <a:pt x="8301028" y="112625"/>
                    </a:cubicBezTo>
                    <a:lnTo>
                      <a:pt x="8411607" y="662575"/>
                    </a:lnTo>
                    <a:cubicBezTo>
                      <a:pt x="8426875" y="738509"/>
                      <a:pt x="8377695" y="812443"/>
                      <a:pt x="8301761" y="827711"/>
                    </a:cubicBezTo>
                    <a:lnTo>
                      <a:pt x="823042" y="2331445"/>
                    </a:lnTo>
                    <a:lnTo>
                      <a:pt x="823042" y="2331447"/>
                    </a:lnTo>
                    <a:lnTo>
                      <a:pt x="278493" y="2440938"/>
                    </a:lnTo>
                    <a:cubicBezTo>
                      <a:pt x="202559" y="2456206"/>
                      <a:pt x="128625" y="2407027"/>
                      <a:pt x="113357" y="2331092"/>
                    </a:cubicBezTo>
                    <a:lnTo>
                      <a:pt x="2779" y="1781142"/>
                    </a:lnTo>
                    <a:cubicBezTo>
                      <a:pt x="-12489" y="1705208"/>
                      <a:pt x="36691" y="1631274"/>
                      <a:pt x="112625" y="1616006"/>
                    </a:cubicBezTo>
                    <a:lnTo>
                      <a:pt x="823041" y="1473163"/>
                    </a:lnTo>
                    <a:lnTo>
                      <a:pt x="823041" y="1473162"/>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TextBox 32">
                <a:extLst>
                  <a:ext uri="{FF2B5EF4-FFF2-40B4-BE49-F238E27FC236}">
                    <a16:creationId xmlns:a16="http://schemas.microsoft.com/office/drawing/2014/main" id="{82524DB5-4EE6-656A-3C76-37C305EB3958}"/>
                  </a:ext>
                </a:extLst>
              </p:cNvPr>
              <p:cNvSpPr txBox="1"/>
              <p:nvPr/>
            </p:nvSpPr>
            <p:spPr>
              <a:xfrm>
                <a:off x="2060791" y="3336110"/>
                <a:ext cx="660406" cy="718931"/>
              </a:xfrm>
              <a:prstGeom prst="rect">
                <a:avLst/>
              </a:prstGeom>
              <a:grpFill/>
            </p:spPr>
            <p:txBody>
              <a:bodyPr wrap="square" rtlCol="0">
                <a:spAutoFit/>
              </a:bodyPr>
              <a:lstStyle/>
              <a:p>
                <a:r>
                  <a:rPr lang="en-US" sz="3600">
                    <a:solidFill>
                      <a:schemeClr val="bg1"/>
                    </a:solidFill>
                    <a:latin typeface="Bahnschrift SemiBold Condensed" panose="020B0502040204020203" pitchFamily="34" charset="0"/>
                  </a:rPr>
                  <a:t>04</a:t>
                </a:r>
              </a:p>
            </p:txBody>
          </p:sp>
          <p:sp>
            <p:nvSpPr>
              <p:cNvPr id="34" name="TextBox 33">
                <a:extLst>
                  <a:ext uri="{FF2B5EF4-FFF2-40B4-BE49-F238E27FC236}">
                    <a16:creationId xmlns:a16="http://schemas.microsoft.com/office/drawing/2014/main" id="{DD72BFF9-4077-71F4-559F-9B9F276A9620}"/>
                  </a:ext>
                </a:extLst>
              </p:cNvPr>
              <p:cNvSpPr txBox="1"/>
              <p:nvPr/>
            </p:nvSpPr>
            <p:spPr>
              <a:xfrm>
                <a:off x="2699046" y="3147129"/>
                <a:ext cx="7541051" cy="342349"/>
              </a:xfrm>
              <a:prstGeom prst="rect">
                <a:avLst/>
              </a:prstGeom>
              <a:grpFill/>
            </p:spPr>
            <p:txBody>
              <a:bodyPr wrap="square" rtlCol="0">
                <a:spAutoFit/>
              </a:bodyPr>
              <a:lstStyle/>
              <a:p>
                <a:endParaRPr lang="en-US" sz="1400">
                  <a:solidFill>
                    <a:schemeClr val="bg1"/>
                  </a:solidFill>
                  <a:latin typeface="Arial" panose="020B0604020202020204" pitchFamily="34" charset="0"/>
                  <a:cs typeface="Arial" panose="020B0604020202020204" pitchFamily="34" charset="0"/>
                </a:endParaRPr>
              </a:p>
            </p:txBody>
          </p:sp>
        </p:grpSp>
        <p:sp>
          <p:nvSpPr>
            <p:cNvPr id="40" name="TextBox 39">
              <a:extLst>
                <a:ext uri="{FF2B5EF4-FFF2-40B4-BE49-F238E27FC236}">
                  <a16:creationId xmlns:a16="http://schemas.microsoft.com/office/drawing/2014/main" id="{5BDA5FE8-0973-E1D3-1DF4-50149195EDF0}"/>
                </a:ext>
              </a:extLst>
            </p:cNvPr>
            <p:cNvSpPr txBox="1"/>
            <p:nvPr/>
          </p:nvSpPr>
          <p:spPr>
            <a:xfrm>
              <a:off x="2609425" y="7194446"/>
              <a:ext cx="7381945" cy="738664"/>
            </a:xfrm>
            <a:prstGeom prst="rect">
              <a:avLst/>
            </a:prstGeom>
            <a:noFill/>
          </p:spPr>
          <p:txBody>
            <a:bodyPr wrap="square" rtlCol="0">
              <a:spAutoFit/>
            </a:bodyPr>
            <a:lstStyle/>
            <a:p>
              <a:r>
                <a:rPr lang="nl-NL" sz="1400">
                  <a:solidFill>
                    <a:srgbClr val="000000"/>
                  </a:solidFill>
                  <a:effectLst/>
                  <a:latin typeface="Arial" panose="020B0604020202020204" pitchFamily="34" charset="0"/>
                  <a:ea typeface="Calibri" panose="020F0502020204030204" pitchFamily="34" charset="0"/>
                  <a:cs typeface="Arial" panose="020B0604020202020204" pitchFamily="34" charset="0"/>
                </a:rPr>
                <a:t>Tiếp tục làm tốt công tác giáo dục chính trị tư tưởng, đạo đức, lối sống. Nâng cao công tác phát triển Đảng trong Sinh viên: Phấn đấu có ít nhất 200 Sinh viên được chọn và cử đi học lớp bồi dưỡng phát triển Đảng; ít nhất 15 Sinh viên được kết nạp vào Đảng CSVN tại Uneti</a:t>
              </a:r>
              <a:endParaRPr lang="en-US" sz="1400">
                <a:solidFill>
                  <a:schemeClr val="bg1"/>
                </a:solidFill>
                <a:latin typeface="Arial" panose="020B0604020202020204" pitchFamily="34" charset="0"/>
                <a:cs typeface="Arial" panose="020B0604020202020204" pitchFamily="34" charset="0"/>
              </a:endParaRPr>
            </a:p>
          </p:txBody>
        </p:sp>
      </p:grpSp>
      <p:sp>
        <p:nvSpPr>
          <p:cNvPr id="55" name="TextBox 54">
            <a:extLst>
              <a:ext uri="{FF2B5EF4-FFF2-40B4-BE49-F238E27FC236}">
                <a16:creationId xmlns:a16="http://schemas.microsoft.com/office/drawing/2014/main" id="{C56C5365-4635-4E9F-ADE9-3AFD244923E1}"/>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5221396"/>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7" presetClass="exit" presetSubtype="0" fill="hold" nodeType="clickEffect">
                                  <p:stCondLst>
                                    <p:cond delay="0"/>
                                  </p:stCondLst>
                                  <p:childTnLst>
                                    <p:animEffect transition="out" filter="fade">
                                      <p:cBhvr>
                                        <p:cTn id="32" dur="1000"/>
                                        <p:tgtEl>
                                          <p:spTgt spid="11"/>
                                        </p:tgtEl>
                                      </p:cBhvr>
                                    </p:animEffect>
                                    <p:anim calcmode="lin" valueType="num">
                                      <p:cBhvr>
                                        <p:cTn id="33" dur="1000"/>
                                        <p:tgtEl>
                                          <p:spTgt spid="11"/>
                                        </p:tgtEl>
                                        <p:attrNameLst>
                                          <p:attrName>ppt_x</p:attrName>
                                        </p:attrNameLst>
                                      </p:cBhvr>
                                      <p:tavLst>
                                        <p:tav tm="0">
                                          <p:val>
                                            <p:strVal val="ppt_x"/>
                                          </p:val>
                                        </p:tav>
                                        <p:tav tm="100000">
                                          <p:val>
                                            <p:strVal val="ppt_x"/>
                                          </p:val>
                                        </p:tav>
                                      </p:tavLst>
                                    </p:anim>
                                    <p:anim calcmode="lin" valueType="num">
                                      <p:cBhvr>
                                        <p:cTn id="34" dur="1000"/>
                                        <p:tgtEl>
                                          <p:spTgt spid="11"/>
                                        </p:tgtEl>
                                        <p:attrNameLst>
                                          <p:attrName>ppt_y</p:attrName>
                                        </p:attrNameLst>
                                      </p:cBhvr>
                                      <p:tavLst>
                                        <p:tav tm="0">
                                          <p:val>
                                            <p:strVal val="ppt_y"/>
                                          </p:val>
                                        </p:tav>
                                        <p:tav tm="100000">
                                          <p:val>
                                            <p:strVal val="ppt_y-.1"/>
                                          </p:val>
                                        </p:tav>
                                      </p:tavLst>
                                    </p:anim>
                                    <p:set>
                                      <p:cBhvr>
                                        <p:cTn id="35" dur="1" fill="hold">
                                          <p:stCondLst>
                                            <p:cond delay="999"/>
                                          </p:stCondLst>
                                        </p:cTn>
                                        <p:tgtEl>
                                          <p:spTgt spid="11"/>
                                        </p:tgtEl>
                                        <p:attrNameLst>
                                          <p:attrName>style.visibility</p:attrName>
                                        </p:attrNameLst>
                                      </p:cBhvr>
                                      <p:to>
                                        <p:strVal val="hidden"/>
                                      </p:to>
                                    </p:set>
                                  </p:childTnLst>
                                </p:cTn>
                              </p:par>
                              <p:par>
                                <p:cTn id="36" presetID="47" presetClass="exit" presetSubtype="0" fill="hold" nodeType="withEffect">
                                  <p:stCondLst>
                                    <p:cond delay="0"/>
                                  </p:stCondLst>
                                  <p:childTnLst>
                                    <p:animEffect transition="out" filter="fade">
                                      <p:cBhvr>
                                        <p:cTn id="37" dur="1000"/>
                                        <p:tgtEl>
                                          <p:spTgt spid="7"/>
                                        </p:tgtEl>
                                      </p:cBhvr>
                                    </p:animEffect>
                                    <p:anim calcmode="lin" valueType="num">
                                      <p:cBhvr>
                                        <p:cTn id="38" dur="1000"/>
                                        <p:tgtEl>
                                          <p:spTgt spid="7"/>
                                        </p:tgtEl>
                                        <p:attrNameLst>
                                          <p:attrName>ppt_x</p:attrName>
                                        </p:attrNameLst>
                                      </p:cBhvr>
                                      <p:tavLst>
                                        <p:tav tm="0">
                                          <p:val>
                                            <p:strVal val="ppt_x"/>
                                          </p:val>
                                        </p:tav>
                                        <p:tav tm="100000">
                                          <p:val>
                                            <p:strVal val="ppt_x"/>
                                          </p:val>
                                        </p:tav>
                                      </p:tavLst>
                                    </p:anim>
                                    <p:anim calcmode="lin" valueType="num">
                                      <p:cBhvr>
                                        <p:cTn id="39" dur="1000"/>
                                        <p:tgtEl>
                                          <p:spTgt spid="7"/>
                                        </p:tgtEl>
                                        <p:attrNameLst>
                                          <p:attrName>ppt_y</p:attrName>
                                        </p:attrNameLst>
                                      </p:cBhvr>
                                      <p:tavLst>
                                        <p:tav tm="0">
                                          <p:val>
                                            <p:strVal val="ppt_y"/>
                                          </p:val>
                                        </p:tav>
                                        <p:tav tm="100000">
                                          <p:val>
                                            <p:strVal val="ppt_y-.1"/>
                                          </p:val>
                                        </p:tav>
                                      </p:tavLst>
                                    </p:anim>
                                    <p:set>
                                      <p:cBhvr>
                                        <p:cTn id="40" dur="1" fill="hold">
                                          <p:stCondLst>
                                            <p:cond delay="999"/>
                                          </p:stCondLst>
                                        </p:cTn>
                                        <p:tgtEl>
                                          <p:spTgt spid="7"/>
                                        </p:tgtEl>
                                        <p:attrNameLst>
                                          <p:attrName>style.visibility</p:attrName>
                                        </p:attrNameLst>
                                      </p:cBhvr>
                                      <p:to>
                                        <p:strVal val="hidden"/>
                                      </p:to>
                                    </p:set>
                                  </p:childTnLst>
                                </p:cTn>
                              </p:par>
                              <p:par>
                                <p:cTn id="41" presetID="47" presetClass="exit" presetSubtype="0" fill="hold" nodeType="withEffect">
                                  <p:stCondLst>
                                    <p:cond delay="0"/>
                                  </p:stCondLst>
                                  <p:childTnLst>
                                    <p:animEffect transition="out" filter="fade">
                                      <p:cBhvr>
                                        <p:cTn id="42" dur="1000"/>
                                        <p:tgtEl>
                                          <p:spTgt spid="21"/>
                                        </p:tgtEl>
                                      </p:cBhvr>
                                    </p:animEffect>
                                    <p:anim calcmode="lin" valueType="num">
                                      <p:cBhvr>
                                        <p:cTn id="43" dur="1000"/>
                                        <p:tgtEl>
                                          <p:spTgt spid="21"/>
                                        </p:tgtEl>
                                        <p:attrNameLst>
                                          <p:attrName>ppt_x</p:attrName>
                                        </p:attrNameLst>
                                      </p:cBhvr>
                                      <p:tavLst>
                                        <p:tav tm="0">
                                          <p:val>
                                            <p:strVal val="ppt_x"/>
                                          </p:val>
                                        </p:tav>
                                        <p:tav tm="100000">
                                          <p:val>
                                            <p:strVal val="ppt_x"/>
                                          </p:val>
                                        </p:tav>
                                      </p:tavLst>
                                    </p:anim>
                                    <p:anim calcmode="lin" valueType="num">
                                      <p:cBhvr>
                                        <p:cTn id="44" dur="1000"/>
                                        <p:tgtEl>
                                          <p:spTgt spid="21"/>
                                        </p:tgtEl>
                                        <p:attrNameLst>
                                          <p:attrName>ppt_y</p:attrName>
                                        </p:attrNameLst>
                                      </p:cBhvr>
                                      <p:tavLst>
                                        <p:tav tm="0">
                                          <p:val>
                                            <p:strVal val="ppt_y"/>
                                          </p:val>
                                        </p:tav>
                                        <p:tav tm="100000">
                                          <p:val>
                                            <p:strVal val="ppt_y-.1"/>
                                          </p:val>
                                        </p:tav>
                                      </p:tavLst>
                                    </p:anim>
                                    <p:set>
                                      <p:cBhvr>
                                        <p:cTn id="45" dur="1" fill="hold">
                                          <p:stCondLst>
                                            <p:cond delay="999"/>
                                          </p:stCondLst>
                                        </p:cTn>
                                        <p:tgtEl>
                                          <p:spTgt spid="21"/>
                                        </p:tgtEl>
                                        <p:attrNameLst>
                                          <p:attrName>style.visibility</p:attrName>
                                        </p:attrNameLst>
                                      </p:cBhvr>
                                      <p:to>
                                        <p:strVal val="hidden"/>
                                      </p:to>
                                    </p:set>
                                  </p:childTnLst>
                                </p:cTn>
                              </p:par>
                              <p:par>
                                <p:cTn id="46" presetID="63" presetClass="path" presetSubtype="0" accel="50000" decel="50000" fill="hold" nodeType="withEffect">
                                  <p:stCondLst>
                                    <p:cond delay="0"/>
                                  </p:stCondLst>
                                  <p:childTnLst>
                                    <p:animMotion origin="layout" path="M 2.70833E-6 4.07407E-6 L 0.85794 -0.00348 " pathEditMode="relative" rAng="0" ptsTypes="AA">
                                      <p:cBhvr>
                                        <p:cTn id="47" dur="2000" fill="hold"/>
                                        <p:tgtEl>
                                          <p:spTgt spid="47"/>
                                        </p:tgtEl>
                                        <p:attrNameLst>
                                          <p:attrName>ppt_x</p:attrName>
                                          <p:attrName>ppt_y</p:attrName>
                                        </p:attrNameLst>
                                      </p:cBhvr>
                                      <p:rCtr x="42891" y="-185"/>
                                    </p:animMotion>
                                  </p:childTnLst>
                                </p:cTn>
                              </p:par>
                            </p:childTnLst>
                          </p:cTn>
                        </p:par>
                      </p:childTnLst>
                    </p:cTn>
                  </p:par>
                  <p:par>
                    <p:cTn id="48" fill="hold">
                      <p:stCondLst>
                        <p:cond delay="indefinite"/>
                      </p:stCondLst>
                      <p:childTnLst>
                        <p:par>
                          <p:cTn id="49" fill="hold">
                            <p:stCondLst>
                              <p:cond delay="0"/>
                            </p:stCondLst>
                            <p:childTnLst>
                              <p:par>
                                <p:cTn id="50" presetID="63" presetClass="path" presetSubtype="0" accel="50000" decel="50000" fill="hold" nodeType="clickEffect">
                                  <p:stCondLst>
                                    <p:cond delay="0"/>
                                  </p:stCondLst>
                                  <p:childTnLst>
                                    <p:animMotion origin="layout" path="M 1.66667E-6 4.07407E-6 L 0.86419 -0.0044 " pathEditMode="relative" rAng="0" ptsTypes="AA">
                                      <p:cBhvr>
                                        <p:cTn id="51" dur="2000" fill="hold"/>
                                        <p:tgtEl>
                                          <p:spTgt spid="27"/>
                                        </p:tgtEl>
                                        <p:attrNameLst>
                                          <p:attrName>ppt_x</p:attrName>
                                          <p:attrName>ppt_y</p:attrName>
                                        </p:attrNameLst>
                                      </p:cBhvr>
                                      <p:rCtr x="43203" y="-231"/>
                                    </p:animMotion>
                                  </p:childTnLst>
                                </p:cTn>
                              </p:par>
                            </p:childTnLst>
                          </p:cTn>
                        </p:par>
                      </p:childTnLst>
                    </p:cTn>
                  </p:par>
                  <p:par>
                    <p:cTn id="52" fill="hold">
                      <p:stCondLst>
                        <p:cond delay="indefinite"/>
                      </p:stCondLst>
                      <p:childTnLst>
                        <p:par>
                          <p:cTn id="53" fill="hold">
                            <p:stCondLst>
                              <p:cond delay="0"/>
                            </p:stCondLst>
                            <p:childTnLst>
                              <p:par>
                                <p:cTn id="54" presetID="63" presetClass="path" presetSubtype="0" accel="50000" decel="50000" fill="hold" nodeType="clickEffect">
                                  <p:stCondLst>
                                    <p:cond delay="0"/>
                                  </p:stCondLst>
                                  <p:childTnLst>
                                    <p:animMotion origin="layout" path="M 4.375E-6 -0.00879 L 0.86419 -0.0243 " pathEditMode="relative" rAng="0" ptsTypes="AA">
                                      <p:cBhvr>
                                        <p:cTn id="55" dur="2000" fill="hold"/>
                                        <p:tgtEl>
                                          <p:spTgt spid="35"/>
                                        </p:tgtEl>
                                        <p:attrNameLst>
                                          <p:attrName>ppt_x</p:attrName>
                                          <p:attrName>ppt_y</p:attrName>
                                        </p:attrNameLst>
                                      </p:cBhvr>
                                      <p:rCtr x="43203" y="-78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sp>
        <p:nvSpPr>
          <p:cNvPr id="6" name="object 2">
            <a:extLst>
              <a:ext uri="{FF2B5EF4-FFF2-40B4-BE49-F238E27FC236}">
                <a16:creationId xmlns:a16="http://schemas.microsoft.com/office/drawing/2014/main" id="{53BF98A6-7BD8-25BB-D61C-CA9B09F6B67C}"/>
              </a:ext>
            </a:extLst>
          </p:cNvPr>
          <p:cNvSpPr txBox="1">
            <a:spLocks/>
          </p:cNvSpPr>
          <p:nvPr/>
        </p:nvSpPr>
        <p:spPr>
          <a:xfrm>
            <a:off x="1511393" y="1196920"/>
            <a:ext cx="8884986" cy="509114"/>
          </a:xfrm>
          <a:prstGeom prst="rect">
            <a:avLst/>
          </a:prstGeom>
        </p:spPr>
        <p:txBody>
          <a:bodyPr vert="horz" wrap="square" lIns="0" tIns="1651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30"/>
              </a:spcBef>
            </a:pPr>
            <a:r>
              <a:rPr lang="en-US" sz="3200" spc="20">
                <a:solidFill>
                  <a:srgbClr val="BF0000"/>
                </a:solidFill>
                <a:latin typeface="Bahnschrift" panose="020B0502040204020203" pitchFamily="34" charset="0"/>
              </a:rPr>
              <a:t>MỘT SỐ </a:t>
            </a:r>
            <a:r>
              <a:rPr lang="en-US" sz="3200" spc="15">
                <a:solidFill>
                  <a:srgbClr val="BF0000"/>
                </a:solidFill>
                <a:latin typeface="Bahnschrift" panose="020B0502040204020203" pitchFamily="34" charset="0"/>
              </a:rPr>
              <a:t>KÊNH </a:t>
            </a:r>
            <a:r>
              <a:rPr lang="en-US" sz="3200" spc="20">
                <a:solidFill>
                  <a:srgbClr val="BF0000"/>
                </a:solidFill>
                <a:latin typeface="Bahnschrift" panose="020B0502040204020203" pitchFamily="34" charset="0"/>
              </a:rPr>
              <a:t>LIÊN HỆ </a:t>
            </a:r>
            <a:r>
              <a:rPr lang="en-US" sz="3200" spc="15">
                <a:solidFill>
                  <a:srgbClr val="BF0000"/>
                </a:solidFill>
                <a:latin typeface="Bahnschrift" panose="020B0502040204020203" pitchFamily="34" charset="0"/>
              </a:rPr>
              <a:t>VỚI PHÒNG</a:t>
            </a:r>
            <a:r>
              <a:rPr lang="en-US" sz="3200" spc="-204">
                <a:solidFill>
                  <a:srgbClr val="BF0000"/>
                </a:solidFill>
                <a:latin typeface="Bahnschrift" panose="020B0502040204020203" pitchFamily="34" charset="0"/>
              </a:rPr>
              <a:t> </a:t>
            </a:r>
            <a:r>
              <a:rPr lang="en-US" sz="3200" spc="15">
                <a:solidFill>
                  <a:srgbClr val="BF0000"/>
                </a:solidFill>
                <a:latin typeface="Bahnschrift" panose="020B0502040204020203" pitchFamily="34" charset="0"/>
              </a:rPr>
              <a:t>CT&amp;CTSV</a:t>
            </a:r>
            <a:endParaRPr lang="en-US" sz="3200" spc="15" dirty="0">
              <a:solidFill>
                <a:srgbClr val="BF0000"/>
              </a:solidFill>
              <a:latin typeface="Bahnschrift" panose="020B0502040204020203" pitchFamily="34" charset="0"/>
            </a:endParaRPr>
          </a:p>
        </p:txBody>
      </p:sp>
      <p:grpSp>
        <p:nvGrpSpPr>
          <p:cNvPr id="44" name="Group 43">
            <a:extLst>
              <a:ext uri="{FF2B5EF4-FFF2-40B4-BE49-F238E27FC236}">
                <a16:creationId xmlns:a16="http://schemas.microsoft.com/office/drawing/2014/main" id="{724CFD04-461C-279E-B29E-A270C34A73C0}"/>
              </a:ext>
            </a:extLst>
          </p:cNvPr>
          <p:cNvGrpSpPr/>
          <p:nvPr/>
        </p:nvGrpSpPr>
        <p:grpSpPr>
          <a:xfrm>
            <a:off x="2473999" y="4067935"/>
            <a:ext cx="2992120" cy="391795"/>
            <a:chOff x="2942952" y="4187067"/>
            <a:chExt cx="2992120" cy="391795"/>
          </a:xfrm>
        </p:grpSpPr>
        <p:sp>
          <p:nvSpPr>
            <p:cNvPr id="14" name="object 12">
              <a:extLst>
                <a:ext uri="{FF2B5EF4-FFF2-40B4-BE49-F238E27FC236}">
                  <a16:creationId xmlns:a16="http://schemas.microsoft.com/office/drawing/2014/main" id="{429F0FE3-8290-93C7-E54B-5E6B85AA0BB1}"/>
                </a:ext>
              </a:extLst>
            </p:cNvPr>
            <p:cNvSpPr/>
            <p:nvPr/>
          </p:nvSpPr>
          <p:spPr>
            <a:xfrm>
              <a:off x="2942952" y="4187067"/>
              <a:ext cx="2992120" cy="391795"/>
            </a:xfrm>
            <a:custGeom>
              <a:avLst/>
              <a:gdLst/>
              <a:ahLst/>
              <a:cxnLst/>
              <a:rect l="l" t="t" r="r" b="b"/>
              <a:pathLst>
                <a:path w="2992120" h="391795">
                  <a:moveTo>
                    <a:pt x="2991612" y="391668"/>
                  </a:moveTo>
                  <a:lnTo>
                    <a:pt x="0" y="391668"/>
                  </a:lnTo>
                  <a:lnTo>
                    <a:pt x="0" y="0"/>
                  </a:lnTo>
                  <a:lnTo>
                    <a:pt x="2991612" y="0"/>
                  </a:lnTo>
                  <a:lnTo>
                    <a:pt x="2991612" y="4572"/>
                  </a:lnTo>
                  <a:lnTo>
                    <a:pt x="10668" y="4572"/>
                  </a:lnTo>
                  <a:lnTo>
                    <a:pt x="4572" y="9144"/>
                  </a:lnTo>
                  <a:lnTo>
                    <a:pt x="10668" y="9144"/>
                  </a:lnTo>
                  <a:lnTo>
                    <a:pt x="10668" y="382524"/>
                  </a:lnTo>
                  <a:lnTo>
                    <a:pt x="4572" y="382524"/>
                  </a:lnTo>
                  <a:lnTo>
                    <a:pt x="10668" y="387096"/>
                  </a:lnTo>
                  <a:lnTo>
                    <a:pt x="2991612" y="387096"/>
                  </a:lnTo>
                  <a:lnTo>
                    <a:pt x="2991612" y="391668"/>
                  </a:lnTo>
                  <a:close/>
                </a:path>
                <a:path w="2992120" h="391795">
                  <a:moveTo>
                    <a:pt x="10668" y="9144"/>
                  </a:moveTo>
                  <a:lnTo>
                    <a:pt x="4572" y="9144"/>
                  </a:lnTo>
                  <a:lnTo>
                    <a:pt x="10668" y="4572"/>
                  </a:lnTo>
                  <a:lnTo>
                    <a:pt x="10668" y="9144"/>
                  </a:lnTo>
                  <a:close/>
                </a:path>
                <a:path w="2992120" h="391795">
                  <a:moveTo>
                    <a:pt x="2982468" y="9144"/>
                  </a:moveTo>
                  <a:lnTo>
                    <a:pt x="10668" y="9144"/>
                  </a:lnTo>
                  <a:lnTo>
                    <a:pt x="10668" y="4572"/>
                  </a:lnTo>
                  <a:lnTo>
                    <a:pt x="2982468" y="4572"/>
                  </a:lnTo>
                  <a:lnTo>
                    <a:pt x="2982468" y="9144"/>
                  </a:lnTo>
                  <a:close/>
                </a:path>
                <a:path w="2992120" h="391795">
                  <a:moveTo>
                    <a:pt x="2982468" y="387096"/>
                  </a:moveTo>
                  <a:lnTo>
                    <a:pt x="2982468" y="4572"/>
                  </a:lnTo>
                  <a:lnTo>
                    <a:pt x="2987040" y="9144"/>
                  </a:lnTo>
                  <a:lnTo>
                    <a:pt x="2991612" y="9144"/>
                  </a:lnTo>
                  <a:lnTo>
                    <a:pt x="2991612" y="382524"/>
                  </a:lnTo>
                  <a:lnTo>
                    <a:pt x="2987040" y="382524"/>
                  </a:lnTo>
                  <a:lnTo>
                    <a:pt x="2982468" y="387096"/>
                  </a:lnTo>
                  <a:close/>
                </a:path>
                <a:path w="2992120" h="391795">
                  <a:moveTo>
                    <a:pt x="2991612" y="9144"/>
                  </a:moveTo>
                  <a:lnTo>
                    <a:pt x="2987040" y="9144"/>
                  </a:lnTo>
                  <a:lnTo>
                    <a:pt x="2982468" y="4572"/>
                  </a:lnTo>
                  <a:lnTo>
                    <a:pt x="2991612" y="4572"/>
                  </a:lnTo>
                  <a:lnTo>
                    <a:pt x="2991612" y="9144"/>
                  </a:lnTo>
                  <a:close/>
                </a:path>
                <a:path w="2992120" h="391795">
                  <a:moveTo>
                    <a:pt x="10668" y="387096"/>
                  </a:moveTo>
                  <a:lnTo>
                    <a:pt x="4572" y="382524"/>
                  </a:lnTo>
                  <a:lnTo>
                    <a:pt x="10668" y="382524"/>
                  </a:lnTo>
                  <a:lnTo>
                    <a:pt x="10668" y="387096"/>
                  </a:lnTo>
                  <a:close/>
                </a:path>
                <a:path w="2992120" h="391795">
                  <a:moveTo>
                    <a:pt x="2982468" y="387096"/>
                  </a:moveTo>
                  <a:lnTo>
                    <a:pt x="10668" y="387096"/>
                  </a:lnTo>
                  <a:lnTo>
                    <a:pt x="10668" y="382524"/>
                  </a:lnTo>
                  <a:lnTo>
                    <a:pt x="2982468" y="382524"/>
                  </a:lnTo>
                  <a:lnTo>
                    <a:pt x="2982468" y="387096"/>
                  </a:lnTo>
                  <a:close/>
                </a:path>
                <a:path w="2992120" h="391795">
                  <a:moveTo>
                    <a:pt x="2991612" y="387096"/>
                  </a:moveTo>
                  <a:lnTo>
                    <a:pt x="2982468" y="387096"/>
                  </a:lnTo>
                  <a:lnTo>
                    <a:pt x="2987040" y="382524"/>
                  </a:lnTo>
                  <a:lnTo>
                    <a:pt x="2991612" y="382524"/>
                  </a:lnTo>
                  <a:lnTo>
                    <a:pt x="2991612" y="387096"/>
                  </a:lnTo>
                  <a:close/>
                </a:path>
              </a:pathLst>
            </a:custGeom>
            <a:solidFill>
              <a:srgbClr val="ED7C31"/>
            </a:solidFill>
          </p:spPr>
          <p:txBody>
            <a:bodyPr wrap="square" lIns="0" tIns="0" rIns="0" bIns="0" rtlCol="0"/>
            <a:lstStyle/>
            <a:p>
              <a:endParaRPr/>
            </a:p>
          </p:txBody>
        </p:sp>
        <p:sp>
          <p:nvSpPr>
            <p:cNvPr id="15" name="object 13">
              <a:extLst>
                <a:ext uri="{FF2B5EF4-FFF2-40B4-BE49-F238E27FC236}">
                  <a16:creationId xmlns:a16="http://schemas.microsoft.com/office/drawing/2014/main" id="{F7C267CB-4E4C-441E-06C1-41987D1AC183}"/>
                </a:ext>
              </a:extLst>
            </p:cNvPr>
            <p:cNvSpPr txBox="1"/>
            <p:nvPr/>
          </p:nvSpPr>
          <p:spPr>
            <a:xfrm>
              <a:off x="3248659" y="4263391"/>
              <a:ext cx="2527010" cy="232756"/>
            </a:xfrm>
            <a:prstGeom prst="rect">
              <a:avLst/>
            </a:prstGeom>
          </p:spPr>
          <p:txBody>
            <a:bodyPr vert="horz" wrap="square" lIns="0" tIns="17145" rIns="0" bIns="0" rtlCol="0">
              <a:spAutoFit/>
            </a:bodyPr>
            <a:lstStyle/>
            <a:p>
              <a:pPr marL="12700">
                <a:lnSpc>
                  <a:spcPct val="100000"/>
                </a:lnSpc>
                <a:spcBef>
                  <a:spcPts val="135"/>
                </a:spcBef>
              </a:pPr>
              <a:r>
                <a:rPr sz="1400" b="1" spc="15" dirty="0">
                  <a:latin typeface="Times New Roman"/>
                  <a:cs typeface="Times New Roman"/>
                </a:rPr>
                <a:t>ID: </a:t>
              </a:r>
              <a:r>
                <a:rPr sz="1400" b="1" spc="20" dirty="0">
                  <a:latin typeface="Times New Roman"/>
                  <a:cs typeface="Times New Roman"/>
                </a:rPr>
                <a:t>934 7316 3890 </a:t>
              </a:r>
              <a:r>
                <a:rPr sz="1400" b="1" spc="10" dirty="0">
                  <a:latin typeface="Times New Roman"/>
                  <a:cs typeface="Times New Roman"/>
                </a:rPr>
                <a:t>- </a:t>
              </a:r>
              <a:r>
                <a:rPr sz="1400" b="1" spc="15" dirty="0">
                  <a:latin typeface="Times New Roman"/>
                  <a:cs typeface="Times New Roman"/>
                </a:rPr>
                <a:t>Pass:</a:t>
              </a:r>
              <a:r>
                <a:rPr sz="1400" b="1" spc="-130" dirty="0">
                  <a:latin typeface="Times New Roman"/>
                  <a:cs typeface="Times New Roman"/>
                </a:rPr>
                <a:t> </a:t>
              </a:r>
              <a:r>
                <a:rPr sz="1400" b="1" spc="10" dirty="0">
                  <a:latin typeface="Times New Roman"/>
                  <a:cs typeface="Times New Roman"/>
                </a:rPr>
                <a:t>uneti</a:t>
              </a:r>
              <a:endParaRPr sz="1400">
                <a:latin typeface="Times New Roman"/>
                <a:cs typeface="Times New Roman"/>
              </a:endParaRPr>
            </a:p>
          </p:txBody>
        </p:sp>
      </p:grpSp>
      <p:grpSp>
        <p:nvGrpSpPr>
          <p:cNvPr id="43" name="Group 42">
            <a:extLst>
              <a:ext uri="{FF2B5EF4-FFF2-40B4-BE49-F238E27FC236}">
                <a16:creationId xmlns:a16="http://schemas.microsoft.com/office/drawing/2014/main" id="{54D15F67-3D12-C3C1-3BA4-F92D6A3DE24A}"/>
              </a:ext>
            </a:extLst>
          </p:cNvPr>
          <p:cNvGrpSpPr/>
          <p:nvPr/>
        </p:nvGrpSpPr>
        <p:grpSpPr>
          <a:xfrm>
            <a:off x="2483762" y="5070844"/>
            <a:ext cx="2992120" cy="393700"/>
            <a:chOff x="3232404" y="5150892"/>
            <a:chExt cx="2992120" cy="393700"/>
          </a:xfrm>
        </p:grpSpPr>
        <p:sp>
          <p:nvSpPr>
            <p:cNvPr id="23" name="object 15">
              <a:extLst>
                <a:ext uri="{FF2B5EF4-FFF2-40B4-BE49-F238E27FC236}">
                  <a16:creationId xmlns:a16="http://schemas.microsoft.com/office/drawing/2014/main" id="{2D5D404A-69F3-1358-C52D-7836D5100228}"/>
                </a:ext>
              </a:extLst>
            </p:cNvPr>
            <p:cNvSpPr/>
            <p:nvPr/>
          </p:nvSpPr>
          <p:spPr>
            <a:xfrm>
              <a:off x="3232404" y="5150892"/>
              <a:ext cx="2992120" cy="393700"/>
            </a:xfrm>
            <a:custGeom>
              <a:avLst/>
              <a:gdLst/>
              <a:ahLst/>
              <a:cxnLst/>
              <a:rect l="l" t="t" r="r" b="b"/>
              <a:pathLst>
                <a:path w="2992120" h="393700">
                  <a:moveTo>
                    <a:pt x="2991612" y="393192"/>
                  </a:moveTo>
                  <a:lnTo>
                    <a:pt x="0" y="393192"/>
                  </a:lnTo>
                  <a:lnTo>
                    <a:pt x="0" y="0"/>
                  </a:lnTo>
                  <a:lnTo>
                    <a:pt x="2991612" y="0"/>
                  </a:lnTo>
                  <a:lnTo>
                    <a:pt x="2991612" y="6096"/>
                  </a:lnTo>
                  <a:lnTo>
                    <a:pt x="10668" y="6096"/>
                  </a:lnTo>
                  <a:lnTo>
                    <a:pt x="4572" y="10668"/>
                  </a:lnTo>
                  <a:lnTo>
                    <a:pt x="10668" y="10668"/>
                  </a:lnTo>
                  <a:lnTo>
                    <a:pt x="10668" y="382524"/>
                  </a:lnTo>
                  <a:lnTo>
                    <a:pt x="4572" y="382524"/>
                  </a:lnTo>
                  <a:lnTo>
                    <a:pt x="10668" y="388620"/>
                  </a:lnTo>
                  <a:lnTo>
                    <a:pt x="2991612" y="388620"/>
                  </a:lnTo>
                  <a:lnTo>
                    <a:pt x="2991612" y="393192"/>
                  </a:lnTo>
                  <a:close/>
                </a:path>
                <a:path w="2992120" h="393700">
                  <a:moveTo>
                    <a:pt x="10668" y="10668"/>
                  </a:moveTo>
                  <a:lnTo>
                    <a:pt x="4572" y="10668"/>
                  </a:lnTo>
                  <a:lnTo>
                    <a:pt x="10668" y="6096"/>
                  </a:lnTo>
                  <a:lnTo>
                    <a:pt x="10668" y="10668"/>
                  </a:lnTo>
                  <a:close/>
                </a:path>
                <a:path w="2992120" h="393700">
                  <a:moveTo>
                    <a:pt x="2982468" y="10668"/>
                  </a:moveTo>
                  <a:lnTo>
                    <a:pt x="10668" y="10668"/>
                  </a:lnTo>
                  <a:lnTo>
                    <a:pt x="10668" y="6096"/>
                  </a:lnTo>
                  <a:lnTo>
                    <a:pt x="2982468" y="6096"/>
                  </a:lnTo>
                  <a:lnTo>
                    <a:pt x="2982468" y="10668"/>
                  </a:lnTo>
                  <a:close/>
                </a:path>
                <a:path w="2992120" h="393700">
                  <a:moveTo>
                    <a:pt x="2982468" y="388620"/>
                  </a:moveTo>
                  <a:lnTo>
                    <a:pt x="2982468" y="6096"/>
                  </a:lnTo>
                  <a:lnTo>
                    <a:pt x="2987040" y="10668"/>
                  </a:lnTo>
                  <a:lnTo>
                    <a:pt x="2991612" y="10668"/>
                  </a:lnTo>
                  <a:lnTo>
                    <a:pt x="2991612" y="382524"/>
                  </a:lnTo>
                  <a:lnTo>
                    <a:pt x="2987040" y="382524"/>
                  </a:lnTo>
                  <a:lnTo>
                    <a:pt x="2982468" y="388620"/>
                  </a:lnTo>
                  <a:close/>
                </a:path>
                <a:path w="2992120" h="393700">
                  <a:moveTo>
                    <a:pt x="2991612" y="10668"/>
                  </a:moveTo>
                  <a:lnTo>
                    <a:pt x="2987040" y="10668"/>
                  </a:lnTo>
                  <a:lnTo>
                    <a:pt x="2982468" y="6096"/>
                  </a:lnTo>
                  <a:lnTo>
                    <a:pt x="2991612" y="6096"/>
                  </a:lnTo>
                  <a:lnTo>
                    <a:pt x="2991612" y="10668"/>
                  </a:lnTo>
                  <a:close/>
                </a:path>
                <a:path w="2992120" h="393700">
                  <a:moveTo>
                    <a:pt x="10668" y="388620"/>
                  </a:moveTo>
                  <a:lnTo>
                    <a:pt x="4572" y="382524"/>
                  </a:lnTo>
                  <a:lnTo>
                    <a:pt x="10668" y="382524"/>
                  </a:lnTo>
                  <a:lnTo>
                    <a:pt x="10668" y="388620"/>
                  </a:lnTo>
                  <a:close/>
                </a:path>
                <a:path w="2992120" h="393700">
                  <a:moveTo>
                    <a:pt x="2982468" y="388620"/>
                  </a:moveTo>
                  <a:lnTo>
                    <a:pt x="10668" y="388620"/>
                  </a:lnTo>
                  <a:lnTo>
                    <a:pt x="10668" y="382524"/>
                  </a:lnTo>
                  <a:lnTo>
                    <a:pt x="2982468" y="382524"/>
                  </a:lnTo>
                  <a:lnTo>
                    <a:pt x="2982468" y="388620"/>
                  </a:lnTo>
                  <a:close/>
                </a:path>
                <a:path w="2992120" h="393700">
                  <a:moveTo>
                    <a:pt x="2991612" y="388620"/>
                  </a:moveTo>
                  <a:lnTo>
                    <a:pt x="2982468" y="388620"/>
                  </a:lnTo>
                  <a:lnTo>
                    <a:pt x="2987040" y="382524"/>
                  </a:lnTo>
                  <a:lnTo>
                    <a:pt x="2991612" y="382524"/>
                  </a:lnTo>
                  <a:lnTo>
                    <a:pt x="2991612" y="388620"/>
                  </a:lnTo>
                  <a:close/>
                </a:path>
              </a:pathLst>
            </a:custGeom>
            <a:solidFill>
              <a:srgbClr val="ED7C31"/>
            </a:solidFill>
          </p:spPr>
          <p:txBody>
            <a:bodyPr wrap="square" lIns="0" tIns="0" rIns="0" bIns="0" rtlCol="0"/>
            <a:lstStyle/>
            <a:p>
              <a:endParaRPr/>
            </a:p>
          </p:txBody>
        </p:sp>
        <p:sp>
          <p:nvSpPr>
            <p:cNvPr id="24" name="object 16">
              <a:extLst>
                <a:ext uri="{FF2B5EF4-FFF2-40B4-BE49-F238E27FC236}">
                  <a16:creationId xmlns:a16="http://schemas.microsoft.com/office/drawing/2014/main" id="{5CE41FFC-AD2B-51D3-DBDF-88C6B5EFCF74}"/>
                </a:ext>
              </a:extLst>
            </p:cNvPr>
            <p:cNvSpPr txBox="1"/>
            <p:nvPr/>
          </p:nvSpPr>
          <p:spPr>
            <a:xfrm>
              <a:off x="3746700" y="5206541"/>
              <a:ext cx="2363227" cy="232756"/>
            </a:xfrm>
            <a:prstGeom prst="rect">
              <a:avLst/>
            </a:prstGeom>
          </p:spPr>
          <p:txBody>
            <a:bodyPr vert="horz" wrap="square" lIns="0" tIns="17145" rIns="0" bIns="0" rtlCol="0">
              <a:spAutoFit/>
            </a:bodyPr>
            <a:lstStyle/>
            <a:p>
              <a:pPr marL="12700">
                <a:lnSpc>
                  <a:spcPct val="100000"/>
                </a:lnSpc>
                <a:spcBef>
                  <a:spcPts val="135"/>
                </a:spcBef>
              </a:pPr>
              <a:r>
                <a:rPr sz="1400" b="1" spc="10" dirty="0">
                  <a:latin typeface="Times New Roman"/>
                  <a:cs typeface="Times New Roman"/>
                  <a:hlinkClick r:id="rId4"/>
                </a:rPr>
                <a:t>sv.phongctsv@uneti.edu.vn</a:t>
              </a:r>
              <a:endParaRPr sz="1400">
                <a:latin typeface="Times New Roman"/>
                <a:cs typeface="Times New Roman"/>
              </a:endParaRPr>
            </a:p>
          </p:txBody>
        </p:sp>
      </p:grpSp>
      <p:sp>
        <p:nvSpPr>
          <p:cNvPr id="26" name="object 18">
            <a:extLst>
              <a:ext uri="{FF2B5EF4-FFF2-40B4-BE49-F238E27FC236}">
                <a16:creationId xmlns:a16="http://schemas.microsoft.com/office/drawing/2014/main" id="{A27960F2-E84E-9D8B-802E-9C537096D274}"/>
              </a:ext>
            </a:extLst>
          </p:cNvPr>
          <p:cNvSpPr/>
          <p:nvPr/>
        </p:nvSpPr>
        <p:spPr>
          <a:xfrm>
            <a:off x="1494687" y="2949051"/>
            <a:ext cx="626364" cy="627888"/>
          </a:xfrm>
          <a:prstGeom prst="rect">
            <a:avLst/>
          </a:prstGeom>
          <a:blipFill>
            <a:blip r:embed="rId5" cstate="print"/>
            <a:stretch>
              <a:fillRect/>
            </a:stretch>
          </a:blipFill>
        </p:spPr>
        <p:txBody>
          <a:bodyPr wrap="square" lIns="0" tIns="0" rIns="0" bIns="0" rtlCol="0"/>
          <a:lstStyle/>
          <a:p>
            <a:endParaRPr/>
          </a:p>
        </p:txBody>
      </p:sp>
      <p:sp>
        <p:nvSpPr>
          <p:cNvPr id="27" name="object 19">
            <a:extLst>
              <a:ext uri="{FF2B5EF4-FFF2-40B4-BE49-F238E27FC236}">
                <a16:creationId xmlns:a16="http://schemas.microsoft.com/office/drawing/2014/main" id="{807396AB-82CA-EFE7-017F-EA54D69EC558}"/>
              </a:ext>
            </a:extLst>
          </p:cNvPr>
          <p:cNvSpPr/>
          <p:nvPr/>
        </p:nvSpPr>
        <p:spPr>
          <a:xfrm>
            <a:off x="1468017" y="3940401"/>
            <a:ext cx="679704" cy="678179"/>
          </a:xfrm>
          <a:prstGeom prst="rect">
            <a:avLst/>
          </a:prstGeom>
          <a:blipFill>
            <a:blip r:embed="rId6" cstate="print"/>
            <a:stretch>
              <a:fillRect/>
            </a:stretch>
          </a:blipFill>
        </p:spPr>
        <p:txBody>
          <a:bodyPr wrap="square" lIns="0" tIns="0" rIns="0" bIns="0" rtlCol="0"/>
          <a:lstStyle/>
          <a:p>
            <a:endParaRPr/>
          </a:p>
        </p:txBody>
      </p:sp>
      <p:sp>
        <p:nvSpPr>
          <p:cNvPr id="28" name="object 20">
            <a:extLst>
              <a:ext uri="{FF2B5EF4-FFF2-40B4-BE49-F238E27FC236}">
                <a16:creationId xmlns:a16="http://schemas.microsoft.com/office/drawing/2014/main" id="{4A32AE13-FE2B-6EE8-98AD-7C91707C5A7B}"/>
              </a:ext>
            </a:extLst>
          </p:cNvPr>
          <p:cNvSpPr/>
          <p:nvPr/>
        </p:nvSpPr>
        <p:spPr>
          <a:xfrm>
            <a:off x="1444058" y="5006113"/>
            <a:ext cx="699516" cy="637032"/>
          </a:xfrm>
          <a:prstGeom prst="rect">
            <a:avLst/>
          </a:prstGeom>
          <a:blipFill>
            <a:blip r:embed="rId7" cstate="print"/>
            <a:stretch>
              <a:fillRect/>
            </a:stretch>
          </a:blipFill>
        </p:spPr>
        <p:txBody>
          <a:bodyPr wrap="square" lIns="0" tIns="0" rIns="0" bIns="0" rtlCol="0"/>
          <a:lstStyle/>
          <a:p>
            <a:endParaRPr/>
          </a:p>
        </p:txBody>
      </p:sp>
      <p:grpSp>
        <p:nvGrpSpPr>
          <p:cNvPr id="38" name="Group 37">
            <a:extLst>
              <a:ext uri="{FF2B5EF4-FFF2-40B4-BE49-F238E27FC236}">
                <a16:creationId xmlns:a16="http://schemas.microsoft.com/office/drawing/2014/main" id="{752F395F-FEE1-B09B-18D8-F715A27EE0C3}"/>
              </a:ext>
            </a:extLst>
          </p:cNvPr>
          <p:cNvGrpSpPr/>
          <p:nvPr/>
        </p:nvGrpSpPr>
        <p:grpSpPr>
          <a:xfrm>
            <a:off x="1808189" y="2169005"/>
            <a:ext cx="3746500" cy="363220"/>
            <a:chOff x="1845563" y="2168425"/>
            <a:chExt cx="3746500" cy="363220"/>
          </a:xfrm>
        </p:grpSpPr>
        <p:sp>
          <p:nvSpPr>
            <p:cNvPr id="31" name="object 23">
              <a:extLst>
                <a:ext uri="{FF2B5EF4-FFF2-40B4-BE49-F238E27FC236}">
                  <a16:creationId xmlns:a16="http://schemas.microsoft.com/office/drawing/2014/main" id="{3C66AFFF-32FD-62CD-B8FC-65EE2FF47F2F}"/>
                </a:ext>
              </a:extLst>
            </p:cNvPr>
            <p:cNvSpPr/>
            <p:nvPr/>
          </p:nvSpPr>
          <p:spPr>
            <a:xfrm>
              <a:off x="1845563" y="2168425"/>
              <a:ext cx="3746500" cy="363220"/>
            </a:xfrm>
            <a:custGeom>
              <a:avLst/>
              <a:gdLst/>
              <a:ahLst/>
              <a:cxnLst/>
              <a:rect l="l" t="t" r="r" b="b"/>
              <a:pathLst>
                <a:path w="3746500" h="363219">
                  <a:moveTo>
                    <a:pt x="3686556" y="362712"/>
                  </a:moveTo>
                  <a:lnTo>
                    <a:pt x="59436" y="362712"/>
                  </a:lnTo>
                  <a:lnTo>
                    <a:pt x="36647" y="357901"/>
                  </a:lnTo>
                  <a:lnTo>
                    <a:pt x="17716" y="344805"/>
                  </a:lnTo>
                  <a:lnTo>
                    <a:pt x="4786" y="325421"/>
                  </a:lnTo>
                  <a:lnTo>
                    <a:pt x="0" y="301752"/>
                  </a:lnTo>
                  <a:lnTo>
                    <a:pt x="0" y="59436"/>
                  </a:lnTo>
                  <a:lnTo>
                    <a:pt x="4786" y="36004"/>
                  </a:lnTo>
                  <a:lnTo>
                    <a:pt x="17716" y="17145"/>
                  </a:lnTo>
                  <a:lnTo>
                    <a:pt x="36647" y="4572"/>
                  </a:lnTo>
                  <a:lnTo>
                    <a:pt x="59436" y="0"/>
                  </a:lnTo>
                  <a:lnTo>
                    <a:pt x="3686556" y="0"/>
                  </a:lnTo>
                  <a:lnTo>
                    <a:pt x="3709987" y="4572"/>
                  </a:lnTo>
                  <a:lnTo>
                    <a:pt x="3728846" y="17145"/>
                  </a:lnTo>
                  <a:lnTo>
                    <a:pt x="3741419" y="36004"/>
                  </a:lnTo>
                  <a:lnTo>
                    <a:pt x="3745991" y="59436"/>
                  </a:lnTo>
                  <a:lnTo>
                    <a:pt x="3745991" y="301752"/>
                  </a:lnTo>
                  <a:lnTo>
                    <a:pt x="3741419" y="325421"/>
                  </a:lnTo>
                  <a:lnTo>
                    <a:pt x="3728846" y="344805"/>
                  </a:lnTo>
                  <a:lnTo>
                    <a:pt x="3709987" y="357901"/>
                  </a:lnTo>
                  <a:lnTo>
                    <a:pt x="3686556" y="362712"/>
                  </a:lnTo>
                  <a:close/>
                </a:path>
              </a:pathLst>
            </a:custGeom>
          </p:spPr>
          <p:style>
            <a:lnRef idx="2">
              <a:schemeClr val="accent1"/>
            </a:lnRef>
            <a:fillRef idx="1">
              <a:schemeClr val="lt1"/>
            </a:fillRef>
            <a:effectRef idx="0">
              <a:schemeClr val="accent1"/>
            </a:effectRef>
            <a:fontRef idx="minor">
              <a:schemeClr val="dk1"/>
            </a:fontRef>
          </p:style>
          <p:txBody>
            <a:bodyPr wrap="square" lIns="0" tIns="0" rIns="0" bIns="0" rtlCol="0"/>
            <a:lstStyle/>
            <a:p>
              <a:endParaRPr/>
            </a:p>
          </p:txBody>
        </p:sp>
        <p:sp>
          <p:nvSpPr>
            <p:cNvPr id="33" name="object 25">
              <a:extLst>
                <a:ext uri="{FF2B5EF4-FFF2-40B4-BE49-F238E27FC236}">
                  <a16:creationId xmlns:a16="http://schemas.microsoft.com/office/drawing/2014/main" id="{209FD222-2165-139B-5B11-59F0001B0CA1}"/>
                </a:ext>
              </a:extLst>
            </p:cNvPr>
            <p:cNvSpPr txBox="1"/>
            <p:nvPr/>
          </p:nvSpPr>
          <p:spPr>
            <a:xfrm>
              <a:off x="3253264" y="2190787"/>
              <a:ext cx="934085" cy="301625"/>
            </a:xfrm>
            <a:prstGeom prst="rect">
              <a:avLst/>
            </a:prstGeom>
          </p:spPr>
          <p:txBody>
            <a:bodyPr vert="horz" wrap="square" lIns="0" tIns="13970" rIns="0" bIns="0" rtlCol="0">
              <a:spAutoFit/>
            </a:bodyPr>
            <a:lstStyle/>
            <a:p>
              <a:pPr marL="12700">
                <a:lnSpc>
                  <a:spcPct val="100000"/>
                </a:lnSpc>
                <a:spcBef>
                  <a:spcPts val="110"/>
                </a:spcBef>
              </a:pPr>
              <a:r>
                <a:rPr sz="1800" b="1" spc="-10" dirty="0">
                  <a:latin typeface="Times New Roman"/>
                  <a:cs typeface="Times New Roman"/>
                </a:rPr>
                <a:t>O</a:t>
              </a:r>
              <a:r>
                <a:rPr sz="1800" b="1" spc="15" dirty="0">
                  <a:latin typeface="Times New Roman"/>
                  <a:cs typeface="Times New Roman"/>
                </a:rPr>
                <a:t>N</a:t>
              </a:r>
              <a:r>
                <a:rPr sz="1800" b="1" spc="10" dirty="0">
                  <a:latin typeface="Times New Roman"/>
                  <a:cs typeface="Times New Roman"/>
                </a:rPr>
                <a:t>L</a:t>
              </a:r>
              <a:r>
                <a:rPr sz="1800" b="1" dirty="0">
                  <a:latin typeface="Times New Roman"/>
                  <a:cs typeface="Times New Roman"/>
                </a:rPr>
                <a:t>IN</a:t>
              </a:r>
              <a:r>
                <a:rPr sz="1800" b="1" spc="5" dirty="0">
                  <a:latin typeface="Times New Roman"/>
                  <a:cs typeface="Times New Roman"/>
                </a:rPr>
                <a:t>E</a:t>
              </a:r>
              <a:endParaRPr sz="1800">
                <a:latin typeface="Times New Roman"/>
                <a:cs typeface="Times New Roman"/>
              </a:endParaRPr>
            </a:p>
          </p:txBody>
        </p:sp>
      </p:grpSp>
      <p:sp>
        <p:nvSpPr>
          <p:cNvPr id="37" name="object 29">
            <a:extLst>
              <a:ext uri="{FF2B5EF4-FFF2-40B4-BE49-F238E27FC236}">
                <a16:creationId xmlns:a16="http://schemas.microsoft.com/office/drawing/2014/main" id="{ACDC8016-BBDA-8D66-F6FA-0FA778ECB976}"/>
              </a:ext>
            </a:extLst>
          </p:cNvPr>
          <p:cNvSpPr txBox="1"/>
          <p:nvPr/>
        </p:nvSpPr>
        <p:spPr>
          <a:xfrm>
            <a:off x="7363134" y="3087986"/>
            <a:ext cx="3746500" cy="2038507"/>
          </a:xfrm>
          <a:prstGeom prst="rect">
            <a:avLst/>
          </a:prstGeom>
        </p:spPr>
        <p:txBody>
          <a:bodyPr vert="horz" wrap="square" lIns="0" tIns="13970" rIns="0" bIns="0" rtlCol="0">
            <a:spAutoFit/>
          </a:bodyPr>
          <a:lstStyle/>
          <a:p>
            <a:pPr marL="105410">
              <a:lnSpc>
                <a:spcPct val="100000"/>
              </a:lnSpc>
            </a:pPr>
            <a:r>
              <a:rPr lang="en-US" sz="1300" i="1" spc="5">
                <a:solidFill>
                  <a:srgbClr val="FF0000"/>
                </a:solidFill>
                <a:latin typeface="Times New Roman"/>
                <a:cs typeface="Times New Roman"/>
              </a:rPr>
              <a:t>- </a:t>
            </a:r>
            <a:r>
              <a:rPr sz="1300" i="1" spc="5">
                <a:solidFill>
                  <a:srgbClr val="FF0000"/>
                </a:solidFill>
                <a:latin typeface="Times New Roman"/>
                <a:cs typeface="Times New Roman"/>
              </a:rPr>
              <a:t>Cơ </a:t>
            </a:r>
            <a:r>
              <a:rPr sz="1300" i="1" spc="5" dirty="0">
                <a:solidFill>
                  <a:srgbClr val="FF0000"/>
                </a:solidFill>
                <a:latin typeface="Times New Roman"/>
                <a:cs typeface="Times New Roman"/>
              </a:rPr>
              <a:t>sở </a:t>
            </a:r>
            <a:r>
              <a:rPr sz="1300" i="1" spc="10" dirty="0">
                <a:solidFill>
                  <a:srgbClr val="FF0000"/>
                </a:solidFill>
                <a:latin typeface="Times New Roman"/>
                <a:cs typeface="Times New Roman"/>
              </a:rPr>
              <a:t>Minh</a:t>
            </a:r>
            <a:r>
              <a:rPr sz="1300" i="1" spc="-15" dirty="0">
                <a:solidFill>
                  <a:srgbClr val="FF0000"/>
                </a:solidFill>
                <a:latin typeface="Times New Roman"/>
                <a:cs typeface="Times New Roman"/>
              </a:rPr>
              <a:t> </a:t>
            </a:r>
            <a:r>
              <a:rPr sz="1300" i="1" spc="5" dirty="0">
                <a:solidFill>
                  <a:srgbClr val="FF0000"/>
                </a:solidFill>
                <a:latin typeface="Times New Roman"/>
                <a:cs typeface="Times New Roman"/>
              </a:rPr>
              <a:t>Khai:</a:t>
            </a:r>
            <a:endParaRPr sz="1300" dirty="0">
              <a:solidFill>
                <a:srgbClr val="FF0000"/>
              </a:solidFill>
              <a:latin typeface="Times New Roman"/>
              <a:cs typeface="Times New Roman"/>
            </a:endParaRPr>
          </a:p>
          <a:p>
            <a:pPr marL="12700" marR="5080">
              <a:lnSpc>
                <a:spcPct val="101600"/>
              </a:lnSpc>
            </a:pPr>
            <a:r>
              <a:rPr sz="1300" spc="5" dirty="0">
                <a:latin typeface="Times New Roman"/>
                <a:cs typeface="Times New Roman"/>
              </a:rPr>
              <a:t>Phòng </a:t>
            </a:r>
            <a:r>
              <a:rPr sz="1300" spc="10" dirty="0">
                <a:latin typeface="Times New Roman"/>
                <a:cs typeface="Times New Roman"/>
              </a:rPr>
              <a:t>106 </a:t>
            </a:r>
            <a:r>
              <a:rPr sz="1300" spc="5" dirty="0">
                <a:latin typeface="Times New Roman"/>
                <a:cs typeface="Times New Roman"/>
              </a:rPr>
              <a:t>nhà </a:t>
            </a:r>
            <a:r>
              <a:rPr sz="1300" spc="10" dirty="0">
                <a:latin typeface="Times New Roman"/>
                <a:cs typeface="Times New Roman"/>
              </a:rPr>
              <a:t>H.A3 </a:t>
            </a:r>
            <a:r>
              <a:rPr sz="1300" spc="5" dirty="0">
                <a:latin typeface="Carlito"/>
                <a:cs typeface="Carlito"/>
              </a:rPr>
              <a:t>- </a:t>
            </a:r>
            <a:r>
              <a:rPr sz="1300" spc="5" dirty="0">
                <a:latin typeface="Times New Roman"/>
                <a:cs typeface="Times New Roman"/>
              </a:rPr>
              <a:t>Khu giảng đường, </a:t>
            </a:r>
            <a:r>
              <a:rPr sz="1300" dirty="0">
                <a:latin typeface="Times New Roman"/>
                <a:cs typeface="Times New Roman"/>
              </a:rPr>
              <a:t>Trường  Đại </a:t>
            </a:r>
            <a:r>
              <a:rPr sz="1300" spc="5" dirty="0">
                <a:latin typeface="Times New Roman"/>
                <a:cs typeface="Times New Roman"/>
              </a:rPr>
              <a:t>học Kinh tế </a:t>
            </a:r>
            <a:r>
              <a:rPr sz="1300" spc="5" dirty="0">
                <a:latin typeface="Carlito"/>
                <a:cs typeface="Carlito"/>
              </a:rPr>
              <a:t>- </a:t>
            </a:r>
            <a:r>
              <a:rPr sz="1300" spc="5" dirty="0">
                <a:latin typeface="Times New Roman"/>
                <a:cs typeface="Times New Roman"/>
              </a:rPr>
              <a:t>Kỹ thuật Công nghiệp </a:t>
            </a:r>
            <a:r>
              <a:rPr sz="1300" spc="5" dirty="0">
                <a:latin typeface="Carlito"/>
                <a:cs typeface="Carlito"/>
              </a:rPr>
              <a:t>- </a:t>
            </a:r>
            <a:r>
              <a:rPr sz="1300" spc="5" dirty="0">
                <a:latin typeface="Times New Roman"/>
                <a:cs typeface="Times New Roman"/>
              </a:rPr>
              <a:t>Ngõ</a:t>
            </a:r>
            <a:r>
              <a:rPr sz="1300" spc="100" dirty="0">
                <a:latin typeface="Times New Roman"/>
                <a:cs typeface="Times New Roman"/>
              </a:rPr>
              <a:t> </a:t>
            </a:r>
            <a:r>
              <a:rPr sz="1300" spc="5" dirty="0">
                <a:latin typeface="Times New Roman"/>
                <a:cs typeface="Times New Roman"/>
              </a:rPr>
              <a:t>454,</a:t>
            </a:r>
            <a:endParaRPr sz="1300" dirty="0">
              <a:latin typeface="Times New Roman"/>
              <a:cs typeface="Times New Roman"/>
            </a:endParaRPr>
          </a:p>
          <a:p>
            <a:pPr marL="12700" marR="793750">
              <a:lnSpc>
                <a:spcPct val="101600"/>
              </a:lnSpc>
              <a:spcBef>
                <a:spcPts val="20"/>
              </a:spcBef>
            </a:pPr>
            <a:r>
              <a:rPr sz="1300" spc="5" dirty="0">
                <a:latin typeface="Times New Roman"/>
                <a:cs typeface="Times New Roman"/>
              </a:rPr>
              <a:t>Phố </a:t>
            </a:r>
            <a:r>
              <a:rPr sz="1300" spc="10" dirty="0">
                <a:latin typeface="Times New Roman"/>
                <a:cs typeface="Times New Roman"/>
              </a:rPr>
              <a:t>Minh </a:t>
            </a:r>
            <a:r>
              <a:rPr sz="1300" spc="5" dirty="0">
                <a:latin typeface="Times New Roman"/>
                <a:cs typeface="Times New Roman"/>
              </a:rPr>
              <a:t>Khai, Hai </a:t>
            </a:r>
            <a:r>
              <a:rPr sz="1300" spc="10" dirty="0">
                <a:latin typeface="Times New Roman"/>
                <a:cs typeface="Times New Roman"/>
              </a:rPr>
              <a:t>Bà </a:t>
            </a:r>
            <a:r>
              <a:rPr sz="1300" dirty="0">
                <a:latin typeface="Times New Roman"/>
                <a:cs typeface="Times New Roman"/>
              </a:rPr>
              <a:t>Trưng, </a:t>
            </a:r>
            <a:r>
              <a:rPr sz="1300" spc="5" dirty="0">
                <a:latin typeface="Times New Roman"/>
                <a:cs typeface="Times New Roman"/>
              </a:rPr>
              <a:t>Hà</a:t>
            </a:r>
            <a:r>
              <a:rPr sz="1300" spc="-90" dirty="0">
                <a:latin typeface="Times New Roman"/>
                <a:cs typeface="Times New Roman"/>
              </a:rPr>
              <a:t> </a:t>
            </a:r>
            <a:r>
              <a:rPr sz="1300" spc="5" dirty="0">
                <a:latin typeface="Times New Roman"/>
                <a:cs typeface="Times New Roman"/>
              </a:rPr>
              <a:t>Nội;  Điện thoại:</a:t>
            </a:r>
            <a:r>
              <a:rPr sz="1300" dirty="0">
                <a:latin typeface="Times New Roman"/>
                <a:cs typeface="Times New Roman"/>
              </a:rPr>
              <a:t> </a:t>
            </a:r>
            <a:r>
              <a:rPr sz="1300" spc="5" dirty="0">
                <a:latin typeface="Times New Roman"/>
                <a:cs typeface="Times New Roman"/>
              </a:rPr>
              <a:t>0243.6339857</a:t>
            </a:r>
            <a:endParaRPr sz="1300" dirty="0">
              <a:latin typeface="Times New Roman"/>
              <a:cs typeface="Times New Roman"/>
            </a:endParaRPr>
          </a:p>
          <a:p>
            <a:pPr marL="12700">
              <a:lnSpc>
                <a:spcPct val="100000"/>
              </a:lnSpc>
            </a:pPr>
            <a:r>
              <a:rPr lang="en-US" sz="1300" i="1" spc="5">
                <a:solidFill>
                  <a:srgbClr val="FF0000"/>
                </a:solidFill>
                <a:latin typeface="Carlito"/>
                <a:cs typeface="Carlito"/>
              </a:rPr>
              <a:t>  </a:t>
            </a:r>
            <a:r>
              <a:rPr sz="1300" i="1" spc="5">
                <a:solidFill>
                  <a:srgbClr val="FF0000"/>
                </a:solidFill>
                <a:latin typeface="Carlito"/>
                <a:cs typeface="Carlito"/>
              </a:rPr>
              <a:t>- </a:t>
            </a:r>
            <a:r>
              <a:rPr sz="1300" i="1" spc="5" dirty="0">
                <a:solidFill>
                  <a:srgbClr val="FF0000"/>
                </a:solidFill>
                <a:latin typeface="Times New Roman"/>
                <a:cs typeface="Times New Roman"/>
              </a:rPr>
              <a:t>Cơ sở Lĩnh</a:t>
            </a:r>
            <a:r>
              <a:rPr sz="1300" i="1" spc="25" dirty="0">
                <a:solidFill>
                  <a:srgbClr val="FF0000"/>
                </a:solidFill>
                <a:latin typeface="Times New Roman"/>
                <a:cs typeface="Times New Roman"/>
              </a:rPr>
              <a:t> </a:t>
            </a:r>
            <a:r>
              <a:rPr sz="1300" i="1" spc="5" dirty="0">
                <a:solidFill>
                  <a:srgbClr val="FF0000"/>
                </a:solidFill>
                <a:latin typeface="Times New Roman"/>
                <a:cs typeface="Times New Roman"/>
              </a:rPr>
              <a:t>Nam:</a:t>
            </a:r>
            <a:endParaRPr sz="1300" dirty="0">
              <a:solidFill>
                <a:srgbClr val="FF0000"/>
              </a:solidFill>
              <a:latin typeface="Times New Roman"/>
              <a:cs typeface="Times New Roman"/>
            </a:endParaRPr>
          </a:p>
          <a:p>
            <a:pPr marL="12700" marR="5080">
              <a:lnSpc>
                <a:spcPct val="101600"/>
              </a:lnSpc>
            </a:pPr>
            <a:r>
              <a:rPr sz="1300" spc="5" dirty="0">
                <a:latin typeface="Times New Roman"/>
                <a:cs typeface="Times New Roman"/>
              </a:rPr>
              <a:t>Phòng </a:t>
            </a:r>
            <a:r>
              <a:rPr sz="1300" spc="10" dirty="0">
                <a:latin typeface="Times New Roman"/>
                <a:cs typeface="Times New Roman"/>
              </a:rPr>
              <a:t>103 </a:t>
            </a:r>
            <a:r>
              <a:rPr sz="1300" spc="5" dirty="0">
                <a:latin typeface="Times New Roman"/>
                <a:cs typeface="Times New Roman"/>
              </a:rPr>
              <a:t>nhà </a:t>
            </a:r>
            <a:r>
              <a:rPr sz="1300" spc="10" dirty="0">
                <a:latin typeface="Times New Roman"/>
                <a:cs typeface="Times New Roman"/>
              </a:rPr>
              <a:t>H.A8 </a:t>
            </a:r>
            <a:r>
              <a:rPr sz="1300" spc="5" dirty="0">
                <a:latin typeface="Carlito"/>
                <a:cs typeface="Carlito"/>
              </a:rPr>
              <a:t>- </a:t>
            </a:r>
            <a:r>
              <a:rPr sz="1300" spc="5" dirty="0">
                <a:latin typeface="Times New Roman"/>
                <a:cs typeface="Times New Roman"/>
              </a:rPr>
              <a:t>Khu giảng đường, </a:t>
            </a:r>
            <a:r>
              <a:rPr sz="1300" dirty="0">
                <a:latin typeface="Times New Roman"/>
                <a:cs typeface="Times New Roman"/>
              </a:rPr>
              <a:t>Trường  Đại </a:t>
            </a:r>
            <a:r>
              <a:rPr sz="1300" spc="5" dirty="0">
                <a:latin typeface="Times New Roman"/>
                <a:cs typeface="Times New Roman"/>
              </a:rPr>
              <a:t>học Kinh tế </a:t>
            </a:r>
            <a:r>
              <a:rPr sz="1300" spc="5" dirty="0">
                <a:latin typeface="Carlito"/>
                <a:cs typeface="Carlito"/>
              </a:rPr>
              <a:t>- </a:t>
            </a:r>
            <a:r>
              <a:rPr sz="1300" spc="5" dirty="0">
                <a:latin typeface="Times New Roman"/>
                <a:cs typeface="Times New Roman"/>
              </a:rPr>
              <a:t>Kỹ thuật Công nghiệp </a:t>
            </a:r>
            <a:r>
              <a:rPr sz="1300" spc="5" dirty="0">
                <a:latin typeface="Carlito"/>
                <a:cs typeface="Carlito"/>
              </a:rPr>
              <a:t>- </a:t>
            </a:r>
            <a:r>
              <a:rPr sz="1300" spc="5" dirty="0">
                <a:latin typeface="Times New Roman"/>
                <a:cs typeface="Times New Roman"/>
              </a:rPr>
              <a:t>Ngõ</a:t>
            </a:r>
            <a:r>
              <a:rPr sz="1300" spc="100" dirty="0">
                <a:latin typeface="Times New Roman"/>
                <a:cs typeface="Times New Roman"/>
              </a:rPr>
              <a:t> </a:t>
            </a:r>
            <a:r>
              <a:rPr sz="1300" spc="5" dirty="0">
                <a:latin typeface="Times New Roman"/>
                <a:cs typeface="Times New Roman"/>
              </a:rPr>
              <a:t>218,</a:t>
            </a:r>
            <a:endParaRPr sz="1300" dirty="0">
              <a:latin typeface="Times New Roman"/>
              <a:cs typeface="Times New Roman"/>
            </a:endParaRPr>
          </a:p>
          <a:p>
            <a:pPr marL="12700">
              <a:lnSpc>
                <a:spcPct val="100000"/>
              </a:lnSpc>
              <a:spcBef>
                <a:spcPts val="45"/>
              </a:spcBef>
            </a:pPr>
            <a:r>
              <a:rPr sz="1300" spc="5" dirty="0">
                <a:latin typeface="Times New Roman"/>
                <a:cs typeface="Times New Roman"/>
              </a:rPr>
              <a:t>Phố Lĩnh </a:t>
            </a:r>
            <a:r>
              <a:rPr sz="1300" spc="-5" dirty="0">
                <a:latin typeface="Times New Roman"/>
                <a:cs typeface="Times New Roman"/>
              </a:rPr>
              <a:t>Nam, </a:t>
            </a:r>
            <a:r>
              <a:rPr sz="1300" spc="5" dirty="0">
                <a:latin typeface="Times New Roman"/>
                <a:cs typeface="Times New Roman"/>
              </a:rPr>
              <a:t>Hoàng </a:t>
            </a:r>
            <a:r>
              <a:rPr sz="1300" spc="10" dirty="0">
                <a:latin typeface="Times New Roman"/>
                <a:cs typeface="Times New Roman"/>
              </a:rPr>
              <a:t>Mai, </a:t>
            </a:r>
            <a:r>
              <a:rPr sz="1300" spc="5" dirty="0">
                <a:latin typeface="Times New Roman"/>
                <a:cs typeface="Times New Roman"/>
              </a:rPr>
              <a:t>Hà</a:t>
            </a:r>
            <a:r>
              <a:rPr sz="1300" spc="45" dirty="0">
                <a:latin typeface="Times New Roman"/>
                <a:cs typeface="Times New Roman"/>
              </a:rPr>
              <a:t> </a:t>
            </a:r>
            <a:r>
              <a:rPr sz="1300" spc="5" dirty="0">
                <a:latin typeface="Times New Roman"/>
                <a:cs typeface="Times New Roman"/>
              </a:rPr>
              <a:t>Nội.</a:t>
            </a:r>
            <a:endParaRPr sz="1300" dirty="0">
              <a:latin typeface="Times New Roman"/>
              <a:cs typeface="Times New Roman"/>
            </a:endParaRPr>
          </a:p>
          <a:p>
            <a:pPr marL="12700">
              <a:lnSpc>
                <a:spcPct val="100000"/>
              </a:lnSpc>
              <a:spcBef>
                <a:spcPts val="25"/>
              </a:spcBef>
            </a:pPr>
            <a:r>
              <a:rPr sz="1300" spc="5" dirty="0">
                <a:latin typeface="Times New Roman"/>
                <a:cs typeface="Times New Roman"/>
              </a:rPr>
              <a:t>Điện thoại</a:t>
            </a:r>
            <a:r>
              <a:rPr sz="1300" spc="5">
                <a:latin typeface="Times New Roman"/>
                <a:cs typeface="Times New Roman"/>
              </a:rPr>
              <a:t>:</a:t>
            </a:r>
            <a:r>
              <a:rPr sz="1300">
                <a:latin typeface="Times New Roman"/>
                <a:cs typeface="Times New Roman"/>
              </a:rPr>
              <a:t> </a:t>
            </a:r>
            <a:r>
              <a:rPr sz="1300" spc="5">
                <a:latin typeface="Times New Roman"/>
                <a:cs typeface="Times New Roman"/>
              </a:rPr>
              <a:t>0243.2336137</a:t>
            </a:r>
            <a:endParaRPr sz="1300" dirty="0">
              <a:latin typeface="Times New Roman"/>
              <a:cs typeface="Times New Roman"/>
            </a:endParaRPr>
          </a:p>
        </p:txBody>
      </p:sp>
      <p:grpSp>
        <p:nvGrpSpPr>
          <p:cNvPr id="41" name="Group 40">
            <a:extLst>
              <a:ext uri="{FF2B5EF4-FFF2-40B4-BE49-F238E27FC236}">
                <a16:creationId xmlns:a16="http://schemas.microsoft.com/office/drawing/2014/main" id="{8C30D06A-8101-3031-ECBC-E08C739A10E0}"/>
              </a:ext>
            </a:extLst>
          </p:cNvPr>
          <p:cNvGrpSpPr/>
          <p:nvPr/>
        </p:nvGrpSpPr>
        <p:grpSpPr>
          <a:xfrm>
            <a:off x="7224395" y="2142977"/>
            <a:ext cx="3758565" cy="386011"/>
            <a:chOff x="6478523" y="2162329"/>
            <a:chExt cx="3758565" cy="386011"/>
          </a:xfrm>
        </p:grpSpPr>
        <p:grpSp>
          <p:nvGrpSpPr>
            <p:cNvPr id="34" name="object 26">
              <a:extLst>
                <a:ext uri="{FF2B5EF4-FFF2-40B4-BE49-F238E27FC236}">
                  <a16:creationId xmlns:a16="http://schemas.microsoft.com/office/drawing/2014/main" id="{70F3E78D-BD07-2EC5-07F0-A3736678C862}"/>
                </a:ext>
              </a:extLst>
            </p:cNvPr>
            <p:cNvGrpSpPr/>
            <p:nvPr/>
          </p:nvGrpSpPr>
          <p:grpSpPr>
            <a:xfrm>
              <a:off x="6478523" y="2162329"/>
              <a:ext cx="3758565" cy="373380"/>
              <a:chOff x="5564123" y="2145792"/>
              <a:chExt cx="3758565" cy="373380"/>
            </a:xfrm>
          </p:grpSpPr>
          <p:sp>
            <p:nvSpPr>
              <p:cNvPr id="35" name="object 27">
                <a:extLst>
                  <a:ext uri="{FF2B5EF4-FFF2-40B4-BE49-F238E27FC236}">
                    <a16:creationId xmlns:a16="http://schemas.microsoft.com/office/drawing/2014/main" id="{ED46F340-B9AB-4E37-FEE8-B5768E8A43B6}"/>
                  </a:ext>
                </a:extLst>
              </p:cNvPr>
              <p:cNvSpPr/>
              <p:nvPr/>
            </p:nvSpPr>
            <p:spPr>
              <a:xfrm>
                <a:off x="5570219" y="2151888"/>
                <a:ext cx="3746500" cy="363220"/>
              </a:xfrm>
              <a:custGeom>
                <a:avLst/>
                <a:gdLst/>
                <a:ahLst/>
                <a:cxnLst/>
                <a:rect l="l" t="t" r="r" b="b"/>
                <a:pathLst>
                  <a:path w="3746500" h="363219">
                    <a:moveTo>
                      <a:pt x="3686556" y="362712"/>
                    </a:moveTo>
                    <a:lnTo>
                      <a:pt x="60960" y="362712"/>
                    </a:lnTo>
                    <a:lnTo>
                      <a:pt x="37290" y="357901"/>
                    </a:lnTo>
                    <a:lnTo>
                      <a:pt x="17907" y="344805"/>
                    </a:lnTo>
                    <a:lnTo>
                      <a:pt x="4810" y="325421"/>
                    </a:lnTo>
                    <a:lnTo>
                      <a:pt x="0" y="301752"/>
                    </a:lnTo>
                    <a:lnTo>
                      <a:pt x="0" y="59436"/>
                    </a:lnTo>
                    <a:lnTo>
                      <a:pt x="4810" y="36004"/>
                    </a:lnTo>
                    <a:lnTo>
                      <a:pt x="17907" y="17145"/>
                    </a:lnTo>
                    <a:lnTo>
                      <a:pt x="37290" y="4572"/>
                    </a:lnTo>
                    <a:lnTo>
                      <a:pt x="60960" y="0"/>
                    </a:lnTo>
                    <a:lnTo>
                      <a:pt x="3686556" y="0"/>
                    </a:lnTo>
                    <a:lnTo>
                      <a:pt x="3709987" y="4572"/>
                    </a:lnTo>
                    <a:lnTo>
                      <a:pt x="3728846" y="17145"/>
                    </a:lnTo>
                    <a:lnTo>
                      <a:pt x="3741419" y="36004"/>
                    </a:lnTo>
                    <a:lnTo>
                      <a:pt x="3745991" y="59436"/>
                    </a:lnTo>
                    <a:lnTo>
                      <a:pt x="3745991" y="301752"/>
                    </a:lnTo>
                    <a:lnTo>
                      <a:pt x="3741419" y="325421"/>
                    </a:lnTo>
                    <a:lnTo>
                      <a:pt x="3728846" y="344805"/>
                    </a:lnTo>
                    <a:lnTo>
                      <a:pt x="3709987" y="357901"/>
                    </a:lnTo>
                    <a:lnTo>
                      <a:pt x="3686556" y="362712"/>
                    </a:lnTo>
                    <a:close/>
                  </a:path>
                </a:pathLst>
              </a:custGeom>
              <a:solidFill>
                <a:srgbClr val="FFFFFF"/>
              </a:solidFill>
            </p:spPr>
            <p:txBody>
              <a:bodyPr wrap="square" lIns="0" tIns="0" rIns="0" bIns="0" rtlCol="0"/>
              <a:lstStyle/>
              <a:p>
                <a:endParaRPr/>
              </a:p>
            </p:txBody>
          </p:sp>
          <p:sp>
            <p:nvSpPr>
              <p:cNvPr id="36" name="object 28">
                <a:extLst>
                  <a:ext uri="{FF2B5EF4-FFF2-40B4-BE49-F238E27FC236}">
                    <a16:creationId xmlns:a16="http://schemas.microsoft.com/office/drawing/2014/main" id="{93425B1F-43EC-D737-302C-39494D784ED7}"/>
                  </a:ext>
                </a:extLst>
              </p:cNvPr>
              <p:cNvSpPr/>
              <p:nvPr/>
            </p:nvSpPr>
            <p:spPr>
              <a:xfrm>
                <a:off x="5564123" y="2145792"/>
                <a:ext cx="3758565" cy="373380"/>
              </a:xfrm>
              <a:custGeom>
                <a:avLst/>
                <a:gdLst/>
                <a:ahLst/>
                <a:cxnLst/>
                <a:rect l="l" t="t" r="r" b="b"/>
                <a:pathLst>
                  <a:path w="3758565" h="373380">
                    <a:moveTo>
                      <a:pt x="3698748" y="373380"/>
                    </a:moveTo>
                    <a:lnTo>
                      <a:pt x="59436" y="373380"/>
                    </a:lnTo>
                    <a:lnTo>
                      <a:pt x="41148" y="368808"/>
                    </a:lnTo>
                    <a:lnTo>
                      <a:pt x="6096" y="333756"/>
                    </a:lnTo>
                    <a:lnTo>
                      <a:pt x="1524" y="321564"/>
                    </a:lnTo>
                    <a:lnTo>
                      <a:pt x="1524" y="313944"/>
                    </a:lnTo>
                    <a:lnTo>
                      <a:pt x="0" y="307848"/>
                    </a:lnTo>
                    <a:lnTo>
                      <a:pt x="0" y="65532"/>
                    </a:lnTo>
                    <a:lnTo>
                      <a:pt x="1524" y="59436"/>
                    </a:lnTo>
                    <a:lnTo>
                      <a:pt x="1524" y="53340"/>
                    </a:lnTo>
                    <a:lnTo>
                      <a:pt x="19812" y="19812"/>
                    </a:lnTo>
                    <a:lnTo>
                      <a:pt x="59436" y="0"/>
                    </a:lnTo>
                    <a:lnTo>
                      <a:pt x="3698748" y="0"/>
                    </a:lnTo>
                    <a:lnTo>
                      <a:pt x="3706368" y="1524"/>
                    </a:lnTo>
                    <a:lnTo>
                      <a:pt x="3712464" y="3048"/>
                    </a:lnTo>
                    <a:lnTo>
                      <a:pt x="3718560" y="6096"/>
                    </a:lnTo>
                    <a:lnTo>
                      <a:pt x="3726561" y="10668"/>
                    </a:lnTo>
                    <a:lnTo>
                      <a:pt x="60960" y="10668"/>
                    </a:lnTo>
                    <a:lnTo>
                      <a:pt x="54864" y="12192"/>
                    </a:lnTo>
                    <a:lnTo>
                      <a:pt x="50292" y="13716"/>
                    </a:lnTo>
                    <a:lnTo>
                      <a:pt x="44196" y="15240"/>
                    </a:lnTo>
                    <a:lnTo>
                      <a:pt x="45720" y="15240"/>
                    </a:lnTo>
                    <a:lnTo>
                      <a:pt x="35052" y="19812"/>
                    </a:lnTo>
                    <a:lnTo>
                      <a:pt x="36576" y="19812"/>
                    </a:lnTo>
                    <a:lnTo>
                      <a:pt x="29260" y="25908"/>
                    </a:lnTo>
                    <a:lnTo>
                      <a:pt x="27432" y="25908"/>
                    </a:lnTo>
                    <a:lnTo>
                      <a:pt x="19812" y="35052"/>
                    </a:lnTo>
                    <a:lnTo>
                      <a:pt x="21336" y="35052"/>
                    </a:lnTo>
                    <a:lnTo>
                      <a:pt x="16110" y="44196"/>
                    </a:lnTo>
                    <a:lnTo>
                      <a:pt x="15240" y="44196"/>
                    </a:lnTo>
                    <a:lnTo>
                      <a:pt x="14097" y="48768"/>
                    </a:lnTo>
                    <a:lnTo>
                      <a:pt x="13716" y="48768"/>
                    </a:lnTo>
                    <a:lnTo>
                      <a:pt x="11049" y="59436"/>
                    </a:lnTo>
                    <a:lnTo>
                      <a:pt x="10668" y="59436"/>
                    </a:lnTo>
                    <a:lnTo>
                      <a:pt x="10668" y="313944"/>
                    </a:lnTo>
                    <a:lnTo>
                      <a:pt x="12192" y="318516"/>
                    </a:lnTo>
                    <a:lnTo>
                      <a:pt x="13716" y="324612"/>
                    </a:lnTo>
                    <a:lnTo>
                      <a:pt x="15240" y="329184"/>
                    </a:lnTo>
                    <a:lnTo>
                      <a:pt x="20465" y="338328"/>
                    </a:lnTo>
                    <a:lnTo>
                      <a:pt x="19812" y="338328"/>
                    </a:lnTo>
                    <a:lnTo>
                      <a:pt x="27432" y="347472"/>
                    </a:lnTo>
                    <a:lnTo>
                      <a:pt x="29260" y="347472"/>
                    </a:lnTo>
                    <a:lnTo>
                      <a:pt x="36576" y="353568"/>
                    </a:lnTo>
                    <a:lnTo>
                      <a:pt x="35052" y="353568"/>
                    </a:lnTo>
                    <a:lnTo>
                      <a:pt x="45720" y="359664"/>
                    </a:lnTo>
                    <a:lnTo>
                      <a:pt x="47244" y="359664"/>
                    </a:lnTo>
                    <a:lnTo>
                      <a:pt x="50292" y="361188"/>
                    </a:lnTo>
                    <a:lnTo>
                      <a:pt x="54864" y="362712"/>
                    </a:lnTo>
                    <a:lnTo>
                      <a:pt x="3729228" y="362712"/>
                    </a:lnTo>
                    <a:lnTo>
                      <a:pt x="3718560" y="368808"/>
                    </a:lnTo>
                    <a:lnTo>
                      <a:pt x="3706368" y="371856"/>
                    </a:lnTo>
                    <a:lnTo>
                      <a:pt x="3698748" y="373380"/>
                    </a:lnTo>
                    <a:close/>
                  </a:path>
                  <a:path w="3758565" h="373380">
                    <a:moveTo>
                      <a:pt x="3731444" y="26739"/>
                    </a:moveTo>
                    <a:lnTo>
                      <a:pt x="3723132" y="19812"/>
                    </a:lnTo>
                    <a:lnTo>
                      <a:pt x="3713988" y="15240"/>
                    </a:lnTo>
                    <a:lnTo>
                      <a:pt x="3707892" y="13716"/>
                    </a:lnTo>
                    <a:lnTo>
                      <a:pt x="3709416" y="13716"/>
                    </a:lnTo>
                    <a:lnTo>
                      <a:pt x="3697224" y="10668"/>
                    </a:lnTo>
                    <a:lnTo>
                      <a:pt x="3726561" y="10668"/>
                    </a:lnTo>
                    <a:lnTo>
                      <a:pt x="3729228" y="12192"/>
                    </a:lnTo>
                    <a:lnTo>
                      <a:pt x="3738372" y="19812"/>
                    </a:lnTo>
                    <a:lnTo>
                      <a:pt x="3744468" y="25908"/>
                    </a:lnTo>
                    <a:lnTo>
                      <a:pt x="3730752" y="25908"/>
                    </a:lnTo>
                    <a:lnTo>
                      <a:pt x="3731444" y="26739"/>
                    </a:lnTo>
                    <a:close/>
                  </a:path>
                  <a:path w="3758565" h="373380">
                    <a:moveTo>
                      <a:pt x="27432" y="27432"/>
                    </a:moveTo>
                    <a:lnTo>
                      <a:pt x="27432" y="25908"/>
                    </a:lnTo>
                    <a:lnTo>
                      <a:pt x="29260" y="25908"/>
                    </a:lnTo>
                    <a:lnTo>
                      <a:pt x="27432" y="27432"/>
                    </a:lnTo>
                    <a:close/>
                  </a:path>
                  <a:path w="3758565" h="373380">
                    <a:moveTo>
                      <a:pt x="3732276" y="27432"/>
                    </a:moveTo>
                    <a:lnTo>
                      <a:pt x="3731444" y="26739"/>
                    </a:lnTo>
                    <a:lnTo>
                      <a:pt x="3730752" y="25908"/>
                    </a:lnTo>
                    <a:lnTo>
                      <a:pt x="3732276" y="27432"/>
                    </a:lnTo>
                    <a:close/>
                  </a:path>
                  <a:path w="3758565" h="373380">
                    <a:moveTo>
                      <a:pt x="3745992" y="27432"/>
                    </a:moveTo>
                    <a:lnTo>
                      <a:pt x="3732276" y="27432"/>
                    </a:lnTo>
                    <a:lnTo>
                      <a:pt x="3730752" y="25908"/>
                    </a:lnTo>
                    <a:lnTo>
                      <a:pt x="3744468" y="25908"/>
                    </a:lnTo>
                    <a:lnTo>
                      <a:pt x="3745992" y="27432"/>
                    </a:lnTo>
                    <a:close/>
                  </a:path>
                  <a:path w="3758565" h="373380">
                    <a:moveTo>
                      <a:pt x="3742944" y="45720"/>
                    </a:moveTo>
                    <a:lnTo>
                      <a:pt x="3738372" y="35052"/>
                    </a:lnTo>
                    <a:lnTo>
                      <a:pt x="3731444" y="26739"/>
                    </a:lnTo>
                    <a:lnTo>
                      <a:pt x="3732276" y="27432"/>
                    </a:lnTo>
                    <a:lnTo>
                      <a:pt x="3745992" y="27432"/>
                    </a:lnTo>
                    <a:lnTo>
                      <a:pt x="3747516" y="28956"/>
                    </a:lnTo>
                    <a:lnTo>
                      <a:pt x="3753612" y="39624"/>
                    </a:lnTo>
                    <a:lnTo>
                      <a:pt x="3754755" y="44196"/>
                    </a:lnTo>
                    <a:lnTo>
                      <a:pt x="3742944" y="44196"/>
                    </a:lnTo>
                    <a:lnTo>
                      <a:pt x="3742944" y="45720"/>
                    </a:lnTo>
                    <a:close/>
                  </a:path>
                  <a:path w="3758565" h="373380">
                    <a:moveTo>
                      <a:pt x="15240" y="45720"/>
                    </a:moveTo>
                    <a:lnTo>
                      <a:pt x="15240" y="44196"/>
                    </a:lnTo>
                    <a:lnTo>
                      <a:pt x="16110" y="44196"/>
                    </a:lnTo>
                    <a:lnTo>
                      <a:pt x="15240" y="45720"/>
                    </a:lnTo>
                    <a:close/>
                  </a:path>
                  <a:path w="3758565" h="373380">
                    <a:moveTo>
                      <a:pt x="3744468" y="50292"/>
                    </a:moveTo>
                    <a:lnTo>
                      <a:pt x="3742944" y="44196"/>
                    </a:lnTo>
                    <a:lnTo>
                      <a:pt x="3754755" y="44196"/>
                    </a:lnTo>
                    <a:lnTo>
                      <a:pt x="3755136" y="45720"/>
                    </a:lnTo>
                    <a:lnTo>
                      <a:pt x="3755745" y="48768"/>
                    </a:lnTo>
                    <a:lnTo>
                      <a:pt x="3744468" y="48768"/>
                    </a:lnTo>
                    <a:lnTo>
                      <a:pt x="3744468" y="50292"/>
                    </a:lnTo>
                    <a:close/>
                  </a:path>
                  <a:path w="3758565" h="373380">
                    <a:moveTo>
                      <a:pt x="13716" y="50292"/>
                    </a:moveTo>
                    <a:lnTo>
                      <a:pt x="13716" y="48768"/>
                    </a:lnTo>
                    <a:lnTo>
                      <a:pt x="14097" y="48768"/>
                    </a:lnTo>
                    <a:lnTo>
                      <a:pt x="13716" y="50292"/>
                    </a:lnTo>
                    <a:close/>
                  </a:path>
                  <a:path w="3758565" h="373380">
                    <a:moveTo>
                      <a:pt x="3747516" y="60960"/>
                    </a:moveTo>
                    <a:lnTo>
                      <a:pt x="3744468" y="48768"/>
                    </a:lnTo>
                    <a:lnTo>
                      <a:pt x="3755745" y="48768"/>
                    </a:lnTo>
                    <a:lnTo>
                      <a:pt x="3756660" y="53340"/>
                    </a:lnTo>
                    <a:lnTo>
                      <a:pt x="3758184" y="59436"/>
                    </a:lnTo>
                    <a:lnTo>
                      <a:pt x="3747516" y="59436"/>
                    </a:lnTo>
                    <a:lnTo>
                      <a:pt x="3747516" y="60960"/>
                    </a:lnTo>
                    <a:close/>
                  </a:path>
                  <a:path w="3758565" h="373380">
                    <a:moveTo>
                      <a:pt x="10668" y="60960"/>
                    </a:moveTo>
                    <a:lnTo>
                      <a:pt x="10668" y="59436"/>
                    </a:lnTo>
                    <a:lnTo>
                      <a:pt x="11049" y="59436"/>
                    </a:lnTo>
                    <a:lnTo>
                      <a:pt x="10668" y="60960"/>
                    </a:lnTo>
                    <a:close/>
                  </a:path>
                  <a:path w="3758565" h="373380">
                    <a:moveTo>
                      <a:pt x="3750128" y="339852"/>
                    </a:moveTo>
                    <a:lnTo>
                      <a:pt x="3738372" y="339852"/>
                    </a:lnTo>
                    <a:lnTo>
                      <a:pt x="3742944" y="329184"/>
                    </a:lnTo>
                    <a:lnTo>
                      <a:pt x="3744468" y="324612"/>
                    </a:lnTo>
                    <a:lnTo>
                      <a:pt x="3745992" y="318516"/>
                    </a:lnTo>
                    <a:lnTo>
                      <a:pt x="3747516" y="313944"/>
                    </a:lnTo>
                    <a:lnTo>
                      <a:pt x="3747516" y="59436"/>
                    </a:lnTo>
                    <a:lnTo>
                      <a:pt x="3758184" y="59436"/>
                    </a:lnTo>
                    <a:lnTo>
                      <a:pt x="3758184" y="313944"/>
                    </a:lnTo>
                    <a:lnTo>
                      <a:pt x="3756660" y="321564"/>
                    </a:lnTo>
                    <a:lnTo>
                      <a:pt x="3753612" y="333756"/>
                    </a:lnTo>
                    <a:lnTo>
                      <a:pt x="3750128" y="339852"/>
                    </a:lnTo>
                    <a:close/>
                  </a:path>
                  <a:path w="3758565" h="373380">
                    <a:moveTo>
                      <a:pt x="21336" y="339852"/>
                    </a:moveTo>
                    <a:lnTo>
                      <a:pt x="19812" y="338328"/>
                    </a:lnTo>
                    <a:lnTo>
                      <a:pt x="20465" y="338328"/>
                    </a:lnTo>
                    <a:lnTo>
                      <a:pt x="21336" y="339852"/>
                    </a:lnTo>
                    <a:close/>
                  </a:path>
                  <a:path w="3758565" h="373380">
                    <a:moveTo>
                      <a:pt x="3731444" y="346640"/>
                    </a:moveTo>
                    <a:lnTo>
                      <a:pt x="3738372" y="338328"/>
                    </a:lnTo>
                    <a:lnTo>
                      <a:pt x="3738372" y="339852"/>
                    </a:lnTo>
                    <a:lnTo>
                      <a:pt x="3750128" y="339852"/>
                    </a:lnTo>
                    <a:lnTo>
                      <a:pt x="3747516" y="344424"/>
                    </a:lnTo>
                    <a:lnTo>
                      <a:pt x="3746209" y="345948"/>
                    </a:lnTo>
                    <a:lnTo>
                      <a:pt x="3732276" y="345948"/>
                    </a:lnTo>
                    <a:lnTo>
                      <a:pt x="3731444" y="346640"/>
                    </a:lnTo>
                    <a:close/>
                  </a:path>
                  <a:path w="3758565" h="373380">
                    <a:moveTo>
                      <a:pt x="29260" y="347472"/>
                    </a:moveTo>
                    <a:lnTo>
                      <a:pt x="27432" y="347472"/>
                    </a:lnTo>
                    <a:lnTo>
                      <a:pt x="27432" y="345948"/>
                    </a:lnTo>
                    <a:lnTo>
                      <a:pt x="29260" y="347472"/>
                    </a:lnTo>
                    <a:close/>
                  </a:path>
                  <a:path w="3758565" h="373380">
                    <a:moveTo>
                      <a:pt x="3730752" y="347472"/>
                    </a:moveTo>
                    <a:lnTo>
                      <a:pt x="3731444" y="346640"/>
                    </a:lnTo>
                    <a:lnTo>
                      <a:pt x="3732276" y="345948"/>
                    </a:lnTo>
                    <a:lnTo>
                      <a:pt x="3730752" y="347472"/>
                    </a:lnTo>
                    <a:close/>
                  </a:path>
                  <a:path w="3758565" h="373380">
                    <a:moveTo>
                      <a:pt x="3744903" y="347472"/>
                    </a:moveTo>
                    <a:lnTo>
                      <a:pt x="3730752" y="347472"/>
                    </a:lnTo>
                    <a:lnTo>
                      <a:pt x="3732276" y="345948"/>
                    </a:lnTo>
                    <a:lnTo>
                      <a:pt x="3746209" y="345948"/>
                    </a:lnTo>
                    <a:lnTo>
                      <a:pt x="3744903" y="347472"/>
                    </a:lnTo>
                    <a:close/>
                  </a:path>
                  <a:path w="3758565" h="373380">
                    <a:moveTo>
                      <a:pt x="3732885" y="359664"/>
                    </a:moveTo>
                    <a:lnTo>
                      <a:pt x="3713988" y="359664"/>
                    </a:lnTo>
                    <a:lnTo>
                      <a:pt x="3723132" y="353568"/>
                    </a:lnTo>
                    <a:lnTo>
                      <a:pt x="3731444" y="346640"/>
                    </a:lnTo>
                    <a:lnTo>
                      <a:pt x="3730752" y="347472"/>
                    </a:lnTo>
                    <a:lnTo>
                      <a:pt x="3744903" y="347472"/>
                    </a:lnTo>
                    <a:lnTo>
                      <a:pt x="3738372" y="355092"/>
                    </a:lnTo>
                    <a:lnTo>
                      <a:pt x="3732885" y="359664"/>
                    </a:lnTo>
                    <a:close/>
                  </a:path>
                  <a:path w="3758565" h="373380">
                    <a:moveTo>
                      <a:pt x="47244" y="359664"/>
                    </a:moveTo>
                    <a:lnTo>
                      <a:pt x="45720" y="359664"/>
                    </a:lnTo>
                    <a:lnTo>
                      <a:pt x="44196" y="358140"/>
                    </a:lnTo>
                    <a:lnTo>
                      <a:pt x="47244" y="359664"/>
                    </a:lnTo>
                    <a:close/>
                  </a:path>
                  <a:path w="3758565" h="373380">
                    <a:moveTo>
                      <a:pt x="3729228" y="362712"/>
                    </a:moveTo>
                    <a:lnTo>
                      <a:pt x="3703320" y="362712"/>
                    </a:lnTo>
                    <a:lnTo>
                      <a:pt x="3709416" y="361188"/>
                    </a:lnTo>
                    <a:lnTo>
                      <a:pt x="3707892" y="361188"/>
                    </a:lnTo>
                    <a:lnTo>
                      <a:pt x="3713988" y="358140"/>
                    </a:lnTo>
                    <a:lnTo>
                      <a:pt x="3713988" y="359664"/>
                    </a:lnTo>
                    <a:lnTo>
                      <a:pt x="3732885" y="359664"/>
                    </a:lnTo>
                    <a:lnTo>
                      <a:pt x="3729228" y="362712"/>
                    </a:lnTo>
                    <a:close/>
                  </a:path>
                  <a:path w="3758565" h="373380">
                    <a:moveTo>
                      <a:pt x="60960" y="362712"/>
                    </a:moveTo>
                    <a:lnTo>
                      <a:pt x="54864" y="362712"/>
                    </a:lnTo>
                    <a:lnTo>
                      <a:pt x="54864" y="361188"/>
                    </a:lnTo>
                    <a:lnTo>
                      <a:pt x="60960" y="362712"/>
                    </a:lnTo>
                    <a:close/>
                  </a:path>
                  <a:path w="3758565" h="373380">
                    <a:moveTo>
                      <a:pt x="3703320" y="362712"/>
                    </a:moveTo>
                    <a:lnTo>
                      <a:pt x="3697224" y="362712"/>
                    </a:lnTo>
                    <a:lnTo>
                      <a:pt x="3703320" y="361188"/>
                    </a:lnTo>
                    <a:lnTo>
                      <a:pt x="3703320" y="362712"/>
                    </a:lnTo>
                    <a:close/>
                  </a:path>
                </a:pathLst>
              </a:custGeom>
              <a:solidFill>
                <a:srgbClr val="4472C3"/>
              </a:solidFill>
            </p:spPr>
            <p:txBody>
              <a:bodyPr wrap="square" lIns="0" tIns="0" rIns="0" bIns="0" rtlCol="0"/>
              <a:lstStyle/>
              <a:p>
                <a:endParaRPr/>
              </a:p>
            </p:txBody>
          </p:sp>
        </p:grpSp>
        <p:sp>
          <p:nvSpPr>
            <p:cNvPr id="40" name="TextBox 39">
              <a:extLst>
                <a:ext uri="{FF2B5EF4-FFF2-40B4-BE49-F238E27FC236}">
                  <a16:creationId xmlns:a16="http://schemas.microsoft.com/office/drawing/2014/main" id="{2D12D2D8-9BED-C1F5-86CB-62C0D11E658B}"/>
                </a:ext>
              </a:extLst>
            </p:cNvPr>
            <p:cNvSpPr txBox="1"/>
            <p:nvPr/>
          </p:nvSpPr>
          <p:spPr>
            <a:xfrm>
              <a:off x="6702117" y="2179008"/>
              <a:ext cx="2727669" cy="369332"/>
            </a:xfrm>
            <a:prstGeom prst="rect">
              <a:avLst/>
            </a:prstGeom>
            <a:noFill/>
          </p:spPr>
          <p:txBody>
            <a:bodyPr wrap="square">
              <a:spAutoFit/>
            </a:bodyPr>
            <a:lstStyle/>
            <a:p>
              <a:pPr marL="1042669">
                <a:lnSpc>
                  <a:spcPct val="100000"/>
                </a:lnSpc>
                <a:spcBef>
                  <a:spcPts val="110"/>
                </a:spcBef>
              </a:pPr>
              <a:r>
                <a:rPr lang="en-US" sz="1800" b="1">
                  <a:latin typeface="Times New Roman"/>
                  <a:cs typeface="Times New Roman"/>
                </a:rPr>
                <a:t>OFFLINE</a:t>
              </a:r>
              <a:endParaRPr lang="en-US" sz="1800" dirty="0">
                <a:latin typeface="Times New Roman"/>
                <a:cs typeface="Times New Roman"/>
              </a:endParaRPr>
            </a:p>
          </p:txBody>
        </p:sp>
      </p:grpSp>
      <p:sp>
        <p:nvSpPr>
          <p:cNvPr id="42" name="TextBox 41">
            <a:extLst>
              <a:ext uri="{FF2B5EF4-FFF2-40B4-BE49-F238E27FC236}">
                <a16:creationId xmlns:a16="http://schemas.microsoft.com/office/drawing/2014/main" id="{2D96BE26-54E5-A718-987D-95A57D8F2221}"/>
              </a:ext>
            </a:extLst>
          </p:cNvPr>
          <p:cNvSpPr txBox="1"/>
          <p:nvPr/>
        </p:nvSpPr>
        <p:spPr>
          <a:xfrm>
            <a:off x="7312083" y="5469639"/>
            <a:ext cx="3848602" cy="695062"/>
          </a:xfrm>
          <a:prstGeom prst="rect">
            <a:avLst/>
          </a:prstGeom>
          <a:noFill/>
        </p:spPr>
        <p:txBody>
          <a:bodyPr wrap="square" rtlCol="0">
            <a:spAutoFit/>
          </a:bodyPr>
          <a:lstStyle/>
          <a:p>
            <a:pPr marL="12700" marR="158750">
              <a:lnSpc>
                <a:spcPts val="1610"/>
              </a:lnSpc>
              <a:spcBef>
                <a:spcPts val="35"/>
              </a:spcBef>
            </a:pPr>
            <a:r>
              <a:rPr lang="vi-VN" sz="1300" spc="5">
                <a:latin typeface="Carlito"/>
                <a:cs typeface="Carlito"/>
              </a:rPr>
              <a:t>- </a:t>
            </a:r>
            <a:r>
              <a:rPr lang="vi-VN" sz="1300" spc="5">
                <a:latin typeface="Times New Roman"/>
                <a:cs typeface="Times New Roman"/>
              </a:rPr>
              <a:t>Tầng </a:t>
            </a:r>
            <a:r>
              <a:rPr lang="vi-VN" sz="1300" spc="10">
                <a:latin typeface="Times New Roman"/>
                <a:cs typeface="Times New Roman"/>
              </a:rPr>
              <a:t>1 khu </a:t>
            </a:r>
            <a:r>
              <a:rPr lang="vi-VN" sz="1300" spc="5">
                <a:latin typeface="Times New Roman"/>
                <a:cs typeface="Times New Roman"/>
              </a:rPr>
              <a:t>nhà </a:t>
            </a:r>
            <a:r>
              <a:rPr lang="vi-VN" sz="1300" spc="10">
                <a:latin typeface="Times New Roman"/>
                <a:cs typeface="Times New Roman"/>
              </a:rPr>
              <a:t>Văn phòng </a:t>
            </a:r>
            <a:r>
              <a:rPr lang="vi-VN" sz="1300" spc="5">
                <a:latin typeface="Carlito"/>
                <a:cs typeface="Carlito"/>
              </a:rPr>
              <a:t>- </a:t>
            </a:r>
            <a:r>
              <a:rPr lang="vi-VN" sz="1300" spc="5">
                <a:latin typeface="Times New Roman"/>
                <a:cs typeface="Times New Roman"/>
              </a:rPr>
              <a:t>Số </a:t>
            </a:r>
            <a:r>
              <a:rPr lang="vi-VN" sz="1300" spc="10">
                <a:latin typeface="Times New Roman"/>
                <a:cs typeface="Times New Roman"/>
              </a:rPr>
              <a:t>353 </a:t>
            </a:r>
            <a:r>
              <a:rPr lang="vi-VN" sz="1300" spc="-10">
                <a:latin typeface="Times New Roman"/>
                <a:cs typeface="Times New Roman"/>
              </a:rPr>
              <a:t>Trần</a:t>
            </a:r>
            <a:r>
              <a:rPr lang="vi-VN" sz="1300" spc="-85">
                <a:latin typeface="Times New Roman"/>
                <a:cs typeface="Times New Roman"/>
              </a:rPr>
              <a:t> </a:t>
            </a:r>
            <a:r>
              <a:rPr lang="vi-VN" sz="1300" spc="5">
                <a:latin typeface="Times New Roman"/>
                <a:cs typeface="Times New Roman"/>
              </a:rPr>
              <a:t>Hưng  Đạo, Thành </a:t>
            </a:r>
            <a:r>
              <a:rPr lang="vi-VN" sz="1300" spc="10">
                <a:latin typeface="Times New Roman"/>
                <a:cs typeface="Times New Roman"/>
              </a:rPr>
              <a:t>phố </a:t>
            </a:r>
            <a:r>
              <a:rPr lang="vi-VN" sz="1300" spc="5">
                <a:latin typeface="Times New Roman"/>
                <a:cs typeface="Times New Roman"/>
              </a:rPr>
              <a:t>Nam</a:t>
            </a:r>
            <a:r>
              <a:rPr lang="vi-VN" sz="1300" spc="-10">
                <a:latin typeface="Times New Roman"/>
                <a:cs typeface="Times New Roman"/>
              </a:rPr>
              <a:t> </a:t>
            </a:r>
            <a:r>
              <a:rPr lang="vi-VN" sz="1300" spc="5">
                <a:latin typeface="Times New Roman"/>
                <a:cs typeface="Times New Roman"/>
              </a:rPr>
              <a:t>Định.</a:t>
            </a:r>
            <a:endParaRPr lang="vi-VN" sz="1300">
              <a:latin typeface="Times New Roman"/>
              <a:cs typeface="Times New Roman"/>
            </a:endParaRPr>
          </a:p>
          <a:p>
            <a:pPr marL="12700">
              <a:lnSpc>
                <a:spcPts val="1520"/>
              </a:lnSpc>
            </a:pPr>
            <a:r>
              <a:rPr lang="vi-VN" sz="1300" spc="5">
                <a:latin typeface="Times New Roman"/>
                <a:cs typeface="Times New Roman"/>
              </a:rPr>
              <a:t>Điện thoại:</a:t>
            </a:r>
            <a:r>
              <a:rPr lang="vi-VN" sz="1300">
                <a:latin typeface="Times New Roman"/>
                <a:cs typeface="Times New Roman"/>
              </a:rPr>
              <a:t> </a:t>
            </a:r>
            <a:r>
              <a:rPr lang="vi-VN" sz="1300" spc="5">
                <a:latin typeface="Times New Roman"/>
                <a:cs typeface="Times New Roman"/>
              </a:rPr>
              <a:t>02283.841609</a:t>
            </a:r>
            <a:endParaRPr lang="vi-VN" sz="1300">
              <a:latin typeface="Times New Roman"/>
              <a:cs typeface="Times New Roman"/>
            </a:endParaRPr>
          </a:p>
        </p:txBody>
      </p:sp>
      <p:grpSp>
        <p:nvGrpSpPr>
          <p:cNvPr id="45" name="Group 44">
            <a:extLst>
              <a:ext uri="{FF2B5EF4-FFF2-40B4-BE49-F238E27FC236}">
                <a16:creationId xmlns:a16="http://schemas.microsoft.com/office/drawing/2014/main" id="{E6A90C40-B932-3E7F-3D0F-E03FB85BEED6}"/>
              </a:ext>
            </a:extLst>
          </p:cNvPr>
          <p:cNvGrpSpPr/>
          <p:nvPr/>
        </p:nvGrpSpPr>
        <p:grpSpPr>
          <a:xfrm>
            <a:off x="2477907" y="3089650"/>
            <a:ext cx="3152339" cy="391795"/>
            <a:chOff x="2942952" y="4187067"/>
            <a:chExt cx="3152339" cy="391795"/>
          </a:xfrm>
        </p:grpSpPr>
        <p:sp>
          <p:nvSpPr>
            <p:cNvPr id="46" name="object 12">
              <a:extLst>
                <a:ext uri="{FF2B5EF4-FFF2-40B4-BE49-F238E27FC236}">
                  <a16:creationId xmlns:a16="http://schemas.microsoft.com/office/drawing/2014/main" id="{CEDFF28B-D62E-EC10-12E6-1059E16133E3}"/>
                </a:ext>
              </a:extLst>
            </p:cNvPr>
            <p:cNvSpPr/>
            <p:nvPr/>
          </p:nvSpPr>
          <p:spPr>
            <a:xfrm>
              <a:off x="2942952" y="4187067"/>
              <a:ext cx="2992120" cy="391795"/>
            </a:xfrm>
            <a:custGeom>
              <a:avLst/>
              <a:gdLst/>
              <a:ahLst/>
              <a:cxnLst/>
              <a:rect l="l" t="t" r="r" b="b"/>
              <a:pathLst>
                <a:path w="2992120" h="391795">
                  <a:moveTo>
                    <a:pt x="2991612" y="391668"/>
                  </a:moveTo>
                  <a:lnTo>
                    <a:pt x="0" y="391668"/>
                  </a:lnTo>
                  <a:lnTo>
                    <a:pt x="0" y="0"/>
                  </a:lnTo>
                  <a:lnTo>
                    <a:pt x="2991612" y="0"/>
                  </a:lnTo>
                  <a:lnTo>
                    <a:pt x="2991612" y="4572"/>
                  </a:lnTo>
                  <a:lnTo>
                    <a:pt x="10668" y="4572"/>
                  </a:lnTo>
                  <a:lnTo>
                    <a:pt x="4572" y="9144"/>
                  </a:lnTo>
                  <a:lnTo>
                    <a:pt x="10668" y="9144"/>
                  </a:lnTo>
                  <a:lnTo>
                    <a:pt x="10668" y="382524"/>
                  </a:lnTo>
                  <a:lnTo>
                    <a:pt x="4572" y="382524"/>
                  </a:lnTo>
                  <a:lnTo>
                    <a:pt x="10668" y="387096"/>
                  </a:lnTo>
                  <a:lnTo>
                    <a:pt x="2991612" y="387096"/>
                  </a:lnTo>
                  <a:lnTo>
                    <a:pt x="2991612" y="391668"/>
                  </a:lnTo>
                  <a:close/>
                </a:path>
                <a:path w="2992120" h="391795">
                  <a:moveTo>
                    <a:pt x="10668" y="9144"/>
                  </a:moveTo>
                  <a:lnTo>
                    <a:pt x="4572" y="9144"/>
                  </a:lnTo>
                  <a:lnTo>
                    <a:pt x="10668" y="4572"/>
                  </a:lnTo>
                  <a:lnTo>
                    <a:pt x="10668" y="9144"/>
                  </a:lnTo>
                  <a:close/>
                </a:path>
                <a:path w="2992120" h="391795">
                  <a:moveTo>
                    <a:pt x="2982468" y="9144"/>
                  </a:moveTo>
                  <a:lnTo>
                    <a:pt x="10668" y="9144"/>
                  </a:lnTo>
                  <a:lnTo>
                    <a:pt x="10668" y="4572"/>
                  </a:lnTo>
                  <a:lnTo>
                    <a:pt x="2982468" y="4572"/>
                  </a:lnTo>
                  <a:lnTo>
                    <a:pt x="2982468" y="9144"/>
                  </a:lnTo>
                  <a:close/>
                </a:path>
                <a:path w="2992120" h="391795">
                  <a:moveTo>
                    <a:pt x="2982468" y="387096"/>
                  </a:moveTo>
                  <a:lnTo>
                    <a:pt x="2982468" y="4572"/>
                  </a:lnTo>
                  <a:lnTo>
                    <a:pt x="2987040" y="9144"/>
                  </a:lnTo>
                  <a:lnTo>
                    <a:pt x="2991612" y="9144"/>
                  </a:lnTo>
                  <a:lnTo>
                    <a:pt x="2991612" y="382524"/>
                  </a:lnTo>
                  <a:lnTo>
                    <a:pt x="2987040" y="382524"/>
                  </a:lnTo>
                  <a:lnTo>
                    <a:pt x="2982468" y="387096"/>
                  </a:lnTo>
                  <a:close/>
                </a:path>
                <a:path w="2992120" h="391795">
                  <a:moveTo>
                    <a:pt x="2991612" y="9144"/>
                  </a:moveTo>
                  <a:lnTo>
                    <a:pt x="2987040" y="9144"/>
                  </a:lnTo>
                  <a:lnTo>
                    <a:pt x="2982468" y="4572"/>
                  </a:lnTo>
                  <a:lnTo>
                    <a:pt x="2991612" y="4572"/>
                  </a:lnTo>
                  <a:lnTo>
                    <a:pt x="2991612" y="9144"/>
                  </a:lnTo>
                  <a:close/>
                </a:path>
                <a:path w="2992120" h="391795">
                  <a:moveTo>
                    <a:pt x="10668" y="387096"/>
                  </a:moveTo>
                  <a:lnTo>
                    <a:pt x="4572" y="382524"/>
                  </a:lnTo>
                  <a:lnTo>
                    <a:pt x="10668" y="382524"/>
                  </a:lnTo>
                  <a:lnTo>
                    <a:pt x="10668" y="387096"/>
                  </a:lnTo>
                  <a:close/>
                </a:path>
                <a:path w="2992120" h="391795">
                  <a:moveTo>
                    <a:pt x="2982468" y="387096"/>
                  </a:moveTo>
                  <a:lnTo>
                    <a:pt x="10668" y="387096"/>
                  </a:lnTo>
                  <a:lnTo>
                    <a:pt x="10668" y="382524"/>
                  </a:lnTo>
                  <a:lnTo>
                    <a:pt x="2982468" y="382524"/>
                  </a:lnTo>
                  <a:lnTo>
                    <a:pt x="2982468" y="387096"/>
                  </a:lnTo>
                  <a:close/>
                </a:path>
                <a:path w="2992120" h="391795">
                  <a:moveTo>
                    <a:pt x="2991612" y="387096"/>
                  </a:moveTo>
                  <a:lnTo>
                    <a:pt x="2982468" y="387096"/>
                  </a:lnTo>
                  <a:lnTo>
                    <a:pt x="2987040" y="382524"/>
                  </a:lnTo>
                  <a:lnTo>
                    <a:pt x="2991612" y="382524"/>
                  </a:lnTo>
                  <a:lnTo>
                    <a:pt x="2991612" y="387096"/>
                  </a:lnTo>
                  <a:close/>
                </a:path>
              </a:pathLst>
            </a:custGeom>
            <a:solidFill>
              <a:srgbClr val="ED7C31"/>
            </a:solidFill>
          </p:spPr>
          <p:txBody>
            <a:bodyPr wrap="square" lIns="0" tIns="0" rIns="0" bIns="0" rtlCol="0"/>
            <a:lstStyle/>
            <a:p>
              <a:endParaRPr/>
            </a:p>
          </p:txBody>
        </p:sp>
        <p:sp>
          <p:nvSpPr>
            <p:cNvPr id="47" name="object 13">
              <a:extLst>
                <a:ext uri="{FF2B5EF4-FFF2-40B4-BE49-F238E27FC236}">
                  <a16:creationId xmlns:a16="http://schemas.microsoft.com/office/drawing/2014/main" id="{721C4D70-F3D8-8891-9107-B27D3616247D}"/>
                </a:ext>
              </a:extLst>
            </p:cNvPr>
            <p:cNvSpPr txBox="1"/>
            <p:nvPr/>
          </p:nvSpPr>
          <p:spPr>
            <a:xfrm>
              <a:off x="3034091" y="4263391"/>
              <a:ext cx="3061200" cy="201978"/>
            </a:xfrm>
            <a:prstGeom prst="rect">
              <a:avLst/>
            </a:prstGeom>
          </p:spPr>
          <p:txBody>
            <a:bodyPr vert="horz" wrap="square" lIns="0" tIns="17145" rIns="0" bIns="0" rtlCol="0">
              <a:spAutoFit/>
            </a:bodyPr>
            <a:lstStyle/>
            <a:p>
              <a:pPr marL="12700">
                <a:spcBef>
                  <a:spcPts val="135"/>
                </a:spcBef>
              </a:pPr>
              <a:r>
                <a:rPr lang="en-US" sz="1200" b="1" spc="10">
                  <a:solidFill>
                    <a:schemeClr val="accent5">
                      <a:lumMod val="75000"/>
                    </a:schemeClr>
                  </a:solidFill>
                  <a:latin typeface="Times New Roman"/>
                  <a:cs typeface="Times New Roman"/>
                </a:rPr>
                <a:t>https:</a:t>
              </a:r>
              <a:r>
                <a:rPr lang="en-US" sz="1200" b="1" spc="10">
                  <a:solidFill>
                    <a:schemeClr val="accent5">
                      <a:lumMod val="75000"/>
                    </a:schemeClr>
                  </a:solidFill>
                  <a:latin typeface="Times New Roman"/>
                  <a:cs typeface="Times New Roman"/>
                  <a:hlinkClick r:id="rId8">
                    <a:extLst>
                      <a:ext uri="{A12FA001-AC4F-418D-AE19-62706E023703}">
                        <ahyp:hlinkClr xmlns:ahyp="http://schemas.microsoft.com/office/drawing/2018/hyperlinkcolor" xmlns="" val="tx"/>
                      </a:ext>
                    </a:extLst>
                  </a:hlinkClick>
                </a:rPr>
                <a:t>//www.facebook.com/CTSV.UNETI</a:t>
              </a:r>
              <a:endParaRPr lang="en-US" sz="1200">
                <a:solidFill>
                  <a:schemeClr val="accent5">
                    <a:lumMod val="75000"/>
                  </a:schemeClr>
                </a:solidFill>
                <a:latin typeface="Times New Roman"/>
                <a:cs typeface="Times New Roman"/>
              </a:endParaRPr>
            </a:p>
          </p:txBody>
        </p:sp>
      </p:grpSp>
      <p:cxnSp>
        <p:nvCxnSpPr>
          <p:cNvPr id="49" name="Straight Connector 48">
            <a:extLst>
              <a:ext uri="{FF2B5EF4-FFF2-40B4-BE49-F238E27FC236}">
                <a16:creationId xmlns:a16="http://schemas.microsoft.com/office/drawing/2014/main" id="{891B9F1E-28E1-33BA-4752-1AC5420655BD}"/>
              </a:ext>
            </a:extLst>
          </p:cNvPr>
          <p:cNvCxnSpPr>
            <a:cxnSpLocks/>
          </p:cNvCxnSpPr>
          <p:nvPr/>
        </p:nvCxnSpPr>
        <p:spPr>
          <a:xfrm>
            <a:off x="6393982" y="1987606"/>
            <a:ext cx="0" cy="4014184"/>
          </a:xfrm>
          <a:prstGeom prst="line">
            <a:avLst/>
          </a:prstGeom>
        </p:spPr>
        <p:style>
          <a:lnRef idx="3">
            <a:schemeClr val="accent1"/>
          </a:lnRef>
          <a:fillRef idx="0">
            <a:schemeClr val="accent1"/>
          </a:fillRef>
          <a:effectRef idx="2">
            <a:schemeClr val="accent1"/>
          </a:effectRef>
          <a:fontRef idx="minor">
            <a:schemeClr val="tx1"/>
          </a:fontRef>
        </p:style>
      </p:cxnSp>
      <p:grpSp>
        <p:nvGrpSpPr>
          <p:cNvPr id="54" name="Group 53">
            <a:extLst>
              <a:ext uri="{FF2B5EF4-FFF2-40B4-BE49-F238E27FC236}">
                <a16:creationId xmlns:a16="http://schemas.microsoft.com/office/drawing/2014/main" id="{BEA8B3F6-5289-D58C-8271-9BFDF6F24EA5}"/>
              </a:ext>
            </a:extLst>
          </p:cNvPr>
          <p:cNvGrpSpPr/>
          <p:nvPr/>
        </p:nvGrpSpPr>
        <p:grpSpPr>
          <a:xfrm>
            <a:off x="6994828" y="5062697"/>
            <a:ext cx="1888630" cy="471070"/>
            <a:chOff x="6994828" y="5062697"/>
            <a:chExt cx="1888630" cy="471070"/>
          </a:xfrm>
        </p:grpSpPr>
        <p:sp>
          <p:nvSpPr>
            <p:cNvPr id="30" name="object 22">
              <a:extLst>
                <a:ext uri="{FF2B5EF4-FFF2-40B4-BE49-F238E27FC236}">
                  <a16:creationId xmlns:a16="http://schemas.microsoft.com/office/drawing/2014/main" id="{38C86A71-81BE-B3CA-D88B-183124A05F71}"/>
                </a:ext>
              </a:extLst>
            </p:cNvPr>
            <p:cNvSpPr/>
            <p:nvPr/>
          </p:nvSpPr>
          <p:spPr>
            <a:xfrm>
              <a:off x="6994828" y="5062697"/>
              <a:ext cx="351030" cy="471070"/>
            </a:xfrm>
            <a:prstGeom prst="rect">
              <a:avLst/>
            </a:prstGeom>
            <a:blipFill>
              <a:blip r:embed="rId9" cstate="print"/>
              <a:stretch>
                <a:fillRect r="-31548" b="1974"/>
              </a:stretch>
            </a:blipFill>
          </p:spPr>
          <p:txBody>
            <a:bodyPr wrap="square" lIns="0" tIns="0" rIns="0" bIns="0" rtlCol="0"/>
            <a:lstStyle/>
            <a:p>
              <a:endParaRPr/>
            </a:p>
          </p:txBody>
        </p:sp>
        <p:sp>
          <p:nvSpPr>
            <p:cNvPr id="53" name="TextBox 52">
              <a:extLst>
                <a:ext uri="{FF2B5EF4-FFF2-40B4-BE49-F238E27FC236}">
                  <a16:creationId xmlns:a16="http://schemas.microsoft.com/office/drawing/2014/main" id="{8081FBCE-9CB6-6629-57A5-64519519FBDD}"/>
                </a:ext>
              </a:extLst>
            </p:cNvPr>
            <p:cNvSpPr txBox="1"/>
            <p:nvPr/>
          </p:nvSpPr>
          <p:spPr>
            <a:xfrm>
              <a:off x="7345858" y="5156767"/>
              <a:ext cx="1537600" cy="307777"/>
            </a:xfrm>
            <a:prstGeom prst="rect">
              <a:avLst/>
            </a:prstGeom>
            <a:noFill/>
          </p:spPr>
          <p:txBody>
            <a:bodyPr wrap="none" rtlCol="0">
              <a:spAutoFit/>
            </a:bodyPr>
            <a:lstStyle/>
            <a:p>
              <a:r>
                <a:rPr lang="vi-VN" sz="1400" b="1" spc="10">
                  <a:latin typeface="Times New Roman"/>
                  <a:cs typeface="Times New Roman"/>
                </a:rPr>
                <a:t>Cơ </a:t>
              </a:r>
              <a:r>
                <a:rPr lang="vi-VN" sz="1400" b="1" spc="5">
                  <a:latin typeface="Times New Roman"/>
                  <a:cs typeface="Times New Roman"/>
                </a:rPr>
                <a:t>sở </a:t>
              </a:r>
              <a:r>
                <a:rPr lang="vi-VN" sz="1400" b="1" spc="10">
                  <a:latin typeface="Times New Roman"/>
                  <a:cs typeface="Times New Roman"/>
                </a:rPr>
                <a:t>Nam</a:t>
              </a:r>
              <a:r>
                <a:rPr lang="vi-VN" sz="1400" b="1">
                  <a:latin typeface="Times New Roman"/>
                  <a:cs typeface="Times New Roman"/>
                </a:rPr>
                <a:t> </a:t>
              </a:r>
              <a:r>
                <a:rPr lang="vi-VN" sz="1400" b="1" spc="5">
                  <a:latin typeface="Times New Roman"/>
                  <a:cs typeface="Times New Roman"/>
                </a:rPr>
                <a:t>Định:</a:t>
              </a:r>
              <a:endParaRPr lang="vi-VN" sz="1400">
                <a:latin typeface="Times New Roman"/>
                <a:cs typeface="Times New Roman"/>
              </a:endParaRPr>
            </a:p>
          </p:txBody>
        </p:sp>
      </p:grpSp>
      <p:grpSp>
        <p:nvGrpSpPr>
          <p:cNvPr id="56" name="Group 55">
            <a:extLst>
              <a:ext uri="{FF2B5EF4-FFF2-40B4-BE49-F238E27FC236}">
                <a16:creationId xmlns:a16="http://schemas.microsoft.com/office/drawing/2014/main" id="{655A1FC4-1F75-7E1D-1246-52AED624E3B9}"/>
              </a:ext>
            </a:extLst>
          </p:cNvPr>
          <p:cNvGrpSpPr/>
          <p:nvPr/>
        </p:nvGrpSpPr>
        <p:grpSpPr>
          <a:xfrm>
            <a:off x="7025606" y="2679503"/>
            <a:ext cx="1659061" cy="461772"/>
            <a:chOff x="7051690" y="2724130"/>
            <a:chExt cx="1659061" cy="461772"/>
          </a:xfrm>
        </p:grpSpPr>
        <p:sp>
          <p:nvSpPr>
            <p:cNvPr id="29" name="object 21">
              <a:extLst>
                <a:ext uri="{FF2B5EF4-FFF2-40B4-BE49-F238E27FC236}">
                  <a16:creationId xmlns:a16="http://schemas.microsoft.com/office/drawing/2014/main" id="{C348FF88-EDF4-9EB0-BD48-E57B0C215465}"/>
                </a:ext>
              </a:extLst>
            </p:cNvPr>
            <p:cNvSpPr/>
            <p:nvPr/>
          </p:nvSpPr>
          <p:spPr>
            <a:xfrm>
              <a:off x="7051690" y="2724130"/>
              <a:ext cx="372490" cy="461772"/>
            </a:xfrm>
            <a:prstGeom prst="rect">
              <a:avLst/>
            </a:prstGeom>
            <a:blipFill>
              <a:blip r:embed="rId10" cstate="print"/>
              <a:stretch>
                <a:fillRect l="-1" r="-23968" b="-330"/>
              </a:stretch>
            </a:blipFill>
          </p:spPr>
          <p:txBody>
            <a:bodyPr wrap="square" lIns="0" tIns="0" rIns="0" bIns="0" rtlCol="0"/>
            <a:lstStyle/>
            <a:p>
              <a:endParaRPr/>
            </a:p>
          </p:txBody>
        </p:sp>
        <p:sp>
          <p:nvSpPr>
            <p:cNvPr id="55" name="TextBox 54">
              <a:extLst>
                <a:ext uri="{FF2B5EF4-FFF2-40B4-BE49-F238E27FC236}">
                  <a16:creationId xmlns:a16="http://schemas.microsoft.com/office/drawing/2014/main" id="{5784C82F-FE1D-4530-8C55-6BDBDF96149C}"/>
                </a:ext>
              </a:extLst>
            </p:cNvPr>
            <p:cNvSpPr txBox="1"/>
            <p:nvPr/>
          </p:nvSpPr>
          <p:spPr>
            <a:xfrm>
              <a:off x="7424180" y="2813620"/>
              <a:ext cx="1286571" cy="307777"/>
            </a:xfrm>
            <a:prstGeom prst="rect">
              <a:avLst/>
            </a:prstGeom>
            <a:noFill/>
          </p:spPr>
          <p:txBody>
            <a:bodyPr wrap="none" rtlCol="0">
              <a:spAutoFit/>
            </a:bodyPr>
            <a:lstStyle/>
            <a:p>
              <a:r>
                <a:rPr lang="vi-VN" sz="1400" b="1" spc="10">
                  <a:latin typeface="Times New Roman"/>
                  <a:cs typeface="Times New Roman"/>
                </a:rPr>
                <a:t>Cơ </a:t>
              </a:r>
              <a:r>
                <a:rPr lang="vi-VN" sz="1400" b="1" spc="5">
                  <a:latin typeface="Times New Roman"/>
                  <a:cs typeface="Times New Roman"/>
                </a:rPr>
                <a:t>sở </a:t>
              </a:r>
              <a:r>
                <a:rPr lang="vi-VN" sz="1400" b="1" spc="10">
                  <a:latin typeface="Times New Roman"/>
                  <a:cs typeface="Times New Roman"/>
                </a:rPr>
                <a:t>Hà</a:t>
              </a:r>
              <a:r>
                <a:rPr lang="vi-VN" sz="1400" b="1" spc="-5">
                  <a:latin typeface="Times New Roman"/>
                  <a:cs typeface="Times New Roman"/>
                </a:rPr>
                <a:t> </a:t>
              </a:r>
              <a:r>
                <a:rPr lang="vi-VN" sz="1400" b="1" spc="5">
                  <a:latin typeface="Times New Roman"/>
                  <a:cs typeface="Times New Roman"/>
                </a:rPr>
                <a:t>Nội:</a:t>
              </a:r>
              <a:endParaRPr lang="vi-VN" sz="1400">
                <a:latin typeface="Times New Roman"/>
                <a:cs typeface="Times New Roman"/>
              </a:endParaRPr>
            </a:p>
          </p:txBody>
        </p:sp>
      </p:grpSp>
      <p:sp>
        <p:nvSpPr>
          <p:cNvPr id="48" name="TextBox 47">
            <a:extLst>
              <a:ext uri="{FF2B5EF4-FFF2-40B4-BE49-F238E27FC236}">
                <a16:creationId xmlns:a16="http://schemas.microsoft.com/office/drawing/2014/main" id="{3C542D97-FA61-4AC1-8E6F-AF67CE332289}"/>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94971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22" presetClass="entr" presetSubtype="1"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up)">
                                      <p:cBhvr>
                                        <p:cTn id="10" dur="125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par>
                                <p:cTn id="23" presetID="42" presetClass="entr" presetSubtype="0"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1000"/>
                                        <p:tgtEl>
                                          <p:spTgt spid="45"/>
                                        </p:tgtEl>
                                      </p:cBhvr>
                                    </p:animEffect>
                                    <p:anim calcmode="lin" valueType="num">
                                      <p:cBhvr>
                                        <p:cTn id="26" dur="1000" fill="hold"/>
                                        <p:tgtEl>
                                          <p:spTgt spid="45"/>
                                        </p:tgtEl>
                                        <p:attrNameLst>
                                          <p:attrName>ppt_x</p:attrName>
                                        </p:attrNameLst>
                                      </p:cBhvr>
                                      <p:tavLst>
                                        <p:tav tm="0">
                                          <p:val>
                                            <p:strVal val="#ppt_x"/>
                                          </p:val>
                                        </p:tav>
                                        <p:tav tm="100000">
                                          <p:val>
                                            <p:strVal val="#ppt_x"/>
                                          </p:val>
                                        </p:tav>
                                      </p:tavLst>
                                    </p:anim>
                                    <p:anim calcmode="lin" valueType="num">
                                      <p:cBhvr>
                                        <p:cTn id="27"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42"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1000"/>
                                        <p:tgtEl>
                                          <p:spTgt spid="44"/>
                                        </p:tgtEl>
                                      </p:cBhvr>
                                    </p:animEffect>
                                    <p:anim calcmode="lin" valueType="num">
                                      <p:cBhvr>
                                        <p:cTn id="38" dur="1000" fill="hold"/>
                                        <p:tgtEl>
                                          <p:spTgt spid="44"/>
                                        </p:tgtEl>
                                        <p:attrNameLst>
                                          <p:attrName>ppt_x</p:attrName>
                                        </p:attrNameLst>
                                      </p:cBhvr>
                                      <p:tavLst>
                                        <p:tav tm="0">
                                          <p:val>
                                            <p:strVal val="#ppt_x"/>
                                          </p:val>
                                        </p:tav>
                                        <p:tav tm="100000">
                                          <p:val>
                                            <p:strVal val="#ppt_x"/>
                                          </p:val>
                                        </p:tav>
                                      </p:tavLst>
                                    </p:anim>
                                    <p:anim calcmode="lin" valueType="num">
                                      <p:cBhvr>
                                        <p:cTn id="39"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par>
                                <p:cTn id="47" presetID="42"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1000"/>
                                        <p:tgtEl>
                                          <p:spTgt spid="43"/>
                                        </p:tgtEl>
                                      </p:cBhvr>
                                    </p:animEffect>
                                    <p:anim calcmode="lin" valueType="num">
                                      <p:cBhvr>
                                        <p:cTn id="50" dur="1000" fill="hold"/>
                                        <p:tgtEl>
                                          <p:spTgt spid="43"/>
                                        </p:tgtEl>
                                        <p:attrNameLst>
                                          <p:attrName>ppt_x</p:attrName>
                                        </p:attrNameLst>
                                      </p:cBhvr>
                                      <p:tavLst>
                                        <p:tav tm="0">
                                          <p:val>
                                            <p:strVal val="#ppt_x"/>
                                          </p:val>
                                        </p:tav>
                                        <p:tav tm="100000">
                                          <p:val>
                                            <p:strVal val="#ppt_x"/>
                                          </p:val>
                                        </p:tav>
                                      </p:tavLst>
                                    </p:anim>
                                    <p:anim calcmode="lin" valueType="num">
                                      <p:cBhvr>
                                        <p:cTn id="5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down)">
                                      <p:cBhvr>
                                        <p:cTn id="56" dur="500"/>
                                        <p:tgtEl>
                                          <p:spTgt spid="4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wipe(down)">
                                      <p:cBhvr>
                                        <p:cTn id="61" dur="500"/>
                                        <p:tgtEl>
                                          <p:spTgt spid="56"/>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wipe(down)">
                                      <p:cBhvr>
                                        <p:cTn id="73" dur="500"/>
                                        <p:tgtEl>
                                          <p:spTgt spid="54"/>
                                        </p:tgtEl>
                                      </p:cBhvr>
                                    </p:animEffect>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1000"/>
                                        <p:tgtEl>
                                          <p:spTgt spid="42"/>
                                        </p:tgtEl>
                                      </p:cBhvr>
                                    </p:animEffect>
                                    <p:anim calcmode="lin" valueType="num">
                                      <p:cBhvr>
                                        <p:cTn id="79" dur="1000" fill="hold"/>
                                        <p:tgtEl>
                                          <p:spTgt spid="42"/>
                                        </p:tgtEl>
                                        <p:attrNameLst>
                                          <p:attrName>ppt_x</p:attrName>
                                        </p:attrNameLst>
                                      </p:cBhvr>
                                      <p:tavLst>
                                        <p:tav tm="0">
                                          <p:val>
                                            <p:strVal val="#ppt_x"/>
                                          </p:val>
                                        </p:tav>
                                        <p:tav tm="100000">
                                          <p:val>
                                            <p:strVal val="#ppt_x"/>
                                          </p:val>
                                        </p:tav>
                                      </p:tavLst>
                                    </p:anim>
                                    <p:anim calcmode="lin" valueType="num">
                                      <p:cBhvr>
                                        <p:cTn id="80"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animBg="1"/>
      <p:bldP spid="27" grpId="0" animBg="1"/>
      <p:bldP spid="28" grpId="0" animBg="1"/>
      <p:bldP spid="37"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2" name="Group 1">
            <a:extLst>
              <a:ext uri="{FF2B5EF4-FFF2-40B4-BE49-F238E27FC236}">
                <a16:creationId xmlns:a16="http://schemas.microsoft.com/office/drawing/2014/main" id="{88ECB0D2-C70B-DD24-2F10-ECB424EF1FB0}"/>
              </a:ext>
            </a:extLst>
          </p:cNvPr>
          <p:cNvGrpSpPr/>
          <p:nvPr/>
        </p:nvGrpSpPr>
        <p:grpSpPr>
          <a:xfrm>
            <a:off x="280481" y="4991493"/>
            <a:ext cx="795598" cy="1654538"/>
            <a:chOff x="455064" y="5791200"/>
            <a:chExt cx="795598" cy="1654538"/>
          </a:xfrm>
        </p:grpSpPr>
        <p:pic>
          <p:nvPicPr>
            <p:cNvPr id="4" name="Picture 3">
              <a:extLst>
                <a:ext uri="{FF2B5EF4-FFF2-40B4-BE49-F238E27FC236}">
                  <a16:creationId xmlns:a16="http://schemas.microsoft.com/office/drawing/2014/main" id="{BCDE67B6-D1A5-1527-62BD-C443B95D5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064" y="5791200"/>
              <a:ext cx="772488" cy="1277577"/>
            </a:xfrm>
            <a:prstGeom prst="rect">
              <a:avLst/>
            </a:prstGeom>
          </p:spPr>
        </p:pic>
        <p:sp>
          <p:nvSpPr>
            <p:cNvPr id="5" name="TextBox 4">
              <a:extLst>
                <a:ext uri="{FF2B5EF4-FFF2-40B4-BE49-F238E27FC236}">
                  <a16:creationId xmlns:a16="http://schemas.microsoft.com/office/drawing/2014/main" id="{33E06EF4-FF68-37A6-94B8-F81A3FDD3D2C}"/>
                </a:ext>
              </a:extLst>
            </p:cNvPr>
            <p:cNvSpPr txBox="1"/>
            <p:nvPr/>
          </p:nvSpPr>
          <p:spPr>
            <a:xfrm>
              <a:off x="478174" y="7045628"/>
              <a:ext cx="772488" cy="400110"/>
            </a:xfrm>
            <a:prstGeom prst="rect">
              <a:avLst/>
            </a:prstGeom>
            <a:noFill/>
          </p:spPr>
          <p:txBody>
            <a:bodyPr wrap="square" rtlCol="0">
              <a:spAutoFit/>
            </a:bodyPr>
            <a:lstStyle/>
            <a:p>
              <a:pPr algn="ctr"/>
              <a:r>
                <a:rPr lang="en-US" sz="2000" b="1">
                  <a:solidFill>
                    <a:srgbClr val="B09757"/>
                  </a:solidFill>
                </a:rPr>
                <a:t>2024</a:t>
              </a:r>
              <a:endParaRPr lang="en-US" sz="2000" b="1" dirty="0">
                <a:solidFill>
                  <a:srgbClr val="B09757"/>
                </a:solidFill>
              </a:endParaRPr>
            </a:p>
          </p:txBody>
        </p:sp>
      </p:grpSp>
      <p:sp>
        <p:nvSpPr>
          <p:cNvPr id="7" name="object 6">
            <a:extLst>
              <a:ext uri="{FF2B5EF4-FFF2-40B4-BE49-F238E27FC236}">
                <a16:creationId xmlns:a16="http://schemas.microsoft.com/office/drawing/2014/main" id="{42797594-CC9D-363B-C5B6-71964861C153}"/>
              </a:ext>
            </a:extLst>
          </p:cNvPr>
          <p:cNvSpPr txBox="1">
            <a:spLocks/>
          </p:cNvSpPr>
          <p:nvPr/>
        </p:nvSpPr>
        <p:spPr>
          <a:xfrm>
            <a:off x="1945835" y="1301440"/>
            <a:ext cx="8300329" cy="447543"/>
          </a:xfrm>
          <a:prstGeom prst="rect">
            <a:avLst/>
          </a:prstGeom>
        </p:spPr>
        <p:txBody>
          <a:bodyPr vert="horz" wrap="square" lIns="0" tIns="16510"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nSpc>
                <a:spcPct val="100000"/>
              </a:lnSpc>
              <a:spcBef>
                <a:spcPts val="130"/>
              </a:spcBef>
            </a:pPr>
            <a:r>
              <a:rPr lang="vi-VN" sz="2800" spc="15">
                <a:solidFill>
                  <a:srgbClr val="BF0000"/>
                </a:solidFill>
                <a:latin typeface="Bahnschrift" panose="020B0502040204020203" pitchFamily="34" charset="0"/>
              </a:rPr>
              <a:t>LƯU </a:t>
            </a:r>
            <a:r>
              <a:rPr lang="vi-VN" sz="2800" spc="20">
                <a:solidFill>
                  <a:srgbClr val="BF0000"/>
                </a:solidFill>
                <a:latin typeface="Bahnschrift" panose="020B0502040204020203" pitchFamily="34" charset="0"/>
              </a:rPr>
              <a:t>Ý </a:t>
            </a:r>
            <a:r>
              <a:rPr lang="vi-VN" sz="2800" spc="15">
                <a:solidFill>
                  <a:srgbClr val="BF0000"/>
                </a:solidFill>
                <a:latin typeface="Bahnschrift" panose="020B0502040204020203" pitchFamily="34" charset="0"/>
              </a:rPr>
              <a:t>KHUYẾN KHÍCH CÁC </a:t>
            </a:r>
            <a:r>
              <a:rPr lang="vi-VN" sz="2800" spc="20">
                <a:solidFill>
                  <a:srgbClr val="BF0000"/>
                </a:solidFill>
                <a:latin typeface="Bahnschrift" panose="020B0502040204020203" pitchFamily="34" charset="0"/>
              </a:rPr>
              <a:t>BẠN </a:t>
            </a:r>
            <a:r>
              <a:rPr lang="vi-VN" sz="2800" spc="15">
                <a:solidFill>
                  <a:srgbClr val="BF0000"/>
                </a:solidFill>
                <a:latin typeface="Bahnschrift" panose="020B0502040204020203" pitchFamily="34" charset="0"/>
              </a:rPr>
              <a:t>SINH VIÊN</a:t>
            </a:r>
            <a:r>
              <a:rPr lang="vi-VN" sz="2800" spc="-75">
                <a:solidFill>
                  <a:srgbClr val="BF0000"/>
                </a:solidFill>
                <a:latin typeface="Bahnschrift" panose="020B0502040204020203" pitchFamily="34" charset="0"/>
              </a:rPr>
              <a:t> </a:t>
            </a:r>
            <a:r>
              <a:rPr lang="vi-VN" sz="2800" spc="15">
                <a:solidFill>
                  <a:srgbClr val="BF0000"/>
                </a:solidFill>
                <a:latin typeface="Bahnschrift" panose="020B0502040204020203" pitchFamily="34" charset="0"/>
              </a:rPr>
              <a:t>NÊN</a:t>
            </a:r>
            <a:r>
              <a:rPr lang="en-US" sz="2800" spc="15">
                <a:solidFill>
                  <a:srgbClr val="BF0000"/>
                </a:solidFill>
                <a:latin typeface="Bahnschrift" panose="020B0502040204020203" pitchFamily="34" charset="0"/>
              </a:rPr>
              <a:t> :</a:t>
            </a:r>
            <a:endParaRPr lang="vi-VN" sz="2800" spc="15" dirty="0">
              <a:solidFill>
                <a:srgbClr val="BF0000"/>
              </a:solidFill>
              <a:latin typeface="Bahnschrift" panose="020B0502040204020203" pitchFamily="34" charset="0"/>
            </a:endParaRPr>
          </a:p>
        </p:txBody>
      </p:sp>
      <p:sp>
        <p:nvSpPr>
          <p:cNvPr id="10" name="object 5">
            <a:extLst>
              <a:ext uri="{FF2B5EF4-FFF2-40B4-BE49-F238E27FC236}">
                <a16:creationId xmlns:a16="http://schemas.microsoft.com/office/drawing/2014/main" id="{FC35E16F-D5AF-9B54-A156-670634EE4AF3}"/>
              </a:ext>
            </a:extLst>
          </p:cNvPr>
          <p:cNvSpPr/>
          <p:nvPr/>
        </p:nvSpPr>
        <p:spPr>
          <a:xfrm>
            <a:off x="2664583" y="2194212"/>
            <a:ext cx="467500" cy="447540"/>
          </a:xfrm>
          <a:prstGeom prst="rect">
            <a:avLst/>
          </a:prstGeom>
          <a:blipFill>
            <a:blip r:embed="rId4" cstate="print"/>
            <a:stretch>
              <a:fillRect/>
            </a:stretch>
          </a:blipFill>
        </p:spPr>
        <p:txBody>
          <a:bodyPr wrap="square" lIns="0" tIns="0" rIns="0" bIns="0" rtlCol="0"/>
          <a:lstStyle/>
          <a:p>
            <a:endParaRPr/>
          </a:p>
        </p:txBody>
      </p:sp>
      <p:sp>
        <p:nvSpPr>
          <p:cNvPr id="21" name="TextBox 20">
            <a:extLst>
              <a:ext uri="{FF2B5EF4-FFF2-40B4-BE49-F238E27FC236}">
                <a16:creationId xmlns:a16="http://schemas.microsoft.com/office/drawing/2014/main" id="{CC29A46D-9615-80B2-AA20-D165F7E343A8}"/>
              </a:ext>
            </a:extLst>
          </p:cNvPr>
          <p:cNvSpPr txBox="1"/>
          <p:nvPr/>
        </p:nvSpPr>
        <p:spPr>
          <a:xfrm>
            <a:off x="3243257" y="2232050"/>
            <a:ext cx="7018845" cy="369332"/>
          </a:xfrm>
          <a:prstGeom prst="rect">
            <a:avLst/>
          </a:prstGeom>
          <a:noFill/>
        </p:spPr>
        <p:txBody>
          <a:bodyPr wrap="none" rtlCol="0">
            <a:spAutoFit/>
          </a:bodyPr>
          <a:lstStyle/>
          <a:p>
            <a:r>
              <a:rPr lang="en-US"/>
              <a:t>THƯỜNG XUYÊN TRUY CẬP WEDSITE TRƯỜNG : </a:t>
            </a:r>
            <a:r>
              <a:rPr lang="vi-VN" u="heavy" spc="-10">
                <a:solidFill>
                  <a:srgbClr val="0562C1"/>
                </a:solidFill>
                <a:uFill>
                  <a:solidFill>
                    <a:srgbClr val="0562C1"/>
                  </a:solidFill>
                </a:uFill>
              </a:rPr>
              <a:t>WWW.UNETI.EDU.VN</a:t>
            </a:r>
          </a:p>
        </p:txBody>
      </p:sp>
      <p:sp>
        <p:nvSpPr>
          <p:cNvPr id="23" name="TextBox 22">
            <a:extLst>
              <a:ext uri="{FF2B5EF4-FFF2-40B4-BE49-F238E27FC236}">
                <a16:creationId xmlns:a16="http://schemas.microsoft.com/office/drawing/2014/main" id="{A77294C3-F7E3-2BB4-D306-3D8CDD010995}"/>
              </a:ext>
            </a:extLst>
          </p:cNvPr>
          <p:cNvSpPr txBox="1"/>
          <p:nvPr/>
        </p:nvSpPr>
        <p:spPr>
          <a:xfrm>
            <a:off x="3285153" y="3173815"/>
            <a:ext cx="5428153" cy="369332"/>
          </a:xfrm>
          <a:prstGeom prst="rect">
            <a:avLst/>
          </a:prstGeom>
          <a:noFill/>
        </p:spPr>
        <p:txBody>
          <a:bodyPr wrap="none" rtlCol="0">
            <a:spAutoFit/>
          </a:bodyPr>
          <a:lstStyle/>
          <a:p>
            <a:r>
              <a:rPr lang="en-US"/>
              <a:t>TRANG CÁ NHÂN :</a:t>
            </a:r>
            <a:r>
              <a:rPr lang="vi-VN" u="heavy" spc="-5">
                <a:solidFill>
                  <a:srgbClr val="0562C1"/>
                </a:solidFill>
                <a:uFill>
                  <a:solidFill>
                    <a:srgbClr val="0562C1"/>
                  </a:solidFill>
                </a:uFill>
              </a:rPr>
              <a:t>WWW.SINHVIEN.UNETI.EDU.VN</a:t>
            </a:r>
            <a:r>
              <a:rPr lang="en-US"/>
              <a:t> </a:t>
            </a:r>
          </a:p>
        </p:txBody>
      </p:sp>
      <p:sp>
        <p:nvSpPr>
          <p:cNvPr id="24" name="TextBox 23">
            <a:extLst>
              <a:ext uri="{FF2B5EF4-FFF2-40B4-BE49-F238E27FC236}">
                <a16:creationId xmlns:a16="http://schemas.microsoft.com/office/drawing/2014/main" id="{4FC22DEC-2D7D-A123-6362-F88403016427}"/>
              </a:ext>
            </a:extLst>
          </p:cNvPr>
          <p:cNvSpPr txBox="1"/>
          <p:nvPr/>
        </p:nvSpPr>
        <p:spPr>
          <a:xfrm>
            <a:off x="3235689" y="4115580"/>
            <a:ext cx="7808228" cy="369332"/>
          </a:xfrm>
          <a:prstGeom prst="rect">
            <a:avLst/>
          </a:prstGeom>
          <a:noFill/>
        </p:spPr>
        <p:txBody>
          <a:bodyPr wrap="none" rtlCol="0">
            <a:spAutoFit/>
          </a:bodyPr>
          <a:lstStyle/>
          <a:p>
            <a:r>
              <a:rPr lang="en-US"/>
              <a:t>CÁC FANPAGE,NHÓM,… CỦA ĐƠN VỊ , TỔ ĐỘI , CLB , KHOA , … CỦA NHÀ TRƯỜNG </a:t>
            </a:r>
          </a:p>
        </p:txBody>
      </p:sp>
      <p:sp>
        <p:nvSpPr>
          <p:cNvPr id="25" name="object 5">
            <a:extLst>
              <a:ext uri="{FF2B5EF4-FFF2-40B4-BE49-F238E27FC236}">
                <a16:creationId xmlns:a16="http://schemas.microsoft.com/office/drawing/2014/main" id="{BC45DB20-015F-7312-0CAC-649E3F2B15E1}"/>
              </a:ext>
            </a:extLst>
          </p:cNvPr>
          <p:cNvSpPr/>
          <p:nvPr/>
        </p:nvSpPr>
        <p:spPr>
          <a:xfrm>
            <a:off x="2664583" y="3091124"/>
            <a:ext cx="467500" cy="447540"/>
          </a:xfrm>
          <a:prstGeom prst="rect">
            <a:avLst/>
          </a:prstGeom>
          <a:blipFill>
            <a:blip r:embed="rId4" cstate="print"/>
            <a:stretch>
              <a:fillRect/>
            </a:stretch>
          </a:blipFill>
        </p:spPr>
        <p:txBody>
          <a:bodyPr wrap="square" lIns="0" tIns="0" rIns="0" bIns="0" rtlCol="0"/>
          <a:lstStyle/>
          <a:p>
            <a:endParaRPr/>
          </a:p>
        </p:txBody>
      </p:sp>
      <p:sp>
        <p:nvSpPr>
          <p:cNvPr id="26" name="object 5">
            <a:extLst>
              <a:ext uri="{FF2B5EF4-FFF2-40B4-BE49-F238E27FC236}">
                <a16:creationId xmlns:a16="http://schemas.microsoft.com/office/drawing/2014/main" id="{B3815187-2852-31F6-7FD0-0A25069363AD}"/>
              </a:ext>
            </a:extLst>
          </p:cNvPr>
          <p:cNvSpPr/>
          <p:nvPr/>
        </p:nvSpPr>
        <p:spPr>
          <a:xfrm>
            <a:off x="2664583" y="4076476"/>
            <a:ext cx="467500" cy="447540"/>
          </a:xfrm>
          <a:prstGeom prst="rect">
            <a:avLst/>
          </a:prstGeom>
          <a:blipFill>
            <a:blip r:embed="rId4" cstate="print"/>
            <a:stretch>
              <a:fillRect/>
            </a:stretch>
          </a:blipFill>
        </p:spPr>
        <p:txBody>
          <a:bodyPr wrap="square" lIns="0" tIns="0" rIns="0" bIns="0" rtlCol="0"/>
          <a:lstStyle/>
          <a:p>
            <a:endParaRPr/>
          </a:p>
        </p:txBody>
      </p:sp>
      <p:sp>
        <p:nvSpPr>
          <p:cNvPr id="27" name="TextBox 26">
            <a:extLst>
              <a:ext uri="{FF2B5EF4-FFF2-40B4-BE49-F238E27FC236}">
                <a16:creationId xmlns:a16="http://schemas.microsoft.com/office/drawing/2014/main" id="{FE801FAE-BC18-4368-A17B-8D17F93050D8}"/>
              </a:ext>
            </a:extLst>
          </p:cNvPr>
          <p:cNvSpPr txBox="1"/>
          <p:nvPr/>
        </p:nvSpPr>
        <p:spPr>
          <a:xfrm>
            <a:off x="840436" y="244963"/>
            <a:ext cx="10317588" cy="400110"/>
          </a:xfrm>
          <a:prstGeom prst="rect">
            <a:avLst/>
          </a:prstGeom>
          <a:noFill/>
        </p:spPr>
        <p:txBody>
          <a:bodyPr wrap="square" rtlCol="0">
            <a:spAutoFit/>
          </a:bodyPr>
          <a:lstStyle/>
          <a:p>
            <a:r>
              <a:rPr lang="en-US" sz="2000" b="1">
                <a:solidFill>
                  <a:srgbClr val="FF0000"/>
                </a:solidFill>
                <a:latin typeface="Arial" panose="020B0604020202020204" pitchFamily="34" charset="0"/>
                <a:cs typeface="Arial" panose="020B0604020202020204" pitchFamily="34" charset="0"/>
              </a:rPr>
              <a:t>TUẦN SINH HOẠT CÔNG DÂN – SINH VIÊN ĐẦU KHÓA 18 TUYỂN SINH NĂM 2024</a:t>
            </a:r>
            <a:endParaRPr lang="en-US" sz="2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2214435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down)">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21" grpId="0"/>
      <p:bldP spid="23" grpId="0"/>
      <p:bldP spid="24" grpId="0"/>
      <p:bldP spid="25" grpId="0" animBg="1"/>
      <p:bldP spid="2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0" y="0"/>
            <a:ext cx="12192000" cy="6900251"/>
          </a:xfrm>
          <a:prstGeom prst="rect">
            <a:avLst/>
          </a:prstGeom>
        </p:spPr>
      </p:pic>
      <p:sp>
        <p:nvSpPr>
          <p:cNvPr id="6" name="TextBox 5"/>
          <p:cNvSpPr txBox="1"/>
          <p:nvPr/>
        </p:nvSpPr>
        <p:spPr>
          <a:xfrm>
            <a:off x="884816" y="2457804"/>
            <a:ext cx="11109238" cy="2185214"/>
          </a:xfrm>
          <a:prstGeom prst="rect">
            <a:avLst/>
          </a:prstGeom>
          <a:noFill/>
          <a:effectLst/>
        </p:spPr>
        <p:txBody>
          <a:bodyPr wrap="square" rtlCol="0">
            <a:spAutoFit/>
          </a:bodyPr>
          <a:lstStyle/>
          <a:p>
            <a:pPr algn="ctr"/>
            <a:r>
              <a:rPr lang="en-US" sz="3400" b="1" dirty="0">
                <a:solidFill>
                  <a:srgbClr val="1497C1"/>
                </a:solidFill>
                <a:latin typeface="Arial" panose="020B0604020202020204" pitchFamily="34" charset="0"/>
                <a:cs typeface="Arial" panose="020B0604020202020204" pitchFamily="34" charset="0"/>
              </a:rPr>
              <a:t>CHÚC CÁC EM SINH VIÊN NĂM HỌC </a:t>
            </a:r>
            <a:r>
              <a:rPr lang="en-US" sz="3400" b="1">
                <a:solidFill>
                  <a:srgbClr val="1497C1"/>
                </a:solidFill>
                <a:latin typeface="Arial" panose="020B0604020202020204" pitchFamily="34" charset="0"/>
                <a:cs typeface="Arial" panose="020B0604020202020204" pitchFamily="34" charset="0"/>
              </a:rPr>
              <a:t>MỚI 2024-2025 </a:t>
            </a:r>
            <a:r>
              <a:rPr lang="en-US" sz="3400" b="1" dirty="0">
                <a:solidFill>
                  <a:srgbClr val="1497C1"/>
                </a:solidFill>
                <a:latin typeface="Arial" panose="020B0604020202020204" pitchFamily="34" charset="0"/>
                <a:cs typeface="Arial" panose="020B0604020202020204" pitchFamily="34" charset="0"/>
              </a:rPr>
              <a:t>VỮNG Ý TRÍ, BỀN VỀ THỂ CHẤT ĐẠT NHIỀU THÀNH TÍCH CAO TRONG HỌC TẬP VÀ CÁC HOẠT ĐỘNG PHONG TRÀO!</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sp>
        <p:nvSpPr>
          <p:cNvPr id="11" name="TextBox 10"/>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38116619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957</TotalTime>
  <Words>3137</Words>
  <Application>Microsoft Office PowerPoint</Application>
  <PresentationFormat>Widescreen</PresentationFormat>
  <Paragraphs>206</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DengXian</vt:lpstr>
      <vt:lpstr>SimSun</vt:lpstr>
      <vt:lpstr>Arial</vt:lpstr>
      <vt:lpstr>Bahnschrift</vt:lpstr>
      <vt:lpstr>Bahnschrift SemiBold Condensed</vt:lpstr>
      <vt:lpstr>Calibri</vt:lpstr>
      <vt:lpstr>Calibri Light</vt:lpstr>
      <vt:lpstr>Cambria</vt:lpstr>
      <vt:lpstr>Carlito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ADMIN</cp:lastModifiedBy>
  <cp:revision>67</cp:revision>
  <dcterms:created xsi:type="dcterms:W3CDTF">2023-08-31T08:55:54Z</dcterms:created>
  <dcterms:modified xsi:type="dcterms:W3CDTF">2024-09-18T01:10:46Z</dcterms:modified>
</cp:coreProperties>
</file>