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7" r:id="rId2"/>
    <p:sldId id="257" r:id="rId3"/>
    <p:sldId id="258" r:id="rId4"/>
    <p:sldId id="259" r:id="rId5"/>
    <p:sldId id="260" r:id="rId6"/>
    <p:sldId id="261" r:id="rId7"/>
    <p:sldId id="262" r:id="rId8"/>
    <p:sldId id="263" r:id="rId9"/>
    <p:sldId id="264" r:id="rId10"/>
    <p:sldId id="266" r:id="rId11"/>
    <p:sldId id="265" r:id="rId12"/>
  </p:sldIdLst>
  <p:sldSz cx="18288000" cy="10287000"/>
  <p:notesSz cx="6858000" cy="9144000"/>
  <p:embeddedFontLst>
    <p:embeddedFont>
      <p:font typeface="Calibri" panose="020F0502020204030204" pitchFamily="34" charset="0"/>
      <p:regular r:id="rId13"/>
      <p:bold r:id="rId14"/>
      <p:italic r:id="rId15"/>
      <p:boldItalic r:id="rId16"/>
    </p:embeddedFont>
    <p:embeddedFont>
      <p:font typeface="Faustina" panose="020B0604020202020204" charset="0"/>
      <p:regular r:id="rId17"/>
    </p:embeddedFont>
    <p:embeddedFont>
      <p:font typeface="Faustina Bold" panose="020B0604020202020204" charset="0"/>
      <p:regular r:id="rId18"/>
    </p:embeddedFont>
    <p:embeddedFont>
      <p:font typeface="TT Norms Bold"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7" d="100"/>
          <a:sy n="67" d="100"/>
        </p:scale>
        <p:origin x="95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26/08/2024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lib.uneti.edu.vn"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sv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svg"/><Relationship Id="rId12" Type="http://schemas.openxmlformats.org/officeDocument/2006/relationships/hyperlink" Target="mailto:thuvien@uneti.edu.vn"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hyperlink" Target="https://lib.uneti.edu.vn/formlist" TargetMode="External"/><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8.svg"/><Relationship Id="rId3" Type="http://schemas.openxmlformats.org/officeDocument/2006/relationships/image" Target="../media/image40.sv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1.jpeg"/><Relationship Id="rId11" Type="http://schemas.openxmlformats.org/officeDocument/2006/relationships/image" Target="../media/image46.svg"/><Relationship Id="rId5" Type="http://schemas.openxmlformats.org/officeDocument/2006/relationships/image" Target="../media/image2.svg"/><Relationship Id="rId10" Type="http://schemas.openxmlformats.org/officeDocument/2006/relationships/image" Target="../media/image45.png"/><Relationship Id="rId4" Type="http://schemas.openxmlformats.org/officeDocument/2006/relationships/image" Target="../media/image1.png"/><Relationship Id="rId9" Type="http://schemas.openxmlformats.org/officeDocument/2006/relationships/image" Target="../media/image44.png"/><Relationship Id="rId1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3383489" y="0"/>
            <a:ext cx="4904511" cy="6325001"/>
          </a:xfrm>
          <a:custGeom>
            <a:avLst/>
            <a:gdLst/>
            <a:ahLst/>
            <a:cxnLst/>
            <a:rect l="l" t="t" r="r" b="b"/>
            <a:pathLst>
              <a:path w="4904511" h="6325001">
                <a:moveTo>
                  <a:pt x="4904511" y="6325001"/>
                </a:moveTo>
                <a:lnTo>
                  <a:pt x="0" y="6325001"/>
                </a:lnTo>
                <a:lnTo>
                  <a:pt x="0" y="0"/>
                </a:lnTo>
                <a:lnTo>
                  <a:pt x="4904511" y="0"/>
                </a:lnTo>
                <a:lnTo>
                  <a:pt x="4904511" y="6325001"/>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4215617"/>
            <a:ext cx="4365603" cy="6084464"/>
          </a:xfrm>
          <a:custGeom>
            <a:avLst/>
            <a:gdLst/>
            <a:ahLst/>
            <a:cxnLst/>
            <a:rect l="l" t="t" r="r" b="b"/>
            <a:pathLst>
              <a:path w="4365603" h="6084464">
                <a:moveTo>
                  <a:pt x="0" y="0"/>
                </a:moveTo>
                <a:lnTo>
                  <a:pt x="4365603" y="0"/>
                </a:lnTo>
                <a:lnTo>
                  <a:pt x="4365603" y="6084464"/>
                </a:lnTo>
                <a:lnTo>
                  <a:pt x="0" y="60844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0526831" y="8346115"/>
            <a:ext cx="3983455" cy="745116"/>
            <a:chOff x="0" y="0"/>
            <a:chExt cx="1365711" cy="255460"/>
          </a:xfrm>
        </p:grpSpPr>
        <p:sp>
          <p:nvSpPr>
            <p:cNvPr id="5" name="Freeform 5"/>
            <p:cNvSpPr/>
            <p:nvPr/>
          </p:nvSpPr>
          <p:spPr>
            <a:xfrm>
              <a:off x="0" y="0"/>
              <a:ext cx="1365711" cy="255460"/>
            </a:xfrm>
            <a:custGeom>
              <a:avLst/>
              <a:gdLst/>
              <a:ahLst/>
              <a:cxnLst/>
              <a:rect l="l" t="t" r="r" b="b"/>
              <a:pathLst>
                <a:path w="1365711" h="255460">
                  <a:moveTo>
                    <a:pt x="38870" y="0"/>
                  </a:moveTo>
                  <a:lnTo>
                    <a:pt x="1326841" y="0"/>
                  </a:lnTo>
                  <a:cubicBezTo>
                    <a:pt x="1337150" y="0"/>
                    <a:pt x="1347037" y="4095"/>
                    <a:pt x="1354326" y="11385"/>
                  </a:cubicBezTo>
                  <a:cubicBezTo>
                    <a:pt x="1361616" y="18674"/>
                    <a:pt x="1365711" y="28561"/>
                    <a:pt x="1365711" y="38870"/>
                  </a:cubicBezTo>
                  <a:lnTo>
                    <a:pt x="1365711" y="216590"/>
                  </a:lnTo>
                  <a:cubicBezTo>
                    <a:pt x="1365711" y="226899"/>
                    <a:pt x="1361616" y="236786"/>
                    <a:pt x="1354326" y="244075"/>
                  </a:cubicBezTo>
                  <a:cubicBezTo>
                    <a:pt x="1347037" y="251365"/>
                    <a:pt x="1337150" y="255460"/>
                    <a:pt x="1326841" y="255460"/>
                  </a:cubicBezTo>
                  <a:lnTo>
                    <a:pt x="38870" y="255460"/>
                  </a:lnTo>
                  <a:cubicBezTo>
                    <a:pt x="28561" y="255460"/>
                    <a:pt x="18674" y="251365"/>
                    <a:pt x="11385" y="244075"/>
                  </a:cubicBezTo>
                  <a:cubicBezTo>
                    <a:pt x="4095" y="236786"/>
                    <a:pt x="0" y="226899"/>
                    <a:pt x="0" y="216590"/>
                  </a:cubicBezTo>
                  <a:lnTo>
                    <a:pt x="0" y="38870"/>
                  </a:lnTo>
                  <a:cubicBezTo>
                    <a:pt x="0" y="28561"/>
                    <a:pt x="4095" y="18674"/>
                    <a:pt x="11385" y="11385"/>
                  </a:cubicBezTo>
                  <a:cubicBezTo>
                    <a:pt x="18674" y="4095"/>
                    <a:pt x="28561" y="0"/>
                    <a:pt x="38870" y="0"/>
                  </a:cubicBezTo>
                  <a:close/>
                </a:path>
              </a:pathLst>
            </a:custGeom>
            <a:solidFill>
              <a:srgbClr val="A00505"/>
            </a:solidFill>
          </p:spPr>
        </p:sp>
        <p:sp>
          <p:nvSpPr>
            <p:cNvPr id="6" name="TextBox 6"/>
            <p:cNvSpPr txBox="1"/>
            <p:nvPr/>
          </p:nvSpPr>
          <p:spPr>
            <a:xfrm>
              <a:off x="0" y="-57150"/>
              <a:ext cx="1365711" cy="312610"/>
            </a:xfrm>
            <a:prstGeom prst="rect">
              <a:avLst/>
            </a:prstGeom>
          </p:spPr>
          <p:txBody>
            <a:bodyPr lIns="50800" tIns="50800" rIns="50800" bIns="50800" rtlCol="0" anchor="ctr"/>
            <a:lstStyle/>
            <a:p>
              <a:pPr algn="ctr">
                <a:lnSpc>
                  <a:spcPts val="4200"/>
                </a:lnSpc>
                <a:spcBef>
                  <a:spcPct val="0"/>
                </a:spcBef>
              </a:pPr>
              <a:r>
                <a:rPr lang="en-US" sz="3000">
                  <a:solidFill>
                    <a:srgbClr val="FFFFFF"/>
                  </a:solidFill>
                  <a:latin typeface="Faustina Bold"/>
                  <a:ea typeface="Faustina Bold"/>
                  <a:cs typeface="Faustina Bold"/>
                  <a:sym typeface="Faustina Bold"/>
                </a:rPr>
                <a:t>Năm học 2024 - 2025</a:t>
              </a:r>
            </a:p>
          </p:txBody>
        </p:sp>
      </p:grpSp>
      <p:grpSp>
        <p:nvGrpSpPr>
          <p:cNvPr id="7" name="Group 7"/>
          <p:cNvGrpSpPr/>
          <p:nvPr/>
        </p:nvGrpSpPr>
        <p:grpSpPr>
          <a:xfrm>
            <a:off x="0" y="715314"/>
            <a:ext cx="5789295" cy="5789295"/>
            <a:chOff x="0" y="0"/>
            <a:chExt cx="812800" cy="812800"/>
          </a:xfrm>
        </p:grpSpPr>
        <p:sp>
          <p:nvSpPr>
            <p:cNvPr id="8" name="Freeform 8"/>
            <p:cNvSpPr/>
            <p:nvPr/>
          </p:nvSpPr>
          <p:spPr>
            <a:xfrm rot="77663">
              <a:off x="17892" y="17892"/>
              <a:ext cx="777015" cy="777015"/>
            </a:xfrm>
            <a:custGeom>
              <a:avLst/>
              <a:gdLst/>
              <a:ahLst/>
              <a:cxnLst/>
              <a:rect l="l" t="t" r="r" b="b"/>
              <a:pathLst>
                <a:path w="777015" h="777015">
                  <a:moveTo>
                    <a:pt x="420897" y="21944"/>
                  </a:moveTo>
                  <a:lnTo>
                    <a:pt x="753235" y="339596"/>
                  </a:lnTo>
                  <a:cubicBezTo>
                    <a:pt x="776193" y="361539"/>
                    <a:pt x="777016" y="397939"/>
                    <a:pt x="755072" y="420897"/>
                  </a:cubicBezTo>
                  <a:lnTo>
                    <a:pt x="437420" y="753235"/>
                  </a:lnTo>
                  <a:cubicBezTo>
                    <a:pt x="415477" y="776193"/>
                    <a:pt x="379077" y="777016"/>
                    <a:pt x="356119" y="755072"/>
                  </a:cubicBezTo>
                  <a:lnTo>
                    <a:pt x="23781" y="437420"/>
                  </a:lnTo>
                  <a:cubicBezTo>
                    <a:pt x="823" y="415477"/>
                    <a:pt x="0" y="379077"/>
                    <a:pt x="21944" y="356119"/>
                  </a:cubicBezTo>
                  <a:lnTo>
                    <a:pt x="339596" y="23781"/>
                  </a:lnTo>
                  <a:cubicBezTo>
                    <a:pt x="361539" y="823"/>
                    <a:pt x="397939" y="0"/>
                    <a:pt x="420897" y="21944"/>
                  </a:cubicBezTo>
                  <a:close/>
                </a:path>
              </a:pathLst>
            </a:custGeom>
            <a:blipFill>
              <a:blip r:embed="rId6"/>
              <a:stretch>
                <a:fillRect l="-25836" t="-3110" r="-15963" b="-3110"/>
              </a:stretch>
            </a:blipFill>
            <a:ln w="57150" cap="rnd">
              <a:solidFill>
                <a:srgbClr val="C80606"/>
              </a:solidFill>
              <a:prstDash val="solid"/>
              <a:round/>
            </a:ln>
          </p:spPr>
        </p:sp>
      </p:grpSp>
      <p:grpSp>
        <p:nvGrpSpPr>
          <p:cNvPr id="9" name="Group 9"/>
          <p:cNvGrpSpPr/>
          <p:nvPr/>
        </p:nvGrpSpPr>
        <p:grpSpPr>
          <a:xfrm>
            <a:off x="2339890" y="5092735"/>
            <a:ext cx="5246370" cy="5246370"/>
            <a:chOff x="0" y="0"/>
            <a:chExt cx="812800" cy="812800"/>
          </a:xfrm>
        </p:grpSpPr>
        <p:sp>
          <p:nvSpPr>
            <p:cNvPr id="10" name="Freeform 10"/>
            <p:cNvSpPr/>
            <p:nvPr/>
          </p:nvSpPr>
          <p:spPr>
            <a:xfrm>
              <a:off x="22424" y="22424"/>
              <a:ext cx="767951" cy="767951"/>
            </a:xfrm>
            <a:custGeom>
              <a:avLst/>
              <a:gdLst/>
              <a:ahLst/>
              <a:cxnLst/>
              <a:rect l="l" t="t" r="r" b="b"/>
              <a:pathLst>
                <a:path w="767951" h="767951">
                  <a:moveTo>
                    <a:pt x="434062" y="27662"/>
                  </a:moveTo>
                  <a:lnTo>
                    <a:pt x="740290" y="333890"/>
                  </a:lnTo>
                  <a:cubicBezTo>
                    <a:pt x="767952" y="361552"/>
                    <a:pt x="767952" y="406400"/>
                    <a:pt x="740290" y="434062"/>
                  </a:cubicBezTo>
                  <a:lnTo>
                    <a:pt x="434062" y="740290"/>
                  </a:lnTo>
                  <a:cubicBezTo>
                    <a:pt x="406400" y="767952"/>
                    <a:pt x="361552" y="767952"/>
                    <a:pt x="333890" y="740290"/>
                  </a:cubicBezTo>
                  <a:lnTo>
                    <a:pt x="27662" y="434062"/>
                  </a:lnTo>
                  <a:cubicBezTo>
                    <a:pt x="0" y="406400"/>
                    <a:pt x="0" y="361552"/>
                    <a:pt x="27662" y="333890"/>
                  </a:cubicBezTo>
                  <a:lnTo>
                    <a:pt x="333890" y="27662"/>
                  </a:lnTo>
                  <a:cubicBezTo>
                    <a:pt x="361552" y="0"/>
                    <a:pt x="406400" y="0"/>
                    <a:pt x="434062" y="27662"/>
                  </a:cubicBezTo>
                  <a:close/>
                </a:path>
              </a:pathLst>
            </a:custGeom>
            <a:blipFill>
              <a:blip r:embed="rId7"/>
              <a:stretch>
                <a:fillRect l="-25187" r="-25187"/>
              </a:stretch>
            </a:blipFill>
            <a:ln w="57150" cap="rnd">
              <a:solidFill>
                <a:srgbClr val="C80606"/>
              </a:solidFill>
              <a:prstDash val="solid"/>
              <a:round/>
            </a:ln>
          </p:spPr>
        </p:sp>
      </p:grpSp>
      <p:grpSp>
        <p:nvGrpSpPr>
          <p:cNvPr id="11" name="Group 11"/>
          <p:cNvGrpSpPr/>
          <p:nvPr/>
        </p:nvGrpSpPr>
        <p:grpSpPr>
          <a:xfrm>
            <a:off x="3466245" y="-1907871"/>
            <a:ext cx="5246370" cy="5246370"/>
            <a:chOff x="0" y="0"/>
            <a:chExt cx="812800" cy="812800"/>
          </a:xfrm>
        </p:grpSpPr>
        <p:sp>
          <p:nvSpPr>
            <p:cNvPr id="12" name="Freeform 12"/>
            <p:cNvSpPr/>
            <p:nvPr/>
          </p:nvSpPr>
          <p:spPr>
            <a:xfrm>
              <a:off x="22424" y="22424"/>
              <a:ext cx="767951" cy="767951"/>
            </a:xfrm>
            <a:custGeom>
              <a:avLst/>
              <a:gdLst/>
              <a:ahLst/>
              <a:cxnLst/>
              <a:rect l="l" t="t" r="r" b="b"/>
              <a:pathLst>
                <a:path w="767951" h="767951">
                  <a:moveTo>
                    <a:pt x="434062" y="27662"/>
                  </a:moveTo>
                  <a:lnTo>
                    <a:pt x="740290" y="333890"/>
                  </a:lnTo>
                  <a:cubicBezTo>
                    <a:pt x="767952" y="361552"/>
                    <a:pt x="767952" y="406400"/>
                    <a:pt x="740290" y="434062"/>
                  </a:cubicBezTo>
                  <a:lnTo>
                    <a:pt x="434062" y="740290"/>
                  </a:lnTo>
                  <a:cubicBezTo>
                    <a:pt x="406400" y="767952"/>
                    <a:pt x="361552" y="767952"/>
                    <a:pt x="333890" y="740290"/>
                  </a:cubicBezTo>
                  <a:lnTo>
                    <a:pt x="27662" y="434062"/>
                  </a:lnTo>
                  <a:cubicBezTo>
                    <a:pt x="0" y="406400"/>
                    <a:pt x="0" y="361552"/>
                    <a:pt x="27662" y="333890"/>
                  </a:cubicBezTo>
                  <a:lnTo>
                    <a:pt x="333890" y="27662"/>
                  </a:lnTo>
                  <a:cubicBezTo>
                    <a:pt x="361552" y="0"/>
                    <a:pt x="406400" y="0"/>
                    <a:pt x="434062" y="27662"/>
                  </a:cubicBezTo>
                  <a:close/>
                </a:path>
              </a:pathLst>
            </a:custGeom>
            <a:blipFill>
              <a:blip r:embed="rId8"/>
              <a:stretch>
                <a:fillRect l="-51851" r="-51851"/>
              </a:stretch>
            </a:blipFill>
            <a:ln w="57150" cap="rnd">
              <a:solidFill>
                <a:srgbClr val="EBEBEB"/>
              </a:solidFill>
              <a:prstDash val="solid"/>
              <a:round/>
            </a:ln>
          </p:spPr>
        </p:sp>
      </p:grpSp>
      <p:sp>
        <p:nvSpPr>
          <p:cNvPr id="13" name="Freeform 13"/>
          <p:cNvSpPr/>
          <p:nvPr/>
        </p:nvSpPr>
        <p:spPr>
          <a:xfrm>
            <a:off x="7004784" y="3410964"/>
            <a:ext cx="1064753" cy="1053117"/>
          </a:xfrm>
          <a:custGeom>
            <a:avLst/>
            <a:gdLst/>
            <a:ahLst/>
            <a:cxnLst/>
            <a:rect l="l" t="t" r="r" b="b"/>
            <a:pathLst>
              <a:path w="1064753" h="1053117">
                <a:moveTo>
                  <a:pt x="0" y="0"/>
                </a:moveTo>
                <a:lnTo>
                  <a:pt x="1064753" y="0"/>
                </a:lnTo>
                <a:lnTo>
                  <a:pt x="1064753" y="1053117"/>
                </a:lnTo>
                <a:lnTo>
                  <a:pt x="0" y="1053117"/>
                </a:lnTo>
                <a:lnTo>
                  <a:pt x="0" y="0"/>
                </a:lnTo>
                <a:close/>
              </a:path>
            </a:pathLst>
          </a:custGeom>
          <a:blipFill>
            <a:blip r:embed="rId9"/>
            <a:stretch>
              <a:fillRect/>
            </a:stretch>
          </a:blipFill>
        </p:spPr>
      </p:sp>
      <p:sp>
        <p:nvSpPr>
          <p:cNvPr id="14" name="TextBox 14"/>
          <p:cNvSpPr txBox="1"/>
          <p:nvPr/>
        </p:nvSpPr>
        <p:spPr>
          <a:xfrm>
            <a:off x="9292426" y="4603221"/>
            <a:ext cx="6452264" cy="835645"/>
          </a:xfrm>
          <a:prstGeom prst="rect">
            <a:avLst/>
          </a:prstGeom>
        </p:spPr>
        <p:txBody>
          <a:bodyPr lIns="0" tIns="0" rIns="0" bIns="0" rtlCol="0" anchor="t">
            <a:spAutoFit/>
          </a:bodyPr>
          <a:lstStyle/>
          <a:p>
            <a:pPr algn="ctr">
              <a:lnSpc>
                <a:spcPts val="6489"/>
              </a:lnSpc>
            </a:pPr>
            <a:r>
              <a:rPr lang="en-US" sz="5953" spc="267">
                <a:solidFill>
                  <a:srgbClr val="A00505"/>
                </a:solidFill>
                <a:latin typeface="Faustina Bold"/>
                <a:ea typeface="Faustina Bold"/>
                <a:cs typeface="Faustina Bold"/>
                <a:sym typeface="Faustina Bold"/>
              </a:rPr>
              <a:t>Giới thiệu</a:t>
            </a:r>
          </a:p>
        </p:txBody>
      </p:sp>
      <p:sp>
        <p:nvSpPr>
          <p:cNvPr id="15" name="TextBox 15"/>
          <p:cNvSpPr txBox="1"/>
          <p:nvPr/>
        </p:nvSpPr>
        <p:spPr>
          <a:xfrm>
            <a:off x="6974521" y="5429342"/>
            <a:ext cx="10791222" cy="2570642"/>
          </a:xfrm>
          <a:prstGeom prst="rect">
            <a:avLst/>
          </a:prstGeom>
        </p:spPr>
        <p:txBody>
          <a:bodyPr lIns="0" tIns="0" rIns="0" bIns="0" rtlCol="0" anchor="t">
            <a:spAutoFit/>
          </a:bodyPr>
          <a:lstStyle/>
          <a:p>
            <a:pPr algn="ctr">
              <a:lnSpc>
                <a:spcPts val="10130"/>
              </a:lnSpc>
            </a:pPr>
            <a:r>
              <a:rPr lang="en-US" sz="8372">
                <a:solidFill>
                  <a:srgbClr val="A00505"/>
                </a:solidFill>
                <a:latin typeface="Faustina Bold"/>
                <a:ea typeface="Faustina Bold"/>
                <a:cs typeface="Faustina Bold"/>
                <a:sym typeface="Faustina Bold"/>
              </a:rPr>
              <a:t>CÁC DỊCH VỤ MỚI TẠI THƯ VIỆN UNETI</a:t>
            </a:r>
          </a:p>
        </p:txBody>
      </p:sp>
      <p:sp>
        <p:nvSpPr>
          <p:cNvPr id="16" name="TextBox 16"/>
          <p:cNvSpPr txBox="1"/>
          <p:nvPr/>
        </p:nvSpPr>
        <p:spPr>
          <a:xfrm>
            <a:off x="8069537" y="3458488"/>
            <a:ext cx="7398325" cy="891394"/>
          </a:xfrm>
          <a:prstGeom prst="rect">
            <a:avLst/>
          </a:prstGeom>
        </p:spPr>
        <p:txBody>
          <a:bodyPr lIns="0" tIns="0" rIns="0" bIns="0" rtlCol="0" anchor="t">
            <a:spAutoFit/>
          </a:bodyPr>
          <a:lstStyle/>
          <a:p>
            <a:pPr algn="just">
              <a:lnSpc>
                <a:spcPts val="3650"/>
              </a:lnSpc>
            </a:pPr>
            <a:r>
              <a:rPr lang="en-US" sz="2401">
                <a:solidFill>
                  <a:srgbClr val="004AAD"/>
                </a:solidFill>
                <a:latin typeface="Faustina Bold"/>
                <a:ea typeface="Faustina Bold"/>
                <a:cs typeface="Faustina Bold"/>
                <a:sym typeface="Faustina Bold"/>
              </a:rPr>
              <a:t>TRƯỜNG ĐẠI HỌC KINH TẾ - KỸ THUẬT CÔNG NGHIỆP</a:t>
            </a:r>
          </a:p>
          <a:p>
            <a:pPr algn="just">
              <a:lnSpc>
                <a:spcPts val="3650"/>
              </a:lnSpc>
            </a:pPr>
            <a:r>
              <a:rPr lang="en-US" sz="2401">
                <a:solidFill>
                  <a:srgbClr val="004AAD"/>
                </a:solidFill>
                <a:latin typeface="Faustina Bold"/>
                <a:ea typeface="Faustina Bold"/>
                <a:cs typeface="Faustina Bold"/>
                <a:sym typeface="Faustina Bold"/>
              </a:rPr>
              <a:t>TRUNG TÂM THƯ VIỆN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5832" y="2393560"/>
            <a:ext cx="9905928" cy="5529095"/>
            <a:chOff x="0" y="0"/>
            <a:chExt cx="11885854" cy="6634212"/>
          </a:xfrm>
        </p:grpSpPr>
        <p:sp>
          <p:nvSpPr>
            <p:cNvPr id="3" name="Freeform 3"/>
            <p:cNvSpPr/>
            <p:nvPr/>
          </p:nvSpPr>
          <p:spPr>
            <a:xfrm>
              <a:off x="0" y="0"/>
              <a:ext cx="11885855" cy="6634196"/>
            </a:xfrm>
            <a:custGeom>
              <a:avLst/>
              <a:gdLst/>
              <a:ahLst/>
              <a:cxnLst/>
              <a:rect l="l" t="t" r="r" b="b"/>
              <a:pathLst>
                <a:path w="11885855" h="6634196">
                  <a:moveTo>
                    <a:pt x="0" y="0"/>
                  </a:moveTo>
                  <a:lnTo>
                    <a:pt x="11885855" y="0"/>
                  </a:lnTo>
                  <a:lnTo>
                    <a:pt x="11885855" y="6634196"/>
                  </a:lnTo>
                  <a:lnTo>
                    <a:pt x="0" y="6634196"/>
                  </a:lnTo>
                  <a:close/>
                </a:path>
              </a:pathLst>
            </a:custGeom>
            <a:solidFill>
              <a:srgbClr val="AD0015"/>
            </a:solidFill>
          </p:spPr>
        </p:sp>
      </p:grpSp>
      <p:grpSp>
        <p:nvGrpSpPr>
          <p:cNvPr id="5" name="Group 5"/>
          <p:cNvGrpSpPr/>
          <p:nvPr/>
        </p:nvGrpSpPr>
        <p:grpSpPr>
          <a:xfrm>
            <a:off x="11272120" y="2263680"/>
            <a:ext cx="6211246" cy="5534333"/>
            <a:chOff x="0" y="0"/>
            <a:chExt cx="7445653" cy="6634212"/>
          </a:xfrm>
        </p:grpSpPr>
        <p:sp>
          <p:nvSpPr>
            <p:cNvPr id="6" name="Freeform 6"/>
            <p:cNvSpPr/>
            <p:nvPr/>
          </p:nvSpPr>
          <p:spPr>
            <a:xfrm>
              <a:off x="0" y="0"/>
              <a:ext cx="7445653" cy="6634196"/>
            </a:xfrm>
            <a:custGeom>
              <a:avLst/>
              <a:gdLst/>
              <a:ahLst/>
              <a:cxnLst/>
              <a:rect l="l" t="t" r="r" b="b"/>
              <a:pathLst>
                <a:path w="7445653" h="6634196">
                  <a:moveTo>
                    <a:pt x="0" y="0"/>
                  </a:moveTo>
                  <a:lnTo>
                    <a:pt x="7445653" y="0"/>
                  </a:lnTo>
                  <a:lnTo>
                    <a:pt x="7445653" y="6634196"/>
                  </a:lnTo>
                  <a:lnTo>
                    <a:pt x="0" y="6634196"/>
                  </a:lnTo>
                  <a:close/>
                </a:path>
              </a:pathLst>
            </a:custGeom>
            <a:solidFill>
              <a:srgbClr val="AD0015"/>
            </a:solidFill>
          </p:spPr>
        </p:sp>
      </p:grpSp>
      <p:sp>
        <p:nvSpPr>
          <p:cNvPr id="7" name="Freeform 7"/>
          <p:cNvSpPr/>
          <p:nvPr/>
        </p:nvSpPr>
        <p:spPr>
          <a:xfrm>
            <a:off x="11395519" y="2393560"/>
            <a:ext cx="6430380" cy="5529095"/>
          </a:xfrm>
          <a:custGeom>
            <a:avLst/>
            <a:gdLst/>
            <a:ahLst/>
            <a:cxnLst/>
            <a:rect l="l" t="t" r="r" b="b"/>
            <a:pathLst>
              <a:path w="6430380" h="5529095">
                <a:moveTo>
                  <a:pt x="0" y="0"/>
                </a:moveTo>
                <a:lnTo>
                  <a:pt x="6430380" y="0"/>
                </a:lnTo>
                <a:lnTo>
                  <a:pt x="6430380" y="5529095"/>
                </a:lnTo>
                <a:lnTo>
                  <a:pt x="0" y="5529095"/>
                </a:lnTo>
                <a:lnTo>
                  <a:pt x="0" y="0"/>
                </a:lnTo>
                <a:close/>
              </a:path>
            </a:pathLst>
          </a:custGeom>
          <a:blipFill>
            <a:blip r:embed="rId2"/>
            <a:stretch>
              <a:fillRect l="-9259" r="-9259"/>
            </a:stretch>
          </a:blipFill>
        </p:spPr>
      </p:sp>
      <p:sp>
        <p:nvSpPr>
          <p:cNvPr id="8" name="TextBox 8"/>
          <p:cNvSpPr txBox="1"/>
          <p:nvPr/>
        </p:nvSpPr>
        <p:spPr>
          <a:xfrm>
            <a:off x="2579643" y="8717486"/>
            <a:ext cx="5097493" cy="733392"/>
          </a:xfrm>
          <a:prstGeom prst="rect">
            <a:avLst/>
          </a:prstGeom>
        </p:spPr>
        <p:txBody>
          <a:bodyPr lIns="0" tIns="0" rIns="0" bIns="0" rtlCol="0" anchor="t">
            <a:spAutoFit/>
          </a:bodyPr>
          <a:lstStyle/>
          <a:p>
            <a:pPr algn="ctr">
              <a:lnSpc>
                <a:spcPts val="5812"/>
              </a:lnSpc>
            </a:pPr>
            <a:r>
              <a:rPr lang="en-US" sz="4843">
                <a:solidFill>
                  <a:srgbClr val="A00505"/>
                </a:solidFill>
                <a:latin typeface="Faustina"/>
                <a:ea typeface="Faustina"/>
                <a:cs typeface="Faustina"/>
                <a:sym typeface="Faustina"/>
              </a:rPr>
              <a:t>Fanpage Thư viện</a:t>
            </a:r>
          </a:p>
        </p:txBody>
      </p:sp>
      <p:sp>
        <p:nvSpPr>
          <p:cNvPr id="9" name="TextBox 9"/>
          <p:cNvSpPr txBox="1"/>
          <p:nvPr/>
        </p:nvSpPr>
        <p:spPr>
          <a:xfrm>
            <a:off x="11981207" y="8717486"/>
            <a:ext cx="5097493" cy="733392"/>
          </a:xfrm>
          <a:prstGeom prst="rect">
            <a:avLst/>
          </a:prstGeom>
        </p:spPr>
        <p:txBody>
          <a:bodyPr lIns="0" tIns="0" rIns="0" bIns="0" rtlCol="0" anchor="t">
            <a:spAutoFit/>
          </a:bodyPr>
          <a:lstStyle/>
          <a:p>
            <a:pPr algn="ctr">
              <a:lnSpc>
                <a:spcPts val="5812"/>
              </a:lnSpc>
            </a:pPr>
            <a:r>
              <a:rPr lang="en-US" sz="4843">
                <a:solidFill>
                  <a:srgbClr val="A00505"/>
                </a:solidFill>
                <a:latin typeface="Faustina"/>
                <a:ea typeface="Faustina"/>
                <a:cs typeface="Faustina"/>
                <a:sym typeface="Faustina"/>
              </a:rPr>
              <a:t>Email Thư viện</a:t>
            </a:r>
          </a:p>
        </p:txBody>
      </p:sp>
      <p:sp>
        <p:nvSpPr>
          <p:cNvPr id="10" name="TextBox 10"/>
          <p:cNvSpPr txBox="1"/>
          <p:nvPr/>
        </p:nvSpPr>
        <p:spPr>
          <a:xfrm>
            <a:off x="4114571" y="528638"/>
            <a:ext cx="10058857" cy="1000125"/>
          </a:xfrm>
          <a:prstGeom prst="rect">
            <a:avLst/>
          </a:prstGeom>
        </p:spPr>
        <p:txBody>
          <a:bodyPr lIns="0" tIns="0" rIns="0" bIns="0" rtlCol="0" anchor="t">
            <a:spAutoFit/>
          </a:bodyPr>
          <a:lstStyle/>
          <a:p>
            <a:pPr algn="l">
              <a:lnSpc>
                <a:spcPts val="7906"/>
              </a:lnSpc>
            </a:pPr>
            <a:r>
              <a:rPr lang="en-US" sz="6588">
                <a:solidFill>
                  <a:srgbClr val="A00505"/>
                </a:solidFill>
                <a:latin typeface="Faustina Bold"/>
                <a:ea typeface="Faustina Bold"/>
                <a:cs typeface="Faustina Bold"/>
                <a:sym typeface="Faustina Bold"/>
              </a:rPr>
              <a:t>KÊNH THÔNG TIN HỖ TRỢ</a:t>
            </a:r>
          </a:p>
        </p:txBody>
      </p:sp>
      <p:sp>
        <p:nvSpPr>
          <p:cNvPr id="11" name="AutoShape 11"/>
          <p:cNvSpPr/>
          <p:nvPr/>
        </p:nvSpPr>
        <p:spPr>
          <a:xfrm>
            <a:off x="5280655" y="1791416"/>
            <a:ext cx="7726689" cy="0"/>
          </a:xfrm>
          <a:prstGeom prst="line">
            <a:avLst/>
          </a:prstGeom>
          <a:ln w="38100" cap="flat">
            <a:solidFill>
              <a:srgbClr val="A00505"/>
            </a:solidFill>
            <a:prstDash val="solid"/>
            <a:headEnd type="none" w="sm" len="sm"/>
            <a:tailEnd type="none" w="sm" len="sm"/>
          </a:ln>
        </p:spPr>
      </p:sp>
      <p:pic>
        <p:nvPicPr>
          <p:cNvPr id="19" name="Picture 18">
            <a:extLst>
              <a:ext uri="{FF2B5EF4-FFF2-40B4-BE49-F238E27FC236}">
                <a16:creationId xmlns:a16="http://schemas.microsoft.com/office/drawing/2014/main" id="{3EE5A779-918B-B2CF-C009-51A262DBD5DA}"/>
              </a:ext>
            </a:extLst>
          </p:cNvPr>
          <p:cNvPicPr>
            <a:picLocks noChangeAspect="1"/>
          </p:cNvPicPr>
          <p:nvPr/>
        </p:nvPicPr>
        <p:blipFill>
          <a:blip r:embed="rId3"/>
          <a:stretch>
            <a:fillRect/>
          </a:stretch>
        </p:blipFill>
        <p:spPr>
          <a:xfrm>
            <a:off x="542421" y="2279818"/>
            <a:ext cx="10387166" cy="5518182"/>
          </a:xfrm>
          <a:prstGeom prst="rect">
            <a:avLst/>
          </a:prstGeom>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0040" y="1639837"/>
            <a:ext cx="17487919" cy="8647163"/>
          </a:xfrm>
          <a:custGeom>
            <a:avLst/>
            <a:gdLst/>
            <a:ahLst/>
            <a:cxnLst/>
            <a:rect l="l" t="t" r="r" b="b"/>
            <a:pathLst>
              <a:path w="17487919" h="8647163">
                <a:moveTo>
                  <a:pt x="0" y="0"/>
                </a:moveTo>
                <a:lnTo>
                  <a:pt x="17487920" y="0"/>
                </a:lnTo>
                <a:lnTo>
                  <a:pt x="17487920" y="8647163"/>
                </a:lnTo>
                <a:lnTo>
                  <a:pt x="0" y="8647163"/>
                </a:lnTo>
                <a:lnTo>
                  <a:pt x="0" y="0"/>
                </a:lnTo>
                <a:close/>
              </a:path>
            </a:pathLst>
          </a:custGeom>
          <a:blipFill>
            <a:blip r:embed="rId2"/>
            <a:stretch>
              <a:fillRect/>
            </a:stretch>
          </a:blipFill>
        </p:spPr>
      </p:sp>
      <p:sp>
        <p:nvSpPr>
          <p:cNvPr id="3" name="TextBox 3"/>
          <p:cNvSpPr txBox="1"/>
          <p:nvPr/>
        </p:nvSpPr>
        <p:spPr>
          <a:xfrm>
            <a:off x="6365188" y="1028700"/>
            <a:ext cx="5557624" cy="371475"/>
          </a:xfrm>
          <a:prstGeom prst="rect">
            <a:avLst/>
          </a:prstGeom>
        </p:spPr>
        <p:txBody>
          <a:bodyPr lIns="0" tIns="0" rIns="0" bIns="0" rtlCol="0" anchor="t">
            <a:spAutoFit/>
          </a:bodyPr>
          <a:lstStyle/>
          <a:p>
            <a:pPr algn="ctr">
              <a:lnSpc>
                <a:spcPts val="2963"/>
              </a:lnSpc>
            </a:pPr>
            <a:r>
              <a:rPr lang="en-US" sz="2469">
                <a:solidFill>
                  <a:srgbClr val="A00505"/>
                </a:solidFill>
                <a:latin typeface="Faustina Bold"/>
                <a:ea typeface="Faustina Bold"/>
                <a:cs typeface="Faustina Bold"/>
                <a:sym typeface="Faustina Bold"/>
                <a:hlinkClick r:id="rId3" tooltip="https://lib.uneti.edu.vn"/>
              </a:rPr>
              <a:t> https://lib.uneti.edu.vn</a:t>
            </a:r>
            <a:r>
              <a:rPr lang="en-US" sz="2469">
                <a:solidFill>
                  <a:srgbClr val="A00505"/>
                </a:solidFill>
                <a:latin typeface="Faustina Bold"/>
                <a:ea typeface="Faustina Bold"/>
                <a:cs typeface="Faustina Bold"/>
                <a:sym typeface="Faustina Bold"/>
              </a:rPr>
              <a:t> </a:t>
            </a:r>
          </a:p>
        </p:txBody>
      </p:sp>
      <p:sp>
        <p:nvSpPr>
          <p:cNvPr id="4" name="TextBox 4"/>
          <p:cNvSpPr txBox="1"/>
          <p:nvPr/>
        </p:nvSpPr>
        <p:spPr>
          <a:xfrm>
            <a:off x="5548289" y="514350"/>
            <a:ext cx="7191423" cy="514350"/>
          </a:xfrm>
          <a:prstGeom prst="rect">
            <a:avLst/>
          </a:prstGeom>
        </p:spPr>
        <p:txBody>
          <a:bodyPr lIns="0" tIns="0" rIns="0" bIns="0" rtlCol="0" anchor="t">
            <a:spAutoFit/>
          </a:bodyPr>
          <a:lstStyle/>
          <a:p>
            <a:pPr algn="ctr">
              <a:lnSpc>
                <a:spcPts val="4163"/>
              </a:lnSpc>
              <a:spcBef>
                <a:spcPct val="0"/>
              </a:spcBef>
            </a:pPr>
            <a:r>
              <a:rPr lang="en-US" sz="3469" dirty="0">
                <a:solidFill>
                  <a:srgbClr val="A00505"/>
                </a:solidFill>
                <a:latin typeface="Faustina Bold"/>
                <a:ea typeface="Faustina Bold"/>
                <a:cs typeface="Faustina Bold"/>
                <a:sym typeface="Faustina Bold"/>
              </a:rPr>
              <a:t>CỔNG THÔNG TIN THƯ VIỆN</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88399" y="1447074"/>
            <a:ext cx="16070901" cy="8903735"/>
          </a:xfrm>
          <a:custGeom>
            <a:avLst/>
            <a:gdLst/>
            <a:ahLst/>
            <a:cxnLst/>
            <a:rect l="l" t="t" r="r" b="b"/>
            <a:pathLst>
              <a:path w="16070901" h="8903735">
                <a:moveTo>
                  <a:pt x="0" y="0"/>
                </a:moveTo>
                <a:lnTo>
                  <a:pt x="16070901" y="0"/>
                </a:lnTo>
                <a:lnTo>
                  <a:pt x="16070901" y="8903735"/>
                </a:lnTo>
                <a:lnTo>
                  <a:pt x="0" y="8903735"/>
                </a:lnTo>
                <a:lnTo>
                  <a:pt x="0" y="0"/>
                </a:lnTo>
                <a:close/>
              </a:path>
            </a:pathLst>
          </a:custGeom>
          <a:blipFill>
            <a:blip r:embed="rId2"/>
            <a:stretch>
              <a:fillRect t="-7156" b="-501"/>
            </a:stretch>
          </a:blipFill>
        </p:spPr>
      </p:sp>
      <p:sp>
        <p:nvSpPr>
          <p:cNvPr id="3" name="TextBox 3"/>
          <p:cNvSpPr txBox="1"/>
          <p:nvPr/>
        </p:nvSpPr>
        <p:spPr>
          <a:xfrm>
            <a:off x="4262028" y="456766"/>
            <a:ext cx="9763944" cy="895350"/>
          </a:xfrm>
          <a:prstGeom prst="rect">
            <a:avLst/>
          </a:prstGeom>
        </p:spPr>
        <p:txBody>
          <a:bodyPr lIns="0" tIns="0" rIns="0" bIns="0" rtlCol="0" anchor="t">
            <a:spAutoFit/>
          </a:bodyPr>
          <a:lstStyle/>
          <a:p>
            <a:pPr algn="ctr">
              <a:lnSpc>
                <a:spcPts val="4168"/>
              </a:lnSpc>
            </a:pPr>
            <a:r>
              <a:rPr lang="en-US" sz="3473">
                <a:solidFill>
                  <a:srgbClr val="A00505"/>
                </a:solidFill>
                <a:latin typeface="Faustina Bold"/>
                <a:ea typeface="Faustina Bold"/>
                <a:cs typeface="Faustina Bold"/>
                <a:sym typeface="Faustina Bold"/>
              </a:rPr>
              <a:t>THƯ VIỆN ĐIỆN TỬ (OPAC)</a:t>
            </a:r>
          </a:p>
          <a:p>
            <a:pPr algn="ctr">
              <a:lnSpc>
                <a:spcPts val="2968"/>
              </a:lnSpc>
            </a:pPr>
            <a:r>
              <a:rPr lang="en-US" sz="2473">
                <a:solidFill>
                  <a:srgbClr val="A00505"/>
                </a:solidFill>
                <a:latin typeface="Faustina Bold"/>
                <a:ea typeface="Faustina Bold"/>
                <a:cs typeface="Faustina Bold"/>
                <a:sym typeface="Faustina Bold"/>
              </a:rPr>
              <a:t>https://opac.uneti.edu.vn/</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72535" y="1381942"/>
            <a:ext cx="16542930" cy="8905058"/>
          </a:xfrm>
          <a:custGeom>
            <a:avLst/>
            <a:gdLst/>
            <a:ahLst/>
            <a:cxnLst/>
            <a:rect l="l" t="t" r="r" b="b"/>
            <a:pathLst>
              <a:path w="16542930" h="8905058">
                <a:moveTo>
                  <a:pt x="0" y="0"/>
                </a:moveTo>
                <a:lnTo>
                  <a:pt x="16542930" y="0"/>
                </a:lnTo>
                <a:lnTo>
                  <a:pt x="16542930" y="8905058"/>
                </a:lnTo>
                <a:lnTo>
                  <a:pt x="0" y="8905058"/>
                </a:lnTo>
                <a:lnTo>
                  <a:pt x="0" y="0"/>
                </a:lnTo>
                <a:close/>
              </a:path>
            </a:pathLst>
          </a:custGeom>
          <a:blipFill>
            <a:blip r:embed="rId2"/>
            <a:stretch>
              <a:fillRect t="-7551"/>
            </a:stretch>
          </a:blipFill>
        </p:spPr>
      </p:sp>
      <p:sp>
        <p:nvSpPr>
          <p:cNvPr id="3" name="TextBox 3"/>
          <p:cNvSpPr txBox="1"/>
          <p:nvPr/>
        </p:nvSpPr>
        <p:spPr>
          <a:xfrm>
            <a:off x="3739761" y="454665"/>
            <a:ext cx="10808478" cy="895350"/>
          </a:xfrm>
          <a:prstGeom prst="rect">
            <a:avLst/>
          </a:prstGeom>
        </p:spPr>
        <p:txBody>
          <a:bodyPr lIns="0" tIns="0" rIns="0" bIns="0" rtlCol="0" anchor="t">
            <a:spAutoFit/>
          </a:bodyPr>
          <a:lstStyle/>
          <a:p>
            <a:pPr algn="ctr">
              <a:lnSpc>
                <a:spcPts val="4168"/>
              </a:lnSpc>
            </a:pPr>
            <a:r>
              <a:rPr lang="en-US" sz="3473">
                <a:solidFill>
                  <a:srgbClr val="A00505"/>
                </a:solidFill>
                <a:latin typeface="Faustina Bold"/>
                <a:ea typeface="Faustina Bold"/>
                <a:cs typeface="Faustina Bold"/>
                <a:sym typeface="Faustina Bold"/>
              </a:rPr>
              <a:t>THƯ VIỆN SỐ (DSPACE)</a:t>
            </a:r>
          </a:p>
          <a:p>
            <a:pPr algn="ctr">
              <a:lnSpc>
                <a:spcPts val="2963"/>
              </a:lnSpc>
            </a:pPr>
            <a:r>
              <a:rPr lang="en-US" sz="2469">
                <a:solidFill>
                  <a:srgbClr val="A00505"/>
                </a:solidFill>
                <a:latin typeface="Faustina Bold"/>
                <a:ea typeface="Faustina Bold"/>
                <a:cs typeface="Faustina Bold"/>
                <a:sym typeface="Faustina Bold"/>
              </a:rPr>
              <a:t>https://dlib.uneti.edu.vn/</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869676" y="6095015"/>
            <a:ext cx="1908293" cy="1908293"/>
          </a:xfrm>
          <a:prstGeom prst="rect">
            <a:avLst/>
          </a:prstGeom>
        </p:spPr>
      </p:pic>
      <p:pic>
        <p:nvPicPr>
          <p:cNvPr id="3" name="Picture 3"/>
          <p:cNvPicPr>
            <a:picLocks noChangeAspect="1"/>
          </p:cNvPicPr>
          <p:nvPr/>
        </p:nvPicPr>
        <p:blipFill>
          <a:blip r:embed="rId3"/>
          <a:stretch>
            <a:fillRect/>
          </a:stretch>
        </p:blipFill>
        <p:spPr>
          <a:xfrm>
            <a:off x="3592305" y="6095015"/>
            <a:ext cx="1908293" cy="1908293"/>
          </a:xfrm>
          <a:prstGeom prst="rect">
            <a:avLst/>
          </a:prstGeom>
        </p:spPr>
      </p:pic>
      <p:sp>
        <p:nvSpPr>
          <p:cNvPr id="4" name="TextBox 4"/>
          <p:cNvSpPr txBox="1"/>
          <p:nvPr/>
        </p:nvSpPr>
        <p:spPr>
          <a:xfrm>
            <a:off x="1028700" y="2714422"/>
            <a:ext cx="8115300" cy="1024261"/>
          </a:xfrm>
          <a:prstGeom prst="rect">
            <a:avLst/>
          </a:prstGeom>
        </p:spPr>
        <p:txBody>
          <a:bodyPr lIns="0" tIns="0" rIns="0" bIns="0" rtlCol="0" anchor="t">
            <a:spAutoFit/>
          </a:bodyPr>
          <a:lstStyle/>
          <a:p>
            <a:pPr algn="l">
              <a:lnSpc>
                <a:spcPts val="7700"/>
              </a:lnSpc>
            </a:pPr>
            <a:r>
              <a:rPr lang="en-US" sz="7700" spc="-385">
                <a:solidFill>
                  <a:srgbClr val="A00505"/>
                </a:solidFill>
                <a:latin typeface="TT Norms Bold"/>
                <a:ea typeface="TT Norms Bold"/>
                <a:cs typeface="TT Norms Bold"/>
                <a:sym typeface="TT Norms Bold"/>
              </a:rPr>
              <a:t>UNETI DRM</a:t>
            </a:r>
          </a:p>
        </p:txBody>
      </p:sp>
      <p:sp>
        <p:nvSpPr>
          <p:cNvPr id="5" name="Freeform 5"/>
          <p:cNvSpPr/>
          <p:nvPr/>
        </p:nvSpPr>
        <p:spPr>
          <a:xfrm>
            <a:off x="8927247" y="755238"/>
            <a:ext cx="5302043" cy="9531762"/>
          </a:xfrm>
          <a:custGeom>
            <a:avLst/>
            <a:gdLst/>
            <a:ahLst/>
            <a:cxnLst/>
            <a:rect l="l" t="t" r="r" b="b"/>
            <a:pathLst>
              <a:path w="5302043" h="9531762">
                <a:moveTo>
                  <a:pt x="0" y="0"/>
                </a:moveTo>
                <a:lnTo>
                  <a:pt x="5302042" y="0"/>
                </a:lnTo>
                <a:lnTo>
                  <a:pt x="5302042" y="9531762"/>
                </a:lnTo>
                <a:lnTo>
                  <a:pt x="0" y="9531762"/>
                </a:lnTo>
                <a:lnTo>
                  <a:pt x="0" y="0"/>
                </a:lnTo>
                <a:close/>
              </a:path>
            </a:pathLst>
          </a:custGeom>
          <a:blipFill>
            <a:blip r:embed="rId4"/>
            <a:stretch>
              <a:fillRect/>
            </a:stretch>
          </a:blipFill>
        </p:spPr>
      </p:sp>
      <p:grpSp>
        <p:nvGrpSpPr>
          <p:cNvPr id="6" name="Group 6"/>
          <p:cNvGrpSpPr>
            <a:grpSpLocks noChangeAspect="1"/>
          </p:cNvGrpSpPr>
          <p:nvPr/>
        </p:nvGrpSpPr>
        <p:grpSpPr>
          <a:xfrm>
            <a:off x="9702659" y="1392281"/>
            <a:ext cx="3751219" cy="7502438"/>
            <a:chOff x="0" y="0"/>
            <a:chExt cx="3175000" cy="6350000"/>
          </a:xfrm>
        </p:grpSpPr>
        <p:sp>
          <p:nvSpPr>
            <p:cNvPr id="7" name="Freeform 7"/>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5"/>
              <a:stretch>
                <a:fillRect t="-3611" b="-3611"/>
              </a:stretch>
            </a:blipFill>
          </p:spPr>
        </p:sp>
        <p:sp>
          <p:nvSpPr>
            <p:cNvPr id="8" name="Freeform 8"/>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020202"/>
            </a:solidFill>
          </p:spPr>
        </p:sp>
      </p:grpSp>
      <p:grpSp>
        <p:nvGrpSpPr>
          <p:cNvPr id="9" name="Group 9"/>
          <p:cNvGrpSpPr/>
          <p:nvPr/>
        </p:nvGrpSpPr>
        <p:grpSpPr>
          <a:xfrm>
            <a:off x="15102864" y="2934933"/>
            <a:ext cx="61787" cy="4417134"/>
            <a:chOff x="0" y="0"/>
            <a:chExt cx="16273" cy="1163360"/>
          </a:xfrm>
        </p:grpSpPr>
        <p:sp>
          <p:nvSpPr>
            <p:cNvPr id="10" name="Freeform 10"/>
            <p:cNvSpPr/>
            <p:nvPr/>
          </p:nvSpPr>
          <p:spPr>
            <a:xfrm>
              <a:off x="0" y="0"/>
              <a:ext cx="16273" cy="1163360"/>
            </a:xfrm>
            <a:custGeom>
              <a:avLst/>
              <a:gdLst/>
              <a:ahLst/>
              <a:cxnLst/>
              <a:rect l="l" t="t" r="r" b="b"/>
              <a:pathLst>
                <a:path w="16273" h="1163360">
                  <a:moveTo>
                    <a:pt x="0" y="0"/>
                  </a:moveTo>
                  <a:lnTo>
                    <a:pt x="16273" y="0"/>
                  </a:lnTo>
                  <a:lnTo>
                    <a:pt x="16273" y="1163360"/>
                  </a:lnTo>
                  <a:lnTo>
                    <a:pt x="0" y="1163360"/>
                  </a:lnTo>
                  <a:close/>
                </a:path>
              </a:pathLst>
            </a:custGeom>
            <a:solidFill>
              <a:srgbClr val="AD0015"/>
            </a:solidFill>
          </p:spPr>
        </p:sp>
        <p:sp>
          <p:nvSpPr>
            <p:cNvPr id="11" name="TextBox 11"/>
            <p:cNvSpPr txBox="1"/>
            <p:nvPr/>
          </p:nvSpPr>
          <p:spPr>
            <a:xfrm>
              <a:off x="0" y="-38100"/>
              <a:ext cx="16273" cy="1201460"/>
            </a:xfrm>
            <a:prstGeom prst="rect">
              <a:avLst/>
            </a:prstGeom>
          </p:spPr>
          <p:txBody>
            <a:bodyPr lIns="50800" tIns="50800" rIns="50800" bIns="50800" rtlCol="0" anchor="ctr"/>
            <a:lstStyle/>
            <a:p>
              <a:pPr algn="ctr">
                <a:lnSpc>
                  <a:spcPts val="3080"/>
                </a:lnSpc>
              </a:pPr>
              <a:endParaRPr/>
            </a:p>
          </p:txBody>
        </p:sp>
      </p:grpSp>
      <p:sp>
        <p:nvSpPr>
          <p:cNvPr id="12" name="TextBox 12"/>
          <p:cNvSpPr txBox="1"/>
          <p:nvPr/>
        </p:nvSpPr>
        <p:spPr>
          <a:xfrm>
            <a:off x="1028700" y="3690691"/>
            <a:ext cx="7320905" cy="1450083"/>
          </a:xfrm>
          <a:prstGeom prst="rect">
            <a:avLst/>
          </a:prstGeom>
        </p:spPr>
        <p:txBody>
          <a:bodyPr lIns="0" tIns="0" rIns="0" bIns="0" rtlCol="0" anchor="t">
            <a:spAutoFit/>
          </a:bodyPr>
          <a:lstStyle/>
          <a:p>
            <a:pPr algn="just">
              <a:lnSpc>
                <a:spcPts val="3927"/>
              </a:lnSpc>
            </a:pPr>
            <a:r>
              <a:rPr lang="en-US" sz="2100" spc="-10">
                <a:solidFill>
                  <a:srgbClr val="A00505"/>
                </a:solidFill>
                <a:latin typeface="Faustina"/>
                <a:ea typeface="Faustina"/>
                <a:cs typeface="Faustina"/>
                <a:sym typeface="Faustina"/>
              </a:rPr>
              <a:t>Ứng dụng được sử dụng để tích hợp với phần mềm quản lý tài nguyên số và đóng vai trò hoàn thiện giải pháp quản lý tài nguyên số tại các thư viện.</a:t>
            </a:r>
          </a:p>
        </p:txBody>
      </p:sp>
      <p:sp>
        <p:nvSpPr>
          <p:cNvPr id="13" name="TextBox 13"/>
          <p:cNvSpPr txBox="1"/>
          <p:nvPr/>
        </p:nvSpPr>
        <p:spPr>
          <a:xfrm>
            <a:off x="1327628" y="6768174"/>
            <a:ext cx="1034571" cy="519373"/>
          </a:xfrm>
          <a:prstGeom prst="rect">
            <a:avLst/>
          </a:prstGeom>
        </p:spPr>
        <p:txBody>
          <a:bodyPr wrap="square" lIns="0" tIns="0" rIns="0" bIns="0" rtlCol="0" anchor="t">
            <a:spAutoFit/>
          </a:bodyPr>
          <a:lstStyle/>
          <a:p>
            <a:pPr algn="ctr">
              <a:lnSpc>
                <a:spcPts val="4199"/>
              </a:lnSpc>
            </a:pPr>
            <a:r>
              <a:rPr lang="en-US" sz="2999" dirty="0">
                <a:solidFill>
                  <a:srgbClr val="A00505"/>
                </a:solidFill>
                <a:latin typeface="TT Norms Bold"/>
                <a:ea typeface="TT Norms Bold"/>
                <a:cs typeface="TT Norms Bold"/>
                <a:sym typeface="TT Norms Bold"/>
              </a:rPr>
              <a:t>100%</a:t>
            </a:r>
          </a:p>
        </p:txBody>
      </p:sp>
      <p:sp>
        <p:nvSpPr>
          <p:cNvPr id="14" name="TextBox 14"/>
          <p:cNvSpPr txBox="1"/>
          <p:nvPr/>
        </p:nvSpPr>
        <p:spPr>
          <a:xfrm>
            <a:off x="4050258" y="6768174"/>
            <a:ext cx="1055142" cy="519373"/>
          </a:xfrm>
          <a:prstGeom prst="rect">
            <a:avLst/>
          </a:prstGeom>
        </p:spPr>
        <p:txBody>
          <a:bodyPr wrap="square" lIns="0" tIns="0" rIns="0" bIns="0" rtlCol="0" anchor="t">
            <a:spAutoFit/>
          </a:bodyPr>
          <a:lstStyle/>
          <a:p>
            <a:pPr algn="ctr">
              <a:lnSpc>
                <a:spcPts val="4199"/>
              </a:lnSpc>
            </a:pPr>
            <a:r>
              <a:rPr lang="en-US" sz="2999" dirty="0">
                <a:solidFill>
                  <a:srgbClr val="A00505"/>
                </a:solidFill>
                <a:latin typeface="TT Norms Bold"/>
                <a:ea typeface="TT Norms Bold"/>
                <a:cs typeface="TT Norms Bold"/>
                <a:sym typeface="TT Norms Bold"/>
              </a:rPr>
              <a:t>100%</a:t>
            </a:r>
          </a:p>
        </p:txBody>
      </p:sp>
      <p:sp>
        <p:nvSpPr>
          <p:cNvPr id="15" name="TextBox 15"/>
          <p:cNvSpPr txBox="1"/>
          <p:nvPr/>
        </p:nvSpPr>
        <p:spPr>
          <a:xfrm>
            <a:off x="15466231" y="4020503"/>
            <a:ext cx="1794751" cy="323215"/>
          </a:xfrm>
          <a:prstGeom prst="rect">
            <a:avLst/>
          </a:prstGeom>
        </p:spPr>
        <p:txBody>
          <a:bodyPr lIns="0" tIns="0" rIns="0" bIns="0" rtlCol="0" anchor="t">
            <a:spAutoFit/>
          </a:bodyPr>
          <a:lstStyle/>
          <a:p>
            <a:pPr algn="l">
              <a:lnSpc>
                <a:spcPts val="2660"/>
              </a:lnSpc>
            </a:pPr>
            <a:r>
              <a:rPr lang="en-US" sz="1900">
                <a:solidFill>
                  <a:srgbClr val="A00505"/>
                </a:solidFill>
                <a:latin typeface="Faustina Bold"/>
                <a:ea typeface="Faustina Bold"/>
                <a:cs typeface="Faustina Bold"/>
                <a:sym typeface="Faustina Bold"/>
              </a:rPr>
              <a:t>Hỗ trợ</a:t>
            </a:r>
          </a:p>
        </p:txBody>
      </p:sp>
      <p:sp>
        <p:nvSpPr>
          <p:cNvPr id="16" name="TextBox 16"/>
          <p:cNvSpPr txBox="1"/>
          <p:nvPr/>
        </p:nvSpPr>
        <p:spPr>
          <a:xfrm>
            <a:off x="15444519" y="4962843"/>
            <a:ext cx="1791387" cy="323215"/>
          </a:xfrm>
          <a:prstGeom prst="rect">
            <a:avLst/>
          </a:prstGeom>
        </p:spPr>
        <p:txBody>
          <a:bodyPr lIns="0" tIns="0" rIns="0" bIns="0" rtlCol="0" anchor="t">
            <a:spAutoFit/>
          </a:bodyPr>
          <a:lstStyle/>
          <a:p>
            <a:pPr algn="l">
              <a:lnSpc>
                <a:spcPts val="2660"/>
              </a:lnSpc>
            </a:pPr>
            <a:r>
              <a:rPr lang="en-US" sz="1900">
                <a:solidFill>
                  <a:srgbClr val="A00505"/>
                </a:solidFill>
                <a:latin typeface="Faustina Bold"/>
                <a:ea typeface="Faustina Bold"/>
                <a:cs typeface="Faustina Bold"/>
                <a:sym typeface="Faustina Bold"/>
              </a:rPr>
              <a:t>Đồng bộ</a:t>
            </a:r>
          </a:p>
        </p:txBody>
      </p:sp>
      <p:sp>
        <p:nvSpPr>
          <p:cNvPr id="17" name="TextBox 17"/>
          <p:cNvSpPr txBox="1"/>
          <p:nvPr/>
        </p:nvSpPr>
        <p:spPr>
          <a:xfrm>
            <a:off x="15447883" y="5848032"/>
            <a:ext cx="1791387" cy="323215"/>
          </a:xfrm>
          <a:prstGeom prst="rect">
            <a:avLst/>
          </a:prstGeom>
        </p:spPr>
        <p:txBody>
          <a:bodyPr lIns="0" tIns="0" rIns="0" bIns="0" rtlCol="0" anchor="t">
            <a:spAutoFit/>
          </a:bodyPr>
          <a:lstStyle/>
          <a:p>
            <a:pPr algn="l">
              <a:lnSpc>
                <a:spcPts val="2660"/>
              </a:lnSpc>
            </a:pPr>
            <a:r>
              <a:rPr lang="en-US" sz="1900">
                <a:solidFill>
                  <a:srgbClr val="A00505"/>
                </a:solidFill>
                <a:latin typeface="Faustina Bold"/>
                <a:ea typeface="Faustina Bold"/>
                <a:cs typeface="Faustina Bold"/>
                <a:sym typeface="Faustina Bold"/>
              </a:rPr>
              <a:t>Quản lý</a:t>
            </a:r>
          </a:p>
        </p:txBody>
      </p:sp>
      <p:sp>
        <p:nvSpPr>
          <p:cNvPr id="18" name="TextBox 18"/>
          <p:cNvSpPr txBox="1"/>
          <p:nvPr/>
        </p:nvSpPr>
        <p:spPr>
          <a:xfrm>
            <a:off x="15444519" y="3117015"/>
            <a:ext cx="1794751" cy="323215"/>
          </a:xfrm>
          <a:prstGeom prst="rect">
            <a:avLst/>
          </a:prstGeom>
        </p:spPr>
        <p:txBody>
          <a:bodyPr lIns="0" tIns="0" rIns="0" bIns="0" rtlCol="0" anchor="t">
            <a:spAutoFit/>
          </a:bodyPr>
          <a:lstStyle/>
          <a:p>
            <a:pPr algn="l">
              <a:lnSpc>
                <a:spcPts val="2660"/>
              </a:lnSpc>
            </a:pPr>
            <a:r>
              <a:rPr lang="en-US" sz="1900">
                <a:solidFill>
                  <a:srgbClr val="A00505"/>
                </a:solidFill>
                <a:latin typeface="Faustina Bold"/>
                <a:ea typeface="Faustina Bold"/>
                <a:cs typeface="Faustina Bold"/>
                <a:sym typeface="Faustina Bold"/>
              </a:rPr>
              <a:t>Tích hợp</a:t>
            </a:r>
          </a:p>
        </p:txBody>
      </p:sp>
      <p:sp>
        <p:nvSpPr>
          <p:cNvPr id="19" name="TextBox 19"/>
          <p:cNvSpPr txBox="1"/>
          <p:nvPr/>
        </p:nvSpPr>
        <p:spPr>
          <a:xfrm>
            <a:off x="1028700" y="2046079"/>
            <a:ext cx="6117279" cy="430218"/>
          </a:xfrm>
          <a:prstGeom prst="rect">
            <a:avLst/>
          </a:prstGeom>
        </p:spPr>
        <p:txBody>
          <a:bodyPr lIns="0" tIns="0" rIns="0" bIns="0" rtlCol="0" anchor="t">
            <a:spAutoFit/>
          </a:bodyPr>
          <a:lstStyle/>
          <a:p>
            <a:pPr algn="l">
              <a:lnSpc>
                <a:spcPts val="3587"/>
              </a:lnSpc>
            </a:pPr>
            <a:r>
              <a:rPr lang="en-US" sz="2562" spc="368">
                <a:solidFill>
                  <a:srgbClr val="A00505"/>
                </a:solidFill>
                <a:latin typeface="Faustina"/>
                <a:ea typeface="Faustina"/>
                <a:cs typeface="Faustina"/>
                <a:sym typeface="Faustina"/>
              </a:rPr>
              <a:t>ỨNG DỤNG MƯỢN TÀI LIỆU SỐ</a:t>
            </a:r>
          </a:p>
        </p:txBody>
      </p:sp>
      <p:sp>
        <p:nvSpPr>
          <p:cNvPr id="20" name="TextBox 20"/>
          <p:cNvSpPr txBox="1"/>
          <p:nvPr/>
        </p:nvSpPr>
        <p:spPr>
          <a:xfrm>
            <a:off x="805444" y="5669880"/>
            <a:ext cx="2036755" cy="558165"/>
          </a:xfrm>
          <a:prstGeom prst="rect">
            <a:avLst/>
          </a:prstGeom>
        </p:spPr>
        <p:txBody>
          <a:bodyPr lIns="0" tIns="0" rIns="0" bIns="0" rtlCol="0" anchor="t">
            <a:spAutoFit/>
          </a:bodyPr>
          <a:lstStyle/>
          <a:p>
            <a:pPr algn="ctr">
              <a:lnSpc>
                <a:spcPts val="4650"/>
              </a:lnSpc>
            </a:pPr>
            <a:r>
              <a:rPr lang="en-US" sz="3100">
                <a:solidFill>
                  <a:srgbClr val="A00505"/>
                </a:solidFill>
                <a:latin typeface="TT Norms Bold"/>
                <a:ea typeface="TT Norms Bold"/>
                <a:cs typeface="TT Norms Bold"/>
                <a:sym typeface="TT Norms Bold"/>
              </a:rPr>
              <a:t>Đơn giản</a:t>
            </a:r>
          </a:p>
        </p:txBody>
      </p:sp>
      <p:sp>
        <p:nvSpPr>
          <p:cNvPr id="21" name="TextBox 21"/>
          <p:cNvSpPr txBox="1"/>
          <p:nvPr/>
        </p:nvSpPr>
        <p:spPr>
          <a:xfrm>
            <a:off x="3528074" y="5669880"/>
            <a:ext cx="2036755" cy="558165"/>
          </a:xfrm>
          <a:prstGeom prst="rect">
            <a:avLst/>
          </a:prstGeom>
        </p:spPr>
        <p:txBody>
          <a:bodyPr lIns="0" tIns="0" rIns="0" bIns="0" rtlCol="0" anchor="t">
            <a:spAutoFit/>
          </a:bodyPr>
          <a:lstStyle/>
          <a:p>
            <a:pPr algn="ctr">
              <a:lnSpc>
                <a:spcPts val="4650"/>
              </a:lnSpc>
            </a:pPr>
            <a:r>
              <a:rPr lang="en-US" sz="3100">
                <a:solidFill>
                  <a:srgbClr val="A00505"/>
                </a:solidFill>
                <a:latin typeface="TT Norms Bold"/>
                <a:ea typeface="TT Norms Bold"/>
                <a:cs typeface="TT Norms Bold"/>
                <a:sym typeface="TT Norms Bold"/>
              </a:rPr>
              <a:t>An toàn</a:t>
            </a:r>
          </a:p>
        </p:txBody>
      </p:sp>
      <p:sp>
        <p:nvSpPr>
          <p:cNvPr id="22" name="TextBox 22"/>
          <p:cNvSpPr txBox="1"/>
          <p:nvPr/>
        </p:nvSpPr>
        <p:spPr>
          <a:xfrm>
            <a:off x="15467913" y="6787224"/>
            <a:ext cx="1791387" cy="323215"/>
          </a:xfrm>
          <a:prstGeom prst="rect">
            <a:avLst/>
          </a:prstGeom>
        </p:spPr>
        <p:txBody>
          <a:bodyPr lIns="0" tIns="0" rIns="0" bIns="0" rtlCol="0" anchor="t">
            <a:spAutoFit/>
          </a:bodyPr>
          <a:lstStyle/>
          <a:p>
            <a:pPr algn="l">
              <a:lnSpc>
                <a:spcPts val="2660"/>
              </a:lnSpc>
            </a:pPr>
            <a:r>
              <a:rPr lang="en-US" sz="1900">
                <a:solidFill>
                  <a:srgbClr val="A00505"/>
                </a:solidFill>
                <a:latin typeface="Faustina Bold"/>
                <a:ea typeface="Faustina Bold"/>
                <a:cs typeface="Faustina Bold"/>
                <a:sym typeface="Faustina Bold"/>
              </a:rPr>
              <a:t>Linh hoạt</a:t>
            </a:r>
          </a:p>
        </p:txBody>
      </p:sp>
      <p:grpSp>
        <p:nvGrpSpPr>
          <p:cNvPr id="23" name="Group 23"/>
          <p:cNvGrpSpPr/>
          <p:nvPr/>
        </p:nvGrpSpPr>
        <p:grpSpPr>
          <a:xfrm>
            <a:off x="0" y="9630093"/>
            <a:ext cx="18288000" cy="656907"/>
            <a:chOff x="0" y="0"/>
            <a:chExt cx="4816593" cy="173013"/>
          </a:xfrm>
        </p:grpSpPr>
        <p:sp>
          <p:nvSpPr>
            <p:cNvPr id="24" name="Freeform 24"/>
            <p:cNvSpPr/>
            <p:nvPr/>
          </p:nvSpPr>
          <p:spPr>
            <a:xfrm>
              <a:off x="0" y="0"/>
              <a:ext cx="4816592" cy="173013"/>
            </a:xfrm>
            <a:custGeom>
              <a:avLst/>
              <a:gdLst/>
              <a:ahLst/>
              <a:cxnLst/>
              <a:rect l="l" t="t" r="r" b="b"/>
              <a:pathLst>
                <a:path w="4816592" h="173013">
                  <a:moveTo>
                    <a:pt x="0" y="0"/>
                  </a:moveTo>
                  <a:lnTo>
                    <a:pt x="4816592" y="0"/>
                  </a:lnTo>
                  <a:lnTo>
                    <a:pt x="4816592" y="173013"/>
                  </a:lnTo>
                  <a:lnTo>
                    <a:pt x="0" y="173013"/>
                  </a:lnTo>
                  <a:close/>
                </a:path>
              </a:pathLst>
            </a:custGeom>
            <a:solidFill>
              <a:srgbClr val="AD0015"/>
            </a:solidFill>
          </p:spPr>
        </p:sp>
        <p:sp>
          <p:nvSpPr>
            <p:cNvPr id="25" name="TextBox 25"/>
            <p:cNvSpPr txBox="1"/>
            <p:nvPr/>
          </p:nvSpPr>
          <p:spPr>
            <a:xfrm>
              <a:off x="0" y="-38100"/>
              <a:ext cx="4816593" cy="211113"/>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869676" y="6095015"/>
            <a:ext cx="1908293" cy="1908293"/>
          </a:xfrm>
          <a:prstGeom prst="rect">
            <a:avLst/>
          </a:prstGeom>
        </p:spPr>
      </p:pic>
      <p:pic>
        <p:nvPicPr>
          <p:cNvPr id="3" name="Picture 3"/>
          <p:cNvPicPr>
            <a:picLocks noChangeAspect="1"/>
          </p:cNvPicPr>
          <p:nvPr/>
        </p:nvPicPr>
        <p:blipFill>
          <a:blip r:embed="rId3"/>
          <a:stretch>
            <a:fillRect/>
          </a:stretch>
        </p:blipFill>
        <p:spPr>
          <a:xfrm>
            <a:off x="3592305" y="6095015"/>
            <a:ext cx="1908293" cy="1908293"/>
          </a:xfrm>
          <a:prstGeom prst="rect">
            <a:avLst/>
          </a:prstGeom>
        </p:spPr>
      </p:pic>
      <p:sp>
        <p:nvSpPr>
          <p:cNvPr id="4" name="TextBox 4"/>
          <p:cNvSpPr txBox="1"/>
          <p:nvPr/>
        </p:nvSpPr>
        <p:spPr>
          <a:xfrm>
            <a:off x="1028700" y="2714422"/>
            <a:ext cx="8115300" cy="1024261"/>
          </a:xfrm>
          <a:prstGeom prst="rect">
            <a:avLst/>
          </a:prstGeom>
        </p:spPr>
        <p:txBody>
          <a:bodyPr lIns="0" tIns="0" rIns="0" bIns="0" rtlCol="0" anchor="t">
            <a:spAutoFit/>
          </a:bodyPr>
          <a:lstStyle/>
          <a:p>
            <a:pPr algn="l">
              <a:lnSpc>
                <a:spcPts val="7700"/>
              </a:lnSpc>
            </a:pPr>
            <a:r>
              <a:rPr lang="en-US" sz="7700" spc="-385">
                <a:solidFill>
                  <a:srgbClr val="A00505"/>
                </a:solidFill>
                <a:latin typeface="TT Norms Bold"/>
                <a:ea typeface="TT Norms Bold"/>
                <a:cs typeface="TT Norms Bold"/>
                <a:sym typeface="TT Norms Bold"/>
              </a:rPr>
              <a:t>UNETI Library</a:t>
            </a:r>
          </a:p>
        </p:txBody>
      </p:sp>
      <p:sp>
        <p:nvSpPr>
          <p:cNvPr id="5" name="Freeform 5"/>
          <p:cNvSpPr/>
          <p:nvPr/>
        </p:nvSpPr>
        <p:spPr>
          <a:xfrm>
            <a:off x="8927247" y="755238"/>
            <a:ext cx="5302043" cy="9531762"/>
          </a:xfrm>
          <a:custGeom>
            <a:avLst/>
            <a:gdLst/>
            <a:ahLst/>
            <a:cxnLst/>
            <a:rect l="l" t="t" r="r" b="b"/>
            <a:pathLst>
              <a:path w="5302043" h="9531762">
                <a:moveTo>
                  <a:pt x="0" y="0"/>
                </a:moveTo>
                <a:lnTo>
                  <a:pt x="5302042" y="0"/>
                </a:lnTo>
                <a:lnTo>
                  <a:pt x="5302042" y="9531762"/>
                </a:lnTo>
                <a:lnTo>
                  <a:pt x="0" y="9531762"/>
                </a:lnTo>
                <a:lnTo>
                  <a:pt x="0" y="0"/>
                </a:lnTo>
                <a:close/>
              </a:path>
            </a:pathLst>
          </a:custGeom>
          <a:blipFill>
            <a:blip r:embed="rId4"/>
            <a:stretch>
              <a:fillRect/>
            </a:stretch>
          </a:blipFill>
        </p:spPr>
      </p:sp>
      <p:grpSp>
        <p:nvGrpSpPr>
          <p:cNvPr id="6" name="Group 6"/>
          <p:cNvGrpSpPr>
            <a:grpSpLocks noChangeAspect="1"/>
          </p:cNvGrpSpPr>
          <p:nvPr/>
        </p:nvGrpSpPr>
        <p:grpSpPr>
          <a:xfrm>
            <a:off x="9702659" y="1392281"/>
            <a:ext cx="3751219" cy="7502438"/>
            <a:chOff x="0" y="0"/>
            <a:chExt cx="3175000" cy="6350000"/>
          </a:xfrm>
        </p:grpSpPr>
        <p:sp>
          <p:nvSpPr>
            <p:cNvPr id="7" name="Freeform 7"/>
            <p:cNvSpPr/>
            <p:nvPr/>
          </p:nvSpPr>
          <p:spPr>
            <a:xfrm>
              <a:off x="0" y="0"/>
              <a:ext cx="3175000" cy="6350000"/>
            </a:xfrm>
            <a:custGeom>
              <a:avLst/>
              <a:gdLst/>
              <a:ahLst/>
              <a:cxnLst/>
              <a:rect l="l" t="t" r="r" b="b"/>
              <a:pathLst>
                <a:path w="3175000" h="6350000">
                  <a:moveTo>
                    <a:pt x="2667000" y="6350000"/>
                  </a:moveTo>
                  <a:lnTo>
                    <a:pt x="508000" y="6350000"/>
                  </a:lnTo>
                  <a:cubicBezTo>
                    <a:pt x="227330" y="6350000"/>
                    <a:pt x="0" y="6122670"/>
                    <a:pt x="0" y="5842000"/>
                  </a:cubicBezTo>
                  <a:lnTo>
                    <a:pt x="0" y="508000"/>
                  </a:lnTo>
                  <a:cubicBezTo>
                    <a:pt x="0" y="227330"/>
                    <a:pt x="227330" y="0"/>
                    <a:pt x="508000" y="0"/>
                  </a:cubicBezTo>
                  <a:lnTo>
                    <a:pt x="2667000" y="0"/>
                  </a:lnTo>
                  <a:cubicBezTo>
                    <a:pt x="2947670" y="0"/>
                    <a:pt x="3175000" y="227330"/>
                    <a:pt x="3175000" y="508000"/>
                  </a:cubicBezTo>
                  <a:lnTo>
                    <a:pt x="3175000" y="5842000"/>
                  </a:lnTo>
                  <a:cubicBezTo>
                    <a:pt x="3175000" y="6122670"/>
                    <a:pt x="2947670" y="6350000"/>
                    <a:pt x="2667000" y="6350000"/>
                  </a:cubicBezTo>
                  <a:close/>
                </a:path>
              </a:pathLst>
            </a:custGeom>
            <a:blipFill>
              <a:blip r:embed="rId5"/>
              <a:stretch>
                <a:fillRect t="-3611" b="-3611"/>
              </a:stretch>
            </a:blipFill>
          </p:spPr>
        </p:sp>
        <p:sp>
          <p:nvSpPr>
            <p:cNvPr id="8" name="Freeform 8"/>
            <p:cNvSpPr/>
            <p:nvPr/>
          </p:nvSpPr>
          <p:spPr>
            <a:xfrm>
              <a:off x="0" y="0"/>
              <a:ext cx="3175000" cy="6350000"/>
            </a:xfrm>
            <a:custGeom>
              <a:avLst/>
              <a:gdLst/>
              <a:ahLst/>
              <a:cxnLst/>
              <a:rect l="l" t="t" r="r" b="b"/>
              <a:pathLst>
                <a:path w="3175000" h="6350000">
                  <a:moveTo>
                    <a:pt x="2667000" y="19050"/>
                  </a:moveTo>
                  <a:cubicBezTo>
                    <a:pt x="2936240" y="19050"/>
                    <a:pt x="3155950" y="238760"/>
                    <a:pt x="3155950" y="508000"/>
                  </a:cubicBezTo>
                  <a:lnTo>
                    <a:pt x="3155950" y="5842000"/>
                  </a:lnTo>
                  <a:cubicBezTo>
                    <a:pt x="3155950" y="6111240"/>
                    <a:pt x="2936240" y="6330950"/>
                    <a:pt x="2667000" y="6330950"/>
                  </a:cubicBezTo>
                  <a:lnTo>
                    <a:pt x="508000" y="6330950"/>
                  </a:lnTo>
                  <a:cubicBezTo>
                    <a:pt x="238760" y="6330950"/>
                    <a:pt x="19050" y="6111240"/>
                    <a:pt x="19050" y="5842000"/>
                  </a:cubicBezTo>
                  <a:lnTo>
                    <a:pt x="19050" y="508000"/>
                  </a:lnTo>
                  <a:cubicBezTo>
                    <a:pt x="19050" y="238760"/>
                    <a:pt x="238760" y="19050"/>
                    <a:pt x="508000" y="19050"/>
                  </a:cubicBezTo>
                  <a:lnTo>
                    <a:pt x="2667000" y="19050"/>
                  </a:lnTo>
                  <a:moveTo>
                    <a:pt x="2667000" y="0"/>
                  </a:moveTo>
                  <a:lnTo>
                    <a:pt x="508000" y="0"/>
                  </a:lnTo>
                  <a:cubicBezTo>
                    <a:pt x="227330" y="0"/>
                    <a:pt x="0" y="227330"/>
                    <a:pt x="0" y="508000"/>
                  </a:cubicBezTo>
                  <a:lnTo>
                    <a:pt x="0" y="5842000"/>
                  </a:lnTo>
                  <a:cubicBezTo>
                    <a:pt x="0" y="6122670"/>
                    <a:pt x="227330" y="6350000"/>
                    <a:pt x="508000" y="6350000"/>
                  </a:cubicBezTo>
                  <a:lnTo>
                    <a:pt x="2667000" y="6350000"/>
                  </a:lnTo>
                  <a:cubicBezTo>
                    <a:pt x="2947670" y="6350000"/>
                    <a:pt x="3175000" y="6122670"/>
                    <a:pt x="3175000" y="5842000"/>
                  </a:cubicBezTo>
                  <a:lnTo>
                    <a:pt x="3175000" y="508000"/>
                  </a:lnTo>
                  <a:cubicBezTo>
                    <a:pt x="3175000" y="227330"/>
                    <a:pt x="2947670" y="0"/>
                    <a:pt x="2667000" y="0"/>
                  </a:cubicBezTo>
                  <a:lnTo>
                    <a:pt x="2667000" y="0"/>
                  </a:lnTo>
                  <a:close/>
                </a:path>
              </a:pathLst>
            </a:custGeom>
            <a:solidFill>
              <a:srgbClr val="000000"/>
            </a:solidFill>
          </p:spPr>
        </p:sp>
      </p:grpSp>
      <p:grpSp>
        <p:nvGrpSpPr>
          <p:cNvPr id="9" name="Group 9"/>
          <p:cNvGrpSpPr/>
          <p:nvPr/>
        </p:nvGrpSpPr>
        <p:grpSpPr>
          <a:xfrm>
            <a:off x="15102864" y="2934933"/>
            <a:ext cx="61787" cy="4417134"/>
            <a:chOff x="0" y="0"/>
            <a:chExt cx="16273" cy="1163360"/>
          </a:xfrm>
        </p:grpSpPr>
        <p:sp>
          <p:nvSpPr>
            <p:cNvPr id="10" name="Freeform 10"/>
            <p:cNvSpPr/>
            <p:nvPr/>
          </p:nvSpPr>
          <p:spPr>
            <a:xfrm>
              <a:off x="0" y="0"/>
              <a:ext cx="16273" cy="1163360"/>
            </a:xfrm>
            <a:custGeom>
              <a:avLst/>
              <a:gdLst/>
              <a:ahLst/>
              <a:cxnLst/>
              <a:rect l="l" t="t" r="r" b="b"/>
              <a:pathLst>
                <a:path w="16273" h="1163360">
                  <a:moveTo>
                    <a:pt x="0" y="0"/>
                  </a:moveTo>
                  <a:lnTo>
                    <a:pt x="16273" y="0"/>
                  </a:lnTo>
                  <a:lnTo>
                    <a:pt x="16273" y="1163360"/>
                  </a:lnTo>
                  <a:lnTo>
                    <a:pt x="0" y="1163360"/>
                  </a:lnTo>
                  <a:close/>
                </a:path>
              </a:pathLst>
            </a:custGeom>
            <a:solidFill>
              <a:srgbClr val="AD0015"/>
            </a:solidFill>
          </p:spPr>
        </p:sp>
        <p:sp>
          <p:nvSpPr>
            <p:cNvPr id="11" name="TextBox 11"/>
            <p:cNvSpPr txBox="1"/>
            <p:nvPr/>
          </p:nvSpPr>
          <p:spPr>
            <a:xfrm>
              <a:off x="0" y="-38100"/>
              <a:ext cx="16273" cy="1201460"/>
            </a:xfrm>
            <a:prstGeom prst="rect">
              <a:avLst/>
            </a:prstGeom>
          </p:spPr>
          <p:txBody>
            <a:bodyPr lIns="50800" tIns="50800" rIns="50800" bIns="50800" rtlCol="0" anchor="ctr"/>
            <a:lstStyle/>
            <a:p>
              <a:pPr algn="ctr">
                <a:lnSpc>
                  <a:spcPts val="3080"/>
                </a:lnSpc>
              </a:pPr>
              <a:endParaRPr/>
            </a:p>
          </p:txBody>
        </p:sp>
      </p:grpSp>
      <p:sp>
        <p:nvSpPr>
          <p:cNvPr id="12" name="TextBox 12"/>
          <p:cNvSpPr txBox="1"/>
          <p:nvPr/>
        </p:nvSpPr>
        <p:spPr>
          <a:xfrm>
            <a:off x="1028700" y="3690691"/>
            <a:ext cx="7320905" cy="1450083"/>
          </a:xfrm>
          <a:prstGeom prst="rect">
            <a:avLst/>
          </a:prstGeom>
        </p:spPr>
        <p:txBody>
          <a:bodyPr lIns="0" tIns="0" rIns="0" bIns="0" rtlCol="0" anchor="t">
            <a:spAutoFit/>
          </a:bodyPr>
          <a:lstStyle/>
          <a:p>
            <a:pPr algn="l">
              <a:lnSpc>
                <a:spcPts val="3927"/>
              </a:lnSpc>
            </a:pPr>
            <a:r>
              <a:rPr lang="en-US" sz="2100" spc="-10">
                <a:solidFill>
                  <a:srgbClr val="A00505"/>
                </a:solidFill>
                <a:latin typeface="Faustina"/>
                <a:ea typeface="Faustina"/>
                <a:cs typeface="Faustina"/>
                <a:sym typeface="Faustina"/>
              </a:rPr>
              <a:t>Cung cấp ứng dụng thư viện thông minh trên thiết bị di động, giúp người dùng có thể truy cập, tương tác hay khai thác các dịch vụ thư viện mọi lúc, mọi nơi một cách đơn giản và thuận tiện. </a:t>
            </a:r>
          </a:p>
        </p:txBody>
      </p:sp>
      <p:sp>
        <p:nvSpPr>
          <p:cNvPr id="13" name="TextBox 13"/>
          <p:cNvSpPr txBox="1"/>
          <p:nvPr/>
        </p:nvSpPr>
        <p:spPr>
          <a:xfrm>
            <a:off x="1268435" y="6768174"/>
            <a:ext cx="1110771" cy="519373"/>
          </a:xfrm>
          <a:prstGeom prst="rect">
            <a:avLst/>
          </a:prstGeom>
        </p:spPr>
        <p:txBody>
          <a:bodyPr wrap="square" lIns="0" tIns="0" rIns="0" bIns="0" rtlCol="0" anchor="t">
            <a:spAutoFit/>
          </a:bodyPr>
          <a:lstStyle/>
          <a:p>
            <a:pPr algn="ctr">
              <a:lnSpc>
                <a:spcPts val="4199"/>
              </a:lnSpc>
            </a:pPr>
            <a:r>
              <a:rPr lang="en-US" sz="2999" dirty="0">
                <a:solidFill>
                  <a:srgbClr val="A00505"/>
                </a:solidFill>
                <a:latin typeface="TT Norms Bold"/>
                <a:ea typeface="TT Norms Bold"/>
                <a:cs typeface="TT Norms Bold"/>
                <a:sym typeface="TT Norms Bold"/>
              </a:rPr>
              <a:t>100%</a:t>
            </a:r>
          </a:p>
        </p:txBody>
      </p:sp>
      <p:sp>
        <p:nvSpPr>
          <p:cNvPr id="14" name="TextBox 14"/>
          <p:cNvSpPr txBox="1"/>
          <p:nvPr/>
        </p:nvSpPr>
        <p:spPr>
          <a:xfrm>
            <a:off x="3959110" y="6787224"/>
            <a:ext cx="1283742" cy="519373"/>
          </a:xfrm>
          <a:prstGeom prst="rect">
            <a:avLst/>
          </a:prstGeom>
        </p:spPr>
        <p:txBody>
          <a:bodyPr wrap="square" lIns="0" tIns="0" rIns="0" bIns="0" rtlCol="0" anchor="t">
            <a:spAutoFit/>
          </a:bodyPr>
          <a:lstStyle/>
          <a:p>
            <a:pPr algn="ctr">
              <a:lnSpc>
                <a:spcPts val="4199"/>
              </a:lnSpc>
            </a:pPr>
            <a:r>
              <a:rPr lang="en-US" sz="2999" dirty="0">
                <a:solidFill>
                  <a:srgbClr val="A00505"/>
                </a:solidFill>
                <a:latin typeface="TT Norms Bold"/>
                <a:ea typeface="TT Norms Bold"/>
                <a:cs typeface="TT Norms Bold"/>
                <a:sym typeface="TT Norms Bold"/>
              </a:rPr>
              <a:t>100%</a:t>
            </a:r>
          </a:p>
        </p:txBody>
      </p:sp>
      <p:sp>
        <p:nvSpPr>
          <p:cNvPr id="15" name="TextBox 15"/>
          <p:cNvSpPr txBox="1"/>
          <p:nvPr/>
        </p:nvSpPr>
        <p:spPr>
          <a:xfrm>
            <a:off x="15466231" y="4020503"/>
            <a:ext cx="1794751" cy="323215"/>
          </a:xfrm>
          <a:prstGeom prst="rect">
            <a:avLst/>
          </a:prstGeom>
        </p:spPr>
        <p:txBody>
          <a:bodyPr lIns="0" tIns="0" rIns="0" bIns="0" rtlCol="0" anchor="t">
            <a:spAutoFit/>
          </a:bodyPr>
          <a:lstStyle/>
          <a:p>
            <a:pPr algn="l">
              <a:lnSpc>
                <a:spcPts val="2660"/>
              </a:lnSpc>
            </a:pPr>
            <a:r>
              <a:rPr lang="en-US" sz="1900">
                <a:solidFill>
                  <a:srgbClr val="A00505"/>
                </a:solidFill>
                <a:latin typeface="Faustina Bold"/>
                <a:ea typeface="Faustina Bold"/>
                <a:cs typeface="Faustina Bold"/>
                <a:sym typeface="Faustina Bold"/>
              </a:rPr>
              <a:t>Cập nhật</a:t>
            </a:r>
          </a:p>
        </p:txBody>
      </p:sp>
      <p:sp>
        <p:nvSpPr>
          <p:cNvPr id="16" name="TextBox 16"/>
          <p:cNvSpPr txBox="1"/>
          <p:nvPr/>
        </p:nvSpPr>
        <p:spPr>
          <a:xfrm>
            <a:off x="15444519" y="4962843"/>
            <a:ext cx="1791387" cy="323215"/>
          </a:xfrm>
          <a:prstGeom prst="rect">
            <a:avLst/>
          </a:prstGeom>
        </p:spPr>
        <p:txBody>
          <a:bodyPr lIns="0" tIns="0" rIns="0" bIns="0" rtlCol="0" anchor="t">
            <a:spAutoFit/>
          </a:bodyPr>
          <a:lstStyle/>
          <a:p>
            <a:pPr algn="l">
              <a:lnSpc>
                <a:spcPts val="2660"/>
              </a:lnSpc>
            </a:pPr>
            <a:r>
              <a:rPr lang="en-US" sz="1900">
                <a:solidFill>
                  <a:srgbClr val="A00505"/>
                </a:solidFill>
                <a:latin typeface="Faustina Bold"/>
                <a:ea typeface="Faustina Bold"/>
                <a:cs typeface="Faustina Bold"/>
                <a:sym typeface="Faustina Bold"/>
              </a:rPr>
              <a:t>Tìm kiếm</a:t>
            </a:r>
          </a:p>
        </p:txBody>
      </p:sp>
      <p:sp>
        <p:nvSpPr>
          <p:cNvPr id="17" name="TextBox 17"/>
          <p:cNvSpPr txBox="1"/>
          <p:nvPr/>
        </p:nvSpPr>
        <p:spPr>
          <a:xfrm>
            <a:off x="15447883" y="5848032"/>
            <a:ext cx="1791387" cy="323215"/>
          </a:xfrm>
          <a:prstGeom prst="rect">
            <a:avLst/>
          </a:prstGeom>
        </p:spPr>
        <p:txBody>
          <a:bodyPr lIns="0" tIns="0" rIns="0" bIns="0" rtlCol="0" anchor="t">
            <a:spAutoFit/>
          </a:bodyPr>
          <a:lstStyle/>
          <a:p>
            <a:pPr algn="l">
              <a:lnSpc>
                <a:spcPts val="2660"/>
              </a:lnSpc>
            </a:pPr>
            <a:r>
              <a:rPr lang="en-US" sz="1900">
                <a:solidFill>
                  <a:srgbClr val="A00505"/>
                </a:solidFill>
                <a:latin typeface="Faustina Bold"/>
                <a:ea typeface="Faustina Bold"/>
                <a:cs typeface="Faustina Bold"/>
                <a:sym typeface="Faustina Bold"/>
              </a:rPr>
              <a:t>Sử dụng</a:t>
            </a:r>
          </a:p>
        </p:txBody>
      </p:sp>
      <p:sp>
        <p:nvSpPr>
          <p:cNvPr id="18" name="TextBox 18"/>
          <p:cNvSpPr txBox="1"/>
          <p:nvPr/>
        </p:nvSpPr>
        <p:spPr>
          <a:xfrm>
            <a:off x="15444519" y="3117015"/>
            <a:ext cx="1794751" cy="323215"/>
          </a:xfrm>
          <a:prstGeom prst="rect">
            <a:avLst/>
          </a:prstGeom>
        </p:spPr>
        <p:txBody>
          <a:bodyPr lIns="0" tIns="0" rIns="0" bIns="0" rtlCol="0" anchor="t">
            <a:spAutoFit/>
          </a:bodyPr>
          <a:lstStyle/>
          <a:p>
            <a:pPr algn="l">
              <a:lnSpc>
                <a:spcPts val="2660"/>
              </a:lnSpc>
            </a:pPr>
            <a:r>
              <a:rPr lang="en-US" sz="1900">
                <a:solidFill>
                  <a:srgbClr val="A00505"/>
                </a:solidFill>
                <a:latin typeface="Faustina Bold"/>
                <a:ea typeface="Faustina Bold"/>
                <a:cs typeface="Faustina Bold"/>
                <a:sym typeface="Faustina Bold"/>
              </a:rPr>
              <a:t>Kết nối</a:t>
            </a:r>
          </a:p>
        </p:txBody>
      </p:sp>
      <p:sp>
        <p:nvSpPr>
          <p:cNvPr id="19" name="TextBox 19"/>
          <p:cNvSpPr txBox="1"/>
          <p:nvPr/>
        </p:nvSpPr>
        <p:spPr>
          <a:xfrm>
            <a:off x="1028700" y="2046079"/>
            <a:ext cx="6117279" cy="430218"/>
          </a:xfrm>
          <a:prstGeom prst="rect">
            <a:avLst/>
          </a:prstGeom>
        </p:spPr>
        <p:txBody>
          <a:bodyPr lIns="0" tIns="0" rIns="0" bIns="0" rtlCol="0" anchor="t">
            <a:spAutoFit/>
          </a:bodyPr>
          <a:lstStyle/>
          <a:p>
            <a:pPr algn="l">
              <a:lnSpc>
                <a:spcPts val="3587"/>
              </a:lnSpc>
            </a:pPr>
            <a:r>
              <a:rPr lang="en-US" sz="2562" spc="368">
                <a:solidFill>
                  <a:srgbClr val="A00505"/>
                </a:solidFill>
                <a:latin typeface="Faustina"/>
                <a:ea typeface="Faustina"/>
                <a:cs typeface="Faustina"/>
                <a:sym typeface="Faustina"/>
              </a:rPr>
              <a:t>ỨNG DỤNG CỔNG THÔNG TIN</a:t>
            </a:r>
          </a:p>
        </p:txBody>
      </p:sp>
      <p:sp>
        <p:nvSpPr>
          <p:cNvPr id="20" name="TextBox 20"/>
          <p:cNvSpPr txBox="1"/>
          <p:nvPr/>
        </p:nvSpPr>
        <p:spPr>
          <a:xfrm>
            <a:off x="805444" y="5669880"/>
            <a:ext cx="2036755" cy="558165"/>
          </a:xfrm>
          <a:prstGeom prst="rect">
            <a:avLst/>
          </a:prstGeom>
        </p:spPr>
        <p:txBody>
          <a:bodyPr lIns="0" tIns="0" rIns="0" bIns="0" rtlCol="0" anchor="t">
            <a:spAutoFit/>
          </a:bodyPr>
          <a:lstStyle/>
          <a:p>
            <a:pPr algn="ctr">
              <a:lnSpc>
                <a:spcPts val="4650"/>
              </a:lnSpc>
            </a:pPr>
            <a:r>
              <a:rPr lang="en-US" sz="3100">
                <a:solidFill>
                  <a:srgbClr val="A00505"/>
                </a:solidFill>
                <a:latin typeface="TT Norms Bold"/>
                <a:ea typeface="TT Norms Bold"/>
                <a:cs typeface="TT Norms Bold"/>
                <a:sym typeface="TT Norms Bold"/>
              </a:rPr>
              <a:t>Tiện ích</a:t>
            </a:r>
          </a:p>
        </p:txBody>
      </p:sp>
      <p:sp>
        <p:nvSpPr>
          <p:cNvPr id="21" name="TextBox 21"/>
          <p:cNvSpPr txBox="1"/>
          <p:nvPr/>
        </p:nvSpPr>
        <p:spPr>
          <a:xfrm>
            <a:off x="3528074" y="5669880"/>
            <a:ext cx="2036755" cy="558165"/>
          </a:xfrm>
          <a:prstGeom prst="rect">
            <a:avLst/>
          </a:prstGeom>
        </p:spPr>
        <p:txBody>
          <a:bodyPr lIns="0" tIns="0" rIns="0" bIns="0" rtlCol="0" anchor="t">
            <a:spAutoFit/>
          </a:bodyPr>
          <a:lstStyle/>
          <a:p>
            <a:pPr algn="ctr">
              <a:lnSpc>
                <a:spcPts val="4650"/>
              </a:lnSpc>
            </a:pPr>
            <a:r>
              <a:rPr lang="en-US" sz="3100">
                <a:solidFill>
                  <a:srgbClr val="A00505"/>
                </a:solidFill>
                <a:latin typeface="TT Norms Bold"/>
                <a:ea typeface="TT Norms Bold"/>
                <a:cs typeface="TT Norms Bold"/>
                <a:sym typeface="TT Norms Bold"/>
              </a:rPr>
              <a:t>Thân Thiện</a:t>
            </a:r>
          </a:p>
        </p:txBody>
      </p:sp>
      <p:sp>
        <p:nvSpPr>
          <p:cNvPr id="22" name="TextBox 22"/>
          <p:cNvSpPr txBox="1"/>
          <p:nvPr/>
        </p:nvSpPr>
        <p:spPr>
          <a:xfrm>
            <a:off x="15467913" y="6787224"/>
            <a:ext cx="1791387" cy="323215"/>
          </a:xfrm>
          <a:prstGeom prst="rect">
            <a:avLst/>
          </a:prstGeom>
        </p:spPr>
        <p:txBody>
          <a:bodyPr lIns="0" tIns="0" rIns="0" bIns="0" rtlCol="0" anchor="t">
            <a:spAutoFit/>
          </a:bodyPr>
          <a:lstStyle/>
          <a:p>
            <a:pPr algn="l">
              <a:lnSpc>
                <a:spcPts val="2660"/>
              </a:lnSpc>
            </a:pPr>
            <a:r>
              <a:rPr lang="en-US" sz="1900">
                <a:solidFill>
                  <a:srgbClr val="A00505"/>
                </a:solidFill>
                <a:latin typeface="Faustina Bold"/>
                <a:ea typeface="Faustina Bold"/>
                <a:cs typeface="Faustina Bold"/>
                <a:sym typeface="Faustina Bold"/>
              </a:rPr>
              <a:t>Tương tác</a:t>
            </a:r>
          </a:p>
        </p:txBody>
      </p:sp>
      <p:grpSp>
        <p:nvGrpSpPr>
          <p:cNvPr id="23" name="Group 23"/>
          <p:cNvGrpSpPr/>
          <p:nvPr/>
        </p:nvGrpSpPr>
        <p:grpSpPr>
          <a:xfrm>
            <a:off x="0" y="9630093"/>
            <a:ext cx="18288000" cy="656907"/>
            <a:chOff x="0" y="0"/>
            <a:chExt cx="4816593" cy="173013"/>
          </a:xfrm>
        </p:grpSpPr>
        <p:sp>
          <p:nvSpPr>
            <p:cNvPr id="24" name="Freeform 24"/>
            <p:cNvSpPr/>
            <p:nvPr/>
          </p:nvSpPr>
          <p:spPr>
            <a:xfrm>
              <a:off x="0" y="0"/>
              <a:ext cx="4816592" cy="173013"/>
            </a:xfrm>
            <a:custGeom>
              <a:avLst/>
              <a:gdLst/>
              <a:ahLst/>
              <a:cxnLst/>
              <a:rect l="l" t="t" r="r" b="b"/>
              <a:pathLst>
                <a:path w="4816592" h="173013">
                  <a:moveTo>
                    <a:pt x="0" y="0"/>
                  </a:moveTo>
                  <a:lnTo>
                    <a:pt x="4816592" y="0"/>
                  </a:lnTo>
                  <a:lnTo>
                    <a:pt x="4816592" y="173013"/>
                  </a:lnTo>
                  <a:lnTo>
                    <a:pt x="0" y="173013"/>
                  </a:lnTo>
                  <a:close/>
                </a:path>
              </a:pathLst>
            </a:custGeom>
            <a:solidFill>
              <a:srgbClr val="AD0015"/>
            </a:solidFill>
          </p:spPr>
        </p:sp>
        <p:sp>
          <p:nvSpPr>
            <p:cNvPr id="25" name="TextBox 25"/>
            <p:cNvSpPr txBox="1"/>
            <p:nvPr/>
          </p:nvSpPr>
          <p:spPr>
            <a:xfrm>
              <a:off x="0" y="-38100"/>
              <a:ext cx="4816593" cy="211113"/>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8"/>
          <p:cNvSpPr/>
          <p:nvPr/>
        </p:nvSpPr>
        <p:spPr>
          <a:xfrm>
            <a:off x="1962176" y="2076172"/>
            <a:ext cx="3360368" cy="3409732"/>
          </a:xfrm>
          <a:custGeom>
            <a:avLst/>
            <a:gdLst/>
            <a:ahLst/>
            <a:cxnLst/>
            <a:rect l="l" t="t" r="r" b="b"/>
            <a:pathLst>
              <a:path w="3360368" h="3409732">
                <a:moveTo>
                  <a:pt x="0" y="0"/>
                </a:moveTo>
                <a:lnTo>
                  <a:pt x="3360367" y="0"/>
                </a:lnTo>
                <a:lnTo>
                  <a:pt x="3360367" y="3409732"/>
                </a:lnTo>
                <a:lnTo>
                  <a:pt x="0" y="3409732"/>
                </a:lnTo>
                <a:lnTo>
                  <a:pt x="0" y="0"/>
                </a:lnTo>
                <a:close/>
              </a:path>
            </a:pathLst>
          </a:custGeom>
          <a:blipFill>
            <a:blip r:embed="rId2"/>
            <a:stretch>
              <a:fillRect t="-5531" b="-9721"/>
            </a:stretch>
          </a:blipFill>
        </p:spPr>
      </p:sp>
      <p:grpSp>
        <p:nvGrpSpPr>
          <p:cNvPr id="9" name="Group 9"/>
          <p:cNvGrpSpPr/>
          <p:nvPr/>
        </p:nvGrpSpPr>
        <p:grpSpPr>
          <a:xfrm>
            <a:off x="1777244" y="4827917"/>
            <a:ext cx="3791243" cy="746527"/>
            <a:chOff x="0" y="0"/>
            <a:chExt cx="924855" cy="182112"/>
          </a:xfrm>
        </p:grpSpPr>
        <p:sp>
          <p:nvSpPr>
            <p:cNvPr id="10" name="Freeform 10"/>
            <p:cNvSpPr/>
            <p:nvPr/>
          </p:nvSpPr>
          <p:spPr>
            <a:xfrm>
              <a:off x="0" y="0"/>
              <a:ext cx="924855" cy="182112"/>
            </a:xfrm>
            <a:custGeom>
              <a:avLst/>
              <a:gdLst/>
              <a:ahLst/>
              <a:cxnLst/>
              <a:rect l="l" t="t" r="r" b="b"/>
              <a:pathLst>
                <a:path w="924855" h="182112">
                  <a:moveTo>
                    <a:pt x="91056" y="0"/>
                  </a:moveTo>
                  <a:lnTo>
                    <a:pt x="833799" y="0"/>
                  </a:lnTo>
                  <a:cubicBezTo>
                    <a:pt x="884088" y="0"/>
                    <a:pt x="924855" y="40767"/>
                    <a:pt x="924855" y="91056"/>
                  </a:cubicBezTo>
                  <a:lnTo>
                    <a:pt x="924855" y="91056"/>
                  </a:lnTo>
                  <a:cubicBezTo>
                    <a:pt x="924855" y="141345"/>
                    <a:pt x="884088" y="182112"/>
                    <a:pt x="833799" y="182112"/>
                  </a:cubicBezTo>
                  <a:lnTo>
                    <a:pt x="91056" y="182112"/>
                  </a:lnTo>
                  <a:cubicBezTo>
                    <a:pt x="40767" y="182112"/>
                    <a:pt x="0" y="141345"/>
                    <a:pt x="0" y="91056"/>
                  </a:cubicBezTo>
                  <a:lnTo>
                    <a:pt x="0" y="91056"/>
                  </a:lnTo>
                  <a:cubicBezTo>
                    <a:pt x="0" y="40767"/>
                    <a:pt x="40767" y="0"/>
                    <a:pt x="91056" y="0"/>
                  </a:cubicBezTo>
                  <a:close/>
                </a:path>
              </a:pathLst>
            </a:custGeom>
            <a:solidFill>
              <a:srgbClr val="AD0015"/>
            </a:solidFill>
          </p:spPr>
        </p:sp>
        <p:sp>
          <p:nvSpPr>
            <p:cNvPr id="11" name="TextBox 11"/>
            <p:cNvSpPr txBox="1"/>
            <p:nvPr/>
          </p:nvSpPr>
          <p:spPr>
            <a:xfrm>
              <a:off x="0" y="10723"/>
              <a:ext cx="924855" cy="153537"/>
            </a:xfrm>
            <a:prstGeom prst="rect">
              <a:avLst/>
            </a:prstGeom>
          </p:spPr>
          <p:txBody>
            <a:bodyPr lIns="50800" tIns="50800" rIns="50800" bIns="50800" rtlCol="0" anchor="ctr"/>
            <a:lstStyle/>
            <a:p>
              <a:pPr algn="ctr">
                <a:lnSpc>
                  <a:spcPts val="2348"/>
                </a:lnSpc>
              </a:pPr>
              <a:r>
                <a:rPr lang="en-US" sz="2236" dirty="0" err="1">
                  <a:solidFill>
                    <a:srgbClr val="FFFFFF"/>
                  </a:solidFill>
                  <a:latin typeface="Faustina"/>
                  <a:ea typeface="Faustina"/>
                  <a:cs typeface="Faustina"/>
                  <a:sym typeface="Faustina"/>
                </a:rPr>
                <a:t>Mượn</a:t>
              </a:r>
              <a:r>
                <a:rPr lang="en-US" sz="2236" dirty="0">
                  <a:solidFill>
                    <a:srgbClr val="FFFFFF"/>
                  </a:solidFill>
                  <a:latin typeface="Faustina"/>
                  <a:ea typeface="Faustina"/>
                  <a:cs typeface="Faustina"/>
                  <a:sym typeface="Faustina"/>
                </a:rPr>
                <a:t>/</a:t>
              </a:r>
              <a:r>
                <a:rPr lang="en-US" sz="2236" dirty="0" err="1">
                  <a:solidFill>
                    <a:srgbClr val="FFFFFF"/>
                  </a:solidFill>
                  <a:latin typeface="Faustina"/>
                  <a:ea typeface="Faustina"/>
                  <a:cs typeface="Faustina"/>
                  <a:sym typeface="Faustina"/>
                </a:rPr>
                <a:t>trả</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gia</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hạn</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tài</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liệu</a:t>
              </a:r>
              <a:endParaRPr lang="en-US" sz="2236" dirty="0">
                <a:solidFill>
                  <a:srgbClr val="FFFFFF"/>
                </a:solidFill>
                <a:latin typeface="Faustina"/>
                <a:ea typeface="Faustina"/>
                <a:cs typeface="Faustina"/>
                <a:sym typeface="Faustina"/>
              </a:endParaRPr>
            </a:p>
          </p:txBody>
        </p:sp>
      </p:grpSp>
      <p:sp>
        <p:nvSpPr>
          <p:cNvPr id="12" name="Freeform 12"/>
          <p:cNvSpPr/>
          <p:nvPr/>
        </p:nvSpPr>
        <p:spPr>
          <a:xfrm>
            <a:off x="7346775" y="2009872"/>
            <a:ext cx="3433287" cy="3474433"/>
          </a:xfrm>
          <a:custGeom>
            <a:avLst/>
            <a:gdLst/>
            <a:ahLst/>
            <a:cxnLst/>
            <a:rect l="l" t="t" r="r" b="b"/>
            <a:pathLst>
              <a:path w="3433287" h="3474433">
                <a:moveTo>
                  <a:pt x="0" y="0"/>
                </a:moveTo>
                <a:lnTo>
                  <a:pt x="3433287" y="0"/>
                </a:lnTo>
                <a:lnTo>
                  <a:pt x="3433287" y="3474434"/>
                </a:lnTo>
                <a:lnTo>
                  <a:pt x="0" y="3474434"/>
                </a:lnTo>
                <a:lnTo>
                  <a:pt x="0" y="0"/>
                </a:lnTo>
                <a:close/>
              </a:path>
            </a:pathLst>
          </a:custGeom>
          <a:blipFill>
            <a:blip r:embed="rId3"/>
            <a:stretch>
              <a:fillRect t="-1336" b="-5804"/>
            </a:stretch>
          </a:blipFill>
        </p:spPr>
      </p:sp>
      <p:grpSp>
        <p:nvGrpSpPr>
          <p:cNvPr id="13" name="Group 13"/>
          <p:cNvGrpSpPr/>
          <p:nvPr/>
        </p:nvGrpSpPr>
        <p:grpSpPr>
          <a:xfrm>
            <a:off x="7145983" y="4827917"/>
            <a:ext cx="3791243" cy="746527"/>
            <a:chOff x="0" y="0"/>
            <a:chExt cx="924855" cy="182112"/>
          </a:xfrm>
        </p:grpSpPr>
        <p:sp>
          <p:nvSpPr>
            <p:cNvPr id="14" name="Freeform 14"/>
            <p:cNvSpPr/>
            <p:nvPr/>
          </p:nvSpPr>
          <p:spPr>
            <a:xfrm>
              <a:off x="0" y="0"/>
              <a:ext cx="924855" cy="182112"/>
            </a:xfrm>
            <a:custGeom>
              <a:avLst/>
              <a:gdLst/>
              <a:ahLst/>
              <a:cxnLst/>
              <a:rect l="l" t="t" r="r" b="b"/>
              <a:pathLst>
                <a:path w="924855" h="182112">
                  <a:moveTo>
                    <a:pt x="91056" y="0"/>
                  </a:moveTo>
                  <a:lnTo>
                    <a:pt x="833799" y="0"/>
                  </a:lnTo>
                  <a:cubicBezTo>
                    <a:pt x="884088" y="0"/>
                    <a:pt x="924855" y="40767"/>
                    <a:pt x="924855" y="91056"/>
                  </a:cubicBezTo>
                  <a:lnTo>
                    <a:pt x="924855" y="91056"/>
                  </a:lnTo>
                  <a:cubicBezTo>
                    <a:pt x="924855" y="141345"/>
                    <a:pt x="884088" y="182112"/>
                    <a:pt x="833799" y="182112"/>
                  </a:cubicBezTo>
                  <a:lnTo>
                    <a:pt x="91056" y="182112"/>
                  </a:lnTo>
                  <a:cubicBezTo>
                    <a:pt x="40767" y="182112"/>
                    <a:pt x="0" y="141345"/>
                    <a:pt x="0" y="91056"/>
                  </a:cubicBezTo>
                  <a:lnTo>
                    <a:pt x="0" y="91056"/>
                  </a:lnTo>
                  <a:cubicBezTo>
                    <a:pt x="0" y="40767"/>
                    <a:pt x="40767" y="0"/>
                    <a:pt x="91056" y="0"/>
                  </a:cubicBezTo>
                  <a:close/>
                </a:path>
              </a:pathLst>
            </a:custGeom>
            <a:solidFill>
              <a:srgbClr val="AD0015"/>
            </a:solidFill>
          </p:spPr>
        </p:sp>
        <p:sp>
          <p:nvSpPr>
            <p:cNvPr id="15" name="TextBox 15"/>
            <p:cNvSpPr txBox="1"/>
            <p:nvPr/>
          </p:nvSpPr>
          <p:spPr>
            <a:xfrm>
              <a:off x="0" y="8006"/>
              <a:ext cx="924855" cy="153537"/>
            </a:xfrm>
            <a:prstGeom prst="rect">
              <a:avLst/>
            </a:prstGeom>
          </p:spPr>
          <p:txBody>
            <a:bodyPr lIns="50800" tIns="50800" rIns="50800" bIns="50800" rtlCol="0" anchor="ctr"/>
            <a:lstStyle/>
            <a:p>
              <a:pPr algn="ctr">
                <a:lnSpc>
                  <a:spcPts val="2348"/>
                </a:lnSpc>
              </a:pPr>
              <a:r>
                <a:rPr lang="en-US" sz="2236" dirty="0" err="1">
                  <a:solidFill>
                    <a:srgbClr val="FFFFFF"/>
                  </a:solidFill>
                  <a:latin typeface="Faustina"/>
                  <a:ea typeface="Faustina"/>
                  <a:cs typeface="Faustina"/>
                  <a:sym typeface="Faustina"/>
                </a:rPr>
                <a:t>Mượn</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đọc</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tài</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liệu</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tại</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chỗ</a:t>
              </a:r>
              <a:endParaRPr lang="en-US" sz="2236" dirty="0">
                <a:solidFill>
                  <a:srgbClr val="FFFFFF"/>
                </a:solidFill>
                <a:latin typeface="Faustina"/>
                <a:ea typeface="Faustina"/>
                <a:cs typeface="Faustina"/>
                <a:sym typeface="Faustina"/>
              </a:endParaRPr>
            </a:p>
          </p:txBody>
        </p:sp>
      </p:grpSp>
      <p:sp>
        <p:nvSpPr>
          <p:cNvPr id="16" name="Freeform 16"/>
          <p:cNvSpPr/>
          <p:nvPr/>
        </p:nvSpPr>
        <p:spPr>
          <a:xfrm>
            <a:off x="12662057" y="1934128"/>
            <a:ext cx="3500254" cy="3524084"/>
          </a:xfrm>
          <a:custGeom>
            <a:avLst/>
            <a:gdLst/>
            <a:ahLst/>
            <a:cxnLst/>
            <a:rect l="l" t="t" r="r" b="b"/>
            <a:pathLst>
              <a:path w="3500254" h="3524084">
                <a:moveTo>
                  <a:pt x="0" y="0"/>
                </a:moveTo>
                <a:lnTo>
                  <a:pt x="3500254" y="0"/>
                </a:lnTo>
                <a:lnTo>
                  <a:pt x="3500254" y="3524084"/>
                </a:lnTo>
                <a:lnTo>
                  <a:pt x="0" y="3524084"/>
                </a:lnTo>
                <a:lnTo>
                  <a:pt x="0" y="0"/>
                </a:lnTo>
                <a:close/>
              </a:path>
            </a:pathLst>
          </a:custGeom>
          <a:blipFill>
            <a:blip r:embed="rId4"/>
            <a:stretch>
              <a:fillRect t="-5574" b="-17514"/>
            </a:stretch>
          </a:blipFill>
        </p:spPr>
      </p:sp>
      <p:grpSp>
        <p:nvGrpSpPr>
          <p:cNvPr id="17" name="Group 17"/>
          <p:cNvGrpSpPr/>
          <p:nvPr/>
        </p:nvGrpSpPr>
        <p:grpSpPr>
          <a:xfrm>
            <a:off x="12514722" y="4846326"/>
            <a:ext cx="3791243" cy="746527"/>
            <a:chOff x="0" y="0"/>
            <a:chExt cx="924855" cy="182112"/>
          </a:xfrm>
        </p:grpSpPr>
        <p:sp>
          <p:nvSpPr>
            <p:cNvPr id="18" name="Freeform 18"/>
            <p:cNvSpPr/>
            <p:nvPr/>
          </p:nvSpPr>
          <p:spPr>
            <a:xfrm>
              <a:off x="0" y="0"/>
              <a:ext cx="924855" cy="182112"/>
            </a:xfrm>
            <a:custGeom>
              <a:avLst/>
              <a:gdLst/>
              <a:ahLst/>
              <a:cxnLst/>
              <a:rect l="l" t="t" r="r" b="b"/>
              <a:pathLst>
                <a:path w="924855" h="182112">
                  <a:moveTo>
                    <a:pt x="91056" y="0"/>
                  </a:moveTo>
                  <a:lnTo>
                    <a:pt x="833799" y="0"/>
                  </a:lnTo>
                  <a:cubicBezTo>
                    <a:pt x="884088" y="0"/>
                    <a:pt x="924855" y="40767"/>
                    <a:pt x="924855" y="91056"/>
                  </a:cubicBezTo>
                  <a:lnTo>
                    <a:pt x="924855" y="91056"/>
                  </a:lnTo>
                  <a:cubicBezTo>
                    <a:pt x="924855" y="141345"/>
                    <a:pt x="884088" y="182112"/>
                    <a:pt x="833799" y="182112"/>
                  </a:cubicBezTo>
                  <a:lnTo>
                    <a:pt x="91056" y="182112"/>
                  </a:lnTo>
                  <a:cubicBezTo>
                    <a:pt x="40767" y="182112"/>
                    <a:pt x="0" y="141345"/>
                    <a:pt x="0" y="91056"/>
                  </a:cubicBezTo>
                  <a:lnTo>
                    <a:pt x="0" y="91056"/>
                  </a:lnTo>
                  <a:cubicBezTo>
                    <a:pt x="0" y="40767"/>
                    <a:pt x="40767" y="0"/>
                    <a:pt x="91056" y="0"/>
                  </a:cubicBezTo>
                  <a:close/>
                </a:path>
              </a:pathLst>
            </a:custGeom>
            <a:solidFill>
              <a:srgbClr val="AD0015"/>
            </a:solidFill>
          </p:spPr>
        </p:sp>
        <p:sp>
          <p:nvSpPr>
            <p:cNvPr id="19" name="TextBox 19"/>
            <p:cNvSpPr txBox="1"/>
            <p:nvPr/>
          </p:nvSpPr>
          <p:spPr>
            <a:xfrm>
              <a:off x="0" y="6232"/>
              <a:ext cx="924855" cy="153537"/>
            </a:xfrm>
            <a:prstGeom prst="rect">
              <a:avLst/>
            </a:prstGeom>
          </p:spPr>
          <p:txBody>
            <a:bodyPr lIns="50800" tIns="50800" rIns="50800" bIns="50800" rtlCol="0" anchor="ctr"/>
            <a:lstStyle/>
            <a:p>
              <a:pPr algn="ctr">
                <a:lnSpc>
                  <a:spcPts val="2331"/>
                </a:lnSpc>
              </a:pPr>
              <a:r>
                <a:rPr lang="en-US" sz="2220" dirty="0" err="1">
                  <a:solidFill>
                    <a:srgbClr val="FFFFFF"/>
                  </a:solidFill>
                  <a:latin typeface="Faustina"/>
                  <a:ea typeface="Faustina"/>
                  <a:cs typeface="Faustina"/>
                  <a:sym typeface="Faustina"/>
                </a:rPr>
                <a:t>Hướng</a:t>
              </a:r>
              <a:r>
                <a:rPr lang="en-US" sz="2220" dirty="0">
                  <a:solidFill>
                    <a:srgbClr val="FFFFFF"/>
                  </a:solidFill>
                  <a:latin typeface="Faustina"/>
                  <a:ea typeface="Faustina"/>
                  <a:cs typeface="Faustina"/>
                  <a:sym typeface="Faustina"/>
                </a:rPr>
                <a:t> </a:t>
              </a:r>
              <a:r>
                <a:rPr lang="en-US" sz="2220" dirty="0" err="1">
                  <a:solidFill>
                    <a:srgbClr val="FFFFFF"/>
                  </a:solidFill>
                  <a:latin typeface="Faustina"/>
                  <a:ea typeface="Faustina"/>
                  <a:cs typeface="Faustina"/>
                  <a:sym typeface="Faustina"/>
                </a:rPr>
                <a:t>dẫn</a:t>
              </a:r>
              <a:r>
                <a:rPr lang="en-US" sz="2220" dirty="0">
                  <a:solidFill>
                    <a:srgbClr val="FFFFFF"/>
                  </a:solidFill>
                  <a:latin typeface="Faustina"/>
                  <a:ea typeface="Faustina"/>
                  <a:cs typeface="Faustina"/>
                  <a:sym typeface="Faustina"/>
                </a:rPr>
                <a:t> </a:t>
              </a:r>
              <a:r>
                <a:rPr lang="en-US" sz="2220" dirty="0" err="1">
                  <a:solidFill>
                    <a:srgbClr val="FFFFFF"/>
                  </a:solidFill>
                  <a:latin typeface="Faustina"/>
                  <a:ea typeface="Faustina"/>
                  <a:cs typeface="Faustina"/>
                  <a:sym typeface="Faustina"/>
                </a:rPr>
                <a:t>người</a:t>
              </a:r>
              <a:r>
                <a:rPr lang="en-US" sz="2220" dirty="0">
                  <a:solidFill>
                    <a:srgbClr val="FFFFFF"/>
                  </a:solidFill>
                  <a:latin typeface="Faustina"/>
                  <a:ea typeface="Faustina"/>
                  <a:cs typeface="Faustina"/>
                  <a:sym typeface="Faustina"/>
                </a:rPr>
                <a:t> </a:t>
              </a:r>
              <a:r>
                <a:rPr lang="en-US" sz="2220" dirty="0" err="1">
                  <a:solidFill>
                    <a:srgbClr val="FFFFFF"/>
                  </a:solidFill>
                  <a:latin typeface="Faustina"/>
                  <a:ea typeface="Faustina"/>
                  <a:cs typeface="Faustina"/>
                  <a:sym typeface="Faustina"/>
                </a:rPr>
                <a:t>dùng</a:t>
              </a:r>
              <a:r>
                <a:rPr lang="en-US" sz="2220" dirty="0">
                  <a:solidFill>
                    <a:srgbClr val="FFFFFF"/>
                  </a:solidFill>
                  <a:latin typeface="Faustina"/>
                  <a:ea typeface="Faustina"/>
                  <a:cs typeface="Faustina"/>
                  <a:sym typeface="Faustina"/>
                </a:rPr>
                <a:t> tin</a:t>
              </a:r>
            </a:p>
          </p:txBody>
        </p:sp>
      </p:grpSp>
      <p:sp>
        <p:nvSpPr>
          <p:cNvPr id="20" name="Freeform 20"/>
          <p:cNvSpPr/>
          <p:nvPr/>
        </p:nvSpPr>
        <p:spPr>
          <a:xfrm>
            <a:off x="1911267" y="5876429"/>
            <a:ext cx="3523197" cy="3433246"/>
          </a:xfrm>
          <a:custGeom>
            <a:avLst/>
            <a:gdLst/>
            <a:ahLst/>
            <a:cxnLst/>
            <a:rect l="l" t="t" r="r" b="b"/>
            <a:pathLst>
              <a:path w="3523197" h="3433246">
                <a:moveTo>
                  <a:pt x="0" y="0"/>
                </a:moveTo>
                <a:lnTo>
                  <a:pt x="3523197" y="0"/>
                </a:lnTo>
                <a:lnTo>
                  <a:pt x="3523197" y="3433246"/>
                </a:lnTo>
                <a:lnTo>
                  <a:pt x="0" y="3433246"/>
                </a:lnTo>
                <a:lnTo>
                  <a:pt x="0" y="0"/>
                </a:lnTo>
                <a:close/>
              </a:path>
            </a:pathLst>
          </a:custGeom>
          <a:blipFill>
            <a:blip r:embed="rId5"/>
            <a:stretch>
              <a:fillRect t="-5309" b="-5309"/>
            </a:stretch>
          </a:blipFill>
        </p:spPr>
      </p:sp>
      <p:grpSp>
        <p:nvGrpSpPr>
          <p:cNvPr id="21" name="Group 21"/>
          <p:cNvGrpSpPr/>
          <p:nvPr/>
        </p:nvGrpSpPr>
        <p:grpSpPr>
          <a:xfrm>
            <a:off x="1777244" y="8711150"/>
            <a:ext cx="3791243" cy="746527"/>
            <a:chOff x="0" y="0"/>
            <a:chExt cx="924855" cy="182112"/>
          </a:xfrm>
        </p:grpSpPr>
        <p:sp>
          <p:nvSpPr>
            <p:cNvPr id="22" name="Freeform 22"/>
            <p:cNvSpPr/>
            <p:nvPr/>
          </p:nvSpPr>
          <p:spPr>
            <a:xfrm>
              <a:off x="0" y="0"/>
              <a:ext cx="924855" cy="182112"/>
            </a:xfrm>
            <a:custGeom>
              <a:avLst/>
              <a:gdLst/>
              <a:ahLst/>
              <a:cxnLst/>
              <a:rect l="l" t="t" r="r" b="b"/>
              <a:pathLst>
                <a:path w="924855" h="182112">
                  <a:moveTo>
                    <a:pt x="91056" y="0"/>
                  </a:moveTo>
                  <a:lnTo>
                    <a:pt x="833799" y="0"/>
                  </a:lnTo>
                  <a:cubicBezTo>
                    <a:pt x="884088" y="0"/>
                    <a:pt x="924855" y="40767"/>
                    <a:pt x="924855" y="91056"/>
                  </a:cubicBezTo>
                  <a:lnTo>
                    <a:pt x="924855" y="91056"/>
                  </a:lnTo>
                  <a:cubicBezTo>
                    <a:pt x="924855" y="141345"/>
                    <a:pt x="884088" y="182112"/>
                    <a:pt x="833799" y="182112"/>
                  </a:cubicBezTo>
                  <a:lnTo>
                    <a:pt x="91056" y="182112"/>
                  </a:lnTo>
                  <a:cubicBezTo>
                    <a:pt x="40767" y="182112"/>
                    <a:pt x="0" y="141345"/>
                    <a:pt x="0" y="91056"/>
                  </a:cubicBezTo>
                  <a:lnTo>
                    <a:pt x="0" y="91056"/>
                  </a:lnTo>
                  <a:cubicBezTo>
                    <a:pt x="0" y="40767"/>
                    <a:pt x="40767" y="0"/>
                    <a:pt x="91056" y="0"/>
                  </a:cubicBezTo>
                  <a:close/>
                </a:path>
              </a:pathLst>
            </a:custGeom>
            <a:solidFill>
              <a:srgbClr val="AD0015"/>
            </a:solidFill>
          </p:spPr>
        </p:sp>
        <p:sp>
          <p:nvSpPr>
            <p:cNvPr id="23" name="TextBox 23"/>
            <p:cNvSpPr txBox="1"/>
            <p:nvPr/>
          </p:nvSpPr>
          <p:spPr>
            <a:xfrm>
              <a:off x="0" y="10523"/>
              <a:ext cx="924855" cy="153537"/>
            </a:xfrm>
            <a:prstGeom prst="rect">
              <a:avLst/>
            </a:prstGeom>
          </p:spPr>
          <p:txBody>
            <a:bodyPr lIns="50800" tIns="50800" rIns="50800" bIns="50800" rtlCol="0" anchor="ctr"/>
            <a:lstStyle/>
            <a:p>
              <a:pPr algn="ctr">
                <a:lnSpc>
                  <a:spcPts val="2348"/>
                </a:lnSpc>
              </a:pPr>
              <a:r>
                <a:rPr lang="en-US" sz="2236" dirty="0" err="1">
                  <a:solidFill>
                    <a:srgbClr val="FFFFFF"/>
                  </a:solidFill>
                  <a:latin typeface="Faustina"/>
                  <a:ea typeface="Faustina"/>
                  <a:cs typeface="Faustina"/>
                  <a:sym typeface="Faustina"/>
                </a:rPr>
                <a:t>Đặt</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phòng</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Thư</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viện</a:t>
              </a:r>
              <a:endParaRPr lang="en-US" sz="2236" dirty="0">
                <a:solidFill>
                  <a:srgbClr val="FFFFFF"/>
                </a:solidFill>
                <a:latin typeface="Faustina"/>
                <a:ea typeface="Faustina"/>
                <a:cs typeface="Faustina"/>
                <a:sym typeface="Faustina"/>
              </a:endParaRPr>
            </a:p>
          </p:txBody>
        </p:sp>
      </p:grpSp>
      <p:sp>
        <p:nvSpPr>
          <p:cNvPr id="24" name="Freeform 24"/>
          <p:cNvSpPr/>
          <p:nvPr/>
        </p:nvSpPr>
        <p:spPr>
          <a:xfrm>
            <a:off x="7295172" y="5802428"/>
            <a:ext cx="3620281" cy="3066371"/>
          </a:xfrm>
          <a:custGeom>
            <a:avLst/>
            <a:gdLst/>
            <a:ahLst/>
            <a:cxnLst/>
            <a:rect l="l" t="t" r="r" b="b"/>
            <a:pathLst>
              <a:path w="3620281" h="3066371">
                <a:moveTo>
                  <a:pt x="0" y="0"/>
                </a:moveTo>
                <a:lnTo>
                  <a:pt x="3620282" y="0"/>
                </a:lnTo>
                <a:lnTo>
                  <a:pt x="3620282" y="3066371"/>
                </a:lnTo>
                <a:lnTo>
                  <a:pt x="0" y="3066371"/>
                </a:lnTo>
                <a:lnTo>
                  <a:pt x="0" y="0"/>
                </a:lnTo>
                <a:close/>
              </a:path>
            </a:pathLst>
          </a:custGeom>
          <a:blipFill>
            <a:blip r:embed="rId6"/>
            <a:stretch>
              <a:fillRect t="-2856" b="-2856"/>
            </a:stretch>
          </a:blipFill>
        </p:spPr>
      </p:sp>
      <p:grpSp>
        <p:nvGrpSpPr>
          <p:cNvPr id="25" name="Group 25"/>
          <p:cNvGrpSpPr/>
          <p:nvPr/>
        </p:nvGrpSpPr>
        <p:grpSpPr>
          <a:xfrm>
            <a:off x="7204113" y="8637149"/>
            <a:ext cx="3796822" cy="746527"/>
            <a:chOff x="-1361" y="0"/>
            <a:chExt cx="926216" cy="182112"/>
          </a:xfrm>
        </p:grpSpPr>
        <p:sp>
          <p:nvSpPr>
            <p:cNvPr id="26" name="Freeform 26"/>
            <p:cNvSpPr/>
            <p:nvPr/>
          </p:nvSpPr>
          <p:spPr>
            <a:xfrm>
              <a:off x="0" y="0"/>
              <a:ext cx="924855" cy="182112"/>
            </a:xfrm>
            <a:custGeom>
              <a:avLst/>
              <a:gdLst/>
              <a:ahLst/>
              <a:cxnLst/>
              <a:rect l="l" t="t" r="r" b="b"/>
              <a:pathLst>
                <a:path w="924855" h="182112">
                  <a:moveTo>
                    <a:pt x="91056" y="0"/>
                  </a:moveTo>
                  <a:lnTo>
                    <a:pt x="833799" y="0"/>
                  </a:lnTo>
                  <a:cubicBezTo>
                    <a:pt x="884088" y="0"/>
                    <a:pt x="924855" y="40767"/>
                    <a:pt x="924855" y="91056"/>
                  </a:cubicBezTo>
                  <a:lnTo>
                    <a:pt x="924855" y="91056"/>
                  </a:lnTo>
                  <a:cubicBezTo>
                    <a:pt x="924855" y="141345"/>
                    <a:pt x="884088" y="182112"/>
                    <a:pt x="833799" y="182112"/>
                  </a:cubicBezTo>
                  <a:lnTo>
                    <a:pt x="91056" y="182112"/>
                  </a:lnTo>
                  <a:cubicBezTo>
                    <a:pt x="40767" y="182112"/>
                    <a:pt x="0" y="141345"/>
                    <a:pt x="0" y="91056"/>
                  </a:cubicBezTo>
                  <a:lnTo>
                    <a:pt x="0" y="91056"/>
                  </a:lnTo>
                  <a:cubicBezTo>
                    <a:pt x="0" y="40767"/>
                    <a:pt x="40767" y="0"/>
                    <a:pt x="91056" y="0"/>
                  </a:cubicBezTo>
                  <a:close/>
                </a:path>
              </a:pathLst>
            </a:custGeom>
            <a:solidFill>
              <a:srgbClr val="AD0015"/>
            </a:solidFill>
          </p:spPr>
        </p:sp>
        <p:sp>
          <p:nvSpPr>
            <p:cNvPr id="27" name="TextBox 27"/>
            <p:cNvSpPr txBox="1"/>
            <p:nvPr/>
          </p:nvSpPr>
          <p:spPr>
            <a:xfrm>
              <a:off x="-1361" y="18052"/>
              <a:ext cx="924855" cy="153537"/>
            </a:xfrm>
            <a:prstGeom prst="rect">
              <a:avLst/>
            </a:prstGeom>
          </p:spPr>
          <p:txBody>
            <a:bodyPr lIns="50800" tIns="50800" rIns="50800" bIns="50800" rtlCol="0" anchor="ctr"/>
            <a:lstStyle/>
            <a:p>
              <a:pPr algn="ctr">
                <a:lnSpc>
                  <a:spcPts val="2348"/>
                </a:lnSpc>
              </a:pPr>
              <a:r>
                <a:rPr lang="en-US" sz="2236" dirty="0" err="1">
                  <a:solidFill>
                    <a:srgbClr val="FFFFFF"/>
                  </a:solidFill>
                  <a:latin typeface="Faustina"/>
                  <a:ea typeface="Faustina"/>
                  <a:cs typeface="Faustina"/>
                  <a:sym typeface="Faustina"/>
                </a:rPr>
                <a:t>Đặt</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lịch</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hẹn</a:t>
              </a:r>
              <a:endParaRPr lang="en-US" sz="2236" dirty="0">
                <a:solidFill>
                  <a:srgbClr val="FFFFFF"/>
                </a:solidFill>
                <a:latin typeface="Faustina"/>
                <a:ea typeface="Faustina"/>
                <a:cs typeface="Faustina"/>
                <a:sym typeface="Faustina"/>
              </a:endParaRPr>
            </a:p>
          </p:txBody>
        </p:sp>
      </p:grpSp>
      <p:sp>
        <p:nvSpPr>
          <p:cNvPr id="28" name="Freeform 28"/>
          <p:cNvSpPr/>
          <p:nvPr/>
        </p:nvSpPr>
        <p:spPr>
          <a:xfrm>
            <a:off x="12662057" y="5769895"/>
            <a:ext cx="3496574" cy="3273051"/>
          </a:xfrm>
          <a:custGeom>
            <a:avLst/>
            <a:gdLst/>
            <a:ahLst/>
            <a:cxnLst/>
            <a:rect l="l" t="t" r="r" b="b"/>
            <a:pathLst>
              <a:path w="3496574" h="3273051">
                <a:moveTo>
                  <a:pt x="0" y="0"/>
                </a:moveTo>
                <a:lnTo>
                  <a:pt x="3496573" y="0"/>
                </a:lnTo>
                <a:lnTo>
                  <a:pt x="3496573" y="3273051"/>
                </a:lnTo>
                <a:lnTo>
                  <a:pt x="0" y="3273051"/>
                </a:lnTo>
                <a:lnTo>
                  <a:pt x="0" y="0"/>
                </a:lnTo>
                <a:close/>
              </a:path>
            </a:pathLst>
          </a:custGeom>
          <a:blipFill>
            <a:blip r:embed="rId7"/>
            <a:stretch>
              <a:fillRect t="-5309" b="-5309"/>
            </a:stretch>
          </a:blipFill>
        </p:spPr>
      </p:sp>
      <p:grpSp>
        <p:nvGrpSpPr>
          <p:cNvPr id="29" name="Group 29"/>
          <p:cNvGrpSpPr/>
          <p:nvPr/>
        </p:nvGrpSpPr>
        <p:grpSpPr>
          <a:xfrm>
            <a:off x="12495964" y="8669682"/>
            <a:ext cx="3810001" cy="746527"/>
            <a:chOff x="-4576" y="0"/>
            <a:chExt cx="929431" cy="182112"/>
          </a:xfrm>
        </p:grpSpPr>
        <p:sp>
          <p:nvSpPr>
            <p:cNvPr id="30" name="Freeform 30"/>
            <p:cNvSpPr/>
            <p:nvPr/>
          </p:nvSpPr>
          <p:spPr>
            <a:xfrm>
              <a:off x="0" y="0"/>
              <a:ext cx="924855" cy="182112"/>
            </a:xfrm>
            <a:custGeom>
              <a:avLst/>
              <a:gdLst/>
              <a:ahLst/>
              <a:cxnLst/>
              <a:rect l="l" t="t" r="r" b="b"/>
              <a:pathLst>
                <a:path w="924855" h="182112">
                  <a:moveTo>
                    <a:pt x="91056" y="0"/>
                  </a:moveTo>
                  <a:lnTo>
                    <a:pt x="833799" y="0"/>
                  </a:lnTo>
                  <a:cubicBezTo>
                    <a:pt x="884088" y="0"/>
                    <a:pt x="924855" y="40767"/>
                    <a:pt x="924855" y="91056"/>
                  </a:cubicBezTo>
                  <a:lnTo>
                    <a:pt x="924855" y="91056"/>
                  </a:lnTo>
                  <a:cubicBezTo>
                    <a:pt x="924855" y="141345"/>
                    <a:pt x="884088" y="182112"/>
                    <a:pt x="833799" y="182112"/>
                  </a:cubicBezTo>
                  <a:lnTo>
                    <a:pt x="91056" y="182112"/>
                  </a:lnTo>
                  <a:cubicBezTo>
                    <a:pt x="40767" y="182112"/>
                    <a:pt x="0" y="141345"/>
                    <a:pt x="0" y="91056"/>
                  </a:cubicBezTo>
                  <a:lnTo>
                    <a:pt x="0" y="91056"/>
                  </a:lnTo>
                  <a:cubicBezTo>
                    <a:pt x="0" y="40767"/>
                    <a:pt x="40767" y="0"/>
                    <a:pt x="91056" y="0"/>
                  </a:cubicBezTo>
                  <a:close/>
                </a:path>
              </a:pathLst>
            </a:custGeom>
            <a:solidFill>
              <a:srgbClr val="AD0015"/>
            </a:solidFill>
          </p:spPr>
        </p:sp>
        <p:sp>
          <p:nvSpPr>
            <p:cNvPr id="31" name="TextBox 31"/>
            <p:cNvSpPr txBox="1"/>
            <p:nvPr/>
          </p:nvSpPr>
          <p:spPr>
            <a:xfrm>
              <a:off x="-4576" y="7572"/>
              <a:ext cx="924855" cy="153537"/>
            </a:xfrm>
            <a:prstGeom prst="rect">
              <a:avLst/>
            </a:prstGeom>
          </p:spPr>
          <p:txBody>
            <a:bodyPr lIns="50800" tIns="50800" rIns="50800" bIns="50800" rtlCol="0" anchor="ctr"/>
            <a:lstStyle/>
            <a:p>
              <a:pPr algn="ctr">
                <a:lnSpc>
                  <a:spcPts val="2348"/>
                </a:lnSpc>
              </a:pPr>
              <a:r>
                <a:rPr lang="en-US" sz="2236" dirty="0" err="1">
                  <a:solidFill>
                    <a:srgbClr val="FFFFFF"/>
                  </a:solidFill>
                  <a:latin typeface="Faustina"/>
                  <a:ea typeface="Faustina"/>
                  <a:cs typeface="Faustina"/>
                  <a:sym typeface="Faustina"/>
                </a:rPr>
                <a:t>Tư</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vấn</a:t>
              </a:r>
              <a:r>
                <a:rPr lang="en-US" sz="2236" dirty="0">
                  <a:solidFill>
                    <a:srgbClr val="FFFFFF"/>
                  </a:solidFill>
                  <a:latin typeface="Faustina"/>
                  <a:ea typeface="Faustina"/>
                  <a:cs typeface="Faustina"/>
                  <a:sym typeface="Faustina"/>
                </a:rPr>
                <a:t> </a:t>
              </a:r>
              <a:r>
                <a:rPr lang="en-US" sz="2236" dirty="0" err="1">
                  <a:solidFill>
                    <a:srgbClr val="FFFFFF"/>
                  </a:solidFill>
                  <a:latin typeface="Faustina"/>
                  <a:ea typeface="Faustina"/>
                  <a:cs typeface="Faustina"/>
                  <a:sym typeface="Faustina"/>
                </a:rPr>
                <a:t>thông</a:t>
              </a:r>
              <a:r>
                <a:rPr lang="en-US" sz="2236" dirty="0">
                  <a:solidFill>
                    <a:srgbClr val="FFFFFF"/>
                  </a:solidFill>
                  <a:latin typeface="Faustina"/>
                  <a:ea typeface="Faustina"/>
                  <a:cs typeface="Faustina"/>
                  <a:sym typeface="Faustina"/>
                </a:rPr>
                <a:t> tin</a:t>
              </a:r>
            </a:p>
          </p:txBody>
        </p:sp>
      </p:grpSp>
      <p:sp>
        <p:nvSpPr>
          <p:cNvPr id="32" name="AutoShape 32"/>
          <p:cNvSpPr/>
          <p:nvPr/>
        </p:nvSpPr>
        <p:spPr>
          <a:xfrm>
            <a:off x="6022482" y="1663684"/>
            <a:ext cx="6492240" cy="0"/>
          </a:xfrm>
          <a:prstGeom prst="line">
            <a:avLst/>
          </a:prstGeom>
          <a:ln w="38100" cap="flat">
            <a:solidFill>
              <a:srgbClr val="730A05"/>
            </a:solidFill>
            <a:prstDash val="solid"/>
            <a:headEnd type="none" w="sm" len="sm"/>
            <a:tailEnd type="none" w="sm" len="sm"/>
          </a:ln>
        </p:spPr>
      </p:sp>
      <p:sp>
        <p:nvSpPr>
          <p:cNvPr id="33" name="Freeform 33"/>
          <p:cNvSpPr/>
          <p:nvPr/>
        </p:nvSpPr>
        <p:spPr>
          <a:xfrm>
            <a:off x="1962176" y="5769895"/>
            <a:ext cx="1119794" cy="561297"/>
          </a:xfrm>
          <a:custGeom>
            <a:avLst/>
            <a:gdLst/>
            <a:ahLst/>
            <a:cxnLst/>
            <a:rect l="l" t="t" r="r" b="b"/>
            <a:pathLst>
              <a:path w="1119794" h="561297">
                <a:moveTo>
                  <a:pt x="0" y="0"/>
                </a:moveTo>
                <a:lnTo>
                  <a:pt x="1119793" y="0"/>
                </a:lnTo>
                <a:lnTo>
                  <a:pt x="1119793" y="561296"/>
                </a:lnTo>
                <a:lnTo>
                  <a:pt x="0" y="56129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4" name="TextBox 34"/>
          <p:cNvSpPr txBox="1"/>
          <p:nvPr/>
        </p:nvSpPr>
        <p:spPr>
          <a:xfrm>
            <a:off x="1026805" y="3582913"/>
            <a:ext cx="134893" cy="417088"/>
          </a:xfrm>
          <a:prstGeom prst="rect">
            <a:avLst/>
          </a:prstGeom>
        </p:spPr>
        <p:txBody>
          <a:bodyPr lIns="0" tIns="0" rIns="0" bIns="0" rtlCol="0" anchor="t">
            <a:spAutoFit/>
          </a:bodyPr>
          <a:lstStyle/>
          <a:p>
            <a:pPr algn="l">
              <a:lnSpc>
                <a:spcPts val="3445"/>
              </a:lnSpc>
            </a:pPr>
            <a:r>
              <a:rPr lang="en-US" sz="2461">
                <a:solidFill>
                  <a:srgbClr val="FFFFFF"/>
                </a:solidFill>
                <a:latin typeface="Faustina"/>
                <a:ea typeface="Faustina"/>
                <a:cs typeface="Faustina"/>
                <a:sym typeface="Faustina"/>
              </a:rPr>
              <a:t>1</a:t>
            </a:r>
          </a:p>
        </p:txBody>
      </p:sp>
      <p:sp>
        <p:nvSpPr>
          <p:cNvPr id="35" name="TextBox 35"/>
          <p:cNvSpPr txBox="1"/>
          <p:nvPr/>
        </p:nvSpPr>
        <p:spPr>
          <a:xfrm>
            <a:off x="1009124" y="5410587"/>
            <a:ext cx="161275" cy="400449"/>
          </a:xfrm>
          <a:prstGeom prst="rect">
            <a:avLst/>
          </a:prstGeom>
        </p:spPr>
        <p:txBody>
          <a:bodyPr lIns="0" tIns="0" rIns="0" bIns="0" rtlCol="0" anchor="t">
            <a:spAutoFit/>
          </a:bodyPr>
          <a:lstStyle/>
          <a:p>
            <a:pPr algn="l">
              <a:lnSpc>
                <a:spcPts val="3304"/>
              </a:lnSpc>
            </a:pPr>
            <a:r>
              <a:rPr lang="en-US" sz="2360">
                <a:solidFill>
                  <a:srgbClr val="FFFFFF"/>
                </a:solidFill>
                <a:latin typeface="Faustina"/>
                <a:ea typeface="Faustina"/>
                <a:cs typeface="Faustina"/>
                <a:sym typeface="Faustina"/>
              </a:rPr>
              <a:t>2</a:t>
            </a:r>
          </a:p>
        </p:txBody>
      </p:sp>
      <p:sp>
        <p:nvSpPr>
          <p:cNvPr id="36" name="TextBox 36"/>
          <p:cNvSpPr txBox="1"/>
          <p:nvPr/>
        </p:nvSpPr>
        <p:spPr>
          <a:xfrm>
            <a:off x="1009124" y="6850977"/>
            <a:ext cx="140369" cy="383810"/>
          </a:xfrm>
          <a:prstGeom prst="rect">
            <a:avLst/>
          </a:prstGeom>
        </p:spPr>
        <p:txBody>
          <a:bodyPr lIns="0" tIns="0" rIns="0" bIns="0" rtlCol="0" anchor="t">
            <a:spAutoFit/>
          </a:bodyPr>
          <a:lstStyle/>
          <a:p>
            <a:pPr algn="l">
              <a:lnSpc>
                <a:spcPts val="3163"/>
              </a:lnSpc>
            </a:pPr>
            <a:r>
              <a:rPr lang="en-US" sz="2259">
                <a:solidFill>
                  <a:srgbClr val="FFFFFF"/>
                </a:solidFill>
                <a:latin typeface="Faustina"/>
                <a:ea typeface="Faustina"/>
                <a:cs typeface="Faustina"/>
                <a:sym typeface="Faustina"/>
              </a:rPr>
              <a:t>3</a:t>
            </a:r>
          </a:p>
        </p:txBody>
      </p:sp>
      <p:sp>
        <p:nvSpPr>
          <p:cNvPr id="37" name="TextBox 37"/>
          <p:cNvSpPr txBox="1"/>
          <p:nvPr/>
        </p:nvSpPr>
        <p:spPr>
          <a:xfrm>
            <a:off x="5568487" y="253055"/>
            <a:ext cx="7708982" cy="1210604"/>
          </a:xfrm>
          <a:prstGeom prst="rect">
            <a:avLst/>
          </a:prstGeom>
        </p:spPr>
        <p:txBody>
          <a:bodyPr lIns="0" tIns="0" rIns="0" bIns="0" rtlCol="0" anchor="t">
            <a:spAutoFit/>
          </a:bodyPr>
          <a:lstStyle/>
          <a:p>
            <a:pPr algn="ctr">
              <a:lnSpc>
                <a:spcPts val="9896"/>
              </a:lnSpc>
            </a:pPr>
            <a:r>
              <a:rPr lang="en-US" sz="7068">
                <a:solidFill>
                  <a:srgbClr val="A00505"/>
                </a:solidFill>
                <a:latin typeface="Faustina Bold"/>
                <a:ea typeface="Faustina Bold"/>
                <a:cs typeface="Faustina Bold"/>
                <a:sym typeface="Faustina Bold"/>
              </a:rPr>
              <a:t>DỊCH VỤ THƯ VIỆN</a:t>
            </a:r>
          </a:p>
        </p:txBody>
      </p:sp>
      <p:sp>
        <p:nvSpPr>
          <p:cNvPr id="38" name="Freeform 38"/>
          <p:cNvSpPr/>
          <p:nvPr/>
        </p:nvSpPr>
        <p:spPr>
          <a:xfrm>
            <a:off x="7423689" y="5634624"/>
            <a:ext cx="1119794" cy="561297"/>
          </a:xfrm>
          <a:custGeom>
            <a:avLst/>
            <a:gdLst/>
            <a:ahLst/>
            <a:cxnLst/>
            <a:rect l="l" t="t" r="r" b="b"/>
            <a:pathLst>
              <a:path w="1119794" h="561297">
                <a:moveTo>
                  <a:pt x="0" y="0"/>
                </a:moveTo>
                <a:lnTo>
                  <a:pt x="1119794" y="0"/>
                </a:lnTo>
                <a:lnTo>
                  <a:pt x="1119794" y="561297"/>
                </a:lnTo>
                <a:lnTo>
                  <a:pt x="0" y="5612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41436" y="7917082"/>
            <a:ext cx="1965484" cy="1932050"/>
          </a:xfrm>
          <a:custGeom>
            <a:avLst/>
            <a:gdLst/>
            <a:ahLst/>
            <a:cxnLst/>
            <a:rect l="l" t="t" r="r" b="b"/>
            <a:pathLst>
              <a:path w="1300960" h="1300960">
                <a:moveTo>
                  <a:pt x="0" y="0"/>
                </a:moveTo>
                <a:lnTo>
                  <a:pt x="1300960" y="0"/>
                </a:lnTo>
                <a:lnTo>
                  <a:pt x="1300960" y="1300959"/>
                </a:lnTo>
                <a:lnTo>
                  <a:pt x="0" y="1300959"/>
                </a:lnTo>
                <a:lnTo>
                  <a:pt x="0" y="0"/>
                </a:lnTo>
                <a:close/>
              </a:path>
            </a:pathLst>
          </a:custGeom>
          <a:blipFill>
            <a:blip r:embed="rId2"/>
            <a:stretch>
              <a:fillRect/>
            </a:stretch>
          </a:blipFill>
        </p:spPr>
      </p:sp>
      <p:grpSp>
        <p:nvGrpSpPr>
          <p:cNvPr id="3" name="Group 3"/>
          <p:cNvGrpSpPr/>
          <p:nvPr/>
        </p:nvGrpSpPr>
        <p:grpSpPr>
          <a:xfrm>
            <a:off x="6179174" y="6379741"/>
            <a:ext cx="11810327" cy="3264403"/>
            <a:chOff x="0" y="0"/>
            <a:chExt cx="15747103" cy="4352538"/>
          </a:xfrm>
        </p:grpSpPr>
        <p:sp>
          <p:nvSpPr>
            <p:cNvPr id="4" name="Freeform 4"/>
            <p:cNvSpPr/>
            <p:nvPr/>
          </p:nvSpPr>
          <p:spPr>
            <a:xfrm>
              <a:off x="0" y="0"/>
              <a:ext cx="4477657" cy="4352538"/>
            </a:xfrm>
            <a:custGeom>
              <a:avLst/>
              <a:gdLst/>
              <a:ahLst/>
              <a:cxnLst/>
              <a:rect l="l" t="t" r="r" b="b"/>
              <a:pathLst>
                <a:path w="4477657" h="4352538">
                  <a:moveTo>
                    <a:pt x="0" y="0"/>
                  </a:moveTo>
                  <a:lnTo>
                    <a:pt x="4477657" y="0"/>
                  </a:lnTo>
                  <a:lnTo>
                    <a:pt x="4477657" y="4352538"/>
                  </a:lnTo>
                  <a:lnTo>
                    <a:pt x="0" y="4352538"/>
                  </a:lnTo>
                  <a:lnTo>
                    <a:pt x="0" y="0"/>
                  </a:lnTo>
                  <a:close/>
                </a:path>
              </a:pathLst>
            </a:custGeom>
            <a:blipFill>
              <a:blip r:embed="rId3"/>
              <a:stretch>
                <a:fillRect t="-23412" b="-13753"/>
              </a:stretch>
            </a:blipFill>
          </p:spPr>
        </p:sp>
        <p:sp>
          <p:nvSpPr>
            <p:cNvPr id="5" name="Freeform 5"/>
            <p:cNvSpPr/>
            <p:nvPr/>
          </p:nvSpPr>
          <p:spPr>
            <a:xfrm>
              <a:off x="4477657" y="0"/>
              <a:ext cx="5466062" cy="4352538"/>
            </a:xfrm>
            <a:custGeom>
              <a:avLst/>
              <a:gdLst/>
              <a:ahLst/>
              <a:cxnLst/>
              <a:rect l="l" t="t" r="r" b="b"/>
              <a:pathLst>
                <a:path w="5466062" h="4352538">
                  <a:moveTo>
                    <a:pt x="0" y="0"/>
                  </a:moveTo>
                  <a:lnTo>
                    <a:pt x="5466062" y="0"/>
                  </a:lnTo>
                  <a:lnTo>
                    <a:pt x="5466062" y="4352538"/>
                  </a:lnTo>
                  <a:lnTo>
                    <a:pt x="0" y="4352538"/>
                  </a:lnTo>
                  <a:lnTo>
                    <a:pt x="0" y="0"/>
                  </a:lnTo>
                  <a:close/>
                </a:path>
              </a:pathLst>
            </a:custGeom>
            <a:blipFill>
              <a:blip r:embed="rId4"/>
              <a:stretch>
                <a:fillRect l="-16427" t="-9659"/>
              </a:stretch>
            </a:blipFill>
          </p:spPr>
        </p:sp>
        <p:sp>
          <p:nvSpPr>
            <p:cNvPr id="6" name="Freeform 6"/>
            <p:cNvSpPr/>
            <p:nvPr/>
          </p:nvSpPr>
          <p:spPr>
            <a:xfrm>
              <a:off x="9943719" y="0"/>
              <a:ext cx="5803384" cy="4352538"/>
            </a:xfrm>
            <a:custGeom>
              <a:avLst/>
              <a:gdLst/>
              <a:ahLst/>
              <a:cxnLst/>
              <a:rect l="l" t="t" r="r" b="b"/>
              <a:pathLst>
                <a:path w="5803384" h="4352538">
                  <a:moveTo>
                    <a:pt x="0" y="0"/>
                  </a:moveTo>
                  <a:lnTo>
                    <a:pt x="5803384" y="0"/>
                  </a:lnTo>
                  <a:lnTo>
                    <a:pt x="5803384" y="4352538"/>
                  </a:lnTo>
                  <a:lnTo>
                    <a:pt x="0" y="4352538"/>
                  </a:lnTo>
                  <a:lnTo>
                    <a:pt x="0" y="0"/>
                  </a:lnTo>
                  <a:close/>
                </a:path>
              </a:pathLst>
            </a:custGeom>
            <a:blipFill>
              <a:blip r:embed="rId5"/>
              <a:stretch>
                <a:fillRect/>
              </a:stretch>
            </a:blipFill>
          </p:spPr>
        </p:sp>
      </p:grpSp>
      <p:sp>
        <p:nvSpPr>
          <p:cNvPr id="7" name="Freeform 7"/>
          <p:cNvSpPr/>
          <p:nvPr/>
        </p:nvSpPr>
        <p:spPr>
          <a:xfrm>
            <a:off x="2353901" y="3450571"/>
            <a:ext cx="1501392" cy="1695617"/>
          </a:xfrm>
          <a:custGeom>
            <a:avLst/>
            <a:gdLst/>
            <a:ahLst/>
            <a:cxnLst/>
            <a:rect l="l" t="t" r="r" b="b"/>
            <a:pathLst>
              <a:path w="1501392" h="1695617">
                <a:moveTo>
                  <a:pt x="0" y="0"/>
                </a:moveTo>
                <a:lnTo>
                  <a:pt x="1501391" y="0"/>
                </a:lnTo>
                <a:lnTo>
                  <a:pt x="1501391" y="1695617"/>
                </a:lnTo>
                <a:lnTo>
                  <a:pt x="0" y="1695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7847365" y="3432380"/>
            <a:ext cx="1789595" cy="1600875"/>
          </a:xfrm>
          <a:custGeom>
            <a:avLst/>
            <a:gdLst/>
            <a:ahLst/>
            <a:cxnLst/>
            <a:rect l="l" t="t" r="r" b="b"/>
            <a:pathLst>
              <a:path w="1789595" h="1600875">
                <a:moveTo>
                  <a:pt x="0" y="0"/>
                </a:moveTo>
                <a:lnTo>
                  <a:pt x="1789595" y="0"/>
                </a:lnTo>
                <a:lnTo>
                  <a:pt x="1789595" y="1600874"/>
                </a:lnTo>
                <a:lnTo>
                  <a:pt x="0" y="16008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4166911" y="3263065"/>
            <a:ext cx="1880033" cy="1788381"/>
          </a:xfrm>
          <a:custGeom>
            <a:avLst/>
            <a:gdLst/>
            <a:ahLst/>
            <a:cxnLst/>
            <a:rect l="l" t="t" r="r" b="b"/>
            <a:pathLst>
              <a:path w="1880033" h="1788381">
                <a:moveTo>
                  <a:pt x="0" y="0"/>
                </a:moveTo>
                <a:lnTo>
                  <a:pt x="1880032" y="0"/>
                </a:lnTo>
                <a:lnTo>
                  <a:pt x="1880032" y="1788381"/>
                </a:lnTo>
                <a:lnTo>
                  <a:pt x="0" y="1788381"/>
                </a:lnTo>
                <a:lnTo>
                  <a:pt x="0" y="0"/>
                </a:lnTo>
                <a:close/>
              </a:path>
            </a:pathLst>
          </a:custGeom>
          <a:blipFill>
            <a:blip r:embed="rId10"/>
            <a:stretch>
              <a:fillRect/>
            </a:stretch>
          </a:blipFill>
        </p:spPr>
      </p:sp>
      <p:grpSp>
        <p:nvGrpSpPr>
          <p:cNvPr id="10" name="Group 10"/>
          <p:cNvGrpSpPr/>
          <p:nvPr/>
        </p:nvGrpSpPr>
        <p:grpSpPr>
          <a:xfrm>
            <a:off x="2826194" y="2102705"/>
            <a:ext cx="556805" cy="600530"/>
            <a:chOff x="0" y="0"/>
            <a:chExt cx="812800" cy="876627"/>
          </a:xfrm>
        </p:grpSpPr>
        <p:sp>
          <p:nvSpPr>
            <p:cNvPr id="11" name="Freeform 11"/>
            <p:cNvSpPr/>
            <p:nvPr/>
          </p:nvSpPr>
          <p:spPr>
            <a:xfrm>
              <a:off x="0" y="0"/>
              <a:ext cx="812800" cy="876627"/>
            </a:xfrm>
            <a:custGeom>
              <a:avLst/>
              <a:gdLst/>
              <a:ahLst/>
              <a:cxnLst/>
              <a:rect l="l" t="t" r="r" b="b"/>
              <a:pathLst>
                <a:path w="812800" h="876627">
                  <a:moveTo>
                    <a:pt x="406400" y="0"/>
                  </a:moveTo>
                  <a:cubicBezTo>
                    <a:pt x="181951" y="0"/>
                    <a:pt x="0" y="196240"/>
                    <a:pt x="0" y="438313"/>
                  </a:cubicBezTo>
                  <a:cubicBezTo>
                    <a:pt x="0" y="680387"/>
                    <a:pt x="181951" y="876627"/>
                    <a:pt x="406400" y="876627"/>
                  </a:cubicBezTo>
                  <a:cubicBezTo>
                    <a:pt x="630849" y="876627"/>
                    <a:pt x="812800" y="680387"/>
                    <a:pt x="812800" y="438313"/>
                  </a:cubicBezTo>
                  <a:cubicBezTo>
                    <a:pt x="812800" y="196240"/>
                    <a:pt x="630849" y="0"/>
                    <a:pt x="406400" y="0"/>
                  </a:cubicBezTo>
                  <a:close/>
                </a:path>
              </a:pathLst>
            </a:custGeom>
            <a:solidFill>
              <a:srgbClr val="AD0015"/>
            </a:solidFill>
          </p:spPr>
        </p:sp>
        <p:sp>
          <p:nvSpPr>
            <p:cNvPr id="12" name="TextBox 12"/>
            <p:cNvSpPr txBox="1"/>
            <p:nvPr/>
          </p:nvSpPr>
          <p:spPr>
            <a:xfrm>
              <a:off x="76200" y="110759"/>
              <a:ext cx="660400" cy="683684"/>
            </a:xfrm>
            <a:prstGeom prst="rect">
              <a:avLst/>
            </a:prstGeom>
          </p:spPr>
          <p:txBody>
            <a:bodyPr lIns="50800" tIns="50800" rIns="50800" bIns="50800" rtlCol="0" anchor="ctr"/>
            <a:lstStyle/>
            <a:p>
              <a:pPr algn="ctr">
                <a:lnSpc>
                  <a:spcPts val="2348"/>
                </a:lnSpc>
              </a:pPr>
              <a:r>
                <a:rPr lang="en-US" sz="2236">
                  <a:solidFill>
                    <a:srgbClr val="FFFFFF"/>
                  </a:solidFill>
                  <a:latin typeface="Faustina Bold"/>
                  <a:ea typeface="Faustina Bold"/>
                  <a:cs typeface="Faustina Bold"/>
                  <a:sym typeface="Faustina Bold"/>
                </a:rPr>
                <a:t>1</a:t>
              </a:r>
            </a:p>
          </p:txBody>
        </p:sp>
      </p:grpSp>
      <p:sp>
        <p:nvSpPr>
          <p:cNvPr id="13" name="TextBox 13"/>
          <p:cNvSpPr txBox="1"/>
          <p:nvPr/>
        </p:nvSpPr>
        <p:spPr>
          <a:xfrm>
            <a:off x="496476" y="5212863"/>
            <a:ext cx="5880669" cy="2798321"/>
          </a:xfrm>
          <a:prstGeom prst="rect">
            <a:avLst/>
          </a:prstGeom>
        </p:spPr>
        <p:txBody>
          <a:bodyPr lIns="0" tIns="0" rIns="0" bIns="0" rtlCol="0" anchor="t">
            <a:spAutoFit/>
          </a:bodyPr>
          <a:lstStyle/>
          <a:p>
            <a:pPr marL="496577" lvl="1" indent="-248289" algn="l">
              <a:lnSpc>
                <a:spcPts val="3220"/>
              </a:lnSpc>
              <a:buFont typeface="Arial"/>
              <a:buChar char="•"/>
            </a:pPr>
            <a:r>
              <a:rPr lang="en-US" sz="2300" spc="149" dirty="0">
                <a:solidFill>
                  <a:srgbClr val="A00505"/>
                </a:solidFill>
                <a:latin typeface="Faustina Bold"/>
                <a:ea typeface="Faustina Bold"/>
                <a:cs typeface="Faustina Bold"/>
                <a:sym typeface="Faustina Bold"/>
              </a:rPr>
              <a:t>Link </a:t>
            </a:r>
            <a:r>
              <a:rPr lang="en-US" sz="2300" spc="149" dirty="0" err="1">
                <a:solidFill>
                  <a:srgbClr val="A00505"/>
                </a:solidFill>
                <a:latin typeface="Faustina Bold"/>
                <a:ea typeface="Faustina Bold"/>
                <a:cs typeface="Faustina Bold"/>
                <a:sym typeface="Faustina Bold"/>
              </a:rPr>
              <a:t>mẫu</a:t>
            </a:r>
            <a:r>
              <a:rPr lang="en-US" sz="2300" spc="149" dirty="0">
                <a:solidFill>
                  <a:srgbClr val="A00505"/>
                </a:solidFill>
                <a:latin typeface="Faustina Bold"/>
                <a:ea typeface="Faustina Bold"/>
                <a:cs typeface="Faustina Bold"/>
                <a:sym typeface="Faustina Bold"/>
              </a:rPr>
              <a:t> </a:t>
            </a:r>
            <a:r>
              <a:rPr lang="en-US" sz="2300" spc="149" dirty="0" err="1">
                <a:solidFill>
                  <a:srgbClr val="A00505"/>
                </a:solidFill>
                <a:latin typeface="Faustina Bold"/>
                <a:ea typeface="Faustina Bold"/>
                <a:cs typeface="Faustina Bold"/>
                <a:sym typeface="Faustina Bold"/>
              </a:rPr>
              <a:t>đăng</a:t>
            </a:r>
            <a:r>
              <a:rPr lang="en-US" sz="2300" spc="149" dirty="0">
                <a:solidFill>
                  <a:srgbClr val="A00505"/>
                </a:solidFill>
                <a:latin typeface="Faustina Bold"/>
                <a:ea typeface="Faustina Bold"/>
                <a:cs typeface="Faustina Bold"/>
                <a:sym typeface="Faustina Bold"/>
              </a:rPr>
              <a:t> </a:t>
            </a:r>
            <a:r>
              <a:rPr lang="en-US" sz="2300" spc="149" dirty="0" err="1">
                <a:solidFill>
                  <a:srgbClr val="A00505"/>
                </a:solidFill>
                <a:latin typeface="Faustina Bold"/>
                <a:ea typeface="Faustina Bold"/>
                <a:cs typeface="Faustina Bold"/>
                <a:sym typeface="Faustina Bold"/>
              </a:rPr>
              <a:t>ký</a:t>
            </a:r>
            <a:r>
              <a:rPr lang="en-US" sz="2300" spc="149" dirty="0">
                <a:solidFill>
                  <a:srgbClr val="A00505"/>
                </a:solidFill>
                <a:latin typeface="Faustina"/>
                <a:ea typeface="Faustina"/>
                <a:cs typeface="Faustina"/>
                <a:sym typeface="Faustina"/>
              </a:rPr>
              <a:t>  </a:t>
            </a:r>
            <a:r>
              <a:rPr lang="en-US" sz="2300" spc="149" dirty="0">
                <a:solidFill>
                  <a:srgbClr val="A00505"/>
                </a:solidFill>
                <a:latin typeface="Faustina"/>
                <a:ea typeface="Faustina"/>
                <a:cs typeface="Faustina"/>
                <a:sym typeface="Faustina"/>
                <a:hlinkClick r:id="rId11" tooltip="https://lib.uneti.edu.vn/formlist"/>
              </a:rPr>
              <a:t>https://lib.uneti.edu.vn/formlist</a:t>
            </a:r>
            <a:r>
              <a:rPr lang="en-US" sz="2300" spc="149" dirty="0">
                <a:solidFill>
                  <a:srgbClr val="A00505"/>
                </a:solidFill>
                <a:latin typeface="Faustina"/>
                <a:ea typeface="Faustina"/>
                <a:cs typeface="Faustina"/>
                <a:sym typeface="Faustina"/>
              </a:rPr>
              <a:t>  </a:t>
            </a:r>
          </a:p>
          <a:p>
            <a:pPr marL="496577" lvl="1" indent="-248289" algn="l">
              <a:lnSpc>
                <a:spcPts val="3220"/>
              </a:lnSpc>
              <a:buFont typeface="Arial"/>
              <a:buChar char="•"/>
            </a:pPr>
            <a:r>
              <a:rPr lang="en-US" sz="2300" spc="149" dirty="0">
                <a:solidFill>
                  <a:srgbClr val="A00505"/>
                </a:solidFill>
                <a:latin typeface="Faustina Bold"/>
                <a:ea typeface="Faustina Bold"/>
                <a:cs typeface="Faustina Bold"/>
                <a:sym typeface="Faustina Bold"/>
              </a:rPr>
              <a:t>Email:</a:t>
            </a:r>
            <a:r>
              <a:rPr lang="en-US" sz="2300" spc="149" dirty="0">
                <a:solidFill>
                  <a:srgbClr val="A00505"/>
                </a:solidFill>
                <a:latin typeface="Faustina"/>
                <a:ea typeface="Faustina"/>
                <a:cs typeface="Faustina"/>
                <a:sym typeface="Faustina"/>
              </a:rPr>
              <a:t> </a:t>
            </a:r>
            <a:r>
              <a:rPr lang="en-US" sz="2300" spc="149" dirty="0">
                <a:solidFill>
                  <a:srgbClr val="A00505"/>
                </a:solidFill>
                <a:latin typeface="Faustina"/>
                <a:ea typeface="Faustina"/>
                <a:cs typeface="Faustina"/>
                <a:sym typeface="Faustina"/>
                <a:hlinkClick r:id="rId12" tooltip="mailto:thuvien@uneti.edu.vn"/>
              </a:rPr>
              <a:t>thuvien@uneti.edu.vn</a:t>
            </a:r>
          </a:p>
          <a:p>
            <a:pPr marL="496577" lvl="1" indent="-248289" algn="l">
              <a:lnSpc>
                <a:spcPts val="3220"/>
              </a:lnSpc>
              <a:buFont typeface="Arial"/>
              <a:buChar char="•"/>
            </a:pPr>
            <a:r>
              <a:rPr lang="en-US" sz="2300" spc="149" dirty="0" err="1">
                <a:solidFill>
                  <a:srgbClr val="A00505"/>
                </a:solidFill>
                <a:latin typeface="Faustina Bold"/>
                <a:ea typeface="Faustina Bold"/>
                <a:cs typeface="Faustina Bold"/>
                <a:sym typeface="Faustina Bold"/>
              </a:rPr>
              <a:t>Fanpage</a:t>
            </a:r>
            <a:r>
              <a:rPr lang="en-US" sz="2300" spc="149" dirty="0">
                <a:solidFill>
                  <a:srgbClr val="A00505"/>
                </a:solidFill>
                <a:latin typeface="Faustina Bold"/>
                <a:ea typeface="Faustina Bold"/>
                <a:cs typeface="Faustina Bold"/>
                <a:sym typeface="Faustina Bold"/>
              </a:rPr>
              <a:t>:</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Thư</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viện</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Trường</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Đại</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học</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Kinh</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tế</a:t>
            </a:r>
            <a:r>
              <a:rPr lang="en-US" sz="2300" spc="149" dirty="0">
                <a:solidFill>
                  <a:srgbClr val="A00505"/>
                </a:solidFill>
                <a:latin typeface="Faustina"/>
                <a:ea typeface="Faustina"/>
                <a:cs typeface="Faustina"/>
                <a:sym typeface="Faustina"/>
              </a:rPr>
              <a:t> - </a:t>
            </a:r>
            <a:r>
              <a:rPr lang="en-US" sz="2300" spc="149" dirty="0" err="1">
                <a:solidFill>
                  <a:srgbClr val="A00505"/>
                </a:solidFill>
                <a:latin typeface="Faustina"/>
                <a:ea typeface="Faustina"/>
                <a:cs typeface="Faustina"/>
                <a:sym typeface="Faustina"/>
              </a:rPr>
              <a:t>Kỹ</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thuật</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Công</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nghiệp</a:t>
            </a:r>
            <a:endParaRPr lang="en-US" sz="2300" spc="149" dirty="0">
              <a:solidFill>
                <a:srgbClr val="A00505"/>
              </a:solidFill>
              <a:latin typeface="Faustina"/>
              <a:ea typeface="Faustina"/>
              <a:cs typeface="Faustina"/>
              <a:sym typeface="Faustina"/>
            </a:endParaRPr>
          </a:p>
          <a:p>
            <a:pPr marL="496577" lvl="1" indent="-248289" algn="l">
              <a:lnSpc>
                <a:spcPts val="3220"/>
              </a:lnSpc>
              <a:buFont typeface="Arial"/>
              <a:buChar char="•"/>
            </a:pPr>
            <a:r>
              <a:rPr lang="en-US" sz="2300" spc="149" dirty="0" err="1">
                <a:solidFill>
                  <a:srgbClr val="A00505"/>
                </a:solidFill>
                <a:latin typeface="Faustina Bold"/>
                <a:ea typeface="Faustina Bold"/>
                <a:cs typeface="Faustina Bold"/>
                <a:sym typeface="Faustina Bold"/>
              </a:rPr>
              <a:t>Trực</a:t>
            </a:r>
            <a:r>
              <a:rPr lang="en-US" sz="2300" spc="149" dirty="0">
                <a:solidFill>
                  <a:srgbClr val="A00505"/>
                </a:solidFill>
                <a:latin typeface="Faustina Bold"/>
                <a:ea typeface="Faustina Bold"/>
                <a:cs typeface="Faustina Bold"/>
                <a:sym typeface="Faustina Bold"/>
              </a:rPr>
              <a:t> </a:t>
            </a:r>
            <a:r>
              <a:rPr lang="en-US" sz="2300" spc="149" dirty="0" err="1">
                <a:solidFill>
                  <a:srgbClr val="A00505"/>
                </a:solidFill>
                <a:latin typeface="Faustina Bold"/>
                <a:ea typeface="Faustina Bold"/>
                <a:cs typeface="Faustina Bold"/>
                <a:sym typeface="Faustina Bold"/>
              </a:rPr>
              <a:t>tiếp</a:t>
            </a:r>
            <a:r>
              <a:rPr lang="en-US" sz="2300" spc="149" dirty="0">
                <a:solidFill>
                  <a:srgbClr val="A00505"/>
                </a:solidFill>
                <a:latin typeface="Faustina Bold"/>
                <a:ea typeface="Faustina Bold"/>
                <a:cs typeface="Faustina Bold"/>
                <a:sym typeface="Faustina Bold"/>
              </a:rPr>
              <a:t>:</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tại</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thư</a:t>
            </a:r>
            <a:r>
              <a:rPr lang="en-US" sz="2300" spc="149" dirty="0">
                <a:solidFill>
                  <a:srgbClr val="A00505"/>
                </a:solidFill>
                <a:latin typeface="Faustina"/>
                <a:ea typeface="Faustina"/>
                <a:cs typeface="Faustina"/>
                <a:sym typeface="Faustina"/>
              </a:rPr>
              <a:t> </a:t>
            </a:r>
            <a:r>
              <a:rPr lang="en-US" sz="2300" spc="149" dirty="0" err="1">
                <a:solidFill>
                  <a:srgbClr val="A00505"/>
                </a:solidFill>
                <a:latin typeface="Faustina"/>
                <a:ea typeface="Faustina"/>
                <a:cs typeface="Faustina"/>
                <a:sym typeface="Faustina"/>
              </a:rPr>
              <a:t>viện</a:t>
            </a:r>
            <a:endParaRPr lang="en-US" sz="2300" spc="149" dirty="0">
              <a:solidFill>
                <a:srgbClr val="A00505"/>
              </a:solidFill>
              <a:latin typeface="Faustina"/>
              <a:ea typeface="Faustina"/>
              <a:cs typeface="Faustina"/>
              <a:sym typeface="Faustina"/>
            </a:endParaRPr>
          </a:p>
          <a:p>
            <a:pPr algn="l">
              <a:lnSpc>
                <a:spcPts val="3220"/>
              </a:lnSpc>
            </a:pPr>
            <a:endParaRPr lang="en-US" sz="2300" spc="149" dirty="0">
              <a:solidFill>
                <a:srgbClr val="A00505"/>
              </a:solidFill>
              <a:latin typeface="Faustina"/>
              <a:ea typeface="Faustina"/>
              <a:cs typeface="Faustina"/>
              <a:sym typeface="Faustina"/>
            </a:endParaRPr>
          </a:p>
        </p:txBody>
      </p:sp>
      <p:sp>
        <p:nvSpPr>
          <p:cNvPr id="14" name="TextBox 14"/>
          <p:cNvSpPr txBox="1"/>
          <p:nvPr/>
        </p:nvSpPr>
        <p:spPr>
          <a:xfrm>
            <a:off x="6606013" y="5086350"/>
            <a:ext cx="5075973" cy="1198657"/>
          </a:xfrm>
          <a:prstGeom prst="rect">
            <a:avLst/>
          </a:prstGeom>
        </p:spPr>
        <p:txBody>
          <a:bodyPr lIns="0" tIns="0" rIns="0" bIns="0" rtlCol="0" anchor="t">
            <a:spAutoFit/>
          </a:bodyPr>
          <a:lstStyle/>
          <a:p>
            <a:pPr marL="496571" lvl="1" indent="-248285" algn="just">
              <a:lnSpc>
                <a:spcPts val="3220"/>
              </a:lnSpc>
              <a:buFont typeface="Arial"/>
              <a:buChar char="•"/>
            </a:pPr>
            <a:r>
              <a:rPr lang="en-US" sz="2300" spc="80">
                <a:solidFill>
                  <a:srgbClr val="A00505"/>
                </a:solidFill>
                <a:latin typeface="Faustina"/>
                <a:ea typeface="Faustina"/>
                <a:cs typeface="Faustina"/>
                <a:sym typeface="Faustina"/>
              </a:rPr>
              <a:t>Nhận thông báo về lịch hướng dẫn</a:t>
            </a:r>
          </a:p>
          <a:p>
            <a:pPr marL="496571" lvl="1" indent="-248285" algn="just">
              <a:lnSpc>
                <a:spcPts val="3220"/>
              </a:lnSpc>
              <a:buFont typeface="Arial"/>
              <a:buChar char="•"/>
            </a:pPr>
            <a:r>
              <a:rPr lang="en-US" sz="2300" spc="80">
                <a:solidFill>
                  <a:srgbClr val="A00505"/>
                </a:solidFill>
                <a:latin typeface="Faustina"/>
                <a:ea typeface="Faustina"/>
                <a:cs typeface="Faustina"/>
                <a:sym typeface="Faustina"/>
              </a:rPr>
              <a:t>Xác nhận thông tin </a:t>
            </a:r>
          </a:p>
          <a:p>
            <a:pPr algn="just">
              <a:lnSpc>
                <a:spcPts val="3220"/>
              </a:lnSpc>
            </a:pPr>
            <a:endParaRPr lang="en-US" sz="2300" spc="80">
              <a:solidFill>
                <a:srgbClr val="A00505"/>
              </a:solidFill>
              <a:latin typeface="Faustina"/>
              <a:ea typeface="Faustina"/>
              <a:cs typeface="Faustina"/>
              <a:sym typeface="Faustina"/>
            </a:endParaRPr>
          </a:p>
        </p:txBody>
      </p:sp>
      <p:sp>
        <p:nvSpPr>
          <p:cNvPr id="15" name="TextBox 15"/>
          <p:cNvSpPr txBox="1"/>
          <p:nvPr/>
        </p:nvSpPr>
        <p:spPr>
          <a:xfrm>
            <a:off x="12574525" y="5086350"/>
            <a:ext cx="5064803" cy="798681"/>
          </a:xfrm>
          <a:prstGeom prst="rect">
            <a:avLst/>
          </a:prstGeom>
        </p:spPr>
        <p:txBody>
          <a:bodyPr lIns="0" tIns="0" rIns="0" bIns="0" rtlCol="0" anchor="t">
            <a:spAutoFit/>
          </a:bodyPr>
          <a:lstStyle/>
          <a:p>
            <a:pPr marL="496571" lvl="1" indent="-248285" algn="l">
              <a:lnSpc>
                <a:spcPts val="3220"/>
              </a:lnSpc>
              <a:buFont typeface="Arial"/>
              <a:buChar char="•"/>
            </a:pPr>
            <a:r>
              <a:rPr lang="en-US" sz="2300" spc="103">
                <a:solidFill>
                  <a:srgbClr val="A00505"/>
                </a:solidFill>
                <a:latin typeface="Faustina"/>
                <a:ea typeface="Faustina"/>
                <a:cs typeface="Faustina"/>
                <a:sym typeface="Faustina"/>
              </a:rPr>
              <a:t>Báo lại thông tin cho TV nếu không tham gia buổi hướng dẫn</a:t>
            </a:r>
          </a:p>
        </p:txBody>
      </p:sp>
      <p:sp>
        <p:nvSpPr>
          <p:cNvPr id="16" name="TextBox 16"/>
          <p:cNvSpPr txBox="1"/>
          <p:nvPr/>
        </p:nvSpPr>
        <p:spPr>
          <a:xfrm>
            <a:off x="2099215" y="2819376"/>
            <a:ext cx="2112088" cy="502758"/>
          </a:xfrm>
          <a:prstGeom prst="rect">
            <a:avLst/>
          </a:prstGeom>
        </p:spPr>
        <p:txBody>
          <a:bodyPr lIns="0" tIns="0" rIns="0" bIns="0" rtlCol="0" anchor="t">
            <a:spAutoFit/>
          </a:bodyPr>
          <a:lstStyle/>
          <a:p>
            <a:pPr marL="0" lvl="0" indent="0" algn="ctr">
              <a:lnSpc>
                <a:spcPts val="4108"/>
              </a:lnSpc>
              <a:spcBef>
                <a:spcPct val="0"/>
              </a:spcBef>
            </a:pPr>
            <a:r>
              <a:rPr lang="en-US" sz="2934">
                <a:solidFill>
                  <a:srgbClr val="A00505"/>
                </a:solidFill>
                <a:latin typeface="Faustina"/>
                <a:ea typeface="Faustina"/>
                <a:cs typeface="Faustina"/>
                <a:sym typeface="Faustina"/>
              </a:rPr>
              <a:t>ĐĂNG KÝ</a:t>
            </a:r>
          </a:p>
        </p:txBody>
      </p:sp>
      <p:sp>
        <p:nvSpPr>
          <p:cNvPr id="17" name="TextBox 17"/>
          <p:cNvSpPr txBox="1"/>
          <p:nvPr/>
        </p:nvSpPr>
        <p:spPr>
          <a:xfrm>
            <a:off x="2922889" y="664176"/>
            <a:ext cx="13428142" cy="738573"/>
          </a:xfrm>
          <a:prstGeom prst="rect">
            <a:avLst/>
          </a:prstGeom>
        </p:spPr>
        <p:txBody>
          <a:bodyPr lIns="0" tIns="0" rIns="0" bIns="0" rtlCol="0" anchor="t">
            <a:spAutoFit/>
          </a:bodyPr>
          <a:lstStyle/>
          <a:p>
            <a:pPr algn="l">
              <a:lnSpc>
                <a:spcPts val="5996"/>
              </a:lnSpc>
            </a:pPr>
            <a:r>
              <a:rPr lang="en-US" sz="4997">
                <a:solidFill>
                  <a:srgbClr val="A00505"/>
                </a:solidFill>
                <a:latin typeface="Faustina Bold"/>
                <a:ea typeface="Faustina Bold"/>
                <a:cs typeface="Faustina Bold"/>
                <a:sym typeface="Faustina Bold"/>
              </a:rPr>
              <a:t>Đăng ký lớp hướng dẫn người dùng tin miễn phí</a:t>
            </a:r>
          </a:p>
        </p:txBody>
      </p:sp>
      <p:sp>
        <p:nvSpPr>
          <p:cNvPr id="18" name="TextBox 18"/>
          <p:cNvSpPr txBox="1"/>
          <p:nvPr/>
        </p:nvSpPr>
        <p:spPr>
          <a:xfrm>
            <a:off x="12463288" y="2819376"/>
            <a:ext cx="5016985" cy="502758"/>
          </a:xfrm>
          <a:prstGeom prst="rect">
            <a:avLst/>
          </a:prstGeom>
        </p:spPr>
        <p:txBody>
          <a:bodyPr lIns="0" tIns="0" rIns="0" bIns="0" rtlCol="0" anchor="t">
            <a:spAutoFit/>
          </a:bodyPr>
          <a:lstStyle/>
          <a:p>
            <a:pPr marL="0" lvl="0" indent="0" algn="ctr">
              <a:lnSpc>
                <a:spcPts val="4108"/>
              </a:lnSpc>
              <a:spcBef>
                <a:spcPct val="0"/>
              </a:spcBef>
            </a:pPr>
            <a:r>
              <a:rPr lang="en-US" sz="2934">
                <a:solidFill>
                  <a:srgbClr val="A00505"/>
                </a:solidFill>
                <a:latin typeface="Faustina"/>
                <a:ea typeface="Faustina"/>
                <a:cs typeface="Faustina"/>
                <a:sym typeface="Faustina"/>
              </a:rPr>
              <a:t>THAM GIA BUỔI HƯỚNG DẪN</a:t>
            </a:r>
          </a:p>
        </p:txBody>
      </p:sp>
      <p:sp>
        <p:nvSpPr>
          <p:cNvPr id="19" name="TextBox 19"/>
          <p:cNvSpPr txBox="1"/>
          <p:nvPr/>
        </p:nvSpPr>
        <p:spPr>
          <a:xfrm>
            <a:off x="6768590" y="2819376"/>
            <a:ext cx="3947146" cy="502758"/>
          </a:xfrm>
          <a:prstGeom prst="rect">
            <a:avLst/>
          </a:prstGeom>
        </p:spPr>
        <p:txBody>
          <a:bodyPr lIns="0" tIns="0" rIns="0" bIns="0" rtlCol="0" anchor="t">
            <a:spAutoFit/>
          </a:bodyPr>
          <a:lstStyle/>
          <a:p>
            <a:pPr marL="0" lvl="0" indent="0" algn="ctr">
              <a:lnSpc>
                <a:spcPts val="4108"/>
              </a:lnSpc>
              <a:spcBef>
                <a:spcPct val="0"/>
              </a:spcBef>
            </a:pPr>
            <a:r>
              <a:rPr lang="en-US" sz="2934">
                <a:solidFill>
                  <a:srgbClr val="A00505"/>
                </a:solidFill>
                <a:latin typeface="Faustina"/>
                <a:ea typeface="Faustina"/>
                <a:cs typeface="Faustina"/>
                <a:sym typeface="Faustina"/>
              </a:rPr>
              <a:t>XÁC NHẬN THÔNG TIN</a:t>
            </a:r>
          </a:p>
        </p:txBody>
      </p:sp>
      <p:sp>
        <p:nvSpPr>
          <p:cNvPr id="20" name="TextBox 20"/>
          <p:cNvSpPr txBox="1"/>
          <p:nvPr/>
        </p:nvSpPr>
        <p:spPr>
          <a:xfrm>
            <a:off x="803055" y="8560792"/>
            <a:ext cx="1707454" cy="533744"/>
          </a:xfrm>
          <a:prstGeom prst="rect">
            <a:avLst/>
          </a:prstGeom>
        </p:spPr>
        <p:txBody>
          <a:bodyPr lIns="0" tIns="0" rIns="0" bIns="0" rtlCol="0" anchor="t">
            <a:spAutoFit/>
          </a:bodyPr>
          <a:lstStyle/>
          <a:p>
            <a:pPr marL="0" lvl="0" indent="0" algn="ctr">
              <a:lnSpc>
                <a:spcPts val="2189"/>
              </a:lnSpc>
              <a:spcBef>
                <a:spcPct val="0"/>
              </a:spcBef>
            </a:pPr>
            <a:r>
              <a:rPr lang="en-US" sz="1563" dirty="0">
                <a:solidFill>
                  <a:srgbClr val="AD0015"/>
                </a:solidFill>
                <a:latin typeface="Faustina Bold"/>
                <a:ea typeface="Faustina Bold"/>
                <a:cs typeface="Faustina Bold"/>
                <a:sym typeface="Faustina Bold"/>
              </a:rPr>
              <a:t>QUÉT MÃ QR ĐĂNG KÝ</a:t>
            </a:r>
          </a:p>
        </p:txBody>
      </p:sp>
      <p:grpSp>
        <p:nvGrpSpPr>
          <p:cNvPr id="21" name="Group 21"/>
          <p:cNvGrpSpPr/>
          <p:nvPr/>
        </p:nvGrpSpPr>
        <p:grpSpPr>
          <a:xfrm>
            <a:off x="8319062" y="2102853"/>
            <a:ext cx="556805" cy="600530"/>
            <a:chOff x="0" y="0"/>
            <a:chExt cx="812800" cy="876627"/>
          </a:xfrm>
        </p:grpSpPr>
        <p:sp>
          <p:nvSpPr>
            <p:cNvPr id="22" name="Freeform 22"/>
            <p:cNvSpPr/>
            <p:nvPr/>
          </p:nvSpPr>
          <p:spPr>
            <a:xfrm>
              <a:off x="0" y="0"/>
              <a:ext cx="812800" cy="876627"/>
            </a:xfrm>
            <a:custGeom>
              <a:avLst/>
              <a:gdLst/>
              <a:ahLst/>
              <a:cxnLst/>
              <a:rect l="l" t="t" r="r" b="b"/>
              <a:pathLst>
                <a:path w="812800" h="876627">
                  <a:moveTo>
                    <a:pt x="406400" y="0"/>
                  </a:moveTo>
                  <a:cubicBezTo>
                    <a:pt x="181951" y="0"/>
                    <a:pt x="0" y="196240"/>
                    <a:pt x="0" y="438313"/>
                  </a:cubicBezTo>
                  <a:cubicBezTo>
                    <a:pt x="0" y="680387"/>
                    <a:pt x="181951" y="876627"/>
                    <a:pt x="406400" y="876627"/>
                  </a:cubicBezTo>
                  <a:cubicBezTo>
                    <a:pt x="630849" y="876627"/>
                    <a:pt x="812800" y="680387"/>
                    <a:pt x="812800" y="438313"/>
                  </a:cubicBezTo>
                  <a:cubicBezTo>
                    <a:pt x="812800" y="196240"/>
                    <a:pt x="630849" y="0"/>
                    <a:pt x="406400" y="0"/>
                  </a:cubicBezTo>
                  <a:close/>
                </a:path>
              </a:pathLst>
            </a:custGeom>
            <a:solidFill>
              <a:srgbClr val="AD0015"/>
            </a:solidFill>
          </p:spPr>
        </p:sp>
        <p:sp>
          <p:nvSpPr>
            <p:cNvPr id="23" name="TextBox 23"/>
            <p:cNvSpPr txBox="1"/>
            <p:nvPr/>
          </p:nvSpPr>
          <p:spPr>
            <a:xfrm>
              <a:off x="76200" y="110759"/>
              <a:ext cx="660400" cy="683684"/>
            </a:xfrm>
            <a:prstGeom prst="rect">
              <a:avLst/>
            </a:prstGeom>
          </p:spPr>
          <p:txBody>
            <a:bodyPr lIns="50800" tIns="50800" rIns="50800" bIns="50800" rtlCol="0" anchor="ctr"/>
            <a:lstStyle/>
            <a:p>
              <a:pPr algn="ctr">
                <a:lnSpc>
                  <a:spcPts val="2348"/>
                </a:lnSpc>
              </a:pPr>
              <a:r>
                <a:rPr lang="en-US" sz="2236">
                  <a:solidFill>
                    <a:srgbClr val="FFFFFF"/>
                  </a:solidFill>
                  <a:latin typeface="Faustina"/>
                  <a:ea typeface="Faustina"/>
                  <a:cs typeface="Faustina"/>
                  <a:sym typeface="Faustina"/>
                </a:rPr>
                <a:t>2</a:t>
              </a:r>
            </a:p>
          </p:txBody>
        </p:sp>
      </p:grpSp>
      <p:grpSp>
        <p:nvGrpSpPr>
          <p:cNvPr id="24" name="Group 24"/>
          <p:cNvGrpSpPr/>
          <p:nvPr/>
        </p:nvGrpSpPr>
        <p:grpSpPr>
          <a:xfrm>
            <a:off x="14550121" y="2102853"/>
            <a:ext cx="556805" cy="600530"/>
            <a:chOff x="0" y="0"/>
            <a:chExt cx="812800" cy="876627"/>
          </a:xfrm>
        </p:grpSpPr>
        <p:sp>
          <p:nvSpPr>
            <p:cNvPr id="25" name="Freeform 25"/>
            <p:cNvSpPr/>
            <p:nvPr/>
          </p:nvSpPr>
          <p:spPr>
            <a:xfrm>
              <a:off x="0" y="0"/>
              <a:ext cx="812800" cy="876627"/>
            </a:xfrm>
            <a:custGeom>
              <a:avLst/>
              <a:gdLst/>
              <a:ahLst/>
              <a:cxnLst/>
              <a:rect l="l" t="t" r="r" b="b"/>
              <a:pathLst>
                <a:path w="812800" h="876627">
                  <a:moveTo>
                    <a:pt x="406400" y="0"/>
                  </a:moveTo>
                  <a:cubicBezTo>
                    <a:pt x="181951" y="0"/>
                    <a:pt x="0" y="196240"/>
                    <a:pt x="0" y="438313"/>
                  </a:cubicBezTo>
                  <a:cubicBezTo>
                    <a:pt x="0" y="680387"/>
                    <a:pt x="181951" y="876627"/>
                    <a:pt x="406400" y="876627"/>
                  </a:cubicBezTo>
                  <a:cubicBezTo>
                    <a:pt x="630849" y="876627"/>
                    <a:pt x="812800" y="680387"/>
                    <a:pt x="812800" y="438313"/>
                  </a:cubicBezTo>
                  <a:cubicBezTo>
                    <a:pt x="812800" y="196240"/>
                    <a:pt x="630849" y="0"/>
                    <a:pt x="406400" y="0"/>
                  </a:cubicBezTo>
                  <a:close/>
                </a:path>
              </a:pathLst>
            </a:custGeom>
            <a:solidFill>
              <a:srgbClr val="AD0015"/>
            </a:solidFill>
          </p:spPr>
        </p:sp>
        <p:sp>
          <p:nvSpPr>
            <p:cNvPr id="26" name="TextBox 26"/>
            <p:cNvSpPr txBox="1"/>
            <p:nvPr/>
          </p:nvSpPr>
          <p:spPr>
            <a:xfrm>
              <a:off x="76200" y="110759"/>
              <a:ext cx="660400" cy="683684"/>
            </a:xfrm>
            <a:prstGeom prst="rect">
              <a:avLst/>
            </a:prstGeom>
          </p:spPr>
          <p:txBody>
            <a:bodyPr lIns="50800" tIns="50800" rIns="50800" bIns="50800" rtlCol="0" anchor="ctr"/>
            <a:lstStyle/>
            <a:p>
              <a:pPr algn="ctr">
                <a:lnSpc>
                  <a:spcPts val="2348"/>
                </a:lnSpc>
              </a:pPr>
              <a:r>
                <a:rPr lang="en-US" sz="2236">
                  <a:solidFill>
                    <a:srgbClr val="FFFFFF"/>
                  </a:solidFill>
                  <a:latin typeface="Faustina"/>
                  <a:ea typeface="Faustina"/>
                  <a:cs typeface="Faustina"/>
                  <a:sym typeface="Faustina"/>
                </a:rPr>
                <a:t>3</a:t>
              </a:r>
            </a:p>
          </p:txBody>
        </p:sp>
      </p:grpSp>
      <p:sp>
        <p:nvSpPr>
          <p:cNvPr id="27" name="AutoShape 27"/>
          <p:cNvSpPr/>
          <p:nvPr/>
        </p:nvSpPr>
        <p:spPr>
          <a:xfrm>
            <a:off x="6179174" y="1742815"/>
            <a:ext cx="6492240" cy="0"/>
          </a:xfrm>
          <a:prstGeom prst="line">
            <a:avLst/>
          </a:prstGeom>
          <a:ln w="38100" cap="flat">
            <a:solidFill>
              <a:srgbClr val="730A05"/>
            </a:solidFill>
            <a:prstDash val="solid"/>
            <a:headEnd type="none" w="sm" len="sm"/>
            <a:tailEnd type="none" w="sm" len="sm"/>
          </a:ln>
        </p:spPr>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270AC8-DD84-D1ED-24C7-B2949E456ACC}"/>
              </a:ext>
            </a:extLst>
          </p:cNvPr>
          <p:cNvPicPr>
            <a:picLocks noChangeAspect="1"/>
          </p:cNvPicPr>
          <p:nvPr/>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1102138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2666" y="4320681"/>
            <a:ext cx="6223018" cy="5966319"/>
          </a:xfrm>
          <a:custGeom>
            <a:avLst/>
            <a:gdLst/>
            <a:ahLst/>
            <a:cxnLst/>
            <a:rect l="l" t="t" r="r" b="b"/>
            <a:pathLst>
              <a:path w="6223018" h="5966319">
                <a:moveTo>
                  <a:pt x="0" y="0"/>
                </a:moveTo>
                <a:lnTo>
                  <a:pt x="6223018" y="0"/>
                </a:lnTo>
                <a:lnTo>
                  <a:pt x="6223018" y="5966319"/>
                </a:lnTo>
                <a:lnTo>
                  <a:pt x="0" y="59663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12064982" y="0"/>
            <a:ext cx="6223018" cy="5966319"/>
          </a:xfrm>
          <a:custGeom>
            <a:avLst/>
            <a:gdLst/>
            <a:ahLst/>
            <a:cxnLst/>
            <a:rect l="l" t="t" r="r" b="b"/>
            <a:pathLst>
              <a:path w="6223018" h="5966319">
                <a:moveTo>
                  <a:pt x="6223018" y="5966319"/>
                </a:moveTo>
                <a:lnTo>
                  <a:pt x="0" y="5966319"/>
                </a:lnTo>
                <a:lnTo>
                  <a:pt x="0" y="0"/>
                </a:lnTo>
                <a:lnTo>
                  <a:pt x="6223018" y="0"/>
                </a:lnTo>
                <a:lnTo>
                  <a:pt x="6223018" y="5966319"/>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5400000">
            <a:off x="608576" y="-608576"/>
            <a:ext cx="4202446" cy="5419597"/>
          </a:xfrm>
          <a:custGeom>
            <a:avLst/>
            <a:gdLst/>
            <a:ahLst/>
            <a:cxnLst/>
            <a:rect l="l" t="t" r="r" b="b"/>
            <a:pathLst>
              <a:path w="4202446" h="5419597">
                <a:moveTo>
                  <a:pt x="0" y="0"/>
                </a:moveTo>
                <a:lnTo>
                  <a:pt x="4202445" y="0"/>
                </a:lnTo>
                <a:lnTo>
                  <a:pt x="4202445" y="5419597"/>
                </a:lnTo>
                <a:lnTo>
                  <a:pt x="0" y="541959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5400000" flipH="1" flipV="1">
            <a:off x="13476979" y="5475979"/>
            <a:ext cx="4202446" cy="5419597"/>
          </a:xfrm>
          <a:custGeom>
            <a:avLst/>
            <a:gdLst/>
            <a:ahLst/>
            <a:cxnLst/>
            <a:rect l="l" t="t" r="r" b="b"/>
            <a:pathLst>
              <a:path w="4202446" h="5419597">
                <a:moveTo>
                  <a:pt x="4202445" y="5419597"/>
                </a:moveTo>
                <a:lnTo>
                  <a:pt x="0" y="5419597"/>
                </a:lnTo>
                <a:lnTo>
                  <a:pt x="0" y="0"/>
                </a:lnTo>
                <a:lnTo>
                  <a:pt x="4202445" y="0"/>
                </a:lnTo>
                <a:lnTo>
                  <a:pt x="4202445" y="5419597"/>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6" name="Group 6"/>
          <p:cNvGrpSpPr/>
          <p:nvPr/>
        </p:nvGrpSpPr>
        <p:grpSpPr>
          <a:xfrm>
            <a:off x="815586" y="2248852"/>
            <a:ext cx="5789295" cy="5789295"/>
            <a:chOff x="0" y="0"/>
            <a:chExt cx="812800" cy="812800"/>
          </a:xfrm>
        </p:grpSpPr>
        <p:sp>
          <p:nvSpPr>
            <p:cNvPr id="7" name="Freeform 7"/>
            <p:cNvSpPr/>
            <p:nvPr/>
          </p:nvSpPr>
          <p:spPr>
            <a:xfrm>
              <a:off x="20321" y="20321"/>
              <a:ext cx="772157" cy="772157"/>
            </a:xfrm>
            <a:custGeom>
              <a:avLst/>
              <a:gdLst/>
              <a:ahLst/>
              <a:cxnLst/>
              <a:rect l="l" t="t" r="r" b="b"/>
              <a:pathLst>
                <a:path w="772157" h="772157">
                  <a:moveTo>
                    <a:pt x="431468" y="25068"/>
                  </a:moveTo>
                  <a:lnTo>
                    <a:pt x="747090" y="340690"/>
                  </a:lnTo>
                  <a:cubicBezTo>
                    <a:pt x="772158" y="365758"/>
                    <a:pt x="772158" y="406400"/>
                    <a:pt x="747090" y="431468"/>
                  </a:cubicBezTo>
                  <a:lnTo>
                    <a:pt x="431468" y="747090"/>
                  </a:lnTo>
                  <a:cubicBezTo>
                    <a:pt x="406400" y="772158"/>
                    <a:pt x="365758" y="772158"/>
                    <a:pt x="340690" y="747090"/>
                  </a:cubicBezTo>
                  <a:lnTo>
                    <a:pt x="25068" y="431468"/>
                  </a:lnTo>
                  <a:cubicBezTo>
                    <a:pt x="0" y="406400"/>
                    <a:pt x="0" y="365758"/>
                    <a:pt x="25068" y="340690"/>
                  </a:cubicBezTo>
                  <a:lnTo>
                    <a:pt x="340690" y="25068"/>
                  </a:lnTo>
                  <a:cubicBezTo>
                    <a:pt x="365758" y="0"/>
                    <a:pt x="406400" y="0"/>
                    <a:pt x="431468" y="25068"/>
                  </a:cubicBezTo>
                  <a:close/>
                </a:path>
              </a:pathLst>
            </a:custGeom>
            <a:blipFill>
              <a:blip r:embed="rId6"/>
              <a:stretch>
                <a:fillRect l="-25136" r="-25136"/>
              </a:stretch>
            </a:blipFill>
            <a:ln w="142875" cap="rnd">
              <a:solidFill>
                <a:srgbClr val="ECECEC"/>
              </a:solidFill>
              <a:prstDash val="solid"/>
              <a:round/>
            </a:ln>
          </p:spPr>
        </p:sp>
      </p:grpSp>
      <p:grpSp>
        <p:nvGrpSpPr>
          <p:cNvPr id="8" name="Group 8"/>
          <p:cNvGrpSpPr/>
          <p:nvPr/>
        </p:nvGrpSpPr>
        <p:grpSpPr>
          <a:xfrm>
            <a:off x="13064733" y="-645795"/>
            <a:ext cx="5789295" cy="5789295"/>
            <a:chOff x="0" y="0"/>
            <a:chExt cx="812800" cy="812800"/>
          </a:xfrm>
        </p:grpSpPr>
        <p:sp>
          <p:nvSpPr>
            <p:cNvPr id="9" name="Freeform 9"/>
            <p:cNvSpPr/>
            <p:nvPr/>
          </p:nvSpPr>
          <p:spPr>
            <a:xfrm>
              <a:off x="20321" y="20321"/>
              <a:ext cx="772157" cy="772157"/>
            </a:xfrm>
            <a:custGeom>
              <a:avLst/>
              <a:gdLst/>
              <a:ahLst/>
              <a:cxnLst/>
              <a:rect l="l" t="t" r="r" b="b"/>
              <a:pathLst>
                <a:path w="772157" h="772157">
                  <a:moveTo>
                    <a:pt x="431468" y="25068"/>
                  </a:moveTo>
                  <a:lnTo>
                    <a:pt x="747090" y="340690"/>
                  </a:lnTo>
                  <a:cubicBezTo>
                    <a:pt x="772158" y="365758"/>
                    <a:pt x="772158" y="406400"/>
                    <a:pt x="747090" y="431468"/>
                  </a:cubicBezTo>
                  <a:lnTo>
                    <a:pt x="431468" y="747090"/>
                  </a:lnTo>
                  <a:cubicBezTo>
                    <a:pt x="406400" y="772158"/>
                    <a:pt x="365758" y="772158"/>
                    <a:pt x="340690" y="747090"/>
                  </a:cubicBezTo>
                  <a:lnTo>
                    <a:pt x="25068" y="431468"/>
                  </a:lnTo>
                  <a:cubicBezTo>
                    <a:pt x="0" y="406400"/>
                    <a:pt x="0" y="365758"/>
                    <a:pt x="25068" y="340690"/>
                  </a:cubicBezTo>
                  <a:lnTo>
                    <a:pt x="340690" y="25068"/>
                  </a:lnTo>
                  <a:cubicBezTo>
                    <a:pt x="365758" y="0"/>
                    <a:pt x="406400" y="0"/>
                    <a:pt x="431468" y="25068"/>
                  </a:cubicBezTo>
                  <a:close/>
                </a:path>
              </a:pathLst>
            </a:custGeom>
            <a:blipFill>
              <a:blip r:embed="rId7"/>
              <a:stretch>
                <a:fillRect l="-16747" r="-16747"/>
              </a:stretch>
            </a:blipFill>
            <a:ln w="142875" cap="rnd">
              <a:solidFill>
                <a:srgbClr val="ECECEC"/>
              </a:solidFill>
              <a:prstDash val="solid"/>
              <a:round/>
            </a:ln>
          </p:spPr>
        </p:sp>
      </p:grpSp>
      <p:grpSp>
        <p:nvGrpSpPr>
          <p:cNvPr id="10" name="Group 10"/>
          <p:cNvGrpSpPr/>
          <p:nvPr/>
        </p:nvGrpSpPr>
        <p:grpSpPr>
          <a:xfrm>
            <a:off x="13567602" y="6189329"/>
            <a:ext cx="4390897" cy="4390897"/>
            <a:chOff x="0" y="0"/>
            <a:chExt cx="812800" cy="812800"/>
          </a:xfrm>
        </p:grpSpPr>
        <p:sp>
          <p:nvSpPr>
            <p:cNvPr id="11" name="Freeform 11"/>
            <p:cNvSpPr/>
            <p:nvPr/>
          </p:nvSpPr>
          <p:spPr>
            <a:xfrm>
              <a:off x="26793" y="26793"/>
              <a:ext cx="759214" cy="759214"/>
            </a:xfrm>
            <a:custGeom>
              <a:avLst/>
              <a:gdLst/>
              <a:ahLst/>
              <a:cxnLst/>
              <a:rect l="l" t="t" r="r" b="b"/>
              <a:pathLst>
                <a:path w="759214" h="759214">
                  <a:moveTo>
                    <a:pt x="439451" y="33051"/>
                  </a:moveTo>
                  <a:lnTo>
                    <a:pt x="726163" y="319763"/>
                  </a:lnTo>
                  <a:cubicBezTo>
                    <a:pt x="759214" y="352814"/>
                    <a:pt x="759214" y="406400"/>
                    <a:pt x="726163" y="439451"/>
                  </a:cubicBezTo>
                  <a:lnTo>
                    <a:pt x="439451" y="726163"/>
                  </a:lnTo>
                  <a:cubicBezTo>
                    <a:pt x="406400" y="759214"/>
                    <a:pt x="352814" y="759214"/>
                    <a:pt x="319763" y="726163"/>
                  </a:cubicBezTo>
                  <a:lnTo>
                    <a:pt x="33051" y="439451"/>
                  </a:lnTo>
                  <a:cubicBezTo>
                    <a:pt x="0" y="406400"/>
                    <a:pt x="0" y="352814"/>
                    <a:pt x="33051" y="319763"/>
                  </a:cubicBezTo>
                  <a:lnTo>
                    <a:pt x="319763" y="33051"/>
                  </a:lnTo>
                  <a:cubicBezTo>
                    <a:pt x="352814" y="0"/>
                    <a:pt x="406400" y="0"/>
                    <a:pt x="439451" y="33051"/>
                  </a:cubicBezTo>
                  <a:close/>
                </a:path>
              </a:pathLst>
            </a:custGeom>
            <a:blipFill>
              <a:blip r:embed="rId8"/>
              <a:stretch>
                <a:fillRect l="-16747" r="-16747"/>
              </a:stretch>
            </a:blipFill>
            <a:ln w="142875" cap="rnd">
              <a:solidFill>
                <a:srgbClr val="C80606"/>
              </a:solidFill>
              <a:prstDash val="solid"/>
              <a:round/>
            </a:ln>
          </p:spPr>
        </p:sp>
      </p:grpSp>
      <p:grpSp>
        <p:nvGrpSpPr>
          <p:cNvPr id="12" name="Group 12"/>
          <p:cNvGrpSpPr/>
          <p:nvPr/>
        </p:nvGrpSpPr>
        <p:grpSpPr>
          <a:xfrm>
            <a:off x="-851038" y="-188451"/>
            <a:ext cx="4390897" cy="4390897"/>
            <a:chOff x="0" y="0"/>
            <a:chExt cx="812800" cy="812800"/>
          </a:xfrm>
        </p:grpSpPr>
        <p:sp>
          <p:nvSpPr>
            <p:cNvPr id="13" name="Freeform 13"/>
            <p:cNvSpPr/>
            <p:nvPr/>
          </p:nvSpPr>
          <p:spPr>
            <a:xfrm>
              <a:off x="26793" y="26793"/>
              <a:ext cx="759214" cy="759214"/>
            </a:xfrm>
            <a:custGeom>
              <a:avLst/>
              <a:gdLst/>
              <a:ahLst/>
              <a:cxnLst/>
              <a:rect l="l" t="t" r="r" b="b"/>
              <a:pathLst>
                <a:path w="759214" h="759214">
                  <a:moveTo>
                    <a:pt x="439451" y="33051"/>
                  </a:moveTo>
                  <a:lnTo>
                    <a:pt x="726163" y="319763"/>
                  </a:lnTo>
                  <a:cubicBezTo>
                    <a:pt x="759214" y="352814"/>
                    <a:pt x="759214" y="406400"/>
                    <a:pt x="726163" y="439451"/>
                  </a:cubicBezTo>
                  <a:lnTo>
                    <a:pt x="439451" y="726163"/>
                  </a:lnTo>
                  <a:cubicBezTo>
                    <a:pt x="406400" y="759214"/>
                    <a:pt x="352814" y="759214"/>
                    <a:pt x="319763" y="726163"/>
                  </a:cubicBezTo>
                  <a:lnTo>
                    <a:pt x="33051" y="439451"/>
                  </a:lnTo>
                  <a:cubicBezTo>
                    <a:pt x="0" y="406400"/>
                    <a:pt x="0" y="352814"/>
                    <a:pt x="33051" y="319763"/>
                  </a:cubicBezTo>
                  <a:lnTo>
                    <a:pt x="319763" y="33051"/>
                  </a:lnTo>
                  <a:cubicBezTo>
                    <a:pt x="352814" y="0"/>
                    <a:pt x="406400" y="0"/>
                    <a:pt x="439451" y="33051"/>
                  </a:cubicBezTo>
                  <a:close/>
                </a:path>
              </a:pathLst>
            </a:custGeom>
            <a:blipFill>
              <a:blip r:embed="rId9"/>
              <a:stretch>
                <a:fillRect t="-16747" b="-16747"/>
              </a:stretch>
            </a:blipFill>
            <a:ln w="142875" cap="rnd">
              <a:solidFill>
                <a:srgbClr val="C80606"/>
              </a:solidFill>
              <a:prstDash val="solid"/>
              <a:round/>
            </a:ln>
          </p:spPr>
        </p:sp>
      </p:grpSp>
      <p:sp>
        <p:nvSpPr>
          <p:cNvPr id="14" name="Freeform 14"/>
          <p:cNvSpPr/>
          <p:nvPr/>
        </p:nvSpPr>
        <p:spPr>
          <a:xfrm>
            <a:off x="6928606" y="6189329"/>
            <a:ext cx="297507" cy="369001"/>
          </a:xfrm>
          <a:custGeom>
            <a:avLst/>
            <a:gdLst/>
            <a:ahLst/>
            <a:cxnLst/>
            <a:rect l="l" t="t" r="r" b="b"/>
            <a:pathLst>
              <a:path w="297507" h="369001">
                <a:moveTo>
                  <a:pt x="0" y="0"/>
                </a:moveTo>
                <a:lnTo>
                  <a:pt x="297507" y="0"/>
                </a:lnTo>
                <a:lnTo>
                  <a:pt x="297507" y="369001"/>
                </a:lnTo>
                <a:lnTo>
                  <a:pt x="0" y="36900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6928606" y="6993535"/>
            <a:ext cx="382417" cy="246138"/>
          </a:xfrm>
          <a:custGeom>
            <a:avLst/>
            <a:gdLst/>
            <a:ahLst/>
            <a:cxnLst/>
            <a:rect l="l" t="t" r="r" b="b"/>
            <a:pathLst>
              <a:path w="382417" h="246138">
                <a:moveTo>
                  <a:pt x="0" y="0"/>
                </a:moveTo>
                <a:lnTo>
                  <a:pt x="382417" y="0"/>
                </a:lnTo>
                <a:lnTo>
                  <a:pt x="382417" y="246138"/>
                </a:lnTo>
                <a:lnTo>
                  <a:pt x="0" y="24613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6" name="TextBox 16"/>
          <p:cNvSpPr txBox="1"/>
          <p:nvPr/>
        </p:nvSpPr>
        <p:spPr>
          <a:xfrm>
            <a:off x="7471935" y="6101237"/>
            <a:ext cx="5592798" cy="422099"/>
          </a:xfrm>
          <a:prstGeom prst="rect">
            <a:avLst/>
          </a:prstGeom>
        </p:spPr>
        <p:txBody>
          <a:bodyPr lIns="0" tIns="0" rIns="0" bIns="0" rtlCol="0" anchor="t">
            <a:spAutoFit/>
          </a:bodyPr>
          <a:lstStyle/>
          <a:p>
            <a:pPr marL="0" lvl="0" indent="0" algn="l">
              <a:lnSpc>
                <a:spcPts val="3508"/>
              </a:lnSpc>
              <a:spcBef>
                <a:spcPct val="0"/>
              </a:spcBef>
            </a:pPr>
            <a:r>
              <a:rPr lang="en-US" sz="2506">
                <a:solidFill>
                  <a:srgbClr val="000000"/>
                </a:solidFill>
                <a:latin typeface="Faustina Bold"/>
                <a:ea typeface="Faustina Bold"/>
                <a:cs typeface="Faustina Bold"/>
                <a:sym typeface="Faustina Bold"/>
              </a:rPr>
              <a:t>https://lib.uneti.edu.vn/</a:t>
            </a:r>
          </a:p>
        </p:txBody>
      </p:sp>
      <p:sp>
        <p:nvSpPr>
          <p:cNvPr id="17" name="TextBox 17"/>
          <p:cNvSpPr txBox="1"/>
          <p:nvPr/>
        </p:nvSpPr>
        <p:spPr>
          <a:xfrm>
            <a:off x="7471935" y="6881742"/>
            <a:ext cx="5592798" cy="422099"/>
          </a:xfrm>
          <a:prstGeom prst="rect">
            <a:avLst/>
          </a:prstGeom>
        </p:spPr>
        <p:txBody>
          <a:bodyPr lIns="0" tIns="0" rIns="0" bIns="0" rtlCol="0" anchor="t">
            <a:spAutoFit/>
          </a:bodyPr>
          <a:lstStyle/>
          <a:p>
            <a:pPr marL="0" lvl="0" indent="0" algn="l">
              <a:lnSpc>
                <a:spcPts val="3508"/>
              </a:lnSpc>
              <a:spcBef>
                <a:spcPct val="0"/>
              </a:spcBef>
            </a:pPr>
            <a:r>
              <a:rPr lang="en-US" sz="2506">
                <a:solidFill>
                  <a:srgbClr val="000000"/>
                </a:solidFill>
                <a:latin typeface="Faustina Bold"/>
                <a:ea typeface="Faustina Bold"/>
                <a:cs typeface="Faustina Bold"/>
                <a:sym typeface="Faustina Bold"/>
              </a:rPr>
              <a:t>thuvien@uneti.edu.vn</a:t>
            </a:r>
          </a:p>
        </p:txBody>
      </p:sp>
      <p:sp>
        <p:nvSpPr>
          <p:cNvPr id="18" name="TextBox 18"/>
          <p:cNvSpPr txBox="1"/>
          <p:nvPr/>
        </p:nvSpPr>
        <p:spPr>
          <a:xfrm>
            <a:off x="6134823" y="4421186"/>
            <a:ext cx="8115300" cy="1346522"/>
          </a:xfrm>
          <a:prstGeom prst="rect">
            <a:avLst/>
          </a:prstGeom>
        </p:spPr>
        <p:txBody>
          <a:bodyPr lIns="0" tIns="0" rIns="0" bIns="0" rtlCol="0" anchor="t">
            <a:spAutoFit/>
          </a:bodyPr>
          <a:lstStyle/>
          <a:p>
            <a:pPr algn="r">
              <a:lnSpc>
                <a:spcPts val="10450"/>
              </a:lnSpc>
            </a:pPr>
            <a:r>
              <a:rPr lang="en-US" sz="9500" dirty="0">
                <a:solidFill>
                  <a:srgbClr val="AD0015"/>
                </a:solidFill>
                <a:latin typeface="Times New Roman" panose="02020603050405020304" pitchFamily="18" charset="0"/>
                <a:ea typeface="Poppins Bold"/>
                <a:cs typeface="Times New Roman" panose="02020603050405020304" pitchFamily="18" charset="0"/>
                <a:sym typeface="Poppins Bold"/>
              </a:rPr>
              <a:t>TRÂN TRỌNG</a:t>
            </a:r>
          </a:p>
        </p:txBody>
      </p:sp>
      <p:sp>
        <p:nvSpPr>
          <p:cNvPr id="19" name="Freeform 19"/>
          <p:cNvSpPr/>
          <p:nvPr/>
        </p:nvSpPr>
        <p:spPr>
          <a:xfrm>
            <a:off x="4601655" y="1722294"/>
            <a:ext cx="1064753" cy="1053117"/>
          </a:xfrm>
          <a:custGeom>
            <a:avLst/>
            <a:gdLst/>
            <a:ahLst/>
            <a:cxnLst/>
            <a:rect l="l" t="t" r="r" b="b"/>
            <a:pathLst>
              <a:path w="1064753" h="1053117">
                <a:moveTo>
                  <a:pt x="0" y="0"/>
                </a:moveTo>
                <a:lnTo>
                  <a:pt x="1064753" y="0"/>
                </a:lnTo>
                <a:lnTo>
                  <a:pt x="1064753" y="1053117"/>
                </a:lnTo>
                <a:lnTo>
                  <a:pt x="0" y="1053117"/>
                </a:lnTo>
                <a:lnTo>
                  <a:pt x="0" y="0"/>
                </a:lnTo>
                <a:close/>
              </a:path>
            </a:pathLst>
          </a:custGeom>
          <a:blipFill>
            <a:blip r:embed="rId14"/>
            <a:stretch>
              <a:fillRect/>
            </a:stretch>
          </a:blipFill>
        </p:spPr>
      </p:sp>
      <p:sp>
        <p:nvSpPr>
          <p:cNvPr id="20" name="TextBox 20"/>
          <p:cNvSpPr txBox="1"/>
          <p:nvPr/>
        </p:nvSpPr>
        <p:spPr>
          <a:xfrm>
            <a:off x="5666408" y="1769818"/>
            <a:ext cx="7398325" cy="891394"/>
          </a:xfrm>
          <a:prstGeom prst="rect">
            <a:avLst/>
          </a:prstGeom>
        </p:spPr>
        <p:txBody>
          <a:bodyPr lIns="0" tIns="0" rIns="0" bIns="0" rtlCol="0" anchor="t">
            <a:spAutoFit/>
          </a:bodyPr>
          <a:lstStyle/>
          <a:p>
            <a:pPr algn="just">
              <a:lnSpc>
                <a:spcPts val="3650"/>
              </a:lnSpc>
            </a:pPr>
            <a:r>
              <a:rPr lang="en-US" sz="2401">
                <a:solidFill>
                  <a:srgbClr val="004AAD"/>
                </a:solidFill>
                <a:latin typeface="Faustina Bold"/>
                <a:ea typeface="Faustina Bold"/>
                <a:cs typeface="Faustina Bold"/>
                <a:sym typeface="Faustina Bold"/>
              </a:rPr>
              <a:t>TRƯỜNG ĐẠI HỌC KINH TẾ - KỸ THUẬT CÔNG NGHIỆP</a:t>
            </a:r>
          </a:p>
          <a:p>
            <a:pPr algn="just">
              <a:lnSpc>
                <a:spcPts val="3650"/>
              </a:lnSpc>
            </a:pPr>
            <a:r>
              <a:rPr lang="en-US" sz="2401">
                <a:solidFill>
                  <a:srgbClr val="004AAD"/>
                </a:solidFill>
                <a:latin typeface="Faustina Bold"/>
                <a:ea typeface="Faustina Bold"/>
                <a:cs typeface="Faustina Bold"/>
                <a:sym typeface="Faustina Bold"/>
              </a:rPr>
              <a:t>TRUNG TÂM THƯ VIỆN</a:t>
            </a:r>
          </a:p>
        </p:txBody>
      </p:sp>
    </p:spTree>
  </p:cSld>
  <p:clrMapOvr>
    <a:masterClrMapping/>
  </p:clrMapOvr>
  <p:transition spd="slow">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385</Words>
  <Application>Microsoft Office PowerPoint</Application>
  <PresentationFormat>Custom</PresentationFormat>
  <Paragraphs>68</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Faustina</vt:lpstr>
      <vt:lpstr>TT Norms Bold</vt:lpstr>
      <vt:lpstr>Arial</vt:lpstr>
      <vt:lpstr>Calibri</vt:lpstr>
      <vt:lpstr>Faustina Bold</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đầu khóa K17,K16,K15</dc:title>
  <cp:lastModifiedBy>Mai Thanh Huyền</cp:lastModifiedBy>
  <cp:revision>10</cp:revision>
  <dcterms:created xsi:type="dcterms:W3CDTF">2006-08-16T00:00:00Z</dcterms:created>
  <dcterms:modified xsi:type="dcterms:W3CDTF">2024-08-26T08:06:38Z</dcterms:modified>
  <dc:identifier>DAGNn_dZWUs</dc:identifier>
</cp:coreProperties>
</file>