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9" r:id="rId1"/>
  </p:sldMasterIdLst>
  <p:notesMasterIdLst>
    <p:notesMasterId r:id="rId35"/>
  </p:notesMasterIdLst>
  <p:sldIdLst>
    <p:sldId id="357" r:id="rId2"/>
    <p:sldId id="339" r:id="rId3"/>
    <p:sldId id="293" r:id="rId4"/>
    <p:sldId id="262" r:id="rId5"/>
    <p:sldId id="268" r:id="rId6"/>
    <p:sldId id="270" r:id="rId7"/>
    <p:sldId id="260" r:id="rId8"/>
    <p:sldId id="359" r:id="rId9"/>
    <p:sldId id="360" r:id="rId10"/>
    <p:sldId id="361" r:id="rId11"/>
    <p:sldId id="284" r:id="rId12"/>
    <p:sldId id="274" r:id="rId13"/>
    <p:sldId id="362" r:id="rId14"/>
    <p:sldId id="342" r:id="rId15"/>
    <p:sldId id="363" r:id="rId16"/>
    <p:sldId id="365" r:id="rId17"/>
    <p:sldId id="364" r:id="rId18"/>
    <p:sldId id="294" r:id="rId19"/>
    <p:sldId id="281" r:id="rId20"/>
    <p:sldId id="367" r:id="rId21"/>
    <p:sldId id="368" r:id="rId22"/>
    <p:sldId id="279" r:id="rId23"/>
    <p:sldId id="369" r:id="rId24"/>
    <p:sldId id="370" r:id="rId25"/>
    <p:sldId id="374" r:id="rId26"/>
    <p:sldId id="376" r:id="rId27"/>
    <p:sldId id="377" r:id="rId28"/>
    <p:sldId id="375" r:id="rId29"/>
    <p:sldId id="372" r:id="rId30"/>
    <p:sldId id="378" r:id="rId31"/>
    <p:sldId id="373" r:id="rId32"/>
    <p:sldId id="379" r:id="rId33"/>
    <p:sldId id="33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8198F-21DC-460C-9F52-B50CCD591D1D}" type="datetimeFigureOut">
              <a:rPr lang="vi-VN" smtClean="0"/>
              <a:t>20/08/2024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869FD-5D14-411C-B3BB-B90494783EB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5959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12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0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8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4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15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4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6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4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6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4553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89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806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2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80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0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20/08/2024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5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pn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80682"/>
            <a:ext cx="12263399" cy="6938682"/>
            <a:chOff x="-71722" y="-117698"/>
            <a:chExt cx="12398661" cy="69386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722" y="-117698"/>
              <a:ext cx="12326471" cy="693868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-71718" y="277900"/>
              <a:ext cx="12326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300" b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BỘ CÔNG THƯƠNG</a:t>
              </a:r>
              <a:endParaRPr lang="vi-VN" sz="23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71720" y="656197"/>
              <a:ext cx="1232647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TRƯỜNG ĐẠI HỌC KINH TẾ - KỸ THUẬT CÔNG NGHIỆP</a:t>
              </a:r>
              <a:endParaRPr lang="vi-VN" sz="26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9" y="1530234"/>
              <a:ext cx="12326470" cy="381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Nhiệt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liệt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mừng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CÁC EM 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THAM DỰ HỌC TẬP TUẦN SINH HOẠT 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dân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endParaRPr lang="en-US" sz="4800" b="1" cap="small" spc="-300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3600" b="1" cap="small" baseline="-25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ĐỐI VỚI SINH VIÊN ĐẠI HỌC HỆ CHÍNH QUY KHÓA ……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endParaRPr lang="en-US" sz="3600" b="1" cap="small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3600" b="1" cap="small" baseline="-250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Năm</a:t>
              </a:r>
              <a:r>
                <a:rPr lang="en-US" sz="3600" b="1" cap="small" baseline="-25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cap="small" baseline="-250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sz="3600" b="1" cap="small" baseline="-25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2024 - 2025</a:t>
              </a:r>
              <a:endParaRPr lang="vi-VN" sz="4000" b="1" cap="small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F9E443AC-CB2E-81E1-142A-E20D101440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72" y="308223"/>
            <a:ext cx="608291" cy="11579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0" y="128309"/>
            <a:ext cx="1376126" cy="15177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6D17E4-D895-B470-B87E-67D9EDD232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8694" y="3942332"/>
            <a:ext cx="3169204" cy="2915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625B2B-0CA8-932B-8E9B-A2BA2209A7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73585" y="3723710"/>
            <a:ext cx="3618415" cy="3134290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0154B27-CB4C-3725-9C5A-FDF63075785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139208"/>
            <a:ext cx="1723297" cy="1723297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6BAC4AC7-58F6-A34A-5175-32E6A0C7BE7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382793" y="191127"/>
            <a:ext cx="1716451" cy="1716451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3F6E41D5-727E-F8C4-C165-81F0AB50967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69221" y="139208"/>
            <a:ext cx="1554076" cy="1602140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FEEDAAF9-E4EA-7553-8560-37C8DA6097B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69221" y="5400166"/>
            <a:ext cx="1554076" cy="1602140"/>
          </a:xfrm>
          <a:prstGeom prst="rect">
            <a:avLst/>
          </a:prstGeom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D5C3D6B7-5EAE-62A8-2FAD-CA9C983724B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795801" y="5674705"/>
            <a:ext cx="1147796" cy="1183295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BAC42200-F1E8-F7D1-328A-6A4E6DC55E9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677571" y="5505567"/>
            <a:ext cx="1147796" cy="1183295"/>
          </a:xfrm>
          <a:prstGeom prst="rect">
            <a:avLst/>
          </a:prstGeom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75D53E7C-E02A-CCEB-58CE-C72F85BD8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546902" y="5754015"/>
            <a:ext cx="1147796" cy="1183295"/>
          </a:xfrm>
          <a:prstGeom prst="rect">
            <a:avLst/>
          </a:prstGeom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12CD2AF7-98D9-6E31-A158-E4DAFFD33DE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761748" y="5754015"/>
            <a:ext cx="1147796" cy="1183295"/>
          </a:xfrm>
          <a:prstGeom prst="rect">
            <a:avLst/>
          </a:prstGeom>
        </p:spPr>
      </p:pic>
      <p:pic>
        <p:nvPicPr>
          <p:cNvPr id="19" name="Picture 13">
            <a:extLst>
              <a:ext uri="{FF2B5EF4-FFF2-40B4-BE49-F238E27FC236}">
                <a16:creationId xmlns:a16="http://schemas.microsoft.com/office/drawing/2014/main" id="{9CA2F757-EB44-B1BA-B227-8A52AC01B3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972801" y="5350363"/>
            <a:ext cx="1147796" cy="11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1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2" y="5037478"/>
            <a:ext cx="864090" cy="127757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67360" y="1055426"/>
            <a:ext cx="10576557" cy="22166"/>
            <a:chOff x="548640" y="834044"/>
            <a:chExt cx="10576557" cy="2216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48640" y="856210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09597" y="834044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157151" y="6252249"/>
            <a:ext cx="10576557" cy="22166"/>
            <a:chOff x="548640" y="834044"/>
            <a:chExt cx="10576557" cy="22166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548640" y="856210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09597" y="834044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911597" y="1671010"/>
            <a:ext cx="1044824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 LÝ VÀ SỬ DỤNG TÀI KHOẢN EMAIL, TÀI KHOẢN HỌC TẬP TRỰC TUYẾN (LMS)</a:t>
            </a:r>
            <a:endParaRPr lang="vi-VN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 DỤNG CNTT NHẰM NÂNG CAO HIỆU QUẢ XỬ LÝ THÔNG TIN DỮ LIỆU:</a:t>
            </a:r>
            <a:endParaRPr lang="vi-VN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 TỤC HÀNH CHÍNH CHO NGƯỜI HỌC</a:t>
            </a:r>
            <a:endParaRPr lang="vi-VN" sz="2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TẬP </a:t>
            </a: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 CỨU</a:t>
            </a: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 TRỢ THIẾT BỊ PHẦN MỀM</a:t>
            </a: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SỬ DỤNG PHẦN MỀM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66695" y="4931473"/>
            <a:ext cx="481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Nguyễn Thị Thanh Tâm</a:t>
            </a:r>
          </a:p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60F550-44EB-F1B7-6D1F-010F639A2841}"/>
              </a:ext>
            </a:extLst>
          </p:cNvPr>
          <p:cNvSpPr/>
          <p:nvPr/>
        </p:nvSpPr>
        <p:spPr>
          <a:xfrm>
            <a:off x="8004132" y="4289322"/>
            <a:ext cx="4187868" cy="1734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B2979E-1044-CF42-3BA1-3662B3C06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7" y="76535"/>
            <a:ext cx="884065" cy="932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765953-1236-BC44-ACDE-CE69E8C35844}"/>
              </a:ext>
            </a:extLst>
          </p:cNvPr>
          <p:cNvSpPr txBox="1"/>
          <p:nvPr/>
        </p:nvSpPr>
        <p:spPr>
          <a:xfrm>
            <a:off x="0" y="220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 CÔNG THƯƠNG</a:t>
            </a:r>
          </a:p>
          <a:p>
            <a:pPr algn="ctr"/>
            <a:r>
              <a:rPr lang="en-US" sz="22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 ĐẠI HỌC KINH TẾ - KỸ THUẬT CÔNG NGHIỆP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19D53-7BDE-F4E4-ABBE-F51308482F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025" y="88593"/>
            <a:ext cx="471801" cy="8840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0B68CD-3AA3-33E8-0C4E-282F49AA1AA7}"/>
              </a:ext>
            </a:extLst>
          </p:cNvPr>
          <p:cNvSpPr txBox="1"/>
          <p:nvPr/>
        </p:nvSpPr>
        <p:spPr>
          <a:xfrm>
            <a:off x="79435" y="5768771"/>
            <a:ext cx="12112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Hà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- 8/2024</a:t>
            </a:r>
          </a:p>
        </p:txBody>
      </p:sp>
    </p:spTree>
    <p:extLst>
      <p:ext uri="{BB962C8B-B14F-4D97-AF65-F5344CB8AC3E}">
        <p14:creationId xmlns:p14="http://schemas.microsoft.com/office/powerpoint/2010/main" val="409981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97779972-F63E-4C8C-C6DE-76E39B890E02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39556" y="365661"/>
            <a:ext cx="6355936" cy="144780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F3DA47"/>
              </a:gs>
              <a:gs pos="100000">
                <a:schemeClr val="bg1"/>
              </a:gs>
            </a:gsLst>
            <a:lin ang="0" scaled="1"/>
          </a:gra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686287D6-27FA-A0C8-5F9B-F45E342648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52356" y="870486"/>
            <a:ext cx="61017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5" name="Picture 5" descr="DO_circle001">
            <a:extLst>
              <a:ext uri="{FF2B5EF4-FFF2-40B4-BE49-F238E27FC236}">
                <a16:creationId xmlns:a16="http://schemas.microsoft.com/office/drawing/2014/main" id="{CFFD77AE-F66E-086B-239C-A9AFCB4F5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7688" y="231486"/>
            <a:ext cx="1961260" cy="1714500"/>
          </a:xfrm>
          <a:prstGeom prst="rect">
            <a:avLst/>
          </a:prstGeom>
          <a:noFill/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3094C82-0910-C757-8D17-6ADC951C003A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221149" y="531372"/>
            <a:ext cx="4661104" cy="11079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vi-VN" sz="2200" b="1">
                <a:solidFill>
                  <a:srgbClr val="00B050"/>
                </a:solidFill>
              </a:rPr>
              <a:t>QUẢN LÝ VÀ SỬ DỤNG </a:t>
            </a:r>
            <a:br>
              <a:rPr lang="vi-VN" sz="2200" b="1">
                <a:solidFill>
                  <a:srgbClr val="00B050"/>
                </a:solidFill>
              </a:rPr>
            </a:br>
            <a:r>
              <a:rPr lang="vi-VN" sz="2200" b="1">
                <a:solidFill>
                  <a:srgbClr val="00B050"/>
                </a:solidFill>
              </a:rPr>
              <a:t>TÀI KHOẢN EMAIL, TÀI KHOẢN HỌC TẬP TRỰC TUYẾN (LMS)</a:t>
            </a:r>
            <a:endParaRPr lang="en-US" sz="2200" b="1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0602B1-DB84-A75F-4897-DE75185BBDCD}"/>
              </a:ext>
            </a:extLst>
          </p:cNvPr>
          <p:cNvSpPr/>
          <p:nvPr/>
        </p:nvSpPr>
        <p:spPr>
          <a:xfrm>
            <a:off x="3368946" y="2062998"/>
            <a:ext cx="6355936" cy="1097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1.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Khái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quát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tài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khoản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Email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tài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khoản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trực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tuyến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LMS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CB6FDC8-706A-04CC-FBDA-5C7856FB5CA1}"/>
              </a:ext>
            </a:extLst>
          </p:cNvPr>
          <p:cNvSpPr/>
          <p:nvPr/>
        </p:nvSpPr>
        <p:spPr>
          <a:xfrm>
            <a:off x="3368946" y="3646261"/>
            <a:ext cx="6355936" cy="1097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email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LMS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0C9E4BD-ED47-EAE2-3ED4-EBF03F968C19}"/>
              </a:ext>
            </a:extLst>
          </p:cNvPr>
          <p:cNvSpPr/>
          <p:nvPr/>
        </p:nvSpPr>
        <p:spPr>
          <a:xfrm>
            <a:off x="3338756" y="5229524"/>
            <a:ext cx="6386126" cy="1097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3.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Cách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khắc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phục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vấn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đề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604020202020204" pitchFamily="34" charset="0"/>
                <a:cs typeface="Times New Roman" panose="02020603050405020304" pitchFamily="18" charset="0"/>
              </a:rPr>
              <a:t>học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B42351E-D72D-286A-DD1A-2A60D18E5736}"/>
              </a:ext>
            </a:extLst>
          </p:cNvPr>
          <p:cNvSpPr/>
          <p:nvPr/>
        </p:nvSpPr>
        <p:spPr>
          <a:xfrm>
            <a:off x="2739556" y="2397794"/>
            <a:ext cx="599200" cy="427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675511D-99DC-0C29-E794-518702A34791}"/>
              </a:ext>
            </a:extLst>
          </p:cNvPr>
          <p:cNvSpPr/>
          <p:nvPr/>
        </p:nvSpPr>
        <p:spPr>
          <a:xfrm>
            <a:off x="2769746" y="3982193"/>
            <a:ext cx="599200" cy="427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1EFAE0F-4A77-8C39-041F-7D94CC4CF457}"/>
              </a:ext>
            </a:extLst>
          </p:cNvPr>
          <p:cNvSpPr/>
          <p:nvPr/>
        </p:nvSpPr>
        <p:spPr>
          <a:xfrm>
            <a:off x="2738629" y="5564320"/>
            <a:ext cx="599200" cy="427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5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840C7B6-B840-3415-6121-F6333F3A6445}"/>
              </a:ext>
            </a:extLst>
          </p:cNvPr>
          <p:cNvSpPr txBox="1"/>
          <p:nvPr/>
        </p:nvSpPr>
        <p:spPr>
          <a:xfrm>
            <a:off x="769755" y="263295"/>
            <a:ext cx="9490526" cy="43088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1. </a:t>
            </a:r>
            <a:r>
              <a:rPr lang="en-US" sz="2200" b="1" dirty="0" err="1">
                <a:solidFill>
                  <a:srgbClr val="FF0000"/>
                </a:solidFill>
              </a:rPr>
              <a:t>Khái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quát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về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tài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khoản</a:t>
            </a:r>
            <a:r>
              <a:rPr lang="en-US" sz="2200" b="1" dirty="0">
                <a:solidFill>
                  <a:srgbClr val="FF0000"/>
                </a:solidFill>
              </a:rPr>
              <a:t> Email </a:t>
            </a:r>
            <a:r>
              <a:rPr lang="en-US" sz="2200" b="1" dirty="0" err="1">
                <a:solidFill>
                  <a:srgbClr val="FF0000"/>
                </a:solidFill>
              </a:rPr>
              <a:t>và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tài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khoản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học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tập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trực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>
                <a:solidFill>
                  <a:srgbClr val="FF0000"/>
                </a:solidFill>
              </a:rPr>
              <a:t>tuyến</a:t>
            </a:r>
            <a:r>
              <a:rPr lang="en-US" sz="2200" b="1" dirty="0">
                <a:solidFill>
                  <a:srgbClr val="FF0000"/>
                </a:solidFill>
              </a:rPr>
              <a:t> LMS</a:t>
            </a:r>
            <a:endParaRPr lang="vi-VN" sz="2200" b="1" dirty="0">
              <a:solidFill>
                <a:srgbClr val="FF0000"/>
              </a:solidFill>
            </a:endParaRP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1AC2C3CB-13A6-5CF9-1059-3193E0E69559}"/>
              </a:ext>
            </a:extLst>
          </p:cNvPr>
          <p:cNvGrpSpPr>
            <a:grpSpLocks/>
          </p:cNvGrpSpPr>
          <p:nvPr/>
        </p:nvGrpSpPr>
        <p:grpSpPr bwMode="auto">
          <a:xfrm>
            <a:off x="209914" y="890291"/>
            <a:ext cx="5607263" cy="4407243"/>
            <a:chOff x="768" y="768"/>
            <a:chExt cx="3645" cy="3199"/>
          </a:xfrm>
        </p:grpSpPr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39098B5D-E9BF-5462-85C8-B3E2CD45B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10"/>
              <a:ext cx="468" cy="130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27" name="Oval 5">
              <a:extLst>
                <a:ext uri="{FF2B5EF4-FFF2-40B4-BE49-F238E27FC236}">
                  <a16:creationId xmlns:a16="http://schemas.microsoft.com/office/drawing/2014/main" id="{839DED0A-2F9D-0A11-4F8E-62B5B263E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2372"/>
              <a:ext cx="792" cy="220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29" name="Oval 6">
              <a:extLst>
                <a:ext uri="{FF2B5EF4-FFF2-40B4-BE49-F238E27FC236}">
                  <a16:creationId xmlns:a16="http://schemas.microsoft.com/office/drawing/2014/main" id="{742A7FD5-CD15-FB65-48D5-026C45753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648"/>
              <a:ext cx="1149" cy="319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30" name="Oval 7">
              <a:extLst>
                <a:ext uri="{FF2B5EF4-FFF2-40B4-BE49-F238E27FC236}">
                  <a16:creationId xmlns:a16="http://schemas.microsoft.com/office/drawing/2014/main" id="{DD7E7121-4F1C-1BF1-98FB-025997923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789"/>
              <a:ext cx="933" cy="259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3B8170CF-4D0A-CF38-A172-E0BE881CA21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3770025">
              <a:off x="2951" y="2306"/>
              <a:ext cx="605" cy="121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32" name="Rectangle 9">
              <a:extLst>
                <a:ext uri="{FF2B5EF4-FFF2-40B4-BE49-F238E27FC236}">
                  <a16:creationId xmlns:a16="http://schemas.microsoft.com/office/drawing/2014/main" id="{D9BADDBE-38C9-78E0-DD79-8CC5DD9E720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-743917">
              <a:off x="1698" y="2021"/>
              <a:ext cx="636" cy="109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grpSp>
          <p:nvGrpSpPr>
            <p:cNvPr id="33" name="Group 10">
              <a:extLst>
                <a:ext uri="{FF2B5EF4-FFF2-40B4-BE49-F238E27FC236}">
                  <a16:creationId xmlns:a16="http://schemas.microsoft.com/office/drawing/2014/main" id="{F563EB06-CE7F-DBAD-4C58-1DD531555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9" y="1186"/>
              <a:ext cx="1014" cy="1169"/>
              <a:chOff x="2433" y="1234"/>
              <a:chExt cx="1014" cy="1169"/>
            </a:xfrm>
          </p:grpSpPr>
          <p:sp>
            <p:nvSpPr>
              <p:cNvPr id="49" name="Rectangle 11">
                <a:extLst>
                  <a:ext uri="{FF2B5EF4-FFF2-40B4-BE49-F238E27FC236}">
                    <a16:creationId xmlns:a16="http://schemas.microsoft.com/office/drawing/2014/main" id="{7621CA77-73A6-099A-8D12-5E14EE7347F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-3205350">
                <a:off x="3175" y="1380"/>
                <a:ext cx="376" cy="83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vi-VN"/>
              </a:p>
            </p:txBody>
          </p:sp>
          <p:grpSp>
            <p:nvGrpSpPr>
              <p:cNvPr id="50" name="Group 12">
                <a:extLst>
                  <a:ext uri="{FF2B5EF4-FFF2-40B4-BE49-F238E27FC236}">
                    <a16:creationId xmlns:a16="http://schemas.microsoft.com/office/drawing/2014/main" id="{A4415638-65CE-D05B-46C6-A993E211BD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3" y="1401"/>
                <a:ext cx="1014" cy="1002"/>
                <a:chOff x="2017" y="1920"/>
                <a:chExt cx="1680" cy="1680"/>
              </a:xfrm>
            </p:grpSpPr>
            <p:sp>
              <p:nvSpPr>
                <p:cNvPr id="52" name="Oval 13">
                  <a:extLst>
                    <a:ext uri="{FF2B5EF4-FFF2-40B4-BE49-F238E27FC236}">
                      <a16:creationId xmlns:a16="http://schemas.microsoft.com/office/drawing/2014/main" id="{6DABF79E-1F03-4FCF-EBAC-DD3764A8B7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7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53" name="Freeform 14">
                  <a:extLst>
                    <a:ext uri="{FF2B5EF4-FFF2-40B4-BE49-F238E27FC236}">
                      <a16:creationId xmlns:a16="http://schemas.microsoft.com/office/drawing/2014/main" id="{8BE22796-94F3-896D-F44A-24AB7C2A71D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</p:grpSp>
        <p:grpSp>
          <p:nvGrpSpPr>
            <p:cNvPr id="34" name="Group 16">
              <a:extLst>
                <a:ext uri="{FF2B5EF4-FFF2-40B4-BE49-F238E27FC236}">
                  <a16:creationId xmlns:a16="http://schemas.microsoft.com/office/drawing/2014/main" id="{4EE97836-0F57-6E9B-1BCE-8575F04D1B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7" y="768"/>
              <a:ext cx="641" cy="543"/>
              <a:chOff x="3321" y="816"/>
              <a:chExt cx="641" cy="543"/>
            </a:xfrm>
          </p:grpSpPr>
          <p:grpSp>
            <p:nvGrpSpPr>
              <p:cNvPr id="45" name="Group 17">
                <a:extLst>
                  <a:ext uri="{FF2B5EF4-FFF2-40B4-BE49-F238E27FC236}">
                    <a16:creationId xmlns:a16="http://schemas.microsoft.com/office/drawing/2014/main" id="{08DE4816-A124-F4FB-B29F-4CAF92FD43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21" y="816"/>
                <a:ext cx="549" cy="543"/>
                <a:chOff x="2016" y="1920"/>
                <a:chExt cx="1680" cy="1680"/>
              </a:xfrm>
            </p:grpSpPr>
            <p:sp>
              <p:nvSpPr>
                <p:cNvPr id="47" name="Oval 18">
                  <a:extLst>
                    <a:ext uri="{FF2B5EF4-FFF2-40B4-BE49-F238E27FC236}">
                      <a16:creationId xmlns:a16="http://schemas.microsoft.com/office/drawing/2014/main" id="{00BB2D8D-2B0A-B87E-1847-399018E2FE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48" name="Freeform 19">
                  <a:extLst>
                    <a:ext uri="{FF2B5EF4-FFF2-40B4-BE49-F238E27FC236}">
                      <a16:creationId xmlns:a16="http://schemas.microsoft.com/office/drawing/2014/main" id="{32FD0363-CACF-E446-8720-40151729877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  <p:sp>
            <p:nvSpPr>
              <p:cNvPr id="46" name="Text Box 20">
                <a:extLst>
                  <a:ext uri="{FF2B5EF4-FFF2-40B4-BE49-F238E27FC236}">
                    <a16:creationId xmlns:a16="http://schemas.microsoft.com/office/drawing/2014/main" id="{0ECC9DF5-E494-B1DE-0024-3C7D87623A17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3373" y="949"/>
                <a:ext cx="589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vi-VN" sz="14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anose="020B0604030504040204" pitchFamily="34" charset="0"/>
                  </a:rPr>
                  <a:t>Meet</a:t>
                </a:r>
              </a:p>
            </p:txBody>
          </p:sp>
        </p:grpSp>
        <p:grpSp>
          <p:nvGrpSpPr>
            <p:cNvPr id="35" name="Group 21">
              <a:extLst>
                <a:ext uri="{FF2B5EF4-FFF2-40B4-BE49-F238E27FC236}">
                  <a16:creationId xmlns:a16="http://schemas.microsoft.com/office/drawing/2014/main" id="{D197A8C9-21B4-FEAD-E6AE-B6D1ADC7A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603"/>
              <a:ext cx="1099" cy="1128"/>
              <a:chOff x="912" y="1651"/>
              <a:chExt cx="1099" cy="1128"/>
            </a:xfrm>
          </p:grpSpPr>
          <p:grpSp>
            <p:nvGrpSpPr>
              <p:cNvPr id="41" name="Group 22">
                <a:extLst>
                  <a:ext uri="{FF2B5EF4-FFF2-40B4-BE49-F238E27FC236}">
                    <a16:creationId xmlns:a16="http://schemas.microsoft.com/office/drawing/2014/main" id="{4E7CEE1F-51E2-395A-6A4C-0CE470895B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2" y="1651"/>
                <a:ext cx="1099" cy="1128"/>
                <a:chOff x="2016" y="1920"/>
                <a:chExt cx="1680" cy="1680"/>
              </a:xfrm>
            </p:grpSpPr>
            <p:sp>
              <p:nvSpPr>
                <p:cNvPr id="43" name="Oval 23">
                  <a:extLst>
                    <a:ext uri="{FF2B5EF4-FFF2-40B4-BE49-F238E27FC236}">
                      <a16:creationId xmlns:a16="http://schemas.microsoft.com/office/drawing/2014/main" id="{9FE7197C-01FD-46CE-225A-676BCDC623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72549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44" name="Freeform 24">
                  <a:extLst>
                    <a:ext uri="{FF2B5EF4-FFF2-40B4-BE49-F238E27FC236}">
                      <a16:creationId xmlns:a16="http://schemas.microsoft.com/office/drawing/2014/main" id="{89951209-42E5-2F53-FB08-EA5E910AD96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  <p:sp>
            <p:nvSpPr>
              <p:cNvPr id="42" name="Text Box 25">
                <a:extLst>
                  <a:ext uri="{FF2B5EF4-FFF2-40B4-BE49-F238E27FC236}">
                    <a16:creationId xmlns:a16="http://schemas.microsoft.com/office/drawing/2014/main" id="{6B706180-DB45-919A-0706-7F097A9C42F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8" y="2039"/>
                <a:ext cx="740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vi-VN" sz="28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Gmail</a:t>
                </a:r>
              </a:p>
            </p:txBody>
          </p:sp>
        </p:grpSp>
        <p:grpSp>
          <p:nvGrpSpPr>
            <p:cNvPr id="36" name="Group 26">
              <a:extLst>
                <a:ext uri="{FF2B5EF4-FFF2-40B4-BE49-F238E27FC236}">
                  <a16:creationId xmlns:a16="http://schemas.microsoft.com/office/drawing/2014/main" id="{AD5CBF76-C095-CA6C-445A-DCD8A958E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2397"/>
              <a:ext cx="1268" cy="1253"/>
              <a:chOff x="3278" y="2445"/>
              <a:chExt cx="1268" cy="1253"/>
            </a:xfrm>
          </p:grpSpPr>
          <p:grpSp>
            <p:nvGrpSpPr>
              <p:cNvPr id="37" name="Group 27">
                <a:extLst>
                  <a:ext uri="{FF2B5EF4-FFF2-40B4-BE49-F238E27FC236}">
                    <a16:creationId xmlns:a16="http://schemas.microsoft.com/office/drawing/2014/main" id="{3678445A-8FDD-4796-E6CD-29B9B0E560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8" y="2445"/>
                <a:ext cx="1268" cy="1253"/>
                <a:chOff x="2016" y="1920"/>
                <a:chExt cx="1680" cy="1680"/>
              </a:xfrm>
            </p:grpSpPr>
            <p:sp>
              <p:nvSpPr>
                <p:cNvPr id="39" name="Oval 28">
                  <a:extLst>
                    <a:ext uri="{FF2B5EF4-FFF2-40B4-BE49-F238E27FC236}">
                      <a16:creationId xmlns:a16="http://schemas.microsoft.com/office/drawing/2014/main" id="{0994DAB3-4280-FE6A-8446-880E5FAEC4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5451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sy="50000" kx="-2453608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40" name="Freeform 29">
                  <a:extLst>
                    <a:ext uri="{FF2B5EF4-FFF2-40B4-BE49-F238E27FC236}">
                      <a16:creationId xmlns:a16="http://schemas.microsoft.com/office/drawing/2014/main" id="{A560EA6F-3805-3612-40A3-77D41BE4DAE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  <p:sp>
            <p:nvSpPr>
              <p:cNvPr id="38" name="Text Box 30">
                <a:extLst>
                  <a:ext uri="{FF2B5EF4-FFF2-40B4-BE49-F238E27FC236}">
                    <a16:creationId xmlns:a16="http://schemas.microsoft.com/office/drawing/2014/main" id="{D9B7E5BB-857A-4895-596E-6E0812A7AC2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3454" y="2753"/>
                <a:ext cx="944" cy="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vi-VN" sz="28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Drive và</a:t>
                </a:r>
              </a:p>
              <a:p>
                <a:pPr eaLnBrk="0" hangingPunct="0"/>
                <a:r>
                  <a:rPr lang="en-US" altLang="vi-VN" sz="28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Tài liệu</a:t>
                </a:r>
              </a:p>
            </p:txBody>
          </p:sp>
        </p:grpSp>
      </p:grpSp>
      <p:sp>
        <p:nvSpPr>
          <p:cNvPr id="2" name="Text Box 25">
            <a:extLst>
              <a:ext uri="{FF2B5EF4-FFF2-40B4-BE49-F238E27FC236}">
                <a16:creationId xmlns:a16="http://schemas.microsoft.com/office/drawing/2014/main" id="{6C2DC5BA-0EBD-0826-F0A9-C7563148310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05922" y="2180170"/>
            <a:ext cx="12098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vi-VN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Email</a:t>
            </a:r>
          </a:p>
        </p:txBody>
      </p:sp>
      <p:sp>
        <p:nvSpPr>
          <p:cNvPr id="3" name="Star: 6 Points 2">
            <a:extLst>
              <a:ext uri="{FF2B5EF4-FFF2-40B4-BE49-F238E27FC236}">
                <a16:creationId xmlns:a16="http://schemas.microsoft.com/office/drawing/2014/main" id="{65A73E90-6E62-7CEE-6CD1-138DA4C1BC2D}"/>
              </a:ext>
            </a:extLst>
          </p:cNvPr>
          <p:cNvSpPr/>
          <p:nvPr/>
        </p:nvSpPr>
        <p:spPr>
          <a:xfrm>
            <a:off x="10785734" y="24810"/>
            <a:ext cx="1428576" cy="1071972"/>
          </a:xfrm>
          <a:prstGeom prst="star6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Miễn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phí</a:t>
            </a:r>
            <a:endParaRPr lang="vi-VN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E5ACA73-5145-BF23-8127-EAC3048E4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28907"/>
              </p:ext>
            </p:extLst>
          </p:nvPr>
        </p:nvGraphicFramePr>
        <p:xfrm>
          <a:off x="847106" y="5220999"/>
          <a:ext cx="10497788" cy="1559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48894">
                  <a:extLst>
                    <a:ext uri="{9D8B030D-6E8A-4147-A177-3AD203B41FA5}">
                      <a16:colId xmlns:a16="http://schemas.microsoft.com/office/drawing/2014/main" val="4023454831"/>
                    </a:ext>
                  </a:extLst>
                </a:gridCol>
                <a:gridCol w="5248894">
                  <a:extLst>
                    <a:ext uri="{9D8B030D-6E8A-4147-A177-3AD203B41FA5}">
                      <a16:colId xmlns:a16="http://schemas.microsoft.com/office/drawing/2014/main" val="3956648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52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vi-VN" dirty="0"/>
                        <a:t>&lt;họ và đệm (chữ cái đầu) tên </a:t>
                      </a:r>
                      <a:r>
                        <a:rPr lang="vi-VN" dirty="0" err="1"/>
                        <a:t>sv.tên</a:t>
                      </a:r>
                      <a:r>
                        <a:rPr lang="vi-VN" dirty="0"/>
                        <a:t> lớp&gt;@sv.uneti.edu.vn</a:t>
                      </a:r>
                    </a:p>
                    <a:p>
                      <a:r>
                        <a:rPr lang="vi-VN" dirty="0"/>
                        <a:t>​Ví dụ: </a:t>
                      </a:r>
                      <a:r>
                        <a:rPr lang="vi-VN" dirty="0">
                          <a:solidFill>
                            <a:srgbClr val="C00000"/>
                          </a:solidFill>
                        </a:rPr>
                        <a:t>bdviet.</a:t>
                      </a:r>
                      <a:r>
                        <a:rPr lang="vi-VN" dirty="0">
                          <a:solidFill>
                            <a:srgbClr val="FFC000"/>
                          </a:solidFill>
                        </a:rPr>
                        <a:t>dhnn17a1tx.04</a:t>
                      </a:r>
                      <a:r>
                        <a:rPr lang="vi-VN" dirty="0">
                          <a:solidFill>
                            <a:srgbClr val="C00000"/>
                          </a:solidFill>
                        </a:rPr>
                        <a:t>@sv.uneti.edu.vn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sv</a:t>
                      </a:r>
                      <a:r>
                        <a:rPr lang="en-US" dirty="0"/>
                        <a:t>.&lt;</a:t>
                      </a:r>
                      <a:r>
                        <a:rPr lang="en-US" dirty="0" err="1"/>
                        <a:t>mã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sinh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viên</a:t>
                      </a:r>
                      <a:r>
                        <a:rPr lang="en-US" dirty="0"/>
                        <a:t>&gt;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 err="1"/>
                        <a:t>Ví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dụ</a:t>
                      </a:r>
                      <a:r>
                        <a:rPr lang="en-US" dirty="0"/>
                        <a:t>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sv.14104500034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790093"/>
                  </a:ext>
                </a:extLst>
              </a:tr>
            </a:tbl>
          </a:graphicData>
        </a:graphic>
      </p:graphicFrame>
      <p:pic>
        <p:nvPicPr>
          <p:cNvPr id="1026" name="Picture 2" descr="doi-tuong-su-dung-lms-la-ai">
            <a:extLst>
              <a:ext uri="{FF2B5EF4-FFF2-40B4-BE49-F238E27FC236}">
                <a16:creationId xmlns:a16="http://schemas.microsoft.com/office/drawing/2014/main" id="{DADD9EA8-1FCE-387B-CAD3-BF536D56D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747" y="1549988"/>
            <a:ext cx="4991020" cy="249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ED986A-1D88-EDF8-92A8-84EE4C726E7D}"/>
              </a:ext>
            </a:extLst>
          </p:cNvPr>
          <p:cNvSpPr/>
          <p:nvPr/>
        </p:nvSpPr>
        <p:spPr>
          <a:xfrm>
            <a:off x="863855" y="4532082"/>
            <a:ext cx="1544012" cy="55399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000" b="1" cap="none" spc="0" dirty="0">
                <a:ln/>
                <a:solidFill>
                  <a:schemeClr val="accent3"/>
                </a:solidFill>
                <a:effectLst/>
              </a:rPr>
              <a:t>Quy </a:t>
            </a:r>
            <a:r>
              <a:rPr lang="en-US" sz="3000" b="1" cap="none" spc="0" dirty="0" err="1">
                <a:ln/>
                <a:solidFill>
                  <a:schemeClr val="accent3"/>
                </a:solidFill>
                <a:effectLst/>
              </a:rPr>
              <a:t>tắc</a:t>
            </a:r>
            <a:endParaRPr lang="en-US" sz="3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525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3AC5C425-9E6D-4126-3536-3536D8C45A76}"/>
              </a:ext>
            </a:extLst>
          </p:cNvPr>
          <p:cNvSpPr txBox="1">
            <a:spLocks/>
          </p:cNvSpPr>
          <p:nvPr/>
        </p:nvSpPr>
        <p:spPr>
          <a:xfrm>
            <a:off x="222421" y="184675"/>
            <a:ext cx="11969579" cy="492168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email </a:t>
            </a:r>
          </a:p>
          <a:p>
            <a:pPr algn="ctr"/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LMS</a:t>
            </a:r>
            <a:endParaRPr lang="vi-VN" b="1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16CA6F-08C7-64EE-9801-763915D76C54}"/>
              </a:ext>
            </a:extLst>
          </p:cNvPr>
          <p:cNvGrpSpPr>
            <a:grpSpLocks/>
          </p:cNvGrpSpPr>
          <p:nvPr/>
        </p:nvGrpSpPr>
        <p:grpSpPr bwMode="auto">
          <a:xfrm>
            <a:off x="4819197" y="1524000"/>
            <a:ext cx="3157538" cy="2563813"/>
            <a:chOff x="1838" y="1248"/>
            <a:chExt cx="1989" cy="1615"/>
          </a:xfrm>
        </p:grpSpPr>
        <p:sp>
          <p:nvSpPr>
            <p:cNvPr id="11" name="AutoShape 10">
              <a:extLst>
                <a:ext uri="{FF2B5EF4-FFF2-40B4-BE49-F238E27FC236}">
                  <a16:creationId xmlns:a16="http://schemas.microsoft.com/office/drawing/2014/main" id="{5435612C-3B66-8836-995B-56B117CCAC7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6200000" flipH="1">
              <a:off x="1786" y="1952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078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3B98E949-101E-CF7C-19CC-9526B6EEB26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 flipH="1">
              <a:off x="3569" y="1918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078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F48AE64-5017-9EDD-6971-4DCB8E00569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30" y="1248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AABA9BB-3D9A-5B2F-A3EF-AC1349A9F22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22" y="1339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70A3CC0-CF46-C9EF-4FD2-E399A054D16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6" y="1424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vi-VN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16BD186-79E0-6A0B-C89A-3E6EE06A8B4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6" y="1424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vi-VN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AC9CF1A-5304-66C2-6330-E5EF95B9E6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507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vi-VN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DEE0441-276F-60E7-53B9-8E2205F64E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507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vi-VN"/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40016FD8-6E09-7CF8-203D-41CABE8A8C2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471" y="1774"/>
              <a:ext cx="75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vi-VN" sz="2400" b="1">
                  <a:solidFill>
                    <a:schemeClr val="tx2"/>
                  </a:solidFill>
                </a:rPr>
                <a:t>EMAIL /</a:t>
              </a:r>
            </a:p>
            <a:p>
              <a:pPr algn="ctr" eaLnBrk="0" hangingPunct="0"/>
              <a:r>
                <a:rPr lang="en-US" altLang="vi-VN" sz="2400" b="1">
                  <a:solidFill>
                    <a:schemeClr val="tx2"/>
                  </a:solidFill>
                </a:rPr>
                <a:t>LMS</a:t>
              </a:r>
            </a:p>
          </p:txBody>
        </p:sp>
      </p:grpSp>
      <p:sp>
        <p:nvSpPr>
          <p:cNvPr id="28" name="AutoShape 5">
            <a:extLst>
              <a:ext uri="{FF2B5EF4-FFF2-40B4-BE49-F238E27FC236}">
                <a16:creationId xmlns:a16="http://schemas.microsoft.com/office/drawing/2014/main" id="{6FD19047-255C-CB72-4536-C09D6F8D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793" y="1252651"/>
            <a:ext cx="3607367" cy="4394006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vi-VN" altLang="vi-VN" dirty="0">
              <a:highlight>
                <a:srgbClr val="FFFF00"/>
              </a:highlight>
              <a:latin typeface="Verdana" panose="020B0604030504040204" pitchFamily="34" charset="0"/>
            </a:endParaRP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A438D534-6A33-7CBA-310F-ACF14165E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4" y="1252650"/>
            <a:ext cx="3607367" cy="4394007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vi-VN" altLang="vi-VN">
              <a:latin typeface="Verdana" panose="020B0604030504040204" pitchFamily="34" charset="0"/>
            </a:endParaRPr>
          </a:p>
        </p:txBody>
      </p:sp>
      <p:sp>
        <p:nvSpPr>
          <p:cNvPr id="30" name="Text Box 6">
            <a:extLst>
              <a:ext uri="{FF2B5EF4-FFF2-40B4-BE49-F238E27FC236}">
                <a16:creationId xmlns:a16="http://schemas.microsoft.com/office/drawing/2014/main" id="{758CD88B-6E6A-3337-2F48-E3F320BB4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93" y="1524000"/>
            <a:ext cx="356201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Quên, mất ... mật khẩu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endParaRPr lang="en-US" altLang="vi-VN" b="1" dirty="0"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bị hệ thống vô hiệu hóa: Do vi phạm chính sách</a:t>
            </a:r>
            <a:endParaRPr kumimoji="0" lang="en-US" altLang="vi-VN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Không vào được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Do chưa thiết lập bảo mật 2 bước</a:t>
            </a:r>
            <a:endParaRPr kumimoji="0" lang="en-US" altLang="vi-VN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Cần cấp mới tài khoản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Do SV chưa có tài khoản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endParaRPr lang="en-US" altLang="vi-VN" b="1" dirty="0"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Đổi tên tài khoản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Do người học chuyển lớp danh nghĩa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5648E413-45C2-996A-9751-B7C299CEB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2801" y="1655563"/>
            <a:ext cx="333284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vi-VN" b="1" dirty="0">
                <a:effectLst/>
              </a:rPr>
              <a:t>Cần cấp mới tài khoản LMS: Do người học chưa có tài khoản LMS</a:t>
            </a:r>
            <a:endParaRPr lang="en-US" b="1" dirty="0">
              <a:effectLst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vi-VN" b="1" dirty="0">
                <a:effectLst/>
              </a:rPr>
              <a:t>Quên, mất … mật khẩu LMS</a:t>
            </a:r>
            <a:endParaRPr kumimoji="0" lang="vi-VN" altLang="vi-VN" sz="1800" b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A84386-FB02-3834-6D64-0659FC3C2346}"/>
              </a:ext>
            </a:extLst>
          </p:cNvPr>
          <p:cNvSpPr txBox="1"/>
          <p:nvPr/>
        </p:nvSpPr>
        <p:spPr>
          <a:xfrm>
            <a:off x="855436" y="5918006"/>
            <a:ext cx="3607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dirty="0" err="1">
                <a:solidFill>
                  <a:srgbClr val="FF0000"/>
                </a:solidFill>
              </a:rPr>
              <a:t>Email</a:t>
            </a:r>
            <a:r>
              <a:rPr lang="vi-VN" b="1" dirty="0">
                <a:solidFill>
                  <a:srgbClr val="FF0000"/>
                </a:solidFill>
              </a:rPr>
              <a:t>: ???@sv.uneti.edu.vn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A2237D-832A-49C4-997C-FB5EA3F99C95}"/>
              </a:ext>
            </a:extLst>
          </p:cNvPr>
          <p:cNvSpPr txBox="1"/>
          <p:nvPr/>
        </p:nvSpPr>
        <p:spPr>
          <a:xfrm>
            <a:off x="8297864" y="5829278"/>
            <a:ext cx="3607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dirty="0" err="1">
                <a:solidFill>
                  <a:srgbClr val="FF0000"/>
                </a:solidFill>
              </a:rPr>
              <a:t>Web</a:t>
            </a:r>
            <a:r>
              <a:rPr lang="vi-VN" b="1" dirty="0">
                <a:solidFill>
                  <a:srgbClr val="FF0000"/>
                </a:solidFill>
              </a:rPr>
              <a:t>: Lms.uneti.edu.vn</a:t>
            </a:r>
          </a:p>
        </p:txBody>
      </p:sp>
      <p:pic>
        <p:nvPicPr>
          <p:cNvPr id="12290" name="Picture 2" descr="Vấn đề là gì? Tổng hợp những kỹ năng giải quyết vấn đề">
            <a:extLst>
              <a:ext uri="{FF2B5EF4-FFF2-40B4-BE49-F238E27FC236}">
                <a16:creationId xmlns:a16="http://schemas.microsoft.com/office/drawing/2014/main" id="{20367991-C42B-637D-DECD-4A418FC90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460" y="4253191"/>
            <a:ext cx="2563813" cy="204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34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3AC5C425-9E6D-4126-3536-3536D8C45A76}"/>
              </a:ext>
            </a:extLst>
          </p:cNvPr>
          <p:cNvSpPr txBox="1">
            <a:spLocks/>
          </p:cNvSpPr>
          <p:nvPr/>
        </p:nvSpPr>
        <p:spPr>
          <a:xfrm>
            <a:off x="3126795" y="1386263"/>
            <a:ext cx="6935190" cy="49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altLang="vi-V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b="1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16CA6F-08C7-64EE-9801-763915D76C54}"/>
              </a:ext>
            </a:extLst>
          </p:cNvPr>
          <p:cNvGrpSpPr>
            <a:grpSpLocks/>
          </p:cNvGrpSpPr>
          <p:nvPr/>
        </p:nvGrpSpPr>
        <p:grpSpPr bwMode="auto">
          <a:xfrm>
            <a:off x="4827134" y="2497973"/>
            <a:ext cx="3157538" cy="2563813"/>
            <a:chOff x="1838" y="1248"/>
            <a:chExt cx="1989" cy="1615"/>
          </a:xfrm>
        </p:grpSpPr>
        <p:sp>
          <p:nvSpPr>
            <p:cNvPr id="11" name="AutoShape 10">
              <a:extLst>
                <a:ext uri="{FF2B5EF4-FFF2-40B4-BE49-F238E27FC236}">
                  <a16:creationId xmlns:a16="http://schemas.microsoft.com/office/drawing/2014/main" id="{5435612C-3B66-8836-995B-56B117CCAC7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6200000" flipH="1">
              <a:off x="1786" y="1952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078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3B98E949-101E-CF7C-19CC-9526B6EEB26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 flipH="1">
              <a:off x="3569" y="1918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078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F48AE64-5017-9EDD-6971-4DCB8E00569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30" y="1248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AABA9BB-3D9A-5B2F-A3EF-AC1349A9F22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22" y="1339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70A3CC0-CF46-C9EF-4FD2-E399A054D16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6" y="1424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vi-VN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16BD186-79E0-6A0B-C89A-3E6EE06A8B4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6" y="1424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vi-VN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AC9CF1A-5304-66C2-6330-E5EF95B9E6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507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vi-VN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DEE0441-276F-60E7-53B9-8E2205F64E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507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vi-VN"/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40016FD8-6E09-7CF8-203D-41CABE8A8C2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471" y="1774"/>
              <a:ext cx="75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vi-VN" sz="2400" b="1" dirty="0">
                  <a:solidFill>
                    <a:schemeClr val="tx2"/>
                  </a:solidFill>
                </a:rPr>
                <a:t>EMAIL /</a:t>
              </a:r>
            </a:p>
            <a:p>
              <a:pPr algn="ctr" eaLnBrk="0" hangingPunct="0"/>
              <a:r>
                <a:rPr lang="en-US" altLang="vi-VN" sz="2400" b="1" dirty="0">
                  <a:solidFill>
                    <a:schemeClr val="tx2"/>
                  </a:solidFill>
                </a:rPr>
                <a:t>LMS</a:t>
              </a:r>
            </a:p>
          </p:txBody>
        </p:sp>
      </p:grpSp>
      <p:sp>
        <p:nvSpPr>
          <p:cNvPr id="28" name="AutoShape 5">
            <a:extLst>
              <a:ext uri="{FF2B5EF4-FFF2-40B4-BE49-F238E27FC236}">
                <a16:creationId xmlns:a16="http://schemas.microsoft.com/office/drawing/2014/main" id="{6FD19047-255C-CB72-4536-C09D6F8D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280" y="2491529"/>
            <a:ext cx="3607367" cy="3328777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vi-VN" altLang="vi-VN">
              <a:latin typeface="Verdana" panose="020B0604030504040204" pitchFamily="34" charset="0"/>
            </a:endParaRP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A438D534-6A33-7CBA-310F-ACF14165E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341" y="2359966"/>
            <a:ext cx="3607367" cy="3328777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vi-VN" altLang="vi-VN">
              <a:latin typeface="Verdana" panose="020B0604030504040204" pitchFamily="34" charset="0"/>
            </a:endParaRPr>
          </a:p>
        </p:txBody>
      </p:sp>
      <p:sp>
        <p:nvSpPr>
          <p:cNvPr id="30" name="Text Box 6">
            <a:extLst>
              <a:ext uri="{FF2B5EF4-FFF2-40B4-BE49-F238E27FC236}">
                <a16:creationId xmlns:a16="http://schemas.microsoft.com/office/drawing/2014/main" id="{758CD88B-6E6A-3337-2F48-E3F320BB4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280" y="2762879"/>
            <a:ext cx="3562010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Thiết lập bảo mật 2 bước của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Để chủ động quản lý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và tự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reset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lại mật khẩu hoặc lấy lại mật khẩu khi quên mật khẩu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Tránh các rủi ro bị người khác lấy mất tài khoản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5648E413-45C2-996A-9751-B7C299CEB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278" y="2762879"/>
            <a:ext cx="33328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vi-VN" b="1" dirty="0">
                <a:effectLst/>
              </a:rPr>
              <a:t>Tự </a:t>
            </a:r>
            <a:r>
              <a:rPr lang="vi-VN" b="1" dirty="0" err="1">
                <a:effectLst/>
              </a:rPr>
              <a:t>reset</a:t>
            </a:r>
            <a:r>
              <a:rPr lang="vi-VN" b="1" dirty="0">
                <a:effectLst/>
              </a:rPr>
              <a:t> mật khẩu tài khoản LMS, hệ thống gửi </a:t>
            </a:r>
            <a:r>
              <a:rPr lang="vi-VN" b="1" dirty="0" err="1">
                <a:effectLst/>
              </a:rPr>
              <a:t>links</a:t>
            </a:r>
            <a:r>
              <a:rPr lang="vi-VN" b="1" dirty="0">
                <a:effectLst/>
              </a:rPr>
              <a:t> </a:t>
            </a:r>
            <a:r>
              <a:rPr lang="vi-VN" b="1" dirty="0" err="1">
                <a:effectLst/>
              </a:rPr>
              <a:t>reset</a:t>
            </a:r>
            <a:r>
              <a:rPr lang="vi-VN" b="1" dirty="0">
                <a:effectLst/>
              </a:rPr>
              <a:t> vào tài khoản </a:t>
            </a:r>
            <a:r>
              <a:rPr lang="vi-VN" b="1" dirty="0" err="1">
                <a:effectLst/>
              </a:rPr>
              <a:t>email</a:t>
            </a:r>
            <a:endParaRPr kumimoji="0" lang="vi-VN" altLang="vi-VN" sz="1800" b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3EFE60-7428-E82F-A3BD-5BAF698AF263}"/>
              </a:ext>
            </a:extLst>
          </p:cNvPr>
          <p:cNvSpPr txBox="1"/>
          <p:nvPr/>
        </p:nvSpPr>
        <p:spPr>
          <a:xfrm>
            <a:off x="1187280" y="5906990"/>
            <a:ext cx="3607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dirty="0" err="1">
                <a:solidFill>
                  <a:srgbClr val="FF0000"/>
                </a:solidFill>
              </a:rPr>
              <a:t>Email</a:t>
            </a:r>
            <a:r>
              <a:rPr lang="vi-VN" b="1" dirty="0">
                <a:solidFill>
                  <a:srgbClr val="FF0000"/>
                </a:solidFill>
              </a:rPr>
              <a:t>: ???@sv.uneti.edu.vn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565237-433E-5C18-A06D-D575B2D32C3D}"/>
              </a:ext>
            </a:extLst>
          </p:cNvPr>
          <p:cNvSpPr txBox="1"/>
          <p:nvPr/>
        </p:nvSpPr>
        <p:spPr>
          <a:xfrm>
            <a:off x="8136278" y="5820306"/>
            <a:ext cx="3607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dirty="0" err="1">
                <a:solidFill>
                  <a:srgbClr val="FF0000"/>
                </a:solidFill>
              </a:rPr>
              <a:t>Web</a:t>
            </a:r>
            <a:r>
              <a:rPr lang="vi-VN" b="1" dirty="0">
                <a:solidFill>
                  <a:srgbClr val="FF0000"/>
                </a:solidFill>
              </a:rPr>
              <a:t>: Lms.uneti.edu.vn</a:t>
            </a:r>
          </a:p>
        </p:txBody>
      </p:sp>
      <p:pic>
        <p:nvPicPr>
          <p:cNvPr id="2050" name="Picture 2" descr="Tất tần tật về tiếng Việt lớp 4 câu hỏi và dấu chấm hỏi">
            <a:extLst>
              <a:ext uri="{FF2B5EF4-FFF2-40B4-BE49-F238E27FC236}">
                <a16:creationId xmlns:a16="http://schemas.microsoft.com/office/drawing/2014/main" id="{C299F8FF-5C37-A600-CEB9-FE3BE1C13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717" y="1183167"/>
            <a:ext cx="1707078" cy="102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56B5072-5E04-139A-AD1E-9A081659EAC0}"/>
              </a:ext>
            </a:extLst>
          </p:cNvPr>
          <p:cNvSpPr txBox="1">
            <a:spLocks/>
          </p:cNvSpPr>
          <p:nvPr/>
        </p:nvSpPr>
        <p:spPr>
          <a:xfrm>
            <a:off x="222421" y="110664"/>
            <a:ext cx="11969579" cy="897999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en-US" b="1" kern="100" dirty="0">
              <a:solidFill>
                <a:srgbClr val="FF0000"/>
              </a:solidFill>
              <a:effectLst/>
              <a:latin typeface="Arial Nova" panose="020B05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email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LMS</a:t>
            </a:r>
            <a:endParaRPr lang="vi-VN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en-US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435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ỗ trợ - Chi cục Kiểm dịch thực vật vùng IV">
            <a:extLst>
              <a:ext uri="{FF2B5EF4-FFF2-40B4-BE49-F238E27FC236}">
                <a16:creationId xmlns:a16="http://schemas.microsoft.com/office/drawing/2014/main" id="{1BFE3357-5FED-D829-5041-DC5854E7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6" y="0"/>
            <a:ext cx="1659553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B3FA1D2-414E-9B91-79AF-E5E81F754147}"/>
              </a:ext>
            </a:extLst>
          </p:cNvPr>
          <p:cNvSpPr txBox="1">
            <a:spLocks/>
          </p:cNvSpPr>
          <p:nvPr/>
        </p:nvSpPr>
        <p:spPr>
          <a:xfrm>
            <a:off x="2407700" y="173259"/>
            <a:ext cx="7111938" cy="49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Star: 16 Points 2">
            <a:extLst>
              <a:ext uri="{FF2B5EF4-FFF2-40B4-BE49-F238E27FC236}">
                <a16:creationId xmlns:a16="http://schemas.microsoft.com/office/drawing/2014/main" id="{B79B342F-A2C7-C8DA-7AE5-4DA02D14A972}"/>
              </a:ext>
            </a:extLst>
          </p:cNvPr>
          <p:cNvSpPr/>
          <p:nvPr/>
        </p:nvSpPr>
        <p:spPr>
          <a:xfrm>
            <a:off x="56386" y="4688148"/>
            <a:ext cx="2769529" cy="2169852"/>
          </a:xfrm>
          <a:prstGeom prst="star16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giải</a:t>
            </a:r>
            <a:r>
              <a:rPr lang="en-US" dirty="0"/>
              <a:t> </a:t>
            </a:r>
            <a:r>
              <a:rPr lang="en-US" dirty="0" err="1"/>
              <a:t>quyết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lỗi</a:t>
            </a:r>
            <a:endParaRPr lang="vi-VN" dirty="0"/>
          </a:p>
        </p:txBody>
      </p:sp>
      <p:pic>
        <p:nvPicPr>
          <p:cNvPr id="3078" name="Picture 6" descr="Thiết kế web Cần Thơ">
            <a:extLst>
              <a:ext uri="{FF2B5EF4-FFF2-40B4-BE49-F238E27FC236}">
                <a16:creationId xmlns:a16="http://schemas.microsoft.com/office/drawing/2014/main" id="{B9C63E04-953E-42A3-B726-72C2CBFE1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0730"/>
            <a:ext cx="1352969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B698C0-D473-A8AE-A420-19208DFA9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492" y="1135569"/>
            <a:ext cx="6665508" cy="539140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637DC0-584B-C0ED-B1D2-79942F78C907}"/>
              </a:ext>
            </a:extLst>
          </p:cNvPr>
          <p:cNvSpPr/>
          <p:nvPr/>
        </p:nvSpPr>
        <p:spPr>
          <a:xfrm>
            <a:off x="1352969" y="1814939"/>
            <a:ext cx="3646543" cy="12056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solidFill>
                  <a:srgbClr val="FF0000"/>
                </a:solidFill>
              </a:rPr>
              <a:t>Giải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đáp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trực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tuyến</a:t>
            </a:r>
            <a:r>
              <a:rPr lang="en-US" dirty="0">
                <a:solidFill>
                  <a:srgbClr val="FF0000"/>
                </a:solidFill>
              </a:rPr>
              <a:t> qua meet </a:t>
            </a:r>
            <a:r>
              <a:rPr lang="en-US" alt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https://sinhvien.uneti.edu.vn/sinh-vien/dm-tin-tuc/so-tay-sinh-vien.html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C243810-EEF8-F39B-3345-7ED1A92E80D0}"/>
              </a:ext>
            </a:extLst>
          </p:cNvPr>
          <p:cNvSpPr/>
          <p:nvPr/>
        </p:nvSpPr>
        <p:spPr>
          <a:xfrm>
            <a:off x="4999512" y="2249791"/>
            <a:ext cx="480132" cy="29484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69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ỗ trợ - Chi cục Kiểm dịch thực vật vùng IV">
            <a:extLst>
              <a:ext uri="{FF2B5EF4-FFF2-40B4-BE49-F238E27FC236}">
                <a16:creationId xmlns:a16="http://schemas.microsoft.com/office/drawing/2014/main" id="{1BFE3357-5FED-D829-5041-DC5854E7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6" y="0"/>
            <a:ext cx="1659553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B3FA1D2-414E-9B91-79AF-E5E81F754147}"/>
              </a:ext>
            </a:extLst>
          </p:cNvPr>
          <p:cNvSpPr txBox="1">
            <a:spLocks/>
          </p:cNvSpPr>
          <p:nvPr/>
        </p:nvSpPr>
        <p:spPr>
          <a:xfrm>
            <a:off x="2407700" y="173259"/>
            <a:ext cx="7111938" cy="49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02DAD6-EBD8-EBEA-6BD4-6B6177797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459" y="1747284"/>
            <a:ext cx="7562541" cy="336343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Star: 16 Points 5">
            <a:extLst>
              <a:ext uri="{FF2B5EF4-FFF2-40B4-BE49-F238E27FC236}">
                <a16:creationId xmlns:a16="http://schemas.microsoft.com/office/drawing/2014/main" id="{2825EB37-4BF9-2D28-84DC-8DBC07206BDB}"/>
              </a:ext>
            </a:extLst>
          </p:cNvPr>
          <p:cNvSpPr/>
          <p:nvPr/>
        </p:nvSpPr>
        <p:spPr>
          <a:xfrm>
            <a:off x="804943" y="4420105"/>
            <a:ext cx="2769529" cy="2169852"/>
          </a:xfrm>
          <a:prstGeom prst="star16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giải</a:t>
            </a:r>
            <a:r>
              <a:rPr lang="en-US" dirty="0"/>
              <a:t> </a:t>
            </a:r>
            <a:r>
              <a:rPr lang="en-US" dirty="0" err="1"/>
              <a:t>quyết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lỗi</a:t>
            </a:r>
            <a:endParaRPr lang="vi-V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E98F1D-567E-2BD4-FAAD-677AB583CD32}"/>
              </a:ext>
            </a:extLst>
          </p:cNvPr>
          <p:cNvSpPr/>
          <p:nvPr/>
        </p:nvSpPr>
        <p:spPr>
          <a:xfrm>
            <a:off x="273133" y="2641986"/>
            <a:ext cx="3835730" cy="12056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</a:rPr>
              <a:t> Cung </a:t>
            </a:r>
            <a:r>
              <a:rPr lang="en-US" dirty="0" err="1">
                <a:solidFill>
                  <a:srgbClr val="FF0000"/>
                </a:solidFill>
              </a:rPr>
              <a:t>cấp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các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tài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liệu</a:t>
            </a:r>
            <a:r>
              <a:rPr lang="en-US" dirty="0">
                <a:solidFill>
                  <a:srgbClr val="FF0000"/>
                </a:solidFill>
              </a:rPr>
              <a:t>/video </a:t>
            </a:r>
            <a:r>
              <a:rPr lang="en-US" dirty="0" err="1">
                <a:solidFill>
                  <a:srgbClr val="FF0000"/>
                </a:solidFill>
              </a:rPr>
              <a:t>hướng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dẫn</a:t>
            </a:r>
            <a:endParaRPr lang="en-US" dirty="0">
              <a:solidFill>
                <a:srgbClr val="FF0000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https://support.uneti.edu.vn/huong-dan-su-dung-phan-mem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50FE01E-8AF4-CBDD-29F7-9E9B248F0F61}"/>
              </a:ext>
            </a:extLst>
          </p:cNvPr>
          <p:cNvSpPr/>
          <p:nvPr/>
        </p:nvSpPr>
        <p:spPr>
          <a:xfrm>
            <a:off x="4108863" y="3134154"/>
            <a:ext cx="581890" cy="29484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43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ỗ trợ - Chi cục Kiểm dịch thực vật vùng IV">
            <a:extLst>
              <a:ext uri="{FF2B5EF4-FFF2-40B4-BE49-F238E27FC236}">
                <a16:creationId xmlns:a16="http://schemas.microsoft.com/office/drawing/2014/main" id="{1BFE3357-5FED-D829-5041-DC5854E7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6" y="0"/>
            <a:ext cx="1659553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B3FA1D2-414E-9B91-79AF-E5E81F754147}"/>
              </a:ext>
            </a:extLst>
          </p:cNvPr>
          <p:cNvSpPr txBox="1">
            <a:spLocks/>
          </p:cNvSpPr>
          <p:nvPr/>
        </p:nvSpPr>
        <p:spPr>
          <a:xfrm>
            <a:off x="2407700" y="173259"/>
            <a:ext cx="7111938" cy="49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altLang="vi-V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vi-VN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F6B5F0-773B-B708-24D2-2DC62D1ABC4A}"/>
              </a:ext>
            </a:extLst>
          </p:cNvPr>
          <p:cNvSpPr/>
          <p:nvPr/>
        </p:nvSpPr>
        <p:spPr>
          <a:xfrm>
            <a:off x="3401308" y="972850"/>
            <a:ext cx="5956448" cy="7742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Thao </a:t>
            </a:r>
            <a:r>
              <a:rPr lang="en-US" sz="2000" dirty="0" err="1">
                <a:solidFill>
                  <a:srgbClr val="FF0000"/>
                </a:solidFill>
              </a:rPr>
              <a:t>tác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đề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nghị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thủ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tục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hành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chính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cho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sinh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viên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trên</a:t>
            </a:r>
            <a:r>
              <a:rPr lang="en-US" sz="2000" dirty="0">
                <a:solidFill>
                  <a:srgbClr val="FF0000"/>
                </a:solidFill>
              </a:rPr>
              <a:t> app </a:t>
            </a:r>
            <a:r>
              <a:rPr lang="en-US" sz="2000" dirty="0" err="1">
                <a:solidFill>
                  <a:srgbClr val="FF0000"/>
                </a:solidFill>
              </a:rPr>
              <a:t>hoặc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phần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mềm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1BD7FB1-B7DC-6A4D-26E8-C10A729308DC}"/>
              </a:ext>
            </a:extLst>
          </p:cNvPr>
          <p:cNvSpPr/>
          <p:nvPr/>
        </p:nvSpPr>
        <p:spPr>
          <a:xfrm>
            <a:off x="5963669" y="1747089"/>
            <a:ext cx="324592" cy="42935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160A7A31-3C9A-8B5E-3EAA-D606B54A8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015086"/>
              </p:ext>
            </p:extLst>
          </p:nvPr>
        </p:nvGraphicFramePr>
        <p:xfrm>
          <a:off x="362415" y="2176438"/>
          <a:ext cx="11527100" cy="46815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63550">
                  <a:extLst>
                    <a:ext uri="{9D8B030D-6E8A-4147-A177-3AD203B41FA5}">
                      <a16:colId xmlns:a16="http://schemas.microsoft.com/office/drawing/2014/main" val="1996235091"/>
                    </a:ext>
                  </a:extLst>
                </a:gridCol>
                <a:gridCol w="5763550">
                  <a:extLst>
                    <a:ext uri="{9D8B030D-6E8A-4147-A177-3AD203B41FA5}">
                      <a16:colId xmlns:a16="http://schemas.microsoft.com/office/drawing/2014/main" val="1247436285"/>
                    </a:ext>
                  </a:extLst>
                </a:gridCol>
              </a:tblGrid>
              <a:tr h="4884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64646"/>
                  </a:ext>
                </a:extLst>
              </a:tr>
              <a:tr h="747631">
                <a:tc>
                  <a:txBody>
                    <a:bodyPr/>
                    <a:lstStyle/>
                    <a:p>
                      <a:r>
                        <a:rPr lang="en-US" dirty="0"/>
                        <a:t>https://support.uneti.edu.vn/mot-cua/dao-tao/email-lms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App: </a:t>
                      </a:r>
                      <a:r>
                        <a:rPr lang="en-US" dirty="0" err="1"/>
                        <a:t>Uneti</a:t>
                      </a:r>
                      <a:r>
                        <a:rPr lang="en-US" dirty="0"/>
                        <a:t> Online </a:t>
                      </a:r>
                      <a:r>
                        <a:rPr lang="en-US" dirty="0" err="1"/>
                        <a:t>trên</a:t>
                      </a:r>
                      <a:r>
                        <a:rPr lang="en-US" dirty="0"/>
                        <a:t> CH Play </a:t>
                      </a:r>
                      <a:r>
                        <a:rPr lang="en-US" dirty="0" err="1"/>
                        <a:t>hoặc</a:t>
                      </a:r>
                      <a:r>
                        <a:rPr lang="en-US" dirty="0"/>
                        <a:t> App Store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561464"/>
                  </a:ext>
                </a:extLst>
              </a:tr>
              <a:tr h="34454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6071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47E5A14-86E4-8415-5428-11170441B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63" y="3622911"/>
            <a:ext cx="5573806" cy="258161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874775C-E6B6-5176-FB79-AE751E465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966" y="3429000"/>
            <a:ext cx="1999803" cy="339195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5445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86287D6-27FA-A0C8-5F9B-F45E342648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52356" y="870486"/>
            <a:ext cx="61017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0602B1-DB84-A75F-4897-DE75185BBDCD}"/>
              </a:ext>
            </a:extLst>
          </p:cNvPr>
          <p:cNvSpPr/>
          <p:nvPr/>
        </p:nvSpPr>
        <p:spPr>
          <a:xfrm>
            <a:off x="318782" y="2477871"/>
            <a:ext cx="5208465" cy="1727200"/>
          </a:xfrm>
          <a:prstGeom prst="round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1.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Tổng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quan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app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Uneti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Online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Cổng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tổng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hợp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hỗ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trợ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tra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cứu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dịch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vụ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công</a:t>
            </a:r>
            <a:r>
              <a:rPr lang="en-US" sz="2000" b="1" kern="100" dirty="0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Uneti</a:t>
            </a:r>
            <a:endParaRPr lang="en-US" sz="2000" b="1" kern="100" dirty="0">
              <a:solidFill>
                <a:srgbClr val="FF0000"/>
              </a:solidFill>
              <a:latin typeface="Arial Nova" panose="020B05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CB6FDC8-706A-04CC-FBDA-5C7856FB5CA1}"/>
              </a:ext>
            </a:extLst>
          </p:cNvPr>
          <p:cNvSpPr/>
          <p:nvPr/>
        </p:nvSpPr>
        <p:spPr>
          <a:xfrm>
            <a:off x="5736812" y="2477871"/>
            <a:ext cx="5470880" cy="1727199"/>
          </a:xfrm>
          <a:prstGeom prst="round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AEF9956B-8C10-99EF-ADC1-C32DEEA12B9A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69745" y="280402"/>
            <a:ext cx="7324281" cy="1447800"/>
          </a:xfrm>
          <a:prstGeom prst="roundRect">
            <a:avLst>
              <a:gd name="adj" fmla="val 11505"/>
            </a:avLst>
          </a:prstGeom>
          <a:gradFill rotWithShape="1">
            <a:gsLst>
              <a:gs pos="29000">
                <a:srgbClr val="6699FF"/>
              </a:gs>
              <a:gs pos="100000">
                <a:schemeClr val="bg1"/>
              </a:gs>
            </a:gsLst>
            <a:lin ang="0" scaled="1"/>
          </a:gradFill>
          <a:ln w="38100" algn="ctr">
            <a:solidFill>
              <a:srgbClr val="00206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9" name="Picture 11" descr="DP_circle001">
            <a:extLst>
              <a:ext uri="{FF2B5EF4-FFF2-40B4-BE49-F238E27FC236}">
                <a16:creationId xmlns:a16="http://schemas.microsoft.com/office/drawing/2014/main" id="{6E4AD5C7-5CC4-A3BB-5530-D7F9506FF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2388" y="197386"/>
            <a:ext cx="2019612" cy="1727200"/>
          </a:xfrm>
          <a:prstGeom prst="rect">
            <a:avLst/>
          </a:prstGeom>
          <a:noFill/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58330A40-B5F9-F698-9AAC-F59B713D83A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3423895" y="447296"/>
            <a:ext cx="6492001" cy="10452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  <a:spcAft>
                <a:spcPts val="600"/>
              </a:spcAft>
            </a:pPr>
            <a:r>
              <a:rPr lang="vi-VN" sz="2200" b="1" dirty="0">
                <a:solidFill>
                  <a:srgbClr val="C00000"/>
                </a:solidFill>
              </a:rPr>
              <a:t>ỨNG DỤNG CNTT NHẰM NÂNG CAO HIỆU QUẢ XỬ LÝ THÔNG TIN DỮ LIỆU</a:t>
            </a:r>
            <a:endParaRPr lang="en-US" sz="22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27E6648-BE51-26F6-9E7C-965CCEFBFDD0}"/>
              </a:ext>
            </a:extLst>
          </p:cNvPr>
          <p:cNvSpPr/>
          <p:nvPr/>
        </p:nvSpPr>
        <p:spPr>
          <a:xfrm>
            <a:off x="3150836" y="1716583"/>
            <a:ext cx="256922" cy="749669"/>
          </a:xfrm>
          <a:prstGeom prst="downArrow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9E195CF-8E55-7C45-E9DB-AB2219A91E74}"/>
              </a:ext>
            </a:extLst>
          </p:cNvPr>
          <p:cNvSpPr/>
          <p:nvPr/>
        </p:nvSpPr>
        <p:spPr>
          <a:xfrm>
            <a:off x="1571414" y="4204752"/>
            <a:ext cx="256922" cy="749669"/>
          </a:xfrm>
          <a:prstGeom prst="downArrow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7EF04AD7-1B58-EE1A-07D2-D01A4F02C009}"/>
              </a:ext>
            </a:extLst>
          </p:cNvPr>
          <p:cNvSpPr/>
          <p:nvPr/>
        </p:nvSpPr>
        <p:spPr>
          <a:xfrm>
            <a:off x="3771519" y="4204751"/>
            <a:ext cx="256922" cy="749669"/>
          </a:xfrm>
          <a:prstGeom prst="downArrow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A4490A-E08C-2626-BC1F-072CB2C0F379}"/>
              </a:ext>
            </a:extLst>
          </p:cNvPr>
          <p:cNvSpPr/>
          <p:nvPr/>
        </p:nvSpPr>
        <p:spPr>
          <a:xfrm>
            <a:off x="945337" y="4954420"/>
            <a:ext cx="1622983" cy="667645"/>
          </a:xfrm>
          <a:prstGeom prst="ellipse">
            <a:avLst/>
          </a:prstGeom>
          <a:ln w="28575"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Web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688CA1-CBE0-9FFD-0A59-8C923D1C89F4}"/>
              </a:ext>
            </a:extLst>
          </p:cNvPr>
          <p:cNvSpPr/>
          <p:nvPr/>
        </p:nvSpPr>
        <p:spPr>
          <a:xfrm>
            <a:off x="3088488" y="4983781"/>
            <a:ext cx="1659681" cy="636844"/>
          </a:xfrm>
          <a:prstGeom prst="ellipse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4596B7F-9336-B85F-E9B4-2C01728C9332}"/>
              </a:ext>
            </a:extLst>
          </p:cNvPr>
          <p:cNvSpPr/>
          <p:nvPr/>
        </p:nvSpPr>
        <p:spPr>
          <a:xfrm>
            <a:off x="6004179" y="4257176"/>
            <a:ext cx="256922" cy="749669"/>
          </a:xfrm>
          <a:prstGeom prst="downArrow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6DADF3E-3F94-D867-0747-F8CCF6F8323A}"/>
              </a:ext>
            </a:extLst>
          </p:cNvPr>
          <p:cNvSpPr/>
          <p:nvPr/>
        </p:nvSpPr>
        <p:spPr>
          <a:xfrm>
            <a:off x="5439955" y="5035886"/>
            <a:ext cx="1256009" cy="1727198"/>
          </a:xfrm>
          <a:prstGeom prst="ellipse">
            <a:avLst/>
          </a:prstGeom>
          <a:solidFill>
            <a:srgbClr val="FFC000"/>
          </a:solidFill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Thủ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6E2DF2DE-1F7C-BDE5-E31C-7F5168B07E8E}"/>
              </a:ext>
            </a:extLst>
          </p:cNvPr>
          <p:cNvSpPr/>
          <p:nvPr/>
        </p:nvSpPr>
        <p:spPr>
          <a:xfrm>
            <a:off x="7158770" y="4257176"/>
            <a:ext cx="256922" cy="7496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399D5F9-8EE6-E8C8-B2E0-31E1A5911F3C}"/>
              </a:ext>
            </a:extLst>
          </p:cNvPr>
          <p:cNvSpPr/>
          <p:nvPr/>
        </p:nvSpPr>
        <p:spPr>
          <a:xfrm>
            <a:off x="6723907" y="5035885"/>
            <a:ext cx="1126648" cy="1727197"/>
          </a:xfrm>
          <a:prstGeom prst="ellipse">
            <a:avLst/>
          </a:prstGeom>
          <a:solidFill>
            <a:srgbClr val="FFC000"/>
          </a:solidFill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tập</a:t>
            </a:r>
            <a:endParaRPr lang="en-US" dirty="0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4FAB0C96-369A-7A37-EEBE-0055FE76DC05}"/>
              </a:ext>
            </a:extLst>
          </p:cNvPr>
          <p:cNvSpPr/>
          <p:nvPr/>
        </p:nvSpPr>
        <p:spPr>
          <a:xfrm>
            <a:off x="8355630" y="4251375"/>
            <a:ext cx="256922" cy="7496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EA74260-E166-5E4B-EB6E-00D787481A30}"/>
              </a:ext>
            </a:extLst>
          </p:cNvPr>
          <p:cNvSpPr/>
          <p:nvPr/>
        </p:nvSpPr>
        <p:spPr>
          <a:xfrm>
            <a:off x="7920767" y="5030084"/>
            <a:ext cx="1126648" cy="1727197"/>
          </a:xfrm>
          <a:prstGeom prst="ellipse">
            <a:avLst/>
          </a:prstGeom>
          <a:solidFill>
            <a:srgbClr val="FFC000"/>
          </a:solidFill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cứu</a:t>
            </a:r>
            <a:endParaRPr lang="en-US" dirty="0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6056555B-0183-1F78-661D-C46A44A774A3}"/>
              </a:ext>
            </a:extLst>
          </p:cNvPr>
          <p:cNvSpPr/>
          <p:nvPr/>
        </p:nvSpPr>
        <p:spPr>
          <a:xfrm>
            <a:off x="9569371" y="4251375"/>
            <a:ext cx="256922" cy="7496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DEAC229-1191-0E3E-E38D-B38209FB9CC1}"/>
              </a:ext>
            </a:extLst>
          </p:cNvPr>
          <p:cNvSpPr/>
          <p:nvPr/>
        </p:nvSpPr>
        <p:spPr>
          <a:xfrm>
            <a:off x="9134507" y="5030085"/>
            <a:ext cx="1202307" cy="1727196"/>
          </a:xfrm>
          <a:prstGeom prst="ellipse">
            <a:avLst/>
          </a:prstGeom>
          <a:solidFill>
            <a:srgbClr val="FFC000"/>
          </a:solidFill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Hỗ</a:t>
            </a:r>
            <a:r>
              <a:rPr lang="en-US" dirty="0"/>
              <a:t> </a:t>
            </a:r>
            <a:r>
              <a:rPr lang="en-US" dirty="0" err="1"/>
              <a:t>trợ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, </a:t>
            </a:r>
            <a:r>
              <a:rPr lang="en-US" dirty="0" err="1"/>
              <a:t>phần</a:t>
            </a:r>
            <a:r>
              <a:rPr lang="en-US" dirty="0"/>
              <a:t> </a:t>
            </a:r>
            <a:r>
              <a:rPr lang="en-US" dirty="0" err="1"/>
              <a:t>mềm</a:t>
            </a:r>
            <a:endParaRPr lang="en-US" dirty="0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478D4214-ED43-DC70-FA1F-1AD4943E98C0}"/>
              </a:ext>
            </a:extLst>
          </p:cNvPr>
          <p:cNvSpPr/>
          <p:nvPr/>
        </p:nvSpPr>
        <p:spPr>
          <a:xfrm>
            <a:off x="10814594" y="4256453"/>
            <a:ext cx="256922" cy="7496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05238D7-08DF-C228-4634-720C9B08D6AC}"/>
              </a:ext>
            </a:extLst>
          </p:cNvPr>
          <p:cNvSpPr/>
          <p:nvPr/>
        </p:nvSpPr>
        <p:spPr>
          <a:xfrm>
            <a:off x="10379730" y="5035163"/>
            <a:ext cx="1202307" cy="1727196"/>
          </a:xfrm>
          <a:prstGeom prst="ellipse">
            <a:avLst/>
          </a:prstGeom>
          <a:solidFill>
            <a:srgbClr val="FFC000"/>
          </a:solidFill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</a:t>
            </a:r>
            <a:r>
              <a:rPr lang="en-US" dirty="0" err="1"/>
              <a:t>mềm</a:t>
            </a:r>
            <a:endParaRPr lang="en-US" dirty="0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488C1230-9028-AFB9-7850-FE0851F00E54}"/>
              </a:ext>
            </a:extLst>
          </p:cNvPr>
          <p:cNvSpPr/>
          <p:nvPr/>
        </p:nvSpPr>
        <p:spPr>
          <a:xfrm>
            <a:off x="8264538" y="1690530"/>
            <a:ext cx="256922" cy="749669"/>
          </a:xfrm>
          <a:prstGeom prst="downArrow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41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1AA976-C53A-C8C6-B6CE-E63DCFA2D832}"/>
              </a:ext>
            </a:extLst>
          </p:cNvPr>
          <p:cNvSpPr txBox="1"/>
          <p:nvPr/>
        </p:nvSpPr>
        <p:spPr>
          <a:xfrm>
            <a:off x="1350737" y="151076"/>
            <a:ext cx="9490526" cy="76944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1. TỔNG QUAN VỀ APP UNETI ONLINE VÀ CỔNG TỔNG HỢP HỖ TRỢ TRA CỨU – DỊCH VỤ CÔNG UNETI</a:t>
            </a:r>
            <a:endParaRPr lang="vi-VN" sz="2200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light_shadow_m">
            <a:extLst>
              <a:ext uri="{FF2B5EF4-FFF2-40B4-BE49-F238E27FC236}">
                <a16:creationId xmlns:a16="http://schemas.microsoft.com/office/drawing/2014/main" id="{3B9318B8-D27D-2FC3-9CE8-483790269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-3118864">
            <a:off x="2759414" y="3784598"/>
            <a:ext cx="3255962" cy="441325"/>
          </a:xfrm>
          <a:prstGeom prst="rect">
            <a:avLst/>
          </a:prstGeom>
          <a:noFill/>
        </p:spPr>
      </p:pic>
      <p:pic>
        <p:nvPicPr>
          <p:cNvPr id="11" name="Picture 48" descr="light_shadow_m">
            <a:extLst>
              <a:ext uri="{FF2B5EF4-FFF2-40B4-BE49-F238E27FC236}">
                <a16:creationId xmlns:a16="http://schemas.microsoft.com/office/drawing/2014/main" id="{04E0ACEF-D860-7584-BF8B-FDAC25564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3050435">
            <a:off x="5782014" y="3784598"/>
            <a:ext cx="3255962" cy="441325"/>
          </a:xfrm>
          <a:prstGeom prst="rect">
            <a:avLst/>
          </a:prstGeom>
          <a:noFill/>
        </p:spPr>
      </p:pic>
      <p:grpSp>
        <p:nvGrpSpPr>
          <p:cNvPr id="13" name="Group 64">
            <a:extLst>
              <a:ext uri="{FF2B5EF4-FFF2-40B4-BE49-F238E27FC236}">
                <a16:creationId xmlns:a16="http://schemas.microsoft.com/office/drawing/2014/main" id="{3E31E3BD-E35F-6E0F-5BB9-9208B3E3AC86}"/>
              </a:ext>
            </a:extLst>
          </p:cNvPr>
          <p:cNvGrpSpPr>
            <a:grpSpLocks/>
          </p:cNvGrpSpPr>
          <p:nvPr/>
        </p:nvGrpSpPr>
        <p:grpSpPr bwMode="auto">
          <a:xfrm>
            <a:off x="3852177" y="3273364"/>
            <a:ext cx="3569851" cy="1185996"/>
            <a:chOff x="1440" y="924"/>
            <a:chExt cx="2688" cy="389"/>
          </a:xfrm>
        </p:grpSpPr>
        <p:grpSp>
          <p:nvGrpSpPr>
            <p:cNvPr id="14" name="Group 65">
              <a:extLst>
                <a:ext uri="{FF2B5EF4-FFF2-40B4-BE49-F238E27FC236}">
                  <a16:creationId xmlns:a16="http://schemas.microsoft.com/office/drawing/2014/main" id="{A755A5AE-F850-6E39-5779-0955E9B8D9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924"/>
              <a:ext cx="2688" cy="389"/>
              <a:chOff x="1596" y="1167"/>
              <a:chExt cx="2448" cy="389"/>
            </a:xfrm>
          </p:grpSpPr>
          <p:sp>
            <p:nvSpPr>
              <p:cNvPr id="16" name="AutoShape 66">
                <a:extLst>
                  <a:ext uri="{FF2B5EF4-FFF2-40B4-BE49-F238E27FC236}">
                    <a16:creationId xmlns:a16="http://schemas.microsoft.com/office/drawing/2014/main" id="{9867F106-B92F-C40C-DBEA-DE02DB01E93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96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AutoShape 67">
                <a:extLst>
                  <a:ext uri="{FF2B5EF4-FFF2-40B4-BE49-F238E27FC236}">
                    <a16:creationId xmlns:a16="http://schemas.microsoft.com/office/drawing/2014/main" id="{F19DBF59-7B99-B7D8-8C1F-E12EA480817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89999"/>
                    </a:schemeClr>
                  </a:gs>
                  <a:gs pos="5000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89999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6CDECF4A-C9BE-B0D8-16B6-E5388D6F0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047"/>
              <a:ext cx="2241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>
                  <a:solidFill>
                    <a:srgbClr val="C00000"/>
                  </a:solidFill>
                  <a:latin typeface="Arial" charset="0"/>
                </a:rPr>
                <a:t>MỘT SỐ HẠN CHẾ, 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>
                  <a:solidFill>
                    <a:srgbClr val="C00000"/>
                  </a:solidFill>
                  <a:latin typeface="Arial" charset="0"/>
                </a:rPr>
                <a:t>KHÓ KHĂN</a:t>
              </a:r>
            </a:p>
          </p:txBody>
        </p:sp>
      </p:grpSp>
      <p:pic>
        <p:nvPicPr>
          <p:cNvPr id="18" name="Picture 17" descr="A clipboard and calculator and other stationery&#10;&#10;Description automatically generated">
            <a:extLst>
              <a:ext uri="{FF2B5EF4-FFF2-40B4-BE49-F238E27FC236}">
                <a16:creationId xmlns:a16="http://schemas.microsoft.com/office/drawing/2014/main" id="{58878320-A959-B8CA-BC53-703B8AC9E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87" y="3059438"/>
            <a:ext cx="3028950" cy="1514475"/>
          </a:xfrm>
          <a:prstGeom prst="rect">
            <a:avLst/>
          </a:prstGeom>
        </p:spPr>
      </p:pic>
      <p:pic>
        <p:nvPicPr>
          <p:cNvPr id="19" name="Picture 18" descr="A group of people standing on puzzle pieces&#10;&#10;Description automatically generated">
            <a:extLst>
              <a:ext uri="{FF2B5EF4-FFF2-40B4-BE49-F238E27FC236}">
                <a16:creationId xmlns:a16="http://schemas.microsoft.com/office/drawing/2014/main" id="{B66842C4-F6DA-67BE-0A0A-54C48F058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40" y="3061132"/>
            <a:ext cx="2800350" cy="1442470"/>
          </a:xfrm>
          <a:prstGeom prst="rect">
            <a:avLst/>
          </a:prstGeom>
        </p:spPr>
      </p:pic>
      <p:pic>
        <p:nvPicPr>
          <p:cNvPr id="20" name="Picture 19" descr="A person standing next to several clocks&#10;&#10;Description automatically generated">
            <a:extLst>
              <a:ext uri="{FF2B5EF4-FFF2-40B4-BE49-F238E27FC236}">
                <a16:creationId xmlns:a16="http://schemas.microsoft.com/office/drawing/2014/main" id="{49E36A5D-E840-257B-485E-AF7679664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094" y="5145910"/>
            <a:ext cx="2600325" cy="1352550"/>
          </a:xfrm>
          <a:prstGeom prst="rect">
            <a:avLst/>
          </a:prstGeom>
        </p:spPr>
      </p:pic>
      <p:pic>
        <p:nvPicPr>
          <p:cNvPr id="21" name="Picture 20" descr="A close-up of a diagram&#10;&#10;Description automatically generated">
            <a:extLst>
              <a:ext uri="{FF2B5EF4-FFF2-40B4-BE49-F238E27FC236}">
                <a16:creationId xmlns:a16="http://schemas.microsoft.com/office/drawing/2014/main" id="{9B16D141-B70B-EF59-8E00-02C72EE89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639" y="5029758"/>
            <a:ext cx="3371850" cy="1352550"/>
          </a:xfrm>
          <a:prstGeom prst="rect">
            <a:avLst/>
          </a:prstGeom>
        </p:spPr>
      </p:pic>
      <p:pic>
        <p:nvPicPr>
          <p:cNvPr id="22" name="Picture 21" descr="Hands holding a chalkboard with white text&#10;&#10;Description automatically generated">
            <a:extLst>
              <a:ext uri="{FF2B5EF4-FFF2-40B4-BE49-F238E27FC236}">
                <a16:creationId xmlns:a16="http://schemas.microsoft.com/office/drawing/2014/main" id="{B3E2B1AF-4AEA-3637-A5A0-56F30EC382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9133" y="1297389"/>
            <a:ext cx="2019458" cy="14424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5D2487B-5A4D-9199-5353-77D84744C01C}"/>
              </a:ext>
            </a:extLst>
          </p:cNvPr>
          <p:cNvSpPr txBox="1"/>
          <p:nvPr/>
        </p:nvSpPr>
        <p:spPr>
          <a:xfrm>
            <a:off x="6296065" y="1628213"/>
            <a:ext cx="16541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i="1">
                <a:solidFill>
                  <a:srgbClr val="FF0000"/>
                </a:solidFill>
              </a:rPr>
              <a:t>Làm việc trực tiếp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6950946B-229C-3EF5-4073-E499690A0CC8}"/>
              </a:ext>
            </a:extLst>
          </p:cNvPr>
          <p:cNvSpPr/>
          <p:nvPr/>
        </p:nvSpPr>
        <p:spPr>
          <a:xfrm>
            <a:off x="5637103" y="1900830"/>
            <a:ext cx="868456" cy="2115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048AAD51-66D2-6EFB-4903-0AE588B00D19}"/>
              </a:ext>
            </a:extLst>
          </p:cNvPr>
          <p:cNvSpPr/>
          <p:nvPr/>
        </p:nvSpPr>
        <p:spPr>
          <a:xfrm>
            <a:off x="7625301" y="1890678"/>
            <a:ext cx="965435" cy="21155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Multiplication Sign 25">
            <a:extLst>
              <a:ext uri="{FF2B5EF4-FFF2-40B4-BE49-F238E27FC236}">
                <a16:creationId xmlns:a16="http://schemas.microsoft.com/office/drawing/2014/main" id="{239AA4D7-0B98-7CAE-C439-3B9D7E1D6E66}"/>
              </a:ext>
            </a:extLst>
          </p:cNvPr>
          <p:cNvSpPr/>
          <p:nvPr/>
        </p:nvSpPr>
        <p:spPr>
          <a:xfrm>
            <a:off x="5765732" y="1654851"/>
            <a:ext cx="530333" cy="70314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</a:endParaRPr>
          </a:p>
        </p:txBody>
      </p:sp>
      <p:sp>
        <p:nvSpPr>
          <p:cNvPr id="27" name="Multiplication Sign 26">
            <a:extLst>
              <a:ext uri="{FF2B5EF4-FFF2-40B4-BE49-F238E27FC236}">
                <a16:creationId xmlns:a16="http://schemas.microsoft.com/office/drawing/2014/main" id="{F4F58491-74C6-B122-5BC3-FB8E5B1BFC40}"/>
              </a:ext>
            </a:extLst>
          </p:cNvPr>
          <p:cNvSpPr/>
          <p:nvPr/>
        </p:nvSpPr>
        <p:spPr>
          <a:xfrm>
            <a:off x="7858481" y="1628213"/>
            <a:ext cx="530333" cy="70314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7F051D-9370-4E14-5E09-E327A2A94198}"/>
              </a:ext>
            </a:extLst>
          </p:cNvPr>
          <p:cNvSpPr txBox="1"/>
          <p:nvPr/>
        </p:nvSpPr>
        <p:spPr>
          <a:xfrm>
            <a:off x="892062" y="4450269"/>
            <a:ext cx="165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i="1">
                <a:solidFill>
                  <a:srgbClr val="FF0000"/>
                </a:solidFill>
              </a:rPr>
              <a:t>Nguồn lực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0DD2AB-7525-1512-D287-E97F91860930}"/>
              </a:ext>
            </a:extLst>
          </p:cNvPr>
          <p:cNvSpPr txBox="1"/>
          <p:nvPr/>
        </p:nvSpPr>
        <p:spPr>
          <a:xfrm>
            <a:off x="2968203" y="6488668"/>
            <a:ext cx="165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i="1">
                <a:solidFill>
                  <a:srgbClr val="FF0000"/>
                </a:solidFill>
              </a:rPr>
              <a:t>Thời gian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0D08A7-BDE7-A13D-909F-92190089B959}"/>
              </a:ext>
            </a:extLst>
          </p:cNvPr>
          <p:cNvSpPr txBox="1"/>
          <p:nvPr/>
        </p:nvSpPr>
        <p:spPr>
          <a:xfrm>
            <a:off x="8104386" y="4573913"/>
            <a:ext cx="32818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1100" b="1" i="1">
                <a:solidFill>
                  <a:srgbClr val="FF0000"/>
                </a:solidFill>
              </a:rPr>
              <a:t>Văn phòng phẩm, điện, nước, chi phí khác …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7C2A9C-CD53-1D1A-0053-4D8E33F8DB65}"/>
              </a:ext>
            </a:extLst>
          </p:cNvPr>
          <p:cNvSpPr txBox="1"/>
          <p:nvPr/>
        </p:nvSpPr>
        <p:spPr>
          <a:xfrm>
            <a:off x="6932639" y="6382308"/>
            <a:ext cx="3371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1400" i="1">
                <a:solidFill>
                  <a:srgbClr val="FF0000"/>
                </a:solidFill>
              </a:rPr>
              <a:t>Chưa khai thác triệt để hạ tầng hiện có</a:t>
            </a:r>
          </a:p>
        </p:txBody>
      </p:sp>
      <p:pic>
        <p:nvPicPr>
          <p:cNvPr id="32" name="Picture 2" descr="Dịch bệnh X: Mối đe dọa trong tương lai">
            <a:extLst>
              <a:ext uri="{FF2B5EF4-FFF2-40B4-BE49-F238E27FC236}">
                <a16:creationId xmlns:a16="http://schemas.microsoft.com/office/drawing/2014/main" id="{2C429147-52CE-1481-3B04-A8A7E0D39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740" y="1356433"/>
            <a:ext cx="1853045" cy="132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64D5B8B-2D9F-A318-5AB0-3EF716763334}"/>
              </a:ext>
            </a:extLst>
          </p:cNvPr>
          <p:cNvSpPr txBox="1"/>
          <p:nvPr/>
        </p:nvSpPr>
        <p:spPr>
          <a:xfrm>
            <a:off x="3875641" y="2642697"/>
            <a:ext cx="165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 err="1">
                <a:solidFill>
                  <a:srgbClr val="FF0000"/>
                </a:solidFill>
              </a:rPr>
              <a:t>Dịch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bệnh</a:t>
            </a:r>
            <a:endParaRPr lang="vi-VN" b="1" i="1" dirty="0">
              <a:solidFill>
                <a:srgbClr val="FF0000"/>
              </a:solidFill>
            </a:endParaRP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3580B588-3927-6890-C6DB-7AFDB6ACEDE9}"/>
              </a:ext>
            </a:extLst>
          </p:cNvPr>
          <p:cNvSpPr/>
          <p:nvPr/>
        </p:nvSpPr>
        <p:spPr>
          <a:xfrm>
            <a:off x="543367" y="1170613"/>
            <a:ext cx="2592006" cy="1611047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 TRẠNG</a:t>
            </a:r>
          </a:p>
        </p:txBody>
      </p:sp>
    </p:spTree>
    <p:extLst>
      <p:ext uri="{BB962C8B-B14F-4D97-AF65-F5344CB8AC3E}">
        <p14:creationId xmlns:p14="http://schemas.microsoft.com/office/powerpoint/2010/main" val="2977888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69FCE9CE-8D82-C6C3-5C28-E04CB418F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884" y="924132"/>
            <a:ext cx="4867275" cy="5248275"/>
          </a:xfrm>
          <a:prstGeom prst="rect">
            <a:avLst/>
          </a:prstGeom>
        </p:spPr>
      </p:pic>
      <p:pic>
        <p:nvPicPr>
          <p:cNvPr id="5" name="Picture 4" descr="A computer with colorful circles around it&#10;&#10;Description automatically generated">
            <a:extLst>
              <a:ext uri="{FF2B5EF4-FFF2-40B4-BE49-F238E27FC236}">
                <a16:creationId xmlns:a16="http://schemas.microsoft.com/office/drawing/2014/main" id="{5DEDDB57-323F-11E7-B81D-E4D641EB7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957" y="1985962"/>
            <a:ext cx="2266950" cy="2019300"/>
          </a:xfrm>
          <a:prstGeom prst="rect">
            <a:avLst/>
          </a:prstGeom>
        </p:spPr>
      </p:pic>
      <p:pic>
        <p:nvPicPr>
          <p:cNvPr id="8" name="Picture 7" descr="A smartphone with colorful app icons flying out&#10;&#10;Description automatically generated">
            <a:extLst>
              <a:ext uri="{FF2B5EF4-FFF2-40B4-BE49-F238E27FC236}">
                <a16:creationId xmlns:a16="http://schemas.microsoft.com/office/drawing/2014/main" id="{AC902988-5E96-C519-B5D8-8A6AA4283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926" y="4462256"/>
            <a:ext cx="2638425" cy="1733550"/>
          </a:xfrm>
          <a:prstGeom prst="rect">
            <a:avLst/>
          </a:prstGeom>
        </p:spPr>
      </p:pic>
      <p:sp>
        <p:nvSpPr>
          <p:cNvPr id="10" name="Star: 12 Points 9">
            <a:extLst>
              <a:ext uri="{FF2B5EF4-FFF2-40B4-BE49-F238E27FC236}">
                <a16:creationId xmlns:a16="http://schemas.microsoft.com/office/drawing/2014/main" id="{1513BDA2-3793-2501-9F7A-510F8C7639EF}"/>
              </a:ext>
            </a:extLst>
          </p:cNvPr>
          <p:cNvSpPr/>
          <p:nvPr/>
        </p:nvSpPr>
        <p:spPr>
          <a:xfrm>
            <a:off x="4162965" y="711272"/>
            <a:ext cx="1933036" cy="1862246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THÊM 1 KÊNH TIẾP NHẬN ĐỀ NGHỊ</a:t>
            </a:r>
          </a:p>
        </p:txBody>
      </p:sp>
      <p:sp>
        <p:nvSpPr>
          <p:cNvPr id="11" name="Star: 12 Points 10">
            <a:extLst>
              <a:ext uri="{FF2B5EF4-FFF2-40B4-BE49-F238E27FC236}">
                <a16:creationId xmlns:a16="http://schemas.microsoft.com/office/drawing/2014/main" id="{D730C67B-88FA-9446-EFBD-CE3EB5ECD08A}"/>
              </a:ext>
            </a:extLst>
          </p:cNvPr>
          <p:cNvSpPr/>
          <p:nvPr/>
        </p:nvSpPr>
        <p:spPr>
          <a:xfrm>
            <a:off x="4313466" y="2419350"/>
            <a:ext cx="2071301" cy="2019300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Đồng bộ </a:t>
            </a:r>
            <a:r>
              <a:rPr lang="vi-VN" sz="1400" b="1" i="1">
                <a:solidFill>
                  <a:srgbClr val="C00000"/>
                </a:solidFill>
              </a:rPr>
              <a:t>(tài khoản; dữ liệu; quy trình nghiệp vụ …)</a:t>
            </a:r>
          </a:p>
        </p:txBody>
      </p:sp>
      <p:sp>
        <p:nvSpPr>
          <p:cNvPr id="6" name="Star: 12 Points 5">
            <a:extLst>
              <a:ext uri="{FF2B5EF4-FFF2-40B4-BE49-F238E27FC236}">
                <a16:creationId xmlns:a16="http://schemas.microsoft.com/office/drawing/2014/main" id="{2D92F20B-29F3-B8C6-6DA7-A70AC905DB2C}"/>
              </a:ext>
            </a:extLst>
          </p:cNvPr>
          <p:cNvSpPr/>
          <p:nvPr/>
        </p:nvSpPr>
        <p:spPr>
          <a:xfrm>
            <a:off x="4463967" y="4436293"/>
            <a:ext cx="2071301" cy="2019300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Sử dụng: mọi lúc, mọi nơi</a:t>
            </a:r>
            <a:endParaRPr lang="vi-VN" sz="1400" b="1" i="1">
              <a:solidFill>
                <a:srgbClr val="C00000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D9125149-0FE3-9286-4B3C-99AC54E11A7D}"/>
              </a:ext>
            </a:extLst>
          </p:cNvPr>
          <p:cNvSpPr/>
          <p:nvPr/>
        </p:nvSpPr>
        <p:spPr>
          <a:xfrm>
            <a:off x="906722" y="146418"/>
            <a:ext cx="2882801" cy="1611047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 PHÁP</a:t>
            </a:r>
          </a:p>
        </p:txBody>
      </p:sp>
    </p:spTree>
    <p:extLst>
      <p:ext uri="{BB962C8B-B14F-4D97-AF65-F5344CB8AC3E}">
        <p14:creationId xmlns:p14="http://schemas.microsoft.com/office/powerpoint/2010/main" val="2083535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CC567577-207D-E040-B81E-9239109B0CF4}"/>
              </a:ext>
            </a:extLst>
          </p:cNvPr>
          <p:cNvSpPr/>
          <p:nvPr/>
        </p:nvSpPr>
        <p:spPr>
          <a:xfrm>
            <a:off x="649390" y="1911928"/>
            <a:ext cx="4231367" cy="1303317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Truy</a:t>
            </a:r>
            <a:r>
              <a:rPr lang="en-US" dirty="0"/>
              <a:t> </a:t>
            </a:r>
            <a:r>
              <a:rPr lang="en-US" dirty="0" err="1"/>
              <a:t>cập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web: https://support.uneti.edu.vn/uneti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DA75F051-A6FF-A99C-1F9D-D6294314E768}"/>
              </a:ext>
            </a:extLst>
          </p:cNvPr>
          <p:cNvSpPr/>
          <p:nvPr/>
        </p:nvSpPr>
        <p:spPr>
          <a:xfrm>
            <a:off x="726104" y="4563338"/>
            <a:ext cx="4231367" cy="1303317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Tải</a:t>
            </a:r>
            <a:r>
              <a:rPr lang="en-US" dirty="0"/>
              <a:t> app </a:t>
            </a:r>
            <a:r>
              <a:rPr lang="en-US" dirty="0" err="1"/>
              <a:t>Uneti</a:t>
            </a:r>
            <a:r>
              <a:rPr lang="en-US" dirty="0"/>
              <a:t> Online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di </a:t>
            </a:r>
            <a:r>
              <a:rPr lang="en-US" dirty="0" err="1"/>
              <a:t>động</a:t>
            </a:r>
            <a:r>
              <a:rPr lang="en-US" dirty="0"/>
              <a:t>, </a:t>
            </a:r>
            <a:r>
              <a:rPr lang="en-US" dirty="0" err="1"/>
              <a:t>ipad</a:t>
            </a:r>
            <a:r>
              <a:rPr lang="en-US" dirty="0"/>
              <a:t>…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51803A8-F253-DBE8-2658-929F69BE9C02}"/>
              </a:ext>
            </a:extLst>
          </p:cNvPr>
          <p:cNvSpPr/>
          <p:nvPr/>
        </p:nvSpPr>
        <p:spPr>
          <a:xfrm>
            <a:off x="4880757" y="2466235"/>
            <a:ext cx="712521" cy="268924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0F96A76-7EBA-43FB-3819-8AFC2CE722F8}"/>
              </a:ext>
            </a:extLst>
          </p:cNvPr>
          <p:cNvSpPr/>
          <p:nvPr/>
        </p:nvSpPr>
        <p:spPr>
          <a:xfrm>
            <a:off x="4957471" y="5080534"/>
            <a:ext cx="712521" cy="268924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A08CF96-B12C-29ED-7F09-7C9097238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071" y="1167852"/>
            <a:ext cx="4067774" cy="2852402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0242" name="Picture 2" descr="Hình ảnh dấu chấm hỏi đẹp - Background Powerpoint">
            <a:extLst>
              <a:ext uri="{FF2B5EF4-FFF2-40B4-BE49-F238E27FC236}">
                <a16:creationId xmlns:a16="http://schemas.microsoft.com/office/drawing/2014/main" id="{EA0F4218-5F98-3D87-B175-A876BB5AA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979" y="423777"/>
            <a:ext cx="1488151" cy="14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Uneti Online - Apps on Google Play">
            <a:extLst>
              <a:ext uri="{FF2B5EF4-FFF2-40B4-BE49-F238E27FC236}">
                <a16:creationId xmlns:a16="http://schemas.microsoft.com/office/drawing/2014/main" id="{C6470BC1-AF91-A04C-3105-11D6C702E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860" y="4158832"/>
            <a:ext cx="5318278" cy="259681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2FD63254-ADF8-7BD2-4493-E934A7C45848}"/>
              </a:ext>
            </a:extLst>
          </p:cNvPr>
          <p:cNvSpPr/>
          <p:nvPr/>
        </p:nvSpPr>
        <p:spPr>
          <a:xfrm>
            <a:off x="3748130" y="-3730"/>
            <a:ext cx="3348956" cy="130331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SỬ DỤNG NHƯ THẾ NÀO?</a:t>
            </a:r>
          </a:p>
        </p:txBody>
      </p:sp>
    </p:spTree>
    <p:extLst>
      <p:ext uri="{BB962C8B-B14F-4D97-AF65-F5344CB8AC3E}">
        <p14:creationId xmlns:p14="http://schemas.microsoft.com/office/powerpoint/2010/main" val="2466749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258D77-4632-8E9A-8B62-70DF25C137D7}"/>
              </a:ext>
            </a:extLst>
          </p:cNvPr>
          <p:cNvGrpSpPr/>
          <p:nvPr/>
        </p:nvGrpSpPr>
        <p:grpSpPr>
          <a:xfrm>
            <a:off x="629285" y="618518"/>
            <a:ext cx="10576557" cy="22166"/>
            <a:chOff x="548640" y="834044"/>
            <a:chExt cx="10576557" cy="2216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ABC877F-3A91-C9D8-1026-2F2ABDA33576}"/>
                </a:ext>
              </a:extLst>
            </p:cNvPr>
            <p:cNvCxnSpPr/>
            <p:nvPr/>
          </p:nvCxnSpPr>
          <p:spPr>
            <a:xfrm>
              <a:off x="548640" y="856210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051B84-DB69-15EF-3EC5-BF78C69431F0}"/>
                </a:ext>
              </a:extLst>
            </p:cNvPr>
            <p:cNvCxnSpPr/>
            <p:nvPr/>
          </p:nvCxnSpPr>
          <p:spPr>
            <a:xfrm>
              <a:off x="609597" y="834044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3721696-9F4B-AAC4-517D-019FFF67BCCD}"/>
              </a:ext>
            </a:extLst>
          </p:cNvPr>
          <p:cNvSpPr txBox="1"/>
          <p:nvPr/>
        </p:nvSpPr>
        <p:spPr>
          <a:xfrm>
            <a:off x="2228730" y="74122"/>
            <a:ext cx="6744639" cy="43088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2. ỨNG DỤNG CÔNG NGHỆ THÔNG TIN</a:t>
            </a:r>
            <a:endParaRPr lang="vi-VN" sz="2200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2A1707-5047-5B53-FCD4-444271B73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52" y="1396323"/>
            <a:ext cx="6096000" cy="4274633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FEC253-5113-B02D-7A27-C3442180C104}"/>
              </a:ext>
            </a:extLst>
          </p:cNvPr>
          <p:cNvSpPr/>
          <p:nvPr/>
        </p:nvSpPr>
        <p:spPr>
          <a:xfrm>
            <a:off x="271352" y="3909270"/>
            <a:ext cx="2035620" cy="17616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A72FBC-B7E6-CA56-6306-B1A85468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52" y="5843934"/>
            <a:ext cx="6096000" cy="582659"/>
          </a:xfrm>
        </p:spPr>
        <p:txBody>
          <a:bodyPr>
            <a:noAutofit/>
          </a:bodyPr>
          <a:lstStyle/>
          <a:p>
            <a:pPr algn="ctr"/>
            <a:r>
              <a:rPr lang="vi-VN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CÁC MODULE CỦA CỔNG THÔNG TIN HỖ TRỢ SUPPORT.UNETI.EDU.VN</a:t>
            </a:r>
            <a:endParaRPr lang="vi-VN" sz="1400" dirty="0">
              <a:solidFill>
                <a:schemeClr val="tx1"/>
              </a:solidFill>
            </a:endParaRPr>
          </a:p>
        </p:txBody>
      </p:sp>
      <p:pic>
        <p:nvPicPr>
          <p:cNvPr id="19" name="Picture 18" descr="A screenshot of a phone&#10;&#10;Description automatically generated">
            <a:extLst>
              <a:ext uri="{FF2B5EF4-FFF2-40B4-BE49-F238E27FC236}">
                <a16:creationId xmlns:a16="http://schemas.microsoft.com/office/drawing/2014/main" id="{48820355-C3F7-A38C-77B1-875F3DAF7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456" y="1397651"/>
            <a:ext cx="2180074" cy="433028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66EAAEB-F270-10DC-A1E5-0B087594811D}"/>
              </a:ext>
            </a:extLst>
          </p:cNvPr>
          <p:cNvSpPr txBox="1">
            <a:spLocks/>
          </p:cNvSpPr>
          <p:nvPr/>
        </p:nvSpPr>
        <p:spPr>
          <a:xfrm>
            <a:off x="6293477" y="5843935"/>
            <a:ext cx="6096000" cy="3493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vi-VN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CÁC MODULE 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 APP UNETI ONLINE</a:t>
            </a:r>
            <a:endParaRPr lang="vi-VN" sz="1400" dirty="0">
              <a:solidFill>
                <a:schemeClr val="tx1"/>
              </a:solidFill>
            </a:endParaRPr>
          </a:p>
        </p:txBody>
      </p:sp>
      <p:pic>
        <p:nvPicPr>
          <p:cNvPr id="21" name="Picture 20" descr="A group of text boxes&#10;&#10;Description automatically generated with medium confidence">
            <a:extLst>
              <a:ext uri="{FF2B5EF4-FFF2-40B4-BE49-F238E27FC236}">
                <a16:creationId xmlns:a16="http://schemas.microsoft.com/office/drawing/2014/main" id="{38222A34-B38E-F7A9-35FE-234497BBF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035" y="1396323"/>
            <a:ext cx="2000439" cy="43316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695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1AA976-C53A-C8C6-B6CE-E63DCFA2D832}"/>
              </a:ext>
            </a:extLst>
          </p:cNvPr>
          <p:cNvSpPr txBox="1"/>
          <p:nvPr/>
        </p:nvSpPr>
        <p:spPr>
          <a:xfrm>
            <a:off x="2723680" y="117520"/>
            <a:ext cx="6744639" cy="43088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2. ỨNG DỤNG CÔNG NGHỆ THÔNG TIN</a:t>
            </a:r>
            <a:endParaRPr lang="vi-VN" sz="22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523669-0683-D6B6-A0FA-61A85EC7DFED}"/>
              </a:ext>
            </a:extLst>
          </p:cNvPr>
          <p:cNvSpPr txBox="1"/>
          <p:nvPr/>
        </p:nvSpPr>
        <p:spPr>
          <a:xfrm>
            <a:off x="79779" y="688255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2.1 </a:t>
            </a:r>
            <a:r>
              <a:rPr lang="vi-VN" sz="2400" b="1" dirty="0">
                <a:solidFill>
                  <a:srgbClr val="FF0000"/>
                </a:solidFill>
              </a:rPr>
              <a:t>GIẢI QUYẾT THỦ TỤC HÀNH CHÍNH CHO NGƯỜI HỌC</a:t>
            </a:r>
          </a:p>
        </p:txBody>
      </p:sp>
      <p:sp>
        <p:nvSpPr>
          <p:cNvPr id="23" name="Star: 24 Points 22">
            <a:extLst>
              <a:ext uri="{FF2B5EF4-FFF2-40B4-BE49-F238E27FC236}">
                <a16:creationId xmlns:a16="http://schemas.microsoft.com/office/drawing/2014/main" id="{ABFE0F12-AFE5-4350-726B-404245140DD4}"/>
              </a:ext>
            </a:extLst>
          </p:cNvPr>
          <p:cNvSpPr/>
          <p:nvPr/>
        </p:nvSpPr>
        <p:spPr>
          <a:xfrm>
            <a:off x="746618" y="1149920"/>
            <a:ext cx="1375795" cy="1057013"/>
          </a:xfrm>
          <a:prstGeom prst="star2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WEB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0B343F6-9BC2-E20D-914F-D9DCD1C26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9" y="2245035"/>
            <a:ext cx="3260038" cy="36699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4CF67C2-A39C-4A13-88F3-5F8885A7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932" y="2245035"/>
            <a:ext cx="4594841" cy="3400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BDE07A4-FDE5-43FD-89E2-2925B83A9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888" y="2245035"/>
            <a:ext cx="3838353" cy="42221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6033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23051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b="1">
                <a:solidFill>
                  <a:schemeClr val="bg1"/>
                </a:solidFill>
              </a:rPr>
              <a:t>Web: http://motcua.uneti.edu.vn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183850-B583-F64D-C978-8759975F8668}"/>
              </a:ext>
            </a:extLst>
          </p:cNvPr>
          <p:cNvSpPr txBox="1"/>
          <p:nvPr/>
        </p:nvSpPr>
        <p:spPr>
          <a:xfrm>
            <a:off x="8792196" y="1609689"/>
            <a:ext cx="3438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BIỂU MẪU THAM KHẢO, QUY TRÌNH - THỦ TỤC</a:t>
            </a:r>
            <a:endParaRPr lang="vi-V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7D3EC7-49BC-5698-66CD-4D19ECA6EB73}"/>
              </a:ext>
            </a:extLst>
          </p:cNvPr>
          <p:cNvSpPr txBox="1"/>
          <p:nvPr/>
        </p:nvSpPr>
        <p:spPr>
          <a:xfrm>
            <a:off x="8830279" y="2349115"/>
            <a:ext cx="3362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THEO DÕI CÁC ĐỀ NGHỊ GỬI ĐI</a:t>
            </a:r>
            <a:endParaRPr lang="vi-V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FF6FBD-7F69-5923-6035-AE2A3614ABC6}"/>
              </a:ext>
            </a:extLst>
          </p:cNvPr>
          <p:cNvSpPr txBox="1"/>
          <p:nvPr/>
        </p:nvSpPr>
        <p:spPr>
          <a:xfrm>
            <a:off x="8567282" y="2776583"/>
            <a:ext cx="3362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dirty="0">
                <a:solidFill>
                  <a:srgbClr val="C00000"/>
                </a:solidFill>
              </a:rPr>
              <a:t>HƯỚNG DẪN SỬ DỤNG </a:t>
            </a:r>
          </a:p>
          <a:p>
            <a:pPr algn="ctr"/>
            <a:r>
              <a:rPr lang="vi-VN" dirty="0" err="1"/>
              <a:t>Video</a:t>
            </a:r>
            <a:r>
              <a:rPr lang="vi-VN" dirty="0"/>
              <a:t> </a:t>
            </a:r>
            <a:r>
              <a:rPr lang="vi-VN" dirty="0" err="1"/>
              <a:t>youtube</a:t>
            </a:r>
            <a:endParaRPr lang="vi-VN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08786E5-E466-0373-D9F9-DBF58E91E126}"/>
              </a:ext>
            </a:extLst>
          </p:cNvPr>
          <p:cNvCxnSpPr>
            <a:cxnSpLocks/>
          </p:cNvCxnSpPr>
          <p:nvPr/>
        </p:nvCxnSpPr>
        <p:spPr>
          <a:xfrm flipV="1">
            <a:off x="7873660" y="1989977"/>
            <a:ext cx="999996" cy="3564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4071B8D-FADF-CA8A-B872-34CD875C7320}"/>
              </a:ext>
            </a:extLst>
          </p:cNvPr>
          <p:cNvSpPr txBox="1"/>
          <p:nvPr/>
        </p:nvSpPr>
        <p:spPr>
          <a:xfrm>
            <a:off x="8753475" y="1072183"/>
            <a:ext cx="3017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CÁC BỘ PHẬN MỘT CỬA</a:t>
            </a:r>
            <a:endParaRPr lang="vi-VN" b="1" dirty="0">
              <a:solidFill>
                <a:srgbClr val="C0000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BE2019-A37F-1505-1002-95F6BC364FFF}"/>
              </a:ext>
            </a:extLst>
          </p:cNvPr>
          <p:cNvCxnSpPr>
            <a:cxnSpLocks/>
          </p:cNvCxnSpPr>
          <p:nvPr/>
        </p:nvCxnSpPr>
        <p:spPr>
          <a:xfrm flipV="1">
            <a:off x="7873660" y="1372570"/>
            <a:ext cx="999996" cy="3752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44C8A1-FCF9-F6C3-7A5B-E828EEC509B3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7873660" y="2533781"/>
            <a:ext cx="956619" cy="1589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13245A1-E92C-02C3-2E38-000B85A19391}"/>
              </a:ext>
            </a:extLst>
          </p:cNvPr>
          <p:cNvCxnSpPr>
            <a:cxnSpLocks/>
          </p:cNvCxnSpPr>
          <p:nvPr/>
        </p:nvCxnSpPr>
        <p:spPr>
          <a:xfrm>
            <a:off x="7927215" y="2998264"/>
            <a:ext cx="946441" cy="411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70258C9-4394-EAD9-226E-EF104C59B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93" y="569547"/>
            <a:ext cx="7795726" cy="551666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E8CA5A-5FAB-84FF-68BD-B68E4F3F51FB}"/>
              </a:ext>
            </a:extLst>
          </p:cNvPr>
          <p:cNvCxnSpPr>
            <a:cxnSpLocks/>
          </p:cNvCxnSpPr>
          <p:nvPr/>
        </p:nvCxnSpPr>
        <p:spPr>
          <a:xfrm>
            <a:off x="7927215" y="3183760"/>
            <a:ext cx="946441" cy="4132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8ADF1D6-EA62-96B4-DA93-412AD0392CBD}"/>
              </a:ext>
            </a:extLst>
          </p:cNvPr>
          <p:cNvSpPr txBox="1"/>
          <p:nvPr/>
        </p:nvSpPr>
        <p:spPr>
          <a:xfrm>
            <a:off x="8581106" y="3396725"/>
            <a:ext cx="3362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CHÍNH SÁCH BẢO MẬT</a:t>
            </a:r>
            <a:endParaRPr lang="vi-VN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44742EE-6FCA-26D1-AC9E-A5E11B1944CD}"/>
              </a:ext>
            </a:extLst>
          </p:cNvPr>
          <p:cNvCxnSpPr>
            <a:cxnSpLocks/>
          </p:cNvCxnSpPr>
          <p:nvPr/>
        </p:nvCxnSpPr>
        <p:spPr>
          <a:xfrm>
            <a:off x="7927215" y="3539186"/>
            <a:ext cx="946441" cy="4132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7A9E908-7F4E-0EA4-1B74-F0EF0C695173}"/>
              </a:ext>
            </a:extLst>
          </p:cNvPr>
          <p:cNvSpPr txBox="1"/>
          <p:nvPr/>
        </p:nvSpPr>
        <p:spPr>
          <a:xfrm>
            <a:off x="8829675" y="3847808"/>
            <a:ext cx="3362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ĐĂNG XUẤT KHỎI TÀI KHOẢN</a:t>
            </a:r>
            <a:endParaRPr lang="vi-VN" dirty="0"/>
          </a:p>
        </p:txBody>
      </p:sp>
      <p:sp>
        <p:nvSpPr>
          <p:cNvPr id="3" name="Star: 24 Points 2">
            <a:extLst>
              <a:ext uri="{FF2B5EF4-FFF2-40B4-BE49-F238E27FC236}">
                <a16:creationId xmlns:a16="http://schemas.microsoft.com/office/drawing/2014/main" id="{5A3D711A-4B2A-C0F4-77A7-CD3672F08EFA}"/>
              </a:ext>
            </a:extLst>
          </p:cNvPr>
          <p:cNvSpPr/>
          <p:nvPr/>
        </p:nvSpPr>
        <p:spPr>
          <a:xfrm>
            <a:off x="8400435" y="4444335"/>
            <a:ext cx="1375795" cy="1057013"/>
          </a:xfrm>
          <a:prstGeom prst="star2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3151338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1AA976-C53A-C8C6-B6CE-E63DCFA2D832}"/>
              </a:ext>
            </a:extLst>
          </p:cNvPr>
          <p:cNvSpPr txBox="1"/>
          <p:nvPr/>
        </p:nvSpPr>
        <p:spPr>
          <a:xfrm>
            <a:off x="2723680" y="117520"/>
            <a:ext cx="6744639" cy="43088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2. ỨNG DỤNG CÔNG NGHỆ THÔNG TIN</a:t>
            </a:r>
            <a:endParaRPr lang="vi-VN" sz="22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523669-0683-D6B6-A0FA-61A85EC7DFED}"/>
              </a:ext>
            </a:extLst>
          </p:cNvPr>
          <p:cNvSpPr txBox="1"/>
          <p:nvPr/>
        </p:nvSpPr>
        <p:spPr>
          <a:xfrm>
            <a:off x="57351" y="80147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2.1 QUY TRÌNH ĐỀ NGHỊ </a:t>
            </a:r>
            <a:r>
              <a:rPr lang="vi-VN" sz="2400" b="1" dirty="0">
                <a:solidFill>
                  <a:srgbClr val="FF0000"/>
                </a:solidFill>
              </a:rPr>
              <a:t>THỦ TỤC HÀNH CHÍNH CHO NGƯỜI HỌC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013D43A-12B1-4380-3D2A-83D9A23C97C8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813130" y="3718743"/>
            <a:ext cx="300682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7FBE0A55-4346-143C-B8DB-BB94924BF96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48170" y="5323654"/>
            <a:ext cx="195421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 PHÉP THỰC HIỆN TRỰC TUYẾN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6956AF56-79D5-4097-A9D6-9C4FCF76F282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7033049" y="3705916"/>
            <a:ext cx="3076596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CDF08038-85EF-27F2-5C0C-6AC7C59FC01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601384" y="5275943"/>
            <a:ext cx="19558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 CUNG CẤP GIẤY TỜ ĐỂ XEM XÉT TRƯỚC KHI TRẢ LỜI</a:t>
            </a:r>
            <a:endParaRPr lang="en-US" sz="1400" b="1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9" descr="RY_circle001">
            <a:extLst>
              <a:ext uri="{FF2B5EF4-FFF2-40B4-BE49-F238E27FC236}">
                <a16:creationId xmlns:a16="http://schemas.microsoft.com/office/drawing/2014/main" id="{F448C507-0E77-C4EF-7EAF-4EC020933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7147" y="3359831"/>
            <a:ext cx="1108075" cy="1108075"/>
          </a:xfrm>
          <a:prstGeom prst="rect">
            <a:avLst/>
          </a:prstGeom>
          <a:noFill/>
        </p:spPr>
      </p:pic>
      <p:pic>
        <p:nvPicPr>
          <p:cNvPr id="9" name="Picture 10" descr="LB_circle001">
            <a:extLst>
              <a:ext uri="{FF2B5EF4-FFF2-40B4-BE49-F238E27FC236}">
                <a16:creationId xmlns:a16="http://schemas.microsoft.com/office/drawing/2014/main" id="{3D9691B8-A79C-0B52-0E93-ABFDB5D28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7420" y="3407542"/>
            <a:ext cx="1176337" cy="1174750"/>
          </a:xfrm>
          <a:prstGeom prst="rect">
            <a:avLst/>
          </a:prstGeom>
          <a:noFill/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3A9B1D09-F722-44D8-4EF8-228E38E14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182" y="3796426"/>
            <a:ext cx="912812" cy="4406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latin typeface="Arial" charset="0"/>
              </a:rPr>
              <a:t>Cho </a:t>
            </a:r>
            <a:r>
              <a:rPr lang="en-US" sz="1600" b="1" dirty="0" err="1">
                <a:solidFill>
                  <a:srgbClr val="FF0000"/>
                </a:solidFill>
                <a:latin typeface="Arial" charset="0"/>
              </a:rPr>
              <a:t>phép</a:t>
            </a:r>
            <a:endParaRPr lang="en-US" sz="16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FF452E70-C75D-20C6-DA14-DAA21AB99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5137" y="3639231"/>
            <a:ext cx="914400" cy="6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solidFill>
                  <a:srgbClr val="D13F11"/>
                </a:solidFill>
                <a:latin typeface="Arial" charset="0"/>
              </a:rPr>
              <a:t>Không cho phép</a:t>
            </a:r>
            <a:endParaRPr lang="en-US" sz="1600" b="1">
              <a:solidFill>
                <a:srgbClr val="5F5F5F"/>
              </a:solidFill>
              <a:latin typeface="Arial" charset="0"/>
            </a:endParaRPr>
          </a:p>
        </p:txBody>
      </p:sp>
      <p:pic>
        <p:nvPicPr>
          <p:cNvPr id="12" name="Picture 16" descr="O_chevron001">
            <a:extLst>
              <a:ext uri="{FF2B5EF4-FFF2-40B4-BE49-F238E27FC236}">
                <a16:creationId xmlns:a16="http://schemas.microsoft.com/office/drawing/2014/main" id="{4E8ED5E1-5479-B57E-F2DC-43B7F6C5C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67307" y="4795017"/>
            <a:ext cx="412750" cy="363537"/>
          </a:xfrm>
          <a:prstGeom prst="rect">
            <a:avLst/>
          </a:prstGeom>
          <a:noFill/>
        </p:spPr>
      </p:pic>
      <p:pic>
        <p:nvPicPr>
          <p:cNvPr id="13" name="Picture 17" descr="O_chevron001">
            <a:extLst>
              <a:ext uri="{FF2B5EF4-FFF2-40B4-BE49-F238E27FC236}">
                <a16:creationId xmlns:a16="http://schemas.microsoft.com/office/drawing/2014/main" id="{64B0253C-3317-F069-D698-0BE16EE9D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9097" y="4747306"/>
            <a:ext cx="412750" cy="363537"/>
          </a:xfrm>
          <a:prstGeom prst="rect">
            <a:avLst/>
          </a:prstGeom>
          <a:noFill/>
        </p:spPr>
      </p:pic>
      <p:grpSp>
        <p:nvGrpSpPr>
          <p:cNvPr id="14" name="Group 23">
            <a:extLst>
              <a:ext uri="{FF2B5EF4-FFF2-40B4-BE49-F238E27FC236}">
                <a16:creationId xmlns:a16="http://schemas.microsoft.com/office/drawing/2014/main" id="{5E738975-273B-CD6E-406C-C2C1F0B07E8D}"/>
              </a:ext>
            </a:extLst>
          </p:cNvPr>
          <p:cNvGrpSpPr>
            <a:grpSpLocks/>
          </p:cNvGrpSpPr>
          <p:nvPr/>
        </p:nvGrpSpPr>
        <p:grpSpPr bwMode="auto">
          <a:xfrm>
            <a:off x="4673600" y="1847320"/>
            <a:ext cx="701675" cy="1295400"/>
            <a:chOff x="2111" y="2247"/>
            <a:chExt cx="592" cy="1034"/>
          </a:xfrm>
        </p:grpSpPr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9C5E526B-897D-A3DF-7836-1BFFA5402251}"/>
                </a:ext>
              </a:extLst>
            </p:cNvPr>
            <p:cNvSpPr>
              <a:spLocks/>
            </p:cNvSpPr>
            <p:nvPr/>
          </p:nvSpPr>
          <p:spPr bwMode="gray">
            <a:xfrm>
              <a:off x="2111" y="2449"/>
              <a:ext cx="592" cy="832"/>
            </a:xfrm>
            <a:custGeom>
              <a:avLst/>
              <a:gdLst/>
              <a:ahLst/>
              <a:cxnLst>
                <a:cxn ang="0">
                  <a:pos x="168" y="1"/>
                </a:cxn>
                <a:cxn ang="0">
                  <a:pos x="148" y="33"/>
                </a:cxn>
                <a:cxn ang="0">
                  <a:pos x="127" y="1"/>
                </a:cxn>
                <a:cxn ang="0">
                  <a:pos x="70" y="17"/>
                </a:cxn>
                <a:cxn ang="0">
                  <a:pos x="1" y="174"/>
                </a:cxn>
                <a:cxn ang="0">
                  <a:pos x="36" y="213"/>
                </a:cxn>
                <a:cxn ang="0">
                  <a:pos x="86" y="57"/>
                </a:cxn>
                <a:cxn ang="0">
                  <a:pos x="14" y="411"/>
                </a:cxn>
                <a:cxn ang="0">
                  <a:pos x="34" y="466"/>
                </a:cxn>
                <a:cxn ang="0">
                  <a:pos x="133" y="440"/>
                </a:cxn>
                <a:cxn ang="0">
                  <a:pos x="147" y="232"/>
                </a:cxn>
                <a:cxn ang="0">
                  <a:pos x="169" y="439"/>
                </a:cxn>
                <a:cxn ang="0">
                  <a:pos x="262" y="468"/>
                </a:cxn>
                <a:cxn ang="0">
                  <a:pos x="282" y="407"/>
                </a:cxn>
                <a:cxn ang="0">
                  <a:pos x="210" y="57"/>
                </a:cxn>
                <a:cxn ang="0">
                  <a:pos x="230" y="135"/>
                </a:cxn>
                <a:cxn ang="0">
                  <a:pos x="281" y="236"/>
                </a:cxn>
                <a:cxn ang="0">
                  <a:pos x="295" y="162"/>
                </a:cxn>
                <a:cxn ang="0">
                  <a:pos x="216" y="8"/>
                </a:cxn>
                <a:cxn ang="0">
                  <a:pos x="168" y="1"/>
                </a:cxn>
              </a:cxnLst>
              <a:rect l="0" t="0" r="r" b="b"/>
              <a:pathLst>
                <a:path w="320" h="479">
                  <a:moveTo>
                    <a:pt x="168" y="1"/>
                  </a:moveTo>
                  <a:cubicBezTo>
                    <a:pt x="165" y="15"/>
                    <a:pt x="154" y="34"/>
                    <a:pt x="148" y="33"/>
                  </a:cubicBezTo>
                  <a:cubicBezTo>
                    <a:pt x="141" y="33"/>
                    <a:pt x="133" y="15"/>
                    <a:pt x="127" y="1"/>
                  </a:cubicBezTo>
                  <a:cubicBezTo>
                    <a:pt x="105" y="0"/>
                    <a:pt x="88" y="5"/>
                    <a:pt x="70" y="17"/>
                  </a:cubicBezTo>
                  <a:cubicBezTo>
                    <a:pt x="57" y="32"/>
                    <a:pt x="0" y="165"/>
                    <a:pt x="1" y="174"/>
                  </a:cubicBezTo>
                  <a:cubicBezTo>
                    <a:pt x="1" y="183"/>
                    <a:pt x="3" y="212"/>
                    <a:pt x="36" y="213"/>
                  </a:cubicBezTo>
                  <a:cubicBezTo>
                    <a:pt x="63" y="197"/>
                    <a:pt x="86" y="57"/>
                    <a:pt x="86" y="57"/>
                  </a:cubicBezTo>
                  <a:cubicBezTo>
                    <a:pt x="79" y="92"/>
                    <a:pt x="14" y="411"/>
                    <a:pt x="14" y="411"/>
                  </a:cubicBezTo>
                  <a:cubicBezTo>
                    <a:pt x="9" y="452"/>
                    <a:pt x="24" y="464"/>
                    <a:pt x="34" y="466"/>
                  </a:cubicBezTo>
                  <a:cubicBezTo>
                    <a:pt x="55" y="471"/>
                    <a:pt x="114" y="479"/>
                    <a:pt x="133" y="440"/>
                  </a:cubicBezTo>
                  <a:cubicBezTo>
                    <a:pt x="152" y="401"/>
                    <a:pt x="141" y="232"/>
                    <a:pt x="147" y="232"/>
                  </a:cubicBezTo>
                  <a:cubicBezTo>
                    <a:pt x="153" y="232"/>
                    <a:pt x="150" y="400"/>
                    <a:pt x="169" y="439"/>
                  </a:cubicBezTo>
                  <a:cubicBezTo>
                    <a:pt x="188" y="478"/>
                    <a:pt x="243" y="473"/>
                    <a:pt x="262" y="468"/>
                  </a:cubicBezTo>
                  <a:cubicBezTo>
                    <a:pt x="272" y="462"/>
                    <a:pt x="292" y="459"/>
                    <a:pt x="282" y="407"/>
                  </a:cubicBezTo>
                  <a:lnTo>
                    <a:pt x="210" y="57"/>
                  </a:lnTo>
                  <a:cubicBezTo>
                    <a:pt x="201" y="12"/>
                    <a:pt x="218" y="105"/>
                    <a:pt x="230" y="135"/>
                  </a:cubicBezTo>
                  <a:cubicBezTo>
                    <a:pt x="242" y="165"/>
                    <a:pt x="242" y="254"/>
                    <a:pt x="281" y="236"/>
                  </a:cubicBezTo>
                  <a:cubicBezTo>
                    <a:pt x="320" y="218"/>
                    <a:pt x="299" y="180"/>
                    <a:pt x="295" y="162"/>
                  </a:cubicBezTo>
                  <a:cubicBezTo>
                    <a:pt x="288" y="150"/>
                    <a:pt x="237" y="17"/>
                    <a:pt x="216" y="8"/>
                  </a:cubicBezTo>
                  <a:cubicBezTo>
                    <a:pt x="183" y="0"/>
                    <a:pt x="168" y="1"/>
                    <a:pt x="168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0099CC">
                    <a:gamma/>
                    <a:shade val="76078"/>
                    <a:invGamma/>
                  </a:srgbClr>
                </a:gs>
                <a:gs pos="100000">
                  <a:srgbClr val="0099CC"/>
                </a:gs>
              </a:gsLst>
              <a:lin ang="18900000" scaled="1"/>
            </a:gradFill>
            <a:ln w="19050" cmpd="sng">
              <a:noFill/>
              <a:round/>
              <a:headEnd/>
              <a:tailEnd/>
            </a:ln>
            <a:effectLst/>
            <a:scene3d>
              <a:camera prst="legacyPerspectiveTopRight"/>
              <a:lightRig rig="legacyNormal2" dir="t"/>
            </a:scene3d>
            <a:sp3d extrusionH="430200" prstMaterial="legacyMetal">
              <a:bevelT w="13500" h="13500" prst="angle"/>
              <a:bevelB w="13500" h="13500" prst="angle"/>
              <a:extrusionClr>
                <a:srgbClr val="0099CC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16" name="Oval 25">
              <a:extLst>
                <a:ext uri="{FF2B5EF4-FFF2-40B4-BE49-F238E27FC236}">
                  <a16:creationId xmlns:a16="http://schemas.microsoft.com/office/drawing/2014/main" id="{FD047163-8758-AF64-9241-C7E5AD6FA26D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2286" y="2247"/>
              <a:ext cx="199" cy="215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76078"/>
                    <a:invGamma/>
                  </a:srgbClr>
                </a:gs>
                <a:gs pos="100000">
                  <a:srgbClr val="0099CC"/>
                </a:gs>
              </a:gsLst>
              <a:lin ang="18900000" scaled="1"/>
            </a:gradFill>
            <a:ln w="19050">
              <a:noFill/>
              <a:round/>
              <a:headEnd/>
              <a:tailEnd/>
            </a:ln>
            <a:effectLst/>
            <a:scene3d>
              <a:camera prst="legacyPerspectiveTopRight"/>
              <a:lightRig rig="legacyNormal2" dir="t"/>
            </a:scene3d>
            <a:sp3d extrusionH="430200" prstMaterial="legacyMetal">
              <a:bevelT w="13500" h="13500" prst="angle"/>
              <a:bevelB w="13500" h="13500" prst="angle"/>
              <a:extrusionClr>
                <a:srgbClr val="0099CC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grpSp>
        <p:nvGrpSpPr>
          <p:cNvPr id="17" name="Group 26">
            <a:extLst>
              <a:ext uri="{FF2B5EF4-FFF2-40B4-BE49-F238E27FC236}">
                <a16:creationId xmlns:a16="http://schemas.microsoft.com/office/drawing/2014/main" id="{C6C24CE9-D497-7875-7AEE-D5328A17DD20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1847320"/>
            <a:ext cx="660400" cy="1314450"/>
            <a:chOff x="4466" y="2053"/>
            <a:chExt cx="590" cy="1177"/>
          </a:xfrm>
        </p:grpSpPr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A4DDD772-F65C-2F45-DE5E-B0D3115719D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6" y="2259"/>
              <a:ext cx="590" cy="971"/>
            </a:xfrm>
            <a:custGeom>
              <a:avLst/>
              <a:gdLst/>
              <a:ahLst/>
              <a:cxnLst>
                <a:cxn ang="0">
                  <a:pos x="284" y="59"/>
                </a:cxn>
                <a:cxn ang="0">
                  <a:pos x="364" y="7"/>
                </a:cxn>
                <a:cxn ang="0">
                  <a:pos x="446" y="52"/>
                </a:cxn>
                <a:cxn ang="0">
                  <a:pos x="512" y="216"/>
                </a:cxn>
                <a:cxn ang="0">
                  <a:pos x="532" y="417"/>
                </a:cxn>
                <a:cxn ang="0">
                  <a:pos x="450" y="305"/>
                </a:cxn>
                <a:cxn ang="0">
                  <a:pos x="398" y="118"/>
                </a:cxn>
                <a:cxn ang="0">
                  <a:pos x="490" y="497"/>
                </a:cxn>
                <a:cxn ang="0">
                  <a:pos x="388" y="531"/>
                </a:cxn>
                <a:cxn ang="0">
                  <a:pos x="412" y="817"/>
                </a:cxn>
                <a:cxn ang="0">
                  <a:pos x="366" y="967"/>
                </a:cxn>
                <a:cxn ang="0">
                  <a:pos x="308" y="832"/>
                </a:cxn>
                <a:cxn ang="0">
                  <a:pos x="290" y="549"/>
                </a:cxn>
                <a:cxn ang="0">
                  <a:pos x="264" y="801"/>
                </a:cxn>
                <a:cxn ang="0">
                  <a:pos x="189" y="962"/>
                </a:cxn>
                <a:cxn ang="0">
                  <a:pos x="151" y="804"/>
                </a:cxn>
                <a:cxn ang="0">
                  <a:pos x="184" y="525"/>
                </a:cxn>
                <a:cxn ang="0">
                  <a:pos x="84" y="505"/>
                </a:cxn>
                <a:cxn ang="0">
                  <a:pos x="170" y="118"/>
                </a:cxn>
                <a:cxn ang="0">
                  <a:pos x="86" y="401"/>
                </a:cxn>
                <a:cxn ang="0">
                  <a:pos x="24" y="303"/>
                </a:cxn>
                <a:cxn ang="0">
                  <a:pos x="140" y="39"/>
                </a:cxn>
                <a:cxn ang="0">
                  <a:pos x="212" y="13"/>
                </a:cxn>
                <a:cxn ang="0">
                  <a:pos x="284" y="59"/>
                </a:cxn>
              </a:cxnLst>
              <a:rect l="0" t="0" r="r" b="b"/>
              <a:pathLst>
                <a:path w="590" h="971">
                  <a:moveTo>
                    <a:pt x="284" y="59"/>
                  </a:moveTo>
                  <a:cubicBezTo>
                    <a:pt x="326" y="59"/>
                    <a:pt x="352" y="37"/>
                    <a:pt x="364" y="7"/>
                  </a:cubicBezTo>
                  <a:cubicBezTo>
                    <a:pt x="390" y="2"/>
                    <a:pt x="418" y="17"/>
                    <a:pt x="446" y="52"/>
                  </a:cubicBezTo>
                  <a:cubicBezTo>
                    <a:pt x="470" y="87"/>
                    <a:pt x="498" y="155"/>
                    <a:pt x="512" y="216"/>
                  </a:cubicBezTo>
                  <a:cubicBezTo>
                    <a:pt x="528" y="274"/>
                    <a:pt x="590" y="404"/>
                    <a:pt x="532" y="417"/>
                  </a:cubicBezTo>
                  <a:cubicBezTo>
                    <a:pt x="476" y="430"/>
                    <a:pt x="462" y="364"/>
                    <a:pt x="450" y="305"/>
                  </a:cubicBezTo>
                  <a:cubicBezTo>
                    <a:pt x="430" y="227"/>
                    <a:pt x="398" y="118"/>
                    <a:pt x="398" y="118"/>
                  </a:cubicBezTo>
                  <a:cubicBezTo>
                    <a:pt x="405" y="150"/>
                    <a:pt x="492" y="428"/>
                    <a:pt x="490" y="497"/>
                  </a:cubicBezTo>
                  <a:cubicBezTo>
                    <a:pt x="428" y="523"/>
                    <a:pt x="442" y="516"/>
                    <a:pt x="388" y="531"/>
                  </a:cubicBezTo>
                  <a:cubicBezTo>
                    <a:pt x="394" y="620"/>
                    <a:pt x="405" y="737"/>
                    <a:pt x="412" y="817"/>
                  </a:cubicBezTo>
                  <a:cubicBezTo>
                    <a:pt x="414" y="865"/>
                    <a:pt x="438" y="963"/>
                    <a:pt x="366" y="967"/>
                  </a:cubicBezTo>
                  <a:cubicBezTo>
                    <a:pt x="294" y="971"/>
                    <a:pt x="318" y="915"/>
                    <a:pt x="308" y="832"/>
                  </a:cubicBezTo>
                  <a:lnTo>
                    <a:pt x="290" y="549"/>
                  </a:lnTo>
                  <a:lnTo>
                    <a:pt x="264" y="801"/>
                  </a:lnTo>
                  <a:cubicBezTo>
                    <a:pt x="250" y="879"/>
                    <a:pt x="256" y="960"/>
                    <a:pt x="189" y="962"/>
                  </a:cubicBezTo>
                  <a:cubicBezTo>
                    <a:pt x="122" y="964"/>
                    <a:pt x="149" y="840"/>
                    <a:pt x="151" y="804"/>
                  </a:cubicBezTo>
                  <a:cubicBezTo>
                    <a:pt x="153" y="768"/>
                    <a:pt x="184" y="579"/>
                    <a:pt x="184" y="525"/>
                  </a:cubicBezTo>
                  <a:cubicBezTo>
                    <a:pt x="134" y="515"/>
                    <a:pt x="84" y="505"/>
                    <a:pt x="84" y="505"/>
                  </a:cubicBezTo>
                  <a:lnTo>
                    <a:pt x="170" y="118"/>
                  </a:lnTo>
                  <a:cubicBezTo>
                    <a:pt x="170" y="101"/>
                    <a:pt x="110" y="370"/>
                    <a:pt x="86" y="401"/>
                  </a:cubicBezTo>
                  <a:cubicBezTo>
                    <a:pt x="62" y="433"/>
                    <a:pt x="0" y="397"/>
                    <a:pt x="24" y="303"/>
                  </a:cubicBezTo>
                  <a:cubicBezTo>
                    <a:pt x="34" y="263"/>
                    <a:pt x="124" y="55"/>
                    <a:pt x="140" y="39"/>
                  </a:cubicBezTo>
                  <a:cubicBezTo>
                    <a:pt x="156" y="23"/>
                    <a:pt x="160" y="0"/>
                    <a:pt x="212" y="13"/>
                  </a:cubicBezTo>
                  <a:cubicBezTo>
                    <a:pt x="238" y="41"/>
                    <a:pt x="242" y="59"/>
                    <a:pt x="284" y="59"/>
                  </a:cubicBezTo>
                  <a:close/>
                </a:path>
              </a:pathLst>
            </a:custGeom>
            <a:gradFill rotWithShape="1">
              <a:gsLst>
                <a:gs pos="0">
                  <a:srgbClr val="F0B5B4"/>
                </a:gs>
                <a:gs pos="100000">
                  <a:srgbClr val="F0B5B4">
                    <a:gamma/>
                    <a:tint val="53725"/>
                    <a:invGamma/>
                  </a:srgbClr>
                </a:gs>
              </a:gsLst>
              <a:lin ang="18900000" scaled="1"/>
            </a:gradFill>
            <a:ln w="19050" cmpd="sng">
              <a:noFill/>
              <a:round/>
              <a:headEnd/>
              <a:tailEnd/>
            </a:ln>
            <a:effectLst/>
            <a:scene3d>
              <a:camera prst="legacyObliqueTopRight"/>
              <a:lightRig rig="legacyNormal3" dir="b"/>
            </a:scene3d>
            <a:sp3d extrusionH="176200" prstMaterial="legacyMetal">
              <a:bevelT w="13500" h="13500" prst="angle"/>
              <a:bevelB w="13500" h="13500" prst="angle"/>
              <a:extrusionClr>
                <a:srgbClr val="F0B5B4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19" name="Oval 28">
              <a:extLst>
                <a:ext uri="{FF2B5EF4-FFF2-40B4-BE49-F238E27FC236}">
                  <a16:creationId xmlns:a16="http://schemas.microsoft.com/office/drawing/2014/main" id="{D97D134B-A5C3-D4D1-D24D-619A1ED4B0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41" y="2053"/>
              <a:ext cx="213" cy="225"/>
            </a:xfrm>
            <a:prstGeom prst="ellipse">
              <a:avLst/>
            </a:prstGeom>
            <a:gradFill rotWithShape="1">
              <a:gsLst>
                <a:gs pos="0">
                  <a:srgbClr val="F0B5B4"/>
                </a:gs>
                <a:gs pos="100000">
                  <a:srgbClr val="F0B5B4">
                    <a:gamma/>
                    <a:tint val="53725"/>
                    <a:invGamma/>
                  </a:srgbClr>
                </a:gs>
              </a:gsLst>
              <a:lin ang="18900000" scaled="1"/>
            </a:gradFill>
            <a:ln w="19050">
              <a:noFill/>
              <a:round/>
              <a:headEnd/>
              <a:tailEnd/>
            </a:ln>
            <a:effectLst/>
            <a:scene3d>
              <a:camera prst="legacyObliqueTopRight"/>
              <a:lightRig rig="legacyNormal3" dir="b"/>
            </a:scene3d>
            <a:sp3d extrusionH="176200" prstMaterial="legacyMetal">
              <a:bevelT w="13500" h="13500" prst="angle"/>
              <a:bevelB w="13500" h="13500" prst="angle"/>
              <a:extrusionClr>
                <a:srgbClr val="F0B5B4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D454D5B-914D-B6BC-F06E-8CDB6CC76DCA}"/>
              </a:ext>
            </a:extLst>
          </p:cNvPr>
          <p:cNvSpPr/>
          <p:nvPr/>
        </p:nvSpPr>
        <p:spPr>
          <a:xfrm>
            <a:off x="6591199" y="446478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D84CA762-9D9E-16DB-CF6B-554F846CAA61}"/>
              </a:ext>
            </a:extLst>
          </p:cNvPr>
          <p:cNvSpPr/>
          <p:nvPr/>
        </p:nvSpPr>
        <p:spPr>
          <a:xfrm>
            <a:off x="3328452" y="4464787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Flowchart: Decision 21">
            <a:extLst>
              <a:ext uri="{FF2B5EF4-FFF2-40B4-BE49-F238E27FC236}">
                <a16:creationId xmlns:a16="http://schemas.microsoft.com/office/drawing/2014/main" id="{0F3EE952-1368-9DE2-2728-832F9F29D315}"/>
              </a:ext>
            </a:extLst>
          </p:cNvPr>
          <p:cNvSpPr/>
          <p:nvPr/>
        </p:nvSpPr>
        <p:spPr>
          <a:xfrm>
            <a:off x="4158128" y="3464968"/>
            <a:ext cx="2554944" cy="252039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Đề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nghị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giải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quyết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thủ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tục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hành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chính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của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người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học</a:t>
            </a:r>
            <a:endParaRPr lang="vi-V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337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32478"/>
            <a:ext cx="11729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000" b="1" dirty="0"/>
              <a:t>GIẢI QUYẾT THỦ TỤC HÀNH CHÍNH CHO NGƯỜI HỌC</a:t>
            </a:r>
            <a:r>
              <a:rPr lang="en-US" sz="2000" b="1" dirty="0"/>
              <a:t> TRÊN APP UNETI ONLINE</a:t>
            </a:r>
            <a:endParaRPr lang="vi-VN" sz="2000" b="1" dirty="0"/>
          </a:p>
        </p:txBody>
      </p:sp>
      <p:sp useBgFill="1">
        <p:nvSpPr>
          <p:cNvPr id="2" name="AutoShape 3">
            <a:extLst>
              <a:ext uri="{FF2B5EF4-FFF2-40B4-BE49-F238E27FC236}">
                <a16:creationId xmlns:a16="http://schemas.microsoft.com/office/drawing/2014/main" id="{C0A2816B-7389-2B4E-9398-6027838AE206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55183" y="1087099"/>
            <a:ext cx="3006827" cy="1971675"/>
          </a:xfrm>
          <a:prstGeom prst="roundRect">
            <a:avLst>
              <a:gd name="adj" fmla="val 19894"/>
            </a:avLst>
          </a:prstGeom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0294AB28-4EA9-0B25-6750-C84C9CCD1D5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9857" y="2692010"/>
            <a:ext cx="195421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 PHÉP THỰC HIỆN TRỰC TUYẾN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3DBD2AD3-C6CA-183E-AD81-2518DDBCE010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90068" y="4263146"/>
            <a:ext cx="3076596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2541A940-C02C-6822-02D2-886F20A57F3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8267" y="5833173"/>
            <a:ext cx="19558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 CUNG CẤP GIẤY TỜ ĐỂ XEM XÉT TRƯỚC KHI TRẢ LỜI</a:t>
            </a:r>
            <a:endParaRPr lang="en-US" sz="1400" b="1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9" descr="RY_circle001">
            <a:extLst>
              <a:ext uri="{FF2B5EF4-FFF2-40B4-BE49-F238E27FC236}">
                <a16:creationId xmlns:a16="http://schemas.microsoft.com/office/drawing/2014/main" id="{2C51E2A2-EDCB-8809-D9C3-89300BBF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030" y="3917061"/>
            <a:ext cx="1108075" cy="1108075"/>
          </a:xfrm>
          <a:prstGeom prst="rect">
            <a:avLst/>
          </a:prstGeom>
          <a:noFill/>
        </p:spPr>
      </p:pic>
      <p:pic>
        <p:nvPicPr>
          <p:cNvPr id="10" name="Picture 10" descr="LB_circle001">
            <a:extLst>
              <a:ext uri="{FF2B5EF4-FFF2-40B4-BE49-F238E27FC236}">
                <a16:creationId xmlns:a16="http://schemas.microsoft.com/office/drawing/2014/main" id="{AA2469C9-C9BE-160A-DFFE-0C081E02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107" y="775898"/>
            <a:ext cx="1176337" cy="1174750"/>
          </a:xfrm>
          <a:prstGeom prst="rect">
            <a:avLst/>
          </a:prstGeom>
          <a:noFill/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284F788A-06D2-E656-4A1A-39B1B9C0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69" y="1164782"/>
            <a:ext cx="912812" cy="4406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Cho </a:t>
            </a:r>
            <a:r>
              <a:rPr lang="en-US" sz="1600" b="1" dirty="0" err="1">
                <a:latin typeface="Arial" charset="0"/>
              </a:rPr>
              <a:t>phép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528A9F92-DA28-2333-9390-D6A407EDE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20" y="4196461"/>
            <a:ext cx="914400" cy="6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solidFill>
                  <a:srgbClr val="D13F11"/>
                </a:solidFill>
                <a:latin typeface="Arial" charset="0"/>
              </a:rPr>
              <a:t>Không cho phép</a:t>
            </a:r>
            <a:endParaRPr lang="en-US" sz="1600" b="1">
              <a:solidFill>
                <a:srgbClr val="5F5F5F"/>
              </a:solidFill>
              <a:latin typeface="Arial" charset="0"/>
            </a:endParaRPr>
          </a:p>
        </p:txBody>
      </p:sp>
      <p:pic>
        <p:nvPicPr>
          <p:cNvPr id="16" name="Picture 16" descr="O_chevron001">
            <a:extLst>
              <a:ext uri="{FF2B5EF4-FFF2-40B4-BE49-F238E27FC236}">
                <a16:creationId xmlns:a16="http://schemas.microsoft.com/office/drawing/2014/main" id="{CC5E58E9-1E98-7547-361F-D0E362605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8994" y="2163373"/>
            <a:ext cx="412750" cy="363537"/>
          </a:xfrm>
          <a:prstGeom prst="rect">
            <a:avLst/>
          </a:prstGeom>
          <a:noFill/>
        </p:spPr>
      </p:pic>
      <p:pic>
        <p:nvPicPr>
          <p:cNvPr id="17" name="Picture 17" descr="O_chevron001">
            <a:extLst>
              <a:ext uri="{FF2B5EF4-FFF2-40B4-BE49-F238E27FC236}">
                <a16:creationId xmlns:a16="http://schemas.microsoft.com/office/drawing/2014/main" id="{55569490-9576-390F-4714-7D78CE4C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5980" y="5304536"/>
            <a:ext cx="412750" cy="363537"/>
          </a:xfrm>
          <a:prstGeom prst="rect">
            <a:avLst/>
          </a:prstGeom>
          <a:noFill/>
        </p:spPr>
      </p:pic>
      <p:pic>
        <p:nvPicPr>
          <p:cNvPr id="19" name="Picture 18" descr="A screenshot of a phone&#10;&#10;Description automatically generated">
            <a:extLst>
              <a:ext uri="{FF2B5EF4-FFF2-40B4-BE49-F238E27FC236}">
                <a16:creationId xmlns:a16="http://schemas.microsoft.com/office/drawing/2014/main" id="{13395C4B-4F5E-02F5-33C4-E63914186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2196" y="970390"/>
            <a:ext cx="2613425" cy="5658937"/>
          </a:xfrm>
          <a:prstGeom prst="rect">
            <a:avLst/>
          </a:prstGeom>
        </p:spPr>
      </p:pic>
      <p:pic>
        <p:nvPicPr>
          <p:cNvPr id="21" name="Picture 20" descr="A group of banners with text&#10;&#10;Description automatically generated">
            <a:extLst>
              <a:ext uri="{FF2B5EF4-FFF2-40B4-BE49-F238E27FC236}">
                <a16:creationId xmlns:a16="http://schemas.microsoft.com/office/drawing/2014/main" id="{FB04EC17-AA4C-EA18-04E0-36BFB988E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4712" y="976012"/>
            <a:ext cx="2613425" cy="5658937"/>
          </a:xfrm>
          <a:prstGeom prst="rect">
            <a:avLst/>
          </a:prstGeom>
        </p:spPr>
      </p:pic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B09A3AF-CE23-CD47-637E-DC5D01331E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454" y="970391"/>
            <a:ext cx="2613425" cy="565893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44A807-3F89-D37F-7F97-8A7D1A3E7107}"/>
              </a:ext>
            </a:extLst>
          </p:cNvPr>
          <p:cNvCxnSpPr>
            <a:cxnSpLocks/>
          </p:cNvCxnSpPr>
          <p:nvPr/>
        </p:nvCxnSpPr>
        <p:spPr>
          <a:xfrm flipH="1">
            <a:off x="9998908" y="2345141"/>
            <a:ext cx="326192" cy="7663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6F154CB-CB0D-0713-FC93-0E6D888EDE97}"/>
              </a:ext>
            </a:extLst>
          </p:cNvPr>
          <p:cNvCxnSpPr>
            <a:cxnSpLocks/>
          </p:cNvCxnSpPr>
          <p:nvPr/>
        </p:nvCxnSpPr>
        <p:spPr>
          <a:xfrm flipV="1">
            <a:off x="7896858" y="4025068"/>
            <a:ext cx="1410430" cy="616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40C4228-9274-02A7-9D79-A6F69BC69A7C}"/>
              </a:ext>
            </a:extLst>
          </p:cNvPr>
          <p:cNvCxnSpPr>
            <a:cxnSpLocks/>
          </p:cNvCxnSpPr>
          <p:nvPr/>
        </p:nvCxnSpPr>
        <p:spPr>
          <a:xfrm flipV="1">
            <a:off x="7967537" y="4310743"/>
            <a:ext cx="1339751" cy="11654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C50BBD-61E3-F126-EEA2-434510C57264}"/>
              </a:ext>
            </a:extLst>
          </p:cNvPr>
          <p:cNvCxnSpPr>
            <a:cxnSpLocks/>
          </p:cNvCxnSpPr>
          <p:nvPr/>
        </p:nvCxnSpPr>
        <p:spPr>
          <a:xfrm>
            <a:off x="8186925" y="3258944"/>
            <a:ext cx="112036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40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23051"/>
            <a:ext cx="11729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000" b="1" dirty="0"/>
              <a:t>GIẢI QUYẾT THỦ TỤC HÀNH CHÍNH CHO NGƯỜI HỌC</a:t>
            </a:r>
            <a:r>
              <a:rPr lang="en-US" sz="2000" b="1" dirty="0"/>
              <a:t> TRÊN WEB</a:t>
            </a:r>
            <a:endParaRPr lang="vi-VN" sz="2000" b="1" dirty="0"/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C0A2816B-7389-2B4E-9398-6027838AE206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55183" y="1087099"/>
            <a:ext cx="300682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0294AB28-4EA9-0B25-6750-C84C9CCD1D5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9857" y="2692010"/>
            <a:ext cx="195421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 PHÉP THỰC HIỆN TRỰC TUYẾN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3DBD2AD3-C6CA-183E-AD81-2518DDBCE010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90068" y="4263146"/>
            <a:ext cx="3076596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2541A940-C02C-6822-02D2-886F20A57F3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8267" y="5833173"/>
            <a:ext cx="19558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 CUNG CẤP GIẤY TỜ ĐỂ XEM XÉT TRƯỚC KHI TRẢ LỜI</a:t>
            </a:r>
            <a:endParaRPr lang="en-US" sz="1400" b="1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9" descr="RY_circle001">
            <a:extLst>
              <a:ext uri="{FF2B5EF4-FFF2-40B4-BE49-F238E27FC236}">
                <a16:creationId xmlns:a16="http://schemas.microsoft.com/office/drawing/2014/main" id="{2C51E2A2-EDCB-8809-D9C3-89300BBF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030" y="3917061"/>
            <a:ext cx="1108075" cy="1108075"/>
          </a:xfrm>
          <a:prstGeom prst="rect">
            <a:avLst/>
          </a:prstGeom>
          <a:noFill/>
        </p:spPr>
      </p:pic>
      <p:pic>
        <p:nvPicPr>
          <p:cNvPr id="10" name="Picture 10" descr="LB_circle001">
            <a:extLst>
              <a:ext uri="{FF2B5EF4-FFF2-40B4-BE49-F238E27FC236}">
                <a16:creationId xmlns:a16="http://schemas.microsoft.com/office/drawing/2014/main" id="{AA2469C9-C9BE-160A-DFFE-0C081E02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107" y="775898"/>
            <a:ext cx="1176337" cy="1174750"/>
          </a:xfrm>
          <a:prstGeom prst="rect">
            <a:avLst/>
          </a:prstGeom>
          <a:noFill/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284F788A-06D2-E656-4A1A-39B1B9C0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69" y="1164782"/>
            <a:ext cx="912812" cy="4406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Cho phép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528A9F92-DA28-2333-9390-D6A407EDE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20" y="4196461"/>
            <a:ext cx="914400" cy="6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solidFill>
                  <a:srgbClr val="D13F11"/>
                </a:solidFill>
                <a:latin typeface="Arial" charset="0"/>
              </a:rPr>
              <a:t>Không cho phép</a:t>
            </a:r>
            <a:endParaRPr lang="en-US" sz="1600" b="1">
              <a:solidFill>
                <a:srgbClr val="5F5F5F"/>
              </a:solidFill>
              <a:latin typeface="Arial" charset="0"/>
            </a:endParaRPr>
          </a:p>
        </p:txBody>
      </p:sp>
      <p:pic>
        <p:nvPicPr>
          <p:cNvPr id="16" name="Picture 16" descr="O_chevron001">
            <a:extLst>
              <a:ext uri="{FF2B5EF4-FFF2-40B4-BE49-F238E27FC236}">
                <a16:creationId xmlns:a16="http://schemas.microsoft.com/office/drawing/2014/main" id="{CC5E58E9-1E98-7547-361F-D0E362605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8994" y="2163373"/>
            <a:ext cx="412750" cy="363537"/>
          </a:xfrm>
          <a:prstGeom prst="rect">
            <a:avLst/>
          </a:prstGeom>
          <a:noFill/>
        </p:spPr>
      </p:pic>
      <p:pic>
        <p:nvPicPr>
          <p:cNvPr id="17" name="Picture 17" descr="O_chevron001">
            <a:extLst>
              <a:ext uri="{FF2B5EF4-FFF2-40B4-BE49-F238E27FC236}">
                <a16:creationId xmlns:a16="http://schemas.microsoft.com/office/drawing/2014/main" id="{55569490-9576-390F-4714-7D78CE4C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5980" y="5304536"/>
            <a:ext cx="412750" cy="363537"/>
          </a:xfrm>
          <a:prstGeom prst="rect">
            <a:avLst/>
          </a:prstGeom>
          <a:noFill/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F1D5B68-CF3E-1AAC-2C68-E717AFAF84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223"/>
          <a:stretch/>
        </p:blipFill>
        <p:spPr>
          <a:xfrm>
            <a:off x="8418371" y="775897"/>
            <a:ext cx="3667611" cy="3334189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6484AE9D-958F-6A5D-D85E-5925E6319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032" y="719634"/>
            <a:ext cx="5573104" cy="598210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18F811B-94C3-9DAB-A458-EA614CC69436}"/>
              </a:ext>
            </a:extLst>
          </p:cNvPr>
          <p:cNvCxnSpPr>
            <a:cxnSpLocks/>
          </p:cNvCxnSpPr>
          <p:nvPr/>
        </p:nvCxnSpPr>
        <p:spPr>
          <a:xfrm flipV="1">
            <a:off x="5085443" y="3331597"/>
            <a:ext cx="3565576" cy="15897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62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23051"/>
            <a:ext cx="11729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HƯỚNG DẪN ĐỀ NGHỊ </a:t>
            </a:r>
            <a:r>
              <a:rPr lang="vi-VN" sz="2000" b="1" dirty="0"/>
              <a:t>THỦ TỤC </a:t>
            </a:r>
            <a:r>
              <a:rPr lang="en-US" sz="2000" b="1" dirty="0"/>
              <a:t>LIÊN QUAN ĐẾN TÀI KHOẢN EMAIL/LMS</a:t>
            </a:r>
            <a:endParaRPr lang="vi-VN" sz="20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76CD3C-26B8-EAF3-560B-B8D8D26ED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46" y="965897"/>
            <a:ext cx="3041310" cy="55447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4C78E1-4A13-6D47-7C2A-F32AD91BC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920" y="965896"/>
            <a:ext cx="2876233" cy="55447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8B06BF-8E11-A675-4232-0D47B7CEB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663" y="965897"/>
            <a:ext cx="2876233" cy="54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44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23051"/>
            <a:ext cx="11729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HƯỚNG DẪN ĐỀ NGHỊ </a:t>
            </a:r>
            <a:r>
              <a:rPr lang="vi-VN" sz="2000" b="1" dirty="0"/>
              <a:t>THỦ TỤC </a:t>
            </a:r>
            <a:r>
              <a:rPr lang="en-US" sz="2000" b="1" dirty="0"/>
              <a:t>LIÊN QUAN ĐẾN TÀI KHOẢN EMAIL/LMS</a:t>
            </a:r>
            <a:endParaRPr lang="vi-VN"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87BCFF-4C4E-3C6C-CDAD-B1CB8C0B3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3" y="1453651"/>
            <a:ext cx="3597813" cy="24406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BC9DFC-6329-7656-DD58-D5B8736EB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500" y="1453651"/>
            <a:ext cx="2706105" cy="44201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C30423-128C-14B5-7D23-EC8515E51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510" y="1453651"/>
            <a:ext cx="5093590" cy="24406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1506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23051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b="1">
                <a:solidFill>
                  <a:srgbClr val="FF0000"/>
                </a:solidFill>
              </a:rPr>
              <a:t>GIẢI QUYẾT THỦ TỤC HÀNH CHÍNH CHO NGƯỜI HỌC</a:t>
            </a:r>
          </a:p>
        </p:txBody>
      </p:sp>
      <p:pic>
        <p:nvPicPr>
          <p:cNvPr id="2" name="Picture 1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71CCBF55-59B9-21E2-7BE2-E783305A9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53" y="1386674"/>
            <a:ext cx="5001948" cy="3415915"/>
          </a:xfrm>
          <a:prstGeom prst="rect">
            <a:avLst/>
          </a:prstGeom>
        </p:spPr>
      </p:pic>
      <p:pic>
        <p:nvPicPr>
          <p:cNvPr id="3" name="Picture 2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AE133A67-BB44-F3D7-BACB-C4FE47CA6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809" y="1386675"/>
            <a:ext cx="4805816" cy="34159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AE23FC-62EA-ACBD-1AE0-CD5A1CF66579}"/>
              </a:ext>
            </a:extLst>
          </p:cNvPr>
          <p:cNvSpPr txBox="1"/>
          <p:nvPr/>
        </p:nvSpPr>
        <p:spPr>
          <a:xfrm>
            <a:off x="197002" y="924143"/>
            <a:ext cx="5550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>
                <a:solidFill>
                  <a:srgbClr val="FF0000"/>
                </a:solidFill>
              </a:rPr>
              <a:t>ĐỀ NGHỊ TRỰC TIẾP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F5ADA6-1B27-62DE-769E-B8BF2BD53DCF}"/>
              </a:ext>
            </a:extLst>
          </p:cNvPr>
          <p:cNvSpPr txBox="1"/>
          <p:nvPr/>
        </p:nvSpPr>
        <p:spPr>
          <a:xfrm>
            <a:off x="6362699" y="924143"/>
            <a:ext cx="5495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>
                <a:solidFill>
                  <a:schemeClr val="bg1"/>
                </a:solidFill>
              </a:rPr>
              <a:t>ĐỀ NGHỊ TRỰC TUYẾN</a:t>
            </a:r>
          </a:p>
        </p:txBody>
      </p:sp>
      <p:pic>
        <p:nvPicPr>
          <p:cNvPr id="4" name="Picture 3" descr="A computer with colorful circles around it&#10;&#10;Description automatically generated">
            <a:extLst>
              <a:ext uri="{FF2B5EF4-FFF2-40B4-BE49-F238E27FC236}">
                <a16:creationId xmlns:a16="http://schemas.microsoft.com/office/drawing/2014/main" id="{B399B55B-2017-620C-00C7-5F762C956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699" y="5234762"/>
            <a:ext cx="2520562" cy="1133434"/>
          </a:xfrm>
          <a:prstGeom prst="rect">
            <a:avLst/>
          </a:prstGeom>
        </p:spPr>
      </p:pic>
      <p:pic>
        <p:nvPicPr>
          <p:cNvPr id="7" name="Picture 6" descr="A smartphone with colorful app icons flying out&#10;&#10;Description automatically generated">
            <a:extLst>
              <a:ext uri="{FF2B5EF4-FFF2-40B4-BE49-F238E27FC236}">
                <a16:creationId xmlns:a16="http://schemas.microsoft.com/office/drawing/2014/main" id="{9316DBE8-15FA-1C3F-0B59-7713799384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212" y="5234762"/>
            <a:ext cx="1970718" cy="11334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373792-0032-4B99-BF86-EEF8508AAD0C}"/>
              </a:ext>
            </a:extLst>
          </p:cNvPr>
          <p:cNvSpPr txBox="1"/>
          <p:nvPr/>
        </p:nvSpPr>
        <p:spPr>
          <a:xfrm>
            <a:off x="5533114" y="6412322"/>
            <a:ext cx="41197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1400" b="1" dirty="0">
                <a:solidFill>
                  <a:srgbClr val="FF0000"/>
                </a:solidFill>
              </a:rPr>
              <a:t>WEB: </a:t>
            </a:r>
            <a:r>
              <a:rPr lang="en-US" sz="1400" b="1" dirty="0">
                <a:solidFill>
                  <a:srgbClr val="FF0000"/>
                </a:solidFill>
              </a:rPr>
              <a:t>https://support.uneti.edu.vn/mot-cua/</a:t>
            </a:r>
            <a:endParaRPr lang="vi-VN" sz="1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77E7D-F6A5-E3C6-267D-0A0F49EAEA7F}"/>
              </a:ext>
            </a:extLst>
          </p:cNvPr>
          <p:cNvSpPr txBox="1"/>
          <p:nvPr/>
        </p:nvSpPr>
        <p:spPr>
          <a:xfrm>
            <a:off x="9797213" y="6412322"/>
            <a:ext cx="1970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1400" b="1">
                <a:solidFill>
                  <a:srgbClr val="FF0000"/>
                </a:solidFill>
              </a:rPr>
              <a:t>APP: Uneti Online</a:t>
            </a:r>
            <a:endParaRPr lang="vi-VN" sz="1400"/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BFD86591-5A66-9503-5D64-FC04F728A7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4257" y="4967854"/>
            <a:ext cx="2150228" cy="14765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0287BD-5D28-E1CE-2F19-6BFB210AC58D}"/>
              </a:ext>
            </a:extLst>
          </p:cNvPr>
          <p:cNvSpPr txBox="1"/>
          <p:nvPr/>
        </p:nvSpPr>
        <p:spPr>
          <a:xfrm>
            <a:off x="1364257" y="6424981"/>
            <a:ext cx="21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>
                <a:solidFill>
                  <a:srgbClr val="FF0000"/>
                </a:solidFill>
              </a:rPr>
              <a:t>Uneti Online</a:t>
            </a:r>
            <a:endParaRPr lang="vi-VN"/>
          </a:p>
        </p:txBody>
      </p:sp>
      <p:sp>
        <p:nvSpPr>
          <p:cNvPr id="8" name="Star: 12 Points 7">
            <a:extLst>
              <a:ext uri="{FF2B5EF4-FFF2-40B4-BE49-F238E27FC236}">
                <a16:creationId xmlns:a16="http://schemas.microsoft.com/office/drawing/2014/main" id="{2DE12AED-1BF6-457E-76BA-99773CFCB38F}"/>
              </a:ext>
            </a:extLst>
          </p:cNvPr>
          <p:cNvSpPr/>
          <p:nvPr/>
        </p:nvSpPr>
        <p:spPr>
          <a:xfrm>
            <a:off x="5501868" y="1405724"/>
            <a:ext cx="1188263" cy="966453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TỐC ĐỘ</a:t>
            </a:r>
          </a:p>
        </p:txBody>
      </p:sp>
      <p:sp>
        <p:nvSpPr>
          <p:cNvPr id="14" name="Star: 12 Points 13">
            <a:extLst>
              <a:ext uri="{FF2B5EF4-FFF2-40B4-BE49-F238E27FC236}">
                <a16:creationId xmlns:a16="http://schemas.microsoft.com/office/drawing/2014/main" id="{C7DFA805-6226-C0B2-46A8-E0833B5C055D}"/>
              </a:ext>
            </a:extLst>
          </p:cNvPr>
          <p:cNvSpPr/>
          <p:nvPr/>
        </p:nvSpPr>
        <p:spPr>
          <a:xfrm>
            <a:off x="5511333" y="2620930"/>
            <a:ext cx="1188263" cy="966453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TINH GỌN</a:t>
            </a:r>
          </a:p>
        </p:txBody>
      </p:sp>
      <p:sp>
        <p:nvSpPr>
          <p:cNvPr id="15" name="Star: 12 Points 14">
            <a:extLst>
              <a:ext uri="{FF2B5EF4-FFF2-40B4-BE49-F238E27FC236}">
                <a16:creationId xmlns:a16="http://schemas.microsoft.com/office/drawing/2014/main" id="{67F00DA5-57E6-8063-7F8F-0950C80EFF42}"/>
              </a:ext>
            </a:extLst>
          </p:cNvPr>
          <p:cNvSpPr/>
          <p:nvPr/>
        </p:nvSpPr>
        <p:spPr>
          <a:xfrm>
            <a:off x="5533114" y="3836136"/>
            <a:ext cx="1188263" cy="966453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TIẾT KIỆM</a:t>
            </a:r>
          </a:p>
        </p:txBody>
      </p:sp>
    </p:spTree>
    <p:extLst>
      <p:ext uri="{BB962C8B-B14F-4D97-AF65-F5344CB8AC3E}">
        <p14:creationId xmlns:p14="http://schemas.microsoft.com/office/powerpoint/2010/main" val="272601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62393" y="223051"/>
            <a:ext cx="11729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HỌC TẬP</a:t>
            </a:r>
            <a:endParaRPr lang="vi-VN" sz="2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4A554E-CBB3-C21A-6D93-600E71A82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44" y="751281"/>
            <a:ext cx="3631551" cy="2534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C3D1AE-2BF7-0307-9B6D-9718F7CAC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24541"/>
            <a:ext cx="4666537" cy="17142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D5A7E11-05AD-BBD2-8D9F-9B67507E0E4F}"/>
              </a:ext>
            </a:extLst>
          </p:cNvPr>
          <p:cNvSpPr/>
          <p:nvPr/>
        </p:nvSpPr>
        <p:spPr>
          <a:xfrm>
            <a:off x="4059614" y="1781660"/>
            <a:ext cx="2036386" cy="2904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B9F202-BCA4-3953-AC3E-4D2990235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882" y="3913873"/>
            <a:ext cx="3938727" cy="22979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D22B83-9B8C-A8BA-6DD7-5A883B3AB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992" y="3913873"/>
            <a:ext cx="3898008" cy="136658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BF8DA7B-977A-BB95-F763-9EEFE74C953C}"/>
              </a:ext>
            </a:extLst>
          </p:cNvPr>
          <p:cNvCxnSpPr>
            <a:cxnSpLocks/>
          </p:cNvCxnSpPr>
          <p:nvPr/>
        </p:nvCxnSpPr>
        <p:spPr>
          <a:xfrm flipH="1">
            <a:off x="5939406" y="2550253"/>
            <a:ext cx="1577130" cy="13636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3E045CD-9150-C490-B950-672467048121}"/>
              </a:ext>
            </a:extLst>
          </p:cNvPr>
          <p:cNvCxnSpPr/>
          <p:nvPr/>
        </p:nvCxnSpPr>
        <p:spPr>
          <a:xfrm flipH="1">
            <a:off x="8900719" y="2550253"/>
            <a:ext cx="453006" cy="13086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4BBCF4-F1F1-9629-69EE-FC04CEDCEC1A}"/>
              </a:ext>
            </a:extLst>
          </p:cNvPr>
          <p:cNvCxnSpPr/>
          <p:nvPr/>
        </p:nvCxnSpPr>
        <p:spPr>
          <a:xfrm>
            <a:off x="9353725" y="2550253"/>
            <a:ext cx="1652631" cy="13086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ác phương pháp học tập hiệu quả bạn nên lưu lại">
            <a:extLst>
              <a:ext uri="{FF2B5EF4-FFF2-40B4-BE49-F238E27FC236}">
                <a16:creationId xmlns:a16="http://schemas.microsoft.com/office/drawing/2014/main" id="{0DDDBC3C-814F-3EA7-8027-1650179AA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90" y="4854193"/>
            <a:ext cx="2036386" cy="135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106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348917" y="243703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TRA CỨU</a:t>
            </a:r>
            <a:endParaRPr lang="vi-VN" sz="2000" b="1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3D5A7E11-05AD-BBD2-8D9F-9B67507E0E4F}"/>
              </a:ext>
            </a:extLst>
          </p:cNvPr>
          <p:cNvSpPr/>
          <p:nvPr/>
        </p:nvSpPr>
        <p:spPr>
          <a:xfrm>
            <a:off x="4646207" y="3946075"/>
            <a:ext cx="1681889" cy="282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114BDB-B018-4F9A-D4CA-3E50C0F6E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46" y="2690394"/>
            <a:ext cx="3995560" cy="27941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2E25F7-E80B-968E-1601-DDEFDD011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597" y="2650229"/>
            <a:ext cx="5364259" cy="28343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TRA CỨU GIẤY PHÉP ĐĂNG KÝ KINH DOANH: HÌNH THỨC VÀ HƯỚNG DẪN CÁCH TRA NHANH  VÀ CHÍNH XÁC">
            <a:extLst>
              <a:ext uri="{FF2B5EF4-FFF2-40B4-BE49-F238E27FC236}">
                <a16:creationId xmlns:a16="http://schemas.microsoft.com/office/drawing/2014/main" id="{1AB17508-D6DE-8313-891F-80EE8AEB7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17" y="643813"/>
            <a:ext cx="2843867" cy="194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157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DC9027-623F-6718-45CF-A9AA27EB3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10" y="559596"/>
            <a:ext cx="3626093" cy="2989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F1CA9F-044B-097F-6498-49987455FD4E}"/>
              </a:ext>
            </a:extLst>
          </p:cNvPr>
          <p:cNvSpPr txBox="1"/>
          <p:nvPr/>
        </p:nvSpPr>
        <p:spPr>
          <a:xfrm>
            <a:off x="1300997" y="126365"/>
            <a:ext cx="1434518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ĐIỂM DANH</a:t>
            </a:r>
            <a:endParaRPr lang="vi-VN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FB6B9A-D4BC-9E66-C9C5-5FB02FD46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87" y="4124754"/>
            <a:ext cx="5583740" cy="2542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F5078C-9427-A726-ABEB-8AE919E00DA6}"/>
              </a:ext>
            </a:extLst>
          </p:cNvPr>
          <p:cNvSpPr txBox="1"/>
          <p:nvPr/>
        </p:nvSpPr>
        <p:spPr>
          <a:xfrm>
            <a:off x="2546898" y="3755422"/>
            <a:ext cx="1434518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RÈN LUYỆN</a:t>
            </a:r>
            <a:endParaRPr lang="vi-VN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DF7310-5D7B-37C9-D77D-DCAB8B0AC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772" y="559596"/>
            <a:ext cx="3739611" cy="29895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D7C1A1-E04F-6382-716B-362A2F305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852" y="559596"/>
            <a:ext cx="3575865" cy="30289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270937-BC57-586F-0D1F-0C6AA69867A6}"/>
              </a:ext>
            </a:extLst>
          </p:cNvPr>
          <p:cNvSpPr txBox="1"/>
          <p:nvPr/>
        </p:nvSpPr>
        <p:spPr>
          <a:xfrm>
            <a:off x="5378880" y="126365"/>
            <a:ext cx="1988771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THỜI KHÓA BIỂU</a:t>
            </a:r>
            <a:endParaRPr lang="vi-VN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0F61D0-3009-6542-9AC1-F61C659F0912}"/>
              </a:ext>
            </a:extLst>
          </p:cNvPr>
          <p:cNvSpPr txBox="1"/>
          <p:nvPr/>
        </p:nvSpPr>
        <p:spPr>
          <a:xfrm>
            <a:off x="8489722" y="120930"/>
            <a:ext cx="3042587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CHƯƠNG TRÌNH ĐÀO TẠO</a:t>
            </a:r>
            <a:endParaRPr lang="vi-VN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C8B905-029E-0035-1141-6B209789E303}"/>
              </a:ext>
            </a:extLst>
          </p:cNvPr>
          <p:cNvSpPr txBox="1"/>
          <p:nvPr/>
        </p:nvSpPr>
        <p:spPr>
          <a:xfrm>
            <a:off x="7393974" y="3800429"/>
            <a:ext cx="3240306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DỰ KIẾN KẾT QUẢ HỌC TẬP</a:t>
            </a:r>
            <a:endParaRPr lang="vi-VN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E97B0B-9CF4-D3B7-5E7A-19A45C29C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6514" y="4124754"/>
            <a:ext cx="3772396" cy="25429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2695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1AA976-C53A-C8C6-B6CE-E63DCFA2D832}"/>
              </a:ext>
            </a:extLst>
          </p:cNvPr>
          <p:cNvSpPr txBox="1"/>
          <p:nvPr/>
        </p:nvSpPr>
        <p:spPr>
          <a:xfrm>
            <a:off x="1350737" y="151076"/>
            <a:ext cx="9490526" cy="43088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HỖ TRỢ THIẾT BỊ, PHẦN MỀM</a:t>
            </a:r>
            <a:endParaRPr lang="vi-VN" sz="2200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light_shadow_m">
            <a:extLst>
              <a:ext uri="{FF2B5EF4-FFF2-40B4-BE49-F238E27FC236}">
                <a16:creationId xmlns:a16="http://schemas.microsoft.com/office/drawing/2014/main" id="{3B9318B8-D27D-2FC3-9CE8-483790269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-3118864">
            <a:off x="2759414" y="3784598"/>
            <a:ext cx="3255962" cy="441325"/>
          </a:xfrm>
          <a:prstGeom prst="rect">
            <a:avLst/>
          </a:prstGeom>
          <a:noFill/>
        </p:spPr>
      </p:pic>
      <p:pic>
        <p:nvPicPr>
          <p:cNvPr id="11" name="Picture 48" descr="light_shadow_m">
            <a:extLst>
              <a:ext uri="{FF2B5EF4-FFF2-40B4-BE49-F238E27FC236}">
                <a16:creationId xmlns:a16="http://schemas.microsoft.com/office/drawing/2014/main" id="{04E0ACEF-D860-7584-BF8B-FDAC25564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3050435">
            <a:off x="5782014" y="3784598"/>
            <a:ext cx="3255962" cy="441325"/>
          </a:xfrm>
          <a:prstGeom prst="rect">
            <a:avLst/>
          </a:prstGeom>
          <a:noFill/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64D5B8B-2D9F-A318-5AB0-3EF716763334}"/>
              </a:ext>
            </a:extLst>
          </p:cNvPr>
          <p:cNvSpPr txBox="1"/>
          <p:nvPr/>
        </p:nvSpPr>
        <p:spPr>
          <a:xfrm>
            <a:off x="2942541" y="2215664"/>
            <a:ext cx="18896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FF0000"/>
                </a:solidFill>
              </a:rPr>
              <a:t>Tín</a:t>
            </a:r>
            <a:r>
              <a:rPr lang="en-US" sz="1500" b="1" i="1" dirty="0">
                <a:solidFill>
                  <a:srgbClr val="FF0000"/>
                </a:solidFill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</a:rPr>
              <a:t>hiệu</a:t>
            </a:r>
            <a:r>
              <a:rPr lang="en-US" sz="1500" b="1" i="1" dirty="0">
                <a:solidFill>
                  <a:srgbClr val="FF0000"/>
                </a:solidFill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</a:rPr>
              <a:t>mạng</a:t>
            </a:r>
            <a:r>
              <a:rPr lang="en-US" sz="1500" b="1" i="1" dirty="0">
                <a:solidFill>
                  <a:srgbClr val="FF0000"/>
                </a:solidFill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</a:rPr>
              <a:t>kém</a:t>
            </a:r>
            <a:endParaRPr lang="vi-VN" sz="1500" b="1" i="1" dirty="0">
              <a:solidFill>
                <a:srgbClr val="FF0000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7914375-8930-1C51-0D2E-B0DBED73B903}"/>
              </a:ext>
            </a:extLst>
          </p:cNvPr>
          <p:cNvSpPr/>
          <p:nvPr/>
        </p:nvSpPr>
        <p:spPr>
          <a:xfrm>
            <a:off x="4685448" y="2456387"/>
            <a:ext cx="2100417" cy="194522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MỘT SỐ TÌNH TRẠNG GẶP PHẢI</a:t>
            </a:r>
          </a:p>
        </p:txBody>
      </p:sp>
      <p:pic>
        <p:nvPicPr>
          <p:cNvPr id="1026" name="Picture 2" descr="10 Lỗi Wifi Không Vào Được Mạng Trên Điện Thoại &amp; Cách Khắc Phục">
            <a:extLst>
              <a:ext uri="{FF2B5EF4-FFF2-40B4-BE49-F238E27FC236}">
                <a16:creationId xmlns:a16="http://schemas.microsoft.com/office/drawing/2014/main" id="{415EA879-6011-4556-48E6-B3281CE02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085" y="855460"/>
            <a:ext cx="2064222" cy="137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hững Lỗi Camera Giám Sát Thường Gặp Và Cách Khắc Phục | Nguyễn Kim |  Nguyễn Kim Blog">
            <a:extLst>
              <a:ext uri="{FF2B5EF4-FFF2-40B4-BE49-F238E27FC236}">
                <a16:creationId xmlns:a16="http://schemas.microsoft.com/office/drawing/2014/main" id="{88EEDD14-37D2-90BB-92F0-9335FC6A4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202" y="852934"/>
            <a:ext cx="2064222" cy="137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C21F0D-4FF1-67A9-458F-9C1DE36AF7BC}"/>
              </a:ext>
            </a:extLst>
          </p:cNvPr>
          <p:cNvSpPr txBox="1"/>
          <p:nvPr/>
        </p:nvSpPr>
        <p:spPr>
          <a:xfrm>
            <a:off x="1423112" y="4375887"/>
            <a:ext cx="16541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FF0000"/>
                </a:solidFill>
              </a:rPr>
              <a:t>Lỗi</a:t>
            </a:r>
            <a:r>
              <a:rPr lang="en-US" sz="1600" b="1" i="1" dirty="0">
                <a:solidFill>
                  <a:srgbClr val="FF0000"/>
                </a:solidFill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</a:rPr>
              <a:t>trang</a:t>
            </a:r>
            <a:r>
              <a:rPr lang="en-US" sz="1600" b="1" i="1" dirty="0">
                <a:solidFill>
                  <a:srgbClr val="FF0000"/>
                </a:solidFill>
              </a:rPr>
              <a:t> web </a:t>
            </a:r>
            <a:r>
              <a:rPr lang="en-US" sz="1600" b="1" i="1" dirty="0" err="1">
                <a:solidFill>
                  <a:srgbClr val="FF0000"/>
                </a:solidFill>
              </a:rPr>
              <a:t>của</a:t>
            </a:r>
            <a:r>
              <a:rPr lang="en-US" sz="1600" b="1" i="1" dirty="0">
                <a:solidFill>
                  <a:srgbClr val="FF0000"/>
                </a:solidFill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</a:rPr>
              <a:t>nhà</a:t>
            </a:r>
            <a:r>
              <a:rPr lang="en-US" sz="1600" b="1" i="1" dirty="0">
                <a:solidFill>
                  <a:srgbClr val="FF0000"/>
                </a:solidFill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</a:rPr>
              <a:t>trường</a:t>
            </a:r>
            <a:endParaRPr lang="vi-VN" sz="1600" b="1" i="1" dirty="0">
              <a:solidFill>
                <a:srgbClr val="FF0000"/>
              </a:solidFill>
            </a:endParaRPr>
          </a:p>
        </p:txBody>
      </p:sp>
      <p:sp>
        <p:nvSpPr>
          <p:cNvPr id="6" name="AutoShape 6" descr="12 lỗi phần mềm mà mỗi Tester nên biết">
            <a:extLst>
              <a:ext uri="{FF2B5EF4-FFF2-40B4-BE49-F238E27FC236}">
                <a16:creationId xmlns:a16="http://schemas.microsoft.com/office/drawing/2014/main" id="{376D766F-C2CB-1862-F3B0-64853F371C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Nguyên tắc kiểm thử phần mềm, tầm quan trọng của nó là gì?">
            <a:extLst>
              <a:ext uri="{FF2B5EF4-FFF2-40B4-BE49-F238E27FC236}">
                <a16:creationId xmlns:a16="http://schemas.microsoft.com/office/drawing/2014/main" id="{2F4BCA88-0641-2AD6-87CA-97EDBADF6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11" y="2853945"/>
            <a:ext cx="3258362" cy="157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5 cách sửa lỗi không kết nối được App Store trên iPhone mới nhất 2024">
            <a:extLst>
              <a:ext uri="{FF2B5EF4-FFF2-40B4-BE49-F238E27FC236}">
                <a16:creationId xmlns:a16="http://schemas.microsoft.com/office/drawing/2014/main" id="{4FEFF15B-1206-C434-9ABA-4E05BDF27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778" y="2810658"/>
            <a:ext cx="2782629" cy="156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C5FEFB-F85B-B115-0B9B-0C1E92A3B3AF}"/>
              </a:ext>
            </a:extLst>
          </p:cNvPr>
          <p:cNvSpPr txBox="1"/>
          <p:nvPr/>
        </p:nvSpPr>
        <p:spPr>
          <a:xfrm>
            <a:off x="7803861" y="4448369"/>
            <a:ext cx="22809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FF0000"/>
                </a:solidFill>
              </a:rPr>
              <a:t>Lỗi</a:t>
            </a:r>
            <a:r>
              <a:rPr lang="en-US" sz="1600" b="1" i="1" dirty="0">
                <a:solidFill>
                  <a:srgbClr val="FF0000"/>
                </a:solidFill>
              </a:rPr>
              <a:t> App </a:t>
            </a:r>
            <a:r>
              <a:rPr lang="en-US" sz="1600" b="1" i="1" dirty="0" err="1">
                <a:solidFill>
                  <a:srgbClr val="FF0000"/>
                </a:solidFill>
              </a:rPr>
              <a:t>Uneti</a:t>
            </a:r>
            <a:r>
              <a:rPr lang="en-US" sz="1600" b="1" i="1" dirty="0">
                <a:solidFill>
                  <a:srgbClr val="FF0000"/>
                </a:solidFill>
              </a:rPr>
              <a:t> Online</a:t>
            </a:r>
            <a:endParaRPr lang="vi-VN" sz="16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56A73E-68F9-9D43-C969-38C38FD29D20}"/>
              </a:ext>
            </a:extLst>
          </p:cNvPr>
          <p:cNvSpPr txBox="1"/>
          <p:nvPr/>
        </p:nvSpPr>
        <p:spPr>
          <a:xfrm>
            <a:off x="6436117" y="2220047"/>
            <a:ext cx="18896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FF0000"/>
                </a:solidFill>
              </a:rPr>
              <a:t>LỗI</a:t>
            </a:r>
            <a:r>
              <a:rPr lang="en-US" sz="1500" b="1" i="1" dirty="0">
                <a:solidFill>
                  <a:srgbClr val="FF0000"/>
                </a:solidFill>
              </a:rPr>
              <a:t> Camera</a:t>
            </a:r>
            <a:endParaRPr lang="vi-VN" sz="1500" b="1" i="1" dirty="0">
              <a:solidFill>
                <a:srgbClr val="FF0000"/>
              </a:solidFill>
            </a:endParaRPr>
          </a:p>
        </p:txBody>
      </p:sp>
      <p:pic>
        <p:nvPicPr>
          <p:cNvPr id="1040" name="Picture 16" descr="Mẫu Báo Cáo Sự Cố Help Desk (Kèm Hướng Dẫn) - LiveAgent">
            <a:extLst>
              <a:ext uri="{FF2B5EF4-FFF2-40B4-BE49-F238E27FC236}">
                <a16:creationId xmlns:a16="http://schemas.microsoft.com/office/drawing/2014/main" id="{09AD2CE4-BF1F-141D-5539-BDDEBF40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819" y="450359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B93146-52FF-898B-4D70-FB8C2B8DA122}"/>
              </a:ext>
            </a:extLst>
          </p:cNvPr>
          <p:cNvSpPr txBox="1"/>
          <p:nvPr/>
        </p:nvSpPr>
        <p:spPr>
          <a:xfrm>
            <a:off x="3547540" y="6481776"/>
            <a:ext cx="18896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FF0000"/>
                </a:solidFill>
              </a:rPr>
              <a:t>Sự</a:t>
            </a:r>
            <a:r>
              <a:rPr lang="en-US" sz="1500" b="1" i="1" dirty="0">
                <a:solidFill>
                  <a:srgbClr val="FF0000"/>
                </a:solidFill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</a:rPr>
              <a:t>cố</a:t>
            </a:r>
            <a:r>
              <a:rPr lang="en-US" sz="1500" b="1" i="1" dirty="0">
                <a:solidFill>
                  <a:srgbClr val="FF0000"/>
                </a:solidFill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</a:rPr>
              <a:t>khác</a:t>
            </a:r>
            <a:endParaRPr lang="vi-VN" sz="1500" b="1" i="1" dirty="0">
              <a:solidFill>
                <a:srgbClr val="FF0000"/>
              </a:solidFill>
            </a:endParaRP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907717B7-11D1-7DD2-FD17-7EC20BF362EB}"/>
              </a:ext>
            </a:extLst>
          </p:cNvPr>
          <p:cNvSpPr/>
          <p:nvPr/>
        </p:nvSpPr>
        <p:spPr>
          <a:xfrm>
            <a:off x="59740" y="668326"/>
            <a:ext cx="2146565" cy="1376148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TÌNH TRẠNG</a:t>
            </a:r>
          </a:p>
        </p:txBody>
      </p:sp>
    </p:spTree>
    <p:extLst>
      <p:ext uri="{BB962C8B-B14F-4D97-AF65-F5344CB8AC3E}">
        <p14:creationId xmlns:p14="http://schemas.microsoft.com/office/powerpoint/2010/main" val="283146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D9125149-0FE3-9286-4B3C-99AC54E11A7D}"/>
              </a:ext>
            </a:extLst>
          </p:cNvPr>
          <p:cNvSpPr/>
          <p:nvPr/>
        </p:nvSpPr>
        <p:spPr>
          <a:xfrm>
            <a:off x="1854679" y="171585"/>
            <a:ext cx="2314650" cy="1405545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 PHÁP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BFBB079-A315-C11A-755D-57453A1C8737}"/>
              </a:ext>
            </a:extLst>
          </p:cNvPr>
          <p:cNvSpPr/>
          <p:nvPr/>
        </p:nvSpPr>
        <p:spPr>
          <a:xfrm>
            <a:off x="2827446" y="1577130"/>
            <a:ext cx="167424" cy="56206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70C780-7C47-5E55-ADE3-859672233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782" y="4128156"/>
            <a:ext cx="2924175" cy="2562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67D46ABB-1D45-E46E-0CF5-A80EDFFF83FC}"/>
              </a:ext>
            </a:extLst>
          </p:cNvPr>
          <p:cNvSpPr/>
          <p:nvPr/>
        </p:nvSpPr>
        <p:spPr>
          <a:xfrm>
            <a:off x="2844580" y="3524876"/>
            <a:ext cx="167424" cy="56206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Bent 12">
            <a:extLst>
              <a:ext uri="{FF2B5EF4-FFF2-40B4-BE49-F238E27FC236}">
                <a16:creationId xmlns:a16="http://schemas.microsoft.com/office/drawing/2014/main" id="{93BF3D5F-B19E-AC0C-6F4B-C0B5C3D310BE}"/>
              </a:ext>
            </a:extLst>
          </p:cNvPr>
          <p:cNvSpPr/>
          <p:nvPr/>
        </p:nvSpPr>
        <p:spPr>
          <a:xfrm>
            <a:off x="3666346" y="1426146"/>
            <a:ext cx="3406776" cy="6893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0CE2528-6296-9D54-8592-A6AF2DB88203}"/>
              </a:ext>
            </a:extLst>
          </p:cNvPr>
          <p:cNvSpPr/>
          <p:nvPr/>
        </p:nvSpPr>
        <p:spPr>
          <a:xfrm>
            <a:off x="1532782" y="2119331"/>
            <a:ext cx="2846271" cy="14055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THÊM MODULE HỖ TRỢ THIẾT BỊ, PHẦN MỀM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F0BB5E7-C1F6-9E34-AAA6-2AEAA38279B4}"/>
              </a:ext>
            </a:extLst>
          </p:cNvPr>
          <p:cNvSpPr/>
          <p:nvPr/>
        </p:nvSpPr>
        <p:spPr>
          <a:xfrm>
            <a:off x="4379052" y="2657727"/>
            <a:ext cx="2664904" cy="3309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8D68D88-7CB1-EA31-453C-43797C031F02}"/>
              </a:ext>
            </a:extLst>
          </p:cNvPr>
          <p:cNvSpPr/>
          <p:nvPr/>
        </p:nvSpPr>
        <p:spPr>
          <a:xfrm>
            <a:off x="7073122" y="1015086"/>
            <a:ext cx="3586096" cy="11409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Tiết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kiệm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thời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gian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sử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dụng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mọi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lúc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mọi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nơi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323A8A5-DEDD-CFA9-2819-F4BEBE49CDB4}"/>
              </a:ext>
            </a:extLst>
          </p:cNvPr>
          <p:cNvSpPr/>
          <p:nvPr/>
        </p:nvSpPr>
        <p:spPr>
          <a:xfrm>
            <a:off x="7073122" y="2250135"/>
            <a:ext cx="3586096" cy="11409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Khai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thác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triệt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để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hạ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tầng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hiện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có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78C818-9824-3C22-1A44-930F16561C63}"/>
              </a:ext>
            </a:extLst>
          </p:cNvPr>
          <p:cNvSpPr/>
          <p:nvPr/>
        </p:nvSpPr>
        <p:spPr>
          <a:xfrm>
            <a:off x="7073122" y="3525648"/>
            <a:ext cx="3586096" cy="11409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Sửa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chữa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kịp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thời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nhanh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chóng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" name="Arrow: Bent 19">
            <a:extLst>
              <a:ext uri="{FF2B5EF4-FFF2-40B4-BE49-F238E27FC236}">
                <a16:creationId xmlns:a16="http://schemas.microsoft.com/office/drawing/2014/main" id="{5EAD6756-7FE4-3DAF-3F59-50B1F844CC71}"/>
              </a:ext>
            </a:extLst>
          </p:cNvPr>
          <p:cNvSpPr/>
          <p:nvPr/>
        </p:nvSpPr>
        <p:spPr>
          <a:xfrm flipV="1">
            <a:off x="3666346" y="3555808"/>
            <a:ext cx="3406776" cy="6893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77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248249" y="31519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HỖ TRỢ THIẾT BỊ, PHẦN MỀM</a:t>
            </a:r>
            <a:endParaRPr lang="vi-VN" sz="20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557BB5-188F-8C15-4808-7D2C5D89C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067" y="2193175"/>
            <a:ext cx="4062653" cy="2860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EE86A5-D64C-22BC-AE05-40F42C8B5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858" y="431629"/>
            <a:ext cx="3522214" cy="2085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652A9-D420-E669-3546-80063405F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858" y="2592022"/>
            <a:ext cx="3546254" cy="1776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10C2FB-DC07-2093-9C18-BC0D84DDE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580" y="4400309"/>
            <a:ext cx="2946769" cy="24576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4139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348917" y="243703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HỖ TRỢ THIẾT BỊ, PHẦN MỀM</a:t>
            </a:r>
            <a:endParaRPr lang="vi-VN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80BA05-D01A-65E9-C466-82F34AB2B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403" y="643812"/>
            <a:ext cx="6573756" cy="54717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EF1EF4-343E-C6B4-EE7A-11CF46A12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16" y="2346820"/>
            <a:ext cx="4719636" cy="23479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1886B4BC-8110-0275-FB67-27314EE1C67D}"/>
              </a:ext>
            </a:extLst>
          </p:cNvPr>
          <p:cNvSpPr/>
          <p:nvPr/>
        </p:nvSpPr>
        <p:spPr>
          <a:xfrm>
            <a:off x="4988652" y="3520776"/>
            <a:ext cx="432751" cy="178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ướng dẫn báo hỏng dịch vụ qua ứng dụng My VNPT">
            <a:extLst>
              <a:ext uri="{FF2B5EF4-FFF2-40B4-BE49-F238E27FC236}">
                <a16:creationId xmlns:a16="http://schemas.microsoft.com/office/drawing/2014/main" id="{B917A5C8-9F49-056F-640F-40347F219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62" y="171740"/>
            <a:ext cx="1727710" cy="172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513E07-C275-C153-040C-9F98263804B0}"/>
              </a:ext>
            </a:extLst>
          </p:cNvPr>
          <p:cNvCxnSpPr>
            <a:cxnSpLocks/>
          </p:cNvCxnSpPr>
          <p:nvPr/>
        </p:nvCxnSpPr>
        <p:spPr>
          <a:xfrm flipH="1" flipV="1">
            <a:off x="5087582" y="1434517"/>
            <a:ext cx="784712" cy="486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1AD6E6-4A94-5E2E-2EDF-781453B0635E}"/>
              </a:ext>
            </a:extLst>
          </p:cNvPr>
          <p:cNvCxnSpPr>
            <a:cxnSpLocks/>
          </p:cNvCxnSpPr>
          <p:nvPr/>
        </p:nvCxnSpPr>
        <p:spPr>
          <a:xfrm flipV="1">
            <a:off x="6820895" y="1327982"/>
            <a:ext cx="0" cy="567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61BC55E-767E-38E6-6903-1264A03F50E8}"/>
              </a:ext>
            </a:extLst>
          </p:cNvPr>
          <p:cNvSpPr txBox="1"/>
          <p:nvPr/>
        </p:nvSpPr>
        <p:spPr>
          <a:xfrm>
            <a:off x="2965879" y="1035595"/>
            <a:ext cx="2346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Khi </a:t>
            </a:r>
            <a:r>
              <a:rPr lang="en-US" sz="1600" b="1" dirty="0" err="1">
                <a:solidFill>
                  <a:srgbClr val="FF0000"/>
                </a:solidFill>
              </a:rPr>
              <a:t>các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thiết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bị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sảnh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phòng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bị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lỗi</a:t>
            </a:r>
            <a:r>
              <a:rPr lang="en-US" sz="1600" b="1" dirty="0">
                <a:solidFill>
                  <a:srgbClr val="FF0000"/>
                </a:solidFill>
              </a:rPr>
              <a:t>/ </a:t>
            </a:r>
            <a:r>
              <a:rPr lang="en-US" sz="1600" b="1" dirty="0" err="1">
                <a:solidFill>
                  <a:srgbClr val="FF0000"/>
                </a:solidFill>
              </a:rPr>
              <a:t>hỏng</a:t>
            </a:r>
            <a:endParaRPr lang="vi-VN" sz="16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BC2B7F-B9E5-143A-1487-E60ED6E09573}"/>
              </a:ext>
            </a:extLst>
          </p:cNvPr>
          <p:cNvSpPr txBox="1"/>
          <p:nvPr/>
        </p:nvSpPr>
        <p:spPr>
          <a:xfrm>
            <a:off x="5872294" y="752151"/>
            <a:ext cx="1907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Khi </a:t>
            </a:r>
            <a:r>
              <a:rPr lang="en-US" sz="1600" b="1" dirty="0" err="1">
                <a:solidFill>
                  <a:srgbClr val="FF0000"/>
                </a:solidFill>
              </a:rPr>
              <a:t>lỗi</a:t>
            </a:r>
            <a:r>
              <a:rPr lang="en-US" sz="1600" b="1" dirty="0">
                <a:solidFill>
                  <a:srgbClr val="FF0000"/>
                </a:solidFill>
              </a:rPr>
              <a:t> Web, app </a:t>
            </a:r>
            <a:r>
              <a:rPr lang="en-US" sz="1600" b="1" dirty="0" err="1">
                <a:solidFill>
                  <a:srgbClr val="FF0000"/>
                </a:solidFill>
              </a:rPr>
              <a:t>Uneti</a:t>
            </a:r>
            <a:r>
              <a:rPr lang="en-US" sz="1600" b="1" dirty="0">
                <a:solidFill>
                  <a:srgbClr val="FF0000"/>
                </a:solidFill>
              </a:rPr>
              <a:t> Online</a:t>
            </a:r>
            <a:endParaRPr lang="vi-VN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91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390862" y="104623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/>
              <a:t>Nhóm</a:t>
            </a:r>
            <a:r>
              <a:rPr lang="en-US" sz="2000" b="1" dirty="0"/>
              <a:t> </a:t>
            </a:r>
            <a:r>
              <a:rPr lang="en-US" sz="2000" b="1" dirty="0" err="1"/>
              <a:t>báo</a:t>
            </a:r>
            <a:r>
              <a:rPr lang="en-US" sz="2000" b="1" dirty="0"/>
              <a:t> </a:t>
            </a:r>
            <a:r>
              <a:rPr lang="en-US" sz="2000" b="1" dirty="0" err="1"/>
              <a:t>hỏng</a:t>
            </a:r>
            <a:r>
              <a:rPr lang="en-US" sz="2000" b="1" dirty="0"/>
              <a:t> </a:t>
            </a:r>
            <a:r>
              <a:rPr lang="en-US" sz="2000" b="1" dirty="0" err="1"/>
              <a:t>thiết</a:t>
            </a:r>
            <a:r>
              <a:rPr lang="en-US" sz="2000" b="1" dirty="0"/>
              <a:t> </a:t>
            </a:r>
            <a:r>
              <a:rPr lang="en-US" sz="2000" b="1" dirty="0" err="1"/>
              <a:t>bị</a:t>
            </a:r>
            <a:endParaRPr lang="vi-VN" sz="2000" b="1" dirty="0"/>
          </a:p>
        </p:txBody>
      </p:sp>
      <p:pic>
        <p:nvPicPr>
          <p:cNvPr id="4098" name="Picture 2" descr="Hướng dẫn báo hỏng dịch vụ qua ứng dụng My VNPT">
            <a:extLst>
              <a:ext uri="{FF2B5EF4-FFF2-40B4-BE49-F238E27FC236}">
                <a16:creationId xmlns:a16="http://schemas.microsoft.com/office/drawing/2014/main" id="{B917A5C8-9F49-056F-640F-40347F219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231" y="45575"/>
            <a:ext cx="1481560" cy="148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64">
            <a:extLst>
              <a:ext uri="{FF2B5EF4-FFF2-40B4-BE49-F238E27FC236}">
                <a16:creationId xmlns:a16="http://schemas.microsoft.com/office/drawing/2014/main" id="{1A5BC29E-DAA7-8ACE-9D74-A97BA47E3663}"/>
              </a:ext>
            </a:extLst>
          </p:cNvPr>
          <p:cNvGrpSpPr>
            <a:grpSpLocks/>
          </p:cNvGrpSpPr>
          <p:nvPr/>
        </p:nvGrpSpPr>
        <p:grpSpPr bwMode="auto">
          <a:xfrm>
            <a:off x="1225862" y="554908"/>
            <a:ext cx="3177797" cy="539119"/>
            <a:chOff x="1440" y="924"/>
            <a:chExt cx="2688" cy="389"/>
          </a:xfrm>
        </p:grpSpPr>
        <p:grpSp>
          <p:nvGrpSpPr>
            <p:cNvPr id="4" name="Group 65">
              <a:extLst>
                <a:ext uri="{FF2B5EF4-FFF2-40B4-BE49-F238E27FC236}">
                  <a16:creationId xmlns:a16="http://schemas.microsoft.com/office/drawing/2014/main" id="{A18BF352-F5AB-36C8-5E2E-EF978E8A65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924"/>
              <a:ext cx="2688" cy="389"/>
              <a:chOff x="1596" y="1167"/>
              <a:chExt cx="2448" cy="389"/>
            </a:xfrm>
          </p:grpSpPr>
          <p:sp>
            <p:nvSpPr>
              <p:cNvPr id="8" name="AutoShape 66">
                <a:extLst>
                  <a:ext uri="{FF2B5EF4-FFF2-40B4-BE49-F238E27FC236}">
                    <a16:creationId xmlns:a16="http://schemas.microsoft.com/office/drawing/2014/main" id="{FAA87F83-B234-3A36-D7D6-C699ABD3E61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96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AutoShape 67">
                <a:extLst>
                  <a:ext uri="{FF2B5EF4-FFF2-40B4-BE49-F238E27FC236}">
                    <a16:creationId xmlns:a16="http://schemas.microsoft.com/office/drawing/2014/main" id="{0B3FE4FC-D058-3ED5-FE9F-D1EEF8A48FC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89999"/>
                    </a:schemeClr>
                  </a:gs>
                  <a:gs pos="5000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89999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68">
              <a:extLst>
                <a:ext uri="{FF2B5EF4-FFF2-40B4-BE49-F238E27FC236}">
                  <a16:creationId xmlns:a16="http://schemas.microsoft.com/office/drawing/2014/main" id="{4F3A5EAC-3657-B1A6-6906-E2309D5FC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047"/>
              <a:ext cx="224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Báo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hỏng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hiện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tượng</a:t>
              </a:r>
              <a:endParaRPr lang="en-US" b="1" dirty="0">
                <a:solidFill>
                  <a:srgbClr val="C00000"/>
                </a:solidFill>
                <a:latin typeface="Arial" charset="0"/>
              </a:endParaRPr>
            </a:p>
          </p:txBody>
        </p:sp>
      </p:grpSp>
      <p:grpSp>
        <p:nvGrpSpPr>
          <p:cNvPr id="13" name="Group 64">
            <a:extLst>
              <a:ext uri="{FF2B5EF4-FFF2-40B4-BE49-F238E27FC236}">
                <a16:creationId xmlns:a16="http://schemas.microsoft.com/office/drawing/2014/main" id="{E8EB38B5-61D7-0990-EC21-3ACECBC6964A}"/>
              </a:ext>
            </a:extLst>
          </p:cNvPr>
          <p:cNvGrpSpPr>
            <a:grpSpLocks/>
          </p:cNvGrpSpPr>
          <p:nvPr/>
        </p:nvGrpSpPr>
        <p:grpSpPr bwMode="auto">
          <a:xfrm>
            <a:off x="6394231" y="600643"/>
            <a:ext cx="3177797" cy="493384"/>
            <a:chOff x="1439" y="924"/>
            <a:chExt cx="2688" cy="389"/>
          </a:xfrm>
        </p:grpSpPr>
        <p:grpSp>
          <p:nvGrpSpPr>
            <p:cNvPr id="14" name="Group 65">
              <a:extLst>
                <a:ext uri="{FF2B5EF4-FFF2-40B4-BE49-F238E27FC236}">
                  <a16:creationId xmlns:a16="http://schemas.microsoft.com/office/drawing/2014/main" id="{F95A895E-7F78-644D-CB0E-B03B7C1C1E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9" y="924"/>
              <a:ext cx="2688" cy="389"/>
              <a:chOff x="1595" y="1167"/>
              <a:chExt cx="2448" cy="389"/>
            </a:xfrm>
          </p:grpSpPr>
          <p:sp>
            <p:nvSpPr>
              <p:cNvPr id="17" name="AutoShape 66">
                <a:extLst>
                  <a:ext uri="{FF2B5EF4-FFF2-40B4-BE49-F238E27FC236}">
                    <a16:creationId xmlns:a16="http://schemas.microsoft.com/office/drawing/2014/main" id="{D3D4F7A4-2F49-3642-C19B-04FBD3BB2EB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95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AutoShape 67">
                <a:extLst>
                  <a:ext uri="{FF2B5EF4-FFF2-40B4-BE49-F238E27FC236}">
                    <a16:creationId xmlns:a16="http://schemas.microsoft.com/office/drawing/2014/main" id="{851F43F4-4E3A-DE62-0F83-A2A9B2C4EB8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B0E7B10C-05A5-4D29-E75F-CFCED3F2F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047"/>
              <a:ext cx="224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Báo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hỏng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cụ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charset="0"/>
                </a:rPr>
                <a:t>thể</a:t>
              </a:r>
              <a:endParaRPr lang="en-US" b="1" dirty="0">
                <a:solidFill>
                  <a:srgbClr val="C00000"/>
                </a:solidFill>
                <a:latin typeface="Arial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FEBB63B-B918-DAB0-4264-B527B6878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0" y="1218759"/>
            <a:ext cx="5586834" cy="43815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3DB58B-24D6-C45F-8FDC-96157A33FED1}"/>
              </a:ext>
            </a:extLst>
          </p:cNvPr>
          <p:cNvSpPr txBox="1"/>
          <p:nvPr/>
        </p:nvSpPr>
        <p:spPr>
          <a:xfrm>
            <a:off x="-40259" y="5866414"/>
            <a:ext cx="57632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FF0000"/>
                </a:solidFill>
              </a:rPr>
              <a:t>=&gt; </a:t>
            </a:r>
            <a:r>
              <a:rPr lang="en-US" sz="1800" b="1" dirty="0" err="1">
                <a:solidFill>
                  <a:srgbClr val="FF0000"/>
                </a:solidFill>
              </a:rPr>
              <a:t>Chỉ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cần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thêm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vị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trí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tài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sản</a:t>
            </a:r>
            <a:r>
              <a:rPr lang="en-US" sz="1800" b="1" dirty="0">
                <a:solidFill>
                  <a:srgbClr val="FF0000"/>
                </a:solidFill>
              </a:rPr>
              <a:t>, chi </a:t>
            </a:r>
            <a:r>
              <a:rPr lang="en-US" sz="1800" b="1" dirty="0" err="1">
                <a:solidFill>
                  <a:srgbClr val="FF0000"/>
                </a:solidFill>
              </a:rPr>
              <a:t>tiết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sự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cố</a:t>
            </a:r>
            <a:r>
              <a:rPr lang="en-US" sz="1800" b="1" dirty="0">
                <a:solidFill>
                  <a:srgbClr val="FF0000"/>
                </a:solidFill>
              </a:rPr>
              <a:t>, </a:t>
            </a:r>
            <a:r>
              <a:rPr lang="en-US" sz="1800" b="1" dirty="0" err="1">
                <a:solidFill>
                  <a:srgbClr val="FF0000"/>
                </a:solidFill>
              </a:rPr>
              <a:t>ảnh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đính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kèm</a:t>
            </a:r>
            <a:r>
              <a:rPr lang="en-US" sz="1800" b="1" dirty="0">
                <a:solidFill>
                  <a:srgbClr val="FF0000"/>
                </a:solidFill>
              </a:rPr>
              <a:t> (</a:t>
            </a:r>
            <a:r>
              <a:rPr lang="en-US" sz="1800" b="1" dirty="0" err="1">
                <a:solidFill>
                  <a:srgbClr val="FF0000"/>
                </a:solidFill>
              </a:rPr>
              <a:t>nếu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có</a:t>
            </a:r>
            <a:r>
              <a:rPr lang="en-US" sz="1800" b="1" dirty="0">
                <a:solidFill>
                  <a:srgbClr val="FF0000"/>
                </a:solidFill>
              </a:rPr>
              <a:t>)</a:t>
            </a:r>
            <a:endParaRPr lang="vi-VN" sz="1800" b="1" dirty="0">
              <a:solidFill>
                <a:srgbClr val="FF0000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D32F8E-8A44-6E00-89E7-9B8C572F6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780" y="1133858"/>
            <a:ext cx="3960701" cy="56971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DFEADAD-02D0-5D3C-E5B4-63E2BC16BD16}"/>
              </a:ext>
            </a:extLst>
          </p:cNvPr>
          <p:cNvSpPr txBox="1"/>
          <p:nvPr/>
        </p:nvSpPr>
        <p:spPr>
          <a:xfrm>
            <a:off x="9959010" y="2391602"/>
            <a:ext cx="2232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=&gt;</a:t>
            </a:r>
            <a:r>
              <a:rPr lang="en-US" b="1" dirty="0" err="1">
                <a:solidFill>
                  <a:srgbClr val="FF0000"/>
                </a:solidFill>
              </a:rPr>
              <a:t>Chọn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chính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xác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thiết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bị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cần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báo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hỏng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gửi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yêu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cầu</a:t>
            </a:r>
            <a:endParaRPr lang="vi-VN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265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348917" y="243703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HƯỚNG DẪN SỬ DỤNG PHẦN MỀM</a:t>
            </a:r>
            <a:endParaRPr lang="vi-VN" sz="2000" b="1" dirty="0"/>
          </a:p>
        </p:txBody>
      </p:sp>
      <p:pic>
        <p:nvPicPr>
          <p:cNvPr id="2050" name="Picture 2" descr="Hình ảnh Yêu Cầu Hỗ Trợ Viết Tay Tìm Kiếm Sự Giúp đỡ Của Bạn Tuyệt Vọng PNG  , Nghèo Nàn, Khẩn Cấp, Túng Thiếu PNG trong suốt và Vector để tải">
            <a:extLst>
              <a:ext uri="{FF2B5EF4-FFF2-40B4-BE49-F238E27FC236}">
                <a16:creationId xmlns:a16="http://schemas.microsoft.com/office/drawing/2014/main" id="{C8CAAEFC-D66B-405B-65AA-77DB3BC8B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669" y="2441716"/>
            <a:ext cx="3170358" cy="21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A5BADC6-BF66-FBB2-5943-C1FF9CAC1924}"/>
              </a:ext>
            </a:extLst>
          </p:cNvPr>
          <p:cNvSpPr/>
          <p:nvPr/>
        </p:nvSpPr>
        <p:spPr>
          <a:xfrm>
            <a:off x="469784" y="3070372"/>
            <a:ext cx="3078759" cy="132585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Sinh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viên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không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biết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tìm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kiếm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tài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liệu</a:t>
            </a:r>
            <a:r>
              <a:rPr lang="en-US" sz="1400" dirty="0">
                <a:solidFill>
                  <a:schemeClr val="tx1"/>
                </a:solidFill>
              </a:rPr>
              <a:t> ở </a:t>
            </a:r>
            <a:r>
              <a:rPr lang="en-US" sz="1400" dirty="0" err="1">
                <a:solidFill>
                  <a:schemeClr val="tx1"/>
                </a:solidFill>
              </a:rPr>
              <a:t>đâu</a:t>
            </a:r>
            <a:r>
              <a:rPr lang="en-US" sz="1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05AFF5-7638-5F75-AB7E-84839DDEB42F}"/>
              </a:ext>
            </a:extLst>
          </p:cNvPr>
          <p:cNvSpPr/>
          <p:nvPr/>
        </p:nvSpPr>
        <p:spPr>
          <a:xfrm>
            <a:off x="3456265" y="932661"/>
            <a:ext cx="3078758" cy="122020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Khó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khăn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trong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việc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sử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dụng</a:t>
            </a:r>
            <a:r>
              <a:rPr lang="en-US" sz="1400" dirty="0">
                <a:solidFill>
                  <a:schemeClr val="tx1"/>
                </a:solidFill>
              </a:rPr>
              <a:t> Email/LMS do </a:t>
            </a:r>
            <a:r>
              <a:rPr lang="en-US" sz="1400" dirty="0" err="1">
                <a:solidFill>
                  <a:schemeClr val="tx1"/>
                </a:solidFill>
              </a:rPr>
              <a:t>nhà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trường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cấp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2AAC3A1-ECC6-6547-5528-199BC25D83AF}"/>
              </a:ext>
            </a:extLst>
          </p:cNvPr>
          <p:cNvSpPr/>
          <p:nvPr/>
        </p:nvSpPr>
        <p:spPr>
          <a:xfrm>
            <a:off x="3548543" y="5070780"/>
            <a:ext cx="3078759" cy="117342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Khó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khăn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trong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việc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sử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dụng</a:t>
            </a:r>
            <a:r>
              <a:rPr lang="en-US" sz="1400" dirty="0">
                <a:solidFill>
                  <a:schemeClr val="tx1"/>
                </a:solidFill>
              </a:rPr>
              <a:t> Web, </a:t>
            </a:r>
            <a:r>
              <a:rPr lang="en-US" sz="1400" dirty="0" err="1">
                <a:solidFill>
                  <a:schemeClr val="tx1"/>
                </a:solidFill>
              </a:rPr>
              <a:t>phần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mềm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của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nhà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trường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584BECB-665E-677F-091C-BCB1C2C5010D}"/>
              </a:ext>
            </a:extLst>
          </p:cNvPr>
          <p:cNvSpPr/>
          <p:nvPr/>
        </p:nvSpPr>
        <p:spPr>
          <a:xfrm>
            <a:off x="6470960" y="3331326"/>
            <a:ext cx="916677" cy="460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8086A1-C63B-DCA4-E66D-BAA2D4D85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637" y="1982496"/>
            <a:ext cx="4469430" cy="31584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2" name="Picture 4" descr="Những khó khăn khi áp dụng tiêu chuẩn ISO 22000 là gì? - CÔNG TY TNHH TƯ  VẤN KHOA HỌC VÀ CÔNG NGHỆ SUTECH">
            <a:extLst>
              <a:ext uri="{FF2B5EF4-FFF2-40B4-BE49-F238E27FC236}">
                <a16:creationId xmlns:a16="http://schemas.microsoft.com/office/drawing/2014/main" id="{BA3BF56B-7387-2BFB-5D81-D8CBDE1DF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13" y="1385915"/>
            <a:ext cx="2333254" cy="13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605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2348917" y="243703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HƯỚNG DẪN SỬ DỤNG PHẦN MỀM</a:t>
            </a:r>
            <a:endParaRPr lang="vi-VN" sz="2000" b="1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886B4BC-8110-0275-FB67-27314EE1C67D}"/>
              </a:ext>
            </a:extLst>
          </p:cNvPr>
          <p:cNvSpPr/>
          <p:nvPr/>
        </p:nvSpPr>
        <p:spPr>
          <a:xfrm>
            <a:off x="4552424" y="3463353"/>
            <a:ext cx="432751" cy="178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3303B6-1A59-499D-CF09-D9F330519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05" y="2113523"/>
            <a:ext cx="3982719" cy="28145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46" name="Picture 2" descr="Các hướng dẫn sử dụng của khoa KHKT Vật liệu">
            <a:extLst>
              <a:ext uri="{FF2B5EF4-FFF2-40B4-BE49-F238E27FC236}">
                <a16:creationId xmlns:a16="http://schemas.microsoft.com/office/drawing/2014/main" id="{D7D86343-BDCA-16E8-5442-28CB8DDBB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26" y="243703"/>
            <a:ext cx="1950019" cy="184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C2FA28-C6D8-A408-165C-062151D58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175" y="1278383"/>
            <a:ext cx="5993690" cy="445413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C617267-DFD6-E559-F5E2-6D53E4DA1FEA}"/>
              </a:ext>
            </a:extLst>
          </p:cNvPr>
          <p:cNvCxnSpPr/>
          <p:nvPr/>
        </p:nvCxnSpPr>
        <p:spPr>
          <a:xfrm flipV="1">
            <a:off x="6367244" y="2085435"/>
            <a:ext cx="369116" cy="892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C32F0FF-B644-8729-D859-0BF093CF02D1}"/>
              </a:ext>
            </a:extLst>
          </p:cNvPr>
          <p:cNvCxnSpPr>
            <a:cxnSpLocks/>
          </p:cNvCxnSpPr>
          <p:nvPr/>
        </p:nvCxnSpPr>
        <p:spPr>
          <a:xfrm>
            <a:off x="6425967" y="4018327"/>
            <a:ext cx="396361" cy="336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068DF5F-5505-0268-D50A-B820E6D47987}"/>
              </a:ext>
            </a:extLst>
          </p:cNvPr>
          <p:cNvSpPr txBox="1"/>
          <p:nvPr/>
        </p:nvSpPr>
        <p:spPr>
          <a:xfrm>
            <a:off x="6595827" y="1730417"/>
            <a:ext cx="3605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File </a:t>
            </a:r>
            <a:r>
              <a:rPr lang="en-US" sz="1000" b="1" dirty="0" err="1"/>
              <a:t>tài</a:t>
            </a:r>
            <a:r>
              <a:rPr lang="en-US" sz="1000" b="1" dirty="0"/>
              <a:t> </a:t>
            </a:r>
            <a:r>
              <a:rPr lang="en-US" sz="1000" b="1" dirty="0" err="1"/>
              <a:t>liệu</a:t>
            </a:r>
            <a:r>
              <a:rPr lang="en-US" sz="1000" b="1" dirty="0"/>
              <a:t> </a:t>
            </a:r>
            <a:r>
              <a:rPr lang="en-US" sz="1000" b="1" dirty="0" err="1"/>
              <a:t>hướng</a:t>
            </a:r>
            <a:r>
              <a:rPr lang="en-US" sz="1000" b="1" dirty="0"/>
              <a:t> </a:t>
            </a:r>
            <a:r>
              <a:rPr lang="en-US" sz="1000" b="1" dirty="0" err="1"/>
              <a:t>dẫn</a:t>
            </a:r>
            <a:r>
              <a:rPr lang="en-US" sz="1000" b="1" dirty="0"/>
              <a:t> </a:t>
            </a:r>
            <a:r>
              <a:rPr lang="en-US" sz="1000" b="1" dirty="0" err="1"/>
              <a:t>liên</a:t>
            </a:r>
            <a:r>
              <a:rPr lang="en-US" sz="1000" b="1" dirty="0"/>
              <a:t> </a:t>
            </a:r>
            <a:r>
              <a:rPr lang="en-US" sz="1000" b="1" dirty="0" err="1"/>
              <a:t>quan</a:t>
            </a:r>
            <a:r>
              <a:rPr lang="en-US" sz="1000" b="1" dirty="0"/>
              <a:t> </a:t>
            </a:r>
            <a:r>
              <a:rPr lang="en-US" sz="1000" b="1" dirty="0" err="1"/>
              <a:t>đến</a:t>
            </a:r>
            <a:r>
              <a:rPr lang="en-US" sz="1000" b="1" dirty="0"/>
              <a:t> </a:t>
            </a:r>
            <a:r>
              <a:rPr lang="en-US" sz="1000" b="1" dirty="0" err="1"/>
              <a:t>thiết</a:t>
            </a:r>
            <a:r>
              <a:rPr lang="en-US" sz="1000" b="1" dirty="0"/>
              <a:t> </a:t>
            </a:r>
            <a:r>
              <a:rPr lang="en-US" sz="1000" b="1" dirty="0" err="1"/>
              <a:t>bị</a:t>
            </a:r>
            <a:r>
              <a:rPr lang="en-US" sz="1000" b="1" dirty="0"/>
              <a:t> </a:t>
            </a:r>
            <a:r>
              <a:rPr lang="en-US" sz="1000" b="1" dirty="0" err="1"/>
              <a:t>giảng</a:t>
            </a:r>
            <a:r>
              <a:rPr lang="en-US" sz="1000" b="1" dirty="0"/>
              <a:t> </a:t>
            </a:r>
            <a:r>
              <a:rPr lang="en-US" sz="1000" b="1" dirty="0" err="1"/>
              <a:t>đường</a:t>
            </a:r>
            <a:r>
              <a:rPr lang="en-US" sz="1000" b="1" dirty="0"/>
              <a:t>, </a:t>
            </a:r>
            <a:r>
              <a:rPr lang="en-US" sz="1000" b="1" dirty="0" err="1"/>
              <a:t>phân</a:t>
            </a:r>
            <a:r>
              <a:rPr lang="en-US" sz="1000" b="1" dirty="0"/>
              <a:t> </a:t>
            </a:r>
            <a:r>
              <a:rPr lang="en-US" sz="1000" b="1" dirty="0" err="1"/>
              <a:t>hệ</a:t>
            </a:r>
            <a:r>
              <a:rPr lang="en-US" sz="1000" b="1" dirty="0"/>
              <a:t> LMS </a:t>
            </a:r>
            <a:r>
              <a:rPr lang="en-US" sz="1000" b="1" dirty="0" err="1"/>
              <a:t>và</a:t>
            </a:r>
            <a:r>
              <a:rPr lang="en-US" sz="1000" b="1" dirty="0"/>
              <a:t> </a:t>
            </a:r>
            <a:r>
              <a:rPr lang="en-US" sz="1000" b="1" dirty="0" err="1"/>
              <a:t>các</a:t>
            </a:r>
            <a:r>
              <a:rPr lang="en-US" sz="1000" b="1" dirty="0"/>
              <a:t> </a:t>
            </a:r>
            <a:r>
              <a:rPr lang="en-US" sz="1000" b="1" dirty="0" err="1"/>
              <a:t>tài</a:t>
            </a:r>
            <a:r>
              <a:rPr lang="en-US" sz="1000" b="1" dirty="0"/>
              <a:t> </a:t>
            </a:r>
            <a:r>
              <a:rPr lang="en-US" sz="1000" b="1" dirty="0" err="1"/>
              <a:t>liệu</a:t>
            </a:r>
            <a:r>
              <a:rPr lang="en-US" sz="1000" b="1" dirty="0"/>
              <a:t> </a:t>
            </a:r>
            <a:r>
              <a:rPr lang="en-US" sz="1000" b="1" dirty="0" err="1"/>
              <a:t>khác</a:t>
            </a:r>
            <a:r>
              <a:rPr lang="en-US" sz="1000" b="1" dirty="0"/>
              <a:t> </a:t>
            </a:r>
            <a:endParaRPr lang="vi-VN" sz="1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597C5A-EB7E-4A58-ACBF-47CC749FFD18}"/>
              </a:ext>
            </a:extLst>
          </p:cNvPr>
          <p:cNvSpPr txBox="1"/>
          <p:nvPr/>
        </p:nvSpPr>
        <p:spPr>
          <a:xfrm>
            <a:off x="6736360" y="4327364"/>
            <a:ext cx="37142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/>
              <a:t>Video </a:t>
            </a:r>
            <a:r>
              <a:rPr lang="en-US" sz="1000" b="1" dirty="0" err="1"/>
              <a:t>hướng</a:t>
            </a:r>
            <a:r>
              <a:rPr lang="en-US" sz="1000" b="1" dirty="0"/>
              <a:t> </a:t>
            </a:r>
            <a:r>
              <a:rPr lang="en-US" sz="1000" b="1" dirty="0" err="1"/>
              <a:t>dẫn</a:t>
            </a:r>
            <a:r>
              <a:rPr lang="en-US" sz="1000" b="1" dirty="0"/>
              <a:t> </a:t>
            </a:r>
            <a:r>
              <a:rPr lang="en-US" sz="1000" b="1" dirty="0" err="1"/>
              <a:t>thao</a:t>
            </a:r>
            <a:r>
              <a:rPr lang="en-US" sz="1000" b="1" dirty="0"/>
              <a:t> </a:t>
            </a:r>
            <a:r>
              <a:rPr lang="en-US" sz="1000" b="1" dirty="0" err="1"/>
              <a:t>tác</a:t>
            </a:r>
            <a:r>
              <a:rPr lang="en-US" sz="1000" b="1" dirty="0"/>
              <a:t> </a:t>
            </a:r>
            <a:r>
              <a:rPr lang="en-US" sz="1000" b="1" dirty="0" err="1"/>
              <a:t>sử</a:t>
            </a:r>
            <a:r>
              <a:rPr lang="en-US" sz="1000" b="1" dirty="0"/>
              <a:t> </a:t>
            </a:r>
            <a:r>
              <a:rPr lang="en-US" sz="1000" b="1" dirty="0" err="1"/>
              <a:t>dụng</a:t>
            </a:r>
            <a:r>
              <a:rPr lang="en-US" sz="1000" b="1" dirty="0"/>
              <a:t> </a:t>
            </a:r>
            <a:r>
              <a:rPr lang="en-US" sz="1000" b="1" dirty="0" err="1"/>
              <a:t>các</a:t>
            </a:r>
            <a:r>
              <a:rPr lang="en-US" sz="1000" b="1" dirty="0"/>
              <a:t> </a:t>
            </a:r>
            <a:r>
              <a:rPr lang="en-US" sz="1000" b="1" dirty="0" err="1"/>
              <a:t>thủ</a:t>
            </a:r>
            <a:r>
              <a:rPr lang="en-US" sz="1000" b="1" dirty="0"/>
              <a:t> </a:t>
            </a:r>
            <a:r>
              <a:rPr lang="en-US" sz="1000" b="1" dirty="0" err="1"/>
              <a:t>tục</a:t>
            </a:r>
            <a:r>
              <a:rPr lang="en-US" sz="1000" b="1" dirty="0"/>
              <a:t> </a:t>
            </a:r>
            <a:r>
              <a:rPr lang="en-US" sz="1000" b="1" dirty="0" err="1"/>
              <a:t>liên</a:t>
            </a:r>
            <a:r>
              <a:rPr lang="en-US" sz="1000" b="1" dirty="0"/>
              <a:t> </a:t>
            </a:r>
            <a:r>
              <a:rPr lang="en-US" sz="1000" b="1" dirty="0" err="1"/>
              <a:t>quan</a:t>
            </a:r>
            <a:r>
              <a:rPr lang="en-US" sz="1000" b="1" dirty="0"/>
              <a:t> </a:t>
            </a:r>
            <a:r>
              <a:rPr lang="en-US" sz="1000" b="1" dirty="0" err="1"/>
              <a:t>đến</a:t>
            </a:r>
            <a:r>
              <a:rPr lang="en-US" sz="1000" b="1" dirty="0"/>
              <a:t> Email/LMS; </a:t>
            </a:r>
            <a:r>
              <a:rPr lang="en-US" sz="1000" b="1" dirty="0" err="1"/>
              <a:t>thủ</a:t>
            </a:r>
            <a:r>
              <a:rPr lang="en-US" sz="1000" b="1" dirty="0"/>
              <a:t> </a:t>
            </a:r>
            <a:r>
              <a:rPr lang="en-US" sz="1000" b="1" dirty="0" err="1"/>
              <a:t>tục</a:t>
            </a:r>
            <a:r>
              <a:rPr lang="en-US" sz="1000" b="1" dirty="0"/>
              <a:t> </a:t>
            </a:r>
            <a:r>
              <a:rPr lang="en-US" sz="1000" b="1" dirty="0" err="1"/>
              <a:t>hành</a:t>
            </a:r>
            <a:r>
              <a:rPr lang="en-US" sz="1000" b="1" dirty="0"/>
              <a:t> </a:t>
            </a:r>
            <a:r>
              <a:rPr lang="en-US" sz="1000" b="1" dirty="0" err="1"/>
              <a:t>chính</a:t>
            </a:r>
            <a:r>
              <a:rPr lang="en-US" sz="1000" b="1" dirty="0"/>
              <a:t>; </a:t>
            </a:r>
            <a:r>
              <a:rPr lang="en-US" sz="1000" b="1" dirty="0" err="1"/>
              <a:t>học</a:t>
            </a:r>
            <a:r>
              <a:rPr lang="en-US" sz="1000" b="1" dirty="0"/>
              <a:t> </a:t>
            </a:r>
            <a:r>
              <a:rPr lang="en-US" sz="1000" b="1" dirty="0" err="1"/>
              <a:t>tập</a:t>
            </a:r>
            <a:r>
              <a:rPr lang="en-US" sz="1000" b="1" dirty="0"/>
              <a:t> </a:t>
            </a:r>
            <a:r>
              <a:rPr lang="en-US" sz="1000" b="1" dirty="0" err="1"/>
              <a:t>trên</a:t>
            </a:r>
            <a:r>
              <a:rPr lang="en-US" sz="1000" b="1" dirty="0"/>
              <a:t> App, Web</a:t>
            </a:r>
            <a:endParaRPr lang="vi-VN" sz="1000" b="1" dirty="0"/>
          </a:p>
        </p:txBody>
      </p:sp>
    </p:spTree>
    <p:extLst>
      <p:ext uri="{BB962C8B-B14F-4D97-AF65-F5344CB8AC3E}">
        <p14:creationId xmlns:p14="http://schemas.microsoft.com/office/powerpoint/2010/main" val="725035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565691-0E67-F541-97AE-DD410C111B3B}"/>
              </a:ext>
            </a:extLst>
          </p:cNvPr>
          <p:cNvSpPr/>
          <p:nvPr/>
        </p:nvSpPr>
        <p:spPr>
          <a:xfrm>
            <a:off x="1379805" y="2183203"/>
            <a:ext cx="94323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kern="0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XIN TRÂN TRỌNG CẢM ƠN!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3C6E5DD3-81D5-2E07-A41A-E0BC7D4041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42518" y="3182198"/>
            <a:ext cx="4249482" cy="3675802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DD92ED2C-4790-B4D1-8E3A-977C57899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182198"/>
            <a:ext cx="4249482" cy="3675802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CD905750-4552-B4C8-B714-19FDAA71B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890993" y="3333528"/>
            <a:ext cx="4249482" cy="3675802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583CDE9-3699-2364-D82B-41D2DAD493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075" y="292001"/>
            <a:ext cx="4121108" cy="2307821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E7A39DA-D788-9615-7DFA-ADC30E534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47018" y="2599821"/>
            <a:ext cx="2858837" cy="1600949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F2DB3FD8-D0A1-3139-CD6D-6C926BB409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19831" y="1695924"/>
            <a:ext cx="2858837" cy="1600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1B4591-CA4C-CAAD-A4C7-F07A22CDF3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51316" y="-25359"/>
            <a:ext cx="2521757" cy="252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9012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16996</TotalTime>
  <Words>1448</Words>
  <Application>Microsoft Office PowerPoint</Application>
  <PresentationFormat>Widescreen</PresentationFormat>
  <Paragraphs>184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Aptos</vt:lpstr>
      <vt:lpstr>Arial</vt:lpstr>
      <vt:lpstr>Arial Nova</vt:lpstr>
      <vt:lpstr>Tahoma</vt:lpstr>
      <vt:lpstr>Times New Roman</vt:lpstr>
      <vt:lpstr>Trebuchet MS</vt:lpstr>
      <vt:lpstr>Verdana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CÁC MODULE CỦA CỔNG THÔNG TIN HỖ TRỢ SUPPORT.UNETI.EDU.VN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Hòa Nguyễn Văn</dc:creator>
  <cp:lastModifiedBy>Nguyễn Thị Thanh Tâm</cp:lastModifiedBy>
  <cp:revision>42</cp:revision>
  <dcterms:created xsi:type="dcterms:W3CDTF">2023-08-15T15:01:20Z</dcterms:created>
  <dcterms:modified xsi:type="dcterms:W3CDTF">2024-08-26T03:34:45Z</dcterms:modified>
</cp:coreProperties>
</file>