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HP\Desktop\New%20folder\Th&#7889;ng%20k&#234;.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Miễn</a:t>
            </a:r>
            <a:r>
              <a:rPr lang="en-US" b="1" baseline="0"/>
              <a:t> giảm học phí</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Sheet1!$D$5</c:f>
              <c:strCache>
                <c:ptCount val="1"/>
                <c:pt idx="0">
                  <c:v>KỲ I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Sheet1!$C$6:$C$8</c:f>
              <c:numCache>
                <c:formatCode>0%</c:formatCode>
                <c:ptCount val="3"/>
                <c:pt idx="0">
                  <c:v>1</c:v>
                </c:pt>
                <c:pt idx="1">
                  <c:v>0.7</c:v>
                </c:pt>
                <c:pt idx="2">
                  <c:v>0.5</c:v>
                </c:pt>
              </c:numCache>
            </c:numRef>
          </c:cat>
          <c:val>
            <c:numRef>
              <c:f>Sheet1!$D$6:$D$8</c:f>
              <c:numCache>
                <c:formatCode>General</c:formatCode>
                <c:ptCount val="3"/>
                <c:pt idx="0">
                  <c:v>175</c:v>
                </c:pt>
                <c:pt idx="1">
                  <c:v>76</c:v>
                </c:pt>
                <c:pt idx="2">
                  <c:v>56</c:v>
                </c:pt>
              </c:numCache>
            </c:numRef>
          </c:val>
          <c:extLst>
            <c:ext xmlns:c16="http://schemas.microsoft.com/office/drawing/2014/chart" uri="{C3380CC4-5D6E-409C-BE32-E72D297353CC}">
              <c16:uniqueId val="{00000000-A015-422D-BC2B-5E4BAEFFB985}"/>
            </c:ext>
          </c:extLst>
        </c:ser>
        <c:ser>
          <c:idx val="1"/>
          <c:order val="1"/>
          <c:tx>
            <c:strRef>
              <c:f>Sheet1!$E$5</c:f>
              <c:strCache>
                <c:ptCount val="1"/>
                <c:pt idx="0">
                  <c:v>KỲ II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Sheet1!$C$6:$C$8</c:f>
              <c:numCache>
                <c:formatCode>0%</c:formatCode>
                <c:ptCount val="3"/>
                <c:pt idx="0">
                  <c:v>1</c:v>
                </c:pt>
                <c:pt idx="1">
                  <c:v>0.7</c:v>
                </c:pt>
                <c:pt idx="2">
                  <c:v>0.5</c:v>
                </c:pt>
              </c:numCache>
            </c:numRef>
          </c:cat>
          <c:val>
            <c:numRef>
              <c:f>Sheet1!$E$6:$E$8</c:f>
              <c:numCache>
                <c:formatCode>General</c:formatCode>
                <c:ptCount val="3"/>
                <c:pt idx="0">
                  <c:v>160</c:v>
                </c:pt>
                <c:pt idx="1">
                  <c:v>83</c:v>
                </c:pt>
                <c:pt idx="2">
                  <c:v>56</c:v>
                </c:pt>
              </c:numCache>
            </c:numRef>
          </c:val>
          <c:extLst>
            <c:ext xmlns:c16="http://schemas.microsoft.com/office/drawing/2014/chart" uri="{C3380CC4-5D6E-409C-BE32-E72D297353CC}">
              <c16:uniqueId val="{00000001-A015-422D-BC2B-5E4BAEFFB985}"/>
            </c:ext>
          </c:extLst>
        </c:ser>
        <c:dLbls>
          <c:showLegendKey val="0"/>
          <c:showVal val="0"/>
          <c:showCatName val="0"/>
          <c:showSerName val="0"/>
          <c:showPercent val="0"/>
          <c:showBubbleSize val="0"/>
        </c:dLbls>
        <c:gapWidth val="219"/>
        <c:overlap val="-27"/>
        <c:axId val="1738917376"/>
        <c:axId val="1738905728"/>
      </c:barChart>
      <c:catAx>
        <c:axId val="17389173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8905728"/>
        <c:crosses val="autoZero"/>
        <c:auto val="1"/>
        <c:lblAlgn val="ctr"/>
        <c:lblOffset val="100"/>
        <c:noMultiLvlLbl val="0"/>
      </c:catAx>
      <c:valAx>
        <c:axId val="173890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3891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cap="all"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Miễn</a:t>
            </a:r>
            <a:r>
              <a:rPr lang="en-US" b="1" baseline="0"/>
              <a:t> giảm học phí theo QĐ</a:t>
            </a:r>
            <a:endParaRPr lang="en-US" b="1"/>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Sheet1!$C$16</c:f>
              <c:strCache>
                <c:ptCount val="1"/>
                <c:pt idx="0">
                  <c:v>Quyết đinh 57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Times New Roman" panose="020206030504050203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Sheet1!$D$15:$E$15</c:f>
              <c:strCache>
                <c:ptCount val="2"/>
                <c:pt idx="0">
                  <c:v>Kỳ 1</c:v>
                </c:pt>
                <c:pt idx="1">
                  <c:v>kỳ 2</c:v>
                </c:pt>
              </c:strCache>
            </c:strRef>
          </c:cat>
          <c:val>
            <c:numRef>
              <c:f>Sheet1!$D$16:$E$16</c:f>
              <c:numCache>
                <c:formatCode>General</c:formatCode>
                <c:ptCount val="2"/>
                <c:pt idx="0">
                  <c:v>2</c:v>
                </c:pt>
                <c:pt idx="1">
                  <c:v>34</c:v>
                </c:pt>
              </c:numCache>
            </c:numRef>
          </c:val>
          <c:extLst>
            <c:ext xmlns:c16="http://schemas.microsoft.com/office/drawing/2014/chart" uri="{C3380CC4-5D6E-409C-BE32-E72D297353CC}">
              <c16:uniqueId val="{00000000-BF3A-44F5-9593-7EA1E9A4119F}"/>
            </c:ext>
          </c:extLst>
        </c:ser>
        <c:ser>
          <c:idx val="1"/>
          <c:order val="1"/>
          <c:tx>
            <c:strRef>
              <c:f>Sheet1!$C$17</c:f>
              <c:strCache>
                <c:ptCount val="1"/>
                <c:pt idx="0">
                  <c:v>Quyết định 66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Times New Roman" panose="020206030504050203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Sheet1!$D$15:$E$15</c:f>
              <c:strCache>
                <c:ptCount val="2"/>
                <c:pt idx="0">
                  <c:v>Kỳ 1</c:v>
                </c:pt>
                <c:pt idx="1">
                  <c:v>kỳ 2</c:v>
                </c:pt>
              </c:strCache>
            </c:strRef>
          </c:cat>
          <c:val>
            <c:numRef>
              <c:f>Sheet1!$D$17:$E$17</c:f>
              <c:numCache>
                <c:formatCode>General</c:formatCode>
                <c:ptCount val="2"/>
                <c:pt idx="0">
                  <c:v>2</c:v>
                </c:pt>
                <c:pt idx="1">
                  <c:v>46</c:v>
                </c:pt>
              </c:numCache>
            </c:numRef>
          </c:val>
          <c:extLst>
            <c:ext xmlns:c16="http://schemas.microsoft.com/office/drawing/2014/chart" uri="{C3380CC4-5D6E-409C-BE32-E72D297353CC}">
              <c16:uniqueId val="{00000001-BF3A-44F5-9593-7EA1E9A4119F}"/>
            </c:ext>
          </c:extLst>
        </c:ser>
        <c:dLbls>
          <c:dLblPos val="outEnd"/>
          <c:showLegendKey val="0"/>
          <c:showVal val="1"/>
          <c:showCatName val="0"/>
          <c:showSerName val="0"/>
          <c:showPercent val="0"/>
          <c:showBubbleSize val="0"/>
        </c:dLbls>
        <c:gapWidth val="219"/>
        <c:overlap val="-27"/>
        <c:axId val="1561768575"/>
        <c:axId val="1561773151"/>
      </c:barChart>
      <c:catAx>
        <c:axId val="1561768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1773151"/>
        <c:crosses val="autoZero"/>
        <c:auto val="1"/>
        <c:lblAlgn val="ctr"/>
        <c:lblOffset val="100"/>
        <c:noMultiLvlLbl val="0"/>
      </c:catAx>
      <c:valAx>
        <c:axId val="15617731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17685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457083857186361E-2"/>
          <c:y val="3.8652841847891535E-2"/>
          <c:w val="0.92750231792389159"/>
          <c:h val="0.81767757852628409"/>
        </c:manualLayout>
      </c:layout>
      <c:barChart>
        <c:barDir val="col"/>
        <c:grouping val="clustered"/>
        <c:varyColors val="0"/>
        <c:ser>
          <c:idx val="0"/>
          <c:order val="0"/>
          <c:tx>
            <c:strRef>
              <c:f>Sheet1!$D$9</c:f>
              <c:strCache>
                <c:ptCount val="1"/>
                <c:pt idx="0">
                  <c:v>KỲ I </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Sheet1!$C$10:$C$13</c:f>
              <c:numCache>
                <c:formatCode>0%</c:formatCode>
                <c:ptCount val="4"/>
                <c:pt idx="0">
                  <c:v>1</c:v>
                </c:pt>
                <c:pt idx="1">
                  <c:v>0.7</c:v>
                </c:pt>
                <c:pt idx="2">
                  <c:v>0.5</c:v>
                </c:pt>
                <c:pt idx="3">
                  <c:v>0.3</c:v>
                </c:pt>
              </c:numCache>
            </c:numRef>
          </c:cat>
          <c:val>
            <c:numRef>
              <c:f>Sheet1!$D$10:$D$13</c:f>
              <c:numCache>
                <c:formatCode>General</c:formatCode>
                <c:ptCount val="4"/>
                <c:pt idx="0">
                  <c:v>1</c:v>
                </c:pt>
                <c:pt idx="1">
                  <c:v>47</c:v>
                </c:pt>
                <c:pt idx="2">
                  <c:v>445</c:v>
                </c:pt>
                <c:pt idx="3">
                  <c:v>24</c:v>
                </c:pt>
              </c:numCache>
            </c:numRef>
          </c:val>
          <c:extLst>
            <c:ext xmlns:c16="http://schemas.microsoft.com/office/drawing/2014/chart" uri="{C3380CC4-5D6E-409C-BE32-E72D297353CC}">
              <c16:uniqueId val="{00000000-1429-467A-8D7E-B1D378784505}"/>
            </c:ext>
          </c:extLst>
        </c:ser>
        <c:ser>
          <c:idx val="1"/>
          <c:order val="1"/>
          <c:tx>
            <c:strRef>
              <c:f>Sheet1!$E$9</c:f>
              <c:strCache>
                <c:ptCount val="1"/>
                <c:pt idx="0">
                  <c:v>KỲ II </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Sheet1!$C$10:$C$13</c:f>
              <c:numCache>
                <c:formatCode>0%</c:formatCode>
                <c:ptCount val="4"/>
                <c:pt idx="0">
                  <c:v>1</c:v>
                </c:pt>
                <c:pt idx="1">
                  <c:v>0.7</c:v>
                </c:pt>
                <c:pt idx="2">
                  <c:v>0.5</c:v>
                </c:pt>
                <c:pt idx="3">
                  <c:v>0.3</c:v>
                </c:pt>
              </c:numCache>
            </c:numRef>
          </c:cat>
          <c:val>
            <c:numRef>
              <c:f>Sheet1!$E$10:$E$13</c:f>
              <c:numCache>
                <c:formatCode>General</c:formatCode>
                <c:ptCount val="4"/>
                <c:pt idx="0">
                  <c:v>1</c:v>
                </c:pt>
                <c:pt idx="1">
                  <c:v>35</c:v>
                </c:pt>
                <c:pt idx="2">
                  <c:v>312</c:v>
                </c:pt>
                <c:pt idx="3">
                  <c:v>19</c:v>
                </c:pt>
              </c:numCache>
            </c:numRef>
          </c:val>
          <c:extLst>
            <c:ext xmlns:c16="http://schemas.microsoft.com/office/drawing/2014/chart" uri="{C3380CC4-5D6E-409C-BE32-E72D297353CC}">
              <c16:uniqueId val="{00000001-1429-467A-8D7E-B1D378784505}"/>
            </c:ext>
          </c:extLst>
        </c:ser>
        <c:dLbls>
          <c:showLegendKey val="0"/>
          <c:showVal val="0"/>
          <c:showCatName val="0"/>
          <c:showSerName val="0"/>
          <c:showPercent val="0"/>
          <c:showBubbleSize val="0"/>
        </c:dLbls>
        <c:gapWidth val="100"/>
        <c:overlap val="-24"/>
        <c:axId val="1725676240"/>
        <c:axId val="1725681648"/>
      </c:barChart>
      <c:catAx>
        <c:axId val="1725676240"/>
        <c:scaling>
          <c:orientation val="minMax"/>
        </c:scaling>
        <c:delete val="0"/>
        <c:axPos val="b"/>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725681648"/>
        <c:crosses val="autoZero"/>
        <c:auto val="1"/>
        <c:lblAlgn val="ctr"/>
        <c:lblOffset val="100"/>
        <c:noMultiLvlLbl val="0"/>
      </c:catAx>
      <c:valAx>
        <c:axId val="172568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72567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Sheet4!$G$8</c:f>
              <c:strCache>
                <c:ptCount val="1"/>
                <c:pt idx="0">
                  <c:v>Xuất sắc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Times New Roman" panose="020206030504050203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Sheet4!$H$7:$I$7</c:f>
              <c:strCache>
                <c:ptCount val="2"/>
                <c:pt idx="0">
                  <c:v>Kỳ 1</c:v>
                </c:pt>
                <c:pt idx="1">
                  <c:v>Kỳ 2 (Dự kiến)</c:v>
                </c:pt>
              </c:strCache>
            </c:strRef>
          </c:cat>
          <c:val>
            <c:numRef>
              <c:f>Sheet4!$H$8:$I$8</c:f>
              <c:numCache>
                <c:formatCode>General</c:formatCode>
                <c:ptCount val="2"/>
                <c:pt idx="0">
                  <c:v>28</c:v>
                </c:pt>
                <c:pt idx="1">
                  <c:v>29</c:v>
                </c:pt>
              </c:numCache>
            </c:numRef>
          </c:val>
          <c:extLst>
            <c:ext xmlns:c16="http://schemas.microsoft.com/office/drawing/2014/chart" uri="{C3380CC4-5D6E-409C-BE32-E72D297353CC}">
              <c16:uniqueId val="{00000000-3CEF-4F28-9EEE-1B9925B5CF66}"/>
            </c:ext>
          </c:extLst>
        </c:ser>
        <c:ser>
          <c:idx val="1"/>
          <c:order val="1"/>
          <c:tx>
            <c:strRef>
              <c:f>Sheet4!$G$9</c:f>
              <c:strCache>
                <c:ptCount val="1"/>
                <c:pt idx="0">
                  <c:v>Giỏi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Times New Roman" panose="020206030504050203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Sheet4!$H$7:$I$7</c:f>
              <c:strCache>
                <c:ptCount val="2"/>
                <c:pt idx="0">
                  <c:v>Kỳ 1</c:v>
                </c:pt>
                <c:pt idx="1">
                  <c:v>Kỳ 2 (Dự kiến)</c:v>
                </c:pt>
              </c:strCache>
            </c:strRef>
          </c:cat>
          <c:val>
            <c:numRef>
              <c:f>Sheet4!$H$9:$I$9</c:f>
              <c:numCache>
                <c:formatCode>General</c:formatCode>
                <c:ptCount val="2"/>
                <c:pt idx="0">
                  <c:v>241</c:v>
                </c:pt>
                <c:pt idx="1">
                  <c:v>244</c:v>
                </c:pt>
              </c:numCache>
            </c:numRef>
          </c:val>
          <c:extLst>
            <c:ext xmlns:c16="http://schemas.microsoft.com/office/drawing/2014/chart" uri="{C3380CC4-5D6E-409C-BE32-E72D297353CC}">
              <c16:uniqueId val="{00000001-3CEF-4F28-9EEE-1B9925B5CF66}"/>
            </c:ext>
          </c:extLst>
        </c:ser>
        <c:ser>
          <c:idx val="2"/>
          <c:order val="2"/>
          <c:tx>
            <c:strRef>
              <c:f>Sheet4!$G$10</c:f>
              <c:strCache>
                <c:ptCount val="1"/>
                <c:pt idx="0">
                  <c:v>Khá</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Times New Roman" panose="02020603050405020304" pitchFamily="18"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Sheet4!$H$7:$I$7</c:f>
              <c:strCache>
                <c:ptCount val="2"/>
                <c:pt idx="0">
                  <c:v>Kỳ 1</c:v>
                </c:pt>
                <c:pt idx="1">
                  <c:v>Kỳ 2 (Dự kiến)</c:v>
                </c:pt>
              </c:strCache>
            </c:strRef>
          </c:cat>
          <c:val>
            <c:numRef>
              <c:f>Sheet4!$H$10:$I$10</c:f>
              <c:numCache>
                <c:formatCode>General</c:formatCode>
                <c:ptCount val="2"/>
                <c:pt idx="0">
                  <c:v>590</c:v>
                </c:pt>
                <c:pt idx="1">
                  <c:v>585</c:v>
                </c:pt>
              </c:numCache>
            </c:numRef>
          </c:val>
          <c:extLst>
            <c:ext xmlns:c16="http://schemas.microsoft.com/office/drawing/2014/chart" uri="{C3380CC4-5D6E-409C-BE32-E72D297353CC}">
              <c16:uniqueId val="{00000002-3CEF-4F28-9EEE-1B9925B5CF66}"/>
            </c:ext>
          </c:extLst>
        </c:ser>
        <c:dLbls>
          <c:dLblPos val="outEnd"/>
          <c:showLegendKey val="0"/>
          <c:showVal val="1"/>
          <c:showCatName val="0"/>
          <c:showSerName val="0"/>
          <c:showPercent val="0"/>
          <c:showBubbleSize val="0"/>
        </c:dLbls>
        <c:gapWidth val="219"/>
        <c:overlap val="-27"/>
        <c:axId val="1552348575"/>
        <c:axId val="1552353983"/>
      </c:barChart>
      <c:catAx>
        <c:axId val="15523485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1552353983"/>
        <c:crosses val="autoZero"/>
        <c:auto val="1"/>
        <c:lblAlgn val="ctr"/>
        <c:lblOffset val="100"/>
        <c:noMultiLvlLbl val="0"/>
      </c:catAx>
      <c:valAx>
        <c:axId val="15523539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523485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Sheet4!$B$8</c:f>
              <c:strCache>
                <c:ptCount val="1"/>
                <c:pt idx="0">
                  <c:v>Xuất sắc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Sheet4!$A$9</c:f>
              <c:strCache>
                <c:ptCount val="1"/>
                <c:pt idx="0">
                  <c:v>Năm học 2023 - 2024</c:v>
                </c:pt>
              </c:strCache>
            </c:strRef>
          </c:cat>
          <c:val>
            <c:numRef>
              <c:f>Sheet4!$B$9</c:f>
              <c:numCache>
                <c:formatCode>General</c:formatCode>
                <c:ptCount val="1"/>
                <c:pt idx="0">
                  <c:v>57</c:v>
                </c:pt>
              </c:numCache>
            </c:numRef>
          </c:val>
          <c:extLst>
            <c:ext xmlns:c16="http://schemas.microsoft.com/office/drawing/2014/chart" uri="{C3380CC4-5D6E-409C-BE32-E72D297353CC}">
              <c16:uniqueId val="{00000000-7477-4A9D-BE03-3EDD94CA65C4}"/>
            </c:ext>
          </c:extLst>
        </c:ser>
        <c:ser>
          <c:idx val="1"/>
          <c:order val="1"/>
          <c:tx>
            <c:strRef>
              <c:f>Sheet4!$C$8</c:f>
              <c:strCache>
                <c:ptCount val="1"/>
                <c:pt idx="0">
                  <c:v>Giỏi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Sheet4!$A$9</c:f>
              <c:strCache>
                <c:ptCount val="1"/>
                <c:pt idx="0">
                  <c:v>Năm học 2023 - 2024</c:v>
                </c:pt>
              </c:strCache>
            </c:strRef>
          </c:cat>
          <c:val>
            <c:numRef>
              <c:f>Sheet4!$C$9</c:f>
              <c:numCache>
                <c:formatCode>General</c:formatCode>
                <c:ptCount val="1"/>
                <c:pt idx="0">
                  <c:v>485</c:v>
                </c:pt>
              </c:numCache>
            </c:numRef>
          </c:val>
          <c:extLst>
            <c:ext xmlns:c16="http://schemas.microsoft.com/office/drawing/2014/chart" uri="{C3380CC4-5D6E-409C-BE32-E72D297353CC}">
              <c16:uniqueId val="{00000001-7477-4A9D-BE03-3EDD94CA65C4}"/>
            </c:ext>
          </c:extLst>
        </c:ser>
        <c:ser>
          <c:idx val="2"/>
          <c:order val="2"/>
          <c:tx>
            <c:strRef>
              <c:f>Sheet4!$D$8</c:f>
              <c:strCache>
                <c:ptCount val="1"/>
                <c:pt idx="0">
                  <c:v>Khá</c:v>
                </c:pt>
              </c:strCache>
            </c:strRef>
          </c:tx>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Sheet4!$A$9</c:f>
              <c:strCache>
                <c:ptCount val="1"/>
                <c:pt idx="0">
                  <c:v>Năm học 2023 - 2024</c:v>
                </c:pt>
              </c:strCache>
            </c:strRef>
          </c:cat>
          <c:val>
            <c:numRef>
              <c:f>Sheet4!$D$9</c:f>
              <c:numCache>
                <c:formatCode>General</c:formatCode>
                <c:ptCount val="1"/>
                <c:pt idx="0">
                  <c:v>1175</c:v>
                </c:pt>
              </c:numCache>
            </c:numRef>
          </c:val>
          <c:extLst>
            <c:ext xmlns:c16="http://schemas.microsoft.com/office/drawing/2014/chart" uri="{C3380CC4-5D6E-409C-BE32-E72D297353CC}">
              <c16:uniqueId val="{00000002-7477-4A9D-BE03-3EDD94CA65C4}"/>
            </c:ext>
          </c:extLst>
        </c:ser>
        <c:dLbls>
          <c:dLblPos val="outEnd"/>
          <c:showLegendKey val="0"/>
          <c:showVal val="1"/>
          <c:showCatName val="0"/>
          <c:showSerName val="0"/>
          <c:showPercent val="0"/>
          <c:showBubbleSize val="0"/>
        </c:dLbls>
        <c:gapWidth val="234"/>
        <c:overlap val="-65"/>
        <c:axId val="1561778975"/>
        <c:axId val="1561772735"/>
      </c:barChart>
      <c:catAx>
        <c:axId val="1561778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1561772735"/>
        <c:crosses val="autoZero"/>
        <c:auto val="1"/>
        <c:lblAlgn val="ctr"/>
        <c:lblOffset val="100"/>
        <c:noMultiLvlLbl val="0"/>
      </c:catAx>
      <c:valAx>
        <c:axId val="15617727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61778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30609853050877E-2"/>
          <c:y val="0.17468544742478384"/>
          <c:w val="0.61066358193803383"/>
          <c:h val="0.77331800458076561"/>
        </c:manualLayout>
      </c:layout>
      <c:pieChart>
        <c:varyColors val="1"/>
        <c:ser>
          <c:idx val="0"/>
          <c:order val="0"/>
          <c:dPt>
            <c:idx val="0"/>
            <c:bubble3D val="0"/>
            <c:spPr>
              <a:solidFill>
                <a:srgbClr val="002060"/>
              </a:solidFill>
              <a:ln w="19050">
                <a:solidFill>
                  <a:schemeClr val="lt1"/>
                </a:solidFill>
              </a:ln>
              <a:effectLst/>
            </c:spPr>
            <c:extLst>
              <c:ext xmlns:c16="http://schemas.microsoft.com/office/drawing/2014/chart" uri="{C3380CC4-5D6E-409C-BE32-E72D297353CC}">
                <c16:uniqueId val="{00000001-CBAC-4A4E-9A1D-C0645F2DFCE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BAC-4A4E-9A1D-C0645F2DFCE9}"/>
              </c:ext>
            </c:extLst>
          </c:dPt>
          <c:dPt>
            <c:idx val="2"/>
            <c:bubble3D val="0"/>
            <c:spPr>
              <a:solidFill>
                <a:srgbClr val="0070C0"/>
              </a:solidFill>
              <a:ln w="19050">
                <a:solidFill>
                  <a:schemeClr val="lt1"/>
                </a:solidFill>
              </a:ln>
              <a:effectLst/>
            </c:spPr>
            <c:extLst>
              <c:ext xmlns:c16="http://schemas.microsoft.com/office/drawing/2014/chart" uri="{C3380CC4-5D6E-409C-BE32-E72D297353CC}">
                <c16:uniqueId val="{00000005-CBAC-4A4E-9A1D-C0645F2DFCE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BAC-4A4E-9A1D-C0645F2DFCE9}"/>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CBAC-4A4E-9A1D-C0645F2DFCE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CBAC-4A4E-9A1D-C0645F2DFCE9}"/>
              </c:ext>
            </c:extLst>
          </c:dPt>
          <c:dLbls>
            <c:dLbl>
              <c:idx val="0"/>
              <c:layout>
                <c:manualLayout>
                  <c:x val="8.2688327834002207E-2"/>
                  <c:y val="-4.873814181975178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CBAC-4A4E-9A1D-C0645F2DFCE9}"/>
                </c:ext>
              </c:extLst>
            </c:dLbl>
            <c:dLbl>
              <c:idx val="1"/>
              <c:layout>
                <c:manualLayout>
                  <c:x val="9.5036547913386449E-2"/>
                  <c:y val="2.999273502747023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BAC-4A4E-9A1D-C0645F2DFCE9}"/>
                </c:ext>
              </c:extLst>
            </c:dLbl>
            <c:dLbl>
              <c:idx val="2"/>
              <c:layout>
                <c:manualLayout>
                  <c:x val="0.11821596287832599"/>
                  <c:y val="-7.712003291978818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BAC-4A4E-9A1D-C0645F2DFCE9}"/>
                </c:ext>
              </c:extLst>
            </c:dLbl>
            <c:dLbl>
              <c:idx val="4"/>
              <c:layout>
                <c:manualLayout>
                  <c:x val="-0.1291324797319757"/>
                  <c:y val="-2.999283355568435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CBAC-4A4E-9A1D-C0645F2DFCE9}"/>
                </c:ext>
              </c:extLst>
            </c:dLbl>
            <c:dLbl>
              <c:idx val="5"/>
              <c:layout>
                <c:manualLayout>
                  <c:x val="-1.1879568489173317E-2"/>
                  <c:y val="-5.998547005494043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BAC-4A4E-9A1D-C0645F2DFCE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300" b="0" i="0" u="none" strike="noStrike" kern="1200" baseline="0">
                    <a:solidFill>
                      <a:schemeClr val="dk1">
                        <a:lumMod val="65000"/>
                        <a:lumOff val="35000"/>
                      </a:schemeClr>
                    </a:solidFill>
                    <a:latin typeface="Times New Roman" panose="02020603050405020304" pitchFamily="18" charset="0"/>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Sheet2!$F$20:$K$20</c:f>
              <c:strCache>
                <c:ptCount val="6"/>
                <c:pt idx="0">
                  <c:v>Xuất sắc</c:v>
                </c:pt>
                <c:pt idx="1">
                  <c:v>Tốt</c:v>
                </c:pt>
                <c:pt idx="2">
                  <c:v>Khá</c:v>
                </c:pt>
                <c:pt idx="3">
                  <c:v>Trung bình</c:v>
                </c:pt>
                <c:pt idx="4">
                  <c:v>Yếu</c:v>
                </c:pt>
                <c:pt idx="5">
                  <c:v>Kém</c:v>
                </c:pt>
              </c:strCache>
            </c:strRef>
          </c:cat>
          <c:val>
            <c:numRef>
              <c:f>Sheet2!$F$21:$K$21</c:f>
              <c:numCache>
                <c:formatCode>General</c:formatCode>
                <c:ptCount val="6"/>
                <c:pt idx="0">
                  <c:v>2.8</c:v>
                </c:pt>
                <c:pt idx="1">
                  <c:v>5.56</c:v>
                </c:pt>
                <c:pt idx="2">
                  <c:v>69.36</c:v>
                </c:pt>
                <c:pt idx="3">
                  <c:v>20.5</c:v>
                </c:pt>
                <c:pt idx="4">
                  <c:v>0.94</c:v>
                </c:pt>
                <c:pt idx="5">
                  <c:v>0.84</c:v>
                </c:pt>
              </c:numCache>
            </c:numRef>
          </c:val>
          <c:extLst>
            <c:ext xmlns:c16="http://schemas.microsoft.com/office/drawing/2014/chart" uri="{C3380CC4-5D6E-409C-BE32-E72D297353CC}">
              <c16:uniqueId val="{0000000C-CBAC-4A4E-9A1D-C0645F2DFCE9}"/>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805555555555555"/>
          <c:y val="0.18287037037037041"/>
          <c:w val="0.46388888888888891"/>
          <c:h val="0.77314814814814814"/>
        </c:manualLayout>
      </c:layout>
      <c:pieChart>
        <c:varyColors val="1"/>
        <c:ser>
          <c:idx val="0"/>
          <c:order val="0"/>
          <c:dPt>
            <c:idx val="0"/>
            <c:bubble3D val="0"/>
            <c:spPr>
              <a:solidFill>
                <a:srgbClr val="002060"/>
              </a:solidFill>
              <a:ln w="19050">
                <a:solidFill>
                  <a:schemeClr val="lt1"/>
                </a:solidFill>
              </a:ln>
              <a:effectLst/>
            </c:spPr>
            <c:extLst>
              <c:ext xmlns:c16="http://schemas.microsoft.com/office/drawing/2014/chart" uri="{C3380CC4-5D6E-409C-BE32-E72D297353CC}">
                <c16:uniqueId val="{00000001-95A3-42EF-AC8B-A1FF0DF10C1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5A3-42EF-AC8B-A1FF0DF10C16}"/>
              </c:ext>
            </c:extLst>
          </c:dPt>
          <c:dPt>
            <c:idx val="2"/>
            <c:bubble3D val="0"/>
            <c:spPr>
              <a:solidFill>
                <a:srgbClr val="0070C0"/>
              </a:solidFill>
              <a:ln w="19050">
                <a:solidFill>
                  <a:schemeClr val="lt1"/>
                </a:solidFill>
              </a:ln>
              <a:effectLst/>
            </c:spPr>
            <c:extLst>
              <c:ext xmlns:c16="http://schemas.microsoft.com/office/drawing/2014/chart" uri="{C3380CC4-5D6E-409C-BE32-E72D297353CC}">
                <c16:uniqueId val="{00000005-95A3-42EF-AC8B-A1FF0DF10C1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5A3-42EF-AC8B-A1FF0DF10C16}"/>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95A3-42EF-AC8B-A1FF0DF10C1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5A3-42EF-AC8B-A1FF0DF10C16}"/>
              </c:ext>
            </c:extLst>
          </c:dPt>
          <c:dLbls>
            <c:dLbl>
              <c:idx val="0"/>
              <c:layout>
                <c:manualLayout>
                  <c:x val="4.5725260364595947E-2"/>
                  <c:y val="-2.440191816582971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5A3-42EF-AC8B-A1FF0DF10C16}"/>
                </c:ext>
              </c:extLst>
            </c:dLbl>
            <c:dLbl>
              <c:idx val="1"/>
              <c:layout>
                <c:manualLayout>
                  <c:x val="5.5523530442723644E-2"/>
                  <c:y val="1.084529696259098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5A3-42EF-AC8B-A1FF0DF10C16}"/>
                </c:ext>
              </c:extLst>
            </c:dLbl>
            <c:dLbl>
              <c:idx val="2"/>
              <c:layout>
                <c:manualLayout>
                  <c:x val="8.0019205638042906E-2"/>
                  <c:y val="-6.7783106016193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5A3-42EF-AC8B-A1FF0DF10C16}"/>
                </c:ext>
              </c:extLst>
            </c:dLbl>
            <c:dLbl>
              <c:idx val="4"/>
              <c:layout>
                <c:manualLayout>
                  <c:x val="-6.2055710494808784E-2"/>
                  <c:y val="-5.4226484812954917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95A3-42EF-AC8B-A1FF0DF10C16}"/>
                </c:ext>
              </c:extLst>
            </c:dLbl>
            <c:dLbl>
              <c:idx val="5"/>
              <c:layout>
                <c:manualLayout>
                  <c:x val="3.2660900260425675E-3"/>
                  <c:y val="-2.982456664712521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95A3-42EF-AC8B-A1FF0DF10C1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300" b="0" i="0" u="none" strike="noStrike" kern="1200" baseline="0">
                    <a:solidFill>
                      <a:schemeClr val="dk1">
                        <a:lumMod val="65000"/>
                        <a:lumOff val="35000"/>
                      </a:schemeClr>
                    </a:solidFill>
                    <a:latin typeface="Times New Roman" panose="02020603050405020304" pitchFamily="18" charset="0"/>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Sheet2!$D$28:$I$28</c:f>
              <c:strCache>
                <c:ptCount val="6"/>
                <c:pt idx="0">
                  <c:v>Xuất sắc</c:v>
                </c:pt>
                <c:pt idx="1">
                  <c:v>Tốt</c:v>
                </c:pt>
                <c:pt idx="2">
                  <c:v>Khá</c:v>
                </c:pt>
                <c:pt idx="3">
                  <c:v>Trung bình</c:v>
                </c:pt>
                <c:pt idx="4">
                  <c:v>Yếu</c:v>
                </c:pt>
                <c:pt idx="5">
                  <c:v>Kém</c:v>
                </c:pt>
              </c:strCache>
            </c:strRef>
          </c:cat>
          <c:val>
            <c:numRef>
              <c:f>Sheet2!$D$29:$I$29</c:f>
              <c:numCache>
                <c:formatCode>General</c:formatCode>
                <c:ptCount val="6"/>
                <c:pt idx="0">
                  <c:v>3.08</c:v>
                </c:pt>
                <c:pt idx="1">
                  <c:v>5.49</c:v>
                </c:pt>
                <c:pt idx="2">
                  <c:v>67.02</c:v>
                </c:pt>
                <c:pt idx="3">
                  <c:v>21.8</c:v>
                </c:pt>
                <c:pt idx="4">
                  <c:v>1.54</c:v>
                </c:pt>
                <c:pt idx="5">
                  <c:v>1.07</c:v>
                </c:pt>
              </c:numCache>
            </c:numRef>
          </c:val>
          <c:extLst>
            <c:ext xmlns:c16="http://schemas.microsoft.com/office/drawing/2014/chart" uri="{C3380CC4-5D6E-409C-BE32-E72D297353CC}">
              <c16:uniqueId val="{0000000C-95A3-42EF-AC8B-A1FF0DF10C16}"/>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7121228182211"/>
          <c:y val="0.11165486577838307"/>
          <c:w val="0.57329225948400009"/>
          <c:h val="0.88612442524119295"/>
        </c:manualLayout>
      </c:layout>
      <c:pieChart>
        <c:varyColors val="1"/>
        <c:ser>
          <c:idx val="0"/>
          <c:order val="0"/>
          <c:dPt>
            <c:idx val="0"/>
            <c:bubble3D val="0"/>
            <c:spPr>
              <a:solidFill>
                <a:srgbClr val="002060"/>
              </a:solidFill>
              <a:ln w="19050">
                <a:solidFill>
                  <a:schemeClr val="lt1"/>
                </a:solidFill>
              </a:ln>
              <a:effectLst/>
            </c:spPr>
            <c:extLst>
              <c:ext xmlns:c16="http://schemas.microsoft.com/office/drawing/2014/chart" uri="{C3380CC4-5D6E-409C-BE32-E72D297353CC}">
                <c16:uniqueId val="{00000001-1C8C-4A13-9BDD-3598074C1CD2}"/>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C8C-4A13-9BDD-3598074C1CD2}"/>
              </c:ext>
            </c:extLst>
          </c:dPt>
          <c:dPt>
            <c:idx val="2"/>
            <c:bubble3D val="0"/>
            <c:spPr>
              <a:solidFill>
                <a:srgbClr val="0070C0"/>
              </a:solidFill>
              <a:ln w="19050">
                <a:solidFill>
                  <a:schemeClr val="lt1"/>
                </a:solidFill>
              </a:ln>
              <a:effectLst/>
            </c:spPr>
            <c:extLst>
              <c:ext xmlns:c16="http://schemas.microsoft.com/office/drawing/2014/chart" uri="{C3380CC4-5D6E-409C-BE32-E72D297353CC}">
                <c16:uniqueId val="{00000005-1C8C-4A13-9BDD-3598074C1CD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C8C-4A13-9BDD-3598074C1CD2}"/>
              </c:ext>
            </c:extLst>
          </c:dPt>
          <c:dPt>
            <c:idx val="4"/>
            <c:bubble3D val="0"/>
            <c:spPr>
              <a:solidFill>
                <a:srgbClr val="FF0000"/>
              </a:solidFill>
              <a:ln w="19050">
                <a:solidFill>
                  <a:schemeClr val="lt1"/>
                </a:solidFill>
              </a:ln>
              <a:effectLst/>
            </c:spPr>
            <c:extLst>
              <c:ext xmlns:c16="http://schemas.microsoft.com/office/drawing/2014/chart" uri="{C3380CC4-5D6E-409C-BE32-E72D297353CC}">
                <c16:uniqueId val="{00000009-1C8C-4A13-9BDD-3598074C1CD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C8C-4A13-9BDD-3598074C1CD2}"/>
              </c:ext>
            </c:extLst>
          </c:dPt>
          <c:dLbls>
            <c:dLbl>
              <c:idx val="0"/>
              <c:layout>
                <c:manualLayout>
                  <c:x val="2.6096490777446975E-2"/>
                  <c:y val="-2.450765582824700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1C8C-4A13-9BDD-3598074C1CD2}"/>
                </c:ext>
              </c:extLst>
            </c:dLbl>
            <c:dLbl>
              <c:idx val="1"/>
              <c:layout>
                <c:manualLayout>
                  <c:x val="8.7499998489086808E-2"/>
                  <c:y val="-4.0846093047078339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1C8C-4A13-9BDD-3598074C1CD2}"/>
                </c:ext>
              </c:extLst>
            </c:dLbl>
            <c:dLbl>
              <c:idx val="2"/>
              <c:layout>
                <c:manualLayout>
                  <c:x val="0.14344038331534475"/>
                  <c:y val="-4.9922181127133342E-2"/>
                </c:manualLayout>
              </c:layout>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noAutofit/>
                </a:bodyPr>
                <a:lstStyle/>
                <a:p>
                  <a:pPr>
                    <a:defRPr sz="1300" b="0" i="0" u="none" strike="noStrike" kern="1200" baseline="0">
                      <a:solidFill>
                        <a:schemeClr val="dk1">
                          <a:lumMod val="65000"/>
                          <a:lumOff val="35000"/>
                        </a:schemeClr>
                      </a:solidFill>
                      <a:latin typeface="Times New Roman" panose="02020603050405020304" pitchFamily="18" charset="0"/>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2127756117419032"/>
                      <c:h val="0.15587501543781648"/>
                    </c:manualLayout>
                  </c15:layout>
                </c:ext>
                <c:ext xmlns:c16="http://schemas.microsoft.com/office/drawing/2014/chart" uri="{C3380CC4-5D6E-409C-BE32-E72D297353CC}">
                  <c16:uniqueId val="{00000005-1C8C-4A13-9BDD-3598074C1CD2}"/>
                </c:ext>
              </c:extLst>
            </c:dLbl>
            <c:dLbl>
              <c:idx val="4"/>
              <c:layout>
                <c:manualLayout>
                  <c:x val="-9.9780700031414968E-2"/>
                  <c:y val="8.1692186094156679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1C8C-4A13-9BDD-3598074C1CD2}"/>
                </c:ext>
              </c:extLst>
            </c:dLbl>
            <c:dLbl>
              <c:idx val="5"/>
              <c:layout>
                <c:manualLayout>
                  <c:x val="-4.1447367705356959E-2"/>
                  <c:y val="-3.2676874437662672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1C8C-4A13-9BDD-3598074C1CD2}"/>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300" b="0" i="0" u="none" strike="noStrike" kern="1200" baseline="0">
                    <a:solidFill>
                      <a:schemeClr val="dk1">
                        <a:lumMod val="65000"/>
                        <a:lumOff val="35000"/>
                      </a:schemeClr>
                    </a:solidFill>
                    <a:latin typeface="Times New Roman" panose="02020603050405020304" pitchFamily="18" charset="0"/>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Sheet2!$B$24:$G$24</c:f>
              <c:strCache>
                <c:ptCount val="6"/>
                <c:pt idx="0">
                  <c:v>Xuất sắc</c:v>
                </c:pt>
                <c:pt idx="1">
                  <c:v>Tốt</c:v>
                </c:pt>
                <c:pt idx="2">
                  <c:v>Khá</c:v>
                </c:pt>
                <c:pt idx="3">
                  <c:v>Trung bình</c:v>
                </c:pt>
                <c:pt idx="4">
                  <c:v>Yếu</c:v>
                </c:pt>
                <c:pt idx="5">
                  <c:v>Kém</c:v>
                </c:pt>
              </c:strCache>
            </c:strRef>
          </c:cat>
          <c:val>
            <c:numRef>
              <c:f>Sheet2!$B$25:$G$25</c:f>
              <c:numCache>
                <c:formatCode>0.00</c:formatCode>
                <c:ptCount val="6"/>
                <c:pt idx="0">
                  <c:v>2.94</c:v>
                </c:pt>
                <c:pt idx="1">
                  <c:v>5.5250000000000004</c:v>
                </c:pt>
                <c:pt idx="2">
                  <c:v>68.19</c:v>
                </c:pt>
                <c:pt idx="3">
                  <c:v>21.15</c:v>
                </c:pt>
                <c:pt idx="4">
                  <c:v>1.24</c:v>
                </c:pt>
                <c:pt idx="5">
                  <c:v>0.95500000000000007</c:v>
                </c:pt>
              </c:numCache>
            </c:numRef>
          </c:val>
          <c:extLst>
            <c:ext xmlns:c16="http://schemas.microsoft.com/office/drawing/2014/chart" uri="{C3380CC4-5D6E-409C-BE32-E72D297353CC}">
              <c16:uniqueId val="{0000000C-1C8C-4A13-9BDD-3598074C1CD2}"/>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4.8634208459747939E-3"/>
                  <c:y val="-4.3296359832978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C6-44A1-8BF0-F609C087A03C}"/>
                </c:ext>
              </c:extLst>
            </c:dLbl>
            <c:dLbl>
              <c:idx val="1"/>
              <c:layout>
                <c:manualLayout>
                  <c:x val="9.7268416919496468E-3"/>
                  <c:y val="-4.3296359832978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C6-44A1-8BF0-F609C087A03C}"/>
                </c:ext>
              </c:extLst>
            </c:dLbl>
            <c:dLbl>
              <c:idx val="2"/>
              <c:layout>
                <c:manualLayout>
                  <c:x val="6.4845611279664315E-3"/>
                  <c:y val="-4.90692078107087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C6-44A1-8BF0-F609C087A03C}"/>
                </c:ext>
              </c:extLst>
            </c:dLbl>
            <c:dLbl>
              <c:idx val="3"/>
              <c:layout>
                <c:manualLayout>
                  <c:x val="1.6211402819916079E-2"/>
                  <c:y val="-4.04099358441131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5C6-44A1-8BF0-F609C087A03C}"/>
                </c:ext>
              </c:extLst>
            </c:dLbl>
            <c:dLbl>
              <c:idx val="4"/>
              <c:layout>
                <c:manualLayout>
                  <c:x val="4.8634208459747046E-3"/>
                  <c:y val="-4.3296359832978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C6-44A1-8BF0-F609C087A03C}"/>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Times New Roman" panose="0202060305040502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Sheet3!$A$4:$A$8</c:f>
              <c:strCache>
                <c:ptCount val="5"/>
                <c:pt idx="0">
                  <c:v>Đình chỉ do vi phạm quy chế thi, kiểm tra</c:v>
                </c:pt>
                <c:pt idx="1">
                  <c:v>Xóa tên do nghỉ học dài ngày không lý do và không nộp học phí theo quy định nhà trường</c:v>
                </c:pt>
                <c:pt idx="2">
                  <c:v>Buộc thôi học do kết quả học tập</c:v>
                </c:pt>
                <c:pt idx="3">
                  <c:v>Cảnh cáo học tập</c:v>
                </c:pt>
                <c:pt idx="4">
                  <c:v>Kỷ luật đình chỉ học do sử dụng chứng chỉ TOIEC không hợp lệ</c:v>
                </c:pt>
              </c:strCache>
            </c:strRef>
          </c:cat>
          <c:val>
            <c:numRef>
              <c:f>Sheet3!$B$4:$B$8</c:f>
              <c:numCache>
                <c:formatCode>General</c:formatCode>
                <c:ptCount val="5"/>
                <c:pt idx="0">
                  <c:v>0</c:v>
                </c:pt>
                <c:pt idx="1">
                  <c:v>172</c:v>
                </c:pt>
                <c:pt idx="2">
                  <c:v>31</c:v>
                </c:pt>
                <c:pt idx="3">
                  <c:v>365</c:v>
                </c:pt>
                <c:pt idx="4">
                  <c:v>4</c:v>
                </c:pt>
              </c:numCache>
            </c:numRef>
          </c:val>
          <c:extLst>
            <c:ext xmlns:c16="http://schemas.microsoft.com/office/drawing/2014/chart" uri="{C3380CC4-5D6E-409C-BE32-E72D297353CC}">
              <c16:uniqueId val="{00000000-A5C6-44A1-8BF0-F609C087A03C}"/>
            </c:ext>
          </c:extLst>
        </c:ser>
        <c:dLbls>
          <c:showLegendKey val="0"/>
          <c:showVal val="1"/>
          <c:showCatName val="0"/>
          <c:showSerName val="0"/>
          <c:showPercent val="0"/>
          <c:showBubbleSize val="0"/>
        </c:dLbls>
        <c:gapWidth val="150"/>
        <c:shape val="box"/>
        <c:axId val="948684400"/>
        <c:axId val="948684816"/>
        <c:axId val="0"/>
      </c:bar3DChart>
      <c:catAx>
        <c:axId val="9486844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948684816"/>
        <c:crosses val="autoZero"/>
        <c:auto val="1"/>
        <c:lblAlgn val="ctr"/>
        <c:lblOffset val="100"/>
        <c:noMultiLvlLbl val="0"/>
      </c:catAx>
      <c:valAx>
        <c:axId val="94868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86844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4BA9BB-4668-4A63-9677-EE970B695C9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AB6D14C9-EA13-464E-9F3D-98E8A257D572}">
      <dgm:prSet phldrT="[Text]" custT="1"/>
      <dgm:spPr/>
      <dgm:t>
        <a:bodyPr/>
        <a:lstStyle/>
        <a:p>
          <a:pPr algn="just"/>
          <a:r>
            <a:rPr lang="en-US" sz="1800">
              <a:effectLst/>
              <a:latin typeface="Times New Roman" panose="02020603050405020304" pitchFamily="18" charset="0"/>
              <a:ea typeface="Calibri" panose="020F0502020204030204" pitchFamily="34" charset="0"/>
            </a:rPr>
            <a:t>Với mục tiêu hướng tới phục vụ người học được tốt hơn Bộ phận hành chính 1 cửa với sự hỗ trợ của sinh viên lực lượng chính là các QCUT, đảng viên trẻ trong chi bộ làm tốt công tác hỗ trợ sinh viên với số lượng : 8537 lượt trong năm học.</a:t>
          </a:r>
          <a:endParaRPr lang="en-US" sz="1800"/>
        </a:p>
      </dgm:t>
    </dgm:pt>
    <dgm:pt modelId="{A5D665F8-8558-4A20-AC5E-BD4D15958224}" type="parTrans" cxnId="{A7ECAAEC-418B-40D4-A78B-932356A4F2D6}">
      <dgm:prSet/>
      <dgm:spPr/>
      <dgm:t>
        <a:bodyPr/>
        <a:lstStyle/>
        <a:p>
          <a:endParaRPr lang="en-US"/>
        </a:p>
      </dgm:t>
    </dgm:pt>
    <dgm:pt modelId="{35BDDF30-9E38-4F8F-B32B-E693A60EBC93}" type="sibTrans" cxnId="{A7ECAAEC-418B-40D4-A78B-932356A4F2D6}">
      <dgm:prSet/>
      <dgm:spPr/>
      <dgm:t>
        <a:bodyPr/>
        <a:lstStyle/>
        <a:p>
          <a:endParaRPr lang="en-US"/>
        </a:p>
      </dgm:t>
    </dgm:pt>
    <dgm:pt modelId="{175CF6B5-0B7B-432C-836D-DE03B7D59C5A}">
      <dgm:prSet phldrT="[Text]" custT="1"/>
      <dgm:spPr/>
      <dgm:t>
        <a:bodyPr/>
        <a:lstStyle/>
        <a:p>
          <a:pPr algn="just"/>
          <a:r>
            <a:rPr lang="en-US" sz="1800">
              <a:effectLst/>
              <a:latin typeface="Times New Roman" panose="02020603050405020304" pitchFamily="18" charset="0"/>
              <a:ea typeface="Calibri" panose="020F0502020204030204" pitchFamily="34" charset="0"/>
            </a:rPr>
            <a:t>Hàng tháng tổ chức vinh danh sinh viên là cán bộ lớp, cán bộ đoàn tiêu biểu tích cực. Tạo chuyên mục “Sinh viên tiêu biểu” trên website Nhà trường để đăng tải những tấm gương sinh viên tiêu biểu tích cực nhân rộng tấm gương người tốt, việc tốt.</a:t>
          </a:r>
          <a:endParaRPr lang="en-US" sz="1800"/>
        </a:p>
      </dgm:t>
    </dgm:pt>
    <dgm:pt modelId="{AA12D8E4-423A-4DD8-9FCB-ABC170CF17F8}" type="parTrans" cxnId="{C09F7C7B-71D9-4705-8BF4-7A0385F35567}">
      <dgm:prSet/>
      <dgm:spPr/>
      <dgm:t>
        <a:bodyPr/>
        <a:lstStyle/>
        <a:p>
          <a:endParaRPr lang="en-US"/>
        </a:p>
      </dgm:t>
    </dgm:pt>
    <dgm:pt modelId="{DD6E2399-8E7A-434B-9F36-BE56FB579441}" type="sibTrans" cxnId="{C09F7C7B-71D9-4705-8BF4-7A0385F35567}">
      <dgm:prSet/>
      <dgm:spPr/>
      <dgm:t>
        <a:bodyPr/>
        <a:lstStyle/>
        <a:p>
          <a:endParaRPr lang="en-US"/>
        </a:p>
      </dgm:t>
    </dgm:pt>
    <dgm:pt modelId="{9D4AB7B8-EB20-4303-8990-0B30737AAB0D}">
      <dgm:prSet phldrT="[Text]" custT="1"/>
      <dgm:spPr/>
      <dgm:t>
        <a:bodyPr/>
        <a:lstStyle/>
        <a:p>
          <a:pPr algn="just"/>
          <a:r>
            <a:rPr lang="en-US" sz="1800" dirty="0" err="1">
              <a:effectLst/>
              <a:latin typeface="Times New Roman" panose="02020603050405020304" pitchFamily="18" charset="0"/>
              <a:ea typeface="Calibri" panose="020F0502020204030204" pitchFamily="34" charset="0"/>
            </a:rPr>
            <a:t>Thực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hiện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tốt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công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tác</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phát</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triển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đảng</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cho</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sinh</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viên</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năm</a:t>
          </a:r>
          <a:r>
            <a:rPr lang="en-US" sz="1800" dirty="0">
              <a:effectLst/>
              <a:latin typeface="Times New Roman" panose="02020603050405020304" pitchFamily="18" charset="0"/>
              <a:ea typeface="Calibri" panose="020F0502020204030204" pitchFamily="34" charset="0"/>
            </a:rPr>
            <a:t> </a:t>
          </a:r>
          <a:r>
            <a:rPr lang="en-US" sz="1800" dirty="0" err="1">
              <a:effectLst/>
              <a:latin typeface="Times New Roman" panose="02020603050405020304" pitchFamily="18" charset="0"/>
              <a:ea typeface="Calibri" panose="020F0502020204030204" pitchFamily="34" charset="0"/>
            </a:rPr>
            <a:t>học</a:t>
          </a:r>
          <a:r>
            <a:rPr lang="en-US" sz="1800" dirty="0">
              <a:effectLst/>
              <a:latin typeface="Times New Roman" panose="02020603050405020304" pitchFamily="18" charset="0"/>
              <a:ea typeface="Calibri" panose="020F0502020204030204" pitchFamily="34" charset="0"/>
            </a:rPr>
            <a:t> </a:t>
          </a:r>
          <a:r>
            <a:rPr lang="en-US" sz="1800" dirty="0">
              <a:solidFill>
                <a:schemeClr val="bg1"/>
              </a:solidFill>
              <a:effectLst/>
              <a:latin typeface="Times New Roman" panose="02020603050405020304" pitchFamily="18" charset="0"/>
              <a:ea typeface="Calibri" panose="020F0502020204030204" pitchFamily="34" charset="0"/>
            </a:rPr>
            <a:t>2023-2024 Chi </a:t>
          </a:r>
          <a:r>
            <a:rPr lang="en-US" sz="1800" dirty="0" err="1">
              <a:solidFill>
                <a:schemeClr val="bg1"/>
              </a:solidFill>
              <a:effectLst/>
              <a:latin typeface="Times New Roman" panose="02020603050405020304" pitchFamily="18" charset="0"/>
              <a:ea typeface="Calibri" panose="020F0502020204030204" pitchFamily="34" charset="0"/>
            </a:rPr>
            <a:t>bộ</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Phòng</a:t>
          </a:r>
          <a:r>
            <a:rPr lang="en-US" sz="1800" dirty="0">
              <a:solidFill>
                <a:schemeClr val="bg1"/>
              </a:solidFill>
              <a:effectLst/>
              <a:latin typeface="Times New Roman" panose="02020603050405020304" pitchFamily="18" charset="0"/>
              <a:ea typeface="Calibri" panose="020F0502020204030204" pitchFamily="34" charset="0"/>
            </a:rPr>
            <a:t> CT&amp;CTSV </a:t>
          </a:r>
          <a:r>
            <a:rPr lang="en-US" sz="1800" dirty="0" err="1">
              <a:solidFill>
                <a:schemeClr val="bg1"/>
              </a:solidFill>
              <a:effectLst/>
              <a:latin typeface="Times New Roman" panose="02020603050405020304" pitchFamily="18" charset="0"/>
              <a:ea typeface="Calibri" panose="020F0502020204030204" pitchFamily="34" charset="0"/>
            </a:rPr>
            <a:t>đã</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giới</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thiệu</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cho</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Đảng</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uỷ</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Nhà</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trường</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kết</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nạp</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được</a:t>
          </a:r>
          <a:r>
            <a:rPr lang="en-US" sz="1800" dirty="0">
              <a:solidFill>
                <a:schemeClr val="bg1"/>
              </a:solidFill>
              <a:effectLst/>
              <a:latin typeface="Times New Roman" panose="02020603050405020304" pitchFamily="18" charset="0"/>
              <a:ea typeface="Calibri" panose="020F0502020204030204" pitchFamily="34" charset="0"/>
            </a:rPr>
            <a:t>: 21 SV </a:t>
          </a:r>
          <a:r>
            <a:rPr lang="en-US" sz="1800" dirty="0" err="1">
              <a:solidFill>
                <a:schemeClr val="bg1"/>
              </a:solidFill>
              <a:effectLst/>
              <a:latin typeface="Times New Roman" panose="02020603050405020304" pitchFamily="18" charset="0"/>
              <a:ea typeface="Calibri" panose="020F0502020204030204" pitchFamily="34" charset="0"/>
            </a:rPr>
            <a:t>đứng</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trong</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hàng</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ngũ</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của</a:t>
          </a:r>
          <a:r>
            <a:rPr lang="en-US" sz="1800" dirty="0">
              <a:solidFill>
                <a:schemeClr val="bg1"/>
              </a:solidFill>
              <a:effectLst/>
              <a:latin typeface="Times New Roman" panose="02020603050405020304" pitchFamily="18" charset="0"/>
              <a:ea typeface="Calibri" panose="020F0502020204030204" pitchFamily="34" charset="0"/>
            </a:rPr>
            <a:t> </a:t>
          </a:r>
          <a:r>
            <a:rPr lang="en-US" sz="1800" dirty="0" err="1">
              <a:solidFill>
                <a:schemeClr val="bg1"/>
              </a:solidFill>
              <a:effectLst/>
              <a:latin typeface="Times New Roman" panose="02020603050405020304" pitchFamily="18" charset="0"/>
              <a:ea typeface="Calibri" panose="020F0502020204030204" pitchFamily="34" charset="0"/>
            </a:rPr>
            <a:t>đảng</a:t>
          </a:r>
          <a:r>
            <a:rPr lang="en-US" sz="1800" dirty="0">
              <a:solidFill>
                <a:schemeClr val="bg1"/>
              </a:solidFill>
              <a:latin typeface="Times New Roman" panose="02020603050405020304" pitchFamily="18" charset="0"/>
              <a:ea typeface="Calibri" panose="020F0502020204030204" pitchFamily="34" charset="0"/>
            </a:rPr>
            <a:t> </a:t>
          </a:r>
          <a:r>
            <a:rPr lang="en-US" sz="1800" dirty="0" err="1">
              <a:solidFill>
                <a:schemeClr val="bg1"/>
              </a:solidFill>
              <a:latin typeface="Times New Roman" panose="02020603050405020304" pitchFamily="18" charset="0"/>
              <a:ea typeface="Calibri" panose="020F0502020204030204" pitchFamily="34" charset="0"/>
            </a:rPr>
            <a:t>và</a:t>
          </a:r>
          <a:r>
            <a:rPr lang="en-US" sz="1800" dirty="0">
              <a:solidFill>
                <a:schemeClr val="bg1"/>
              </a:solidFill>
              <a:latin typeface="Times New Roman" panose="02020603050405020304" pitchFamily="18" charset="0"/>
              <a:ea typeface="Calibri" panose="020F0502020204030204" pitchFamily="34" charset="0"/>
            </a:rPr>
            <a:t> 234 SV </a:t>
          </a:r>
          <a:r>
            <a:rPr lang="en-US" sz="1800" dirty="0" err="1">
              <a:solidFill>
                <a:schemeClr val="bg1"/>
              </a:solidFill>
              <a:latin typeface="Times New Roman" panose="02020603050405020304" pitchFamily="18" charset="0"/>
              <a:ea typeface="Calibri" panose="020F0502020204030204" pitchFamily="34" charset="0"/>
            </a:rPr>
            <a:t>tham</a:t>
          </a:r>
          <a:r>
            <a:rPr lang="en-US" sz="1800" dirty="0">
              <a:solidFill>
                <a:schemeClr val="bg1"/>
              </a:solidFill>
              <a:latin typeface="Times New Roman" panose="02020603050405020304" pitchFamily="18" charset="0"/>
              <a:ea typeface="Calibri" panose="020F0502020204030204" pitchFamily="34" charset="0"/>
            </a:rPr>
            <a:t> </a:t>
          </a:r>
          <a:r>
            <a:rPr lang="en-US" sz="1800" dirty="0" err="1">
              <a:solidFill>
                <a:schemeClr val="bg1"/>
              </a:solidFill>
              <a:latin typeface="Times New Roman" panose="02020603050405020304" pitchFamily="18" charset="0"/>
              <a:ea typeface="Calibri" panose="020F0502020204030204" pitchFamily="34" charset="0"/>
            </a:rPr>
            <a:t>gia</a:t>
          </a:r>
          <a:r>
            <a:rPr lang="en-US" sz="1800" dirty="0">
              <a:solidFill>
                <a:schemeClr val="bg1"/>
              </a:solidFill>
              <a:latin typeface="Times New Roman" panose="02020603050405020304" pitchFamily="18" charset="0"/>
              <a:ea typeface="Calibri" panose="020F0502020204030204" pitchFamily="34" charset="0"/>
            </a:rPr>
            <a:t> </a:t>
          </a:r>
          <a:r>
            <a:rPr lang="en-US" sz="1800" dirty="0" err="1">
              <a:solidFill>
                <a:schemeClr val="bg1"/>
              </a:solidFill>
              <a:latin typeface="Times New Roman" panose="02020603050405020304" pitchFamily="18" charset="0"/>
              <a:ea typeface="Calibri" panose="020F0502020204030204" pitchFamily="34" charset="0"/>
            </a:rPr>
            <a:t>học</a:t>
          </a:r>
          <a:r>
            <a:rPr lang="en-US" sz="1800" dirty="0">
              <a:solidFill>
                <a:schemeClr val="bg1"/>
              </a:solidFill>
              <a:latin typeface="Times New Roman" panose="02020603050405020304" pitchFamily="18" charset="0"/>
              <a:ea typeface="Calibri" panose="020F0502020204030204" pitchFamily="34" charset="0"/>
            </a:rPr>
            <a:t> </a:t>
          </a:r>
          <a:r>
            <a:rPr lang="en-US" sz="1800" dirty="0" err="1">
              <a:solidFill>
                <a:schemeClr val="bg1"/>
              </a:solidFill>
              <a:latin typeface="Times New Roman" panose="02020603050405020304" pitchFamily="18" charset="0"/>
              <a:ea typeface="Calibri" panose="020F0502020204030204" pitchFamily="34" charset="0"/>
            </a:rPr>
            <a:t>lớp</a:t>
          </a:r>
          <a:r>
            <a:rPr lang="en-US" sz="1800" dirty="0">
              <a:solidFill>
                <a:schemeClr val="bg1"/>
              </a:solidFill>
              <a:latin typeface="Times New Roman" panose="02020603050405020304" pitchFamily="18" charset="0"/>
              <a:ea typeface="Calibri" panose="020F0502020204030204" pitchFamily="34" charset="0"/>
            </a:rPr>
            <a:t> </a:t>
          </a:r>
          <a:r>
            <a:rPr lang="en-US" sz="1800" dirty="0" err="1">
              <a:solidFill>
                <a:schemeClr val="bg1"/>
              </a:solidFill>
              <a:latin typeface="Times New Roman" panose="02020603050405020304" pitchFamily="18" charset="0"/>
              <a:ea typeface="Calibri" panose="020F0502020204030204" pitchFamily="34" charset="0"/>
            </a:rPr>
            <a:t>bồi</a:t>
          </a:r>
          <a:r>
            <a:rPr lang="en-US" sz="1800" dirty="0">
              <a:solidFill>
                <a:schemeClr val="bg1"/>
              </a:solidFill>
              <a:latin typeface="Times New Roman" panose="02020603050405020304" pitchFamily="18" charset="0"/>
              <a:ea typeface="Calibri" panose="020F0502020204030204" pitchFamily="34" charset="0"/>
            </a:rPr>
            <a:t> </a:t>
          </a:r>
          <a:r>
            <a:rPr lang="en-US" sz="1800" dirty="0" err="1">
              <a:latin typeface="Times New Roman" panose="02020603050405020304" pitchFamily="18" charset="0"/>
              <a:ea typeface="Calibri" panose="020F0502020204030204" pitchFamily="34" charset="0"/>
            </a:rPr>
            <a:t>dưỡng</a:t>
          </a:r>
          <a:r>
            <a:rPr lang="en-US" sz="1800" dirty="0">
              <a:latin typeface="Times New Roman" panose="02020603050405020304" pitchFamily="18" charset="0"/>
              <a:ea typeface="Calibri" panose="020F0502020204030204" pitchFamily="34" charset="0"/>
            </a:rPr>
            <a:t> </a:t>
          </a:r>
          <a:r>
            <a:rPr lang="en-US" sz="1800" dirty="0" err="1">
              <a:latin typeface="Times New Roman" panose="02020603050405020304" pitchFamily="18" charset="0"/>
              <a:ea typeface="Calibri" panose="020F0502020204030204" pitchFamily="34" charset="0"/>
            </a:rPr>
            <a:t>nhận</a:t>
          </a:r>
          <a:r>
            <a:rPr lang="en-US" sz="1800" dirty="0">
              <a:latin typeface="Times New Roman" panose="02020603050405020304" pitchFamily="18" charset="0"/>
              <a:ea typeface="Calibri" panose="020F0502020204030204" pitchFamily="34" charset="0"/>
            </a:rPr>
            <a:t> </a:t>
          </a:r>
          <a:r>
            <a:rPr lang="en-US" sz="1800" dirty="0" err="1">
              <a:latin typeface="Times New Roman" panose="02020603050405020304" pitchFamily="18" charset="0"/>
              <a:ea typeface="Calibri" panose="020F0502020204030204" pitchFamily="34" charset="0"/>
            </a:rPr>
            <a:t>thức</a:t>
          </a:r>
          <a:r>
            <a:rPr lang="en-US" sz="1800" dirty="0">
              <a:latin typeface="Times New Roman" panose="02020603050405020304" pitchFamily="18" charset="0"/>
              <a:ea typeface="Calibri" panose="020F0502020204030204" pitchFamily="34" charset="0"/>
            </a:rPr>
            <a:t> </a:t>
          </a:r>
          <a:r>
            <a:rPr lang="en-US" sz="1800" dirty="0" err="1">
              <a:latin typeface="Times New Roman" panose="02020603050405020304" pitchFamily="18" charset="0"/>
              <a:ea typeface="Calibri" panose="020F0502020204030204" pitchFamily="34" charset="0"/>
            </a:rPr>
            <a:t>về</a:t>
          </a:r>
          <a:r>
            <a:rPr lang="en-US" sz="1800" dirty="0">
              <a:latin typeface="Times New Roman" panose="02020603050405020304" pitchFamily="18" charset="0"/>
              <a:ea typeface="Calibri" panose="020F0502020204030204" pitchFamily="34" charset="0"/>
            </a:rPr>
            <a:t> </a:t>
          </a:r>
          <a:r>
            <a:rPr lang="en-US" sz="1800" dirty="0" err="1">
              <a:latin typeface="Times New Roman" panose="02020603050405020304" pitchFamily="18" charset="0"/>
              <a:ea typeface="Calibri" panose="020F0502020204030204" pitchFamily="34" charset="0"/>
            </a:rPr>
            <a:t>đảng</a:t>
          </a:r>
          <a:r>
            <a:rPr lang="en-US" sz="1800" dirty="0">
              <a:latin typeface="Times New Roman" panose="02020603050405020304" pitchFamily="18" charset="0"/>
              <a:ea typeface="Calibri" panose="020F0502020204030204" pitchFamily="34" charset="0"/>
            </a:rPr>
            <a:t>.</a:t>
          </a:r>
          <a:endParaRPr lang="en-US" sz="1800" dirty="0"/>
        </a:p>
      </dgm:t>
    </dgm:pt>
    <dgm:pt modelId="{BB75EBB5-DF60-4591-8F6B-F1E3EF85A708}" type="parTrans" cxnId="{6796D925-A8B1-411C-8B02-15C3341D1744}">
      <dgm:prSet/>
      <dgm:spPr/>
      <dgm:t>
        <a:bodyPr/>
        <a:lstStyle/>
        <a:p>
          <a:endParaRPr lang="en-US"/>
        </a:p>
      </dgm:t>
    </dgm:pt>
    <dgm:pt modelId="{AD1C42D3-C42A-4947-81E7-8B334B4C5F0C}" type="sibTrans" cxnId="{6796D925-A8B1-411C-8B02-15C3341D1744}">
      <dgm:prSet/>
      <dgm:spPr/>
      <dgm:t>
        <a:bodyPr/>
        <a:lstStyle/>
        <a:p>
          <a:endParaRPr lang="en-US"/>
        </a:p>
      </dgm:t>
    </dgm:pt>
    <dgm:pt modelId="{73506C93-26D1-4B4F-B3CE-2D45A4B30C5F}">
      <dgm:prSet phldrT="[Text]" custT="1"/>
      <dgm:spPr/>
      <dgm:t>
        <a:bodyPr/>
        <a:lstStyle/>
        <a:p>
          <a:r>
            <a:rPr lang="en-US" sz="1800">
              <a:effectLst/>
              <a:latin typeface="Times New Roman" panose="02020603050405020304" pitchFamily="18" charset="0"/>
              <a:ea typeface="Calibri" panose="020F0502020204030204" pitchFamily="34" charset="0"/>
            </a:rPr>
            <a:t>Tổ chức đánh giá kết quả rèn luyện cho sinh viên nghiêm túc đúng quy định.</a:t>
          </a:r>
          <a:endParaRPr lang="en-US" sz="1800"/>
        </a:p>
      </dgm:t>
    </dgm:pt>
    <dgm:pt modelId="{9A4E8F19-D4E5-4B2D-A370-3E074C6311C9}" type="parTrans" cxnId="{9BB0B369-97E2-4556-B2AD-A6278F736608}">
      <dgm:prSet/>
      <dgm:spPr/>
      <dgm:t>
        <a:bodyPr/>
        <a:lstStyle/>
        <a:p>
          <a:endParaRPr lang="en-US"/>
        </a:p>
      </dgm:t>
    </dgm:pt>
    <dgm:pt modelId="{DBE92E56-EBD1-4011-B4E5-3DCDED7B9F3B}" type="sibTrans" cxnId="{9BB0B369-97E2-4556-B2AD-A6278F736608}">
      <dgm:prSet/>
      <dgm:spPr/>
      <dgm:t>
        <a:bodyPr/>
        <a:lstStyle/>
        <a:p>
          <a:endParaRPr lang="en-US"/>
        </a:p>
      </dgm:t>
    </dgm:pt>
    <dgm:pt modelId="{3FD12617-FEE9-47EA-AB92-D168FCCA7228}">
      <dgm:prSet phldrT="[Text]" custT="1"/>
      <dgm:spPr/>
      <dgm:t>
        <a:bodyPr/>
        <a:lstStyle/>
        <a:p>
          <a:pPr algn="just"/>
          <a:r>
            <a:rPr lang="en-US" sz="1800">
              <a:effectLst/>
              <a:latin typeface="Times New Roman" panose="02020603050405020304" pitchFamily="18" charset="0"/>
              <a:ea typeface="Calibri" panose="020F0502020204030204" pitchFamily="34" charset="0"/>
              <a:cs typeface="Times New Roman" panose="02020603050405020304" pitchFamily="18" charset="0"/>
            </a:rPr>
            <a:t>Tổ chức thành công Ngày Hội việc làm UNETI vào tháng </a:t>
          </a:r>
          <a:r>
            <a:rPr lang="en-US" sz="1800">
              <a:latin typeface="Times New Roman" panose="02020603050405020304" pitchFamily="18" charset="0"/>
              <a:ea typeface="Calibri" panose="020F0502020204030204" pitchFamily="34" charset="0"/>
              <a:cs typeface="Times New Roman" panose="02020603050405020304" pitchFamily="18" charset="0"/>
            </a:rPr>
            <a:t>3</a:t>
          </a:r>
          <a:r>
            <a:rPr lang="en-US" sz="1800">
              <a:effectLst/>
              <a:latin typeface="Times New Roman" panose="02020603050405020304" pitchFamily="18" charset="0"/>
              <a:ea typeface="Calibri" panose="020F0502020204030204" pitchFamily="34" charset="0"/>
              <a:cs typeface="Times New Roman" panose="02020603050405020304" pitchFamily="18" charset="0"/>
            </a:rPr>
            <a:t>.2024 với hơn 100 Doanh nghiệp tham gia và thu hút nhiều SV tham gia ứng tuyển. Ngoài ra hàng tháng Nhà trường phối hợp với các Cơ quan, Tập đoàn, Doanh nghiệp …..tổ chức buổi Hội thảo tư vấn tuyển dụng việc làm đối với sinh viên sắp tốt nghiệp.</a:t>
          </a:r>
          <a:endParaRPr lang="en-US" sz="1800"/>
        </a:p>
      </dgm:t>
    </dgm:pt>
    <dgm:pt modelId="{EBA2AC58-EA4D-417C-9955-6ED0F45E992D}" type="parTrans" cxnId="{00164950-53FF-4602-B594-B6B660C8C349}">
      <dgm:prSet/>
      <dgm:spPr/>
      <dgm:t>
        <a:bodyPr/>
        <a:lstStyle/>
        <a:p>
          <a:endParaRPr lang="en-US"/>
        </a:p>
      </dgm:t>
    </dgm:pt>
    <dgm:pt modelId="{E4AFBAE2-70C7-45B2-AC56-19B89D460C2D}" type="sibTrans" cxnId="{00164950-53FF-4602-B594-B6B660C8C349}">
      <dgm:prSet/>
      <dgm:spPr/>
      <dgm:t>
        <a:bodyPr/>
        <a:lstStyle/>
        <a:p>
          <a:endParaRPr lang="en-US"/>
        </a:p>
      </dgm:t>
    </dgm:pt>
    <dgm:pt modelId="{74EC4912-E6BD-4694-8623-879B6795403D}" type="pres">
      <dgm:prSet presAssocID="{BF4BA9BB-4668-4A63-9677-EE970B695C9D}" presName="Name0" presStyleCnt="0">
        <dgm:presLayoutVars>
          <dgm:chMax val="7"/>
          <dgm:chPref val="7"/>
          <dgm:dir/>
        </dgm:presLayoutVars>
      </dgm:prSet>
      <dgm:spPr/>
    </dgm:pt>
    <dgm:pt modelId="{D281C60C-21DD-434B-B4F2-B19615BA5AAC}" type="pres">
      <dgm:prSet presAssocID="{BF4BA9BB-4668-4A63-9677-EE970B695C9D}" presName="Name1" presStyleCnt="0"/>
      <dgm:spPr/>
    </dgm:pt>
    <dgm:pt modelId="{12322816-D4CC-427E-A120-939703646EB9}" type="pres">
      <dgm:prSet presAssocID="{BF4BA9BB-4668-4A63-9677-EE970B695C9D}" presName="cycle" presStyleCnt="0"/>
      <dgm:spPr/>
    </dgm:pt>
    <dgm:pt modelId="{26C361FB-30BB-4A9A-BF52-4262D76711C0}" type="pres">
      <dgm:prSet presAssocID="{BF4BA9BB-4668-4A63-9677-EE970B695C9D}" presName="srcNode" presStyleLbl="node1" presStyleIdx="0" presStyleCnt="5"/>
      <dgm:spPr/>
    </dgm:pt>
    <dgm:pt modelId="{42826FD9-338A-4381-8036-ADD19D64ECC0}" type="pres">
      <dgm:prSet presAssocID="{BF4BA9BB-4668-4A63-9677-EE970B695C9D}" presName="conn" presStyleLbl="parChTrans1D2" presStyleIdx="0" presStyleCnt="1"/>
      <dgm:spPr/>
    </dgm:pt>
    <dgm:pt modelId="{D5FFFD62-C806-4D50-B91E-9F76A820FE74}" type="pres">
      <dgm:prSet presAssocID="{BF4BA9BB-4668-4A63-9677-EE970B695C9D}" presName="extraNode" presStyleLbl="node1" presStyleIdx="0" presStyleCnt="5"/>
      <dgm:spPr/>
    </dgm:pt>
    <dgm:pt modelId="{2D0DD83A-5D80-47E8-BC59-5C9D5330C746}" type="pres">
      <dgm:prSet presAssocID="{BF4BA9BB-4668-4A63-9677-EE970B695C9D}" presName="dstNode" presStyleLbl="node1" presStyleIdx="0" presStyleCnt="5"/>
      <dgm:spPr/>
    </dgm:pt>
    <dgm:pt modelId="{7143A1CD-2584-476D-97F7-281DC276F096}" type="pres">
      <dgm:prSet presAssocID="{AB6D14C9-EA13-464E-9F3D-98E8A257D572}" presName="text_1" presStyleLbl="node1" presStyleIdx="0" presStyleCnt="5" custScaleX="100512" custScaleY="142595">
        <dgm:presLayoutVars>
          <dgm:bulletEnabled val="1"/>
        </dgm:presLayoutVars>
      </dgm:prSet>
      <dgm:spPr/>
    </dgm:pt>
    <dgm:pt modelId="{AAB6F619-24A8-4905-BC56-D4ACD6C62774}" type="pres">
      <dgm:prSet presAssocID="{AB6D14C9-EA13-464E-9F3D-98E8A257D572}" presName="accent_1" presStyleCnt="0"/>
      <dgm:spPr/>
    </dgm:pt>
    <dgm:pt modelId="{FD6ED170-1C78-44B2-9555-2DB55088739F}" type="pres">
      <dgm:prSet presAssocID="{AB6D14C9-EA13-464E-9F3D-98E8A257D572}" presName="accentRepeatNode" presStyleLbl="solidFgAcc1" presStyleIdx="0" presStyleCnt="5"/>
      <dgm:spPr/>
    </dgm:pt>
    <dgm:pt modelId="{D20E4840-77E7-4082-B7C0-E06B6EB21ADD}" type="pres">
      <dgm:prSet presAssocID="{175CF6B5-0B7B-432C-836D-DE03B7D59C5A}" presName="text_2" presStyleLbl="node1" presStyleIdx="1" presStyleCnt="5" custScaleX="100330" custScaleY="138258">
        <dgm:presLayoutVars>
          <dgm:bulletEnabled val="1"/>
        </dgm:presLayoutVars>
      </dgm:prSet>
      <dgm:spPr/>
    </dgm:pt>
    <dgm:pt modelId="{0C0A4C2A-2449-4558-A648-7054727C3B9C}" type="pres">
      <dgm:prSet presAssocID="{175CF6B5-0B7B-432C-836D-DE03B7D59C5A}" presName="accent_2" presStyleCnt="0"/>
      <dgm:spPr/>
    </dgm:pt>
    <dgm:pt modelId="{A9094DBB-C3C9-418F-B8FD-868D0B51A113}" type="pres">
      <dgm:prSet presAssocID="{175CF6B5-0B7B-432C-836D-DE03B7D59C5A}" presName="accentRepeatNode" presStyleLbl="solidFgAcc1" presStyleIdx="1" presStyleCnt="5"/>
      <dgm:spPr/>
    </dgm:pt>
    <dgm:pt modelId="{F932093F-8871-44D3-A63B-9AAC6B18FC67}" type="pres">
      <dgm:prSet presAssocID="{9D4AB7B8-EB20-4303-8990-0B30737AAB0D}" presName="text_3" presStyleLbl="node1" presStyleIdx="2" presStyleCnt="5" custScaleX="99564" custScaleY="145583">
        <dgm:presLayoutVars>
          <dgm:bulletEnabled val="1"/>
        </dgm:presLayoutVars>
      </dgm:prSet>
      <dgm:spPr/>
    </dgm:pt>
    <dgm:pt modelId="{EF0619DC-DDDD-40E0-A330-C778619E14E6}" type="pres">
      <dgm:prSet presAssocID="{9D4AB7B8-EB20-4303-8990-0B30737AAB0D}" presName="accent_3" presStyleCnt="0"/>
      <dgm:spPr/>
    </dgm:pt>
    <dgm:pt modelId="{5AC4867F-7394-4770-8EE1-BD45663717A0}" type="pres">
      <dgm:prSet presAssocID="{9D4AB7B8-EB20-4303-8990-0B30737AAB0D}" presName="accentRepeatNode" presStyleLbl="solidFgAcc1" presStyleIdx="2" presStyleCnt="5"/>
      <dgm:spPr/>
    </dgm:pt>
    <dgm:pt modelId="{9C13E8FD-85CF-42FF-9205-849CD134E354}" type="pres">
      <dgm:prSet presAssocID="{73506C93-26D1-4B4F-B3CE-2D45A4B30C5F}" presName="text_4" presStyleLbl="node1" presStyleIdx="3" presStyleCnt="5" custScaleX="99760" custScaleY="133431">
        <dgm:presLayoutVars>
          <dgm:bulletEnabled val="1"/>
        </dgm:presLayoutVars>
      </dgm:prSet>
      <dgm:spPr/>
    </dgm:pt>
    <dgm:pt modelId="{3D9EACE6-DE74-4719-8CEB-3102F6AF8295}" type="pres">
      <dgm:prSet presAssocID="{73506C93-26D1-4B4F-B3CE-2D45A4B30C5F}" presName="accent_4" presStyleCnt="0"/>
      <dgm:spPr/>
    </dgm:pt>
    <dgm:pt modelId="{FDC289F6-D6C2-4D18-A6C9-9D4E5A7BCBE2}" type="pres">
      <dgm:prSet presAssocID="{73506C93-26D1-4B4F-B3CE-2D45A4B30C5F}" presName="accentRepeatNode" presStyleLbl="solidFgAcc1" presStyleIdx="3" presStyleCnt="5"/>
      <dgm:spPr/>
    </dgm:pt>
    <dgm:pt modelId="{F3ADC710-87C6-4C1B-A7F4-6EBCA1C3F911}" type="pres">
      <dgm:prSet presAssocID="{3FD12617-FEE9-47EA-AB92-D168FCCA7228}" presName="text_5" presStyleLbl="node1" presStyleIdx="4" presStyleCnt="5" custScaleY="161340" custLinFactNeighborX="152" custLinFactNeighborY="3012">
        <dgm:presLayoutVars>
          <dgm:bulletEnabled val="1"/>
        </dgm:presLayoutVars>
      </dgm:prSet>
      <dgm:spPr/>
    </dgm:pt>
    <dgm:pt modelId="{E188CA9C-AD17-4A4A-A7A5-B54BBC886B02}" type="pres">
      <dgm:prSet presAssocID="{3FD12617-FEE9-47EA-AB92-D168FCCA7228}" presName="accent_5" presStyleCnt="0"/>
      <dgm:spPr/>
    </dgm:pt>
    <dgm:pt modelId="{4ECD9C47-AFE4-46C2-83A6-8F3265BB1AC2}" type="pres">
      <dgm:prSet presAssocID="{3FD12617-FEE9-47EA-AB92-D168FCCA7228}" presName="accentRepeatNode" presStyleLbl="solidFgAcc1" presStyleIdx="4" presStyleCnt="5"/>
      <dgm:spPr/>
    </dgm:pt>
  </dgm:ptLst>
  <dgm:cxnLst>
    <dgm:cxn modelId="{AC505300-BFAC-4BC5-9031-2870F77625F5}" type="presOf" srcId="{9D4AB7B8-EB20-4303-8990-0B30737AAB0D}" destId="{F932093F-8871-44D3-A63B-9AAC6B18FC67}" srcOrd="0" destOrd="0" presId="urn:microsoft.com/office/officeart/2008/layout/VerticalCurvedList"/>
    <dgm:cxn modelId="{A1EE4C0D-887F-4ED3-B15F-B6D6154CF2E0}" type="presOf" srcId="{73506C93-26D1-4B4F-B3CE-2D45A4B30C5F}" destId="{9C13E8FD-85CF-42FF-9205-849CD134E354}" srcOrd="0" destOrd="0" presId="urn:microsoft.com/office/officeart/2008/layout/VerticalCurvedList"/>
    <dgm:cxn modelId="{08B75413-24A3-4114-AB8B-09299512E8A0}" type="presOf" srcId="{BF4BA9BB-4668-4A63-9677-EE970B695C9D}" destId="{74EC4912-E6BD-4694-8623-879B6795403D}" srcOrd="0" destOrd="0" presId="urn:microsoft.com/office/officeart/2008/layout/VerticalCurvedList"/>
    <dgm:cxn modelId="{6796D925-A8B1-411C-8B02-15C3341D1744}" srcId="{BF4BA9BB-4668-4A63-9677-EE970B695C9D}" destId="{9D4AB7B8-EB20-4303-8990-0B30737AAB0D}" srcOrd="2" destOrd="0" parTransId="{BB75EBB5-DF60-4591-8F6B-F1E3EF85A708}" sibTransId="{AD1C42D3-C42A-4947-81E7-8B334B4C5F0C}"/>
    <dgm:cxn modelId="{B13C6149-CB55-49A9-8FAC-B8541C0FED56}" type="presOf" srcId="{175CF6B5-0B7B-432C-836D-DE03B7D59C5A}" destId="{D20E4840-77E7-4082-B7C0-E06B6EB21ADD}" srcOrd="0" destOrd="0" presId="urn:microsoft.com/office/officeart/2008/layout/VerticalCurvedList"/>
    <dgm:cxn modelId="{9BB0B369-97E2-4556-B2AD-A6278F736608}" srcId="{BF4BA9BB-4668-4A63-9677-EE970B695C9D}" destId="{73506C93-26D1-4B4F-B3CE-2D45A4B30C5F}" srcOrd="3" destOrd="0" parTransId="{9A4E8F19-D4E5-4B2D-A370-3E074C6311C9}" sibTransId="{DBE92E56-EBD1-4011-B4E5-3DCDED7B9F3B}"/>
    <dgm:cxn modelId="{D170644B-FD4D-413E-A0A4-AA45900035BA}" type="presOf" srcId="{AB6D14C9-EA13-464E-9F3D-98E8A257D572}" destId="{7143A1CD-2584-476D-97F7-281DC276F096}" srcOrd="0" destOrd="0" presId="urn:microsoft.com/office/officeart/2008/layout/VerticalCurvedList"/>
    <dgm:cxn modelId="{00164950-53FF-4602-B594-B6B660C8C349}" srcId="{BF4BA9BB-4668-4A63-9677-EE970B695C9D}" destId="{3FD12617-FEE9-47EA-AB92-D168FCCA7228}" srcOrd="4" destOrd="0" parTransId="{EBA2AC58-EA4D-417C-9955-6ED0F45E992D}" sibTransId="{E4AFBAE2-70C7-45B2-AC56-19B89D460C2D}"/>
    <dgm:cxn modelId="{C09F7C7B-71D9-4705-8BF4-7A0385F35567}" srcId="{BF4BA9BB-4668-4A63-9677-EE970B695C9D}" destId="{175CF6B5-0B7B-432C-836D-DE03B7D59C5A}" srcOrd="1" destOrd="0" parTransId="{AA12D8E4-423A-4DD8-9FCB-ABC170CF17F8}" sibTransId="{DD6E2399-8E7A-434B-9F36-BE56FB579441}"/>
    <dgm:cxn modelId="{CF2789E4-5C11-4F4D-AD61-9BE6B2F20B18}" type="presOf" srcId="{3FD12617-FEE9-47EA-AB92-D168FCCA7228}" destId="{F3ADC710-87C6-4C1B-A7F4-6EBCA1C3F911}" srcOrd="0" destOrd="0" presId="urn:microsoft.com/office/officeart/2008/layout/VerticalCurvedList"/>
    <dgm:cxn modelId="{A7ECAAEC-418B-40D4-A78B-932356A4F2D6}" srcId="{BF4BA9BB-4668-4A63-9677-EE970B695C9D}" destId="{AB6D14C9-EA13-464E-9F3D-98E8A257D572}" srcOrd="0" destOrd="0" parTransId="{A5D665F8-8558-4A20-AC5E-BD4D15958224}" sibTransId="{35BDDF30-9E38-4F8F-B32B-E693A60EBC93}"/>
    <dgm:cxn modelId="{D69AF0F1-C8AE-4941-A59B-57D50A398B42}" type="presOf" srcId="{35BDDF30-9E38-4F8F-B32B-E693A60EBC93}" destId="{42826FD9-338A-4381-8036-ADD19D64ECC0}" srcOrd="0" destOrd="0" presId="urn:microsoft.com/office/officeart/2008/layout/VerticalCurvedList"/>
    <dgm:cxn modelId="{4DAD2AE3-5974-4B4D-AEEE-FE323307FE2F}" type="presParOf" srcId="{74EC4912-E6BD-4694-8623-879B6795403D}" destId="{D281C60C-21DD-434B-B4F2-B19615BA5AAC}" srcOrd="0" destOrd="0" presId="urn:microsoft.com/office/officeart/2008/layout/VerticalCurvedList"/>
    <dgm:cxn modelId="{1EA55A12-2C2F-4C08-BEBC-181155586716}" type="presParOf" srcId="{D281C60C-21DD-434B-B4F2-B19615BA5AAC}" destId="{12322816-D4CC-427E-A120-939703646EB9}" srcOrd="0" destOrd="0" presId="urn:microsoft.com/office/officeart/2008/layout/VerticalCurvedList"/>
    <dgm:cxn modelId="{26D7F2A3-98FF-4363-87D9-10088B10315E}" type="presParOf" srcId="{12322816-D4CC-427E-A120-939703646EB9}" destId="{26C361FB-30BB-4A9A-BF52-4262D76711C0}" srcOrd="0" destOrd="0" presId="urn:microsoft.com/office/officeart/2008/layout/VerticalCurvedList"/>
    <dgm:cxn modelId="{4D2DDED8-E2B1-48A8-955F-BF0D6616C2EF}" type="presParOf" srcId="{12322816-D4CC-427E-A120-939703646EB9}" destId="{42826FD9-338A-4381-8036-ADD19D64ECC0}" srcOrd="1" destOrd="0" presId="urn:microsoft.com/office/officeart/2008/layout/VerticalCurvedList"/>
    <dgm:cxn modelId="{1BF4398B-3568-41B7-9070-BE3632462EB5}" type="presParOf" srcId="{12322816-D4CC-427E-A120-939703646EB9}" destId="{D5FFFD62-C806-4D50-B91E-9F76A820FE74}" srcOrd="2" destOrd="0" presId="urn:microsoft.com/office/officeart/2008/layout/VerticalCurvedList"/>
    <dgm:cxn modelId="{69C67C7A-B49B-47AF-A5A9-FEA74B3AEF50}" type="presParOf" srcId="{12322816-D4CC-427E-A120-939703646EB9}" destId="{2D0DD83A-5D80-47E8-BC59-5C9D5330C746}" srcOrd="3" destOrd="0" presId="urn:microsoft.com/office/officeart/2008/layout/VerticalCurvedList"/>
    <dgm:cxn modelId="{3FFD92A2-E9B5-4DE6-9FA3-8BDDBAFFD985}" type="presParOf" srcId="{D281C60C-21DD-434B-B4F2-B19615BA5AAC}" destId="{7143A1CD-2584-476D-97F7-281DC276F096}" srcOrd="1" destOrd="0" presId="urn:microsoft.com/office/officeart/2008/layout/VerticalCurvedList"/>
    <dgm:cxn modelId="{D03F1F00-E943-4968-94B5-10695EEFD77C}" type="presParOf" srcId="{D281C60C-21DD-434B-B4F2-B19615BA5AAC}" destId="{AAB6F619-24A8-4905-BC56-D4ACD6C62774}" srcOrd="2" destOrd="0" presId="urn:microsoft.com/office/officeart/2008/layout/VerticalCurvedList"/>
    <dgm:cxn modelId="{08F7CB92-0F6B-45E9-9E4A-9856BDE0674F}" type="presParOf" srcId="{AAB6F619-24A8-4905-BC56-D4ACD6C62774}" destId="{FD6ED170-1C78-44B2-9555-2DB55088739F}" srcOrd="0" destOrd="0" presId="urn:microsoft.com/office/officeart/2008/layout/VerticalCurvedList"/>
    <dgm:cxn modelId="{EFE9162F-C1E7-4F0E-9CB1-782377337738}" type="presParOf" srcId="{D281C60C-21DD-434B-B4F2-B19615BA5AAC}" destId="{D20E4840-77E7-4082-B7C0-E06B6EB21ADD}" srcOrd="3" destOrd="0" presId="urn:microsoft.com/office/officeart/2008/layout/VerticalCurvedList"/>
    <dgm:cxn modelId="{E15D440D-A540-4DCC-BBCB-E65949B4EB95}" type="presParOf" srcId="{D281C60C-21DD-434B-B4F2-B19615BA5AAC}" destId="{0C0A4C2A-2449-4558-A648-7054727C3B9C}" srcOrd="4" destOrd="0" presId="urn:microsoft.com/office/officeart/2008/layout/VerticalCurvedList"/>
    <dgm:cxn modelId="{5D79BEBE-C4A7-44C4-A9AB-2A81520BCE5D}" type="presParOf" srcId="{0C0A4C2A-2449-4558-A648-7054727C3B9C}" destId="{A9094DBB-C3C9-418F-B8FD-868D0B51A113}" srcOrd="0" destOrd="0" presId="urn:microsoft.com/office/officeart/2008/layout/VerticalCurvedList"/>
    <dgm:cxn modelId="{05D3D499-1342-4524-B1B1-ECF1E224DB65}" type="presParOf" srcId="{D281C60C-21DD-434B-B4F2-B19615BA5AAC}" destId="{F932093F-8871-44D3-A63B-9AAC6B18FC67}" srcOrd="5" destOrd="0" presId="urn:microsoft.com/office/officeart/2008/layout/VerticalCurvedList"/>
    <dgm:cxn modelId="{B70D2655-1FE8-446A-B9A1-1FF4EF677FAD}" type="presParOf" srcId="{D281C60C-21DD-434B-B4F2-B19615BA5AAC}" destId="{EF0619DC-DDDD-40E0-A330-C778619E14E6}" srcOrd="6" destOrd="0" presId="urn:microsoft.com/office/officeart/2008/layout/VerticalCurvedList"/>
    <dgm:cxn modelId="{B0EE08E0-8BEC-4DE7-B76D-187A8C43FD66}" type="presParOf" srcId="{EF0619DC-DDDD-40E0-A330-C778619E14E6}" destId="{5AC4867F-7394-4770-8EE1-BD45663717A0}" srcOrd="0" destOrd="0" presId="urn:microsoft.com/office/officeart/2008/layout/VerticalCurvedList"/>
    <dgm:cxn modelId="{3058BF39-95F0-41A7-B4A5-D3FC472EA166}" type="presParOf" srcId="{D281C60C-21DD-434B-B4F2-B19615BA5AAC}" destId="{9C13E8FD-85CF-42FF-9205-849CD134E354}" srcOrd="7" destOrd="0" presId="urn:microsoft.com/office/officeart/2008/layout/VerticalCurvedList"/>
    <dgm:cxn modelId="{DE01FED0-02AB-46FD-A3F2-5D8C9DA59BEE}" type="presParOf" srcId="{D281C60C-21DD-434B-B4F2-B19615BA5AAC}" destId="{3D9EACE6-DE74-4719-8CEB-3102F6AF8295}" srcOrd="8" destOrd="0" presId="urn:microsoft.com/office/officeart/2008/layout/VerticalCurvedList"/>
    <dgm:cxn modelId="{E895D453-1A9C-41AC-B64A-2948B51722C6}" type="presParOf" srcId="{3D9EACE6-DE74-4719-8CEB-3102F6AF8295}" destId="{FDC289F6-D6C2-4D18-A6C9-9D4E5A7BCBE2}" srcOrd="0" destOrd="0" presId="urn:microsoft.com/office/officeart/2008/layout/VerticalCurvedList"/>
    <dgm:cxn modelId="{B7050FCE-A5F7-4370-9655-9DBAA1A5C5A7}" type="presParOf" srcId="{D281C60C-21DD-434B-B4F2-B19615BA5AAC}" destId="{F3ADC710-87C6-4C1B-A7F4-6EBCA1C3F911}" srcOrd="9" destOrd="0" presId="urn:microsoft.com/office/officeart/2008/layout/VerticalCurvedList"/>
    <dgm:cxn modelId="{2245095B-E626-4D5A-A852-2D1BE309BE28}" type="presParOf" srcId="{D281C60C-21DD-434B-B4F2-B19615BA5AAC}" destId="{E188CA9C-AD17-4A4A-A7A5-B54BBC886B02}" srcOrd="10" destOrd="0" presId="urn:microsoft.com/office/officeart/2008/layout/VerticalCurvedList"/>
    <dgm:cxn modelId="{8BB6E510-0B46-4372-9ACA-B845D24BAD49}" type="presParOf" srcId="{E188CA9C-AD17-4A4A-A7A5-B54BBC886B02}" destId="{4ECD9C47-AFE4-46C2-83A6-8F3265BB1AC2}"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826FD9-338A-4381-8036-ADD19D64ECC0}">
      <dsp:nvSpPr>
        <dsp:cNvPr id="0" name=""/>
        <dsp:cNvSpPr/>
      </dsp:nvSpPr>
      <dsp:spPr>
        <a:xfrm>
          <a:off x="-5867529" y="-896029"/>
          <a:ext cx="6970134" cy="6970134"/>
        </a:xfrm>
        <a:prstGeom prst="blockArc">
          <a:avLst>
            <a:gd name="adj1" fmla="val 18900000"/>
            <a:gd name="adj2" fmla="val 2700000"/>
            <a:gd name="adj3" fmla="val 31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143A1CD-2584-476D-97F7-281DC276F096}">
      <dsp:nvSpPr>
        <dsp:cNvPr id="0" name=""/>
        <dsp:cNvSpPr/>
      </dsp:nvSpPr>
      <dsp:spPr>
        <a:xfrm>
          <a:off x="449239" y="185631"/>
          <a:ext cx="10011041" cy="9232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3927"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a:effectLst/>
              <a:latin typeface="Times New Roman" panose="02020603050405020304" pitchFamily="18" charset="0"/>
              <a:ea typeface="Calibri" panose="020F0502020204030204" pitchFamily="34" charset="0"/>
            </a:rPr>
            <a:t>Với mục tiêu hướng tới phục vụ người học được tốt hơn Bộ phận hành chính 1 cửa với sự hỗ trợ của sinh viên lực lượng chính là các QCUT, đảng viên trẻ trong chi bộ làm tốt công tác hỗ trợ sinh viên với số lượng : 8537 lượt trong năm học.</a:t>
          </a:r>
          <a:endParaRPr lang="en-US" sz="1800" kern="1200"/>
        </a:p>
      </dsp:txBody>
      <dsp:txXfrm>
        <a:off x="449239" y="185631"/>
        <a:ext cx="10011041" cy="923255"/>
      </dsp:txXfrm>
    </dsp:sp>
    <dsp:sp modelId="{FD6ED170-1C78-44B2-9555-2DB55088739F}">
      <dsp:nvSpPr>
        <dsp:cNvPr id="0" name=""/>
        <dsp:cNvSpPr/>
      </dsp:nvSpPr>
      <dsp:spPr>
        <a:xfrm>
          <a:off x="70070" y="242592"/>
          <a:ext cx="809333" cy="809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0E4840-77E7-4082-B7C0-E06B6EB21ADD}">
      <dsp:nvSpPr>
        <dsp:cNvPr id="0" name=""/>
        <dsp:cNvSpPr/>
      </dsp:nvSpPr>
      <dsp:spPr>
        <a:xfrm>
          <a:off x="923023" y="1170561"/>
          <a:ext cx="9527427" cy="89517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3927"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a:effectLst/>
              <a:latin typeface="Times New Roman" panose="02020603050405020304" pitchFamily="18" charset="0"/>
              <a:ea typeface="Calibri" panose="020F0502020204030204" pitchFamily="34" charset="0"/>
            </a:rPr>
            <a:t>Hàng tháng tổ chức vinh danh sinh viên là cán bộ lớp, cán bộ đoàn tiêu biểu tích cực. Tạo chuyên mục “Sinh viên tiêu biểu” trên website Nhà trường để đăng tải những tấm gương sinh viên tiêu biểu tích cực nhân rộng tấm gương người tốt, việc tốt.</a:t>
          </a:r>
          <a:endParaRPr lang="en-US" sz="1800" kern="1200"/>
        </a:p>
      </dsp:txBody>
      <dsp:txXfrm>
        <a:off x="923023" y="1170561"/>
        <a:ext cx="9527427" cy="895174"/>
      </dsp:txXfrm>
    </dsp:sp>
    <dsp:sp modelId="{A9094DBB-C3C9-418F-B8FD-868D0B51A113}">
      <dsp:nvSpPr>
        <dsp:cNvPr id="0" name=""/>
        <dsp:cNvSpPr/>
      </dsp:nvSpPr>
      <dsp:spPr>
        <a:xfrm>
          <a:off x="534025" y="1213482"/>
          <a:ext cx="809333" cy="809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32093F-8871-44D3-A63B-9AAC6B18FC67}">
      <dsp:nvSpPr>
        <dsp:cNvPr id="0" name=""/>
        <dsp:cNvSpPr/>
      </dsp:nvSpPr>
      <dsp:spPr>
        <a:xfrm>
          <a:off x="1101480" y="2117737"/>
          <a:ext cx="9312911" cy="9426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3927"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dirty="0" err="1">
              <a:effectLst/>
              <a:latin typeface="Times New Roman" panose="02020603050405020304" pitchFamily="18" charset="0"/>
              <a:ea typeface="Calibri" panose="020F0502020204030204" pitchFamily="34" charset="0"/>
            </a:rPr>
            <a:t>Thực</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hiện</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tốt</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công</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tác</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phát</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triển</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đảng</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cho</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sinh</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viên</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năm</a:t>
          </a:r>
          <a:r>
            <a:rPr lang="en-US" sz="1800" kern="1200" dirty="0">
              <a:effectLst/>
              <a:latin typeface="Times New Roman" panose="02020603050405020304" pitchFamily="18" charset="0"/>
              <a:ea typeface="Calibri" panose="020F0502020204030204" pitchFamily="34" charset="0"/>
            </a:rPr>
            <a:t> </a:t>
          </a:r>
          <a:r>
            <a:rPr lang="en-US" sz="1800" kern="1200" dirty="0" err="1">
              <a:effectLst/>
              <a:latin typeface="Times New Roman" panose="02020603050405020304" pitchFamily="18" charset="0"/>
              <a:ea typeface="Calibri" panose="020F0502020204030204" pitchFamily="34" charset="0"/>
            </a:rPr>
            <a:t>học</a:t>
          </a:r>
          <a:r>
            <a:rPr lang="en-US" sz="1800" kern="1200" dirty="0">
              <a:effectLst/>
              <a:latin typeface="Times New Roman" panose="02020603050405020304" pitchFamily="18" charset="0"/>
              <a:ea typeface="Calibri" panose="020F0502020204030204" pitchFamily="34" charset="0"/>
            </a:rPr>
            <a:t> </a:t>
          </a:r>
          <a:r>
            <a:rPr lang="en-US" sz="1800" kern="1200" dirty="0">
              <a:solidFill>
                <a:schemeClr val="bg1"/>
              </a:solidFill>
              <a:effectLst/>
              <a:latin typeface="Times New Roman" panose="02020603050405020304" pitchFamily="18" charset="0"/>
              <a:ea typeface="Calibri" panose="020F0502020204030204" pitchFamily="34" charset="0"/>
            </a:rPr>
            <a:t>2023-2024 Chi </a:t>
          </a:r>
          <a:r>
            <a:rPr lang="en-US" sz="1800" kern="1200" dirty="0" err="1">
              <a:solidFill>
                <a:schemeClr val="bg1"/>
              </a:solidFill>
              <a:effectLst/>
              <a:latin typeface="Times New Roman" panose="02020603050405020304" pitchFamily="18" charset="0"/>
              <a:ea typeface="Calibri" panose="020F0502020204030204" pitchFamily="34" charset="0"/>
            </a:rPr>
            <a:t>bộ</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Phòng</a:t>
          </a:r>
          <a:r>
            <a:rPr lang="en-US" sz="1800" kern="1200" dirty="0">
              <a:solidFill>
                <a:schemeClr val="bg1"/>
              </a:solidFill>
              <a:effectLst/>
              <a:latin typeface="Times New Roman" panose="02020603050405020304" pitchFamily="18" charset="0"/>
              <a:ea typeface="Calibri" panose="020F0502020204030204" pitchFamily="34" charset="0"/>
            </a:rPr>
            <a:t> CT&amp;CTSV </a:t>
          </a:r>
          <a:r>
            <a:rPr lang="en-US" sz="1800" kern="1200" dirty="0" err="1">
              <a:solidFill>
                <a:schemeClr val="bg1"/>
              </a:solidFill>
              <a:effectLst/>
              <a:latin typeface="Times New Roman" panose="02020603050405020304" pitchFamily="18" charset="0"/>
              <a:ea typeface="Calibri" panose="020F0502020204030204" pitchFamily="34" charset="0"/>
            </a:rPr>
            <a:t>đã</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giới</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thiệu</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cho</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Đảng</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uỷ</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Nhà</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trường</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kết</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nạp</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được</a:t>
          </a:r>
          <a:r>
            <a:rPr lang="en-US" sz="1800" kern="1200" dirty="0">
              <a:solidFill>
                <a:schemeClr val="bg1"/>
              </a:solidFill>
              <a:effectLst/>
              <a:latin typeface="Times New Roman" panose="02020603050405020304" pitchFamily="18" charset="0"/>
              <a:ea typeface="Calibri" panose="020F0502020204030204" pitchFamily="34" charset="0"/>
            </a:rPr>
            <a:t>: 21 SV </a:t>
          </a:r>
          <a:r>
            <a:rPr lang="en-US" sz="1800" kern="1200" dirty="0" err="1">
              <a:solidFill>
                <a:schemeClr val="bg1"/>
              </a:solidFill>
              <a:effectLst/>
              <a:latin typeface="Times New Roman" panose="02020603050405020304" pitchFamily="18" charset="0"/>
              <a:ea typeface="Calibri" panose="020F0502020204030204" pitchFamily="34" charset="0"/>
            </a:rPr>
            <a:t>đứng</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trong</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hàng</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ngũ</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của</a:t>
          </a:r>
          <a:r>
            <a:rPr lang="en-US" sz="1800" kern="1200" dirty="0">
              <a:solidFill>
                <a:schemeClr val="bg1"/>
              </a:solidFill>
              <a:effectLst/>
              <a:latin typeface="Times New Roman" panose="02020603050405020304" pitchFamily="18" charset="0"/>
              <a:ea typeface="Calibri" panose="020F0502020204030204" pitchFamily="34" charset="0"/>
            </a:rPr>
            <a:t> </a:t>
          </a:r>
          <a:r>
            <a:rPr lang="en-US" sz="1800" kern="1200" dirty="0" err="1">
              <a:solidFill>
                <a:schemeClr val="bg1"/>
              </a:solidFill>
              <a:effectLst/>
              <a:latin typeface="Times New Roman" panose="02020603050405020304" pitchFamily="18" charset="0"/>
              <a:ea typeface="Calibri" panose="020F0502020204030204" pitchFamily="34" charset="0"/>
            </a:rPr>
            <a:t>đảng</a:t>
          </a:r>
          <a:r>
            <a:rPr lang="en-US" sz="1800" kern="1200" dirty="0">
              <a:solidFill>
                <a:schemeClr val="bg1"/>
              </a:solidFill>
              <a:latin typeface="Times New Roman" panose="02020603050405020304" pitchFamily="18" charset="0"/>
              <a:ea typeface="Calibri" panose="020F0502020204030204" pitchFamily="34" charset="0"/>
            </a:rPr>
            <a:t> </a:t>
          </a:r>
          <a:r>
            <a:rPr lang="en-US" sz="1800" kern="1200" dirty="0" err="1">
              <a:solidFill>
                <a:schemeClr val="bg1"/>
              </a:solidFill>
              <a:latin typeface="Times New Roman" panose="02020603050405020304" pitchFamily="18" charset="0"/>
              <a:ea typeface="Calibri" panose="020F0502020204030204" pitchFamily="34" charset="0"/>
            </a:rPr>
            <a:t>và</a:t>
          </a:r>
          <a:r>
            <a:rPr lang="en-US" sz="1800" kern="1200" dirty="0">
              <a:solidFill>
                <a:schemeClr val="bg1"/>
              </a:solidFill>
              <a:latin typeface="Times New Roman" panose="02020603050405020304" pitchFamily="18" charset="0"/>
              <a:ea typeface="Calibri" panose="020F0502020204030204" pitchFamily="34" charset="0"/>
            </a:rPr>
            <a:t> 234 SV </a:t>
          </a:r>
          <a:r>
            <a:rPr lang="en-US" sz="1800" kern="1200" dirty="0" err="1">
              <a:solidFill>
                <a:schemeClr val="bg1"/>
              </a:solidFill>
              <a:latin typeface="Times New Roman" panose="02020603050405020304" pitchFamily="18" charset="0"/>
              <a:ea typeface="Calibri" panose="020F0502020204030204" pitchFamily="34" charset="0"/>
            </a:rPr>
            <a:t>tham</a:t>
          </a:r>
          <a:r>
            <a:rPr lang="en-US" sz="1800" kern="1200" dirty="0">
              <a:solidFill>
                <a:schemeClr val="bg1"/>
              </a:solidFill>
              <a:latin typeface="Times New Roman" panose="02020603050405020304" pitchFamily="18" charset="0"/>
              <a:ea typeface="Calibri" panose="020F0502020204030204" pitchFamily="34" charset="0"/>
            </a:rPr>
            <a:t> </a:t>
          </a:r>
          <a:r>
            <a:rPr lang="en-US" sz="1800" kern="1200" dirty="0" err="1">
              <a:solidFill>
                <a:schemeClr val="bg1"/>
              </a:solidFill>
              <a:latin typeface="Times New Roman" panose="02020603050405020304" pitchFamily="18" charset="0"/>
              <a:ea typeface="Calibri" panose="020F0502020204030204" pitchFamily="34" charset="0"/>
            </a:rPr>
            <a:t>gia</a:t>
          </a:r>
          <a:r>
            <a:rPr lang="en-US" sz="1800" kern="1200" dirty="0">
              <a:solidFill>
                <a:schemeClr val="bg1"/>
              </a:solidFill>
              <a:latin typeface="Times New Roman" panose="02020603050405020304" pitchFamily="18" charset="0"/>
              <a:ea typeface="Calibri" panose="020F0502020204030204" pitchFamily="34" charset="0"/>
            </a:rPr>
            <a:t> </a:t>
          </a:r>
          <a:r>
            <a:rPr lang="en-US" sz="1800" kern="1200" dirty="0" err="1">
              <a:solidFill>
                <a:schemeClr val="bg1"/>
              </a:solidFill>
              <a:latin typeface="Times New Roman" panose="02020603050405020304" pitchFamily="18" charset="0"/>
              <a:ea typeface="Calibri" panose="020F0502020204030204" pitchFamily="34" charset="0"/>
            </a:rPr>
            <a:t>học</a:t>
          </a:r>
          <a:r>
            <a:rPr lang="en-US" sz="1800" kern="1200" dirty="0">
              <a:solidFill>
                <a:schemeClr val="bg1"/>
              </a:solidFill>
              <a:latin typeface="Times New Roman" panose="02020603050405020304" pitchFamily="18" charset="0"/>
              <a:ea typeface="Calibri" panose="020F0502020204030204" pitchFamily="34" charset="0"/>
            </a:rPr>
            <a:t> </a:t>
          </a:r>
          <a:r>
            <a:rPr lang="en-US" sz="1800" kern="1200" dirty="0" err="1">
              <a:solidFill>
                <a:schemeClr val="bg1"/>
              </a:solidFill>
              <a:latin typeface="Times New Roman" panose="02020603050405020304" pitchFamily="18" charset="0"/>
              <a:ea typeface="Calibri" panose="020F0502020204030204" pitchFamily="34" charset="0"/>
            </a:rPr>
            <a:t>lớp</a:t>
          </a:r>
          <a:r>
            <a:rPr lang="en-US" sz="1800" kern="1200" dirty="0">
              <a:solidFill>
                <a:schemeClr val="bg1"/>
              </a:solidFill>
              <a:latin typeface="Times New Roman" panose="02020603050405020304" pitchFamily="18" charset="0"/>
              <a:ea typeface="Calibri" panose="020F0502020204030204" pitchFamily="34" charset="0"/>
            </a:rPr>
            <a:t> </a:t>
          </a:r>
          <a:r>
            <a:rPr lang="en-US" sz="1800" kern="1200" dirty="0" err="1">
              <a:solidFill>
                <a:schemeClr val="bg1"/>
              </a:solidFill>
              <a:latin typeface="Times New Roman" panose="02020603050405020304" pitchFamily="18" charset="0"/>
              <a:ea typeface="Calibri" panose="020F0502020204030204" pitchFamily="34" charset="0"/>
            </a:rPr>
            <a:t>bồi</a:t>
          </a:r>
          <a:r>
            <a:rPr lang="en-US" sz="1800" kern="1200" dirty="0">
              <a:solidFill>
                <a:schemeClr val="bg1"/>
              </a:solidFill>
              <a:latin typeface="Times New Roman" panose="02020603050405020304" pitchFamily="18" charset="0"/>
              <a:ea typeface="Calibri" panose="020F0502020204030204" pitchFamily="34" charset="0"/>
            </a:rPr>
            <a:t> </a:t>
          </a:r>
          <a:r>
            <a:rPr lang="en-US" sz="1800" kern="1200" dirty="0" err="1">
              <a:latin typeface="Times New Roman" panose="02020603050405020304" pitchFamily="18" charset="0"/>
              <a:ea typeface="Calibri" panose="020F0502020204030204" pitchFamily="34" charset="0"/>
            </a:rPr>
            <a:t>dưỡng</a:t>
          </a:r>
          <a:r>
            <a:rPr lang="en-US" sz="1800" kern="1200" dirty="0">
              <a:latin typeface="Times New Roman" panose="02020603050405020304" pitchFamily="18" charset="0"/>
              <a:ea typeface="Calibri" panose="020F0502020204030204" pitchFamily="34" charset="0"/>
            </a:rPr>
            <a:t> </a:t>
          </a:r>
          <a:r>
            <a:rPr lang="en-US" sz="1800" kern="1200" dirty="0" err="1">
              <a:latin typeface="Times New Roman" panose="02020603050405020304" pitchFamily="18" charset="0"/>
              <a:ea typeface="Calibri" panose="020F0502020204030204" pitchFamily="34" charset="0"/>
            </a:rPr>
            <a:t>nhận</a:t>
          </a:r>
          <a:r>
            <a:rPr lang="en-US" sz="1800" kern="1200" dirty="0">
              <a:latin typeface="Times New Roman" panose="02020603050405020304" pitchFamily="18" charset="0"/>
              <a:ea typeface="Calibri" panose="020F0502020204030204" pitchFamily="34" charset="0"/>
            </a:rPr>
            <a:t> </a:t>
          </a:r>
          <a:r>
            <a:rPr lang="en-US" sz="1800" kern="1200" dirty="0" err="1">
              <a:latin typeface="Times New Roman" panose="02020603050405020304" pitchFamily="18" charset="0"/>
              <a:ea typeface="Calibri" panose="020F0502020204030204" pitchFamily="34" charset="0"/>
            </a:rPr>
            <a:t>thức</a:t>
          </a:r>
          <a:r>
            <a:rPr lang="en-US" sz="1800" kern="1200" dirty="0">
              <a:latin typeface="Times New Roman" panose="02020603050405020304" pitchFamily="18" charset="0"/>
              <a:ea typeface="Calibri" panose="020F0502020204030204" pitchFamily="34" charset="0"/>
            </a:rPr>
            <a:t> </a:t>
          </a:r>
          <a:r>
            <a:rPr lang="en-US" sz="1800" kern="1200" dirty="0" err="1">
              <a:latin typeface="Times New Roman" panose="02020603050405020304" pitchFamily="18" charset="0"/>
              <a:ea typeface="Calibri" panose="020F0502020204030204" pitchFamily="34" charset="0"/>
            </a:rPr>
            <a:t>về</a:t>
          </a:r>
          <a:r>
            <a:rPr lang="en-US" sz="1800" kern="1200" dirty="0">
              <a:latin typeface="Times New Roman" panose="02020603050405020304" pitchFamily="18" charset="0"/>
              <a:ea typeface="Calibri" panose="020F0502020204030204" pitchFamily="34" charset="0"/>
            </a:rPr>
            <a:t> </a:t>
          </a:r>
          <a:r>
            <a:rPr lang="en-US" sz="1800" kern="1200" dirty="0" err="1">
              <a:latin typeface="Times New Roman" panose="02020603050405020304" pitchFamily="18" charset="0"/>
              <a:ea typeface="Calibri" panose="020F0502020204030204" pitchFamily="34" charset="0"/>
            </a:rPr>
            <a:t>đảng</a:t>
          </a:r>
          <a:r>
            <a:rPr lang="en-US" sz="1800" kern="1200" dirty="0">
              <a:latin typeface="Times New Roman" panose="02020603050405020304" pitchFamily="18" charset="0"/>
              <a:ea typeface="Calibri" panose="020F0502020204030204" pitchFamily="34" charset="0"/>
            </a:rPr>
            <a:t>.</a:t>
          </a:r>
          <a:endParaRPr lang="en-US" sz="1800" kern="1200" dirty="0"/>
        </a:p>
      </dsp:txBody>
      <dsp:txXfrm>
        <a:off x="1101480" y="2117737"/>
        <a:ext cx="9312911" cy="942601"/>
      </dsp:txXfrm>
    </dsp:sp>
    <dsp:sp modelId="{5AC4867F-7394-4770-8EE1-BD45663717A0}">
      <dsp:nvSpPr>
        <dsp:cNvPr id="0" name=""/>
        <dsp:cNvSpPr/>
      </dsp:nvSpPr>
      <dsp:spPr>
        <a:xfrm>
          <a:off x="676422" y="2184371"/>
          <a:ext cx="809333" cy="809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13E8FD-85CF-42FF-9205-849CD134E354}">
      <dsp:nvSpPr>
        <dsp:cNvPr id="0" name=""/>
        <dsp:cNvSpPr/>
      </dsp:nvSpPr>
      <dsp:spPr>
        <a:xfrm>
          <a:off x="950087" y="3127966"/>
          <a:ext cx="9473299" cy="86392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3927"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a:effectLst/>
              <a:latin typeface="Times New Roman" panose="02020603050405020304" pitchFamily="18" charset="0"/>
              <a:ea typeface="Calibri" panose="020F0502020204030204" pitchFamily="34" charset="0"/>
            </a:rPr>
            <a:t>Tổ chức đánh giá kết quả rèn luyện cho sinh viên nghiêm túc đúng quy định.</a:t>
          </a:r>
          <a:endParaRPr lang="en-US" sz="1800" kern="1200"/>
        </a:p>
      </dsp:txBody>
      <dsp:txXfrm>
        <a:off x="950087" y="3127966"/>
        <a:ext cx="9473299" cy="863921"/>
      </dsp:txXfrm>
    </dsp:sp>
    <dsp:sp modelId="{FDC289F6-D6C2-4D18-A6C9-9D4E5A7BCBE2}">
      <dsp:nvSpPr>
        <dsp:cNvPr id="0" name=""/>
        <dsp:cNvSpPr/>
      </dsp:nvSpPr>
      <dsp:spPr>
        <a:xfrm>
          <a:off x="534025" y="3155260"/>
          <a:ext cx="809333" cy="809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3ADC710-87C6-4C1B-A7F4-6EBCA1C3F911}">
      <dsp:nvSpPr>
        <dsp:cNvPr id="0" name=""/>
        <dsp:cNvSpPr/>
      </dsp:nvSpPr>
      <dsp:spPr>
        <a:xfrm>
          <a:off x="489876" y="4028006"/>
          <a:ext cx="9960046" cy="10446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3927" tIns="45720" rIns="45720" bIns="45720" numCol="1" spcCol="1270" anchor="ctr" anchorCtr="0">
          <a:noAutofit/>
        </a:bodyPr>
        <a:lstStyle/>
        <a:p>
          <a:pPr marL="0" lvl="0" indent="0" algn="just" defTabSz="800100">
            <a:lnSpc>
              <a:spcPct val="90000"/>
            </a:lnSpc>
            <a:spcBef>
              <a:spcPct val="0"/>
            </a:spcBef>
            <a:spcAft>
              <a:spcPct val="35000"/>
            </a:spcAft>
            <a:buNone/>
          </a:pPr>
          <a:r>
            <a:rPr lang="en-US" sz="1800" kern="1200">
              <a:effectLst/>
              <a:latin typeface="Times New Roman" panose="02020603050405020304" pitchFamily="18" charset="0"/>
              <a:ea typeface="Calibri" panose="020F0502020204030204" pitchFamily="34" charset="0"/>
              <a:cs typeface="Times New Roman" panose="02020603050405020304" pitchFamily="18" charset="0"/>
            </a:rPr>
            <a:t>Tổ chức thành công Ngày Hội việc làm UNETI vào tháng </a:t>
          </a:r>
          <a:r>
            <a:rPr lang="en-US" sz="1800" kern="1200">
              <a:latin typeface="Times New Roman" panose="02020603050405020304" pitchFamily="18" charset="0"/>
              <a:ea typeface="Calibri" panose="020F0502020204030204" pitchFamily="34" charset="0"/>
              <a:cs typeface="Times New Roman" panose="02020603050405020304" pitchFamily="18" charset="0"/>
            </a:rPr>
            <a:t>3</a:t>
          </a:r>
          <a:r>
            <a:rPr lang="en-US" sz="1800" kern="1200">
              <a:effectLst/>
              <a:latin typeface="Times New Roman" panose="02020603050405020304" pitchFamily="18" charset="0"/>
              <a:ea typeface="Calibri" panose="020F0502020204030204" pitchFamily="34" charset="0"/>
              <a:cs typeface="Times New Roman" panose="02020603050405020304" pitchFamily="18" charset="0"/>
            </a:rPr>
            <a:t>.2024 với hơn 100 Doanh nghiệp tham gia và thu hút nhiều SV tham gia ứng tuyển. Ngoài ra hàng tháng Nhà trường phối hợp với các Cơ quan, Tập đoàn, Doanh nghiệp …..tổ chức buổi Hội thảo tư vấn tuyển dụng việc làm đối với sinh viên sắp tốt nghiệp.</a:t>
          </a:r>
          <a:endParaRPr lang="en-US" sz="1800" kern="1200"/>
        </a:p>
      </dsp:txBody>
      <dsp:txXfrm>
        <a:off x="489876" y="4028006"/>
        <a:ext cx="9960046" cy="1044622"/>
      </dsp:txXfrm>
    </dsp:sp>
    <dsp:sp modelId="{4ECD9C47-AFE4-46C2-83A6-8F3265BB1AC2}">
      <dsp:nvSpPr>
        <dsp:cNvPr id="0" name=""/>
        <dsp:cNvSpPr/>
      </dsp:nvSpPr>
      <dsp:spPr>
        <a:xfrm>
          <a:off x="70070" y="4126149"/>
          <a:ext cx="809333" cy="809333"/>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4F5FF66-5551-4CE2-8C71-599843AD597D}"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3870676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F5FF66-5551-4CE2-8C71-599843AD597D}"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2267319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4F5FF66-5551-4CE2-8C71-599843AD597D}"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2992682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F5FF66-5551-4CE2-8C71-599843AD597D}"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3382451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F5FF66-5551-4CE2-8C71-599843AD597D}" type="datetimeFigureOut">
              <a:rPr lang="en-US" smtClean="0"/>
              <a:t>8/26/2024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1764289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F5FF66-5551-4CE2-8C71-599843AD597D}" type="datetimeFigureOut">
              <a:rPr lang="en-US" smtClean="0"/>
              <a:t>8/26/2024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2332354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F5FF66-5551-4CE2-8C71-599843AD597D}" type="datetimeFigureOut">
              <a:rPr lang="en-US" smtClean="0"/>
              <a:t>8/26/2024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1444211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4F5FF66-5551-4CE2-8C71-599843AD597D}"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1866106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4F5FF66-5551-4CE2-8C71-599843AD597D}" type="datetimeFigureOut">
              <a:rPr lang="en-US" smtClean="0"/>
              <a:t>8/26/2024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3559575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F5FF66-5551-4CE2-8C71-599843AD597D}"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1710025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F5FF66-5551-4CE2-8C71-599843AD597D}" type="datetimeFigureOut">
              <a:rPr lang="en-US" smtClean="0"/>
              <a:t>8/26/2024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855AC-A9E4-4E3D-90C7-0F9D8C58A204}" type="slidenum">
              <a:rPr lang="en-US" smtClean="0"/>
              <a:t>‹#›</a:t>
            </a:fld>
            <a:endParaRPr lang="en-US"/>
          </a:p>
        </p:txBody>
      </p:sp>
    </p:spTree>
    <p:extLst>
      <p:ext uri="{BB962C8B-B14F-4D97-AF65-F5344CB8AC3E}">
        <p14:creationId xmlns:p14="http://schemas.microsoft.com/office/powerpoint/2010/main" val="258855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F5FF66-5551-4CE2-8C71-599843AD597D}" type="datetimeFigureOut">
              <a:rPr lang="en-US" smtClean="0"/>
              <a:t>8/26/2024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855AC-A9E4-4E3D-90C7-0F9D8C58A204}" type="slidenum">
              <a:rPr lang="en-US" smtClean="0"/>
              <a:t>‹#›</a:t>
            </a:fld>
            <a:endParaRPr lang="en-US"/>
          </a:p>
        </p:txBody>
      </p:sp>
    </p:spTree>
    <p:extLst>
      <p:ext uri="{BB962C8B-B14F-4D97-AF65-F5344CB8AC3E}">
        <p14:creationId xmlns:p14="http://schemas.microsoft.com/office/powerpoint/2010/main" val="3377107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hyperlink" Target="https://www.facebook.com/CTSV.UNETI"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chart" Target="../charts/chart8.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www.sinhvien.uneti.edu.vn/" TargetMode="External"/><Relationship Id="rId5" Type="http://schemas.openxmlformats.org/officeDocument/2006/relationships/hyperlink" Target="http://www.uneti.edu.vn/" TargetMode="Externa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FE2AE0-3F73-4E73-84B2-CD7CBF39A442}"/>
              </a:ext>
            </a:extLst>
          </p:cNvPr>
          <p:cNvSpPr>
            <a:spLocks noGrp="1"/>
          </p:cNvSpPr>
          <p:nvPr>
            <p:ph type="subTitle" idx="1"/>
          </p:nvPr>
        </p:nvSpPr>
        <p:spPr>
          <a:xfrm>
            <a:off x="-127820" y="5250424"/>
            <a:ext cx="4602054" cy="1415847"/>
          </a:xfrm>
        </p:spPr>
        <p:txBody>
          <a:bodyPr>
            <a:normAutofit/>
          </a:bodyPr>
          <a:lstStyle/>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sp>
        <p:nvSpPr>
          <p:cNvPr id="13" name="TextBox 12"/>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Times New Roman" panose="02020603050405020304" pitchFamily="18" charset="0"/>
                <a:cs typeface="Times New Roman" panose="02020603050405020304" pitchFamily="18" charset="0"/>
              </a:rPr>
              <a:t>BỘ CÔNG THƯƠNG</a:t>
            </a:r>
          </a:p>
          <a:p>
            <a:pPr algn="ctr"/>
            <a:r>
              <a:rPr lang="en-US" sz="2200" b="1" dirty="0">
                <a:solidFill>
                  <a:srgbClr val="0066CC"/>
                </a:solidFill>
                <a:latin typeface="Times New Roman" panose="02020603050405020304" pitchFamily="18" charset="0"/>
                <a:cs typeface="Times New Roman" panose="02020603050405020304" pitchFamily="18" charset="0"/>
              </a:rPr>
              <a:t>TRƯỜNG ĐẠI HỌC KINH TẾ - KỸ THUẬT CÔNG NGHIỆP</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2790" y="4998367"/>
            <a:ext cx="2614019" cy="1516873"/>
          </a:xfrm>
          <a:prstGeom prst="rect">
            <a:avLst/>
          </a:prstGeom>
        </p:spPr>
      </p:pic>
      <p:sp>
        <p:nvSpPr>
          <p:cNvPr id="16" name="TextBox 15"/>
          <p:cNvSpPr txBox="1"/>
          <p:nvPr/>
        </p:nvSpPr>
        <p:spPr>
          <a:xfrm>
            <a:off x="3707587" y="4914841"/>
            <a:ext cx="4727955" cy="400110"/>
          </a:xfrm>
          <a:prstGeom prst="rect">
            <a:avLst/>
          </a:prstGeom>
          <a:noFill/>
        </p:spPr>
        <p:txBody>
          <a:bodyPr wrap="square" rtlCol="0">
            <a:spAutoFit/>
          </a:bodyPr>
          <a:lstStyle/>
          <a:p>
            <a:pPr algn="ctr"/>
            <a:r>
              <a:rPr lang="en-US" sz="2000" b="1" dirty="0">
                <a:solidFill>
                  <a:srgbClr val="0070C0"/>
                </a:solidFill>
                <a:latin typeface="Times New Roman" panose="02020603050405020304" pitchFamily="18" charset="0"/>
                <a:cs typeface="Times New Roman" panose="02020603050405020304" pitchFamily="18" charset="0"/>
              </a:rPr>
              <a:t>Hà </a:t>
            </a:r>
            <a:r>
              <a:rPr lang="en-US" sz="2000" b="1" dirty="0" err="1">
                <a:solidFill>
                  <a:srgbClr val="0070C0"/>
                </a:solidFill>
                <a:latin typeface="Times New Roman" panose="02020603050405020304" pitchFamily="18" charset="0"/>
                <a:cs typeface="Times New Roman" panose="02020603050405020304" pitchFamily="18" charset="0"/>
              </a:rPr>
              <a:t>Nội</a:t>
            </a:r>
            <a:r>
              <a:rPr lang="en-US" sz="2000" b="1" dirty="0">
                <a:solidFill>
                  <a:srgbClr val="0070C0"/>
                </a:solidFill>
                <a:latin typeface="Times New Roman" panose="02020603050405020304" pitchFamily="18" charset="0"/>
                <a:cs typeface="Times New Roman" panose="02020603050405020304" pitchFamily="18" charset="0"/>
              </a:rPr>
              <a:t>, </a:t>
            </a:r>
            <a:r>
              <a:rPr lang="en-US" sz="2000" b="1" dirty="0" err="1">
                <a:solidFill>
                  <a:srgbClr val="0070C0"/>
                </a:solidFill>
                <a:latin typeface="Times New Roman" panose="02020603050405020304" pitchFamily="18" charset="0"/>
                <a:cs typeface="Times New Roman" panose="02020603050405020304" pitchFamily="18" charset="0"/>
              </a:rPr>
              <a:t>ngày</a:t>
            </a:r>
            <a:r>
              <a:rPr lang="en-US" sz="2000" b="1" dirty="0">
                <a:solidFill>
                  <a:srgbClr val="0070C0"/>
                </a:solidFill>
                <a:latin typeface="Times New Roman" panose="02020603050405020304" pitchFamily="18" charset="0"/>
                <a:cs typeface="Times New Roman" panose="02020603050405020304" pitchFamily="18" charset="0"/>
              </a:rPr>
              <a:t> 27 - 30/08/2024</a:t>
            </a:r>
          </a:p>
        </p:txBody>
      </p:sp>
      <p:sp>
        <p:nvSpPr>
          <p:cNvPr id="9" name="Title 1">
            <a:extLst>
              <a:ext uri="{FF2B5EF4-FFF2-40B4-BE49-F238E27FC236}">
                <a16:creationId xmlns:a16="http://schemas.microsoft.com/office/drawing/2014/main" id="{1C8DD0F8-006A-46DE-B13E-A915D6B6DC25}"/>
              </a:ext>
            </a:extLst>
          </p:cNvPr>
          <p:cNvSpPr>
            <a:spLocks noGrp="1"/>
          </p:cNvSpPr>
          <p:nvPr>
            <p:ph type="ctrTitle"/>
          </p:nvPr>
        </p:nvSpPr>
        <p:spPr>
          <a:xfrm>
            <a:off x="804295" y="2670951"/>
            <a:ext cx="10617479" cy="1468878"/>
          </a:xfrm>
        </p:spPr>
        <p:txBody>
          <a:bodyPr>
            <a:noAutofit/>
          </a:bodyPr>
          <a:lstStyle/>
          <a:p>
            <a:pPr>
              <a:lnSpc>
                <a:spcPts val="4000"/>
              </a:lnSpc>
              <a:spcBef>
                <a:spcPts val="0"/>
              </a:spcBef>
            </a:pPr>
            <a:br>
              <a:rPr lang="vi-VN" sz="2800" b="1">
                <a:solidFill>
                  <a:srgbClr val="FF0000"/>
                </a:solidFill>
                <a:latin typeface="Cambria" panose="02040503050406030204" pitchFamily="18" charset="0"/>
                <a:ea typeface="Cambria" panose="02040503050406030204" pitchFamily="18" charset="0"/>
              </a:rPr>
            </a:br>
            <a:endParaRPr lang="en-US" sz="2800" b="1" dirty="0">
              <a:solidFill>
                <a:srgbClr val="FF0000"/>
              </a:solidFill>
              <a:latin typeface="Cambria" panose="02040503050406030204" pitchFamily="18" charset="0"/>
              <a:ea typeface="Cambria" panose="02040503050406030204" pitchFamily="18" charset="0"/>
            </a:endParaRPr>
          </a:p>
        </p:txBody>
      </p:sp>
      <p:sp>
        <p:nvSpPr>
          <p:cNvPr id="11" name="TextBox 10"/>
          <p:cNvSpPr txBox="1"/>
          <p:nvPr/>
        </p:nvSpPr>
        <p:spPr>
          <a:xfrm>
            <a:off x="1029730" y="2411603"/>
            <a:ext cx="10536900" cy="1938992"/>
          </a:xfrm>
          <a:prstGeom prst="rect">
            <a:avLst/>
          </a:prstGeom>
          <a:noFill/>
        </p:spPr>
        <p:txBody>
          <a:bodyPr wrap="square" rtlCol="0">
            <a:spAutoFit/>
          </a:bodyPr>
          <a:lstStyle/>
          <a:p>
            <a:pPr algn="ctr"/>
            <a:r>
              <a:rPr lang="en-US" sz="3600" b="1" dirty="0">
                <a:solidFill>
                  <a:srgbClr val="0070C0"/>
                </a:solidFill>
                <a:latin typeface="Times New Roman" panose="02020603050405020304" pitchFamily="18" charset="0"/>
                <a:cs typeface="Times New Roman" panose="02020603050405020304" pitchFamily="18" charset="0"/>
              </a:rPr>
              <a:t>TUẦN SINH HOẠT CÔNG DÂN - SINH VIÊN</a:t>
            </a:r>
          </a:p>
          <a:p>
            <a:pPr algn="ctr"/>
            <a:r>
              <a:rPr lang="en-US" sz="3600" b="1" dirty="0">
                <a:solidFill>
                  <a:srgbClr val="0070C0"/>
                </a:solidFill>
                <a:latin typeface="Times New Roman" panose="02020603050405020304" pitchFamily="18" charset="0"/>
                <a:cs typeface="Times New Roman" panose="02020603050405020304" pitchFamily="18" charset="0"/>
              </a:rPr>
              <a:t>ĐẦU NĂM HỌC 2024 - 2025</a:t>
            </a:r>
          </a:p>
          <a:p>
            <a:pPr algn="ctr"/>
            <a:endParaRPr lang="en-US" sz="2400" b="1" dirty="0">
              <a:solidFill>
                <a:srgbClr val="0070C0"/>
              </a:solidFill>
              <a:latin typeface="Times New Roman" panose="02020603050405020304" pitchFamily="18" charset="0"/>
              <a:cs typeface="Times New Roman" panose="02020603050405020304" pitchFamily="18" charset="0"/>
            </a:endParaRPr>
          </a:p>
          <a:p>
            <a:pPr algn="ctr"/>
            <a:r>
              <a:rPr lang="en-US" sz="2400" b="1" dirty="0">
                <a:solidFill>
                  <a:srgbClr val="0070C0"/>
                </a:solidFill>
                <a:latin typeface="Times New Roman" panose="02020603050405020304" pitchFamily="18" charset="0"/>
                <a:cs typeface="Times New Roman" panose="02020603050405020304" pitchFamily="18" charset="0"/>
              </a:rPr>
              <a:t>ĐỐI VỚI SINH VIÊN HỆ ĐẠI HỌC CHÍNH QUY KHOÁ 15,16,17</a:t>
            </a:r>
            <a:endParaRPr lang="en-US" sz="2000"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7026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99E262-40D6-F41F-8D27-0C4E0406F58E}"/>
              </a:ext>
            </a:extLst>
          </p:cNvPr>
          <p:cNvSpPr/>
          <p:nvPr/>
        </p:nvSpPr>
        <p:spPr>
          <a:xfrm>
            <a:off x="0" y="5271868"/>
            <a:ext cx="12192000" cy="1586132"/>
          </a:xfrm>
          <a:prstGeom prst="rect">
            <a:avLst/>
          </a:prstGeom>
          <a:solidFill>
            <a:srgbClr val="42A5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2"/>
          <a:stretch>
            <a:fillRect/>
          </a:stretch>
        </p:blipFill>
        <p:spPr>
          <a:xfrm>
            <a:off x="0" y="-18059"/>
            <a:ext cx="12192000" cy="6876059"/>
          </a:xfrm>
          <a:prstGeom prst="rect">
            <a:avLst/>
          </a:prstGeom>
        </p:spPr>
      </p:pic>
      <p:sp>
        <p:nvSpPr>
          <p:cNvPr id="15" name="TextBox 14"/>
          <p:cNvSpPr txBox="1"/>
          <p:nvPr/>
        </p:nvSpPr>
        <p:spPr>
          <a:xfrm>
            <a:off x="5087381" y="5602721"/>
            <a:ext cx="6245601" cy="446276"/>
          </a:xfrm>
          <a:prstGeom prst="rect">
            <a:avLst/>
          </a:prstGeom>
          <a:noFill/>
        </p:spPr>
        <p:txBody>
          <a:bodyPr wrap="square" rtlCol="0">
            <a:spAutoFit/>
          </a:bodyPr>
          <a:lstStyle/>
          <a:p>
            <a:r>
              <a:rPr lang="en-US" sz="2300" b="1" dirty="0" err="1">
                <a:solidFill>
                  <a:schemeClr val="bg1"/>
                </a:solidFill>
                <a:latin typeface="Times New Roman" panose="02020603050405020304" pitchFamily="18" charset="0"/>
                <a:cs typeface="Times New Roman" panose="02020603050405020304" pitchFamily="18" charset="0"/>
              </a:rPr>
              <a:t>Người</a:t>
            </a:r>
            <a:r>
              <a:rPr lang="en-US" sz="2300" b="1" dirty="0">
                <a:solidFill>
                  <a:schemeClr val="bg1"/>
                </a:solidFill>
                <a:latin typeface="Times New Roman" panose="02020603050405020304" pitchFamily="18" charset="0"/>
                <a:cs typeface="Times New Roman" panose="02020603050405020304" pitchFamily="18" charset="0"/>
              </a:rPr>
              <a:t> </a:t>
            </a:r>
            <a:r>
              <a:rPr lang="en-US" sz="2300" b="1" dirty="0" err="1">
                <a:solidFill>
                  <a:schemeClr val="bg1"/>
                </a:solidFill>
                <a:latin typeface="Times New Roman" panose="02020603050405020304" pitchFamily="18" charset="0"/>
                <a:cs typeface="Times New Roman" panose="02020603050405020304" pitchFamily="18" charset="0"/>
              </a:rPr>
              <a:t>trình</a:t>
            </a:r>
            <a:r>
              <a:rPr lang="en-US" sz="2300" b="1" dirty="0">
                <a:solidFill>
                  <a:schemeClr val="bg1"/>
                </a:solidFill>
                <a:latin typeface="Times New Roman" panose="02020603050405020304" pitchFamily="18" charset="0"/>
                <a:cs typeface="Times New Roman" panose="02020603050405020304" pitchFamily="18" charset="0"/>
              </a:rPr>
              <a:t> </a:t>
            </a:r>
            <a:r>
              <a:rPr lang="en-US" sz="2300" b="1" dirty="0" err="1">
                <a:solidFill>
                  <a:schemeClr val="bg1"/>
                </a:solidFill>
                <a:latin typeface="Times New Roman" panose="02020603050405020304" pitchFamily="18" charset="0"/>
                <a:cs typeface="Times New Roman" panose="02020603050405020304" pitchFamily="18" charset="0"/>
              </a:rPr>
              <a:t>bày</a:t>
            </a:r>
            <a:r>
              <a:rPr lang="en-US" sz="2300" b="1">
                <a:solidFill>
                  <a:schemeClr val="bg1"/>
                </a:solidFill>
                <a:latin typeface="Times New Roman" panose="02020603050405020304" pitchFamily="18" charset="0"/>
                <a:cs typeface="Times New Roman" panose="02020603050405020304" pitchFamily="18" charset="0"/>
              </a:rPr>
              <a:t>: ThS  Nguyễn Như Vĩnh</a:t>
            </a:r>
            <a:endParaRPr lang="en-US" sz="2300" b="1" dirty="0">
              <a:solidFill>
                <a:schemeClr val="bg1"/>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DAD30184-C87F-32C1-88FC-8587758EEE7D}"/>
              </a:ext>
            </a:extLst>
          </p:cNvPr>
          <p:cNvSpPr/>
          <p:nvPr/>
        </p:nvSpPr>
        <p:spPr>
          <a:xfrm>
            <a:off x="1" y="1064708"/>
            <a:ext cx="2658522" cy="32880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F60F550-44EB-F1B7-6D1F-010F639A2841}"/>
              </a:ext>
            </a:extLst>
          </p:cNvPr>
          <p:cNvSpPr/>
          <p:nvPr/>
        </p:nvSpPr>
        <p:spPr>
          <a:xfrm>
            <a:off x="8004132" y="4289322"/>
            <a:ext cx="4187868" cy="17346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01AEF07A-5FCE-3EA3-C16A-90D3CDE1B5F5}"/>
              </a:ext>
            </a:extLst>
          </p:cNvPr>
          <p:cNvCxnSpPr>
            <a:cxnSpLocks/>
          </p:cNvCxnSpPr>
          <p:nvPr/>
        </p:nvCxnSpPr>
        <p:spPr>
          <a:xfrm flipH="1">
            <a:off x="5036390" y="5619753"/>
            <a:ext cx="101982" cy="546190"/>
          </a:xfrm>
          <a:prstGeom prst="line">
            <a:avLst/>
          </a:prstGeom>
          <a:ln w="41275" cap="flat" cmpd="sng">
            <a:solidFill>
              <a:schemeClr val="bg1"/>
            </a:solidFill>
            <a:headEnd w="lg" len="lg"/>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27171" y="2400493"/>
            <a:ext cx="11711031" cy="954107"/>
          </a:xfrm>
          <a:prstGeom prst="rect">
            <a:avLst/>
          </a:prstGeom>
          <a:noFill/>
        </p:spPr>
        <p:txBody>
          <a:bodyPr wrap="square" rtlCol="0">
            <a:spAutoFit/>
          </a:bodyPr>
          <a:lstStyle/>
          <a:p>
            <a:pPr algn="ctr"/>
            <a:r>
              <a:rPr lang="en-US" sz="2800" b="1" dirty="0">
                <a:latin typeface="Times New Roman" panose="02020603050405020304" pitchFamily="18" charset="0"/>
                <a:cs typeface="Times New Roman" panose="02020603050405020304" pitchFamily="18" charset="0"/>
              </a:rPr>
              <a:t>BÁO CÁO TỔNG KẾT CÔNG TÁC SINH VIÊN NĂM HỌC 2023-2024</a:t>
            </a:r>
          </a:p>
          <a:p>
            <a:pPr algn="ctr"/>
            <a:r>
              <a:rPr lang="en-US" sz="2800" b="1" dirty="0">
                <a:latin typeface="Times New Roman" panose="02020603050405020304" pitchFamily="18" charset="0"/>
                <a:cs typeface="Times New Roman" panose="02020603050405020304" pitchFamily="18" charset="0"/>
              </a:rPr>
              <a:t> PHƯƠNG HƯỚNG NHIỆM VỤ NĂM HỌC 2024-2025</a:t>
            </a:r>
          </a:p>
        </p:txBody>
      </p:sp>
      <p:sp>
        <p:nvSpPr>
          <p:cNvPr id="2" name="TextBox 1">
            <a:extLst>
              <a:ext uri="{FF2B5EF4-FFF2-40B4-BE49-F238E27FC236}">
                <a16:creationId xmlns:a16="http://schemas.microsoft.com/office/drawing/2014/main" id="{A47F9B05-EEE4-B0C2-3FB9-820F5F496F56}"/>
              </a:ext>
            </a:extLst>
          </p:cNvPr>
          <p:cNvSpPr txBox="1"/>
          <p:nvPr/>
        </p:nvSpPr>
        <p:spPr>
          <a:xfrm>
            <a:off x="4560282" y="6241880"/>
            <a:ext cx="6245601" cy="446276"/>
          </a:xfrm>
          <a:prstGeom prst="rect">
            <a:avLst/>
          </a:prstGeom>
          <a:noFill/>
        </p:spPr>
        <p:txBody>
          <a:bodyPr wrap="square" rtlCol="0">
            <a:spAutoFit/>
          </a:bodyPr>
          <a:lstStyle/>
          <a:p>
            <a:r>
              <a:rPr lang="en-US" sz="2300" b="1">
                <a:solidFill>
                  <a:schemeClr val="bg1"/>
                </a:solidFill>
                <a:latin typeface="Times New Roman" panose="02020603050405020304" pitchFamily="18" charset="0"/>
                <a:cs typeface="Times New Roman" panose="02020603050405020304" pitchFamily="18" charset="0"/>
              </a:rPr>
              <a:t>Đơn vị : Phòng Chính trị và Công tác Sinh viên</a:t>
            </a:r>
            <a:endParaRPr lang="en-US" sz="2300" b="1" dirty="0">
              <a:solidFill>
                <a:schemeClr val="bg1"/>
              </a:solidFill>
              <a:latin typeface="Times New Roman" panose="02020603050405020304" pitchFamily="18" charset="0"/>
              <a:cs typeface="Times New Roman" panose="02020603050405020304" pitchFamily="18" charset="0"/>
            </a:endParaRPr>
          </a:p>
        </p:txBody>
      </p:sp>
      <p:sp>
        <p:nvSpPr>
          <p:cNvPr id="40" name="Freeform: Shape 39">
            <a:extLst>
              <a:ext uri="{FF2B5EF4-FFF2-40B4-BE49-F238E27FC236}">
                <a16:creationId xmlns:a16="http://schemas.microsoft.com/office/drawing/2014/main" id="{8718B074-A111-53E5-E573-C16C9495BCED}"/>
              </a:ext>
            </a:extLst>
          </p:cNvPr>
          <p:cNvSpPr/>
          <p:nvPr/>
        </p:nvSpPr>
        <p:spPr>
          <a:xfrm rot="2901539">
            <a:off x="-896308" y="4596149"/>
            <a:ext cx="2728460" cy="1137875"/>
          </a:xfrm>
          <a:custGeom>
            <a:avLst/>
            <a:gdLst>
              <a:gd name="connsiteX0" fmla="*/ 0 w 2728460"/>
              <a:gd name="connsiteY0" fmla="*/ 0 h 1137875"/>
              <a:gd name="connsiteX1" fmla="*/ 2728460 w 2728460"/>
              <a:gd name="connsiteY1" fmla="*/ 0 h 1137875"/>
              <a:gd name="connsiteX2" fmla="*/ 2728460 w 2728460"/>
              <a:gd name="connsiteY2" fmla="*/ 1137875 h 1137875"/>
              <a:gd name="connsiteX3" fmla="*/ 1279773 w 2728460"/>
              <a:gd name="connsiteY3" fmla="*/ 1137875 h 1137875"/>
            </a:gdLst>
            <a:ahLst/>
            <a:cxnLst>
              <a:cxn ang="0">
                <a:pos x="connsiteX0" y="connsiteY0"/>
              </a:cxn>
              <a:cxn ang="0">
                <a:pos x="connsiteX1" y="connsiteY1"/>
              </a:cxn>
              <a:cxn ang="0">
                <a:pos x="connsiteX2" y="connsiteY2"/>
              </a:cxn>
              <a:cxn ang="0">
                <a:pos x="connsiteX3" y="connsiteY3"/>
              </a:cxn>
            </a:cxnLst>
            <a:rect l="l" t="t" r="r" b="b"/>
            <a:pathLst>
              <a:path w="2728460" h="1137875">
                <a:moveTo>
                  <a:pt x="0" y="0"/>
                </a:moveTo>
                <a:lnTo>
                  <a:pt x="2728460" y="0"/>
                </a:lnTo>
                <a:lnTo>
                  <a:pt x="2728460" y="1137875"/>
                </a:lnTo>
                <a:lnTo>
                  <a:pt x="1279773" y="1137875"/>
                </a:lnTo>
                <a:close/>
              </a:path>
            </a:pathLst>
          </a:custGeom>
          <a:solidFill>
            <a:srgbClr val="42A5A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Rectangle 40">
            <a:extLst>
              <a:ext uri="{FF2B5EF4-FFF2-40B4-BE49-F238E27FC236}">
                <a16:creationId xmlns:a16="http://schemas.microsoft.com/office/drawing/2014/main" id="{ECED21D2-B9F3-5A63-EF45-EF1F5817DD4D}"/>
              </a:ext>
            </a:extLst>
          </p:cNvPr>
          <p:cNvSpPr/>
          <p:nvPr/>
        </p:nvSpPr>
        <p:spPr>
          <a:xfrm>
            <a:off x="-13354" y="5271868"/>
            <a:ext cx="1494937" cy="1597018"/>
          </a:xfrm>
          <a:prstGeom prst="rect">
            <a:avLst/>
          </a:prstGeom>
          <a:solidFill>
            <a:srgbClr val="42A5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9FDD16BD-CE40-1304-FD71-49388549D0CA}"/>
              </a:ext>
            </a:extLst>
          </p:cNvPr>
          <p:cNvSpPr/>
          <p:nvPr/>
        </p:nvSpPr>
        <p:spPr>
          <a:xfrm rot="2901539">
            <a:off x="-1246030" y="5417639"/>
            <a:ext cx="5252140" cy="950419"/>
          </a:xfrm>
          <a:custGeom>
            <a:avLst/>
            <a:gdLst>
              <a:gd name="connsiteX0" fmla="*/ 0 w 5252140"/>
              <a:gd name="connsiteY0" fmla="*/ 0 h 950419"/>
              <a:gd name="connsiteX1" fmla="*/ 5252140 w 5252140"/>
              <a:gd name="connsiteY1" fmla="*/ 0 h 950419"/>
              <a:gd name="connsiteX2" fmla="*/ 5252140 w 5252140"/>
              <a:gd name="connsiteY2" fmla="*/ 950419 h 950419"/>
              <a:gd name="connsiteX3" fmla="*/ 1068940 w 5252140"/>
              <a:gd name="connsiteY3" fmla="*/ 950419 h 950419"/>
            </a:gdLst>
            <a:ahLst/>
            <a:cxnLst>
              <a:cxn ang="0">
                <a:pos x="connsiteX0" y="connsiteY0"/>
              </a:cxn>
              <a:cxn ang="0">
                <a:pos x="connsiteX1" y="connsiteY1"/>
              </a:cxn>
              <a:cxn ang="0">
                <a:pos x="connsiteX2" y="connsiteY2"/>
              </a:cxn>
              <a:cxn ang="0">
                <a:pos x="connsiteX3" y="connsiteY3"/>
              </a:cxn>
            </a:cxnLst>
            <a:rect l="l" t="t" r="r" b="b"/>
            <a:pathLst>
              <a:path w="5252140" h="950419">
                <a:moveTo>
                  <a:pt x="0" y="0"/>
                </a:moveTo>
                <a:lnTo>
                  <a:pt x="5252140" y="0"/>
                </a:lnTo>
                <a:lnTo>
                  <a:pt x="5252140" y="950419"/>
                </a:lnTo>
                <a:lnTo>
                  <a:pt x="1068940" y="950419"/>
                </a:lnTo>
                <a:close/>
              </a:path>
            </a:pathLst>
          </a:custGeom>
          <a:solidFill>
            <a:srgbClr val="37395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CC416631-5888-6987-8492-458C13913FA8}"/>
              </a:ext>
            </a:extLst>
          </p:cNvPr>
          <p:cNvSpPr/>
          <p:nvPr/>
        </p:nvSpPr>
        <p:spPr>
          <a:xfrm rot="2901539">
            <a:off x="-399898" y="5758282"/>
            <a:ext cx="5471658" cy="950419"/>
          </a:xfrm>
          <a:custGeom>
            <a:avLst/>
            <a:gdLst>
              <a:gd name="connsiteX0" fmla="*/ 0 w 5471658"/>
              <a:gd name="connsiteY0" fmla="*/ 919699 h 950419"/>
              <a:gd name="connsiteX1" fmla="*/ 817726 w 5471658"/>
              <a:gd name="connsiteY1" fmla="*/ 0 h 950419"/>
              <a:gd name="connsiteX2" fmla="*/ 5471658 w 5471658"/>
              <a:gd name="connsiteY2" fmla="*/ 0 h 950419"/>
              <a:gd name="connsiteX3" fmla="*/ 5471658 w 5471658"/>
              <a:gd name="connsiteY3" fmla="*/ 950419 h 950419"/>
              <a:gd name="connsiteX4" fmla="*/ 0 w 5471658"/>
              <a:gd name="connsiteY4" fmla="*/ 950419 h 950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1658" h="950419">
                <a:moveTo>
                  <a:pt x="0" y="919699"/>
                </a:moveTo>
                <a:lnTo>
                  <a:pt x="817726" y="0"/>
                </a:lnTo>
                <a:lnTo>
                  <a:pt x="5471658" y="0"/>
                </a:lnTo>
                <a:lnTo>
                  <a:pt x="5471658" y="950419"/>
                </a:lnTo>
                <a:lnTo>
                  <a:pt x="0" y="950419"/>
                </a:lnTo>
                <a:close/>
              </a:path>
            </a:pathLst>
          </a:custGeom>
          <a:solidFill>
            <a:srgbClr val="E8CF5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F4992754-C722-BD25-F63C-EFF140F6A7FE}"/>
              </a:ext>
            </a:extLst>
          </p:cNvPr>
          <p:cNvSpPr/>
          <p:nvPr/>
        </p:nvSpPr>
        <p:spPr>
          <a:xfrm rot="2901539">
            <a:off x="619227" y="6384729"/>
            <a:ext cx="5455281" cy="950419"/>
          </a:xfrm>
          <a:custGeom>
            <a:avLst/>
            <a:gdLst>
              <a:gd name="connsiteX0" fmla="*/ 0 w 5455281"/>
              <a:gd name="connsiteY0" fmla="*/ 950419 h 950419"/>
              <a:gd name="connsiteX1" fmla="*/ 845039 w 5455281"/>
              <a:gd name="connsiteY1" fmla="*/ 0 h 950419"/>
              <a:gd name="connsiteX2" fmla="*/ 5455281 w 5455281"/>
              <a:gd name="connsiteY2" fmla="*/ 0 h 950419"/>
              <a:gd name="connsiteX3" fmla="*/ 5455281 w 5455281"/>
              <a:gd name="connsiteY3" fmla="*/ 950419 h 950419"/>
            </a:gdLst>
            <a:ahLst/>
            <a:cxnLst>
              <a:cxn ang="0">
                <a:pos x="connsiteX0" y="connsiteY0"/>
              </a:cxn>
              <a:cxn ang="0">
                <a:pos x="connsiteX1" y="connsiteY1"/>
              </a:cxn>
              <a:cxn ang="0">
                <a:pos x="connsiteX2" y="connsiteY2"/>
              </a:cxn>
              <a:cxn ang="0">
                <a:pos x="connsiteX3" y="connsiteY3"/>
              </a:cxn>
            </a:cxnLst>
            <a:rect l="l" t="t" r="r" b="b"/>
            <a:pathLst>
              <a:path w="5455281" h="950419">
                <a:moveTo>
                  <a:pt x="0" y="950419"/>
                </a:moveTo>
                <a:lnTo>
                  <a:pt x="845039" y="0"/>
                </a:lnTo>
                <a:lnTo>
                  <a:pt x="5455281" y="0"/>
                </a:lnTo>
                <a:lnTo>
                  <a:pt x="5455281" y="950419"/>
                </a:lnTo>
                <a:close/>
              </a:path>
            </a:pathLst>
          </a:custGeom>
          <a:solidFill>
            <a:srgbClr val="E65F2F"/>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84352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750"/>
                                        <p:tgtEl>
                                          <p:spTgt spid="10"/>
                                        </p:tgtEl>
                                      </p:cBhvr>
                                    </p:animEffect>
                                  </p:childTnLst>
                                </p:cTn>
                              </p:par>
                              <p:par>
                                <p:cTn id="8" presetID="63" presetClass="path" presetSubtype="0" accel="50000" decel="50000" fill="hold" grpId="0" nodeType="withEffect">
                                  <p:stCondLst>
                                    <p:cond delay="750"/>
                                  </p:stCondLst>
                                  <p:childTnLst>
                                    <p:animMotion origin="layout" path="M -0.14583 -0.00209 L 0.65182 0.00324 " pathEditMode="relative" rAng="0" ptsTypes="AA">
                                      <p:cBhvr>
                                        <p:cTn id="9" dur="1750" fill="hold"/>
                                        <p:tgtEl>
                                          <p:spTgt spid="15"/>
                                        </p:tgtEl>
                                        <p:attrNameLst>
                                          <p:attrName>ppt_x</p:attrName>
                                          <p:attrName>ppt_y</p:attrName>
                                        </p:attrNameLst>
                                      </p:cBhvr>
                                      <p:rCtr x="39883" y="255"/>
                                    </p:animMotion>
                                  </p:childTnLst>
                                </p:cTn>
                              </p:par>
                              <p:par>
                                <p:cTn id="10" presetID="35" presetClass="path" presetSubtype="0" accel="50000" decel="50000" fill="hold" nodeType="withEffect">
                                  <p:stCondLst>
                                    <p:cond delay="1250"/>
                                  </p:stCondLst>
                                  <p:childTnLst>
                                    <p:animMotion origin="layout" path="M 2.29167E-6 7.40741E-7 L -0.26966 0.00324 " pathEditMode="relative" rAng="0" ptsTypes="AA">
                                      <p:cBhvr>
                                        <p:cTn id="11" dur="1500" fill="hold"/>
                                        <p:tgtEl>
                                          <p:spTgt spid="10"/>
                                        </p:tgtEl>
                                        <p:attrNameLst>
                                          <p:attrName>ppt_x</p:attrName>
                                          <p:attrName>ppt_y</p:attrName>
                                        </p:attrNameLst>
                                      </p:cBhvr>
                                      <p:rCtr x="-13490" y="162"/>
                                    </p:animMotion>
                                  </p:childTnLst>
                                </p:cTn>
                              </p:par>
                              <p:par>
                                <p:cTn id="12" presetID="10" presetClass="exit" presetSubtype="0" fill="hold" nodeType="withEffect">
                                  <p:stCondLst>
                                    <p:cond delay="1400"/>
                                  </p:stCondLst>
                                  <p:childTnLst>
                                    <p:animEffect transition="out" filter="fade">
                                      <p:cBhvr>
                                        <p:cTn id="13" dur="1000"/>
                                        <p:tgtEl>
                                          <p:spTgt spid="10"/>
                                        </p:tgtEl>
                                      </p:cBhvr>
                                    </p:animEffect>
                                    <p:set>
                                      <p:cBhvr>
                                        <p:cTn id="14" dur="1" fill="hold">
                                          <p:stCondLst>
                                            <p:cond delay="999"/>
                                          </p:stCondLst>
                                        </p:cTn>
                                        <p:tgtEl>
                                          <p:spTgt spid="10"/>
                                        </p:tgtEl>
                                        <p:attrNameLst>
                                          <p:attrName>style.visibility</p:attrName>
                                        </p:attrNameLst>
                                      </p:cBhvr>
                                      <p:to>
                                        <p:strVal val="hidden"/>
                                      </p:to>
                                    </p:set>
                                  </p:childTnLst>
                                </p:cTn>
                              </p:par>
                              <p:par>
                                <p:cTn id="15" presetID="22" presetClass="entr" presetSubtype="4" fill="hold" grpId="0" nodeType="withEffect">
                                  <p:stCondLst>
                                    <p:cond delay="100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750"/>
                                        <p:tgtEl>
                                          <p:spTgt spid="24"/>
                                        </p:tgtEl>
                                      </p:cBhvr>
                                    </p:animEffect>
                                  </p:childTnLst>
                                </p:cTn>
                              </p:par>
                              <p:par>
                                <p:cTn id="18" presetID="42" presetClass="entr" presetSubtype="0" fill="hold" grpId="0" nodeType="withEffect">
                                  <p:stCondLst>
                                    <p:cond delay="20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par>
                                <p:cTn id="23" presetID="64" presetClass="path" presetSubtype="0" accel="50000" decel="50000" fill="hold" grpId="0" nodeType="withEffect">
                                  <p:stCondLst>
                                    <p:cond delay="0"/>
                                  </p:stCondLst>
                                  <p:childTnLst>
                                    <p:animMotion origin="layout" path="M 0.16849 0.32222 L -1.25E-6 3.78387E-17 " pathEditMode="relative" rAng="0" ptsTypes="AA">
                                      <p:cBhvr>
                                        <p:cTn id="24" dur="2000" fill="hold"/>
                                        <p:tgtEl>
                                          <p:spTgt spid="35"/>
                                        </p:tgtEl>
                                        <p:attrNameLst>
                                          <p:attrName>ppt_x</p:attrName>
                                          <p:attrName>ppt_y</p:attrName>
                                        </p:attrNameLst>
                                      </p:cBhvr>
                                      <p:rCtr x="-8672" y="-16134"/>
                                    </p:animMotion>
                                  </p:childTnLst>
                                </p:cTn>
                              </p:par>
                              <p:par>
                                <p:cTn id="25" presetID="64" presetClass="path" presetSubtype="0" accel="50000" decel="50000" fill="hold" grpId="0" nodeType="withEffect">
                                  <p:stCondLst>
                                    <p:cond delay="0"/>
                                  </p:stCondLst>
                                  <p:childTnLst>
                                    <p:animMotion origin="layout" path="M 0.17096 0.34027 L 3.54167E-6 3.7037E-6 " pathEditMode="relative" rAng="0" ptsTypes="AA">
                                      <p:cBhvr>
                                        <p:cTn id="26" dur="2000" fill="hold"/>
                                        <p:tgtEl>
                                          <p:spTgt spid="33"/>
                                        </p:tgtEl>
                                        <p:attrNameLst>
                                          <p:attrName>ppt_x</p:attrName>
                                          <p:attrName>ppt_y</p:attrName>
                                        </p:attrNameLst>
                                      </p:cBhvr>
                                      <p:rCtr x="-8555" y="-17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4" grpId="0"/>
      <p:bldP spid="2" grpId="0"/>
      <p:bldP spid="33"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2"/>
          <a:stretch>
            <a:fillRect/>
          </a:stretch>
        </p:blipFill>
        <p:spPr>
          <a:xfrm>
            <a:off x="0" y="-18059"/>
            <a:ext cx="12192000" cy="687605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
        <p:nvSpPr>
          <p:cNvPr id="2" name="TextBox 1">
            <a:extLst>
              <a:ext uri="{FF2B5EF4-FFF2-40B4-BE49-F238E27FC236}">
                <a16:creationId xmlns:a16="http://schemas.microsoft.com/office/drawing/2014/main" id="{460C27E3-3E08-3666-B85F-ABC6BE3371D5}"/>
              </a:ext>
            </a:extLst>
          </p:cNvPr>
          <p:cNvSpPr txBox="1"/>
          <p:nvPr/>
        </p:nvSpPr>
        <p:spPr>
          <a:xfrm>
            <a:off x="2530018" y="1036773"/>
            <a:ext cx="7901458" cy="523220"/>
          </a:xfrm>
          <a:prstGeom prst="rect">
            <a:avLst/>
          </a:prstGeom>
          <a:noFill/>
        </p:spPr>
        <p:txBody>
          <a:bodyPr wrap="none" rtlCol="0">
            <a:spAutoFit/>
          </a:bodyPr>
          <a:lstStyle/>
          <a:p>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Tổng</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kết</a:t>
            </a:r>
            <a:r>
              <a:rPr lang="en-US" sz="2800" b="1" dirty="0">
                <a:effectLst/>
                <a:latin typeface="Times New Roman" panose="02020603050405020304" pitchFamily="18" charset="0"/>
                <a:ea typeface="Calibri" panose="020F0502020204030204" pitchFamily="34" charset="0"/>
              </a:rPr>
              <a:t> </a:t>
            </a:r>
            <a:r>
              <a:rPr lang="en-US" sz="2800" b="1" dirty="0" err="1">
                <a:latin typeface="Times New Roman" panose="02020603050405020304" pitchFamily="18" charset="0"/>
                <a:ea typeface="Calibri" panose="020F0502020204030204" pitchFamily="34" charset="0"/>
              </a:rPr>
              <a:t>công</a:t>
            </a:r>
            <a:r>
              <a:rPr lang="en-US" sz="2800" b="1" dirty="0">
                <a:latin typeface="Times New Roman" panose="02020603050405020304" pitchFamily="18" charset="0"/>
                <a:ea typeface="Calibri" panose="020F0502020204030204" pitchFamily="34" charset="0"/>
              </a:rPr>
              <a:t> </a:t>
            </a:r>
            <a:r>
              <a:rPr lang="en-US" sz="2800" b="1" dirty="0" err="1">
                <a:latin typeface="Times New Roman" panose="02020603050405020304" pitchFamily="18" charset="0"/>
                <a:ea typeface="Calibri" panose="020F0502020204030204" pitchFamily="34" charset="0"/>
              </a:rPr>
              <a:t>tác</a:t>
            </a:r>
            <a:r>
              <a:rPr lang="en-US" sz="2800" b="1" dirty="0">
                <a:latin typeface="Times New Roman" panose="02020603050405020304" pitchFamily="18" charset="0"/>
                <a:ea typeface="Calibri" panose="020F0502020204030204" pitchFamily="34" charset="0"/>
              </a:rPr>
              <a:t> </a:t>
            </a:r>
            <a:r>
              <a:rPr lang="en-US" sz="2800" b="1" dirty="0" err="1">
                <a:latin typeface="Times New Roman" panose="02020603050405020304" pitchFamily="18" charset="0"/>
                <a:ea typeface="Calibri" panose="020F0502020204030204" pitchFamily="34" charset="0"/>
              </a:rPr>
              <a:t>sinh</a:t>
            </a:r>
            <a:r>
              <a:rPr lang="en-US" sz="2800" b="1" dirty="0">
                <a:latin typeface="Times New Roman" panose="02020603050405020304" pitchFamily="18" charset="0"/>
                <a:ea typeface="Calibri" panose="020F0502020204030204" pitchFamily="34" charset="0"/>
              </a:rPr>
              <a:t> </a:t>
            </a:r>
            <a:r>
              <a:rPr lang="en-US" sz="2800" b="1" dirty="0" err="1">
                <a:latin typeface="Times New Roman" panose="02020603050405020304" pitchFamily="18" charset="0"/>
                <a:ea typeface="Calibri" panose="020F0502020204030204" pitchFamily="34" charset="0"/>
              </a:rPr>
              <a:t>viên</a:t>
            </a:r>
            <a:r>
              <a:rPr lang="en-US" sz="2800" b="1" dirty="0">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năm</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học</a:t>
            </a:r>
            <a:r>
              <a:rPr lang="en-US" sz="2800" b="1" dirty="0">
                <a:effectLst/>
                <a:latin typeface="Times New Roman" panose="02020603050405020304" pitchFamily="18" charset="0"/>
                <a:ea typeface="Calibri" panose="020F0502020204030204" pitchFamily="34" charset="0"/>
              </a:rPr>
              <a:t> 2023 - 2024</a:t>
            </a:r>
            <a:endParaRPr lang="en-US" sz="2800" dirty="0"/>
          </a:p>
        </p:txBody>
      </p:sp>
      <p:sp>
        <p:nvSpPr>
          <p:cNvPr id="4" name="TextBox 3">
            <a:extLst>
              <a:ext uri="{FF2B5EF4-FFF2-40B4-BE49-F238E27FC236}">
                <a16:creationId xmlns:a16="http://schemas.microsoft.com/office/drawing/2014/main" id="{CE63F085-8BE1-2B35-76FA-0F279E401AC5}"/>
              </a:ext>
            </a:extLst>
          </p:cNvPr>
          <p:cNvSpPr txBox="1"/>
          <p:nvPr/>
        </p:nvSpPr>
        <p:spPr>
          <a:xfrm>
            <a:off x="742089" y="1555021"/>
            <a:ext cx="4121641" cy="369332"/>
          </a:xfrm>
          <a:prstGeom prst="rect">
            <a:avLst/>
          </a:prstGeom>
          <a:noFill/>
        </p:spPr>
        <p:txBody>
          <a:bodyPr wrap="none" rtlCol="0">
            <a:spAutoFit/>
          </a:bodyPr>
          <a:lstStyle/>
          <a:p>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Công</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tác</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giáo</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dục</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trị</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tư</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tưởng</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DA12D8E-C195-11E3-9EA5-CCC4FF535B42}"/>
              </a:ext>
            </a:extLst>
          </p:cNvPr>
          <p:cNvSpPr txBox="1"/>
          <p:nvPr/>
        </p:nvSpPr>
        <p:spPr>
          <a:xfrm>
            <a:off x="718429" y="1978859"/>
            <a:ext cx="10840267" cy="615553"/>
          </a:xfrm>
          <a:prstGeom prst="rect">
            <a:avLst/>
          </a:prstGeom>
          <a:noFill/>
        </p:spPr>
        <p:txBody>
          <a:bodyPr wrap="square" rtlCol="0">
            <a:spAutoFit/>
          </a:bodyPr>
          <a:lstStyle/>
          <a:p>
            <a:pPr algn="just"/>
            <a:r>
              <a:rPr lang="en-US" sz="1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1.1. </a:t>
            </a:r>
            <a:r>
              <a:rPr lang="en-US" sz="1700" dirty="0" err="1">
                <a:latin typeface="Times New Roman" panose="02020603050405020304" pitchFamily="18" charset="0"/>
                <a:ea typeface="Calibri" panose="020F0502020204030204" pitchFamily="34" charset="0"/>
                <a:cs typeface="Times New Roman" panose="02020603050405020304" pitchFamily="18" charset="0"/>
              </a:rPr>
              <a:t>Giáo</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dục</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chính</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trị</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tư</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tưởng</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l</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uôn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tâm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chỉ</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đạo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sao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coi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đây</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nhiệm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vụ</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trọng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tâm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góp</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phần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nâng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chất</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đào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môi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giáo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dục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lành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mạnh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an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toàn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33FF70D3-79C1-E08C-31D2-BF46F9CB7A3E}"/>
              </a:ext>
            </a:extLst>
          </p:cNvPr>
          <p:cNvSpPr txBox="1"/>
          <p:nvPr/>
        </p:nvSpPr>
        <p:spPr>
          <a:xfrm>
            <a:off x="707304" y="2672543"/>
            <a:ext cx="10859385" cy="615553"/>
          </a:xfrm>
          <a:prstGeom prst="rect">
            <a:avLst/>
          </a:prstGeom>
          <a:noFill/>
        </p:spPr>
        <p:txBody>
          <a:bodyPr wrap="square" rtlCol="0">
            <a:spAutoFit/>
          </a:bodyPr>
          <a:lstStyle/>
          <a:p>
            <a:pPr algn="just"/>
            <a:r>
              <a:rPr lang="en-US" sz="1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1.2.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Trong</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năm</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học</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Nhà</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ổ</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lớp</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đào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tạo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kỹ</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chia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sẻ</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kinh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nghiệm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nhằm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đa</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dạng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giáo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dục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đào</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tạo</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kỹ</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9C32927-CB30-DBAF-059D-27FB59A2F7B7}"/>
              </a:ext>
            </a:extLst>
          </p:cNvPr>
          <p:cNvSpPr txBox="1"/>
          <p:nvPr/>
        </p:nvSpPr>
        <p:spPr>
          <a:xfrm>
            <a:off x="718430" y="3369177"/>
            <a:ext cx="10840267" cy="615553"/>
          </a:xfrm>
          <a:prstGeom prst="rect">
            <a:avLst/>
          </a:prstGeom>
          <a:noFill/>
        </p:spPr>
        <p:txBody>
          <a:bodyPr wrap="square" rtlCol="0">
            <a:spAutoFit/>
          </a:bodyPr>
          <a:lstStyle/>
          <a:p>
            <a:pPr algn="just"/>
            <a:r>
              <a:rPr lang="en-US" sz="1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1.3.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Hàng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tháng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tổ</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Hội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nghị</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giao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ban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tháng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g</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iữa</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Ban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giám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đơn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vị</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năng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Ban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lớp</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toàn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E4AE0FD-4F88-75A4-C4E5-B77D80C7C194}"/>
              </a:ext>
            </a:extLst>
          </p:cNvPr>
          <p:cNvSpPr txBox="1"/>
          <p:nvPr/>
        </p:nvSpPr>
        <p:spPr>
          <a:xfrm>
            <a:off x="703330" y="4024675"/>
            <a:ext cx="10863360" cy="877163"/>
          </a:xfrm>
          <a:prstGeom prst="rect">
            <a:avLst/>
          </a:prstGeom>
          <a:noFill/>
        </p:spPr>
        <p:txBody>
          <a:bodyPr wrap="square" rtlCol="0">
            <a:spAutoFit/>
          </a:bodyPr>
          <a:lstStyle/>
          <a:p>
            <a:pPr algn="just"/>
            <a:r>
              <a:rPr lang="en-US" sz="170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1.4</a:t>
            </a:r>
            <a:r>
              <a:rPr lang="en-US" sz="1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Phối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hợp</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với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tổ</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chức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đoàn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thể</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triển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khai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tuyên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truyền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chương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trình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xây</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dựng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nét</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văn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hoá</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err="1">
                <a:effectLst/>
                <a:latin typeface="Times New Roman" panose="02020603050405020304" pitchFamily="18" charset="0"/>
                <a:ea typeface="Calibri" panose="020F0502020204030204" pitchFamily="34" charset="0"/>
                <a:cs typeface="Times New Roman" panose="02020603050405020304" pitchFamily="18" charset="0"/>
              </a:rPr>
              <a:t>mang</a:t>
            </a:r>
            <a:r>
              <a:rPr lang="en-US" sz="1700">
                <a:effectLst/>
                <a:latin typeface="Times New Roman" panose="02020603050405020304" pitchFamily="18" charset="0"/>
                <a:ea typeface="Calibri" panose="020F0502020204030204" pitchFamily="34" charset="0"/>
                <a:cs typeface="Times New Roman" panose="02020603050405020304" pitchFamily="18" charset="0"/>
              </a:rPr>
              <a:t>    thương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hiệu</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UNETI”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theo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mô</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hình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5S</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Hàng</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tuần</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l</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ập</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tổ</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kiểm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tra</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nhắc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nhở</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thực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hiện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đến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nay ý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thức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nền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n</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ếp</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và</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nếp</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sống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đã</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có</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cải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thiện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rõ</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rệt</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D2D8A4B3-D367-6E07-B837-C8EE7E110C56}"/>
              </a:ext>
            </a:extLst>
          </p:cNvPr>
          <p:cNvSpPr txBox="1"/>
          <p:nvPr/>
        </p:nvSpPr>
        <p:spPr>
          <a:xfrm>
            <a:off x="703330" y="4965559"/>
            <a:ext cx="10855366" cy="1400383"/>
          </a:xfrm>
          <a:prstGeom prst="rect">
            <a:avLst/>
          </a:prstGeom>
          <a:noFill/>
        </p:spPr>
        <p:txBody>
          <a:bodyPr wrap="square" rtlCol="0">
            <a:spAutoFit/>
          </a:bodyPr>
          <a:lstStyle/>
          <a:p>
            <a:pPr algn="just"/>
            <a:r>
              <a:rPr lang="en-US" sz="17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1.5. </a:t>
            </a:r>
            <a:r>
              <a:rPr lang="en-US" sz="17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Với</a:t>
            </a:r>
            <a:r>
              <a:rPr lang="en-US" sz="1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tôn</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chỉ</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trong</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thực</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hiện</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nhiệm</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vụ</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của</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Phòng</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CT&amp;CTSV </a:t>
            </a:r>
            <a:r>
              <a:rPr lang="en-US" sz="1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THÂN THIỆN- CHUYÊN NGHIỆP- ĐỒNG HÀNH VÀ CHIA SẺ</a:t>
            </a:r>
            <a:r>
              <a:rPr lang="en-US" sz="17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cùng</a:t>
            </a:r>
            <a:r>
              <a:rPr lang="en-US" sz="1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hệ</a:t>
            </a:r>
            <a:r>
              <a:rPr lang="en-US" sz="1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thống</a:t>
            </a:r>
            <a:r>
              <a:rPr lang="en-US" sz="17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FanPage</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Phòng</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trị</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Công</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tác</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b="1" i="1"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https://www.facebook.com/CTSV.UNETI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Cán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bộ</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latin typeface="Times New Roman" panose="02020603050405020304" pitchFamily="18" charset="0"/>
                <a:ea typeface="Calibri" panose="020F0502020204030204" pitchFamily="34" charset="0"/>
                <a:cs typeface="Times New Roman" panose="02020603050405020304" pitchFamily="18" charset="0"/>
              </a:rPr>
              <a:t>đã</a:t>
            </a:r>
            <a:r>
              <a:rPr lang="en-US" sz="1700" dirty="0">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hỗ</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trợ</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hướng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dẫn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thủ</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tục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hành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đảm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bảo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quyền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lợi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cũng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như</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truyền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tải</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chủ</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hướng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được</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đông</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đảo</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tham</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700" dirty="0" err="1">
                <a:effectLst/>
                <a:latin typeface="Times New Roman" panose="02020603050405020304" pitchFamily="18" charset="0"/>
                <a:ea typeface="Calibri" panose="020F0502020204030204" pitchFamily="34" charset="0"/>
                <a:cs typeface="Times New Roman" panose="02020603050405020304" pitchFamily="18" charset="0"/>
              </a:rPr>
              <a:t>gia</a:t>
            </a:r>
            <a:r>
              <a:rPr lang="en-US" sz="17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7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en-US" sz="1700" dirty="0"/>
          </a:p>
        </p:txBody>
      </p:sp>
    </p:spTree>
    <p:extLst>
      <p:ext uri="{BB962C8B-B14F-4D97-AF65-F5344CB8AC3E}">
        <p14:creationId xmlns:p14="http://schemas.microsoft.com/office/powerpoint/2010/main" val="36196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White background">
            <a:extLst>
              <a:ext uri="{FF2B5EF4-FFF2-40B4-BE49-F238E27FC236}">
                <a16:creationId xmlns:a16="http://schemas.microsoft.com/office/drawing/2014/main" id="{4BA3590E-2E0D-4CBC-9802-A3015F61CCD9}"/>
              </a:ext>
            </a:extLst>
          </p:cNvPr>
          <p:cNvSpPr/>
          <p:nvPr/>
        </p:nvSpPr>
        <p:spPr>
          <a:xfrm>
            <a:off x="193120" y="121297"/>
            <a:ext cx="11861134" cy="6736701"/>
          </a:xfrm>
          <a:prstGeom prst="roundRect">
            <a:avLst>
              <a:gd name="adj" fmla="val 44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endParaRPr lang="en-PH" sz="2400">
              <a:solidFill>
                <a:prstClr val="white"/>
              </a:solidFill>
              <a:latin typeface="Calibri" panose="020F0502020204030204"/>
            </a:endParaRPr>
          </a:p>
        </p:txBody>
      </p:sp>
      <p:pic>
        <p:nvPicPr>
          <p:cNvPr id="11" name="Picture 10"/>
          <p:cNvPicPr>
            <a:picLocks noChangeAspect="1"/>
          </p:cNvPicPr>
          <p:nvPr/>
        </p:nvPicPr>
        <p:blipFill>
          <a:blip r:embed="rId2"/>
          <a:stretch>
            <a:fillRect/>
          </a:stretch>
        </p:blipFill>
        <p:spPr>
          <a:xfrm>
            <a:off x="0" y="-18059"/>
            <a:ext cx="12192000" cy="6876059"/>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4821" t="4626" r="21498"/>
          <a:stretch/>
        </p:blipFill>
        <p:spPr bwMode="auto">
          <a:xfrm>
            <a:off x="1498600" y="1104900"/>
            <a:ext cx="6438900" cy="5559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717827C-6B8F-553A-641B-E1F8BB9A3F48}"/>
              </a:ext>
            </a:extLst>
          </p:cNvPr>
          <p:cNvSpPr txBox="1"/>
          <p:nvPr/>
        </p:nvSpPr>
        <p:spPr>
          <a:xfrm>
            <a:off x="951722" y="605306"/>
            <a:ext cx="9959221" cy="463397"/>
          </a:xfrm>
          <a:prstGeom prst="rect">
            <a:avLst/>
          </a:prstGeom>
          <a:noFill/>
        </p:spPr>
        <p:txBody>
          <a:bodyPr wrap="square">
            <a:spAutoFit/>
          </a:bodyPr>
          <a:lstStyle/>
          <a:p>
            <a:pPr algn="ctr" eaLnBrk="1" hangingPunct="1">
              <a:lnSpc>
                <a:spcPct val="150000"/>
              </a:lnSpc>
              <a:defRPr/>
            </a:pPr>
            <a:r>
              <a:rPr lang="en-US" altLang="en-US" b="1" dirty="0">
                <a:solidFill>
                  <a:srgbClr val="FF0000"/>
                </a:solidFill>
                <a:latin typeface="Times New Roman" panose="02020603050405020304" pitchFamily="18" charset="0"/>
                <a:cs typeface="Times New Roman" panose="02020603050405020304" pitchFamily="18" charset="0"/>
              </a:rPr>
              <a:t>XÂY DỰNG NẾP SỐNG VĂN HÓA HỌC ĐƯỜNG SINH VIÊN UNETI</a:t>
            </a:r>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4138" y="4642338"/>
            <a:ext cx="2936631" cy="1881937"/>
          </a:xfrm>
          <a:prstGeom prst="rect">
            <a:avLst/>
          </a:prstGeom>
        </p:spPr>
      </p:pic>
      <p:sp>
        <p:nvSpPr>
          <p:cNvPr id="9" name="TextBox 8">
            <a:extLst>
              <a:ext uri="{FF2B5EF4-FFF2-40B4-BE49-F238E27FC236}">
                <a16:creationId xmlns:a16="http://schemas.microsoft.com/office/drawing/2014/main" id="{2D0F7F1F-58A2-4F3A-9323-0C8DB0852A7F}"/>
              </a:ext>
            </a:extLst>
          </p:cNvPr>
          <p:cNvSpPr txBox="1"/>
          <p:nvPr/>
        </p:nvSpPr>
        <p:spPr>
          <a:xfrm>
            <a:off x="8654138" y="4404946"/>
            <a:ext cx="2936631" cy="646331"/>
          </a:xfrm>
          <a:prstGeom prst="rect">
            <a:avLst/>
          </a:prstGeom>
          <a:solidFill>
            <a:schemeClr val="accent6">
              <a:lumMod val="20000"/>
              <a:lumOff val="80000"/>
            </a:schemeClr>
          </a:solidFill>
          <a:ln>
            <a:solidFill>
              <a:schemeClr val="accent2"/>
            </a:solidFill>
          </a:ln>
        </p:spPr>
        <p:txBody>
          <a:bodyPr wrap="square" rtlCol="0">
            <a:spAutoFit/>
          </a:bodyPr>
          <a:lstStyle/>
          <a:p>
            <a:pPr lvl="0">
              <a:spcAft>
                <a:spcPts val="0"/>
              </a:spcAft>
            </a:pPr>
            <a:r>
              <a:rPr lang="en-US" sz="1200" b="1" dirty="0" err="1">
                <a:solidFill>
                  <a:srgbClr val="385723"/>
                </a:solidFill>
                <a:latin typeface="Times New Roman" pitchFamily="18" charset="0"/>
                <a:cs typeface="Times New Roman" pitchFamily="18" charset="0"/>
              </a:rPr>
              <a:t>Phòng</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Chính</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trị</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và</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Công</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tác</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Sinh</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viên</a:t>
            </a:r>
            <a:r>
              <a:rPr lang="en-US" sz="1200" b="1" dirty="0">
                <a:solidFill>
                  <a:srgbClr val="385723"/>
                </a:solidFill>
                <a:latin typeface="Times New Roman" pitchFamily="18" charset="0"/>
                <a:cs typeface="Times New Roman" pitchFamily="18" charset="0"/>
              </a:rPr>
              <a:t>:</a:t>
            </a:r>
          </a:p>
          <a:p>
            <a:pPr lvl="0">
              <a:spcAft>
                <a:spcPts val="0"/>
              </a:spcAft>
            </a:pPr>
            <a:r>
              <a:rPr lang="en-US" sz="1200" b="1" dirty="0">
                <a:solidFill>
                  <a:srgbClr val="385723"/>
                </a:solidFill>
                <a:latin typeface="Times New Roman" pitchFamily="18" charset="0"/>
                <a:cs typeface="Times New Roman" pitchFamily="18" charset="0"/>
              </a:rPr>
              <a:t>Cam </a:t>
            </a:r>
            <a:r>
              <a:rPr lang="en-US" sz="1200" b="1" dirty="0" err="1">
                <a:solidFill>
                  <a:srgbClr val="385723"/>
                </a:solidFill>
                <a:latin typeface="Times New Roman" pitchFamily="18" charset="0"/>
                <a:cs typeface="Times New Roman" pitchFamily="18" charset="0"/>
              </a:rPr>
              <a:t>kết</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thực</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hiện</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và</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duy</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trì</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hoạt</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động</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này</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theo</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mô</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hình</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quản</a:t>
            </a:r>
            <a:r>
              <a:rPr lang="en-US" sz="1200" b="1" dirty="0">
                <a:solidFill>
                  <a:srgbClr val="385723"/>
                </a:solidFill>
                <a:latin typeface="Times New Roman" pitchFamily="18" charset="0"/>
                <a:cs typeface="Times New Roman" pitchFamily="18" charset="0"/>
              </a:rPr>
              <a:t> </a:t>
            </a:r>
            <a:r>
              <a:rPr lang="en-US" sz="1200" b="1" dirty="0" err="1">
                <a:solidFill>
                  <a:srgbClr val="385723"/>
                </a:solidFill>
                <a:latin typeface="Times New Roman" pitchFamily="18" charset="0"/>
                <a:cs typeface="Times New Roman" pitchFamily="18" charset="0"/>
              </a:rPr>
              <a:t>lý</a:t>
            </a:r>
            <a:r>
              <a:rPr lang="en-US" sz="1200" b="1" dirty="0">
                <a:solidFill>
                  <a:srgbClr val="385723"/>
                </a:solidFill>
                <a:latin typeface="Times New Roman" pitchFamily="18" charset="0"/>
                <a:cs typeface="Times New Roman" pitchFamily="18" charset="0"/>
              </a:rPr>
              <a:t> 5S</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41604887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500" fill="hold"/>
                                        <p:tgtEl>
                                          <p:spTgt spid="2"/>
                                        </p:tgtEl>
                                        <p:attrNameLst>
                                          <p:attrName>ppt_x</p:attrName>
                                        </p:attrNameLst>
                                      </p:cBhvr>
                                      <p:tavLst>
                                        <p:tav tm="0">
                                          <p:val>
                                            <p:strVal val="#ppt_x"/>
                                          </p:val>
                                        </p:tav>
                                        <p:tav tm="100000">
                                          <p:val>
                                            <p:strVal val="#ppt_x"/>
                                          </p:val>
                                        </p:tav>
                                      </p:tavLst>
                                    </p:anim>
                                    <p:anim calcmode="lin" valueType="num">
                                      <p:cBhvr additive="base">
                                        <p:cTn id="12" dur="2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2500" fill="hold"/>
                                        <p:tgtEl>
                                          <p:spTgt spid="9"/>
                                        </p:tgtEl>
                                        <p:attrNameLst>
                                          <p:attrName>ppt_x</p:attrName>
                                        </p:attrNameLst>
                                      </p:cBhvr>
                                      <p:tavLst>
                                        <p:tav tm="0">
                                          <p:val>
                                            <p:strVal val="#ppt_x"/>
                                          </p:val>
                                        </p:tav>
                                        <p:tav tm="100000">
                                          <p:val>
                                            <p:strVal val="#ppt_x"/>
                                          </p:val>
                                        </p:tav>
                                      </p:tavLst>
                                    </p:anim>
                                    <p:anim calcmode="lin" valueType="num">
                                      <p:cBhvr additive="base">
                                        <p:cTn id="16" dur="2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White background">
            <a:extLst>
              <a:ext uri="{FF2B5EF4-FFF2-40B4-BE49-F238E27FC236}">
                <a16:creationId xmlns:a16="http://schemas.microsoft.com/office/drawing/2014/main" id="{4BA3590E-2E0D-4CBC-9802-A3015F61CCD9}"/>
              </a:ext>
            </a:extLst>
          </p:cNvPr>
          <p:cNvSpPr/>
          <p:nvPr/>
        </p:nvSpPr>
        <p:spPr>
          <a:xfrm>
            <a:off x="193120" y="121297"/>
            <a:ext cx="11861134" cy="6736701"/>
          </a:xfrm>
          <a:prstGeom prst="roundRect">
            <a:avLst>
              <a:gd name="adj" fmla="val 44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70"/>
            <a:endParaRPr lang="en-PH" sz="2400">
              <a:solidFill>
                <a:prstClr val="white"/>
              </a:solidFill>
              <a:latin typeface="Calibri" panose="020F0502020204030204"/>
            </a:endParaRPr>
          </a:p>
        </p:txBody>
      </p:sp>
      <p:pic>
        <p:nvPicPr>
          <p:cNvPr id="13" name="Picture 12"/>
          <p:cNvPicPr>
            <a:picLocks noChangeAspect="1"/>
          </p:cNvPicPr>
          <p:nvPr/>
        </p:nvPicPr>
        <p:blipFill>
          <a:blip r:embed="rId2"/>
          <a:stretch>
            <a:fillRect/>
          </a:stretch>
        </p:blipFill>
        <p:spPr>
          <a:xfrm>
            <a:off x="0" y="-18059"/>
            <a:ext cx="12192000" cy="6876059"/>
          </a:xfrm>
          <a:prstGeom prst="rect">
            <a:avLst/>
          </a:prstGeom>
        </p:spPr>
      </p:pic>
      <p:sp>
        <p:nvSpPr>
          <p:cNvPr id="3" name="TextBox 2">
            <a:extLst>
              <a:ext uri="{FF2B5EF4-FFF2-40B4-BE49-F238E27FC236}">
                <a16:creationId xmlns:a16="http://schemas.microsoft.com/office/drawing/2014/main" id="{F717827C-6B8F-553A-641B-E1F8BB9A3F48}"/>
              </a:ext>
            </a:extLst>
          </p:cNvPr>
          <p:cNvSpPr txBox="1"/>
          <p:nvPr/>
        </p:nvSpPr>
        <p:spPr>
          <a:xfrm>
            <a:off x="951722" y="605306"/>
            <a:ext cx="9959221" cy="463397"/>
          </a:xfrm>
          <a:prstGeom prst="rect">
            <a:avLst/>
          </a:prstGeom>
          <a:noFill/>
        </p:spPr>
        <p:txBody>
          <a:bodyPr wrap="square">
            <a:spAutoFit/>
          </a:bodyPr>
          <a:lstStyle/>
          <a:p>
            <a:pPr algn="ctr" eaLnBrk="1" hangingPunct="1">
              <a:lnSpc>
                <a:spcPct val="150000"/>
              </a:lnSpc>
              <a:defRPr/>
            </a:pPr>
            <a:r>
              <a:rPr lang="en-US" altLang="en-US" b="1" dirty="0">
                <a:solidFill>
                  <a:srgbClr val="FF0000"/>
                </a:solidFill>
                <a:latin typeface="Times New Roman" panose="02020603050405020304" pitchFamily="18" charset="0"/>
                <a:cs typeface="Times New Roman" panose="02020603050405020304" pitchFamily="18" charset="0"/>
              </a:rPr>
              <a:t>XÂY DỰNG NẾP SỐNG VĂN HÓA HỌC ĐƯỜNG SINH VIÊN UNETI</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6487" y="1269645"/>
            <a:ext cx="2412698" cy="484250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3083" y="1248032"/>
            <a:ext cx="2452527" cy="4861874"/>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49508" y="1239988"/>
            <a:ext cx="2442251" cy="4901822"/>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44059" y="1269644"/>
            <a:ext cx="2444770" cy="4846801"/>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320799855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stretch>
            <a:fillRect/>
          </a:stretch>
        </p:blipFill>
        <p:spPr>
          <a:xfrm>
            <a:off x="0" y="-18059"/>
            <a:ext cx="12192000" cy="6876059"/>
          </a:xfrm>
          <a:prstGeom prst="rect">
            <a:avLst/>
          </a:prstGeom>
        </p:spPr>
      </p:pic>
      <p:sp>
        <p:nvSpPr>
          <p:cNvPr id="2" name="TextBox 1">
            <a:extLst>
              <a:ext uri="{FF2B5EF4-FFF2-40B4-BE49-F238E27FC236}">
                <a16:creationId xmlns:a16="http://schemas.microsoft.com/office/drawing/2014/main" id="{460C27E3-3E08-3666-B85F-ABC6BE3371D5}"/>
              </a:ext>
            </a:extLst>
          </p:cNvPr>
          <p:cNvSpPr txBox="1"/>
          <p:nvPr/>
        </p:nvSpPr>
        <p:spPr>
          <a:xfrm>
            <a:off x="2785393" y="1036773"/>
            <a:ext cx="7721922" cy="523220"/>
          </a:xfrm>
          <a:prstGeom prst="rect">
            <a:avLst/>
          </a:prstGeom>
          <a:noFill/>
        </p:spPr>
        <p:txBody>
          <a:bodyPr wrap="none" rtlCol="0">
            <a:spAutoFit/>
          </a:bodyPr>
          <a:lstStyle/>
          <a:p>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Tổng</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kết</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công</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tác</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sinh</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viên</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năm</a:t>
            </a:r>
            <a:r>
              <a:rPr lang="en-US" sz="2800" b="1" dirty="0">
                <a:effectLst/>
                <a:latin typeface="Times New Roman" panose="02020603050405020304" pitchFamily="18" charset="0"/>
                <a:ea typeface="Calibri" panose="020F0502020204030204" pitchFamily="34" charset="0"/>
              </a:rPr>
              <a:t> </a:t>
            </a:r>
            <a:r>
              <a:rPr lang="en-US" sz="2800" b="1" dirty="0" err="1">
                <a:effectLst/>
                <a:latin typeface="Times New Roman" panose="02020603050405020304" pitchFamily="18" charset="0"/>
                <a:ea typeface="Calibri" panose="020F0502020204030204" pitchFamily="34" charset="0"/>
              </a:rPr>
              <a:t>học</a:t>
            </a:r>
            <a:r>
              <a:rPr lang="en-US" sz="2800" b="1" dirty="0">
                <a:effectLst/>
                <a:latin typeface="Times New Roman" panose="02020603050405020304" pitchFamily="18" charset="0"/>
                <a:ea typeface="Calibri" panose="020F0502020204030204" pitchFamily="34" charset="0"/>
              </a:rPr>
              <a:t> 2023-2024</a:t>
            </a:r>
            <a:endParaRPr lang="en-US" sz="2800" dirty="0"/>
          </a:p>
        </p:txBody>
      </p:sp>
      <p:sp>
        <p:nvSpPr>
          <p:cNvPr id="4" name="TextBox 3">
            <a:extLst>
              <a:ext uri="{FF2B5EF4-FFF2-40B4-BE49-F238E27FC236}">
                <a16:creationId xmlns:a16="http://schemas.microsoft.com/office/drawing/2014/main" id="{CE63F085-8BE1-2B35-76FA-0F279E401AC5}"/>
              </a:ext>
            </a:extLst>
          </p:cNvPr>
          <p:cNvSpPr txBox="1"/>
          <p:nvPr/>
        </p:nvSpPr>
        <p:spPr>
          <a:xfrm>
            <a:off x="808077" y="2068239"/>
            <a:ext cx="3082895" cy="369332"/>
          </a:xfrm>
          <a:prstGeom prst="rect">
            <a:avLst/>
          </a:prstGeom>
          <a:noFill/>
        </p:spPr>
        <p:txBody>
          <a:bodyPr wrap="none" rtlCol="0">
            <a:spAutoFit/>
          </a:bodyPr>
          <a:lstStyle/>
          <a:p>
            <a:r>
              <a:rPr lang="en-US" b="1" dirty="0">
                <a:solidFill>
                  <a:srgbClr val="FF0000"/>
                </a:solidFill>
                <a:latin typeface="Times New Roman" panose="02020603050405020304" pitchFamily="18" charset="0"/>
                <a:cs typeface="Times New Roman" panose="02020603050405020304" pitchFamily="18" charset="0"/>
              </a:rPr>
              <a:t>2. </a:t>
            </a:r>
            <a:r>
              <a:rPr lang="en-US" b="1" dirty="0" err="1">
                <a:solidFill>
                  <a:srgbClr val="FF0000"/>
                </a:solidFill>
                <a:latin typeface="Times New Roman" panose="02020603050405020304" pitchFamily="18" charset="0"/>
                <a:cs typeface="Times New Roman" panose="02020603050405020304" pitchFamily="18" charset="0"/>
              </a:rPr>
              <a:t>Công</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tác</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quản</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lý</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sinh</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viên</a:t>
            </a:r>
            <a:r>
              <a:rPr lang="en-US" b="1" dirty="0">
                <a:solidFill>
                  <a:srgbClr val="FF0000"/>
                </a:solidFill>
                <a:latin typeface="Times New Roman" panose="02020603050405020304" pitchFamily="18" charset="0"/>
                <a:cs typeface="Times New Roman" panose="02020603050405020304" pitchFamily="18" charset="0"/>
              </a:rPr>
              <a:t>.</a:t>
            </a:r>
            <a:endPar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DA12D8E-C195-11E3-9EA5-CCC4FF535B42}"/>
              </a:ext>
            </a:extLst>
          </p:cNvPr>
          <p:cNvSpPr txBox="1"/>
          <p:nvPr/>
        </p:nvSpPr>
        <p:spPr>
          <a:xfrm>
            <a:off x="808077" y="2591459"/>
            <a:ext cx="10448759" cy="646331"/>
          </a:xfrm>
          <a:prstGeom prst="rect">
            <a:avLst/>
          </a:prstGeom>
          <a:noFill/>
        </p:spPr>
        <p:txBody>
          <a:bodyPr wrap="square" rtlCol="0">
            <a:spAutoFit/>
          </a:bodyPr>
          <a:lstStyle/>
          <a:p>
            <a:r>
              <a:rPr lang="en-US">
                <a:latin typeface="Times New Roman" panose="02020603050405020304" pitchFamily="18" charset="0"/>
                <a:cs typeface="Times New Roman" panose="02020603050405020304" pitchFamily="18" charset="0"/>
              </a:rPr>
              <a:t>  Nhìn </a:t>
            </a:r>
            <a:r>
              <a:rPr lang="en-US" dirty="0" err="1">
                <a:latin typeface="Times New Roman" panose="02020603050405020304" pitchFamily="18" charset="0"/>
                <a:cs typeface="Times New Roman" panose="02020603050405020304" pitchFamily="18" charset="0"/>
              </a:rPr>
              <a:t>chung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toàn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thực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hiện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tốt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nội</a:t>
            </a:r>
            <a:r>
              <a:rPr lang="en-US" dirty="0">
                <a:latin typeface="Times New Roman" panose="02020603050405020304" pitchFamily="18" charset="0"/>
                <a:cs typeface="Times New Roman" panose="02020603050405020304" pitchFamily="18" charset="0"/>
              </a:rPr>
              <a:t> qui, qui </a:t>
            </a:r>
            <a:r>
              <a:rPr lang="en-US" dirty="0" err="1">
                <a:latin typeface="Times New Roman" panose="02020603050405020304" pitchFamily="18" charset="0"/>
                <a:cs typeface="Times New Roman" panose="02020603050405020304" pitchFamily="18" charset="0"/>
              </a:rPr>
              <a:t>chế</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Không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có</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viên</a:t>
            </a:r>
            <a:r>
              <a:rPr lang="en-US" dirty="0">
                <a:latin typeface="Times New Roman" panose="02020603050405020304" pitchFamily="18" charset="0"/>
                <a:cs typeface="Times New Roman" panose="02020603050405020304" pitchFamily="18" charset="0"/>
              </a:rPr>
              <a:t> vi </a:t>
            </a:r>
            <a:r>
              <a:rPr lang="en-US" dirty="0" err="1">
                <a:latin typeface="Times New Roman" panose="02020603050405020304" pitchFamily="18" charset="0"/>
                <a:cs typeface="Times New Roman" panose="02020603050405020304" pitchFamily="18" charset="0"/>
              </a:rPr>
              <a:t>phạm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pháp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luật</a:t>
            </a:r>
            <a:r>
              <a:rPr lang="en-US" dirty="0">
                <a:latin typeface="Times New Roman" panose="02020603050405020304" pitchFamily="18" charset="0"/>
                <a:cs typeface="Times New Roman" panose="02020603050405020304" pitchFamily="18" charset="0"/>
              </a:rPr>
              <a:t> , an </a:t>
            </a:r>
            <a:r>
              <a:rPr lang="en-US" dirty="0" err="1">
                <a:latin typeface="Times New Roman" panose="02020603050405020304" pitchFamily="18" charset="0"/>
                <a:cs typeface="Times New Roman" panose="02020603050405020304" pitchFamily="18" charset="0"/>
              </a:rPr>
              <a:t>ninh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trật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tự</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trong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trường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học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đảm</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bảo</a:t>
            </a:r>
            <a:r>
              <a:rPr lang="en-US" dirty="0">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4F6CBA83-EEDE-7959-309A-110D72B56832}"/>
              </a:ext>
            </a:extLst>
          </p:cNvPr>
          <p:cNvSpPr txBox="1"/>
          <p:nvPr/>
        </p:nvSpPr>
        <p:spPr>
          <a:xfrm>
            <a:off x="741236" y="3384133"/>
            <a:ext cx="4134465" cy="369332"/>
          </a:xfrm>
          <a:prstGeom prst="rect">
            <a:avLst/>
          </a:prstGeom>
          <a:noFill/>
        </p:spPr>
        <p:txBody>
          <a:bodyPr wrap="none" rtlCol="0">
            <a:spAutoFit/>
          </a:bodyPr>
          <a:lstStyle/>
          <a:p>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Chế</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độ</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sách</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phí</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bổng</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E74852C5-02BB-86B3-8CD9-8A0D4C4D47E0}"/>
              </a:ext>
            </a:extLst>
          </p:cNvPr>
          <p:cNvSpPr txBox="1"/>
          <p:nvPr/>
        </p:nvSpPr>
        <p:spPr>
          <a:xfrm>
            <a:off x="954020" y="4010651"/>
            <a:ext cx="10415935" cy="646331"/>
          </a:xfrm>
          <a:prstGeom prst="rect">
            <a:avLst/>
          </a:prstGeom>
          <a:noFill/>
        </p:spPr>
        <p:txBody>
          <a:bodyPr wrap="square" rtlCol="0">
            <a:spAutoFit/>
          </a:bodyPr>
          <a:lstStyle/>
          <a:p>
            <a:r>
              <a:rPr lang="en-US"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Nhà</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trường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hoàn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thành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tốt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chế</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độ</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chính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sách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học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bổng</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và</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hỗ</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trợ</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học</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tập</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cho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sinh</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viên</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dirty="0" err="1">
                <a:latin typeface="Times New Roman" panose="02020603050405020304" pitchFamily="18" charset="0"/>
                <a:ea typeface="Calibri" panose="020F0502020204030204" pitchFamily="34" charset="0"/>
                <a:cs typeface="Times New Roman" panose="02020603050405020304" pitchFamily="18" charset="0"/>
              </a:rPr>
              <a:t>theo</a:t>
            </a:r>
            <a:r>
              <a:rPr lang="en-US"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đúng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quy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định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21286215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0"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2"/>
          <a:stretch>
            <a:fillRect/>
          </a:stretch>
        </p:blipFill>
        <p:spPr>
          <a:xfrm>
            <a:off x="0" y="-18059"/>
            <a:ext cx="12192000" cy="6876059"/>
          </a:xfrm>
          <a:prstGeom prst="rect">
            <a:avLst/>
          </a:prstGeom>
        </p:spPr>
      </p:pic>
      <p:grpSp>
        <p:nvGrpSpPr>
          <p:cNvPr id="67" name="Group 66">
            <a:extLst>
              <a:ext uri="{FF2B5EF4-FFF2-40B4-BE49-F238E27FC236}">
                <a16:creationId xmlns:a16="http://schemas.microsoft.com/office/drawing/2014/main" id="{2C3E04C7-08BC-EE31-BD73-5E600926B136}"/>
              </a:ext>
            </a:extLst>
          </p:cNvPr>
          <p:cNvGrpSpPr/>
          <p:nvPr/>
        </p:nvGrpSpPr>
        <p:grpSpPr>
          <a:xfrm>
            <a:off x="3502326" y="986518"/>
            <a:ext cx="5615796" cy="497865"/>
            <a:chOff x="4826631" y="956993"/>
            <a:chExt cx="3131158" cy="497865"/>
          </a:xfrm>
        </p:grpSpPr>
        <p:sp>
          <p:nvSpPr>
            <p:cNvPr id="9" name="Rectangle 8">
              <a:extLst>
                <a:ext uri="{FF2B5EF4-FFF2-40B4-BE49-F238E27FC236}">
                  <a16:creationId xmlns:a16="http://schemas.microsoft.com/office/drawing/2014/main" id="{608ADF39-7BB5-1129-DAF5-D42104D086E9}"/>
                </a:ext>
              </a:extLst>
            </p:cNvPr>
            <p:cNvSpPr/>
            <p:nvPr/>
          </p:nvSpPr>
          <p:spPr>
            <a:xfrm>
              <a:off x="4826631" y="956993"/>
              <a:ext cx="2930669" cy="497865"/>
            </a:xfrm>
            <a:prstGeom prst="rect">
              <a:avLst/>
            </a:prstGeom>
            <a:solidFill>
              <a:schemeClr val="bg1"/>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E57D420F-2311-7D27-AE67-32B8166ED90B}"/>
                </a:ext>
              </a:extLst>
            </p:cNvPr>
            <p:cNvSpPr txBox="1"/>
            <p:nvPr/>
          </p:nvSpPr>
          <p:spPr>
            <a:xfrm>
              <a:off x="5027120" y="1067107"/>
              <a:ext cx="2930669" cy="338554"/>
            </a:xfrm>
            <a:prstGeom prst="rect">
              <a:avLst/>
            </a:prstGeom>
            <a:noFill/>
          </p:spPr>
          <p:txBody>
            <a:bodyPr wrap="square" rtlCol="0">
              <a:spAutoFit/>
            </a:bodyPr>
            <a:lstStyle/>
            <a:p>
              <a:r>
                <a:rPr lang="en-US" sz="1600" b="1" dirty="0" err="1">
                  <a:solidFill>
                    <a:srgbClr val="FF0000"/>
                  </a:solidFill>
                  <a:latin typeface="Times New Roman" panose="02020603050405020304" pitchFamily="18" charset="0"/>
                  <a:cs typeface="Times New Roman" panose="02020603050405020304" pitchFamily="18" charset="0"/>
                </a:rPr>
                <a:t>Miễn</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giảm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phí</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cho</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sinh</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viên</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2023 -2024</a:t>
              </a:r>
            </a:p>
          </p:txBody>
        </p:sp>
      </p:grpSp>
      <p:graphicFrame>
        <p:nvGraphicFramePr>
          <p:cNvPr id="14" name="Chart 13"/>
          <p:cNvGraphicFramePr>
            <a:graphicFrameLocks/>
          </p:cNvGraphicFramePr>
          <p:nvPr/>
        </p:nvGraphicFramePr>
        <p:xfrm>
          <a:off x="188030" y="1907555"/>
          <a:ext cx="5880038" cy="40779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1" name="Chart 20"/>
          <p:cNvGraphicFramePr>
            <a:graphicFrameLocks/>
          </p:cNvGraphicFramePr>
          <p:nvPr/>
        </p:nvGraphicFramePr>
        <p:xfrm>
          <a:off x="6133001" y="1907555"/>
          <a:ext cx="5350466" cy="4077900"/>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p:cNvCxnSpPr/>
          <p:nvPr/>
        </p:nvCxnSpPr>
        <p:spPr>
          <a:xfrm>
            <a:off x="6068068" y="2060028"/>
            <a:ext cx="0" cy="3678620"/>
          </a:xfrm>
          <a:prstGeom prst="line">
            <a:avLst/>
          </a:prstGeom>
        </p:spPr>
        <p:style>
          <a:lnRef idx="2">
            <a:schemeClr val="dk1"/>
          </a:lnRef>
          <a:fillRef idx="0">
            <a:schemeClr val="dk1"/>
          </a:fillRef>
          <a:effectRef idx="1">
            <a:schemeClr val="dk1"/>
          </a:effectRef>
          <a:fontRef idx="minor">
            <a:schemeClr val="tx1"/>
          </a:fontRef>
        </p:style>
      </p:cxn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2384593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0" y="-18059"/>
            <a:ext cx="12192000" cy="6876059"/>
          </a:xfrm>
          <a:prstGeom prst="rect">
            <a:avLst/>
          </a:prstGeom>
        </p:spPr>
      </p:pic>
      <p:sp>
        <p:nvSpPr>
          <p:cNvPr id="15" name="TextBox 14">
            <a:extLst>
              <a:ext uri="{FF2B5EF4-FFF2-40B4-BE49-F238E27FC236}">
                <a16:creationId xmlns:a16="http://schemas.microsoft.com/office/drawing/2014/main" id="{E57D420F-2311-7D27-AE67-32B8166ED90B}"/>
              </a:ext>
            </a:extLst>
          </p:cNvPr>
          <p:cNvSpPr txBox="1"/>
          <p:nvPr/>
        </p:nvSpPr>
        <p:spPr>
          <a:xfrm>
            <a:off x="3113785" y="1021167"/>
            <a:ext cx="5964431" cy="338554"/>
          </a:xfrm>
          <a:prstGeom prst="rect">
            <a:avLst/>
          </a:prstGeom>
          <a:noFill/>
        </p:spPr>
        <p:txBody>
          <a:bodyPr wrap="square" rtlCol="0">
            <a:spAutoFit/>
          </a:bodyPr>
          <a:lstStyle/>
          <a:p>
            <a:pPr algn="ct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bổng</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hỗ</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trợ</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tập</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2023 - 2024</a:t>
            </a:r>
          </a:p>
        </p:txBody>
      </p:sp>
      <p:graphicFrame>
        <p:nvGraphicFramePr>
          <p:cNvPr id="83" name="Chart 82"/>
          <p:cNvGraphicFramePr>
            <a:graphicFrameLocks/>
          </p:cNvGraphicFramePr>
          <p:nvPr/>
        </p:nvGraphicFramePr>
        <p:xfrm>
          <a:off x="1618593" y="1482832"/>
          <a:ext cx="8198069" cy="4700146"/>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4273145242"/>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2"/>
          <a:stretch>
            <a:fillRect/>
          </a:stretch>
        </p:blipFill>
        <p:spPr>
          <a:xfrm>
            <a:off x="0" y="-18059"/>
            <a:ext cx="12192000" cy="6876059"/>
          </a:xfrm>
          <a:prstGeom prst="rect">
            <a:avLst/>
          </a:prstGeom>
        </p:spPr>
      </p:pic>
      <p:sp>
        <p:nvSpPr>
          <p:cNvPr id="15" name="TextBox 14">
            <a:extLst>
              <a:ext uri="{FF2B5EF4-FFF2-40B4-BE49-F238E27FC236}">
                <a16:creationId xmlns:a16="http://schemas.microsoft.com/office/drawing/2014/main" id="{E57D420F-2311-7D27-AE67-32B8166ED90B}"/>
              </a:ext>
            </a:extLst>
          </p:cNvPr>
          <p:cNvSpPr txBox="1"/>
          <p:nvPr/>
        </p:nvSpPr>
        <p:spPr>
          <a:xfrm>
            <a:off x="2351414" y="1056034"/>
            <a:ext cx="6869406" cy="338554"/>
          </a:xfrm>
          <a:prstGeom prst="rect">
            <a:avLst/>
          </a:prstGeom>
          <a:noFill/>
        </p:spPr>
        <p:txBody>
          <a:bodyPr wrap="square" rtlCol="0">
            <a:spAutoFit/>
          </a:bodyPr>
          <a:lstStyle/>
          <a:p>
            <a:pPr algn="ct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bổng</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khuyến</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khích</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tập</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năm</a:t>
            </a:r>
            <a:r>
              <a:rPr lang="en-US" sz="1600" b="1" dirty="0">
                <a:solidFill>
                  <a:srgbClr val="FF0000"/>
                </a:solidFill>
                <a:latin typeface="Times New Roman" panose="02020603050405020304" pitchFamily="18" charset="0"/>
                <a:cs typeface="Times New Roman" panose="02020603050405020304" pitchFamily="18" charset="0"/>
              </a:rPr>
              <a:t> </a:t>
            </a:r>
            <a:r>
              <a:rPr lang="en-US" sz="1600" b="1" dirty="0" err="1">
                <a:solidFill>
                  <a:srgbClr val="FF0000"/>
                </a:solidFill>
                <a:latin typeface="Times New Roman" panose="02020603050405020304" pitchFamily="18" charset="0"/>
                <a:cs typeface="Times New Roman" panose="02020603050405020304" pitchFamily="18" charset="0"/>
              </a:rPr>
              <a:t>học</a:t>
            </a:r>
            <a:r>
              <a:rPr lang="en-US" sz="1600" b="1" dirty="0">
                <a:solidFill>
                  <a:srgbClr val="FF0000"/>
                </a:solidFill>
                <a:latin typeface="Times New Roman" panose="02020603050405020304" pitchFamily="18" charset="0"/>
                <a:cs typeface="Times New Roman" panose="02020603050405020304" pitchFamily="18" charset="0"/>
              </a:rPr>
              <a:t> 2023 - 2024</a:t>
            </a:r>
          </a:p>
        </p:txBody>
      </p:sp>
      <p:graphicFrame>
        <p:nvGraphicFramePr>
          <p:cNvPr id="11" name="Chart 10"/>
          <p:cNvGraphicFramePr>
            <a:graphicFrameLocks/>
          </p:cNvGraphicFramePr>
          <p:nvPr/>
        </p:nvGraphicFramePr>
        <p:xfrm>
          <a:off x="4747699" y="2068210"/>
          <a:ext cx="6410325" cy="36099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a:graphicFrameLocks/>
          </p:cNvGraphicFramePr>
          <p:nvPr/>
        </p:nvGraphicFramePr>
        <p:xfrm>
          <a:off x="343363" y="2068210"/>
          <a:ext cx="3833813" cy="3498997"/>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Straight Connector 3"/>
          <p:cNvCxnSpPr/>
          <p:nvPr/>
        </p:nvCxnSpPr>
        <p:spPr>
          <a:xfrm>
            <a:off x="4512623" y="1763242"/>
            <a:ext cx="0" cy="4003789"/>
          </a:xfrm>
          <a:prstGeom prst="line">
            <a:avLst/>
          </a:prstGeom>
        </p:spPr>
        <p:style>
          <a:lnRef idx="2">
            <a:schemeClr val="dk1"/>
          </a:lnRef>
          <a:fillRef idx="0">
            <a:schemeClr val="dk1"/>
          </a:fillRef>
          <a:effectRef idx="1">
            <a:schemeClr val="dk1"/>
          </a:effectRef>
          <a:fontRef idx="minor">
            <a:schemeClr val="tx1"/>
          </a:fontRef>
        </p:style>
      </p:cxn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263454944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p:cNvPicPr>
            <a:picLocks noChangeAspect="1"/>
          </p:cNvPicPr>
          <p:nvPr/>
        </p:nvPicPr>
        <p:blipFill>
          <a:blip r:embed="rId2"/>
          <a:stretch>
            <a:fillRect/>
          </a:stretch>
        </p:blipFill>
        <p:spPr>
          <a:xfrm>
            <a:off x="0" y="-18059"/>
            <a:ext cx="12192000" cy="6876059"/>
          </a:xfrm>
          <a:prstGeom prst="rect">
            <a:avLst/>
          </a:prstGeom>
        </p:spPr>
      </p:pic>
      <p:sp>
        <p:nvSpPr>
          <p:cNvPr id="15" name="TextBox 14">
            <a:extLst>
              <a:ext uri="{FF2B5EF4-FFF2-40B4-BE49-F238E27FC236}">
                <a16:creationId xmlns:a16="http://schemas.microsoft.com/office/drawing/2014/main" id="{E57D420F-2311-7D27-AE67-32B8166ED90B}"/>
              </a:ext>
            </a:extLst>
          </p:cNvPr>
          <p:cNvSpPr txBox="1"/>
          <p:nvPr/>
        </p:nvSpPr>
        <p:spPr>
          <a:xfrm>
            <a:off x="620957" y="1056034"/>
            <a:ext cx="6748672" cy="369332"/>
          </a:xfrm>
          <a:prstGeom prst="rect">
            <a:avLst/>
          </a:prstGeom>
          <a:noFill/>
        </p:spPr>
        <p:txBody>
          <a:bodyPr wrap="square" rtlCol="0">
            <a:spAutoFit/>
          </a:bodyPr>
          <a:lstStyle/>
          <a:p>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B.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Hoạt</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động</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Phong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trào</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hỗ</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trợ</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trong</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tập</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rèn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effectLst/>
                <a:latin typeface="Times New Roman" panose="02020603050405020304" pitchFamily="18" charset="0"/>
                <a:ea typeface="Calibri" panose="020F0502020204030204" pitchFamily="34" charset="0"/>
                <a:cs typeface="Times New Roman" panose="02020603050405020304" pitchFamily="18" charset="0"/>
              </a:rPr>
              <a:t>luyện</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a:t>
            </a:r>
          </a:p>
        </p:txBody>
      </p:sp>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graphicFrame>
        <p:nvGraphicFramePr>
          <p:cNvPr id="13" name="Diagram 12"/>
          <p:cNvGraphicFramePr/>
          <p:nvPr>
            <p:extLst>
              <p:ext uri="{D42A27DB-BD31-4B8C-83A1-F6EECF244321}">
                <p14:modId xmlns:p14="http://schemas.microsoft.com/office/powerpoint/2010/main" val="4211879111"/>
              </p:ext>
            </p:extLst>
          </p:nvPr>
        </p:nvGraphicFramePr>
        <p:xfrm>
          <a:off x="801278" y="1448967"/>
          <a:ext cx="10520314" cy="51780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6" name="TextBox 15"/>
          <p:cNvSpPr txBox="1"/>
          <p:nvPr/>
        </p:nvSpPr>
        <p:spPr>
          <a:xfrm>
            <a:off x="1006960" y="1813685"/>
            <a:ext cx="612742" cy="538609"/>
          </a:xfrm>
          <a:prstGeom prst="rect">
            <a:avLst/>
          </a:prstGeom>
          <a:noFill/>
        </p:spPr>
        <p:txBody>
          <a:bodyPr wrap="square" rtlCol="0">
            <a:spAutoFit/>
          </a:bodyPr>
          <a:lstStyle/>
          <a:p>
            <a:r>
              <a:rPr lang="en-US" sz="2900">
                <a:latin typeface="Times New Roman" panose="02020603050405020304" pitchFamily="18" charset="0"/>
                <a:cs typeface="Times New Roman" panose="02020603050405020304" pitchFamily="18" charset="0"/>
              </a:rPr>
              <a:t>01</a:t>
            </a:r>
          </a:p>
        </p:txBody>
      </p:sp>
      <p:sp>
        <p:nvSpPr>
          <p:cNvPr id="36" name="TextBox 35"/>
          <p:cNvSpPr txBox="1"/>
          <p:nvPr/>
        </p:nvSpPr>
        <p:spPr>
          <a:xfrm>
            <a:off x="1456736" y="2769699"/>
            <a:ext cx="612742" cy="538609"/>
          </a:xfrm>
          <a:prstGeom prst="rect">
            <a:avLst/>
          </a:prstGeom>
          <a:noFill/>
        </p:spPr>
        <p:txBody>
          <a:bodyPr wrap="square" rtlCol="0">
            <a:spAutoFit/>
          </a:bodyPr>
          <a:lstStyle/>
          <a:p>
            <a:r>
              <a:rPr lang="en-US" sz="2900">
                <a:latin typeface="Times New Roman" panose="02020603050405020304" pitchFamily="18" charset="0"/>
                <a:cs typeface="Times New Roman" panose="02020603050405020304" pitchFamily="18" charset="0"/>
              </a:rPr>
              <a:t>02</a:t>
            </a:r>
          </a:p>
        </p:txBody>
      </p:sp>
      <p:sp>
        <p:nvSpPr>
          <p:cNvPr id="37" name="TextBox 36"/>
          <p:cNvSpPr txBox="1"/>
          <p:nvPr/>
        </p:nvSpPr>
        <p:spPr>
          <a:xfrm>
            <a:off x="1597538" y="3746809"/>
            <a:ext cx="612742" cy="538609"/>
          </a:xfrm>
          <a:prstGeom prst="rect">
            <a:avLst/>
          </a:prstGeom>
          <a:noFill/>
        </p:spPr>
        <p:txBody>
          <a:bodyPr wrap="square" rtlCol="0">
            <a:spAutoFit/>
          </a:bodyPr>
          <a:lstStyle/>
          <a:p>
            <a:r>
              <a:rPr lang="en-US" sz="2900">
                <a:latin typeface="Times New Roman" panose="02020603050405020304" pitchFamily="18" charset="0"/>
                <a:cs typeface="Times New Roman" panose="02020603050405020304" pitchFamily="18" charset="0"/>
              </a:rPr>
              <a:t>03</a:t>
            </a:r>
          </a:p>
        </p:txBody>
      </p:sp>
      <p:sp>
        <p:nvSpPr>
          <p:cNvPr id="40" name="TextBox 39"/>
          <p:cNvSpPr txBox="1"/>
          <p:nvPr/>
        </p:nvSpPr>
        <p:spPr>
          <a:xfrm>
            <a:off x="1456736" y="4710107"/>
            <a:ext cx="612742" cy="538609"/>
          </a:xfrm>
          <a:prstGeom prst="rect">
            <a:avLst/>
          </a:prstGeom>
          <a:noFill/>
        </p:spPr>
        <p:txBody>
          <a:bodyPr wrap="square" rtlCol="0">
            <a:spAutoFit/>
          </a:bodyPr>
          <a:lstStyle/>
          <a:p>
            <a:r>
              <a:rPr lang="en-US" sz="2900">
                <a:latin typeface="Times New Roman" panose="02020603050405020304" pitchFamily="18" charset="0"/>
                <a:cs typeface="Times New Roman" panose="02020603050405020304" pitchFamily="18" charset="0"/>
              </a:rPr>
              <a:t>04</a:t>
            </a:r>
          </a:p>
        </p:txBody>
      </p:sp>
      <p:sp>
        <p:nvSpPr>
          <p:cNvPr id="10" name="TextBox 9"/>
          <p:cNvSpPr txBox="1"/>
          <p:nvPr/>
        </p:nvSpPr>
        <p:spPr>
          <a:xfrm>
            <a:off x="984796" y="5683386"/>
            <a:ext cx="612742" cy="538609"/>
          </a:xfrm>
          <a:prstGeom prst="rect">
            <a:avLst/>
          </a:prstGeom>
          <a:noFill/>
        </p:spPr>
        <p:txBody>
          <a:bodyPr wrap="square" rtlCol="0">
            <a:spAutoFit/>
          </a:bodyPr>
          <a:lstStyle/>
          <a:p>
            <a:r>
              <a:rPr lang="en-US" sz="2900">
                <a:latin typeface="Times New Roman" panose="02020603050405020304" pitchFamily="18" charset="0"/>
                <a:cs typeface="Times New Roman" panose="02020603050405020304" pitchFamily="18" charset="0"/>
              </a:rPr>
              <a:t>05</a:t>
            </a:r>
          </a:p>
        </p:txBody>
      </p:sp>
    </p:spTree>
    <p:extLst>
      <p:ext uri="{BB962C8B-B14F-4D97-AF65-F5344CB8AC3E}">
        <p14:creationId xmlns:p14="http://schemas.microsoft.com/office/powerpoint/2010/main" val="1992070323"/>
      </p:ext>
    </p:extLst>
  </p:cSld>
  <p:clrMapOvr>
    <a:masterClrMapping/>
  </p:clrMapOvr>
  <p:transition spd="med">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2"/>
          <a:stretch>
            <a:fillRect/>
          </a:stretch>
        </p:blipFill>
        <p:spPr>
          <a:xfrm>
            <a:off x="0" y="-18059"/>
            <a:ext cx="12192000" cy="6876059"/>
          </a:xfrm>
          <a:prstGeom prst="rect">
            <a:avLst/>
          </a:prstGeom>
        </p:spPr>
      </p:pic>
      <p:sp>
        <p:nvSpPr>
          <p:cNvPr id="15" name="TextBox 14">
            <a:extLst>
              <a:ext uri="{FF2B5EF4-FFF2-40B4-BE49-F238E27FC236}">
                <a16:creationId xmlns:a16="http://schemas.microsoft.com/office/drawing/2014/main" id="{E57D420F-2311-7D27-AE67-32B8166ED90B}"/>
              </a:ext>
            </a:extLst>
          </p:cNvPr>
          <p:cNvSpPr txBox="1"/>
          <p:nvPr/>
        </p:nvSpPr>
        <p:spPr>
          <a:xfrm>
            <a:off x="620956" y="1056034"/>
            <a:ext cx="10422959" cy="369332"/>
          </a:xfrm>
          <a:prstGeom prst="rect">
            <a:avLst/>
          </a:prstGeom>
          <a:noFill/>
        </p:spPr>
        <p:txBody>
          <a:bodyPr wrap="square" rtlCol="0">
            <a:spAutoFit/>
          </a:bodyPr>
          <a:lstStyle/>
          <a:p>
            <a:pPr algn="ct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Kết</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quả</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rèn</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luyện</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của</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sinh</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viên</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năm</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dirty="0" err="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học</a:t>
            </a:r>
            <a:r>
              <a:rPr lang="en-US" sz="1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2023 – 2024 </a:t>
            </a:r>
          </a:p>
        </p:txBody>
      </p:sp>
      <p:cxnSp>
        <p:nvCxnSpPr>
          <p:cNvPr id="5" name="Straight Connector 4">
            <a:extLst>
              <a:ext uri="{FF2B5EF4-FFF2-40B4-BE49-F238E27FC236}">
                <a16:creationId xmlns:a16="http://schemas.microsoft.com/office/drawing/2014/main" id="{12E903D7-E8A4-28FC-67CD-6B20CBC457CE}"/>
              </a:ext>
            </a:extLst>
          </p:cNvPr>
          <p:cNvCxnSpPr>
            <a:cxnSpLocks/>
          </p:cNvCxnSpPr>
          <p:nvPr/>
        </p:nvCxnSpPr>
        <p:spPr>
          <a:xfrm>
            <a:off x="4409169" y="1594162"/>
            <a:ext cx="0" cy="4652864"/>
          </a:xfrm>
          <a:prstGeom prst="line">
            <a:avLst/>
          </a:prstGeom>
          <a:ln/>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23E2AC33-F443-247D-69F7-66109B46B9F4}"/>
              </a:ext>
            </a:extLst>
          </p:cNvPr>
          <p:cNvCxnSpPr>
            <a:cxnSpLocks/>
          </p:cNvCxnSpPr>
          <p:nvPr/>
        </p:nvCxnSpPr>
        <p:spPr>
          <a:xfrm flipH="1">
            <a:off x="301625" y="1594162"/>
            <a:ext cx="11016000" cy="0"/>
          </a:xfrm>
          <a:prstGeom prst="line">
            <a:avLst/>
          </a:prstGeom>
          <a:ln/>
        </p:spPr>
        <p:style>
          <a:lnRef idx="3">
            <a:schemeClr val="dk1"/>
          </a:lnRef>
          <a:fillRef idx="0">
            <a:schemeClr val="dk1"/>
          </a:fillRef>
          <a:effectRef idx="2">
            <a:schemeClr val="dk1"/>
          </a:effectRef>
          <a:fontRef idx="minor">
            <a:schemeClr val="tx1"/>
          </a:fontRef>
        </p:style>
      </p:cxnSp>
      <p:sp>
        <p:nvSpPr>
          <p:cNvPr id="55" name="TextBox 54">
            <a:extLst>
              <a:ext uri="{FF2B5EF4-FFF2-40B4-BE49-F238E27FC236}">
                <a16:creationId xmlns:a16="http://schemas.microsoft.com/office/drawing/2014/main" id="{A797F7AD-A291-0EB0-DBB0-3A882D45B250}"/>
              </a:ext>
            </a:extLst>
          </p:cNvPr>
          <p:cNvSpPr txBox="1"/>
          <p:nvPr/>
        </p:nvSpPr>
        <p:spPr>
          <a:xfrm>
            <a:off x="9044426" y="5951697"/>
            <a:ext cx="1901653" cy="276999"/>
          </a:xfrm>
          <a:prstGeom prst="rect">
            <a:avLst/>
          </a:prstGeom>
          <a:noFill/>
        </p:spPr>
        <p:txBody>
          <a:bodyPr wrap="square" rtlCol="0">
            <a:spAutoFit/>
          </a:bodyPr>
          <a:lstStyle/>
          <a:p>
            <a:r>
              <a:rPr lang="en-US" sz="1200" b="1">
                <a:latin typeface="Times New Roman" panose="02020603050405020304" pitchFamily="18" charset="0"/>
                <a:ea typeface="Calibri" panose="020F0502020204030204" pitchFamily="34" charset="0"/>
                <a:cs typeface="Times New Roman" panose="02020603050405020304" pitchFamily="18" charset="0"/>
              </a:rPr>
              <a:t>Kì II</a:t>
            </a:r>
            <a:r>
              <a:rPr lang="en-US" sz="1200" b="1">
                <a:effectLst/>
                <a:latin typeface="Times New Roman" panose="02020603050405020304" pitchFamily="18" charset="0"/>
                <a:ea typeface="Calibri" panose="020F0502020204030204" pitchFamily="34" charset="0"/>
                <a:cs typeface="Times New Roman" panose="02020603050405020304" pitchFamily="18" charset="0"/>
              </a:rPr>
              <a:t> năm học 2023 – 2024 </a:t>
            </a:r>
          </a:p>
        </p:txBody>
      </p:sp>
      <p:sp>
        <p:nvSpPr>
          <p:cNvPr id="56" name="TextBox 55">
            <a:extLst>
              <a:ext uri="{FF2B5EF4-FFF2-40B4-BE49-F238E27FC236}">
                <a16:creationId xmlns:a16="http://schemas.microsoft.com/office/drawing/2014/main" id="{E88A07C7-C68C-D9F9-6DDE-F4EF82C9636A}"/>
              </a:ext>
            </a:extLst>
          </p:cNvPr>
          <p:cNvSpPr txBox="1"/>
          <p:nvPr/>
        </p:nvSpPr>
        <p:spPr>
          <a:xfrm>
            <a:off x="1147254" y="5836058"/>
            <a:ext cx="2129014" cy="276999"/>
          </a:xfrm>
          <a:prstGeom prst="rect">
            <a:avLst/>
          </a:prstGeom>
          <a:noFill/>
        </p:spPr>
        <p:txBody>
          <a:bodyPr wrap="square" rtlCol="0">
            <a:spAutoFit/>
          </a:bodyPr>
          <a:lstStyle/>
          <a:p>
            <a:r>
              <a:rPr lang="en-US" sz="1200" b="1">
                <a:latin typeface="Times New Roman" panose="02020603050405020304" pitchFamily="18" charset="0"/>
                <a:ea typeface="Calibri" panose="020F0502020204030204" pitchFamily="34" charset="0"/>
                <a:cs typeface="Times New Roman" panose="02020603050405020304" pitchFamily="18" charset="0"/>
              </a:rPr>
              <a:t>Cả năm</a:t>
            </a:r>
            <a:r>
              <a:rPr lang="en-US" sz="1200" b="1">
                <a:effectLst/>
                <a:latin typeface="Times New Roman" panose="02020603050405020304" pitchFamily="18" charset="0"/>
                <a:ea typeface="Calibri" panose="020F0502020204030204" pitchFamily="34" charset="0"/>
                <a:cs typeface="Times New Roman" panose="02020603050405020304" pitchFamily="18" charset="0"/>
              </a:rPr>
              <a:t> năm học 2023 – 2024 </a:t>
            </a:r>
          </a:p>
        </p:txBody>
      </p:sp>
      <p:sp>
        <p:nvSpPr>
          <p:cNvPr id="57" name="TextBox 56">
            <a:extLst>
              <a:ext uri="{FF2B5EF4-FFF2-40B4-BE49-F238E27FC236}">
                <a16:creationId xmlns:a16="http://schemas.microsoft.com/office/drawing/2014/main" id="{7C8414ED-F6B2-A86D-B380-F98BF2E62590}"/>
              </a:ext>
            </a:extLst>
          </p:cNvPr>
          <p:cNvSpPr txBox="1"/>
          <p:nvPr/>
        </p:nvSpPr>
        <p:spPr>
          <a:xfrm>
            <a:off x="5307438" y="5938002"/>
            <a:ext cx="1817071" cy="276999"/>
          </a:xfrm>
          <a:prstGeom prst="rect">
            <a:avLst/>
          </a:prstGeom>
          <a:noFill/>
        </p:spPr>
        <p:txBody>
          <a:bodyPr wrap="square" rtlCol="0">
            <a:spAutoFit/>
          </a:bodyPr>
          <a:lstStyle/>
          <a:p>
            <a:r>
              <a:rPr lang="en-US" sz="1200" b="1">
                <a:effectLst/>
                <a:latin typeface="Times New Roman" panose="02020603050405020304" pitchFamily="18" charset="0"/>
                <a:ea typeface="Calibri" panose="020F0502020204030204" pitchFamily="34" charset="0"/>
                <a:cs typeface="Times New Roman" panose="02020603050405020304" pitchFamily="18" charset="0"/>
              </a:rPr>
              <a:t>Kì I năm học 2023 - 2024</a:t>
            </a:r>
          </a:p>
        </p:txBody>
      </p:sp>
      <p:graphicFrame>
        <p:nvGraphicFramePr>
          <p:cNvPr id="30" name="Chart 29"/>
          <p:cNvGraphicFramePr>
            <a:graphicFrameLocks/>
          </p:cNvGraphicFramePr>
          <p:nvPr/>
        </p:nvGraphicFramePr>
        <p:xfrm>
          <a:off x="4549630" y="1898230"/>
          <a:ext cx="4259912" cy="41136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Chart 31"/>
          <p:cNvGraphicFramePr>
            <a:graphicFrameLocks/>
          </p:cNvGraphicFramePr>
          <p:nvPr/>
        </p:nvGraphicFramePr>
        <p:xfrm>
          <a:off x="7153143" y="1801926"/>
          <a:ext cx="5759533" cy="431486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Chart 32"/>
          <p:cNvGraphicFramePr>
            <a:graphicFrameLocks/>
          </p:cNvGraphicFramePr>
          <p:nvPr/>
        </p:nvGraphicFramePr>
        <p:xfrm>
          <a:off x="0" y="1926057"/>
          <a:ext cx="4586207" cy="4048500"/>
        </p:xfrm>
        <a:graphic>
          <a:graphicData uri="http://schemas.openxmlformats.org/drawingml/2006/chart">
            <c:chart xmlns:c="http://schemas.openxmlformats.org/drawingml/2006/chart" xmlns:r="http://schemas.openxmlformats.org/officeDocument/2006/relationships" r:id="rId5"/>
          </a:graphicData>
        </a:graphic>
      </p:graphicFrame>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3550318704"/>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500"/>
                                        <p:tgtEl>
                                          <p:spTgt spid="6"/>
                                        </p:tgtEl>
                                      </p:cBhvr>
                                    </p:animEffect>
                                  </p:childTnLst>
                                </p:cTn>
                              </p:par>
                              <p:par>
                                <p:cTn id="8" presetID="22" presetClass="entr" presetSubtype="1" fill="hold"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1750"/>
                                        <p:tgtEl>
                                          <p:spTgt spid="5"/>
                                        </p:tgtEl>
                                      </p:cBhvr>
                                    </p:animEffect>
                                  </p:childTnLst>
                                </p:cTn>
                              </p:par>
                              <p:par>
                                <p:cTn id="11" presetID="42" presetClass="entr" presetSubtype="0" fill="hold" grpId="0" nodeType="withEffect">
                                  <p:stCondLst>
                                    <p:cond delay="125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1000"/>
                                        <p:tgtEl>
                                          <p:spTgt spid="57"/>
                                        </p:tgtEl>
                                      </p:cBhvr>
                                    </p:animEffect>
                                    <p:anim calcmode="lin" valueType="num">
                                      <p:cBhvr>
                                        <p:cTn id="14" dur="1000" fill="hold"/>
                                        <p:tgtEl>
                                          <p:spTgt spid="57"/>
                                        </p:tgtEl>
                                        <p:attrNameLst>
                                          <p:attrName>ppt_x</p:attrName>
                                        </p:attrNameLst>
                                      </p:cBhvr>
                                      <p:tavLst>
                                        <p:tav tm="0">
                                          <p:val>
                                            <p:strVal val="#ppt_x"/>
                                          </p:val>
                                        </p:tav>
                                        <p:tav tm="100000">
                                          <p:val>
                                            <p:strVal val="#ppt_x"/>
                                          </p:val>
                                        </p:tav>
                                      </p:tavLst>
                                    </p:anim>
                                    <p:anim calcmode="lin" valueType="num">
                                      <p:cBhvr>
                                        <p:cTn id="15" dur="1000" fill="hold"/>
                                        <p:tgtEl>
                                          <p:spTgt spid="5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125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1000"/>
                                        <p:tgtEl>
                                          <p:spTgt spid="56"/>
                                        </p:tgtEl>
                                      </p:cBhvr>
                                    </p:animEffect>
                                    <p:anim calcmode="lin" valueType="num">
                                      <p:cBhvr>
                                        <p:cTn id="24" dur="1000" fill="hold"/>
                                        <p:tgtEl>
                                          <p:spTgt spid="56"/>
                                        </p:tgtEl>
                                        <p:attrNameLst>
                                          <p:attrName>ppt_x</p:attrName>
                                        </p:attrNameLst>
                                      </p:cBhvr>
                                      <p:tavLst>
                                        <p:tav tm="0">
                                          <p:val>
                                            <p:strVal val="#ppt_x"/>
                                          </p:val>
                                        </p:tav>
                                        <p:tav tm="100000">
                                          <p:val>
                                            <p:strVal val="#ppt_x"/>
                                          </p:val>
                                        </p:tav>
                                      </p:tavLst>
                                    </p:anim>
                                    <p:anim calcmode="lin" valueType="num">
                                      <p:cBhvr>
                                        <p:cTn id="25"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0" y="-18059"/>
            <a:ext cx="12192000" cy="6876059"/>
          </a:xfrm>
          <a:prstGeom prst="rect">
            <a:avLst/>
          </a:prstGeom>
        </p:spPr>
      </p:pic>
      <p:sp>
        <p:nvSpPr>
          <p:cNvPr id="15" name="TextBox 14">
            <a:extLst>
              <a:ext uri="{FF2B5EF4-FFF2-40B4-BE49-F238E27FC236}">
                <a16:creationId xmlns:a16="http://schemas.microsoft.com/office/drawing/2014/main" id="{E57D420F-2311-7D27-AE67-32B8166ED90B}"/>
              </a:ext>
            </a:extLst>
          </p:cNvPr>
          <p:cNvSpPr txBox="1"/>
          <p:nvPr/>
        </p:nvSpPr>
        <p:spPr>
          <a:xfrm>
            <a:off x="620957" y="1056034"/>
            <a:ext cx="6748672" cy="369332"/>
          </a:xfrm>
          <a:prstGeom prst="rect">
            <a:avLst/>
          </a:prstGeom>
          <a:noFill/>
        </p:spPr>
        <p:txBody>
          <a:bodyPr wrap="square" rtlCol="0">
            <a:spAutoFit/>
          </a:bodyPr>
          <a:lstStyle/>
          <a:p>
            <a:r>
              <a:rPr lang="en-US" b="1" dirty="0">
                <a:latin typeface="Times New Roman" panose="02020603050405020304" pitchFamily="18" charset="0"/>
                <a:ea typeface="Calibri" panose="020F0502020204030204" pitchFamily="34" charset="0"/>
                <a:cs typeface="Times New Roman" panose="02020603050405020304" pitchFamily="18" charset="0"/>
              </a:rPr>
              <a:t>3. </a:t>
            </a:r>
            <a:r>
              <a:rPr lang="en-US" sz="1800" b="1" dirty="0" err="1">
                <a:solidFill>
                  <a:srgbClr val="FF0000"/>
                </a:solidFill>
                <a:latin typeface="Times New Roman" panose="02020603050405020304" pitchFamily="18" charset="0"/>
                <a:cs typeface="Times New Roman" panose="02020603050405020304" pitchFamily="18" charset="0"/>
              </a:rPr>
              <a:t>Những</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cs typeface="Times New Roman" panose="02020603050405020304" pitchFamily="18" charset="0"/>
              </a:rPr>
              <a:t>mặt</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cs typeface="Times New Roman" panose="02020603050405020304" pitchFamily="18" charset="0"/>
              </a:rPr>
              <a:t>tồn</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cs typeface="Times New Roman" panose="02020603050405020304" pitchFamily="18" charset="0"/>
              </a:rPr>
              <a:t>tại</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cs typeface="Times New Roman" panose="02020603050405020304" pitchFamily="18" charset="0"/>
              </a:rPr>
              <a:t>hạn</a:t>
            </a:r>
            <a:r>
              <a:rPr lang="en-US" sz="1800" b="1" dirty="0">
                <a:solidFill>
                  <a:srgbClr val="FF0000"/>
                </a:solidFill>
                <a:latin typeface="Times New Roman" panose="02020603050405020304" pitchFamily="18" charset="0"/>
                <a:cs typeface="Times New Roman" panose="02020603050405020304" pitchFamily="18" charset="0"/>
              </a:rPr>
              <a:t> </a:t>
            </a:r>
            <a:r>
              <a:rPr lang="en-US" sz="1800" b="1" dirty="0" err="1">
                <a:solidFill>
                  <a:srgbClr val="FF0000"/>
                </a:solidFill>
                <a:latin typeface="Times New Roman" panose="02020603050405020304" pitchFamily="18" charset="0"/>
                <a:cs typeface="Times New Roman" panose="02020603050405020304" pitchFamily="18" charset="0"/>
              </a:rPr>
              <a:t>chế</a:t>
            </a:r>
            <a:r>
              <a:rPr lang="en-US" sz="1800" b="1" dirty="0">
                <a:solidFill>
                  <a:srgbClr val="FF0000"/>
                </a:solidFill>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năm</a:t>
            </a:r>
            <a:r>
              <a:rPr lang="en-US" b="1" dirty="0">
                <a:latin typeface="Times New Roman" panose="02020603050405020304" pitchFamily="18" charset="0"/>
                <a:ea typeface="Calibri" panose="020F0502020204030204" pitchFamily="34" charset="0"/>
                <a:cs typeface="Times New Roman" panose="02020603050405020304" pitchFamily="18" charset="0"/>
              </a:rPr>
              <a:t> </a:t>
            </a:r>
            <a:r>
              <a:rPr lang="en-US" b="1" dirty="0" err="1">
                <a:latin typeface="Times New Roman" panose="02020603050405020304" pitchFamily="18" charset="0"/>
                <a:ea typeface="Calibri" panose="020F0502020204030204" pitchFamily="34" charset="0"/>
                <a:cs typeface="Times New Roman" panose="02020603050405020304" pitchFamily="18" charset="0"/>
              </a:rPr>
              <a:t>học</a:t>
            </a:r>
            <a:r>
              <a:rPr lang="en-US" b="1" dirty="0">
                <a:latin typeface="Times New Roman" panose="02020603050405020304" pitchFamily="18" charset="0"/>
                <a:ea typeface="Calibri" panose="020F0502020204030204" pitchFamily="34" charset="0"/>
                <a:cs typeface="Times New Roman" panose="02020603050405020304" pitchFamily="18" charset="0"/>
              </a:rPr>
              <a:t> 2023 - 2024</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21" name="Chart 20"/>
          <p:cNvGraphicFramePr>
            <a:graphicFrameLocks/>
          </p:cNvGraphicFramePr>
          <p:nvPr/>
        </p:nvGraphicFramePr>
        <p:xfrm>
          <a:off x="1398184" y="1801926"/>
          <a:ext cx="8775865" cy="4826424"/>
        </p:xfrm>
        <a:graphic>
          <a:graphicData uri="http://schemas.openxmlformats.org/drawingml/2006/chart">
            <c:chart xmlns:c="http://schemas.openxmlformats.org/drawingml/2006/chart" xmlns:r="http://schemas.openxmlformats.org/officeDocument/2006/relationships" r:id="rId3"/>
          </a:graphicData>
        </a:graphic>
      </p:graphicFrame>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151028581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8059"/>
            <a:ext cx="12192000" cy="6876059"/>
          </a:xfrm>
          <a:prstGeom prst="rect">
            <a:avLst/>
          </a:prstGeom>
        </p:spPr>
      </p:pic>
      <p:sp>
        <p:nvSpPr>
          <p:cNvPr id="2" name="Title 1">
            <a:extLst>
              <a:ext uri="{FF2B5EF4-FFF2-40B4-BE49-F238E27FC236}">
                <a16:creationId xmlns:a16="http://schemas.microsoft.com/office/drawing/2014/main" id="{9636E53A-9204-8EA0-EE6E-4424BA887C5A}"/>
              </a:ext>
            </a:extLst>
          </p:cNvPr>
          <p:cNvSpPr>
            <a:spLocks noGrp="1"/>
          </p:cNvSpPr>
          <p:nvPr>
            <p:ph type="title"/>
          </p:nvPr>
        </p:nvSpPr>
        <p:spPr/>
        <p:txBody>
          <a:bodyPr>
            <a:normAutofit/>
          </a:bodyPr>
          <a:lstStyle/>
          <a:p>
            <a:r>
              <a:rPr lang="en-US" sz="3200" dirty="0" err="1">
                <a:latin typeface="Times New Roman" panose="02020603050405020304" pitchFamily="18" charset="0"/>
                <a:cs typeface="Times New Roman" panose="02020603050405020304" pitchFamily="18" charset="0"/>
              </a:rPr>
              <a:t>Các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mặt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tồn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tại</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cần</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khắc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phục</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trong</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năm</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học</a:t>
            </a:r>
            <a:r>
              <a:rPr lang="en-US" sz="3200" dirty="0">
                <a:latin typeface="Times New Roman" panose="02020603050405020304" pitchFamily="18" charset="0"/>
                <a:cs typeface="Times New Roman" panose="02020603050405020304" pitchFamily="18" charset="0"/>
              </a:rPr>
              <a:t> 2024-2025</a:t>
            </a:r>
          </a:p>
        </p:txBody>
      </p:sp>
      <p:sp>
        <p:nvSpPr>
          <p:cNvPr id="3" name="Content Placeholder 2">
            <a:extLst>
              <a:ext uri="{FF2B5EF4-FFF2-40B4-BE49-F238E27FC236}">
                <a16:creationId xmlns:a16="http://schemas.microsoft.com/office/drawing/2014/main" id="{5D29BAD1-5D88-34CE-BB0A-6737E63C4723}"/>
              </a:ext>
            </a:extLst>
          </p:cNvPr>
          <p:cNvSpPr>
            <a:spLocks noGrp="1"/>
          </p:cNvSpPr>
          <p:nvPr>
            <p:ph idx="1"/>
          </p:nvPr>
        </p:nvSpPr>
        <p:spPr>
          <a:xfrm>
            <a:off x="838986" y="1809946"/>
            <a:ext cx="10514814" cy="4367017"/>
          </a:xfrm>
        </p:spPr>
        <p:txBody>
          <a:bodyPr>
            <a:normAutofit/>
          </a:bodyPr>
          <a:lstStyle/>
          <a:p>
            <a:pPr marL="0" indent="0" algn="just">
              <a:buNone/>
            </a:pPr>
            <a:r>
              <a:rPr lang="en-US" sz="2000">
                <a:latin typeface="Times New Roman" panose="02020603050405020304" pitchFamily="18" charset="0"/>
                <a:cs typeface="Times New Roman" panose="02020603050405020304" pitchFamily="18" charset="0"/>
              </a:rPr>
              <a:t>    1</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Về</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chấp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hành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nội</a:t>
            </a:r>
            <a:r>
              <a:rPr lang="en-US" sz="2000" dirty="0">
                <a:latin typeface="Times New Roman" panose="02020603050405020304" pitchFamily="18" charset="0"/>
                <a:cs typeface="Times New Roman" panose="02020603050405020304" pitchFamily="18" charset="0"/>
              </a:rPr>
              <a:t> qui </a:t>
            </a:r>
            <a:r>
              <a:rPr lang="en-US" sz="2000" dirty="0" err="1">
                <a:latin typeface="Times New Roman" panose="02020603050405020304" pitchFamily="18" charset="0"/>
                <a:cs typeface="Times New Roman" panose="02020603050405020304" pitchFamily="18" charset="0"/>
              </a:rPr>
              <a:t>qui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chế</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tượng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nhờ</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người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hộ</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nhờ</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hõ</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chuẩn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đầu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ngoại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ngữ</a:t>
            </a:r>
            <a:r>
              <a:rPr lang="en-US" sz="2000" dirty="0">
                <a:latin typeface="Times New Roman" panose="02020603050405020304" pitchFamily="18" charset="0"/>
                <a:cs typeface="Times New Roman" panose="02020603050405020304" pitchFamily="18" charset="0"/>
              </a:rPr>
              <a:t> 12 SV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năm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cũ</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lý</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kỷ</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luật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đình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chỉ</a:t>
            </a:r>
            <a:r>
              <a:rPr lang="en-US" sz="2000" dirty="0">
                <a:latin typeface="Times New Roman" panose="02020603050405020304" pitchFamily="18" charset="0"/>
                <a:cs typeface="Times New Roman" panose="02020603050405020304" pitchFamily="18" charset="0"/>
              </a:rPr>
              <a:t> 1 </a:t>
            </a:r>
            <a:r>
              <a:rPr lang="en-US" sz="2000" dirty="0" err="1">
                <a:latin typeface="Times New Roman" panose="02020603050405020304" pitchFamily="18" charset="0"/>
                <a:cs typeface="Times New Roman" panose="02020603050405020304" pitchFamily="18" charset="0"/>
              </a:rPr>
              <a:t>năm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dụng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bằng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chứng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chỉ</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xét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miễn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phần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ngoại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ngữ</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chuẩn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đầu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a:t>
            </a:r>
            <a:r>
              <a:rPr lang="en-US" sz="2000" dirty="0">
                <a:latin typeface="Times New Roman" panose="02020603050405020304" pitchFamily="18" charset="0"/>
                <a:cs typeface="Times New Roman" panose="02020603050405020304" pitchFamily="18" charset="0"/>
              </a:rPr>
              <a:t> NN,  </a:t>
            </a:r>
            <a:r>
              <a:rPr lang="en-US" sz="2000" dirty="0" err="1">
                <a:latin typeface="Times New Roman" panose="02020603050405020304" pitchFamily="18" charset="0"/>
                <a:cs typeface="Times New Roman" panose="02020603050405020304" pitchFamily="18" charset="0"/>
              </a:rPr>
              <a:t>nghỉ</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dài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ngày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lý</a:t>
            </a:r>
            <a:r>
              <a:rPr lang="en-US" sz="2000" dirty="0">
                <a:latin typeface="Times New Roman" panose="02020603050405020304" pitchFamily="18" charset="0"/>
                <a:cs typeface="Times New Roman" panose="02020603050405020304" pitchFamily="18" charset="0"/>
              </a:rPr>
              <a:t> do,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nộp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theo</a:t>
            </a:r>
            <a:r>
              <a:rPr lang="en-US" sz="2000" dirty="0">
                <a:latin typeface="Times New Roman" panose="02020603050405020304" pitchFamily="18" charset="0"/>
                <a:cs typeface="Times New Roman" panose="02020603050405020304" pitchFamily="18" charset="0"/>
              </a:rPr>
              <a:t> qui </a:t>
            </a:r>
            <a:r>
              <a:rPr lang="en-US" sz="2000" dirty="0" err="1">
                <a:latin typeface="Times New Roman" panose="02020603050405020304" pitchFamily="18" charset="0"/>
                <a:cs typeface="Times New Roman" panose="02020603050405020304" pitchFamily="18" charset="0"/>
              </a:rPr>
              <a:t>định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còn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mang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tài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sản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giá</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trị</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đến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phòng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để</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nhiều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đối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tượng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sấu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lợi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dụng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cắp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Nhà</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phải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công</a:t>
            </a:r>
            <a:r>
              <a:rPr lang="en-US" sz="2000" dirty="0">
                <a:latin typeface="Times New Roman" panose="02020603050405020304" pitchFamily="18" charset="0"/>
                <a:cs typeface="Times New Roman" panose="02020603050405020304" pitchFamily="18" charset="0"/>
              </a:rPr>
              <a:t> an </a:t>
            </a:r>
            <a:r>
              <a:rPr lang="en-US" sz="2000" dirty="0" err="1">
                <a:latin typeface="Times New Roman" panose="02020603050405020304" pitchFamily="18" charset="0"/>
                <a:cs typeface="Times New Roman" panose="02020603050405020304" pitchFamily="18" charset="0"/>
              </a:rPr>
              <a:t>phường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vào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làm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việc</a:t>
            </a:r>
            <a:r>
              <a:rPr lang="en-US" sz="2000" dirty="0">
                <a:latin typeface="Times New Roman" panose="02020603050405020304" pitchFamily="18" charset="0"/>
                <a:cs typeface="Times New Roman" panose="02020603050405020304" pitchFamily="18" charset="0"/>
              </a:rPr>
              <a:t>.</a:t>
            </a:r>
          </a:p>
          <a:p>
            <a:pPr marL="0" indent="0" algn="just">
              <a:buNone/>
            </a:pPr>
            <a:r>
              <a:rPr lang="en-US" sz="2000">
                <a:latin typeface="Times New Roman" panose="02020603050405020304" pitchFamily="18" charset="0"/>
                <a:cs typeface="Times New Roman" panose="02020603050405020304" pitchFamily="18" charset="0"/>
              </a:rPr>
              <a:t>    2</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triển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SV: </a:t>
            </a:r>
            <a:r>
              <a:rPr lang="en-US" sz="2000" dirty="0" err="1">
                <a:latin typeface="Times New Roman" panose="02020603050405020304" pitchFamily="18" charset="0"/>
                <a:cs typeface="Times New Roman" panose="02020603050405020304" pitchFamily="18" charset="0"/>
              </a:rPr>
              <a:t>nhiều</a:t>
            </a:r>
            <a:r>
              <a:rPr lang="en-US" sz="2000" dirty="0">
                <a:latin typeface="Times New Roman" panose="02020603050405020304" pitchFamily="18" charset="0"/>
                <a:cs typeface="Times New Roman" panose="02020603050405020304" pitchFamily="18" charset="0"/>
              </a:rPr>
              <a:t> SV </a:t>
            </a:r>
            <a:r>
              <a:rPr lang="en-US" sz="2000" dirty="0" err="1">
                <a:latin typeface="Times New Roman" panose="02020603050405020304" pitchFamily="18" charset="0"/>
                <a:cs typeface="Times New Roman" panose="02020603050405020304" pitchFamily="18" charset="0"/>
              </a:rPr>
              <a:t>khi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được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kết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nạp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đó</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ý </a:t>
            </a:r>
            <a:r>
              <a:rPr lang="en-US" sz="2000" dirty="0" err="1">
                <a:latin typeface="Times New Roman" panose="02020603050405020304" pitchFamily="18" charset="0"/>
                <a:cs typeface="Times New Roman" panose="02020603050405020304" pitchFamily="18" charset="0"/>
              </a:rPr>
              <a:t>định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khỏi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tư</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tưởng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nhất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quán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nắm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vững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các</a:t>
            </a:r>
            <a:r>
              <a:rPr lang="en-US" sz="2000" dirty="0">
                <a:latin typeface="Times New Roman" panose="02020603050405020304" pitchFamily="18" charset="0"/>
                <a:cs typeface="Times New Roman" panose="02020603050405020304" pitchFamily="18" charset="0"/>
              </a:rPr>
              <a:t> qui </a:t>
            </a:r>
            <a:r>
              <a:rPr lang="en-US" sz="2000" dirty="0" err="1">
                <a:latin typeface="Times New Roman" panose="02020603050405020304" pitchFamily="18" charset="0"/>
                <a:cs typeface="Times New Roman" panose="02020603050405020304" pitchFamily="18" charset="0"/>
              </a:rPr>
              <a:t>định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điều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lệ</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nhiều</a:t>
            </a:r>
            <a:r>
              <a:rPr lang="en-US" sz="2000" dirty="0">
                <a:latin typeface="Times New Roman" panose="02020603050405020304" pitchFamily="18" charset="0"/>
                <a:cs typeface="Times New Roman" panose="02020603050405020304" pitchFamily="18" charset="0"/>
              </a:rPr>
              <a:t> SV </a:t>
            </a:r>
            <a:r>
              <a:rPr lang="en-US" sz="2000" dirty="0" err="1">
                <a:latin typeface="Times New Roman" panose="02020603050405020304" pitchFamily="18" charset="0"/>
                <a:cs typeface="Times New Roman" panose="02020603050405020304" pitchFamily="18" charset="0"/>
              </a:rPr>
              <a:t>chuyển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sinh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hoạt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từ</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nơi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khác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về</a:t>
            </a:r>
            <a:r>
              <a:rPr lang="en-US" sz="2000" dirty="0">
                <a:latin typeface="Times New Roman" panose="02020603050405020304" pitchFamily="18" charset="0"/>
                <a:cs typeface="Times New Roman" panose="02020603050405020304" pitchFamily="18" charset="0"/>
              </a:rPr>
              <a:t> (SV </a:t>
            </a:r>
            <a:r>
              <a:rPr lang="en-US" sz="2000" dirty="0" err="1">
                <a:latin typeface="Times New Roman" panose="02020603050405020304" pitchFamily="18" charset="0"/>
                <a:cs typeface="Times New Roman" panose="02020603050405020304" pitchFamily="18" charset="0"/>
              </a:rPr>
              <a:t>đang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thử</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thách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đến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thời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gian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chuyển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Đảng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chính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thức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đủ</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điều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lý</a:t>
            </a:r>
            <a:r>
              <a:rPr lang="en-US" sz="2000" dirty="0">
                <a:latin typeface="Times New Roman" panose="02020603050405020304" pitchFamily="18" charset="0"/>
                <a:cs typeface="Times New Roman" panose="02020603050405020304" pitchFamily="18" charset="0"/>
              </a:rPr>
              <a:t> do: </a:t>
            </a:r>
            <a:r>
              <a:rPr lang="en-US" sz="2000" dirty="0" err="1">
                <a:latin typeface="Times New Roman" panose="02020603050405020304" pitchFamily="18" charset="0"/>
                <a:cs typeface="Times New Roman" panose="02020603050405020304" pitchFamily="18" charset="0"/>
              </a:rPr>
              <a:t>kết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quả</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tập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hoặc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rèn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luyện</a:t>
            </a:r>
            <a:r>
              <a:rPr lang="en-US" sz="2000" dirty="0">
                <a:latin typeface="Times New Roman" panose="02020603050405020304" pitchFamily="18" charset="0"/>
                <a:cs typeface="Times New Roman" panose="02020603050405020304" pitchFamily="18" charset="0"/>
              </a:rPr>
              <a:t> </a:t>
            </a:r>
            <a:r>
              <a:rPr lang="en-US" sz="2000" err="1">
                <a:latin typeface="Times New Roman" panose="02020603050405020304" pitchFamily="18" charset="0"/>
                <a:cs typeface="Times New Roman" panose="02020603050405020304" pitchFamily="18" charset="0"/>
              </a:rPr>
              <a:t>không</a:t>
            </a:r>
            <a:r>
              <a:rPr lang="en-US" sz="2000">
                <a:latin typeface="Times New Roman" panose="02020603050405020304" pitchFamily="18" charset="0"/>
                <a:cs typeface="Times New Roman" panose="02020603050405020304" pitchFamily="18" charset="0"/>
              </a:rPr>
              <a:t> đạt.</a:t>
            </a:r>
            <a:endParaRPr lang="en-US" sz="2000" dirty="0">
              <a:latin typeface="Times New Roman" panose="02020603050405020304" pitchFamily="18" charset="0"/>
              <a:cs typeface="Times New Roman" panose="02020603050405020304" pitchFamily="18" charset="0"/>
            </a:endParaRPr>
          </a:p>
          <a:p>
            <a:pPr marL="0" indent="0" algn="just">
              <a:buNone/>
            </a:pPr>
            <a:r>
              <a:rPr lang="en-US" sz="2000">
                <a:latin typeface="Times New Roman" panose="02020603050405020304" pitchFamily="18" charset="0"/>
                <a:cs typeface="Times New Roman" panose="02020603050405020304" pitchFamily="18" charset="0"/>
              </a:rPr>
              <a:t>    3</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Thực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văn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hóa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học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nhiều</a:t>
            </a:r>
            <a:r>
              <a:rPr lang="en-US" sz="2000" dirty="0">
                <a:latin typeface="Times New Roman" panose="02020603050405020304" pitchFamily="18" charset="0"/>
                <a:cs typeface="Times New Roman" panose="02020603050405020304" pitchFamily="18" charset="0"/>
              </a:rPr>
              <a:t> SV </a:t>
            </a:r>
            <a:r>
              <a:rPr lang="en-US" sz="2000" dirty="0" err="1">
                <a:latin typeface="Times New Roman" panose="02020603050405020304" pitchFamily="18" charset="0"/>
                <a:cs typeface="Times New Roman" panose="02020603050405020304" pitchFamily="18" charset="0"/>
              </a:rPr>
              <a:t>chưa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thực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hiện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nghiêm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túc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theo</a:t>
            </a:r>
            <a:r>
              <a:rPr lang="en-US" sz="2000" dirty="0">
                <a:latin typeface="Times New Roman" panose="02020603050405020304" pitchFamily="18" charset="0"/>
                <a:cs typeface="Times New Roman" panose="02020603050405020304" pitchFamily="18" charset="0"/>
              </a:rPr>
              <a:t> qui </a:t>
            </a:r>
            <a:r>
              <a:rPr lang="en-US" sz="2000" dirty="0" err="1">
                <a:latin typeface="Times New Roman" panose="02020603050405020304" pitchFamily="18" charset="0"/>
                <a:cs typeface="Times New Roman" panose="02020603050405020304" pitchFamily="18" charset="0"/>
              </a:rPr>
              <a:t>định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trang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phục</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chưa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phù</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hợp</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không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đeo</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xuyên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có</a:t>
            </a:r>
            <a:r>
              <a:rPr lang="en-US" sz="2000" dirty="0">
                <a:latin typeface="Times New Roman" panose="02020603050405020304" pitchFamily="18" charset="0"/>
                <a:cs typeface="Times New Roman" panose="02020603050405020304" pitchFamily="18" charset="0"/>
              </a:rPr>
              <a:t> 1 </a:t>
            </a:r>
            <a:r>
              <a:rPr lang="en-US" sz="2000" dirty="0" err="1">
                <a:latin typeface="Times New Roman" panose="02020603050405020304" pitchFamily="18" charset="0"/>
                <a:cs typeface="Times New Roman" panose="02020603050405020304" pitchFamily="18" charset="0"/>
              </a:rPr>
              <a:t>số</a:t>
            </a:r>
            <a:r>
              <a:rPr lang="en-US" sz="2000" dirty="0">
                <a:latin typeface="Times New Roman" panose="02020603050405020304" pitchFamily="18" charset="0"/>
                <a:cs typeface="Times New Roman" panose="02020603050405020304" pitchFamily="18" charset="0"/>
              </a:rPr>
              <a:t> SV </a:t>
            </a:r>
            <a:r>
              <a:rPr lang="en-US" sz="2000" dirty="0" err="1">
                <a:latin typeface="Times New Roman" panose="02020603050405020304" pitchFamily="18" charset="0"/>
                <a:cs typeface="Times New Roman" panose="02020603050405020304" pitchFamily="18" charset="0"/>
              </a:rPr>
              <a:t>còn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gây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gổ</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đánh</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nhau</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trong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trường</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gây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mất</a:t>
            </a:r>
            <a:r>
              <a:rPr lang="en-US" sz="2000" dirty="0">
                <a:latin typeface="Times New Roman" panose="02020603050405020304" pitchFamily="18" charset="0"/>
                <a:cs typeface="Times New Roman" panose="02020603050405020304" pitchFamily="18" charset="0"/>
              </a:rPr>
              <a:t> an </a:t>
            </a:r>
            <a:r>
              <a:rPr lang="en-US" sz="2000" dirty="0" err="1">
                <a:latin typeface="Times New Roman" panose="02020603050405020304" pitchFamily="18" charset="0"/>
                <a:cs typeface="Times New Roman" panose="02020603050405020304" pitchFamily="18" charset="0"/>
              </a:rPr>
              <a:t>ninh</a:t>
            </a:r>
            <a:r>
              <a:rPr lang="en-US" sz="2000" dirty="0">
                <a:latin typeface="Times New Roman" panose="02020603050405020304" pitchFamily="18" charset="0"/>
                <a:cs typeface="Times New Roman" panose="02020603050405020304" pitchFamily="18" charset="0"/>
              </a:rPr>
              <a:t> </a:t>
            </a:r>
            <a:r>
              <a:rPr lang="en-US" sz="2000" err="1">
                <a:latin typeface="Times New Roman" panose="02020603050405020304" pitchFamily="18" charset="0"/>
                <a:cs typeface="Times New Roman" panose="02020603050405020304" pitchFamily="18" charset="0"/>
              </a:rPr>
              <a:t>trật</a:t>
            </a:r>
            <a:r>
              <a:rPr lang="en-US" sz="2000">
                <a:latin typeface="Times New Roman" panose="02020603050405020304" pitchFamily="18" charset="0"/>
                <a:cs typeface="Times New Roman" panose="02020603050405020304" pitchFamily="18" charset="0"/>
              </a:rPr>
              <a:t> tự.</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6375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0" y="-18059"/>
            <a:ext cx="12192000" cy="6876059"/>
          </a:xfrm>
          <a:prstGeom prst="rect">
            <a:avLst/>
          </a:prstGeom>
        </p:spPr>
      </p:pic>
      <p:sp>
        <p:nvSpPr>
          <p:cNvPr id="7" name="Rectangle: Rounded Corners 6">
            <a:extLst>
              <a:ext uri="{FF2B5EF4-FFF2-40B4-BE49-F238E27FC236}">
                <a16:creationId xmlns:a16="http://schemas.microsoft.com/office/drawing/2014/main" id="{531BF274-EDDB-9479-8A05-DB2BD4441FAB}"/>
              </a:ext>
            </a:extLst>
          </p:cNvPr>
          <p:cNvSpPr/>
          <p:nvPr/>
        </p:nvSpPr>
        <p:spPr>
          <a:xfrm>
            <a:off x="434802" y="2107632"/>
            <a:ext cx="2040684" cy="26156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Bef>
                <a:spcPts val="300"/>
              </a:spcBef>
              <a:spcAft>
                <a:spcPts val="300"/>
              </a:spcAft>
            </a:pP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NHIỆM VỤ  TRỌNG TÂM NĂM </a:t>
            </a:r>
            <a:r>
              <a:rPr lang="en-US" sz="240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 </a:t>
            </a:r>
          </a:p>
          <a:p>
            <a:pPr algn="ctr">
              <a:spcBef>
                <a:spcPts val="300"/>
              </a:spcBef>
              <a:spcAft>
                <a:spcPts val="300"/>
              </a:spcAft>
            </a:pPr>
            <a:r>
              <a:rPr lang="en-US" sz="240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2024-2025</a:t>
            </a:r>
            <a:endPar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grpSp>
        <p:nvGrpSpPr>
          <p:cNvPr id="34" name="Group 33">
            <a:extLst>
              <a:ext uri="{FF2B5EF4-FFF2-40B4-BE49-F238E27FC236}">
                <a16:creationId xmlns:a16="http://schemas.microsoft.com/office/drawing/2014/main" id="{E8042654-7969-CEFC-A172-BE4BAB50EF75}"/>
              </a:ext>
            </a:extLst>
          </p:cNvPr>
          <p:cNvGrpSpPr/>
          <p:nvPr/>
        </p:nvGrpSpPr>
        <p:grpSpPr>
          <a:xfrm>
            <a:off x="3237403" y="926301"/>
            <a:ext cx="8001818" cy="1975168"/>
            <a:chOff x="3237402" y="926301"/>
            <a:chExt cx="8001819" cy="1975168"/>
          </a:xfrm>
        </p:grpSpPr>
        <p:sp>
          <p:nvSpPr>
            <p:cNvPr id="5" name="Freeform: Shape 4">
              <a:extLst>
                <a:ext uri="{FF2B5EF4-FFF2-40B4-BE49-F238E27FC236}">
                  <a16:creationId xmlns:a16="http://schemas.microsoft.com/office/drawing/2014/main" id="{99139460-28B4-951D-D57D-3BC16A2F7C21}"/>
                </a:ext>
              </a:extLst>
            </p:cNvPr>
            <p:cNvSpPr/>
            <p:nvPr/>
          </p:nvSpPr>
          <p:spPr>
            <a:xfrm>
              <a:off x="3237402" y="926301"/>
              <a:ext cx="8001819" cy="1569082"/>
            </a:xfrm>
            <a:custGeom>
              <a:avLst/>
              <a:gdLst>
                <a:gd name="connsiteX0" fmla="*/ 0 w 7886509"/>
                <a:gd name="connsiteY0" fmla="*/ 89671 h 896705"/>
                <a:gd name="connsiteX1" fmla="*/ 89671 w 7886509"/>
                <a:gd name="connsiteY1" fmla="*/ 0 h 896705"/>
                <a:gd name="connsiteX2" fmla="*/ 7796839 w 7886509"/>
                <a:gd name="connsiteY2" fmla="*/ 0 h 896705"/>
                <a:gd name="connsiteX3" fmla="*/ 7886510 w 7886509"/>
                <a:gd name="connsiteY3" fmla="*/ 89671 h 896705"/>
                <a:gd name="connsiteX4" fmla="*/ 7886509 w 7886509"/>
                <a:gd name="connsiteY4" fmla="*/ 807035 h 896705"/>
                <a:gd name="connsiteX5" fmla="*/ 7796838 w 7886509"/>
                <a:gd name="connsiteY5" fmla="*/ 896706 h 896705"/>
                <a:gd name="connsiteX6" fmla="*/ 89671 w 7886509"/>
                <a:gd name="connsiteY6" fmla="*/ 896705 h 896705"/>
                <a:gd name="connsiteX7" fmla="*/ 0 w 7886509"/>
                <a:gd name="connsiteY7" fmla="*/ 807034 h 896705"/>
                <a:gd name="connsiteX8" fmla="*/ 0 w 7886509"/>
                <a:gd name="connsiteY8" fmla="*/ 89671 h 8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6509" h="896705">
                  <a:moveTo>
                    <a:pt x="0" y="89671"/>
                  </a:moveTo>
                  <a:cubicBezTo>
                    <a:pt x="0" y="40147"/>
                    <a:pt x="40147" y="0"/>
                    <a:pt x="89671" y="0"/>
                  </a:cubicBezTo>
                  <a:lnTo>
                    <a:pt x="7796839" y="0"/>
                  </a:lnTo>
                  <a:cubicBezTo>
                    <a:pt x="7846363" y="0"/>
                    <a:pt x="7886510" y="40147"/>
                    <a:pt x="7886510" y="89671"/>
                  </a:cubicBezTo>
                  <a:cubicBezTo>
                    <a:pt x="7886510" y="328792"/>
                    <a:pt x="7886509" y="567914"/>
                    <a:pt x="7886509" y="807035"/>
                  </a:cubicBezTo>
                  <a:cubicBezTo>
                    <a:pt x="7886509" y="856559"/>
                    <a:pt x="7846362" y="896706"/>
                    <a:pt x="7796838" y="896706"/>
                  </a:cubicBezTo>
                  <a:lnTo>
                    <a:pt x="89671" y="896705"/>
                  </a:lnTo>
                  <a:cubicBezTo>
                    <a:pt x="40147" y="896705"/>
                    <a:pt x="0" y="856558"/>
                    <a:pt x="0" y="807034"/>
                  </a:cubicBezTo>
                  <a:lnTo>
                    <a:pt x="0" y="89671"/>
                  </a:lnTo>
                  <a:close/>
                </a:path>
              </a:pathLst>
            </a:custGeom>
          </p:spPr>
          <p:style>
            <a:lnRef idx="2">
              <a:schemeClr val="accent4">
                <a:shade val="50000"/>
              </a:schemeClr>
            </a:lnRef>
            <a:fillRef idx="1">
              <a:schemeClr val="accent4"/>
            </a:fillRef>
            <a:effectRef idx="0">
              <a:schemeClr val="accent4"/>
            </a:effectRef>
            <a:fontRef idx="minor">
              <a:schemeClr val="lt1"/>
            </a:fontRef>
          </p:style>
          <p:txBody>
            <a:bodyPr spcFirstLastPara="0" vert="horz" wrap="square" lIns="37694" tIns="37694" rIns="37694" bIns="37694" numCol="1" spcCol="1270" anchor="ctr" anchorCtr="0">
              <a:noAutofit/>
            </a:bodyPr>
            <a:lstStyle/>
            <a:p>
              <a:pPr marL="0" lvl="0" indent="0" algn="just" defTabSz="800100">
                <a:lnSpc>
                  <a:spcPct val="90000"/>
                </a:lnSpc>
                <a:spcBef>
                  <a:spcPct val="0"/>
                </a:spcBef>
                <a:spcAft>
                  <a:spcPct val="35000"/>
                </a:spcAft>
                <a:buNone/>
              </a:pPr>
              <a:endParaRPr lang="en-US" sz="1800" kern="1200" dirty="0">
                <a:latin typeface="+mj-lt"/>
              </a:endParaRPr>
            </a:p>
          </p:txBody>
        </p:sp>
        <p:sp>
          <p:nvSpPr>
            <p:cNvPr id="11" name="TextBox 10">
              <a:extLst>
                <a:ext uri="{FF2B5EF4-FFF2-40B4-BE49-F238E27FC236}">
                  <a16:creationId xmlns:a16="http://schemas.microsoft.com/office/drawing/2014/main" id="{4157734B-33B8-F36D-5940-E1DA48B95FC1}"/>
                </a:ext>
              </a:extLst>
            </p:cNvPr>
            <p:cNvSpPr txBox="1"/>
            <p:nvPr/>
          </p:nvSpPr>
          <p:spPr>
            <a:xfrm>
              <a:off x="3261581" y="1108671"/>
              <a:ext cx="7977639" cy="1792798"/>
            </a:xfrm>
            <a:prstGeom prst="rect">
              <a:avLst/>
            </a:prstGeom>
            <a:noFill/>
          </p:spPr>
          <p:txBody>
            <a:bodyPr wrap="square" rtlCol="0">
              <a:spAutoFit/>
            </a:bodyPr>
            <a:lstStyle/>
            <a:p>
              <a:pPr indent="457200" algn="just" rtl="0">
                <a:spcBef>
                  <a:spcPts val="300"/>
                </a:spcBef>
                <a:spcAft>
                  <a:spcPts val="300"/>
                </a:spcAft>
              </a:pPr>
              <a:r>
                <a:rPr lang="vi-VN" sz="1800" b="0" i="0" u="none" strike="noStrike" dirty="0">
                  <a:solidFill>
                    <a:srgbClr val="000000"/>
                  </a:solidFill>
                  <a:effectLst/>
                  <a:latin typeface="Times New Roman" panose="02020603050405020304" pitchFamily="18" charset="0"/>
                </a:rPr>
                <a:t>Tiếp tục làm tốt công tác giáo dục chính trị tư tưởng, đạo đức, lối sống. Nâng cao công tác phát triển Đảng trong Sinh viên: Phấn đấu có ít nhất 200 Sinh viên được chọn và cử đi học lớp bồi dưỡng phát triển Đảng; Ít nhất 15 Sinh viên được kết nạp vào Đảng CSVN tại </a:t>
              </a:r>
              <a:r>
                <a:rPr lang="vi-VN" sz="1800" b="0" i="0" u="none" strike="noStrike" dirty="0" err="1">
                  <a:solidFill>
                    <a:srgbClr val="000000"/>
                  </a:solidFill>
                  <a:effectLst/>
                  <a:latin typeface="Times New Roman" panose="02020603050405020304" pitchFamily="18" charset="0"/>
                </a:rPr>
                <a:t>Uneti</a:t>
              </a:r>
              <a:r>
                <a:rPr lang="vi-VN" sz="1800" b="0" i="0" u="none" strike="noStrike" dirty="0">
                  <a:solidFill>
                    <a:srgbClr val="000000"/>
                  </a:solidFill>
                  <a:effectLst/>
                  <a:latin typeface="Times New Roman" panose="02020603050405020304" pitchFamily="18" charset="0"/>
                </a:rPr>
                <a:t>;</a:t>
              </a:r>
              <a:endParaRPr lang="vi-VN" b="0" dirty="0">
                <a:effectLst/>
              </a:endParaRPr>
            </a:p>
            <a:p>
              <a:br>
                <a:rPr lang="vi-VN" dirty="0"/>
              </a:br>
              <a:endParaRPr lang="en-US" dirty="0"/>
            </a:p>
          </p:txBody>
        </p:sp>
      </p:grpSp>
      <p:grpSp>
        <p:nvGrpSpPr>
          <p:cNvPr id="10" name="Group 9">
            <a:extLst>
              <a:ext uri="{FF2B5EF4-FFF2-40B4-BE49-F238E27FC236}">
                <a16:creationId xmlns:a16="http://schemas.microsoft.com/office/drawing/2014/main" id="{A16ACCA2-9F73-E3E2-BB90-AFDCBB13061A}"/>
              </a:ext>
            </a:extLst>
          </p:cNvPr>
          <p:cNvGrpSpPr/>
          <p:nvPr/>
        </p:nvGrpSpPr>
        <p:grpSpPr>
          <a:xfrm>
            <a:off x="3237401" y="2730746"/>
            <a:ext cx="8001819" cy="1569082"/>
            <a:chOff x="2557691" y="2666477"/>
            <a:chExt cx="8716404" cy="1475810"/>
          </a:xfrm>
        </p:grpSpPr>
        <p:sp>
          <p:nvSpPr>
            <p:cNvPr id="6" name="Freeform: Shape 5">
              <a:extLst>
                <a:ext uri="{FF2B5EF4-FFF2-40B4-BE49-F238E27FC236}">
                  <a16:creationId xmlns:a16="http://schemas.microsoft.com/office/drawing/2014/main" id="{C46E0E7A-E78D-D3F0-F02D-2723989A6B68}"/>
                </a:ext>
              </a:extLst>
            </p:cNvPr>
            <p:cNvSpPr/>
            <p:nvPr/>
          </p:nvSpPr>
          <p:spPr>
            <a:xfrm>
              <a:off x="2557691" y="2666477"/>
              <a:ext cx="8716404" cy="1475810"/>
            </a:xfrm>
            <a:custGeom>
              <a:avLst/>
              <a:gdLst>
                <a:gd name="connsiteX0" fmla="*/ 0 w 7886509"/>
                <a:gd name="connsiteY0" fmla="*/ 89671 h 896705"/>
                <a:gd name="connsiteX1" fmla="*/ 89671 w 7886509"/>
                <a:gd name="connsiteY1" fmla="*/ 0 h 896705"/>
                <a:gd name="connsiteX2" fmla="*/ 7796839 w 7886509"/>
                <a:gd name="connsiteY2" fmla="*/ 0 h 896705"/>
                <a:gd name="connsiteX3" fmla="*/ 7886510 w 7886509"/>
                <a:gd name="connsiteY3" fmla="*/ 89671 h 896705"/>
                <a:gd name="connsiteX4" fmla="*/ 7886509 w 7886509"/>
                <a:gd name="connsiteY4" fmla="*/ 807035 h 896705"/>
                <a:gd name="connsiteX5" fmla="*/ 7796838 w 7886509"/>
                <a:gd name="connsiteY5" fmla="*/ 896706 h 896705"/>
                <a:gd name="connsiteX6" fmla="*/ 89671 w 7886509"/>
                <a:gd name="connsiteY6" fmla="*/ 896705 h 896705"/>
                <a:gd name="connsiteX7" fmla="*/ 0 w 7886509"/>
                <a:gd name="connsiteY7" fmla="*/ 807034 h 896705"/>
                <a:gd name="connsiteX8" fmla="*/ 0 w 7886509"/>
                <a:gd name="connsiteY8" fmla="*/ 89671 h 8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6509" h="896705">
                  <a:moveTo>
                    <a:pt x="0" y="89671"/>
                  </a:moveTo>
                  <a:cubicBezTo>
                    <a:pt x="0" y="40147"/>
                    <a:pt x="40147" y="0"/>
                    <a:pt x="89671" y="0"/>
                  </a:cubicBezTo>
                  <a:lnTo>
                    <a:pt x="7796839" y="0"/>
                  </a:lnTo>
                  <a:cubicBezTo>
                    <a:pt x="7846363" y="0"/>
                    <a:pt x="7886510" y="40147"/>
                    <a:pt x="7886510" y="89671"/>
                  </a:cubicBezTo>
                  <a:cubicBezTo>
                    <a:pt x="7886510" y="328792"/>
                    <a:pt x="7886509" y="567914"/>
                    <a:pt x="7886509" y="807035"/>
                  </a:cubicBezTo>
                  <a:cubicBezTo>
                    <a:pt x="7886509" y="856559"/>
                    <a:pt x="7846362" y="896706"/>
                    <a:pt x="7796838" y="896706"/>
                  </a:cubicBezTo>
                  <a:lnTo>
                    <a:pt x="89671" y="896705"/>
                  </a:lnTo>
                  <a:cubicBezTo>
                    <a:pt x="40147" y="896705"/>
                    <a:pt x="0" y="856558"/>
                    <a:pt x="0" y="807034"/>
                  </a:cubicBezTo>
                  <a:lnTo>
                    <a:pt x="0" y="89671"/>
                  </a:lnTo>
                  <a:close/>
                </a:path>
              </a:pathLst>
            </a:custGeom>
          </p:spPr>
          <p:style>
            <a:lnRef idx="1">
              <a:schemeClr val="accent5"/>
            </a:lnRef>
            <a:fillRef idx="2">
              <a:schemeClr val="accent5"/>
            </a:fillRef>
            <a:effectRef idx="1">
              <a:schemeClr val="accent5"/>
            </a:effectRef>
            <a:fontRef idx="minor">
              <a:schemeClr val="dk1"/>
            </a:fontRef>
          </p:style>
          <p:txBody>
            <a:bodyPr spcFirstLastPara="0" vert="horz" wrap="square" lIns="37694" tIns="37694" rIns="37694" bIns="37694" numCol="1" spcCol="1270" anchor="ctr" anchorCtr="0">
              <a:noAutofit/>
            </a:bodyPr>
            <a:lstStyle/>
            <a:p>
              <a:pPr marL="0" lvl="0" indent="0" algn="just" defTabSz="800100">
                <a:lnSpc>
                  <a:spcPct val="90000"/>
                </a:lnSpc>
                <a:spcBef>
                  <a:spcPct val="0"/>
                </a:spcBef>
                <a:spcAft>
                  <a:spcPct val="35000"/>
                </a:spcAft>
                <a:buNone/>
              </a:pPr>
              <a:endParaRPr lang="en-US" sz="1800" kern="1200" dirty="0">
                <a:latin typeface="+mj-lt"/>
              </a:endParaRPr>
            </a:p>
          </p:txBody>
        </p:sp>
        <p:sp>
          <p:nvSpPr>
            <p:cNvPr id="15" name="TextBox 14">
              <a:extLst>
                <a:ext uri="{FF2B5EF4-FFF2-40B4-BE49-F238E27FC236}">
                  <a16:creationId xmlns:a16="http://schemas.microsoft.com/office/drawing/2014/main" id="{75136EB0-555C-B303-69DB-C910BB2B6F9C}"/>
                </a:ext>
              </a:extLst>
            </p:cNvPr>
            <p:cNvSpPr txBox="1"/>
            <p:nvPr/>
          </p:nvSpPr>
          <p:spPr>
            <a:xfrm>
              <a:off x="2694305" y="2839893"/>
              <a:ext cx="8469516" cy="1128977"/>
            </a:xfrm>
            <a:prstGeom prst="rect">
              <a:avLst/>
            </a:prstGeom>
            <a:noFill/>
          </p:spPr>
          <p:txBody>
            <a:bodyPr wrap="square" rtlCol="0">
              <a:spAutoFit/>
            </a:bodyPr>
            <a:lstStyle/>
            <a:p>
              <a:pPr algn="just"/>
              <a:r>
                <a:rPr lang="vi-VN" sz="1800" b="0" i="0" u="none" strike="noStrike" dirty="0">
                  <a:solidFill>
                    <a:srgbClr val="000000"/>
                  </a:solidFill>
                  <a:effectLst/>
                  <a:latin typeface="Times New Roman" panose="02020603050405020304" pitchFamily="18" charset="0"/>
                </a:rPr>
                <a:t>Triển khai kênh thông tin liên lạc, phối hợp giữa Nhà trường - Gia đình và Chính quyền địa phương góp phần nâng cao hiệu quả công tác quản lý và giáo dục chính trị tư tưởng sinh viên. Tiếp tục phối hợp triển khai sâu rộng xây dựng "Nét văn hóa học đường mang thương hiệu Sinh viên </a:t>
              </a:r>
              <a:r>
                <a:rPr lang="vi-VN" sz="1800" b="0" i="0" u="none" strike="noStrike" dirty="0" err="1">
                  <a:solidFill>
                    <a:srgbClr val="000000"/>
                  </a:solidFill>
                  <a:effectLst/>
                  <a:latin typeface="Times New Roman" panose="02020603050405020304" pitchFamily="18" charset="0"/>
                </a:rPr>
                <a:t>Uneti</a:t>
              </a:r>
              <a:r>
                <a:rPr lang="vi-VN" sz="1800" b="0" i="0" u="none" strike="noStrike" dirty="0">
                  <a:solidFill>
                    <a:srgbClr val="000000"/>
                  </a:solidFill>
                  <a:effectLst/>
                  <a:latin typeface="Times New Roman" panose="02020603050405020304" pitchFamily="18" charset="0"/>
                </a:rPr>
                <a:t>" theo mô hình quản lý 5S;</a:t>
              </a:r>
              <a:endParaRPr lang="en-US" dirty="0"/>
            </a:p>
          </p:txBody>
        </p:sp>
      </p:grpSp>
      <p:grpSp>
        <p:nvGrpSpPr>
          <p:cNvPr id="35" name="Group 34">
            <a:extLst>
              <a:ext uri="{FF2B5EF4-FFF2-40B4-BE49-F238E27FC236}">
                <a16:creationId xmlns:a16="http://schemas.microsoft.com/office/drawing/2014/main" id="{6B646249-C2A9-487C-761F-E29A241E255F}"/>
              </a:ext>
            </a:extLst>
          </p:cNvPr>
          <p:cNvGrpSpPr/>
          <p:nvPr/>
        </p:nvGrpSpPr>
        <p:grpSpPr>
          <a:xfrm>
            <a:off x="3212222" y="4560498"/>
            <a:ext cx="8094414" cy="1571826"/>
            <a:chOff x="3212222" y="4560498"/>
            <a:chExt cx="8094414" cy="1571826"/>
          </a:xfrm>
        </p:grpSpPr>
        <p:sp>
          <p:nvSpPr>
            <p:cNvPr id="8" name="Freeform: Shape 7">
              <a:extLst>
                <a:ext uri="{FF2B5EF4-FFF2-40B4-BE49-F238E27FC236}">
                  <a16:creationId xmlns:a16="http://schemas.microsoft.com/office/drawing/2014/main" id="{4EA2C770-DA14-4552-8EBD-67C07A5B8D25}"/>
                </a:ext>
              </a:extLst>
            </p:cNvPr>
            <p:cNvSpPr/>
            <p:nvPr/>
          </p:nvSpPr>
          <p:spPr>
            <a:xfrm>
              <a:off x="3212222" y="4560498"/>
              <a:ext cx="8060132" cy="1571826"/>
            </a:xfrm>
            <a:custGeom>
              <a:avLst/>
              <a:gdLst>
                <a:gd name="connsiteX0" fmla="*/ 0 w 7886509"/>
                <a:gd name="connsiteY0" fmla="*/ 89671 h 896705"/>
                <a:gd name="connsiteX1" fmla="*/ 89671 w 7886509"/>
                <a:gd name="connsiteY1" fmla="*/ 0 h 896705"/>
                <a:gd name="connsiteX2" fmla="*/ 7796839 w 7886509"/>
                <a:gd name="connsiteY2" fmla="*/ 0 h 896705"/>
                <a:gd name="connsiteX3" fmla="*/ 7886510 w 7886509"/>
                <a:gd name="connsiteY3" fmla="*/ 89671 h 896705"/>
                <a:gd name="connsiteX4" fmla="*/ 7886509 w 7886509"/>
                <a:gd name="connsiteY4" fmla="*/ 807035 h 896705"/>
                <a:gd name="connsiteX5" fmla="*/ 7796838 w 7886509"/>
                <a:gd name="connsiteY5" fmla="*/ 896706 h 896705"/>
                <a:gd name="connsiteX6" fmla="*/ 89671 w 7886509"/>
                <a:gd name="connsiteY6" fmla="*/ 896705 h 896705"/>
                <a:gd name="connsiteX7" fmla="*/ 0 w 7886509"/>
                <a:gd name="connsiteY7" fmla="*/ 807034 h 896705"/>
                <a:gd name="connsiteX8" fmla="*/ 0 w 7886509"/>
                <a:gd name="connsiteY8" fmla="*/ 89671 h 8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6509" h="896705">
                  <a:moveTo>
                    <a:pt x="0" y="89671"/>
                  </a:moveTo>
                  <a:cubicBezTo>
                    <a:pt x="0" y="40147"/>
                    <a:pt x="40147" y="0"/>
                    <a:pt x="89671" y="0"/>
                  </a:cubicBezTo>
                  <a:lnTo>
                    <a:pt x="7796839" y="0"/>
                  </a:lnTo>
                  <a:cubicBezTo>
                    <a:pt x="7846363" y="0"/>
                    <a:pt x="7886510" y="40147"/>
                    <a:pt x="7886510" y="89671"/>
                  </a:cubicBezTo>
                  <a:cubicBezTo>
                    <a:pt x="7886510" y="328792"/>
                    <a:pt x="7886509" y="567914"/>
                    <a:pt x="7886509" y="807035"/>
                  </a:cubicBezTo>
                  <a:cubicBezTo>
                    <a:pt x="7886509" y="856559"/>
                    <a:pt x="7846362" y="896706"/>
                    <a:pt x="7796838" y="896706"/>
                  </a:cubicBezTo>
                  <a:lnTo>
                    <a:pt x="89671" y="896705"/>
                  </a:lnTo>
                  <a:cubicBezTo>
                    <a:pt x="40147" y="896705"/>
                    <a:pt x="0" y="856558"/>
                    <a:pt x="0" y="807034"/>
                  </a:cubicBezTo>
                  <a:lnTo>
                    <a:pt x="0" y="89671"/>
                  </a:lnTo>
                  <a:close/>
                </a:path>
              </a:pathLst>
            </a:custGeom>
          </p:spPr>
          <p:style>
            <a:lnRef idx="0">
              <a:schemeClr val="accent6"/>
            </a:lnRef>
            <a:fillRef idx="3">
              <a:schemeClr val="accent6"/>
            </a:fillRef>
            <a:effectRef idx="3">
              <a:schemeClr val="accent6"/>
            </a:effectRef>
            <a:fontRef idx="minor">
              <a:schemeClr val="lt1"/>
            </a:fontRef>
          </p:style>
          <p:txBody>
            <a:bodyPr spcFirstLastPara="0" vert="horz" wrap="square" lIns="37694" tIns="37694" rIns="37694" bIns="37694" numCol="1" spcCol="1270" anchor="ctr" anchorCtr="0">
              <a:noAutofit/>
            </a:bodyPr>
            <a:lstStyle/>
            <a:p>
              <a:pPr marL="0" lvl="0" indent="0" algn="just" defTabSz="800100">
                <a:lnSpc>
                  <a:spcPct val="90000"/>
                </a:lnSpc>
                <a:spcBef>
                  <a:spcPct val="0"/>
                </a:spcBef>
                <a:spcAft>
                  <a:spcPct val="35000"/>
                </a:spcAft>
                <a:buNone/>
              </a:pPr>
              <a:endParaRPr lang="en-US" sz="1800" kern="1200" dirty="0">
                <a:latin typeface="+mj-lt"/>
              </a:endParaRPr>
            </a:p>
          </p:txBody>
        </p:sp>
        <p:sp>
          <p:nvSpPr>
            <p:cNvPr id="21" name="TextBox 20">
              <a:extLst>
                <a:ext uri="{FF2B5EF4-FFF2-40B4-BE49-F238E27FC236}">
                  <a16:creationId xmlns:a16="http://schemas.microsoft.com/office/drawing/2014/main" id="{76290199-D236-580F-1897-BDDC3B872B30}"/>
                </a:ext>
              </a:extLst>
            </p:cNvPr>
            <p:cNvSpPr txBox="1"/>
            <p:nvPr/>
          </p:nvSpPr>
          <p:spPr>
            <a:xfrm>
              <a:off x="3261582" y="5002638"/>
              <a:ext cx="8045054" cy="646331"/>
            </a:xfrm>
            <a:prstGeom prst="rect">
              <a:avLst/>
            </a:prstGeom>
            <a:noFill/>
          </p:spPr>
          <p:txBody>
            <a:bodyPr wrap="square" rtlCol="0">
              <a:spAutoFit/>
            </a:bodyPr>
            <a:lstStyle/>
            <a:p>
              <a:pPr algn="just"/>
              <a:r>
                <a:rPr lang="vi-VN" sz="1800" b="0" i="0" u="none" strike="noStrike" dirty="0">
                  <a:solidFill>
                    <a:srgbClr val="000000"/>
                  </a:solidFill>
                  <a:effectLst/>
                  <a:latin typeface="Times New Roman" panose="02020603050405020304" pitchFamily="18" charset="0"/>
                </a:rPr>
                <a:t>Thành lập Ban liên lạc cựu Học sinh - Sinh viên cấp Trường trong năm </a:t>
              </a:r>
              <a:r>
                <a:rPr lang="vi-VN" sz="1800" b="0" i="0" u="none" strike="noStrike">
                  <a:solidFill>
                    <a:srgbClr val="000000"/>
                  </a:solidFill>
                  <a:effectLst/>
                  <a:latin typeface="Times New Roman" panose="02020603050405020304" pitchFamily="18" charset="0"/>
                </a:rPr>
                <a:t>học </a:t>
              </a:r>
              <a:endParaRPr lang="en-US" sz="1800" b="0" i="0" u="none" strike="noStrike">
                <a:solidFill>
                  <a:srgbClr val="000000"/>
                </a:solidFill>
                <a:effectLst/>
                <a:latin typeface="Times New Roman" panose="02020603050405020304" pitchFamily="18" charset="0"/>
              </a:endParaRPr>
            </a:p>
            <a:p>
              <a:pPr algn="just"/>
              <a:r>
                <a:rPr lang="vi-VN" sz="1800" b="0" i="0" u="none" strike="noStrike">
                  <a:solidFill>
                    <a:srgbClr val="000000"/>
                  </a:solidFill>
                  <a:effectLst/>
                  <a:latin typeface="Times New Roman" panose="02020603050405020304" pitchFamily="18" charset="0"/>
                </a:rPr>
                <a:t>2024 </a:t>
              </a:r>
              <a:r>
                <a:rPr lang="vi-VN" sz="1800" b="0" i="0" u="none" strike="noStrike" dirty="0">
                  <a:solidFill>
                    <a:srgbClr val="000000"/>
                  </a:solidFill>
                  <a:effectLst/>
                  <a:latin typeface="Times New Roman" panose="02020603050405020304" pitchFamily="18" charset="0"/>
                </a:rPr>
                <a:t>- 2025;</a:t>
              </a:r>
              <a:endParaRPr lang="en-US" dirty="0"/>
            </a:p>
          </p:txBody>
        </p:sp>
      </p:grpSp>
      <p:cxnSp>
        <p:nvCxnSpPr>
          <p:cNvPr id="14" name="Straight Arrow Connector 13">
            <a:extLst>
              <a:ext uri="{FF2B5EF4-FFF2-40B4-BE49-F238E27FC236}">
                <a16:creationId xmlns:a16="http://schemas.microsoft.com/office/drawing/2014/main" id="{A10AC040-FBB0-E097-DCE7-153C7502D608}"/>
              </a:ext>
            </a:extLst>
          </p:cNvPr>
          <p:cNvCxnSpPr>
            <a:cxnSpLocks/>
            <a:stCxn id="7" idx="3"/>
            <a:endCxn id="11" idx="1"/>
          </p:cNvCxnSpPr>
          <p:nvPr/>
        </p:nvCxnSpPr>
        <p:spPr>
          <a:xfrm flipV="1">
            <a:off x="2475486" y="2005070"/>
            <a:ext cx="786096" cy="1410395"/>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Arrow Connector 23">
            <a:extLst>
              <a:ext uri="{FF2B5EF4-FFF2-40B4-BE49-F238E27FC236}">
                <a16:creationId xmlns:a16="http://schemas.microsoft.com/office/drawing/2014/main" id="{B9C00658-CD23-C2EB-FFFB-ABC74C6C0EEC}"/>
              </a:ext>
            </a:extLst>
          </p:cNvPr>
          <p:cNvCxnSpPr>
            <a:cxnSpLocks/>
            <a:stCxn id="7" idx="3"/>
          </p:cNvCxnSpPr>
          <p:nvPr/>
        </p:nvCxnSpPr>
        <p:spPr>
          <a:xfrm flipV="1">
            <a:off x="2475486" y="3415464"/>
            <a:ext cx="761915" cy="1"/>
          </a:xfrm>
          <a:prstGeom prst="straightConnector1">
            <a:avLst/>
          </a:prstGeom>
          <a:ln>
            <a:headEnd type="none" w="med" len="med"/>
            <a:tailEnd type="arrow" w="med" len="med"/>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a16="http://schemas.microsoft.com/office/drawing/2014/main" id="{07F328C7-09C6-296E-ADAD-DB00AFE36D72}"/>
              </a:ext>
            </a:extLst>
          </p:cNvPr>
          <p:cNvCxnSpPr>
            <a:cxnSpLocks/>
            <a:stCxn id="7" idx="3"/>
          </p:cNvCxnSpPr>
          <p:nvPr/>
        </p:nvCxnSpPr>
        <p:spPr>
          <a:xfrm>
            <a:off x="2475486" y="3415465"/>
            <a:ext cx="731391" cy="1992550"/>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36583792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750"/>
                                        <p:tgtEl>
                                          <p:spTgt spid="14"/>
                                        </p:tgtEl>
                                      </p:cBhvr>
                                    </p:animEffect>
                                  </p:childTnLst>
                                </p:cTn>
                              </p:par>
                              <p:par>
                                <p:cTn id="15" presetID="22" presetClass="entr" presetSubtype="8"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175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par>
                                <p:cTn id="23" presetID="22" presetClass="entr" presetSubtype="8"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175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up)">
                                      <p:cBhvr>
                                        <p:cTn id="30" dur="750"/>
                                        <p:tgtEl>
                                          <p:spTgt spid="31"/>
                                        </p:tgtEl>
                                      </p:cBhvr>
                                    </p:animEffect>
                                  </p:childTnLst>
                                </p:cTn>
                              </p:par>
                              <p:par>
                                <p:cTn id="31" presetID="22" presetClass="entr" presetSubtype="8" fill="hold" nodeType="withEffect">
                                  <p:stCondLst>
                                    <p:cond delay="25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1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a:blip r:embed="rId2"/>
          <a:stretch>
            <a:fillRect/>
          </a:stretch>
        </p:blipFill>
        <p:spPr>
          <a:xfrm>
            <a:off x="0" y="-18059"/>
            <a:ext cx="12192000" cy="6876059"/>
          </a:xfrm>
          <a:prstGeom prst="rect">
            <a:avLst/>
          </a:prstGeom>
        </p:spPr>
      </p:pic>
      <p:sp>
        <p:nvSpPr>
          <p:cNvPr id="7" name="Rectangle: Rounded Corners 6">
            <a:extLst>
              <a:ext uri="{FF2B5EF4-FFF2-40B4-BE49-F238E27FC236}">
                <a16:creationId xmlns:a16="http://schemas.microsoft.com/office/drawing/2014/main" id="{531BF274-EDDB-9479-8A05-DB2BD4441FAB}"/>
              </a:ext>
            </a:extLst>
          </p:cNvPr>
          <p:cNvSpPr/>
          <p:nvPr/>
        </p:nvSpPr>
        <p:spPr>
          <a:xfrm>
            <a:off x="434802" y="2107632"/>
            <a:ext cx="2040684" cy="261566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Bef>
                <a:spcPts val="300"/>
              </a:spcBef>
              <a:spcAft>
                <a:spcPts val="300"/>
              </a:spcAft>
            </a:pP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NHIỆM VỤ TRỌNG TÂM NĂM </a:t>
            </a:r>
            <a:r>
              <a:rPr lang="en-US" sz="240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 </a:t>
            </a:r>
          </a:p>
          <a:p>
            <a:pPr algn="ctr">
              <a:spcBef>
                <a:spcPts val="300"/>
              </a:spcBef>
              <a:spcAft>
                <a:spcPts val="300"/>
              </a:spcAft>
            </a:pPr>
            <a:r>
              <a:rPr lang="en-US" sz="240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2024 </a:t>
            </a:r>
            <a:r>
              <a:rPr lang="en-US" sz="24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-2025</a:t>
            </a:r>
          </a:p>
        </p:txBody>
      </p:sp>
      <p:grpSp>
        <p:nvGrpSpPr>
          <p:cNvPr id="40" name="Group 39">
            <a:extLst>
              <a:ext uri="{FF2B5EF4-FFF2-40B4-BE49-F238E27FC236}">
                <a16:creationId xmlns:a16="http://schemas.microsoft.com/office/drawing/2014/main" id="{E02CCF16-2CEA-6CA4-8C40-3F3E085DB783}"/>
              </a:ext>
            </a:extLst>
          </p:cNvPr>
          <p:cNvGrpSpPr/>
          <p:nvPr/>
        </p:nvGrpSpPr>
        <p:grpSpPr>
          <a:xfrm>
            <a:off x="3233307" y="1306624"/>
            <a:ext cx="8026918" cy="1576161"/>
            <a:chOff x="3229922" y="787370"/>
            <a:chExt cx="8026918" cy="1576161"/>
          </a:xfrm>
        </p:grpSpPr>
        <p:sp>
          <p:nvSpPr>
            <p:cNvPr id="5" name="Freeform: Shape 4">
              <a:extLst>
                <a:ext uri="{FF2B5EF4-FFF2-40B4-BE49-F238E27FC236}">
                  <a16:creationId xmlns:a16="http://schemas.microsoft.com/office/drawing/2014/main" id="{99139460-28B4-951D-D57D-3BC16A2F7C21}"/>
                </a:ext>
              </a:extLst>
            </p:cNvPr>
            <p:cNvSpPr/>
            <p:nvPr/>
          </p:nvSpPr>
          <p:spPr>
            <a:xfrm>
              <a:off x="3255021" y="787370"/>
              <a:ext cx="8001819" cy="1200330"/>
            </a:xfrm>
            <a:custGeom>
              <a:avLst/>
              <a:gdLst>
                <a:gd name="connsiteX0" fmla="*/ 0 w 7886509"/>
                <a:gd name="connsiteY0" fmla="*/ 89671 h 896705"/>
                <a:gd name="connsiteX1" fmla="*/ 89671 w 7886509"/>
                <a:gd name="connsiteY1" fmla="*/ 0 h 896705"/>
                <a:gd name="connsiteX2" fmla="*/ 7796839 w 7886509"/>
                <a:gd name="connsiteY2" fmla="*/ 0 h 896705"/>
                <a:gd name="connsiteX3" fmla="*/ 7886510 w 7886509"/>
                <a:gd name="connsiteY3" fmla="*/ 89671 h 896705"/>
                <a:gd name="connsiteX4" fmla="*/ 7886509 w 7886509"/>
                <a:gd name="connsiteY4" fmla="*/ 807035 h 896705"/>
                <a:gd name="connsiteX5" fmla="*/ 7796838 w 7886509"/>
                <a:gd name="connsiteY5" fmla="*/ 896706 h 896705"/>
                <a:gd name="connsiteX6" fmla="*/ 89671 w 7886509"/>
                <a:gd name="connsiteY6" fmla="*/ 896705 h 896705"/>
                <a:gd name="connsiteX7" fmla="*/ 0 w 7886509"/>
                <a:gd name="connsiteY7" fmla="*/ 807034 h 896705"/>
                <a:gd name="connsiteX8" fmla="*/ 0 w 7886509"/>
                <a:gd name="connsiteY8" fmla="*/ 89671 h 8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6509" h="896705">
                  <a:moveTo>
                    <a:pt x="0" y="89671"/>
                  </a:moveTo>
                  <a:cubicBezTo>
                    <a:pt x="0" y="40147"/>
                    <a:pt x="40147" y="0"/>
                    <a:pt x="89671" y="0"/>
                  </a:cubicBezTo>
                  <a:lnTo>
                    <a:pt x="7796839" y="0"/>
                  </a:lnTo>
                  <a:cubicBezTo>
                    <a:pt x="7846363" y="0"/>
                    <a:pt x="7886510" y="40147"/>
                    <a:pt x="7886510" y="89671"/>
                  </a:cubicBezTo>
                  <a:cubicBezTo>
                    <a:pt x="7886510" y="328792"/>
                    <a:pt x="7886509" y="567914"/>
                    <a:pt x="7886509" y="807035"/>
                  </a:cubicBezTo>
                  <a:cubicBezTo>
                    <a:pt x="7886509" y="856559"/>
                    <a:pt x="7846362" y="896706"/>
                    <a:pt x="7796838" y="896706"/>
                  </a:cubicBezTo>
                  <a:lnTo>
                    <a:pt x="89671" y="896705"/>
                  </a:lnTo>
                  <a:cubicBezTo>
                    <a:pt x="40147" y="896705"/>
                    <a:pt x="0" y="856558"/>
                    <a:pt x="0" y="807034"/>
                  </a:cubicBezTo>
                  <a:lnTo>
                    <a:pt x="0" y="89671"/>
                  </a:ln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7694" tIns="37694" rIns="37694" bIns="37694" numCol="1" spcCol="1270" anchor="ctr" anchorCtr="0">
              <a:noAutofit/>
            </a:bodyPr>
            <a:lstStyle/>
            <a:p>
              <a:pPr marL="0" lvl="0" indent="0" algn="just" defTabSz="800100">
                <a:lnSpc>
                  <a:spcPct val="90000"/>
                </a:lnSpc>
                <a:spcBef>
                  <a:spcPct val="0"/>
                </a:spcBef>
                <a:spcAft>
                  <a:spcPct val="35000"/>
                </a:spcAft>
                <a:buNone/>
              </a:pPr>
              <a:endParaRPr lang="en-US" sz="1800" kern="1200" dirty="0">
                <a:latin typeface="+mj-lt"/>
              </a:endParaRPr>
            </a:p>
          </p:txBody>
        </p:sp>
        <p:sp>
          <p:nvSpPr>
            <p:cNvPr id="11" name="TextBox 10">
              <a:extLst>
                <a:ext uri="{FF2B5EF4-FFF2-40B4-BE49-F238E27FC236}">
                  <a16:creationId xmlns:a16="http://schemas.microsoft.com/office/drawing/2014/main" id="{4157734B-33B8-F36D-5940-E1DA48B95FC1}"/>
                </a:ext>
              </a:extLst>
            </p:cNvPr>
            <p:cNvSpPr txBox="1"/>
            <p:nvPr/>
          </p:nvSpPr>
          <p:spPr>
            <a:xfrm>
              <a:off x="3229922" y="847731"/>
              <a:ext cx="7985529" cy="1515800"/>
            </a:xfrm>
            <a:prstGeom prst="rect">
              <a:avLst/>
            </a:prstGeom>
            <a:noFill/>
          </p:spPr>
          <p:txBody>
            <a:bodyPr wrap="square" rtlCol="0">
              <a:spAutoFit/>
            </a:bodyPr>
            <a:lstStyle/>
            <a:p>
              <a:pPr indent="457200" algn="just" rtl="0">
                <a:spcBef>
                  <a:spcPts val="300"/>
                </a:spcBef>
                <a:spcAft>
                  <a:spcPts val="300"/>
                </a:spcAft>
              </a:pPr>
              <a:r>
                <a:rPr lang="vi-VN" sz="1800" b="0" i="0" u="none" strike="noStrike" dirty="0">
                  <a:solidFill>
                    <a:srgbClr val="000000"/>
                  </a:solidFill>
                  <a:effectLst/>
                  <a:latin typeface="Times New Roman" panose="02020603050405020304" pitchFamily="18" charset="0"/>
                </a:rPr>
                <a:t>Đẩy mạnh hoạt động hợp tác doanh nghiệp, tổ chức tốt ngày hội tư vấn giới thiệu việc làm cho Sinh viên, tạo sự gắn kết giữa Doanh nghiệp và Nhà trường trong công tác đào tạo;</a:t>
              </a:r>
              <a:endParaRPr lang="vi-VN" b="0" dirty="0">
                <a:effectLst/>
              </a:endParaRPr>
            </a:p>
            <a:p>
              <a:pPr algn="just"/>
              <a:br>
                <a:rPr lang="vi-VN"/>
              </a:br>
              <a:endParaRPr lang="en-US" dirty="0"/>
            </a:p>
          </p:txBody>
        </p:sp>
      </p:grpSp>
      <p:grpSp>
        <p:nvGrpSpPr>
          <p:cNvPr id="41" name="Group 40">
            <a:extLst>
              <a:ext uri="{FF2B5EF4-FFF2-40B4-BE49-F238E27FC236}">
                <a16:creationId xmlns:a16="http://schemas.microsoft.com/office/drawing/2014/main" id="{C95F3D1E-97AF-34A6-35FB-E1D5B5C044F9}"/>
              </a:ext>
            </a:extLst>
          </p:cNvPr>
          <p:cNvGrpSpPr/>
          <p:nvPr/>
        </p:nvGrpSpPr>
        <p:grpSpPr>
          <a:xfrm>
            <a:off x="3283256" y="2739363"/>
            <a:ext cx="8060132" cy="1450869"/>
            <a:chOff x="3233307" y="2268887"/>
            <a:chExt cx="8060132" cy="1450869"/>
          </a:xfrm>
        </p:grpSpPr>
        <p:sp>
          <p:nvSpPr>
            <p:cNvPr id="8" name="Freeform: Shape 7">
              <a:extLst>
                <a:ext uri="{FF2B5EF4-FFF2-40B4-BE49-F238E27FC236}">
                  <a16:creationId xmlns:a16="http://schemas.microsoft.com/office/drawing/2014/main" id="{4EA2C770-DA14-4552-8EBD-67C07A5B8D25}"/>
                </a:ext>
              </a:extLst>
            </p:cNvPr>
            <p:cNvSpPr/>
            <p:nvPr/>
          </p:nvSpPr>
          <p:spPr>
            <a:xfrm>
              <a:off x="3233307" y="2268887"/>
              <a:ext cx="8060132" cy="1200329"/>
            </a:xfrm>
            <a:custGeom>
              <a:avLst/>
              <a:gdLst>
                <a:gd name="connsiteX0" fmla="*/ 0 w 7886509"/>
                <a:gd name="connsiteY0" fmla="*/ 89671 h 896705"/>
                <a:gd name="connsiteX1" fmla="*/ 89671 w 7886509"/>
                <a:gd name="connsiteY1" fmla="*/ 0 h 896705"/>
                <a:gd name="connsiteX2" fmla="*/ 7796839 w 7886509"/>
                <a:gd name="connsiteY2" fmla="*/ 0 h 896705"/>
                <a:gd name="connsiteX3" fmla="*/ 7886510 w 7886509"/>
                <a:gd name="connsiteY3" fmla="*/ 89671 h 896705"/>
                <a:gd name="connsiteX4" fmla="*/ 7886509 w 7886509"/>
                <a:gd name="connsiteY4" fmla="*/ 807035 h 896705"/>
                <a:gd name="connsiteX5" fmla="*/ 7796838 w 7886509"/>
                <a:gd name="connsiteY5" fmla="*/ 896706 h 896705"/>
                <a:gd name="connsiteX6" fmla="*/ 89671 w 7886509"/>
                <a:gd name="connsiteY6" fmla="*/ 896705 h 896705"/>
                <a:gd name="connsiteX7" fmla="*/ 0 w 7886509"/>
                <a:gd name="connsiteY7" fmla="*/ 807034 h 896705"/>
                <a:gd name="connsiteX8" fmla="*/ 0 w 7886509"/>
                <a:gd name="connsiteY8" fmla="*/ 89671 h 8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6509" h="896705">
                  <a:moveTo>
                    <a:pt x="0" y="89671"/>
                  </a:moveTo>
                  <a:cubicBezTo>
                    <a:pt x="0" y="40147"/>
                    <a:pt x="40147" y="0"/>
                    <a:pt x="89671" y="0"/>
                  </a:cubicBezTo>
                  <a:lnTo>
                    <a:pt x="7796839" y="0"/>
                  </a:lnTo>
                  <a:cubicBezTo>
                    <a:pt x="7846363" y="0"/>
                    <a:pt x="7886510" y="40147"/>
                    <a:pt x="7886510" y="89671"/>
                  </a:cubicBezTo>
                  <a:cubicBezTo>
                    <a:pt x="7886510" y="328792"/>
                    <a:pt x="7886509" y="567914"/>
                    <a:pt x="7886509" y="807035"/>
                  </a:cubicBezTo>
                  <a:cubicBezTo>
                    <a:pt x="7886509" y="856559"/>
                    <a:pt x="7846362" y="896706"/>
                    <a:pt x="7796838" y="896706"/>
                  </a:cubicBezTo>
                  <a:lnTo>
                    <a:pt x="89671" y="896705"/>
                  </a:lnTo>
                  <a:cubicBezTo>
                    <a:pt x="40147" y="896705"/>
                    <a:pt x="0" y="856558"/>
                    <a:pt x="0" y="807034"/>
                  </a:cubicBezTo>
                  <a:lnTo>
                    <a:pt x="0" y="89671"/>
                  </a:lnTo>
                  <a:close/>
                </a:path>
              </a:pathLst>
            </a:custGeom>
          </p:spPr>
          <p:style>
            <a:lnRef idx="1">
              <a:schemeClr val="accent3"/>
            </a:lnRef>
            <a:fillRef idx="2">
              <a:schemeClr val="accent3"/>
            </a:fillRef>
            <a:effectRef idx="1">
              <a:schemeClr val="accent3"/>
            </a:effectRef>
            <a:fontRef idx="minor">
              <a:schemeClr val="dk1"/>
            </a:fontRef>
          </p:style>
          <p:txBody>
            <a:bodyPr spcFirstLastPara="0" vert="horz" wrap="square" lIns="37694" tIns="37694" rIns="37694" bIns="37694" numCol="1" spcCol="1270" anchor="ctr" anchorCtr="0">
              <a:noAutofit/>
            </a:bodyPr>
            <a:lstStyle/>
            <a:p>
              <a:pPr marL="0" lvl="0" indent="0" algn="just" defTabSz="800100">
                <a:lnSpc>
                  <a:spcPct val="90000"/>
                </a:lnSpc>
                <a:spcBef>
                  <a:spcPct val="0"/>
                </a:spcBef>
                <a:spcAft>
                  <a:spcPct val="35000"/>
                </a:spcAft>
                <a:buNone/>
              </a:pPr>
              <a:endParaRPr lang="en-US" sz="1800" kern="1200" dirty="0">
                <a:latin typeface="+mj-lt"/>
              </a:endParaRPr>
            </a:p>
          </p:txBody>
        </p:sp>
        <p:sp>
          <p:nvSpPr>
            <p:cNvPr id="21" name="TextBox 20">
              <a:extLst>
                <a:ext uri="{FF2B5EF4-FFF2-40B4-BE49-F238E27FC236}">
                  <a16:creationId xmlns:a16="http://schemas.microsoft.com/office/drawing/2014/main" id="{76290199-D236-580F-1897-BDDC3B872B30}"/>
                </a:ext>
              </a:extLst>
            </p:cNvPr>
            <p:cNvSpPr txBox="1"/>
            <p:nvPr/>
          </p:nvSpPr>
          <p:spPr>
            <a:xfrm>
              <a:off x="3233307" y="2480955"/>
              <a:ext cx="8045054" cy="1238801"/>
            </a:xfrm>
            <a:prstGeom prst="rect">
              <a:avLst/>
            </a:prstGeom>
            <a:noFill/>
          </p:spPr>
          <p:txBody>
            <a:bodyPr wrap="square" rtlCol="0">
              <a:spAutoFit/>
            </a:bodyPr>
            <a:lstStyle/>
            <a:p>
              <a:pPr indent="457200" algn="just" rtl="0">
                <a:spcBef>
                  <a:spcPts val="300"/>
                </a:spcBef>
                <a:spcAft>
                  <a:spcPts val="300"/>
                </a:spcAft>
              </a:pPr>
              <a:r>
                <a:rPr lang="vi-VN" sz="1800" b="0" i="0" u="none" strike="noStrike" dirty="0">
                  <a:solidFill>
                    <a:srgbClr val="000000"/>
                  </a:solidFill>
                  <a:effectLst/>
                  <a:latin typeface="Times New Roman" panose="02020603050405020304" pitchFamily="18" charset="0"/>
                </a:rPr>
                <a:t>Hoàn thiện quy trình giải quyết thủ tục hành chính Sinh viên tại bộ phận một cửa; Triển khai sổ tay điện tử sinh viên hướng tới phục vụ người học được tốt hơn;</a:t>
              </a:r>
              <a:endParaRPr lang="vi-VN" b="0" dirty="0">
                <a:effectLst/>
              </a:endParaRPr>
            </a:p>
            <a:p>
              <a:pPr algn="just"/>
              <a:br>
                <a:rPr lang="vi-VN" dirty="0"/>
              </a:br>
              <a:endParaRPr lang="en-US" dirty="0"/>
            </a:p>
          </p:txBody>
        </p:sp>
      </p:grpSp>
      <p:cxnSp>
        <p:nvCxnSpPr>
          <p:cNvPr id="14" name="Straight Arrow Connector 13">
            <a:extLst>
              <a:ext uri="{FF2B5EF4-FFF2-40B4-BE49-F238E27FC236}">
                <a16:creationId xmlns:a16="http://schemas.microsoft.com/office/drawing/2014/main" id="{A10AC040-FBB0-E097-DCE7-153C7502D608}"/>
              </a:ext>
            </a:extLst>
          </p:cNvPr>
          <p:cNvCxnSpPr>
            <a:cxnSpLocks/>
            <a:stCxn id="7" idx="3"/>
          </p:cNvCxnSpPr>
          <p:nvPr/>
        </p:nvCxnSpPr>
        <p:spPr>
          <a:xfrm flipV="1">
            <a:off x="2475486" y="1876954"/>
            <a:ext cx="779535" cy="1538511"/>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Arrow Connector 30">
            <a:extLst>
              <a:ext uri="{FF2B5EF4-FFF2-40B4-BE49-F238E27FC236}">
                <a16:creationId xmlns:a16="http://schemas.microsoft.com/office/drawing/2014/main" id="{07F328C7-09C6-296E-ADAD-DB00AFE36D72}"/>
              </a:ext>
            </a:extLst>
          </p:cNvPr>
          <p:cNvCxnSpPr>
            <a:cxnSpLocks/>
            <a:stCxn id="7" idx="3"/>
          </p:cNvCxnSpPr>
          <p:nvPr/>
        </p:nvCxnSpPr>
        <p:spPr>
          <a:xfrm flipV="1">
            <a:off x="2475486" y="3276600"/>
            <a:ext cx="826070" cy="138865"/>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2" name="Straight Arrow Connector 31">
            <a:extLst>
              <a:ext uri="{FF2B5EF4-FFF2-40B4-BE49-F238E27FC236}">
                <a16:creationId xmlns:a16="http://schemas.microsoft.com/office/drawing/2014/main" id="{09B8D23B-B22D-F71F-BCE8-FCCEB5E99687}"/>
              </a:ext>
            </a:extLst>
          </p:cNvPr>
          <p:cNvCxnSpPr>
            <a:cxnSpLocks/>
            <a:stCxn id="7" idx="3"/>
          </p:cNvCxnSpPr>
          <p:nvPr/>
        </p:nvCxnSpPr>
        <p:spPr>
          <a:xfrm>
            <a:off x="2475486" y="3415465"/>
            <a:ext cx="826070" cy="1110188"/>
          </a:xfrm>
          <a:prstGeom prst="straightConnector1">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42" name="Group 41">
            <a:extLst>
              <a:ext uri="{FF2B5EF4-FFF2-40B4-BE49-F238E27FC236}">
                <a16:creationId xmlns:a16="http://schemas.microsoft.com/office/drawing/2014/main" id="{2989FB9D-733B-5129-C1C1-01F09E31A6E0}"/>
              </a:ext>
            </a:extLst>
          </p:cNvPr>
          <p:cNvGrpSpPr/>
          <p:nvPr/>
        </p:nvGrpSpPr>
        <p:grpSpPr>
          <a:xfrm>
            <a:off x="3301556" y="4214946"/>
            <a:ext cx="8060132" cy="1200329"/>
            <a:chOff x="3312413" y="3199782"/>
            <a:chExt cx="8060132" cy="1200329"/>
          </a:xfrm>
        </p:grpSpPr>
        <p:sp>
          <p:nvSpPr>
            <p:cNvPr id="24" name="Freeform: Shape 23">
              <a:extLst>
                <a:ext uri="{FF2B5EF4-FFF2-40B4-BE49-F238E27FC236}">
                  <a16:creationId xmlns:a16="http://schemas.microsoft.com/office/drawing/2014/main" id="{D3A07EBC-425A-6C73-DF20-0686BC91522E}"/>
                </a:ext>
              </a:extLst>
            </p:cNvPr>
            <p:cNvSpPr/>
            <p:nvPr/>
          </p:nvSpPr>
          <p:spPr>
            <a:xfrm>
              <a:off x="3312413" y="3199782"/>
              <a:ext cx="8060132" cy="1200329"/>
            </a:xfrm>
            <a:custGeom>
              <a:avLst/>
              <a:gdLst>
                <a:gd name="connsiteX0" fmla="*/ 0 w 7886509"/>
                <a:gd name="connsiteY0" fmla="*/ 89671 h 896705"/>
                <a:gd name="connsiteX1" fmla="*/ 89671 w 7886509"/>
                <a:gd name="connsiteY1" fmla="*/ 0 h 896705"/>
                <a:gd name="connsiteX2" fmla="*/ 7796839 w 7886509"/>
                <a:gd name="connsiteY2" fmla="*/ 0 h 896705"/>
                <a:gd name="connsiteX3" fmla="*/ 7886510 w 7886509"/>
                <a:gd name="connsiteY3" fmla="*/ 89671 h 896705"/>
                <a:gd name="connsiteX4" fmla="*/ 7886509 w 7886509"/>
                <a:gd name="connsiteY4" fmla="*/ 807035 h 896705"/>
                <a:gd name="connsiteX5" fmla="*/ 7796838 w 7886509"/>
                <a:gd name="connsiteY5" fmla="*/ 896706 h 896705"/>
                <a:gd name="connsiteX6" fmla="*/ 89671 w 7886509"/>
                <a:gd name="connsiteY6" fmla="*/ 896705 h 896705"/>
                <a:gd name="connsiteX7" fmla="*/ 0 w 7886509"/>
                <a:gd name="connsiteY7" fmla="*/ 807034 h 896705"/>
                <a:gd name="connsiteX8" fmla="*/ 0 w 7886509"/>
                <a:gd name="connsiteY8" fmla="*/ 89671 h 89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86509" h="896705">
                  <a:moveTo>
                    <a:pt x="0" y="89671"/>
                  </a:moveTo>
                  <a:cubicBezTo>
                    <a:pt x="0" y="40147"/>
                    <a:pt x="40147" y="0"/>
                    <a:pt x="89671" y="0"/>
                  </a:cubicBezTo>
                  <a:lnTo>
                    <a:pt x="7796839" y="0"/>
                  </a:lnTo>
                  <a:cubicBezTo>
                    <a:pt x="7846363" y="0"/>
                    <a:pt x="7886510" y="40147"/>
                    <a:pt x="7886510" y="89671"/>
                  </a:cubicBezTo>
                  <a:cubicBezTo>
                    <a:pt x="7886510" y="328792"/>
                    <a:pt x="7886509" y="567914"/>
                    <a:pt x="7886509" y="807035"/>
                  </a:cubicBezTo>
                  <a:cubicBezTo>
                    <a:pt x="7886509" y="856559"/>
                    <a:pt x="7846362" y="896706"/>
                    <a:pt x="7796838" y="896706"/>
                  </a:cubicBezTo>
                  <a:lnTo>
                    <a:pt x="89671" y="896705"/>
                  </a:lnTo>
                  <a:cubicBezTo>
                    <a:pt x="40147" y="896705"/>
                    <a:pt x="0" y="856558"/>
                    <a:pt x="0" y="807034"/>
                  </a:cubicBezTo>
                  <a:lnTo>
                    <a:pt x="0" y="89671"/>
                  </a:lnTo>
                  <a:close/>
                </a:path>
              </a:pathLst>
            </a:custGeom>
          </p:spPr>
          <p:style>
            <a:lnRef idx="1">
              <a:schemeClr val="accent4"/>
            </a:lnRef>
            <a:fillRef idx="2">
              <a:schemeClr val="accent4"/>
            </a:fillRef>
            <a:effectRef idx="1">
              <a:schemeClr val="accent4"/>
            </a:effectRef>
            <a:fontRef idx="minor">
              <a:schemeClr val="dk1"/>
            </a:fontRef>
          </p:style>
          <p:txBody>
            <a:bodyPr spcFirstLastPara="0" vert="horz" wrap="square" lIns="37694" tIns="37694" rIns="37694" bIns="37694" numCol="1" spcCol="1270" anchor="ctr" anchorCtr="0">
              <a:noAutofit/>
            </a:bodyPr>
            <a:lstStyle/>
            <a:p>
              <a:pPr marL="0" lvl="0" indent="0" algn="just" defTabSz="800100">
                <a:lnSpc>
                  <a:spcPct val="90000"/>
                </a:lnSpc>
                <a:spcBef>
                  <a:spcPct val="0"/>
                </a:spcBef>
                <a:spcAft>
                  <a:spcPct val="35000"/>
                </a:spcAft>
                <a:buNone/>
              </a:pPr>
              <a:endParaRPr lang="en-US" sz="1800" kern="1200" dirty="0">
                <a:latin typeface="+mj-lt"/>
              </a:endParaRPr>
            </a:p>
          </p:txBody>
        </p:sp>
        <p:sp>
          <p:nvSpPr>
            <p:cNvPr id="38" name="TextBox 37">
              <a:extLst>
                <a:ext uri="{FF2B5EF4-FFF2-40B4-BE49-F238E27FC236}">
                  <a16:creationId xmlns:a16="http://schemas.microsoft.com/office/drawing/2014/main" id="{FD4F6E17-5B74-376C-30BA-C4B58D3BB9CE}"/>
                </a:ext>
              </a:extLst>
            </p:cNvPr>
            <p:cNvSpPr txBox="1"/>
            <p:nvPr/>
          </p:nvSpPr>
          <p:spPr>
            <a:xfrm>
              <a:off x="3312413" y="3313933"/>
              <a:ext cx="7878862" cy="923330"/>
            </a:xfrm>
            <a:prstGeom prst="rect">
              <a:avLst/>
            </a:prstGeom>
            <a:noFill/>
          </p:spPr>
          <p:txBody>
            <a:bodyPr wrap="square" rtlCol="0">
              <a:spAutoFit/>
            </a:bodyPr>
            <a:lstStyle/>
            <a:p>
              <a:pPr algn="just"/>
              <a:r>
                <a:rPr lang="en-US">
                  <a:solidFill>
                    <a:srgbClr val="000000"/>
                  </a:solidFill>
                  <a:latin typeface="Times New Roman" panose="02020603050405020304" pitchFamily="18" charset="0"/>
                </a:rPr>
                <a:t>        </a:t>
              </a:r>
              <a:r>
                <a:rPr lang="vi-VN" sz="1800" b="0" i="0" u="none" strike="noStrike">
                  <a:solidFill>
                    <a:srgbClr val="000000"/>
                  </a:solidFill>
                  <a:effectLst/>
                  <a:latin typeface="Times New Roman" panose="02020603050405020304" pitchFamily="18" charset="0"/>
                </a:rPr>
                <a:t>Dành </a:t>
              </a:r>
              <a:r>
                <a:rPr lang="vi-VN" sz="1800" b="0" i="0" u="none" strike="noStrike" dirty="0">
                  <a:solidFill>
                    <a:srgbClr val="000000"/>
                  </a:solidFill>
                  <a:effectLst/>
                  <a:latin typeface="Times New Roman" panose="02020603050405020304" pitchFamily="18" charset="0"/>
                </a:rPr>
                <a:t>nguồn kinh phí khoảng 6 tỷ đồng từ quỹ của Nhà trường và tìm kiếm các nguồn kinh phí tài trợ hợp pháp của các tổ chức, đơn vị, cá nhân trong và ngoài Trường để cấp học bổng HTHT cho Sinh </a:t>
              </a:r>
              <a:r>
                <a:rPr lang="vi-VN" sz="1800" b="0" i="0" u="none" strike="noStrike">
                  <a:solidFill>
                    <a:srgbClr val="000000"/>
                  </a:solidFill>
                  <a:effectLst/>
                  <a:latin typeface="Times New Roman" panose="02020603050405020304" pitchFamily="18" charset="0"/>
                </a:rPr>
                <a:t>viên Uneti</a:t>
              </a:r>
              <a:r>
                <a:rPr lang="en-US" sz="1800" b="0" i="0" u="none" strike="noStrike">
                  <a:solidFill>
                    <a:srgbClr val="000000"/>
                  </a:solidFill>
                  <a:effectLst/>
                  <a:latin typeface="Times New Roman" panose="02020603050405020304" pitchFamily="18" charset="0"/>
                </a:rPr>
                <a:t>.</a:t>
              </a:r>
              <a:endParaRPr lang="vi-VN" b="0" i="0" dirty="0">
                <a:solidFill>
                  <a:srgbClr val="081C36"/>
                </a:solidFill>
                <a:effectLst/>
                <a:latin typeface="+mj-lt"/>
              </a:endParaRPr>
            </a:p>
          </p:txBody>
        </p:sp>
      </p:gr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6355724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750"/>
                                        <p:tgtEl>
                                          <p:spTgt spid="14"/>
                                        </p:tgtEl>
                                      </p:cBhvr>
                                    </p:animEffect>
                                  </p:childTnLst>
                                </p:cTn>
                              </p:par>
                              <p:par>
                                <p:cTn id="15" presetID="2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175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750"/>
                                        <p:tgtEl>
                                          <p:spTgt spid="31"/>
                                        </p:tgtEl>
                                      </p:cBhvr>
                                    </p:animEffect>
                                  </p:childTnLst>
                                </p:cTn>
                              </p:par>
                              <p:par>
                                <p:cTn id="23" presetID="22" presetClass="entr" presetSubtype="8"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175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up)">
                                      <p:cBhvr>
                                        <p:cTn id="30" dur="750"/>
                                        <p:tgtEl>
                                          <p:spTgt spid="32"/>
                                        </p:tgtEl>
                                      </p:cBhvr>
                                    </p:animEffect>
                                  </p:childTnLst>
                                </p:cTn>
                              </p:par>
                              <p:par>
                                <p:cTn id="31" presetID="22" presetClass="entr" presetSubtype="8" fill="hold" nodeType="withEffect">
                                  <p:stCondLst>
                                    <p:cond delay="50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1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0" y="-18059"/>
            <a:ext cx="12192000" cy="6876059"/>
          </a:xfrm>
          <a:prstGeom prst="rect">
            <a:avLst/>
          </a:prstGeom>
        </p:spPr>
      </p:pic>
      <p:sp>
        <p:nvSpPr>
          <p:cNvPr id="8" name="TextBox 7"/>
          <p:cNvSpPr txBox="1"/>
          <p:nvPr/>
        </p:nvSpPr>
        <p:spPr>
          <a:xfrm>
            <a:off x="1152525" y="805133"/>
            <a:ext cx="10128747" cy="705080"/>
          </a:xfrm>
          <a:prstGeom prst="rect">
            <a:avLst/>
          </a:prstGeom>
          <a:solidFill>
            <a:schemeClr val="accent6">
              <a:lumMod val="20000"/>
              <a:lumOff val="80000"/>
            </a:schemeClr>
          </a:solidFill>
          <a:ln>
            <a:solidFill>
              <a:srgbClr val="E11D47"/>
            </a:solidFill>
          </a:ln>
        </p:spPr>
        <p:style>
          <a:lnRef idx="1">
            <a:schemeClr val="accent5"/>
          </a:lnRef>
          <a:fillRef idx="2">
            <a:schemeClr val="accent5"/>
          </a:fillRef>
          <a:effectRef idx="1">
            <a:schemeClr val="accent5"/>
          </a:effectRef>
          <a:fontRef idx="minor">
            <a:schemeClr val="dk1"/>
          </a:fontRef>
        </p:style>
        <p:txBody>
          <a:bodyPr lIns="99568" tIns="99568" rIns="99568" bIns="99568" spcCol="1270" anchor="ctr"/>
          <a:lstStyle/>
          <a:p>
            <a:pPr algn="ctr" defTabSz="622300">
              <a:lnSpc>
                <a:spcPct val="150000"/>
              </a:lnSpc>
              <a:spcAft>
                <a:spcPct val="35000"/>
              </a:spcAft>
              <a:defRPr/>
            </a:pPr>
            <a:r>
              <a:rPr lang="en-US" b="1" dirty="0" err="1">
                <a:solidFill>
                  <a:schemeClr val="tx1"/>
                </a:solidFill>
                <a:latin typeface="Times New Roman" pitchFamily="18" charset="0"/>
                <a:cs typeface="Times New Roman" pitchFamily="18" charset="0"/>
              </a:rPr>
              <a:t>Hệ</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số</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tính</a:t>
            </a:r>
            <a:r>
              <a:rPr lang="en-US" b="1" dirty="0">
                <a:solidFill>
                  <a:schemeClr val="tx1"/>
                </a:solidFill>
                <a:latin typeface="Times New Roman" pitchFamily="18" charset="0"/>
                <a:cs typeface="Times New Roman" pitchFamily="18" charset="0"/>
              </a:rPr>
              <a:t> h</a:t>
            </a:r>
            <a:r>
              <a:rPr lang="vi-VN" b="1" dirty="0">
                <a:solidFill>
                  <a:schemeClr val="tx1"/>
                </a:solidFill>
                <a:latin typeface="Times New Roman" pitchFamily="18" charset="0"/>
                <a:cs typeface="Times New Roman" pitchFamily="18" charset="0"/>
              </a:rPr>
              <a:t>ọc bổng KKH</a:t>
            </a:r>
            <a:r>
              <a:rPr lang="en-US" b="1" dirty="0">
                <a:solidFill>
                  <a:schemeClr val="tx1"/>
                </a:solidFill>
                <a:latin typeface="Times New Roman" pitchFamily="18" charset="0"/>
                <a:cs typeface="Times New Roman" pitchFamily="18" charset="0"/>
              </a:rPr>
              <a:t>T </a:t>
            </a:r>
            <a:r>
              <a:rPr lang="en-US" b="1" dirty="0" err="1">
                <a:solidFill>
                  <a:schemeClr val="tx1"/>
                </a:solidFill>
                <a:latin typeface="Times New Roman" pitchFamily="18" charset="0"/>
                <a:cs typeface="Times New Roman" pitchFamily="18" charset="0"/>
              </a:rPr>
              <a:t>áp</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dụng</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năm</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học</a:t>
            </a:r>
            <a:r>
              <a:rPr lang="en-US" b="1" dirty="0">
                <a:solidFill>
                  <a:schemeClr val="tx1"/>
                </a:solidFill>
                <a:latin typeface="Times New Roman" pitchFamily="18" charset="0"/>
                <a:cs typeface="Times New Roman" pitchFamily="18" charset="0"/>
              </a:rPr>
              <a:t> 2024 - 2025</a:t>
            </a:r>
            <a:endParaRPr lang="en-US" sz="1600" b="1" dirty="0">
              <a:solidFill>
                <a:schemeClr val="tx1"/>
              </a:solidFill>
              <a:latin typeface="Times New Roman" pitchFamily="18" charset="0"/>
              <a:cs typeface="Times New Roman" pitchFamily="18" charset="0"/>
            </a:endParaRPr>
          </a:p>
        </p:txBody>
      </p:sp>
      <p:graphicFrame>
        <p:nvGraphicFramePr>
          <p:cNvPr id="13" name="Table 12"/>
          <p:cNvGraphicFramePr>
            <a:graphicFrameLocks noGrp="1"/>
          </p:cNvGraphicFramePr>
          <p:nvPr/>
        </p:nvGraphicFramePr>
        <p:xfrm>
          <a:off x="1333040" y="1894900"/>
          <a:ext cx="9838064" cy="4142342"/>
        </p:xfrm>
        <a:graphic>
          <a:graphicData uri="http://schemas.openxmlformats.org/drawingml/2006/table">
            <a:tbl>
              <a:tblPr firstRow="1" bandRow="1">
                <a:tableStyleId>{E8B1032C-EA38-4F05-BA0D-38AFFFC7BED3}</a:tableStyleId>
              </a:tblPr>
              <a:tblGrid>
                <a:gridCol w="528811">
                  <a:extLst>
                    <a:ext uri="{9D8B030D-6E8A-4147-A177-3AD203B41FA5}">
                      <a16:colId xmlns:a16="http://schemas.microsoft.com/office/drawing/2014/main" val="20000"/>
                    </a:ext>
                  </a:extLst>
                </a:gridCol>
                <a:gridCol w="2392908">
                  <a:extLst>
                    <a:ext uri="{9D8B030D-6E8A-4147-A177-3AD203B41FA5}">
                      <a16:colId xmlns:a16="http://schemas.microsoft.com/office/drawing/2014/main" val="20001"/>
                    </a:ext>
                  </a:extLst>
                </a:gridCol>
                <a:gridCol w="4982547">
                  <a:extLst>
                    <a:ext uri="{9D8B030D-6E8A-4147-A177-3AD203B41FA5}">
                      <a16:colId xmlns:a16="http://schemas.microsoft.com/office/drawing/2014/main" val="20002"/>
                    </a:ext>
                  </a:extLst>
                </a:gridCol>
                <a:gridCol w="1933798">
                  <a:extLst>
                    <a:ext uri="{9D8B030D-6E8A-4147-A177-3AD203B41FA5}">
                      <a16:colId xmlns:a16="http://schemas.microsoft.com/office/drawing/2014/main" val="20003"/>
                    </a:ext>
                  </a:extLst>
                </a:gridCol>
              </a:tblGrid>
              <a:tr h="1034019">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TT</a:t>
                      </a:r>
                    </a:p>
                  </a:txBody>
                  <a:tcPr/>
                </a:tc>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Phân</a:t>
                      </a:r>
                      <a:r>
                        <a:rPr lang="en-US" sz="1800" baseline="0" dirty="0">
                          <a:latin typeface="Times New Roman" panose="02020603050405020304" pitchFamily="18" charset="0"/>
                          <a:cs typeface="Times New Roman" panose="02020603050405020304" pitchFamily="18" charset="0"/>
                        </a:rPr>
                        <a:t> Loại học bổng </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Mức học</a:t>
                      </a:r>
                      <a:r>
                        <a:rPr lang="en-US" sz="1800" baseline="0" dirty="0">
                          <a:latin typeface="Times New Roman" panose="02020603050405020304" pitchFamily="18" charset="0"/>
                          <a:cs typeface="Times New Roman" panose="02020603050405020304" pitchFamily="18" charset="0"/>
                        </a:rPr>
                        <a:t> bổng khuyến khích học tập </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Hệ</a:t>
                      </a:r>
                      <a:r>
                        <a:rPr lang="en-US" sz="1800" baseline="0" dirty="0">
                          <a:latin typeface="Times New Roman" panose="02020603050405020304" pitchFamily="18" charset="0"/>
                          <a:cs typeface="Times New Roman" panose="02020603050405020304" pitchFamily="18" charset="0"/>
                        </a:rPr>
                        <a:t> số </a:t>
                      </a:r>
                      <a:endParaRPr lang="en-US" sz="18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0"/>
                  </a:ext>
                </a:extLst>
              </a:tr>
              <a:tr h="1040285">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1</a:t>
                      </a:r>
                    </a:p>
                  </a:txBody>
                  <a:tcPr/>
                </a:tc>
                <a:tc>
                  <a:txBody>
                    <a:bodyPr/>
                    <a:lstStyle/>
                    <a:p>
                      <a:pPr algn="l"/>
                      <a:endParaRPr lang="en-US" sz="1800" dirty="0">
                        <a:latin typeface="Times New Roman" panose="02020603050405020304" pitchFamily="18" charset="0"/>
                        <a:cs typeface="Times New Roman" panose="02020603050405020304" pitchFamily="18" charset="0"/>
                      </a:endParaRPr>
                    </a:p>
                    <a:p>
                      <a:pPr algn="l"/>
                      <a:r>
                        <a:rPr lang="en-US" sz="1800" dirty="0">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Khá (3)</a:t>
                      </a:r>
                      <a:endParaRPr lang="en-US" sz="18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800" dirty="0">
                          <a:latin typeface="Times New Roman" panose="02020603050405020304" pitchFamily="18" charset="0"/>
                          <a:cs typeface="Times New Roman" panose="02020603050405020304" pitchFamily="18" charset="0"/>
                        </a:rPr>
                        <a:t>Tổng</a:t>
                      </a:r>
                      <a:r>
                        <a:rPr lang="en-US" sz="1800" baseline="0" dirty="0">
                          <a:latin typeface="Times New Roman" panose="02020603050405020304" pitchFamily="18" charset="0"/>
                          <a:cs typeface="Times New Roman" panose="02020603050405020304" pitchFamily="18" charset="0"/>
                        </a:rPr>
                        <a:t> số tín chỉ của các học phần được tính điểm trung bình trong học kỳ  x MHP/TC</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10001"/>
                  </a:ext>
                </a:extLst>
              </a:tr>
              <a:tr h="1034019">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2</a:t>
                      </a:r>
                    </a:p>
                  </a:txBody>
                  <a:tcPr/>
                </a:tc>
                <a:tc>
                  <a:txBody>
                    <a:bodyPr/>
                    <a:lstStyle/>
                    <a:p>
                      <a:pPr algn="l"/>
                      <a:endParaRPr lang="en-US" sz="1800" dirty="0">
                        <a:latin typeface="Times New Roman" panose="02020603050405020304" pitchFamily="18" charset="0"/>
                        <a:cs typeface="Times New Roman" panose="02020603050405020304" pitchFamily="18" charset="0"/>
                      </a:endParaRPr>
                    </a:p>
                    <a:p>
                      <a:pPr algn="l"/>
                      <a:r>
                        <a:rPr lang="en-US" sz="1800" dirty="0">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Giỏi (2)</a:t>
                      </a:r>
                      <a:endParaRPr lang="en-US" sz="18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800" dirty="0">
                          <a:latin typeface="Times New Roman" panose="02020603050405020304" pitchFamily="18" charset="0"/>
                          <a:cs typeface="Times New Roman" panose="02020603050405020304" pitchFamily="18" charset="0"/>
                        </a:rPr>
                        <a:t>Tổng</a:t>
                      </a:r>
                      <a:r>
                        <a:rPr lang="en-US" sz="1800" baseline="0" dirty="0">
                          <a:latin typeface="Times New Roman" panose="02020603050405020304" pitchFamily="18" charset="0"/>
                          <a:cs typeface="Times New Roman" panose="02020603050405020304" pitchFamily="18" charset="0"/>
                        </a:rPr>
                        <a:t> số tín chỉ của các học phần được tính điểm trung bình trong học kỳ x MHP/TC</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 </a:t>
                      </a:r>
                    </a:p>
                    <a:p>
                      <a:pPr algn="ctr"/>
                      <a:r>
                        <a:rPr lang="en-US" sz="1800" dirty="0">
                          <a:latin typeface="Times New Roman" panose="02020603050405020304" pitchFamily="18" charset="0"/>
                          <a:cs typeface="Times New Roman" panose="02020603050405020304" pitchFamily="18" charset="0"/>
                        </a:rPr>
                        <a:t>1,1</a:t>
                      </a:r>
                    </a:p>
                  </a:txBody>
                  <a:tcPr/>
                </a:tc>
                <a:extLst>
                  <a:ext uri="{0D108BD9-81ED-4DB2-BD59-A6C34878D82A}">
                    <a16:rowId xmlns:a16="http://schemas.microsoft.com/office/drawing/2014/main" val="10002"/>
                  </a:ext>
                </a:extLst>
              </a:tr>
              <a:tr h="1034019">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3</a:t>
                      </a:r>
                    </a:p>
                  </a:txBody>
                  <a:tcPr/>
                </a:tc>
                <a:tc>
                  <a:txBody>
                    <a:bodyPr/>
                    <a:lstStyle/>
                    <a:p>
                      <a:pPr algn="l"/>
                      <a:endParaRPr lang="en-US" sz="1800" dirty="0">
                        <a:latin typeface="Times New Roman" panose="02020603050405020304" pitchFamily="18" charset="0"/>
                        <a:cs typeface="Times New Roman" panose="02020603050405020304" pitchFamily="18" charset="0"/>
                      </a:endParaRPr>
                    </a:p>
                    <a:p>
                      <a:pPr algn="l"/>
                      <a:r>
                        <a:rPr lang="en-US" sz="1800" dirty="0">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Xuất sắc (1)</a:t>
                      </a:r>
                      <a:endParaRPr lang="en-US" sz="18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800" dirty="0">
                          <a:latin typeface="Times New Roman" panose="02020603050405020304" pitchFamily="18" charset="0"/>
                          <a:cs typeface="Times New Roman" panose="02020603050405020304" pitchFamily="18" charset="0"/>
                        </a:rPr>
                        <a:t>Tổng</a:t>
                      </a:r>
                      <a:r>
                        <a:rPr lang="en-US" sz="1800" baseline="0" dirty="0">
                          <a:latin typeface="Times New Roman" panose="02020603050405020304" pitchFamily="18" charset="0"/>
                          <a:cs typeface="Times New Roman" panose="02020603050405020304" pitchFamily="18" charset="0"/>
                        </a:rPr>
                        <a:t> số tín chỉ của các học phần được tính điểm trung bình trong học kỳ x MHP/TC</a:t>
                      </a:r>
                      <a:endParaRPr lang="en-US" sz="1800" dirty="0">
                        <a:latin typeface="Times New Roman" panose="02020603050405020304" pitchFamily="18" charset="0"/>
                        <a:cs typeface="Times New Roman" panose="02020603050405020304" pitchFamily="18" charset="0"/>
                      </a:endParaRPr>
                    </a:p>
                  </a:txBody>
                  <a:tcPr/>
                </a:tc>
                <a:tc>
                  <a:txBody>
                    <a:bodyPr/>
                    <a:lstStyle/>
                    <a:p>
                      <a:pPr algn="ctr"/>
                      <a:endParaRPr lang="en-US" sz="1800" dirty="0">
                        <a:latin typeface="Times New Roman" panose="02020603050405020304" pitchFamily="18" charset="0"/>
                        <a:cs typeface="Times New Roman" panose="02020603050405020304" pitchFamily="18" charset="0"/>
                      </a:endParaRPr>
                    </a:p>
                    <a:p>
                      <a:pPr algn="ctr"/>
                      <a:r>
                        <a:rPr lang="en-US" sz="1800" dirty="0">
                          <a:latin typeface="Times New Roman" panose="02020603050405020304" pitchFamily="18" charset="0"/>
                          <a:cs typeface="Times New Roman" panose="02020603050405020304" pitchFamily="18" charset="0"/>
                        </a:rPr>
                        <a:t>1,2</a:t>
                      </a:r>
                    </a:p>
                  </a:txBody>
                  <a:tcPr/>
                </a:tc>
                <a:extLst>
                  <a:ext uri="{0D108BD9-81ED-4DB2-BD59-A6C34878D82A}">
                    <a16:rowId xmlns:a16="http://schemas.microsoft.com/office/drawing/2014/main" val="10003"/>
                  </a:ext>
                </a:extLst>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
        <p:nvSpPr>
          <p:cNvPr id="11" name="Rectangle: Rounded Corners 72">
            <a:extLst>
              <a:ext uri="{FF2B5EF4-FFF2-40B4-BE49-F238E27FC236}">
                <a16:creationId xmlns:a16="http://schemas.microsoft.com/office/drawing/2014/main" id="{E6EDF4F4-84EB-4A11-B8A3-CBA9856C2E26}"/>
              </a:ext>
            </a:extLst>
          </p:cNvPr>
          <p:cNvSpPr/>
          <p:nvPr/>
        </p:nvSpPr>
        <p:spPr>
          <a:xfrm>
            <a:off x="1018082" y="232030"/>
            <a:ext cx="10175496" cy="462708"/>
          </a:xfrm>
          <a:prstGeom prst="roundRect">
            <a:avLst>
              <a:gd name="adj" fmla="val 44951"/>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0"/>
              </a:spcBef>
              <a:defRPr/>
            </a:pPr>
            <a:r>
              <a:rPr lang="en-US" altLang="en-US" sz="1600" b="1" dirty="0">
                <a:solidFill>
                  <a:srgbClr val="FF0000"/>
                </a:solidFill>
                <a:latin typeface="Times New Roman" panose="02020603050405020304" pitchFamily="18" charset="0"/>
                <a:cs typeface="Times New Roman" panose="02020603050405020304" pitchFamily="18" charset="0"/>
              </a:rPr>
              <a:t>III. MỘT SỐ QUY ĐỊNH MỚI DÀNH CHO SINH VIÊN</a:t>
            </a:r>
          </a:p>
        </p:txBody>
      </p:sp>
    </p:spTree>
    <p:extLst>
      <p:ext uri="{BB962C8B-B14F-4D97-AF65-F5344CB8AC3E}">
        <p14:creationId xmlns:p14="http://schemas.microsoft.com/office/powerpoint/2010/main" val="201479992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0" y="-18059"/>
            <a:ext cx="12192000" cy="6876059"/>
          </a:xfrm>
          <a:prstGeom prst="rect">
            <a:avLst/>
          </a:prstGeom>
        </p:spPr>
      </p:pic>
      <p:graphicFrame>
        <p:nvGraphicFramePr>
          <p:cNvPr id="9" name="Table 8"/>
          <p:cNvGraphicFramePr>
            <a:graphicFrameLocks noGrp="1"/>
          </p:cNvGraphicFramePr>
          <p:nvPr/>
        </p:nvGraphicFramePr>
        <p:xfrm>
          <a:off x="1143000" y="1749999"/>
          <a:ext cx="9934574" cy="3557893"/>
        </p:xfrm>
        <a:graphic>
          <a:graphicData uri="http://schemas.openxmlformats.org/drawingml/2006/table">
            <a:tbl>
              <a:tblPr firstRow="1" bandRow="1">
                <a:tableStyleId>{16D9F66E-5EB9-4882-86FB-DCBF35E3C3E4}</a:tableStyleId>
              </a:tblPr>
              <a:tblGrid>
                <a:gridCol w="736600">
                  <a:extLst>
                    <a:ext uri="{9D8B030D-6E8A-4147-A177-3AD203B41FA5}">
                      <a16:colId xmlns:a16="http://schemas.microsoft.com/office/drawing/2014/main" val="20000"/>
                    </a:ext>
                  </a:extLst>
                </a:gridCol>
                <a:gridCol w="2962988">
                  <a:extLst>
                    <a:ext uri="{9D8B030D-6E8A-4147-A177-3AD203B41FA5}">
                      <a16:colId xmlns:a16="http://schemas.microsoft.com/office/drawing/2014/main" val="20001"/>
                    </a:ext>
                  </a:extLst>
                </a:gridCol>
                <a:gridCol w="1982480">
                  <a:extLst>
                    <a:ext uri="{9D8B030D-6E8A-4147-A177-3AD203B41FA5}">
                      <a16:colId xmlns:a16="http://schemas.microsoft.com/office/drawing/2014/main" val="20002"/>
                    </a:ext>
                  </a:extLst>
                </a:gridCol>
                <a:gridCol w="2225626">
                  <a:extLst>
                    <a:ext uri="{9D8B030D-6E8A-4147-A177-3AD203B41FA5}">
                      <a16:colId xmlns:a16="http://schemas.microsoft.com/office/drawing/2014/main" val="20003"/>
                    </a:ext>
                  </a:extLst>
                </a:gridCol>
                <a:gridCol w="2026880">
                  <a:extLst>
                    <a:ext uri="{9D8B030D-6E8A-4147-A177-3AD203B41FA5}">
                      <a16:colId xmlns:a16="http://schemas.microsoft.com/office/drawing/2014/main" val="20004"/>
                    </a:ext>
                  </a:extLst>
                </a:gridCol>
              </a:tblGrid>
              <a:tr h="429362">
                <a:tc rowSpan="2">
                  <a:txBody>
                    <a:bodyPr/>
                    <a:lstStyle/>
                    <a:p>
                      <a:pPr algn="ctr">
                        <a:lnSpc>
                          <a:spcPct val="150000"/>
                        </a:lnSpc>
                      </a:pPr>
                      <a:r>
                        <a:rPr lang="en-US" sz="1800" dirty="0">
                          <a:latin typeface="Times New Roman" panose="02020603050405020304" pitchFamily="18" charset="0"/>
                          <a:cs typeface="Times New Roman" panose="02020603050405020304" pitchFamily="18" charset="0"/>
                        </a:rPr>
                        <a:t>TT</a:t>
                      </a:r>
                      <a:endParaRPr lang="en-US" sz="1800" b="1" dirty="0">
                        <a:solidFill>
                          <a:schemeClr val="bg1"/>
                        </a:solidFill>
                        <a:latin typeface="Times New Roman" pitchFamily="18" charset="0"/>
                        <a:cs typeface="Times New Roman" pitchFamily="18" charset="0"/>
                      </a:endParaRPr>
                    </a:p>
                  </a:txBody>
                  <a:tcPr marL="91455" marR="91455" marT="45709" marB="45709"/>
                </a:tc>
                <a:tc rowSpan="2">
                  <a:txBody>
                    <a:bodyPr/>
                    <a:lstStyle/>
                    <a:p>
                      <a:pPr algn="ctr">
                        <a:lnSpc>
                          <a:spcPct val="150000"/>
                        </a:lnSpc>
                      </a:pPr>
                      <a:r>
                        <a:rPr lang="en-US" sz="1800" dirty="0">
                          <a:latin typeface="Times New Roman" panose="02020603050405020304" pitchFamily="18" charset="0"/>
                          <a:cs typeface="Times New Roman" panose="02020603050405020304" pitchFamily="18" charset="0"/>
                        </a:rPr>
                        <a:t>Tiêu</a:t>
                      </a:r>
                      <a:r>
                        <a:rPr lang="en-US" sz="1800" baseline="0" dirty="0">
                          <a:latin typeface="Times New Roman" panose="02020603050405020304" pitchFamily="18" charset="0"/>
                          <a:cs typeface="Times New Roman" panose="02020603050405020304" pitchFamily="18" charset="0"/>
                        </a:rPr>
                        <a:t> chí</a:t>
                      </a:r>
                      <a:endParaRPr lang="en-US" sz="1800" b="1" dirty="0">
                        <a:solidFill>
                          <a:schemeClr val="bg1"/>
                        </a:solidFill>
                        <a:latin typeface="Times New Roman" pitchFamily="18" charset="0"/>
                        <a:cs typeface="Times New Roman" pitchFamily="18" charset="0"/>
                      </a:endParaRPr>
                    </a:p>
                  </a:txBody>
                  <a:tcPr marL="91455" marR="91455" marT="45709" marB="45709"/>
                </a:tc>
                <a:tc gridSpan="3">
                  <a:txBody>
                    <a:bodyPr/>
                    <a:lstStyle/>
                    <a:p>
                      <a:pPr algn="ctr">
                        <a:lnSpc>
                          <a:spcPct val="150000"/>
                        </a:lnSpc>
                      </a:pPr>
                      <a:r>
                        <a:rPr lang="en-US" sz="1800" dirty="0">
                          <a:latin typeface="Times New Roman" panose="02020603050405020304" pitchFamily="18" charset="0"/>
                          <a:cs typeface="Times New Roman" panose="02020603050405020304" pitchFamily="18" charset="0"/>
                        </a:rPr>
                        <a:t>Xếp loại học bổng</a:t>
                      </a:r>
                      <a:endParaRPr lang="en-US" sz="1800" b="1" dirty="0">
                        <a:solidFill>
                          <a:schemeClr val="bg1"/>
                        </a:solidFill>
                        <a:latin typeface="Times New Roman" pitchFamily="18" charset="0"/>
                        <a:cs typeface="Times New Roman" pitchFamily="18" charset="0"/>
                      </a:endParaRPr>
                    </a:p>
                  </a:txBody>
                  <a:tcPr marL="91455" marR="91455" marT="45709" marB="45709"/>
                </a:tc>
                <a:tc hMerge="1">
                  <a:txBody>
                    <a:bodyPr/>
                    <a:lstStyle/>
                    <a:p>
                      <a:endParaRPr lang="en-US" sz="1050" dirty="0">
                        <a:latin typeface="Times New Roman" pitchFamily="18" charset="0"/>
                        <a:cs typeface="Times New Roman" pitchFamily="18" charset="0"/>
                      </a:endParaRPr>
                    </a:p>
                  </a:txBody>
                  <a:tcPr/>
                </a:tc>
                <a:tc hMerge="1">
                  <a:txBody>
                    <a:bodyPr/>
                    <a:lstStyle/>
                    <a:p>
                      <a:endParaRPr lang="en-US" sz="105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508965">
                <a:tc vMerge="1">
                  <a:txBody>
                    <a:bodyPr/>
                    <a:lstStyle/>
                    <a:p>
                      <a:endParaRPr lang="en-US" sz="1050" dirty="0">
                        <a:latin typeface="Times New Roman" pitchFamily="18" charset="0"/>
                        <a:cs typeface="Times New Roman" pitchFamily="18" charset="0"/>
                      </a:endParaRPr>
                    </a:p>
                  </a:txBody>
                  <a:tcPr/>
                </a:tc>
                <a:tc vMerge="1">
                  <a:txBody>
                    <a:bodyPr/>
                    <a:lstStyle/>
                    <a:p>
                      <a:endParaRPr lang="en-US" sz="1050" dirty="0">
                        <a:latin typeface="Times New Roman" pitchFamily="18" charset="0"/>
                        <a:cs typeface="Times New Roman" pitchFamily="18" charset="0"/>
                      </a:endParaRPr>
                    </a:p>
                  </a:txBody>
                  <a:tcPr/>
                </a:tc>
                <a:tc>
                  <a:txBody>
                    <a:bodyPr/>
                    <a:lstStyle/>
                    <a:p>
                      <a:pPr algn="ctr">
                        <a:lnSpc>
                          <a:spcPct val="150000"/>
                        </a:lnSpc>
                      </a:pPr>
                      <a:r>
                        <a:rPr lang="en-US" sz="1800" dirty="0">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Xuất sắc (1)</a:t>
                      </a:r>
                      <a:endParaRPr lang="en-US" sz="1800" b="1" dirty="0">
                        <a:solidFill>
                          <a:schemeClr val="bg1"/>
                        </a:solidFill>
                        <a:latin typeface="Times New Roman" pitchFamily="18" charset="0"/>
                        <a:cs typeface="Times New Roman" pitchFamily="18" charset="0"/>
                      </a:endParaRPr>
                    </a:p>
                  </a:txBody>
                  <a:tcPr marL="91455" marR="91455" marT="45709" marB="45709"/>
                </a:tc>
                <a:tc>
                  <a:txBody>
                    <a:bodyPr/>
                    <a:lstStyle/>
                    <a:p>
                      <a:pPr algn="ctr">
                        <a:lnSpc>
                          <a:spcPct val="150000"/>
                        </a:lnSpc>
                      </a:pPr>
                      <a:r>
                        <a:rPr lang="en-US" sz="1800" dirty="0">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Giỏi</a:t>
                      </a:r>
                      <a:r>
                        <a:rPr lang="en-US" sz="1800" baseline="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(2)</a:t>
                      </a:r>
                      <a:endParaRPr lang="en-US" sz="1800" b="1" dirty="0">
                        <a:solidFill>
                          <a:schemeClr val="bg1"/>
                        </a:solidFill>
                        <a:latin typeface="Times New Roman" pitchFamily="18" charset="0"/>
                        <a:cs typeface="Times New Roman" pitchFamily="18" charset="0"/>
                      </a:endParaRPr>
                    </a:p>
                  </a:txBody>
                  <a:tcPr marL="91455" marR="91455" marT="45709" marB="45709"/>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Khá (3)</a:t>
                      </a:r>
                      <a:endParaRPr lang="en-US" sz="1800" b="1" dirty="0">
                        <a:solidFill>
                          <a:schemeClr val="bg1"/>
                        </a:solidFill>
                        <a:latin typeface="Times New Roman" pitchFamily="18" charset="0"/>
                        <a:cs typeface="Times New Roman" pitchFamily="18" charset="0"/>
                      </a:endParaRPr>
                    </a:p>
                  </a:txBody>
                  <a:tcPr marL="91455" marR="91455" marT="45709" marB="45709"/>
                </a:tc>
                <a:extLst>
                  <a:ext uri="{0D108BD9-81ED-4DB2-BD59-A6C34878D82A}">
                    <a16:rowId xmlns:a16="http://schemas.microsoft.com/office/drawing/2014/main" val="10001"/>
                  </a:ext>
                </a:extLst>
              </a:tr>
              <a:tr h="818837">
                <a:tc>
                  <a:txBody>
                    <a:bodyPr/>
                    <a:lstStyle/>
                    <a:p>
                      <a:pPr algn="ctr">
                        <a:lnSpc>
                          <a:spcPct val="150000"/>
                        </a:lnSpc>
                      </a:pPr>
                      <a:r>
                        <a:rPr lang="en-US" sz="1800" dirty="0">
                          <a:latin typeface="Times New Roman" panose="02020603050405020304" pitchFamily="18" charset="0"/>
                          <a:cs typeface="Times New Roman" panose="02020603050405020304" pitchFamily="18" charset="0"/>
                        </a:rPr>
                        <a:t>1</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Điểm TBC học tập</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Đạt điểm </a:t>
                      </a:r>
                      <a:r>
                        <a:rPr lang="en-US" sz="1800" dirty="0">
                          <a:latin typeface="Times New Roman" panose="02020603050405020304" pitchFamily="18" charset="0"/>
                          <a:cs typeface="Times New Roman" panose="02020603050405020304" pitchFamily="18" charset="0"/>
                        </a:rPr>
                        <a:t>học</a:t>
                      </a:r>
                      <a:r>
                        <a:rPr lang="en-US" sz="1800" baseline="0" dirty="0">
                          <a:latin typeface="Times New Roman" panose="02020603050405020304" pitchFamily="18" charset="0"/>
                          <a:cs typeface="Times New Roman" panose="02020603050405020304" pitchFamily="18" charset="0"/>
                        </a:rPr>
                        <a:t> tập loại Xuất sắc </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Đạt điểm </a:t>
                      </a:r>
                      <a:r>
                        <a:rPr lang="en-US" sz="1800" dirty="0">
                          <a:latin typeface="Times New Roman" panose="02020603050405020304" pitchFamily="18" charset="0"/>
                          <a:cs typeface="Times New Roman" panose="02020603050405020304" pitchFamily="18" charset="0"/>
                        </a:rPr>
                        <a:t>học</a:t>
                      </a:r>
                      <a:r>
                        <a:rPr lang="en-US" sz="1800" baseline="0" dirty="0">
                          <a:latin typeface="Times New Roman" panose="02020603050405020304" pitchFamily="18" charset="0"/>
                          <a:cs typeface="Times New Roman" panose="02020603050405020304" pitchFamily="18" charset="0"/>
                        </a:rPr>
                        <a:t> tập </a:t>
                      </a:r>
                      <a:r>
                        <a:rPr lang="en-US" sz="1800" baseline="0" dirty="0" err="1">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a:t>
                      </a:r>
                      <a:r>
                        <a:rPr lang="en-US" sz="1800" baseline="0" dirty="0" err="1">
                          <a:latin typeface="Times New Roman" panose="02020603050405020304" pitchFamily="18" charset="0"/>
                          <a:cs typeface="Times New Roman" panose="02020603050405020304" pitchFamily="18" charset="0"/>
                        </a:rPr>
                        <a:t>Giỏi</a:t>
                      </a:r>
                      <a:r>
                        <a:rPr lang="en-US" sz="1800" baseline="0" dirty="0">
                          <a:latin typeface="Times New Roman" panose="02020603050405020304" pitchFamily="18" charset="0"/>
                          <a:cs typeface="Times New Roman" panose="02020603050405020304" pitchFamily="18" charset="0"/>
                        </a:rPr>
                        <a:t> trở lên </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Đạt điểm </a:t>
                      </a:r>
                      <a:r>
                        <a:rPr lang="en-US" sz="1800" dirty="0">
                          <a:latin typeface="Times New Roman" panose="02020603050405020304" pitchFamily="18" charset="0"/>
                          <a:cs typeface="Times New Roman" panose="02020603050405020304" pitchFamily="18" charset="0"/>
                        </a:rPr>
                        <a:t>học</a:t>
                      </a:r>
                      <a:r>
                        <a:rPr lang="en-US" sz="1800" baseline="0" dirty="0">
                          <a:latin typeface="Times New Roman" panose="02020603050405020304" pitchFamily="18" charset="0"/>
                          <a:cs typeface="Times New Roman" panose="02020603050405020304" pitchFamily="18" charset="0"/>
                        </a:rPr>
                        <a:t> tập </a:t>
                      </a:r>
                      <a:r>
                        <a:rPr lang="en-US" sz="1800" baseline="0" dirty="0" err="1">
                          <a:latin typeface="Times New Roman" panose="02020603050405020304" pitchFamily="18" charset="0"/>
                          <a:cs typeface="Times New Roman" panose="02020603050405020304" pitchFamily="18" charset="0"/>
                        </a:rPr>
                        <a:t>loại</a:t>
                      </a:r>
                      <a:r>
                        <a:rPr lang="en-US" sz="1800" baseline="0" dirty="0">
                          <a:latin typeface="Times New Roman" panose="02020603050405020304" pitchFamily="18" charset="0"/>
                          <a:cs typeface="Times New Roman" panose="02020603050405020304" pitchFamily="18" charset="0"/>
                        </a:rPr>
                        <a:t> </a:t>
                      </a:r>
                      <a:r>
                        <a:rPr lang="en-US" sz="1800" baseline="0" dirty="0" err="1">
                          <a:latin typeface="Times New Roman" panose="02020603050405020304" pitchFamily="18" charset="0"/>
                          <a:cs typeface="Times New Roman" panose="02020603050405020304" pitchFamily="18" charset="0"/>
                        </a:rPr>
                        <a:t>Khá</a:t>
                      </a:r>
                      <a:r>
                        <a:rPr lang="en-US" sz="1800" baseline="0" dirty="0">
                          <a:latin typeface="Times New Roman" panose="02020603050405020304" pitchFamily="18" charset="0"/>
                          <a:cs typeface="Times New Roman" panose="02020603050405020304" pitchFamily="18" charset="0"/>
                        </a:rPr>
                        <a:t> trở lên </a:t>
                      </a:r>
                      <a:endParaRPr lang="en-US" sz="1800" b="0" dirty="0">
                        <a:solidFill>
                          <a:schemeClr val="tx1"/>
                        </a:solidFill>
                        <a:latin typeface="Times New Roman" pitchFamily="18" charset="0"/>
                        <a:cs typeface="Times New Roman" pitchFamily="18" charset="0"/>
                      </a:endParaRPr>
                    </a:p>
                  </a:txBody>
                  <a:tcPr marL="91455" marR="91455" marT="45709" marB="45709"/>
                </a:tc>
                <a:extLst>
                  <a:ext uri="{0D108BD9-81ED-4DB2-BD59-A6C34878D82A}">
                    <a16:rowId xmlns:a16="http://schemas.microsoft.com/office/drawing/2014/main" val="10002"/>
                  </a:ext>
                </a:extLst>
              </a:tr>
              <a:tr h="818837">
                <a:tc>
                  <a:txBody>
                    <a:bodyPr/>
                    <a:lstStyle/>
                    <a:p>
                      <a:pPr algn="ctr">
                        <a:lnSpc>
                          <a:spcPct val="150000"/>
                        </a:lnSpc>
                      </a:pPr>
                      <a:r>
                        <a:rPr lang="en-US" sz="1800" dirty="0">
                          <a:latin typeface="Times New Roman" panose="02020603050405020304" pitchFamily="18" charset="0"/>
                          <a:cs typeface="Times New Roman" panose="02020603050405020304" pitchFamily="18" charset="0"/>
                        </a:rPr>
                        <a:t>2</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en-US" sz="1800" dirty="0">
                          <a:latin typeface="Times New Roman" panose="02020603050405020304" pitchFamily="18" charset="0"/>
                          <a:cs typeface="Times New Roman" panose="02020603050405020304" pitchFamily="18" charset="0"/>
                        </a:rPr>
                        <a:t>Điểm rèn luyện</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Đạt điểm RL loại Xuất sắc</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Đạt điểm RL loại Tốt trở lên</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vi-VN" sz="1800" dirty="0">
                          <a:latin typeface="Times New Roman" panose="02020603050405020304" pitchFamily="18" charset="0"/>
                          <a:cs typeface="Times New Roman" panose="02020603050405020304" pitchFamily="18" charset="0"/>
                        </a:rPr>
                        <a:t>Đạt điểm RL loại Khá trở lên</a:t>
                      </a:r>
                      <a:endParaRPr lang="en-US" sz="1800" b="0" dirty="0">
                        <a:solidFill>
                          <a:schemeClr val="tx1"/>
                        </a:solidFill>
                        <a:latin typeface="Times New Roman" pitchFamily="18" charset="0"/>
                        <a:cs typeface="Times New Roman" pitchFamily="18" charset="0"/>
                      </a:endParaRPr>
                    </a:p>
                  </a:txBody>
                  <a:tcPr marL="91455" marR="91455" marT="45709" marB="45709"/>
                </a:tc>
                <a:extLst>
                  <a:ext uri="{0D108BD9-81ED-4DB2-BD59-A6C34878D82A}">
                    <a16:rowId xmlns:a16="http://schemas.microsoft.com/office/drawing/2014/main" val="10003"/>
                  </a:ext>
                </a:extLst>
              </a:tr>
              <a:tr h="818837">
                <a:tc>
                  <a:txBody>
                    <a:bodyPr/>
                    <a:lstStyle/>
                    <a:p>
                      <a:pPr algn="ctr">
                        <a:lnSpc>
                          <a:spcPct val="150000"/>
                        </a:lnSpc>
                      </a:pPr>
                      <a:r>
                        <a:rPr lang="en-US" sz="1800" dirty="0">
                          <a:latin typeface="Times New Roman" panose="02020603050405020304" pitchFamily="18" charset="0"/>
                          <a:cs typeface="Times New Roman" panose="02020603050405020304" pitchFamily="18" charset="0"/>
                        </a:rPr>
                        <a:t>3</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en-US" sz="1800" dirty="0">
                          <a:latin typeface="Times New Roman" panose="02020603050405020304" pitchFamily="18" charset="0"/>
                          <a:cs typeface="Times New Roman" panose="02020603050405020304" pitchFamily="18" charset="0"/>
                        </a:rPr>
                        <a:t>Phân</a:t>
                      </a:r>
                      <a:r>
                        <a:rPr lang="en-US" sz="1800" baseline="0" dirty="0">
                          <a:latin typeface="Times New Roman" panose="02020603050405020304" pitchFamily="18" charset="0"/>
                          <a:cs typeface="Times New Roman" panose="02020603050405020304" pitchFamily="18" charset="0"/>
                        </a:rPr>
                        <a:t> bổ tỷ lệ (%) từ quỹ học </a:t>
                      </a:r>
                      <a:r>
                        <a:rPr lang="en-US" sz="1800" baseline="0" dirty="0" err="1">
                          <a:latin typeface="Times New Roman" panose="02020603050405020304" pitchFamily="18" charset="0"/>
                          <a:cs typeface="Times New Roman" panose="02020603050405020304" pitchFamily="18" charset="0"/>
                        </a:rPr>
                        <a:t>bổng</a:t>
                      </a:r>
                      <a:r>
                        <a:rPr lang="en-US" sz="1800" baseline="0" dirty="0">
                          <a:latin typeface="Times New Roman" panose="02020603050405020304" pitchFamily="18" charset="0"/>
                          <a:cs typeface="Times New Roman" panose="02020603050405020304" pitchFamily="18" charset="0"/>
                        </a:rPr>
                        <a:t> KKHT</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en-US" sz="1800" dirty="0">
                          <a:latin typeface="Times New Roman" panose="02020603050405020304" pitchFamily="18" charset="0"/>
                          <a:cs typeface="Times New Roman" panose="02020603050405020304" pitchFamily="18" charset="0"/>
                        </a:rPr>
                        <a:t>Tối</a:t>
                      </a:r>
                      <a:r>
                        <a:rPr lang="en-US" sz="1800" baseline="0" dirty="0">
                          <a:latin typeface="Times New Roman" panose="02020603050405020304" pitchFamily="18" charset="0"/>
                          <a:cs typeface="Times New Roman" panose="02020603050405020304" pitchFamily="18" charset="0"/>
                        </a:rPr>
                        <a:t> đa 20%</a:t>
                      </a: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en-US" sz="1800" dirty="0">
                          <a:latin typeface="Times New Roman" panose="02020603050405020304" pitchFamily="18" charset="0"/>
                          <a:cs typeface="Times New Roman" panose="02020603050405020304" pitchFamily="18" charset="0"/>
                        </a:rPr>
                        <a:t>Tối</a:t>
                      </a:r>
                      <a:r>
                        <a:rPr lang="en-US" sz="1800" baseline="0" dirty="0">
                          <a:latin typeface="Times New Roman" panose="02020603050405020304" pitchFamily="18" charset="0"/>
                          <a:cs typeface="Times New Roman" panose="02020603050405020304" pitchFamily="18" charset="0"/>
                        </a:rPr>
                        <a:t> đa 20%</a:t>
                      </a:r>
                      <a:endParaRPr lang="en-US" sz="1800" dirty="0">
                        <a:latin typeface="Times New Roman" panose="02020603050405020304" pitchFamily="18" charset="0"/>
                        <a:cs typeface="Times New Roman" panose="02020603050405020304" pitchFamily="18" charset="0"/>
                      </a:endParaRPr>
                    </a:p>
                    <a:p>
                      <a:pPr>
                        <a:lnSpc>
                          <a:spcPct val="150000"/>
                        </a:lnSpc>
                      </a:pPr>
                      <a:endParaRPr lang="en-US" sz="1800" b="0" dirty="0">
                        <a:solidFill>
                          <a:schemeClr val="tx1"/>
                        </a:solidFill>
                        <a:latin typeface="Times New Roman" pitchFamily="18" charset="0"/>
                        <a:cs typeface="Times New Roman" pitchFamily="18" charset="0"/>
                      </a:endParaRPr>
                    </a:p>
                  </a:txBody>
                  <a:tcPr marL="91455" marR="91455" marT="45709" marB="45709"/>
                </a:tc>
                <a:tc>
                  <a:txBody>
                    <a:bodyPr/>
                    <a:lstStyle/>
                    <a:p>
                      <a:pPr>
                        <a:lnSpc>
                          <a:spcPct val="150000"/>
                        </a:lnSpc>
                      </a:pPr>
                      <a:r>
                        <a:rPr lang="en-US" sz="1800" dirty="0">
                          <a:latin typeface="Times New Roman" panose="02020603050405020304" pitchFamily="18" charset="0"/>
                          <a:cs typeface="Times New Roman" panose="02020603050405020304" pitchFamily="18" charset="0"/>
                        </a:rPr>
                        <a:t>Tối</a:t>
                      </a:r>
                      <a:r>
                        <a:rPr lang="en-US" sz="1800" baseline="0" dirty="0">
                          <a:latin typeface="Times New Roman" panose="02020603050405020304" pitchFamily="18" charset="0"/>
                          <a:cs typeface="Times New Roman" panose="02020603050405020304" pitchFamily="18" charset="0"/>
                        </a:rPr>
                        <a:t> thiểu 60%</a:t>
                      </a:r>
                      <a:endParaRPr lang="en-US" sz="1800" b="0" dirty="0">
                        <a:solidFill>
                          <a:schemeClr val="tx1"/>
                        </a:solidFill>
                        <a:latin typeface="Times New Roman" pitchFamily="18" charset="0"/>
                        <a:cs typeface="Times New Roman" pitchFamily="18" charset="0"/>
                      </a:endParaRPr>
                    </a:p>
                  </a:txBody>
                  <a:tcPr marL="91455" marR="91455" marT="45709" marB="45709"/>
                </a:tc>
                <a:extLst>
                  <a:ext uri="{0D108BD9-81ED-4DB2-BD59-A6C34878D82A}">
                    <a16:rowId xmlns:a16="http://schemas.microsoft.com/office/drawing/2014/main" val="10004"/>
                  </a:ext>
                </a:extLst>
              </a:tr>
            </a:tbl>
          </a:graphicData>
        </a:graphic>
      </p:graphicFrame>
      <p:sp>
        <p:nvSpPr>
          <p:cNvPr id="10" name="TextBox 9"/>
          <p:cNvSpPr txBox="1"/>
          <p:nvPr/>
        </p:nvSpPr>
        <p:spPr>
          <a:xfrm>
            <a:off x="1252436" y="5426379"/>
            <a:ext cx="9816029" cy="830997"/>
          </a:xfrm>
          <a:prstGeom prst="rect">
            <a:avLst/>
          </a:prstGeom>
          <a:noFill/>
        </p:spPr>
        <p:txBody>
          <a:bodyPr wrap="square" rtlCol="0">
            <a:spAutoFit/>
          </a:bodyPr>
          <a:lstStyle/>
          <a:p>
            <a:pPr>
              <a:lnSpc>
                <a:spcPct val="150000"/>
              </a:lnSpc>
            </a:pPr>
            <a:r>
              <a:rPr lang="en-US" sz="1600" b="1" i="1" dirty="0" err="1">
                <a:latin typeface="Times New Roman" pitchFamily="18" charset="0"/>
                <a:cs typeface="Times New Roman" pitchFamily="18" charset="0"/>
              </a:rPr>
              <a:t>Học</a:t>
            </a:r>
            <a:r>
              <a:rPr lang="en-US" sz="1600" b="1" i="1" dirty="0">
                <a:latin typeface="Times New Roman" pitchFamily="18" charset="0"/>
                <a:cs typeface="Times New Roman" pitchFamily="18" charset="0"/>
              </a:rPr>
              <a:t> bổng lấy liền mạch từ cao xuống thấp không ngắt quãng, trong trường hợp không sử dụng hết quỹ học bổng cấp cho sinh viên của ngành học, khóa </a:t>
            </a:r>
            <a:r>
              <a:rPr lang="en-US" sz="1600" b="1" i="1" dirty="0" err="1">
                <a:latin typeface="Times New Roman" pitchFamily="18" charset="0"/>
                <a:cs typeface="Times New Roman" pitchFamily="18" charset="0"/>
              </a:rPr>
              <a:t>học</a:t>
            </a:r>
            <a:r>
              <a:rPr lang="en-US" sz="1600" b="1" i="1" dirty="0">
                <a:latin typeface="Times New Roman" pitchFamily="18" charset="0"/>
                <a:cs typeface="Times New Roman" pitchFamily="18" charset="0"/>
              </a:rPr>
              <a:t> </a:t>
            </a:r>
            <a:r>
              <a:rPr lang="en-US" sz="1600" b="1" i="1" dirty="0" err="1">
                <a:latin typeface="Times New Roman" pitchFamily="18" charset="0"/>
                <a:cs typeface="Times New Roman" pitchFamily="18" charset="0"/>
              </a:rPr>
              <a:t>sẽ</a:t>
            </a:r>
            <a:r>
              <a:rPr lang="en-US" sz="1600" b="1" i="1" dirty="0">
                <a:latin typeface="Times New Roman" pitchFamily="18" charset="0"/>
                <a:cs typeface="Times New Roman" pitchFamily="18" charset="0"/>
              </a:rPr>
              <a:t> do Hiệu </a:t>
            </a:r>
            <a:r>
              <a:rPr lang="en-US" sz="1600" b="1" i="1" dirty="0" err="1">
                <a:latin typeface="Times New Roman" pitchFamily="18" charset="0"/>
                <a:cs typeface="Times New Roman" pitchFamily="18" charset="0"/>
              </a:rPr>
              <a:t>trưởng</a:t>
            </a:r>
            <a:r>
              <a:rPr lang="en-US" sz="1600" b="1" i="1" dirty="0">
                <a:latin typeface="Times New Roman" pitchFamily="18" charset="0"/>
                <a:cs typeface="Times New Roman" pitchFamily="18" charset="0"/>
              </a:rPr>
              <a:t> </a:t>
            </a:r>
            <a:r>
              <a:rPr lang="en-US" sz="1600" b="1" i="1" dirty="0" err="1">
                <a:latin typeface="Times New Roman" pitchFamily="18" charset="0"/>
                <a:cs typeface="Times New Roman" pitchFamily="18" charset="0"/>
              </a:rPr>
              <a:t>Nhà</a:t>
            </a:r>
            <a:r>
              <a:rPr lang="en-US" sz="1600" b="1" i="1" dirty="0">
                <a:latin typeface="Times New Roman" pitchFamily="18" charset="0"/>
                <a:cs typeface="Times New Roman" pitchFamily="18" charset="0"/>
              </a:rPr>
              <a:t> </a:t>
            </a:r>
            <a:r>
              <a:rPr lang="en-US" sz="1600" b="1" i="1" dirty="0" err="1">
                <a:latin typeface="Times New Roman" pitchFamily="18" charset="0"/>
                <a:cs typeface="Times New Roman" pitchFamily="18" charset="0"/>
              </a:rPr>
              <a:t>trường</a:t>
            </a:r>
            <a:r>
              <a:rPr lang="en-US" sz="1600" b="1" i="1" dirty="0">
                <a:latin typeface="Times New Roman" pitchFamily="18" charset="0"/>
                <a:cs typeface="Times New Roman" pitchFamily="18" charset="0"/>
              </a:rPr>
              <a:t> </a:t>
            </a:r>
            <a:r>
              <a:rPr lang="en-US" sz="1600" b="1" i="1" dirty="0" err="1">
                <a:latin typeface="Times New Roman" pitchFamily="18" charset="0"/>
                <a:cs typeface="Times New Roman" pitchFamily="18" charset="0"/>
              </a:rPr>
              <a:t>quyết</a:t>
            </a:r>
            <a:r>
              <a:rPr lang="en-US" sz="1600" b="1" i="1" dirty="0">
                <a:latin typeface="Times New Roman" pitchFamily="18" charset="0"/>
                <a:cs typeface="Times New Roman" pitchFamily="18" charset="0"/>
              </a:rPr>
              <a:t> </a:t>
            </a:r>
            <a:r>
              <a:rPr lang="en-US" sz="1600" b="1" i="1" dirty="0" err="1">
                <a:latin typeface="Times New Roman" pitchFamily="18" charset="0"/>
                <a:cs typeface="Times New Roman" pitchFamily="18" charset="0"/>
              </a:rPr>
              <a:t>định</a:t>
            </a:r>
            <a:r>
              <a:rPr lang="en-US" sz="1600" b="1" i="1" dirty="0">
                <a:latin typeface="Times New Roman" pitchFamily="18" charset="0"/>
                <a:cs typeface="Times New Roman" pitchFamily="18" charset="0"/>
              </a:rPr>
              <a:t>.  </a:t>
            </a:r>
          </a:p>
        </p:txBody>
      </p:sp>
      <p:sp>
        <p:nvSpPr>
          <p:cNvPr id="13" name="TextBox 12"/>
          <p:cNvSpPr txBox="1"/>
          <p:nvPr/>
        </p:nvSpPr>
        <p:spPr>
          <a:xfrm>
            <a:off x="1143195" y="926432"/>
            <a:ext cx="9925270" cy="705080"/>
          </a:xfrm>
          <a:prstGeom prst="rect">
            <a:avLst/>
          </a:prstGeom>
          <a:solidFill>
            <a:schemeClr val="accent6">
              <a:lumMod val="20000"/>
              <a:lumOff val="80000"/>
            </a:schemeClr>
          </a:solidFill>
          <a:ln>
            <a:solidFill>
              <a:srgbClr val="E11D47"/>
            </a:solidFill>
          </a:ln>
        </p:spPr>
        <p:style>
          <a:lnRef idx="1">
            <a:schemeClr val="accent5"/>
          </a:lnRef>
          <a:fillRef idx="2">
            <a:schemeClr val="accent5"/>
          </a:fillRef>
          <a:effectRef idx="1">
            <a:schemeClr val="accent5"/>
          </a:effectRef>
          <a:fontRef idx="minor">
            <a:schemeClr val="dk1"/>
          </a:fontRef>
        </p:style>
        <p:txBody>
          <a:bodyPr lIns="99568" tIns="99568" rIns="99568" bIns="99568" spcCol="1270" anchor="ctr"/>
          <a:lstStyle/>
          <a:p>
            <a:pPr algn="ctr" defTabSz="622300">
              <a:lnSpc>
                <a:spcPct val="150000"/>
              </a:lnSpc>
              <a:spcAft>
                <a:spcPct val="35000"/>
              </a:spcAft>
              <a:defRPr/>
            </a:pPr>
            <a:r>
              <a:rPr lang="en-US" b="1" dirty="0" err="1">
                <a:solidFill>
                  <a:schemeClr val="tx1"/>
                </a:solidFill>
                <a:latin typeface="Times New Roman" pitchFamily="18" charset="0"/>
                <a:cs typeface="Times New Roman" pitchFamily="18" charset="0"/>
              </a:rPr>
              <a:t>Phân</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bổ</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quỹ</a:t>
            </a:r>
            <a:r>
              <a:rPr lang="en-US" b="1" dirty="0">
                <a:solidFill>
                  <a:schemeClr val="tx1"/>
                </a:solidFill>
                <a:latin typeface="Times New Roman" pitchFamily="18" charset="0"/>
                <a:cs typeface="Times New Roman" pitchFamily="18" charset="0"/>
              </a:rPr>
              <a:t> h</a:t>
            </a:r>
            <a:r>
              <a:rPr lang="vi-VN" b="1" dirty="0">
                <a:solidFill>
                  <a:schemeClr val="tx1"/>
                </a:solidFill>
                <a:latin typeface="Times New Roman" pitchFamily="18" charset="0"/>
                <a:cs typeface="Times New Roman" pitchFamily="18" charset="0"/>
              </a:rPr>
              <a:t>ọc bổng KKH</a:t>
            </a:r>
            <a:r>
              <a:rPr lang="en-US" b="1" dirty="0">
                <a:solidFill>
                  <a:schemeClr val="tx1"/>
                </a:solidFill>
                <a:latin typeface="Times New Roman" pitchFamily="18" charset="0"/>
                <a:cs typeface="Times New Roman" pitchFamily="18" charset="0"/>
              </a:rPr>
              <a:t>T </a:t>
            </a:r>
            <a:r>
              <a:rPr lang="en-US" b="1" dirty="0" err="1">
                <a:solidFill>
                  <a:schemeClr val="tx1"/>
                </a:solidFill>
                <a:latin typeface="Times New Roman" pitchFamily="18" charset="0"/>
                <a:cs typeface="Times New Roman" pitchFamily="18" charset="0"/>
              </a:rPr>
              <a:t>áp</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dụng</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năm</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học</a:t>
            </a:r>
            <a:r>
              <a:rPr lang="en-US" b="1" dirty="0">
                <a:solidFill>
                  <a:schemeClr val="tx1"/>
                </a:solidFill>
                <a:latin typeface="Times New Roman" pitchFamily="18" charset="0"/>
                <a:cs typeface="Times New Roman" pitchFamily="18" charset="0"/>
              </a:rPr>
              <a:t> 2024 - 2025</a:t>
            </a:r>
            <a:endParaRPr lang="en-US" sz="1600" b="1" dirty="0">
              <a:solidFill>
                <a:schemeClr val="tx1"/>
              </a:solidFill>
              <a:latin typeface="Times New Roman" pitchFamily="18" charset="0"/>
              <a:cs typeface="Times New Roman" pitchFamily="18"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
        <p:nvSpPr>
          <p:cNvPr id="15" name="Rectangle: Rounded Corners 72">
            <a:extLst>
              <a:ext uri="{FF2B5EF4-FFF2-40B4-BE49-F238E27FC236}">
                <a16:creationId xmlns:a16="http://schemas.microsoft.com/office/drawing/2014/main" id="{E6EDF4F4-84EB-4A11-B8A3-CBA9856C2E26}"/>
              </a:ext>
            </a:extLst>
          </p:cNvPr>
          <p:cNvSpPr/>
          <p:nvPr/>
        </p:nvSpPr>
        <p:spPr>
          <a:xfrm>
            <a:off x="1018082" y="232030"/>
            <a:ext cx="10175496" cy="462708"/>
          </a:xfrm>
          <a:prstGeom prst="roundRect">
            <a:avLst>
              <a:gd name="adj" fmla="val 44951"/>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0"/>
              </a:spcBef>
              <a:defRPr/>
            </a:pPr>
            <a:r>
              <a:rPr lang="en-US" altLang="en-US" sz="1600" b="1" dirty="0">
                <a:solidFill>
                  <a:srgbClr val="FF0000"/>
                </a:solidFill>
                <a:latin typeface="Times New Roman" panose="02020603050405020304" pitchFamily="18" charset="0"/>
                <a:cs typeface="Times New Roman" panose="02020603050405020304" pitchFamily="18" charset="0"/>
              </a:rPr>
              <a:t>III. MỘT SỐ QUY ĐỊNH MỚI DÀNH CHO SINH VIÊN</a:t>
            </a:r>
          </a:p>
        </p:txBody>
      </p:sp>
    </p:spTree>
    <p:extLst>
      <p:ext uri="{BB962C8B-B14F-4D97-AF65-F5344CB8AC3E}">
        <p14:creationId xmlns:p14="http://schemas.microsoft.com/office/powerpoint/2010/main" val="1987162372"/>
      </p:ext>
    </p:extLst>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White background">
            <a:extLst>
              <a:ext uri="{FF2B5EF4-FFF2-40B4-BE49-F238E27FC236}">
                <a16:creationId xmlns:a16="http://schemas.microsoft.com/office/drawing/2014/main" id="{4BA3590E-2E0D-4CBC-9802-A3015F61CCD9}"/>
              </a:ext>
            </a:extLst>
          </p:cNvPr>
          <p:cNvSpPr/>
          <p:nvPr/>
        </p:nvSpPr>
        <p:spPr>
          <a:xfrm>
            <a:off x="0" y="115156"/>
            <a:ext cx="11799065" cy="6400799"/>
          </a:xfrm>
          <a:prstGeom prst="roundRect">
            <a:avLst>
              <a:gd name="adj" fmla="val 449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b="1" dirty="0"/>
              <a:t>3</a:t>
            </a:r>
            <a:endParaRPr lang="en-US" dirty="0"/>
          </a:p>
          <a:p>
            <a:pPr fontAlgn="ctr"/>
            <a:r>
              <a:rPr lang="en-US" b="1" dirty="0" err="1"/>
              <a:t>Chương</a:t>
            </a:r>
            <a:r>
              <a:rPr lang="en-US" b="1" dirty="0"/>
              <a:t> </a:t>
            </a:r>
            <a:r>
              <a:rPr lang="en-US" b="1" dirty="0" err="1"/>
              <a:t>trình</a:t>
            </a:r>
            <a:r>
              <a:rPr lang="en-US" b="1" dirty="0"/>
              <a:t> </a:t>
            </a:r>
            <a:r>
              <a:rPr lang="en-US" b="1" dirty="0" err="1"/>
              <a:t>chất</a:t>
            </a:r>
            <a:r>
              <a:rPr lang="en-US" b="1" dirty="0"/>
              <a:t> </a:t>
            </a:r>
            <a:r>
              <a:rPr lang="en-US" b="1" dirty="0" err="1"/>
              <a:t>lượng</a:t>
            </a:r>
            <a:r>
              <a:rPr lang="en-US" b="1" dirty="0"/>
              <a:t> </a:t>
            </a:r>
            <a:endParaRPr lang="en-US" dirty="0"/>
          </a:p>
        </p:txBody>
      </p:sp>
      <p:pic>
        <p:nvPicPr>
          <p:cNvPr id="11" name="Picture 10"/>
          <p:cNvPicPr>
            <a:picLocks noChangeAspect="1"/>
          </p:cNvPicPr>
          <p:nvPr/>
        </p:nvPicPr>
        <p:blipFill>
          <a:blip r:embed="rId2"/>
          <a:stretch>
            <a:fillRect/>
          </a:stretch>
        </p:blipFill>
        <p:spPr>
          <a:xfrm>
            <a:off x="0" y="-18059"/>
            <a:ext cx="12192000" cy="6876059"/>
          </a:xfrm>
          <a:prstGeom prst="rect">
            <a:avLst/>
          </a:prstGeom>
        </p:spPr>
      </p:pic>
      <p:graphicFrame>
        <p:nvGraphicFramePr>
          <p:cNvPr id="9" name="Table 8"/>
          <p:cNvGraphicFramePr>
            <a:graphicFrameLocks noGrp="1"/>
          </p:cNvGraphicFramePr>
          <p:nvPr>
            <p:extLst>
              <p:ext uri="{D42A27DB-BD31-4B8C-83A1-F6EECF244321}">
                <p14:modId xmlns:p14="http://schemas.microsoft.com/office/powerpoint/2010/main" val="356853531"/>
              </p:ext>
            </p:extLst>
          </p:nvPr>
        </p:nvGraphicFramePr>
        <p:xfrm>
          <a:off x="1143195" y="2113896"/>
          <a:ext cx="9925270" cy="2885873"/>
        </p:xfrm>
        <a:graphic>
          <a:graphicData uri="http://schemas.openxmlformats.org/drawingml/2006/table">
            <a:tbl>
              <a:tblPr firstRow="1" bandRow="1">
                <a:tableStyleId>{93296810-A885-4BE3-A3E7-6D5BEEA58F35}</a:tableStyleId>
              </a:tblPr>
              <a:tblGrid>
                <a:gridCol w="610960">
                  <a:extLst>
                    <a:ext uri="{9D8B030D-6E8A-4147-A177-3AD203B41FA5}">
                      <a16:colId xmlns:a16="http://schemas.microsoft.com/office/drawing/2014/main" val="20000"/>
                    </a:ext>
                  </a:extLst>
                </a:gridCol>
                <a:gridCol w="5851372">
                  <a:extLst>
                    <a:ext uri="{9D8B030D-6E8A-4147-A177-3AD203B41FA5}">
                      <a16:colId xmlns:a16="http://schemas.microsoft.com/office/drawing/2014/main" val="20001"/>
                    </a:ext>
                  </a:extLst>
                </a:gridCol>
                <a:gridCol w="3462938">
                  <a:extLst>
                    <a:ext uri="{9D8B030D-6E8A-4147-A177-3AD203B41FA5}">
                      <a16:colId xmlns:a16="http://schemas.microsoft.com/office/drawing/2014/main" val="20002"/>
                    </a:ext>
                  </a:extLst>
                </a:gridCol>
              </a:tblGrid>
              <a:tr h="429362">
                <a:tc>
                  <a:txBody>
                    <a:bodyPr/>
                    <a:lstStyle/>
                    <a:p>
                      <a:pPr algn="ctr">
                        <a:lnSpc>
                          <a:spcPts val="1800"/>
                        </a:lnSpc>
                        <a:spcAft>
                          <a:spcPts val="0"/>
                        </a:spcAft>
                      </a:pPr>
                      <a:r>
                        <a:rPr lang="en-US" sz="2200" dirty="0">
                          <a:effectLst/>
                          <a:latin typeface="Times New Roman" panose="02020603050405020304" pitchFamily="18" charset="0"/>
                          <a:cs typeface="Times New Roman" panose="02020603050405020304" pitchFamily="18" charset="0"/>
                        </a:rPr>
                        <a:t>TT</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ts val="1800"/>
                        </a:lnSpc>
                        <a:spcAft>
                          <a:spcPts val="0"/>
                        </a:spcAft>
                      </a:pPr>
                      <a:r>
                        <a:rPr lang="en-US" sz="2200" dirty="0" err="1">
                          <a:effectLst/>
                          <a:latin typeface="Times New Roman" panose="02020603050405020304" pitchFamily="18" charset="0"/>
                          <a:cs typeface="Times New Roman" panose="02020603050405020304" pitchFamily="18" charset="0"/>
                        </a:rPr>
                        <a:t>Hệ</a:t>
                      </a:r>
                      <a:r>
                        <a:rPr lang="en-US" sz="2200" dirty="0">
                          <a:effectLst/>
                          <a:latin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cs typeface="Times New Roman" panose="02020603050405020304" pitchFamily="18" charset="0"/>
                        </a:rPr>
                        <a:t>đào</a:t>
                      </a:r>
                      <a:r>
                        <a:rPr lang="en-US" sz="2200" dirty="0">
                          <a:effectLst/>
                          <a:latin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cs typeface="Times New Roman" panose="02020603050405020304" pitchFamily="18" charset="0"/>
                        </a:rPr>
                        <a:t>tạo</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ts val="1800"/>
                        </a:lnSpc>
                        <a:spcAft>
                          <a:spcPts val="0"/>
                        </a:spcAft>
                      </a:pPr>
                      <a:r>
                        <a:rPr lang="en-US" sz="2200" dirty="0" err="1">
                          <a:effectLst/>
                          <a:latin typeface="Times New Roman" panose="02020603050405020304" pitchFamily="18" charset="0"/>
                          <a:cs typeface="Times New Roman" panose="02020603050405020304" pitchFamily="18" charset="0"/>
                        </a:rPr>
                        <a:t>Mức</a:t>
                      </a:r>
                      <a:r>
                        <a:rPr lang="en-US" sz="2200" dirty="0">
                          <a:effectLst/>
                          <a:latin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cs typeface="Times New Roman" panose="02020603050405020304" pitchFamily="18" charset="0"/>
                        </a:rPr>
                        <a:t>thu</a:t>
                      </a:r>
                      <a:r>
                        <a:rPr lang="en-US" sz="2200" dirty="0">
                          <a:effectLst/>
                          <a:latin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cs typeface="Times New Roman" panose="02020603050405020304" pitchFamily="18" charset="0"/>
                        </a:rPr>
                        <a:t>học</a:t>
                      </a:r>
                      <a:r>
                        <a:rPr lang="en-US" sz="2200" dirty="0">
                          <a:effectLst/>
                          <a:latin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cs typeface="Times New Roman" panose="02020603050405020304" pitchFamily="18" charset="0"/>
                        </a:rPr>
                        <a:t>phí</a:t>
                      </a:r>
                      <a:r>
                        <a:rPr lang="en-US" sz="2200" dirty="0">
                          <a:effectLst/>
                          <a:latin typeface="Times New Roman" panose="02020603050405020304" pitchFamily="18" charset="0"/>
                          <a:cs typeface="Times New Roman" panose="02020603050405020304" pitchFamily="18" charset="0"/>
                        </a:rPr>
                        <a:t>/</a:t>
                      </a:r>
                      <a:r>
                        <a:rPr lang="en-US" sz="2200" dirty="0" err="1">
                          <a:effectLst/>
                          <a:latin typeface="Times New Roman" panose="02020603050405020304" pitchFamily="18" charset="0"/>
                          <a:cs typeface="Times New Roman" panose="02020603050405020304" pitchFamily="18" charset="0"/>
                        </a:rPr>
                        <a:t>tín</a:t>
                      </a:r>
                      <a:r>
                        <a:rPr lang="en-US" sz="2200" dirty="0">
                          <a:effectLst/>
                          <a:latin typeface="Times New Roman" panose="02020603050405020304" pitchFamily="18" charset="0"/>
                          <a:cs typeface="Times New Roman" panose="02020603050405020304" pitchFamily="18" charset="0"/>
                        </a:rPr>
                        <a:t> </a:t>
                      </a:r>
                      <a:r>
                        <a:rPr lang="en-US" sz="2200" dirty="0" err="1">
                          <a:effectLst/>
                          <a:latin typeface="Times New Roman" panose="02020603050405020304" pitchFamily="18" charset="0"/>
                          <a:cs typeface="Times New Roman" panose="02020603050405020304" pitchFamily="18" charset="0"/>
                        </a:rPr>
                        <a:t>chỉ</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818837">
                <a:tc>
                  <a:txBody>
                    <a:bodyPr/>
                    <a:lstStyle/>
                    <a:p>
                      <a:pPr algn="ctr">
                        <a:lnSpc>
                          <a:spcPts val="1800"/>
                        </a:lnSpc>
                        <a:spcAft>
                          <a:spcPts val="0"/>
                        </a:spcAft>
                      </a:pPr>
                      <a:r>
                        <a:rPr lang="en-US" sz="2200" dirty="0">
                          <a:solidFill>
                            <a:srgbClr val="FF0000"/>
                          </a:solidFill>
                          <a:effectLst/>
                          <a:latin typeface="Times New Roman" panose="02020603050405020304" pitchFamily="18" charset="0"/>
                          <a:cs typeface="Times New Roman" panose="02020603050405020304" pitchFamily="18" charset="0"/>
                        </a:rPr>
                        <a:t>1</a:t>
                      </a: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ts val="1800"/>
                        </a:lnSpc>
                        <a:spcAft>
                          <a:spcPts val="0"/>
                        </a:spcAft>
                      </a:pPr>
                      <a:r>
                        <a:rPr lang="en-US" sz="2200" dirty="0" err="1">
                          <a:solidFill>
                            <a:srgbClr val="FF0000"/>
                          </a:solidFill>
                          <a:effectLst/>
                          <a:latin typeface="Times New Roman" panose="02020603050405020304" pitchFamily="18" charset="0"/>
                          <a:cs typeface="Times New Roman" panose="02020603050405020304" pitchFamily="18" charset="0"/>
                        </a:rPr>
                        <a:t>Chương</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trình</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tiêu</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chuẩn</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học</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lần</a:t>
                      </a:r>
                      <a:r>
                        <a:rPr lang="en-US" sz="2200" baseline="0" dirty="0">
                          <a:solidFill>
                            <a:srgbClr val="FF0000"/>
                          </a:solidFill>
                          <a:effectLst/>
                          <a:latin typeface="Times New Roman" panose="02020603050405020304" pitchFamily="18" charset="0"/>
                          <a:cs typeface="Times New Roman" panose="02020603050405020304" pitchFamily="18" charset="0"/>
                        </a:rPr>
                        <a:t> 1)</a:t>
                      </a: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ts val="1800"/>
                        </a:lnSpc>
                        <a:spcAft>
                          <a:spcPts val="0"/>
                        </a:spcAft>
                      </a:pP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485.000</a:t>
                      </a:r>
                    </a:p>
                  </a:txBody>
                  <a:tcPr marL="68580" marR="68580" marT="0" marB="0" anchor="ctr"/>
                </a:tc>
                <a:extLst>
                  <a:ext uri="{0D108BD9-81ED-4DB2-BD59-A6C34878D82A}">
                    <a16:rowId xmlns:a16="http://schemas.microsoft.com/office/drawing/2014/main" val="10002"/>
                  </a:ext>
                </a:extLst>
              </a:tr>
              <a:tr h="818837">
                <a:tc>
                  <a:txBody>
                    <a:bodyPr/>
                    <a:lstStyle/>
                    <a:p>
                      <a:pPr algn="ctr">
                        <a:lnSpc>
                          <a:spcPts val="1800"/>
                        </a:lnSpc>
                        <a:spcAft>
                          <a:spcPts val="0"/>
                        </a:spcAft>
                      </a:pPr>
                      <a:r>
                        <a:rPr lang="en-US" sz="2200" dirty="0">
                          <a:solidFill>
                            <a:srgbClr val="FF0000"/>
                          </a:solidFill>
                          <a:effectLst/>
                          <a:latin typeface="Times New Roman" panose="02020603050405020304" pitchFamily="18" charset="0"/>
                          <a:cs typeface="Times New Roman" panose="02020603050405020304" pitchFamily="18" charset="0"/>
                        </a:rPr>
                        <a:t>2</a:t>
                      </a: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ts val="1800"/>
                        </a:lnSpc>
                        <a:spcAft>
                          <a:spcPts val="0"/>
                        </a:spcAft>
                      </a:pPr>
                      <a:r>
                        <a:rPr lang="en-US" sz="2200" dirty="0" err="1">
                          <a:solidFill>
                            <a:srgbClr val="FF0000"/>
                          </a:solidFill>
                          <a:effectLst/>
                          <a:latin typeface="Times New Roman" panose="02020603050405020304" pitchFamily="18" charset="0"/>
                          <a:cs typeface="Times New Roman" panose="02020603050405020304" pitchFamily="18" charset="0"/>
                        </a:rPr>
                        <a:t>Chương</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trình</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chất</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lượng</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học</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lần</a:t>
                      </a:r>
                      <a:r>
                        <a:rPr lang="en-US" sz="2200" baseline="0" dirty="0">
                          <a:solidFill>
                            <a:srgbClr val="FF0000"/>
                          </a:solidFill>
                          <a:effectLst/>
                          <a:latin typeface="Times New Roman" panose="02020603050405020304" pitchFamily="18" charset="0"/>
                          <a:cs typeface="Times New Roman" panose="02020603050405020304" pitchFamily="18" charset="0"/>
                        </a:rPr>
                        <a:t> 1)</a:t>
                      </a: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582.000 </a:t>
                      </a:r>
                    </a:p>
                    <a:p>
                      <a:pPr algn="ctr">
                        <a:lnSpc>
                          <a:spcPts val="1800"/>
                        </a:lnSpc>
                        <a:spcAft>
                          <a:spcPts val="0"/>
                        </a:spcAft>
                      </a:pP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818837">
                <a:tc>
                  <a:txBody>
                    <a:bodyPr/>
                    <a:lstStyle/>
                    <a:p>
                      <a:pPr algn="ctr">
                        <a:lnSpc>
                          <a:spcPts val="1800"/>
                        </a:lnSpc>
                        <a:spcAft>
                          <a:spcPts val="0"/>
                        </a:spcAft>
                      </a:pPr>
                      <a:r>
                        <a:rPr lang="en-US" sz="2200" dirty="0">
                          <a:solidFill>
                            <a:srgbClr val="FF0000"/>
                          </a:solidFill>
                          <a:effectLst/>
                          <a:latin typeface="Times New Roman" panose="02020603050405020304" pitchFamily="18" charset="0"/>
                          <a:cs typeface="Times New Roman" panose="02020603050405020304" pitchFamily="18" charset="0"/>
                        </a:rPr>
                        <a:t>3</a:t>
                      </a: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ts val="1800"/>
                        </a:lnSpc>
                        <a:spcAft>
                          <a:spcPts val="0"/>
                        </a:spcAft>
                      </a:pPr>
                      <a:r>
                        <a:rPr lang="en-US" sz="2200" dirty="0" err="1">
                          <a:solidFill>
                            <a:srgbClr val="FF0000"/>
                          </a:solidFill>
                          <a:effectLst/>
                          <a:latin typeface="Times New Roman" panose="02020603050405020304" pitchFamily="18" charset="0"/>
                          <a:cs typeface="Times New Roman" panose="02020603050405020304" pitchFamily="18" charset="0"/>
                        </a:rPr>
                        <a:t>Sinh</a:t>
                      </a:r>
                      <a:r>
                        <a:rPr lang="en-US" sz="2200" dirty="0">
                          <a:solidFill>
                            <a:srgbClr val="FF0000"/>
                          </a:solidFill>
                          <a:effectLst/>
                          <a:latin typeface="Times New Roman" panose="02020603050405020304" pitchFamily="18" charset="0"/>
                          <a:cs typeface="Times New Roman" panose="02020603050405020304" pitchFamily="18" charset="0"/>
                        </a:rPr>
                        <a:t> </a:t>
                      </a:r>
                      <a:r>
                        <a:rPr lang="en-US" sz="2200" dirty="0" err="1">
                          <a:solidFill>
                            <a:srgbClr val="FF0000"/>
                          </a:solidFill>
                          <a:effectLst/>
                          <a:latin typeface="Times New Roman" panose="02020603050405020304" pitchFamily="18" charset="0"/>
                          <a:cs typeface="Times New Roman" panose="02020603050405020304" pitchFamily="18" charset="0"/>
                        </a:rPr>
                        <a:t>viên</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học</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cải</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thiện</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áp</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dụng</a:t>
                      </a:r>
                      <a:r>
                        <a:rPr lang="en-US" sz="2200" baseline="0" dirty="0">
                          <a:solidFill>
                            <a:srgbClr val="FF0000"/>
                          </a:solidFill>
                          <a:effectLst/>
                          <a:latin typeface="Times New Roman" panose="02020603050405020304" pitchFamily="18" charset="0"/>
                          <a:cs typeface="Times New Roman" panose="02020603050405020304" pitchFamily="18" charset="0"/>
                        </a:rPr>
                        <a:t> </a:t>
                      </a:r>
                      <a:r>
                        <a:rPr lang="en-US" sz="2200" baseline="0" dirty="0" err="1">
                          <a:solidFill>
                            <a:srgbClr val="FF0000"/>
                          </a:solidFill>
                          <a:effectLst/>
                          <a:latin typeface="Times New Roman" panose="02020603050405020304" pitchFamily="18" charset="0"/>
                          <a:cs typeface="Times New Roman" panose="02020603050405020304" pitchFamily="18" charset="0"/>
                        </a:rPr>
                        <a:t>chung</a:t>
                      </a:r>
                      <a:r>
                        <a:rPr lang="en-US" sz="2200" baseline="0" dirty="0">
                          <a:solidFill>
                            <a:srgbClr val="FF0000"/>
                          </a:solidFill>
                          <a:effectLst/>
                          <a:latin typeface="Times New Roman" panose="02020603050405020304" pitchFamily="18" charset="0"/>
                          <a:cs typeface="Times New Roman" panose="02020603050405020304" pitchFamily="18" charset="0"/>
                        </a:rPr>
                        <a:t>)</a:t>
                      </a: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550.000 </a:t>
                      </a:r>
                    </a:p>
                    <a:p>
                      <a:pPr algn="ctr">
                        <a:lnSpc>
                          <a:spcPts val="1800"/>
                        </a:lnSpc>
                        <a:spcAft>
                          <a:spcPts val="0"/>
                        </a:spcAft>
                      </a:pPr>
                      <a:endParaRPr lang="en-US" sz="2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288631854"/>
                  </a:ext>
                </a:extLst>
              </a:tr>
            </a:tbl>
          </a:graphicData>
        </a:graphic>
      </p:graphicFrame>
      <p:sp>
        <p:nvSpPr>
          <p:cNvPr id="13" name="TextBox 12"/>
          <p:cNvSpPr txBox="1"/>
          <p:nvPr/>
        </p:nvSpPr>
        <p:spPr>
          <a:xfrm>
            <a:off x="1143195" y="1187690"/>
            <a:ext cx="9925270" cy="705080"/>
          </a:xfrm>
          <a:prstGeom prst="rect">
            <a:avLst/>
          </a:prstGeom>
          <a:solidFill>
            <a:schemeClr val="accent6">
              <a:lumMod val="20000"/>
              <a:lumOff val="80000"/>
            </a:schemeClr>
          </a:solidFill>
          <a:ln>
            <a:solidFill>
              <a:srgbClr val="E11D47"/>
            </a:solidFill>
          </a:ln>
        </p:spPr>
        <p:style>
          <a:lnRef idx="1">
            <a:schemeClr val="accent5"/>
          </a:lnRef>
          <a:fillRef idx="2">
            <a:schemeClr val="accent5"/>
          </a:fillRef>
          <a:effectRef idx="1">
            <a:schemeClr val="accent5"/>
          </a:effectRef>
          <a:fontRef idx="minor">
            <a:schemeClr val="dk1"/>
          </a:fontRef>
        </p:style>
        <p:txBody>
          <a:bodyPr lIns="99568" tIns="99568" rIns="99568" bIns="99568" spcCol="1270" anchor="ctr"/>
          <a:lstStyle/>
          <a:p>
            <a:pPr algn="ctr" defTabSz="622300">
              <a:lnSpc>
                <a:spcPct val="150000"/>
              </a:lnSpc>
              <a:spcAft>
                <a:spcPct val="35000"/>
              </a:spcAft>
              <a:defRPr/>
            </a:pPr>
            <a:r>
              <a:rPr lang="en-US" b="1" dirty="0">
                <a:solidFill>
                  <a:schemeClr val="tx1"/>
                </a:solidFill>
                <a:latin typeface="Times New Roman" pitchFamily="18" charset="0"/>
                <a:cs typeface="Times New Roman" pitchFamily="18" charset="0"/>
              </a:rPr>
              <a:t>Quy </a:t>
            </a:r>
            <a:r>
              <a:rPr lang="en-US" b="1" dirty="0" err="1">
                <a:solidFill>
                  <a:schemeClr val="tx1"/>
                </a:solidFill>
                <a:latin typeface="Times New Roman" pitchFamily="18" charset="0"/>
                <a:cs typeface="Times New Roman" pitchFamily="18" charset="0"/>
              </a:rPr>
              <a:t>định</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mức</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thu</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học</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phí</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áp</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dụng</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từ</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học</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kỳ</a:t>
            </a:r>
            <a:r>
              <a:rPr lang="en-US" b="1" dirty="0">
                <a:solidFill>
                  <a:schemeClr val="tx1"/>
                </a:solidFill>
                <a:latin typeface="Times New Roman" pitchFamily="18" charset="0"/>
                <a:cs typeface="Times New Roman" pitchFamily="18" charset="0"/>
              </a:rPr>
              <a:t> 1 </a:t>
            </a:r>
            <a:r>
              <a:rPr lang="en-US" b="1" dirty="0" err="1">
                <a:solidFill>
                  <a:schemeClr val="tx1"/>
                </a:solidFill>
                <a:latin typeface="Times New Roman" pitchFamily="18" charset="0"/>
                <a:cs typeface="Times New Roman" pitchFamily="18" charset="0"/>
              </a:rPr>
              <a:t>năm</a:t>
            </a:r>
            <a:r>
              <a:rPr lang="en-US" b="1" dirty="0">
                <a:solidFill>
                  <a:schemeClr val="tx1"/>
                </a:solidFill>
                <a:latin typeface="Times New Roman" pitchFamily="18" charset="0"/>
                <a:cs typeface="Times New Roman" pitchFamily="18" charset="0"/>
              </a:rPr>
              <a:t> </a:t>
            </a:r>
            <a:r>
              <a:rPr lang="en-US" b="1" dirty="0" err="1">
                <a:solidFill>
                  <a:schemeClr val="tx1"/>
                </a:solidFill>
                <a:latin typeface="Times New Roman" pitchFamily="18" charset="0"/>
                <a:cs typeface="Times New Roman" pitchFamily="18" charset="0"/>
              </a:rPr>
              <a:t>học</a:t>
            </a:r>
            <a:r>
              <a:rPr lang="en-US" b="1" dirty="0">
                <a:solidFill>
                  <a:schemeClr val="tx1"/>
                </a:solidFill>
                <a:latin typeface="Times New Roman" pitchFamily="18" charset="0"/>
                <a:cs typeface="Times New Roman" pitchFamily="18" charset="0"/>
              </a:rPr>
              <a:t> 2024 - 2025</a:t>
            </a:r>
            <a:endParaRPr lang="en-US" sz="1600" b="1" dirty="0">
              <a:solidFill>
                <a:schemeClr val="tx1"/>
              </a:solidFill>
              <a:latin typeface="Times New Roman" pitchFamily="18" charset="0"/>
              <a:cs typeface="Times New Roman"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759677015"/>
              </p:ext>
            </p:extLst>
          </p:nvPr>
        </p:nvGraphicFramePr>
        <p:xfrm>
          <a:off x="1143195" y="4952213"/>
          <a:ext cx="9925270" cy="818837"/>
        </p:xfrm>
        <a:graphic>
          <a:graphicData uri="http://schemas.openxmlformats.org/drawingml/2006/table">
            <a:tbl>
              <a:tblPr firstRow="1" bandRow="1">
                <a:tableStyleId>{16D9F66E-5EB9-4882-86FB-DCBF35E3C3E4}</a:tableStyleId>
              </a:tblPr>
              <a:tblGrid>
                <a:gridCol w="610960">
                  <a:extLst>
                    <a:ext uri="{9D8B030D-6E8A-4147-A177-3AD203B41FA5}">
                      <a16:colId xmlns:a16="http://schemas.microsoft.com/office/drawing/2014/main" val="994932160"/>
                    </a:ext>
                  </a:extLst>
                </a:gridCol>
                <a:gridCol w="5851372">
                  <a:extLst>
                    <a:ext uri="{9D8B030D-6E8A-4147-A177-3AD203B41FA5}">
                      <a16:colId xmlns:a16="http://schemas.microsoft.com/office/drawing/2014/main" val="4103938111"/>
                    </a:ext>
                  </a:extLst>
                </a:gridCol>
                <a:gridCol w="3462938">
                  <a:extLst>
                    <a:ext uri="{9D8B030D-6E8A-4147-A177-3AD203B41FA5}">
                      <a16:colId xmlns:a16="http://schemas.microsoft.com/office/drawing/2014/main" val="259953866"/>
                    </a:ext>
                  </a:extLst>
                </a:gridCol>
              </a:tblGrid>
              <a:tr h="818837">
                <a:tc>
                  <a:txBody>
                    <a:bodyPr/>
                    <a:lstStyle/>
                    <a:p>
                      <a:pPr algn="ctr">
                        <a:lnSpc>
                          <a:spcPts val="1800"/>
                        </a:lnSpc>
                        <a:spcAft>
                          <a:spcPts val="0"/>
                        </a:spcAft>
                      </a:pPr>
                      <a:r>
                        <a:rPr lang="en-US" sz="2200" b="0" dirty="0">
                          <a:solidFill>
                            <a:srgbClr val="FF0000"/>
                          </a:solidFill>
                          <a:effectLst/>
                          <a:latin typeface="Times New Roman" panose="02020603050405020304" pitchFamily="18" charset="0"/>
                          <a:cs typeface="Times New Roman" panose="02020603050405020304" pitchFamily="18" charset="0"/>
                        </a:rPr>
                        <a:t>4</a:t>
                      </a:r>
                      <a:endParaRPr lang="en-US" sz="2200" b="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nSpc>
                          <a:spcPts val="1800"/>
                        </a:lnSpc>
                        <a:spcAft>
                          <a:spcPts val="0"/>
                        </a:spcAft>
                      </a:pPr>
                      <a:r>
                        <a:rPr lang="en-US" sz="2200" b="0" dirty="0" err="1">
                          <a:solidFill>
                            <a:srgbClr val="FF0000"/>
                          </a:solidFill>
                          <a:effectLst/>
                          <a:latin typeface="Times New Roman" panose="02020603050405020304" pitchFamily="18" charset="0"/>
                          <a:cs typeface="Times New Roman" panose="02020603050405020304" pitchFamily="18" charset="0"/>
                        </a:rPr>
                        <a:t>Sinh</a:t>
                      </a:r>
                      <a:r>
                        <a:rPr lang="en-US" sz="2200" b="0" dirty="0">
                          <a:solidFill>
                            <a:srgbClr val="FF0000"/>
                          </a:solidFill>
                          <a:effectLst/>
                          <a:latin typeface="Times New Roman" panose="02020603050405020304" pitchFamily="18" charset="0"/>
                          <a:cs typeface="Times New Roman" panose="02020603050405020304" pitchFamily="18" charset="0"/>
                        </a:rPr>
                        <a:t> </a:t>
                      </a:r>
                      <a:r>
                        <a:rPr lang="en-US" sz="2200" b="0" dirty="0" err="1">
                          <a:solidFill>
                            <a:srgbClr val="FF0000"/>
                          </a:solidFill>
                          <a:effectLst/>
                          <a:latin typeface="Times New Roman" panose="02020603050405020304" pitchFamily="18" charset="0"/>
                          <a:cs typeface="Times New Roman" panose="02020603050405020304" pitchFamily="18" charset="0"/>
                        </a:rPr>
                        <a:t>viên</a:t>
                      </a:r>
                      <a:r>
                        <a:rPr lang="en-US" sz="2200" b="0" baseline="0" dirty="0">
                          <a:solidFill>
                            <a:srgbClr val="FF0000"/>
                          </a:solidFill>
                          <a:effectLst/>
                          <a:latin typeface="Times New Roman" panose="02020603050405020304" pitchFamily="18" charset="0"/>
                          <a:cs typeface="Times New Roman" panose="02020603050405020304" pitchFamily="18" charset="0"/>
                        </a:rPr>
                        <a:t> </a:t>
                      </a:r>
                      <a:r>
                        <a:rPr lang="en-US" sz="2200" b="0" baseline="0" dirty="0" err="1">
                          <a:solidFill>
                            <a:srgbClr val="FF0000"/>
                          </a:solidFill>
                          <a:effectLst/>
                          <a:latin typeface="Times New Roman" panose="02020603050405020304" pitchFamily="18" charset="0"/>
                          <a:cs typeface="Times New Roman" panose="02020603050405020304" pitchFamily="18" charset="0"/>
                        </a:rPr>
                        <a:t>học</a:t>
                      </a:r>
                      <a:r>
                        <a:rPr lang="en-US" sz="2200" b="0" baseline="0" dirty="0">
                          <a:solidFill>
                            <a:srgbClr val="FF0000"/>
                          </a:solidFill>
                          <a:effectLst/>
                          <a:latin typeface="Times New Roman" panose="02020603050405020304" pitchFamily="18" charset="0"/>
                          <a:cs typeface="Times New Roman" panose="02020603050405020304" pitchFamily="18" charset="0"/>
                        </a:rPr>
                        <a:t> </a:t>
                      </a:r>
                      <a:r>
                        <a:rPr lang="en-US" sz="2200" b="0" baseline="0" dirty="0" err="1">
                          <a:solidFill>
                            <a:srgbClr val="FF0000"/>
                          </a:solidFill>
                          <a:effectLst/>
                          <a:latin typeface="Times New Roman" panose="02020603050405020304" pitchFamily="18" charset="0"/>
                          <a:cs typeface="Times New Roman" panose="02020603050405020304" pitchFamily="18" charset="0"/>
                        </a:rPr>
                        <a:t>lại</a:t>
                      </a:r>
                      <a:r>
                        <a:rPr lang="en-US" sz="2200" b="0" baseline="0" dirty="0">
                          <a:solidFill>
                            <a:srgbClr val="FF0000"/>
                          </a:solidFill>
                          <a:effectLst/>
                          <a:latin typeface="Times New Roman" panose="02020603050405020304" pitchFamily="18" charset="0"/>
                          <a:cs typeface="Times New Roman" panose="02020603050405020304" pitchFamily="18" charset="0"/>
                        </a:rPr>
                        <a:t> (</a:t>
                      </a:r>
                      <a:r>
                        <a:rPr lang="en-US" sz="2200" b="0" baseline="0" dirty="0" err="1">
                          <a:solidFill>
                            <a:srgbClr val="FF0000"/>
                          </a:solidFill>
                          <a:effectLst/>
                          <a:latin typeface="Times New Roman" panose="02020603050405020304" pitchFamily="18" charset="0"/>
                          <a:cs typeface="Times New Roman" panose="02020603050405020304" pitchFamily="18" charset="0"/>
                        </a:rPr>
                        <a:t>áp</a:t>
                      </a:r>
                      <a:r>
                        <a:rPr lang="en-US" sz="2200" b="0" baseline="0" dirty="0">
                          <a:solidFill>
                            <a:srgbClr val="FF0000"/>
                          </a:solidFill>
                          <a:effectLst/>
                          <a:latin typeface="Times New Roman" panose="02020603050405020304" pitchFamily="18" charset="0"/>
                          <a:cs typeface="Times New Roman" panose="02020603050405020304" pitchFamily="18" charset="0"/>
                        </a:rPr>
                        <a:t> </a:t>
                      </a:r>
                      <a:r>
                        <a:rPr lang="en-US" sz="2200" b="0" baseline="0" dirty="0" err="1">
                          <a:solidFill>
                            <a:srgbClr val="FF0000"/>
                          </a:solidFill>
                          <a:effectLst/>
                          <a:latin typeface="Times New Roman" panose="02020603050405020304" pitchFamily="18" charset="0"/>
                          <a:cs typeface="Times New Roman" panose="02020603050405020304" pitchFamily="18" charset="0"/>
                        </a:rPr>
                        <a:t>dụng</a:t>
                      </a:r>
                      <a:r>
                        <a:rPr lang="en-US" sz="2200" b="0" baseline="0" dirty="0">
                          <a:solidFill>
                            <a:srgbClr val="FF0000"/>
                          </a:solidFill>
                          <a:effectLst/>
                          <a:latin typeface="Times New Roman" panose="02020603050405020304" pitchFamily="18" charset="0"/>
                          <a:cs typeface="Times New Roman" panose="02020603050405020304" pitchFamily="18" charset="0"/>
                        </a:rPr>
                        <a:t> </a:t>
                      </a:r>
                      <a:r>
                        <a:rPr lang="en-US" sz="2200" b="0" baseline="0" dirty="0" err="1">
                          <a:solidFill>
                            <a:srgbClr val="FF0000"/>
                          </a:solidFill>
                          <a:effectLst/>
                          <a:latin typeface="Times New Roman" panose="02020603050405020304" pitchFamily="18" charset="0"/>
                          <a:cs typeface="Times New Roman" panose="02020603050405020304" pitchFamily="18" charset="0"/>
                        </a:rPr>
                        <a:t>chung</a:t>
                      </a:r>
                      <a:r>
                        <a:rPr lang="en-US" sz="2200" b="0" baseline="0" dirty="0">
                          <a:solidFill>
                            <a:srgbClr val="FF0000"/>
                          </a:solidFill>
                          <a:effectLst/>
                          <a:latin typeface="Times New Roman" panose="02020603050405020304" pitchFamily="18" charset="0"/>
                          <a:cs typeface="Times New Roman" panose="02020603050405020304" pitchFamily="18" charset="0"/>
                        </a:rPr>
                        <a:t>)</a:t>
                      </a:r>
                      <a:endParaRPr lang="en-US" sz="2200" b="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lang="en-US" sz="2200" b="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550.000 </a:t>
                      </a:r>
                    </a:p>
                    <a:p>
                      <a:pPr algn="ctr">
                        <a:lnSpc>
                          <a:spcPts val="1800"/>
                        </a:lnSpc>
                        <a:spcAft>
                          <a:spcPts val="0"/>
                        </a:spcAft>
                      </a:pPr>
                      <a:endParaRPr lang="en-US" sz="2200" b="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30645630"/>
                  </a:ext>
                </a:extLst>
              </a:tr>
            </a:tbl>
          </a:graphicData>
        </a:graphic>
      </p:graphicFrame>
      <p:sp>
        <p:nvSpPr>
          <p:cNvPr id="8" name="Rectangle: Rounded Corners 72">
            <a:extLst>
              <a:ext uri="{FF2B5EF4-FFF2-40B4-BE49-F238E27FC236}">
                <a16:creationId xmlns:a16="http://schemas.microsoft.com/office/drawing/2014/main" id="{E6EDF4F4-84EB-4A11-B8A3-CBA9856C2E26}"/>
              </a:ext>
            </a:extLst>
          </p:cNvPr>
          <p:cNvSpPr/>
          <p:nvPr/>
        </p:nvSpPr>
        <p:spPr>
          <a:xfrm>
            <a:off x="1018082" y="232030"/>
            <a:ext cx="10175496" cy="462708"/>
          </a:xfrm>
          <a:prstGeom prst="roundRect">
            <a:avLst>
              <a:gd name="adj" fmla="val 44951"/>
            </a:avLst>
          </a:prstGeom>
          <a:ln/>
        </p:spPr>
        <p:style>
          <a:lnRef idx="2">
            <a:schemeClr val="accent1"/>
          </a:lnRef>
          <a:fillRef idx="1">
            <a:schemeClr val="lt1"/>
          </a:fillRef>
          <a:effectRef idx="0">
            <a:schemeClr val="accent1"/>
          </a:effectRef>
          <a:fontRef idx="minor">
            <a:schemeClr val="dk1"/>
          </a:fontRef>
        </p:style>
        <p:txBody>
          <a:bodyPr rtlCol="0" anchor="ctr"/>
          <a:lstStyle/>
          <a:p>
            <a:pPr algn="ctr">
              <a:spcBef>
                <a:spcPct val="0"/>
              </a:spcBef>
              <a:defRPr/>
            </a:pPr>
            <a:r>
              <a:rPr lang="en-US" altLang="en-US" sz="1600" b="1" dirty="0">
                <a:solidFill>
                  <a:srgbClr val="FF0000"/>
                </a:solidFill>
                <a:latin typeface="Times New Roman" panose="02020603050405020304" pitchFamily="18" charset="0"/>
                <a:cs typeface="Times New Roman" panose="02020603050405020304" pitchFamily="18" charset="0"/>
              </a:rPr>
              <a:t>III. MỘT SỐ QUY ĐỊNH MỚI DÀNH CHO SINH VIÊN</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Tree>
    <p:extLst>
      <p:ext uri="{BB962C8B-B14F-4D97-AF65-F5344CB8AC3E}">
        <p14:creationId xmlns:p14="http://schemas.microsoft.com/office/powerpoint/2010/main" val="36894486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0" y="-18059"/>
            <a:ext cx="12192000" cy="6876059"/>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
        <p:nvSpPr>
          <p:cNvPr id="3" name="Rectangle 1">
            <a:extLst>
              <a:ext uri="{FF2B5EF4-FFF2-40B4-BE49-F238E27FC236}">
                <a16:creationId xmlns:a16="http://schemas.microsoft.com/office/drawing/2014/main" id="{38C246B9-3ACA-113B-852F-EA23C154F4FB}"/>
              </a:ext>
            </a:extLst>
          </p:cNvPr>
          <p:cNvSpPr>
            <a:spLocks noChangeArrowheads="1"/>
          </p:cNvSpPr>
          <p:nvPr/>
        </p:nvSpPr>
        <p:spPr bwMode="auto">
          <a:xfrm>
            <a:off x="895739" y="377309"/>
            <a:ext cx="98359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b="1" dirty="0">
                <a:solidFill>
                  <a:srgbClr val="C00000"/>
                </a:solidFill>
                <a:latin typeface="Times New Roman" panose="02020603050405020304" pitchFamily="18" charset="0"/>
                <a:ea typeface="Arial Unicode MS"/>
                <a:cs typeface="Times New Roman" panose="02020603050405020304" pitchFamily="18" charset="0"/>
              </a:rPr>
              <a:t>MỘT SỐ KÊNH LIÊN HỆ VỚI PHÒNG CT&amp;CTSV</a:t>
            </a:r>
            <a:endParaRPr lang="en-US" altLang="en-US" sz="2400" b="1" dirty="0">
              <a:solidFill>
                <a:srgbClr val="C0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2815114" y="2531779"/>
            <a:ext cx="3614446" cy="456585"/>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231"/>
              </a:lnSpc>
            </a:pPr>
            <a:r>
              <a:rPr lang="en-US" sz="1500" b="1" dirty="0">
                <a:solidFill>
                  <a:schemeClr val="tx1"/>
                </a:solidFill>
                <a:latin typeface="Times New Roman" pitchFamily="18" charset="0"/>
                <a:cs typeface="Times New Roman" pitchFamily="18" charset="0"/>
              </a:rPr>
              <a:t>https://www.facebook.com/CTSV.UNETI</a:t>
            </a:r>
          </a:p>
        </p:txBody>
      </p:sp>
      <p:sp>
        <p:nvSpPr>
          <p:cNvPr id="5" name="Rectangle 4"/>
          <p:cNvSpPr/>
          <p:nvPr/>
        </p:nvSpPr>
        <p:spPr>
          <a:xfrm>
            <a:off x="3575514" y="1997973"/>
            <a:ext cx="2093646" cy="34451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lnSpc>
                <a:spcPts val="3231"/>
              </a:lnSpc>
            </a:pPr>
            <a:r>
              <a:rPr lang="en-US" sz="2200" dirty="0">
                <a:solidFill>
                  <a:schemeClr val="tx1"/>
                </a:solidFill>
                <a:latin typeface="Times New Roman" pitchFamily="18" charset="0"/>
                <a:cs typeface="Times New Roman" pitchFamily="18" charset="0"/>
              </a:rPr>
              <a:t>Facebook</a:t>
            </a:r>
          </a:p>
        </p:txBody>
      </p:sp>
      <p:cxnSp>
        <p:nvCxnSpPr>
          <p:cNvPr id="6" name="Straight Connector 5"/>
          <p:cNvCxnSpPr/>
          <p:nvPr/>
        </p:nvCxnSpPr>
        <p:spPr>
          <a:xfrm flipH="1">
            <a:off x="6548995" y="1152022"/>
            <a:ext cx="17584" cy="4858424"/>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7060541" y="2340876"/>
            <a:ext cx="4426974" cy="3705397"/>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r>
              <a:rPr lang="vi-VN" sz="1600" b="1" dirty="0">
                <a:latin typeface="+mj-lt"/>
              </a:rPr>
              <a:t> Cơ sở Hà Nội:</a:t>
            </a:r>
            <a:endParaRPr lang="vi-VN" sz="1600" dirty="0">
              <a:latin typeface="+mj-lt"/>
            </a:endParaRPr>
          </a:p>
          <a:p>
            <a:r>
              <a:rPr lang="en-US" sz="1600" i="1" dirty="0">
                <a:latin typeface="+mj-lt"/>
              </a:rPr>
              <a:t>-</a:t>
            </a:r>
            <a:r>
              <a:rPr lang="vi-VN" sz="1600" i="1" dirty="0">
                <a:latin typeface="+mj-lt"/>
              </a:rPr>
              <a:t> Cơ sở Minh Khai:</a:t>
            </a:r>
            <a:r>
              <a:rPr lang="vi-VN" sz="1600" dirty="0">
                <a:latin typeface="+mj-lt"/>
              </a:rPr>
              <a:t> </a:t>
            </a:r>
          </a:p>
          <a:p>
            <a:r>
              <a:rPr lang="vi-VN" sz="1600" dirty="0">
                <a:latin typeface="+mj-lt"/>
              </a:rPr>
              <a:t>Phòng 106 nhà H.A3 </a:t>
            </a:r>
            <a:r>
              <a:rPr lang="en-US" sz="1600" dirty="0">
                <a:latin typeface="+mj-lt"/>
              </a:rPr>
              <a:t>-</a:t>
            </a:r>
            <a:r>
              <a:rPr lang="vi-VN" sz="1600" dirty="0">
                <a:latin typeface="+mj-lt"/>
              </a:rPr>
              <a:t> Khu giảng đường, Trường Đại học Kinh tế </a:t>
            </a:r>
            <a:r>
              <a:rPr lang="en-US" sz="1600" dirty="0">
                <a:latin typeface="+mj-lt"/>
              </a:rPr>
              <a:t>-</a:t>
            </a:r>
            <a:r>
              <a:rPr lang="vi-VN" sz="1600" dirty="0">
                <a:latin typeface="+mj-lt"/>
              </a:rPr>
              <a:t> Kỹ thuật Công nghiệp </a:t>
            </a:r>
            <a:r>
              <a:rPr lang="en-US" sz="1600" dirty="0">
                <a:latin typeface="+mj-lt"/>
              </a:rPr>
              <a:t>-</a:t>
            </a:r>
            <a:r>
              <a:rPr lang="vi-VN" sz="1600" dirty="0">
                <a:latin typeface="+mj-lt"/>
              </a:rPr>
              <a:t> Ngõ 454, Phố Minh Khai, Hai Bà Trưng, Hà Nội;</a:t>
            </a:r>
          </a:p>
          <a:p>
            <a:r>
              <a:rPr lang="vi-VN" sz="1600" dirty="0">
                <a:latin typeface="+mj-lt"/>
              </a:rPr>
              <a:t>Điện thoại: 0243.6339857</a:t>
            </a:r>
          </a:p>
          <a:p>
            <a:r>
              <a:rPr lang="en-US" sz="1600" i="1" dirty="0">
                <a:latin typeface="+mj-lt"/>
              </a:rPr>
              <a:t>-</a:t>
            </a:r>
            <a:r>
              <a:rPr lang="vi-VN" sz="1600" i="1" dirty="0">
                <a:latin typeface="+mj-lt"/>
              </a:rPr>
              <a:t> Cơ sở Lĩnh Nam:</a:t>
            </a:r>
          </a:p>
          <a:p>
            <a:r>
              <a:rPr lang="vi-VN" sz="1600" dirty="0">
                <a:latin typeface="+mj-lt"/>
              </a:rPr>
              <a:t>Phòng 103 nhà H.A8 </a:t>
            </a:r>
            <a:r>
              <a:rPr lang="en-US" sz="1600" dirty="0">
                <a:latin typeface="+mj-lt"/>
              </a:rPr>
              <a:t>-</a:t>
            </a:r>
            <a:r>
              <a:rPr lang="vi-VN" sz="1600" dirty="0">
                <a:latin typeface="+mj-lt"/>
              </a:rPr>
              <a:t> Khu giảng đường, Trường Đại học Kinh tế </a:t>
            </a:r>
            <a:r>
              <a:rPr lang="en-US" sz="1600" dirty="0">
                <a:latin typeface="+mj-lt"/>
              </a:rPr>
              <a:t>-</a:t>
            </a:r>
            <a:r>
              <a:rPr lang="vi-VN" sz="1600" dirty="0">
                <a:latin typeface="+mj-lt"/>
              </a:rPr>
              <a:t> Kỹ thuật Công nghiệp </a:t>
            </a:r>
            <a:r>
              <a:rPr lang="en-US" sz="1600" dirty="0">
                <a:latin typeface="+mj-lt"/>
              </a:rPr>
              <a:t>-</a:t>
            </a:r>
            <a:r>
              <a:rPr lang="vi-VN" sz="1600" dirty="0">
                <a:latin typeface="+mj-lt"/>
              </a:rPr>
              <a:t> Ngõ 218, Phố Lĩnh Nam, Hoàng Mai, Hà Nội.</a:t>
            </a:r>
          </a:p>
          <a:p>
            <a:r>
              <a:rPr lang="vi-VN" sz="1600" dirty="0">
                <a:latin typeface="+mj-lt"/>
              </a:rPr>
              <a:t>Điện thoại: 0243.2336137</a:t>
            </a:r>
          </a:p>
          <a:p>
            <a:endParaRPr lang="vi-VN" sz="1300" dirty="0">
              <a:latin typeface="+mj-lt"/>
            </a:endParaRPr>
          </a:p>
          <a:p>
            <a:r>
              <a:rPr lang="vi-VN" sz="1600" b="1" dirty="0">
                <a:latin typeface="+mj-lt"/>
              </a:rPr>
              <a:t>Cơ sở Nam Định:</a:t>
            </a:r>
            <a:r>
              <a:rPr lang="vi-VN" sz="1600" dirty="0">
                <a:latin typeface="+mj-lt"/>
              </a:rPr>
              <a:t> </a:t>
            </a:r>
            <a:endParaRPr lang="en-US" sz="1600" dirty="0">
              <a:latin typeface="+mj-lt"/>
            </a:endParaRPr>
          </a:p>
          <a:p>
            <a:r>
              <a:rPr lang="en-US" sz="1600" dirty="0">
                <a:latin typeface="+mj-lt"/>
              </a:rPr>
              <a:t>- </a:t>
            </a:r>
            <a:r>
              <a:rPr lang="vi-VN" sz="1600" dirty="0">
                <a:latin typeface="+mj-lt"/>
              </a:rPr>
              <a:t>Tầng 1 khu nhà Văn phòng </a:t>
            </a:r>
            <a:r>
              <a:rPr lang="en-US" sz="1600" dirty="0">
                <a:latin typeface="+mj-lt"/>
              </a:rPr>
              <a:t>-</a:t>
            </a:r>
            <a:r>
              <a:rPr lang="vi-VN" sz="1600" dirty="0">
                <a:latin typeface="+mj-lt"/>
              </a:rPr>
              <a:t> Số 353 Trần Hưng Đạo, Thành phố Nam Định.</a:t>
            </a:r>
          </a:p>
          <a:p>
            <a:r>
              <a:rPr lang="vi-VN" sz="1600" dirty="0">
                <a:latin typeface="+mj-lt"/>
              </a:rPr>
              <a:t>Điện thoại: 02283.841609</a:t>
            </a:r>
          </a:p>
          <a:p>
            <a:pPr algn="ctr">
              <a:lnSpc>
                <a:spcPts val="3231"/>
              </a:lnSpc>
            </a:pPr>
            <a:endParaRPr lang="en-US" sz="1600" dirty="0">
              <a:solidFill>
                <a:schemeClr val="tx1"/>
              </a:solidFill>
              <a:latin typeface="Times New Roman" pitchFamily="18" charset="0"/>
              <a:cs typeface="Times New Roman" pitchFamily="18" charset="0"/>
            </a:endParaRPr>
          </a:p>
        </p:txBody>
      </p:sp>
      <p:sp>
        <p:nvSpPr>
          <p:cNvPr id="8" name="Rectangle 7"/>
          <p:cNvSpPr/>
          <p:nvPr/>
        </p:nvSpPr>
        <p:spPr>
          <a:xfrm>
            <a:off x="3575514" y="3221828"/>
            <a:ext cx="2093646" cy="34451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lnSpc>
                <a:spcPts val="3231"/>
              </a:lnSpc>
            </a:pPr>
            <a:r>
              <a:rPr lang="en-US" sz="2200" dirty="0">
                <a:solidFill>
                  <a:schemeClr val="tx1"/>
                </a:solidFill>
                <a:latin typeface="Times New Roman" pitchFamily="18" charset="0"/>
                <a:cs typeface="Times New Roman" pitchFamily="18" charset="0"/>
              </a:rPr>
              <a:t>Zoom</a:t>
            </a:r>
          </a:p>
        </p:txBody>
      </p:sp>
      <p:sp>
        <p:nvSpPr>
          <p:cNvPr id="9" name="Rectangle 8"/>
          <p:cNvSpPr/>
          <p:nvPr/>
        </p:nvSpPr>
        <p:spPr>
          <a:xfrm>
            <a:off x="2815114" y="3736279"/>
            <a:ext cx="3614446" cy="463532"/>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231"/>
              </a:lnSpc>
            </a:pPr>
            <a:r>
              <a:rPr lang="en-US" sz="1500" b="1" dirty="0">
                <a:solidFill>
                  <a:schemeClr val="tx1"/>
                </a:solidFill>
                <a:latin typeface="Times New Roman" pitchFamily="18" charset="0"/>
                <a:cs typeface="Times New Roman" pitchFamily="18" charset="0"/>
              </a:rPr>
              <a:t>ID: 934 7316 3890 - Pass: </a:t>
            </a:r>
            <a:r>
              <a:rPr lang="en-US" sz="1500" b="1" dirty="0" err="1">
                <a:solidFill>
                  <a:schemeClr val="tx1"/>
                </a:solidFill>
                <a:latin typeface="Times New Roman" pitchFamily="18" charset="0"/>
                <a:cs typeface="Times New Roman" pitchFamily="18" charset="0"/>
              </a:rPr>
              <a:t>uneti</a:t>
            </a:r>
            <a:endParaRPr lang="en-US" sz="1500" b="1" dirty="0">
              <a:solidFill>
                <a:schemeClr val="tx1"/>
              </a:solidFill>
              <a:latin typeface="Times New Roman" pitchFamily="18" charset="0"/>
              <a:cs typeface="Times New Roman" pitchFamily="18" charset="0"/>
            </a:endParaRPr>
          </a:p>
        </p:txBody>
      </p:sp>
      <p:sp>
        <p:nvSpPr>
          <p:cNvPr id="10" name="Rectangle 9"/>
          <p:cNvSpPr/>
          <p:nvPr/>
        </p:nvSpPr>
        <p:spPr>
          <a:xfrm>
            <a:off x="3575514" y="4508911"/>
            <a:ext cx="2093646" cy="344516"/>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lnSpc>
                <a:spcPts val="3231"/>
              </a:lnSpc>
            </a:pPr>
            <a:r>
              <a:rPr lang="en-US" sz="2200" dirty="0">
                <a:solidFill>
                  <a:schemeClr val="tx1"/>
                </a:solidFill>
                <a:latin typeface="Times New Roman" pitchFamily="18" charset="0"/>
                <a:cs typeface="Times New Roman" pitchFamily="18" charset="0"/>
              </a:rPr>
              <a:t>Email</a:t>
            </a:r>
          </a:p>
        </p:txBody>
      </p:sp>
      <p:sp>
        <p:nvSpPr>
          <p:cNvPr id="11" name="Rectangle 10"/>
          <p:cNvSpPr/>
          <p:nvPr/>
        </p:nvSpPr>
        <p:spPr>
          <a:xfrm>
            <a:off x="2815114" y="4947726"/>
            <a:ext cx="3614446" cy="463532"/>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lnSpc>
                <a:spcPts val="3231"/>
              </a:lnSpc>
            </a:pPr>
            <a:r>
              <a:rPr lang="en-US" sz="1500" b="1" dirty="0">
                <a:solidFill>
                  <a:schemeClr val="tx1"/>
                </a:solidFill>
                <a:latin typeface="Times New Roman" pitchFamily="18" charset="0"/>
                <a:cs typeface="Times New Roman" pitchFamily="18" charset="0"/>
              </a:rPr>
              <a:t>sv.phongctsv@uneti.edu.vn</a:t>
            </a: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7823" y="2370104"/>
            <a:ext cx="760580" cy="76058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9906" y="3561060"/>
            <a:ext cx="808497" cy="808497"/>
          </a:xfrm>
          <a:prstGeom prst="rect">
            <a:avLst/>
          </a:prstGeom>
        </p:spPr>
      </p:pic>
      <p:pic>
        <p:nvPicPr>
          <p:cNvPr id="14" name="Picture 13"/>
          <p:cNvPicPr>
            <a:picLocks noChangeAspect="1"/>
          </p:cNvPicPr>
          <p:nvPr/>
        </p:nvPicPr>
        <p:blipFill>
          <a:blip r:embed="rId6"/>
          <a:stretch>
            <a:fillRect/>
          </a:stretch>
        </p:blipFill>
        <p:spPr>
          <a:xfrm>
            <a:off x="1350956" y="4799933"/>
            <a:ext cx="833177" cy="759117"/>
          </a:xfrm>
          <a:prstGeom prst="rect">
            <a:avLst/>
          </a:prstGeom>
        </p:spPr>
      </p:pic>
      <p:pic>
        <p:nvPicPr>
          <p:cNvPr id="15" name="Picture 14"/>
          <p:cNvPicPr>
            <a:picLocks noChangeAspect="1"/>
          </p:cNvPicPr>
          <p:nvPr/>
        </p:nvPicPr>
        <p:blipFill>
          <a:blip r:embed="rId7"/>
          <a:stretch>
            <a:fillRect/>
          </a:stretch>
        </p:blipFill>
        <p:spPr>
          <a:xfrm>
            <a:off x="6744613" y="1896669"/>
            <a:ext cx="547124" cy="547124"/>
          </a:xfrm>
          <a:prstGeom prst="rect">
            <a:avLst/>
          </a:prstGeom>
        </p:spPr>
      </p:pic>
      <p:pic>
        <p:nvPicPr>
          <p:cNvPr id="16" name="Picture 15"/>
          <p:cNvPicPr>
            <a:picLocks noChangeAspect="1"/>
          </p:cNvPicPr>
          <p:nvPr/>
        </p:nvPicPr>
        <p:blipFill>
          <a:blip r:embed="rId8"/>
          <a:stretch>
            <a:fillRect/>
          </a:stretch>
        </p:blipFill>
        <p:spPr>
          <a:xfrm>
            <a:off x="6744613" y="4770901"/>
            <a:ext cx="548688" cy="548688"/>
          </a:xfrm>
          <a:prstGeom prst="rect">
            <a:avLst/>
          </a:prstGeom>
        </p:spPr>
      </p:pic>
      <p:sp>
        <p:nvSpPr>
          <p:cNvPr id="17" name="Rounded Rectangle 16"/>
          <p:cNvSpPr/>
          <p:nvPr/>
        </p:nvSpPr>
        <p:spPr>
          <a:xfrm>
            <a:off x="1127485" y="1324817"/>
            <a:ext cx="4541675" cy="4396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ts val="3231"/>
              </a:lnSpc>
            </a:pPr>
            <a:r>
              <a:rPr lang="vi-VN" sz="2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ONLINE</a:t>
            </a:r>
            <a:endParaRPr lang="en-US" sz="2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Rounded Rectangle 17"/>
          <p:cNvSpPr/>
          <p:nvPr/>
        </p:nvSpPr>
        <p:spPr>
          <a:xfrm>
            <a:off x="6750678" y="1324817"/>
            <a:ext cx="4541675" cy="439692"/>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lnSpc>
                <a:spcPts val="3231"/>
              </a:lnSpc>
            </a:pPr>
            <a:r>
              <a:rPr lang="vi-VN" sz="2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OFFLINE</a:t>
            </a:r>
            <a:endParaRPr lang="en-US" sz="2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297530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18059"/>
            <a:ext cx="12192000" cy="6876059"/>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pic>
        <p:nvPicPr>
          <p:cNvPr id="3" name="Picture 2" descr="Notepad Memo Pencil - Free vector graphic on Pixab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2696" y="1856831"/>
            <a:ext cx="3357388" cy="357591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a:extLst>
              <a:ext uri="{FF2B5EF4-FFF2-40B4-BE49-F238E27FC236}">
                <a16:creationId xmlns:a16="http://schemas.microsoft.com/office/drawing/2014/main" id="{38C246B9-3ACA-113B-852F-EA23C154F4FB}"/>
              </a:ext>
            </a:extLst>
          </p:cNvPr>
          <p:cNvSpPr>
            <a:spLocks noChangeArrowheads="1"/>
          </p:cNvSpPr>
          <p:nvPr/>
        </p:nvSpPr>
        <p:spPr bwMode="auto">
          <a:xfrm>
            <a:off x="956267" y="711182"/>
            <a:ext cx="98359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400" b="1" dirty="0">
                <a:solidFill>
                  <a:srgbClr val="C00000"/>
                </a:solidFill>
                <a:latin typeface="Times New Roman" panose="02020603050405020304" pitchFamily="18" charset="0"/>
                <a:ea typeface="Arial Unicode MS"/>
                <a:cs typeface="Times New Roman" panose="02020603050405020304" pitchFamily="18" charset="0"/>
              </a:rPr>
              <a:t>LƯU Ý KHUYẾN KHÍCH CÁC BẠN SINH VIÊN NÊN:</a:t>
            </a:r>
            <a:endParaRPr lang="en-US" altLang="en-US" sz="2400" b="1" dirty="0">
              <a:solidFill>
                <a:srgbClr val="C00000"/>
              </a:solidFill>
              <a:latin typeface="Times New Roman" panose="02020603050405020304" pitchFamily="18" charset="0"/>
              <a:cs typeface="Times New Roman" panose="02020603050405020304" pitchFamily="18" charset="0"/>
            </a:endParaRPr>
          </a:p>
        </p:txBody>
      </p:sp>
      <p:sp>
        <p:nvSpPr>
          <p:cNvPr id="6" name="TextBox 8">
            <a:extLst>
              <a:ext uri="{FF2B5EF4-FFF2-40B4-BE49-F238E27FC236}">
                <a16:creationId xmlns:a16="http://schemas.microsoft.com/office/drawing/2014/main" id="{B3DC4D8B-617C-4B0D-933D-41AF035CEA45}"/>
              </a:ext>
            </a:extLst>
          </p:cNvPr>
          <p:cNvSpPr txBox="1"/>
          <p:nvPr/>
        </p:nvSpPr>
        <p:spPr>
          <a:xfrm>
            <a:off x="4745439" y="1656422"/>
            <a:ext cx="6961360" cy="4247317"/>
          </a:xfrm>
          <a:prstGeom prst="rect">
            <a:avLst/>
          </a:prstGeom>
          <a:noFill/>
        </p:spPr>
        <p:txBody>
          <a:bodyPr wrap="square" rtlCol="0">
            <a:spAutoFit/>
          </a:bodyPr>
          <a:lstStyle/>
          <a:p>
            <a:pPr marL="457200" lvl="0" indent="-457200" algn="just">
              <a:lnSpc>
                <a:spcPct val="150000"/>
              </a:lnSpc>
              <a:spcAft>
                <a:spcPts val="0"/>
              </a:spcAft>
              <a:buAutoNum type="arabicPeriod"/>
            </a:pPr>
            <a:r>
              <a:rPr lang="en-US" sz="2000" b="1" dirty="0">
                <a:latin typeface="Times New Roman" pitchFamily="18" charset="0"/>
                <a:cs typeface="Times New Roman" pitchFamily="18" charset="0"/>
              </a:rPr>
              <a:t>THƯỜNG XUYÊN TRUY CẬP WEBSITE TRƯỜNG: </a:t>
            </a:r>
            <a:r>
              <a:rPr lang="en-US" sz="2000" b="1" dirty="0">
                <a:latin typeface="Times New Roman" pitchFamily="18" charset="0"/>
                <a:cs typeface="Times New Roman" pitchFamily="18" charset="0"/>
                <a:hlinkClick r:id="rId5"/>
              </a:rPr>
              <a:t>WWW.UNETI.EDU.VN</a:t>
            </a:r>
            <a:r>
              <a:rPr lang="en-US" sz="2000" b="1" dirty="0">
                <a:latin typeface="Times New Roman" pitchFamily="18" charset="0"/>
                <a:cs typeface="Times New Roman" pitchFamily="18" charset="0"/>
              </a:rPr>
              <a:t> </a:t>
            </a:r>
          </a:p>
          <a:p>
            <a:pPr marL="457200" lvl="0" indent="-457200">
              <a:lnSpc>
                <a:spcPct val="150000"/>
              </a:lnSpc>
              <a:spcAft>
                <a:spcPts val="0"/>
              </a:spcAft>
              <a:buAutoNum type="arabicPeriod"/>
            </a:pPr>
            <a:r>
              <a:rPr lang="en-US" sz="2000" b="1" dirty="0">
                <a:latin typeface="Times New Roman" pitchFamily="18" charset="0"/>
                <a:cs typeface="Times New Roman" pitchFamily="18" charset="0"/>
              </a:rPr>
              <a:t>TRANG CÁ NHÂN: </a:t>
            </a:r>
            <a:r>
              <a:rPr lang="en-US" sz="2000" b="1" dirty="0">
                <a:latin typeface="Times New Roman" pitchFamily="18" charset="0"/>
                <a:cs typeface="Times New Roman" pitchFamily="18" charset="0"/>
                <a:hlinkClick r:id="rId6"/>
              </a:rPr>
              <a:t>WWW.SINHVIEN.UNETI.EDU.VN</a:t>
            </a:r>
            <a:endParaRPr lang="en-US" sz="2000" b="1" dirty="0">
              <a:latin typeface="Times New Roman" pitchFamily="18" charset="0"/>
              <a:cs typeface="Times New Roman" pitchFamily="18" charset="0"/>
            </a:endParaRPr>
          </a:p>
          <a:p>
            <a:pPr marL="457200" indent="-457200" algn="just">
              <a:lnSpc>
                <a:spcPct val="150000"/>
              </a:lnSpc>
              <a:buFontTx/>
              <a:buAutoNum type="arabicPeriod"/>
            </a:pPr>
            <a:r>
              <a:rPr lang="en-US" sz="2000" b="1" dirty="0">
                <a:latin typeface="Times New Roman" pitchFamily="18" charset="0"/>
                <a:cs typeface="Times New Roman" pitchFamily="18" charset="0"/>
              </a:rPr>
              <a:t>CÁC FANPAGES, NHÓM,… CỦA ĐƠN VỊ, TỔ ĐỘI, CLB, KHOA,…CỦA NHÀ TRƯỜNG </a:t>
            </a:r>
          </a:p>
          <a:p>
            <a:pPr algn="just">
              <a:lnSpc>
                <a:spcPct val="150000"/>
              </a:lnSpc>
            </a:pPr>
            <a:endParaRPr lang="en-US" sz="2000" b="1" dirty="0">
              <a:latin typeface="Times New Roman" pitchFamily="18" charset="0"/>
              <a:cs typeface="Times New Roman" pitchFamily="18" charset="0"/>
            </a:endParaRPr>
          </a:p>
          <a:p>
            <a:pPr algn="just">
              <a:lnSpc>
                <a:spcPct val="150000"/>
              </a:lnSpc>
            </a:pPr>
            <a:r>
              <a:rPr lang="en-US" sz="2000" b="1" i="1" dirty="0">
                <a:latin typeface="Times New Roman" pitchFamily="18" charset="0"/>
                <a:cs typeface="Times New Roman" pitchFamily="18" charset="0"/>
              </a:rPr>
              <a:t>ĐỂ ĐƯỢC CẬP NHẬT THÔNG TIN MỘT CÁCH NHANH CHÓNG, ĐẦY ĐỦ, CHÍNH XÁC.</a:t>
            </a:r>
          </a:p>
          <a:p>
            <a:pPr lvl="0" algn="just">
              <a:lnSpc>
                <a:spcPct val="150000"/>
              </a:lnSpc>
              <a:spcAft>
                <a:spcPts val="0"/>
              </a:spcAft>
            </a:pP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793016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500"/>
                                        <p:tgtEl>
                                          <p:spTgt spid="6">
                                            <p:txEl>
                                              <p:pRg st="2" end="2"/>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Effect transition="in" filter="fade">
                                      <p:cBhvr>
                                        <p:cTn id="23"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18059"/>
            <a:ext cx="12192000" cy="6876059"/>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7198"/>
            <a:ext cx="952696" cy="1005234"/>
          </a:xfrm>
          <a:prstGeom prst="rect">
            <a:avLst/>
          </a:prstGeom>
        </p:spPr>
      </p:pic>
      <p:sp>
        <p:nvSpPr>
          <p:cNvPr id="3" name="TextBox 2">
            <a:extLst>
              <a:ext uri="{FF2B5EF4-FFF2-40B4-BE49-F238E27FC236}">
                <a16:creationId xmlns:a16="http://schemas.microsoft.com/office/drawing/2014/main" id="{9680A30C-7AAB-1C58-A525-6A4F15F3E8BB}"/>
              </a:ext>
            </a:extLst>
          </p:cNvPr>
          <p:cNvSpPr txBox="1"/>
          <p:nvPr/>
        </p:nvSpPr>
        <p:spPr>
          <a:xfrm>
            <a:off x="1356437" y="572492"/>
            <a:ext cx="9006373" cy="400110"/>
          </a:xfrm>
          <a:prstGeom prst="rect">
            <a:avLst/>
          </a:prstGeom>
          <a:noFill/>
        </p:spPr>
        <p:txBody>
          <a:bodyPr wrap="square">
            <a:spAutoFit/>
          </a:bodyPr>
          <a:lstStyle/>
          <a:p>
            <a:pPr algn="ctr"/>
            <a:r>
              <a:rPr lang="en-US" altLang="en-US" sz="2000" b="1" dirty="0">
                <a:solidFill>
                  <a:srgbClr val="FF0000"/>
                </a:solidFill>
                <a:effectLst>
                  <a:outerShdw blurRad="38100" dist="38100" dir="2700000" algn="tl">
                    <a:srgbClr val="000000">
                      <a:alpha val="43137"/>
                    </a:srgbClr>
                  </a:outerShdw>
                </a:effectLst>
                <a:latin typeface="Times New Roman" panose="02020603050405020304" pitchFamily="18" charset="0"/>
                <a:ea typeface="Cambria" panose="02040503050406030204" pitchFamily="18" charset="0"/>
                <a:cs typeface="Times New Roman" panose="02020603050405020304" pitchFamily="18" charset="0"/>
              </a:rPr>
              <a:t>TUẦN</a:t>
            </a:r>
            <a:r>
              <a:rPr lang="en-US" altLang="en-US" sz="2000" b="1" dirty="0">
                <a:solidFill>
                  <a:srgbClr val="FF0000"/>
                </a:solidFill>
                <a:latin typeface="Times New Roman" panose="02020603050405020304" pitchFamily="18" charset="0"/>
                <a:ea typeface="Cambria" panose="02040503050406030204" pitchFamily="18" charset="0"/>
                <a:cs typeface="Times New Roman" panose="02020603050405020304" pitchFamily="18" charset="0"/>
              </a:rPr>
              <a:t> SINH HOẠT CÔNG DÂN - SINH VIÊN ĐẦU NĂM HỌC 2024 - 2025</a:t>
            </a:r>
            <a:endParaRPr lang="en-US" altLang="en-US" sz="2000" dirty="0">
              <a:solidFill>
                <a:srgbClr val="FF0000"/>
              </a:solidFill>
              <a:ea typeface="Cambria" panose="02040503050406030204" pitchFamily="18" charset="0"/>
              <a:cs typeface="Times New Roman" panose="02020603050405020304" pitchFamily="18" charset="0"/>
            </a:endParaRPr>
          </a:p>
        </p:txBody>
      </p:sp>
      <p:sp>
        <p:nvSpPr>
          <p:cNvPr id="4" name="TextBox 3"/>
          <p:cNvSpPr txBox="1"/>
          <p:nvPr/>
        </p:nvSpPr>
        <p:spPr>
          <a:xfrm>
            <a:off x="1302157" y="1385007"/>
            <a:ext cx="9554546" cy="3785652"/>
          </a:xfrm>
          <a:prstGeom prst="rect">
            <a:avLst/>
          </a:prstGeom>
          <a:solidFill>
            <a:schemeClr val="accent6">
              <a:lumMod val="20000"/>
              <a:lumOff val="80000"/>
            </a:schemeClr>
          </a:solidFill>
          <a:ln>
            <a:solidFill>
              <a:srgbClr val="FF6E43"/>
            </a:solidFill>
          </a:ln>
        </p:spPr>
        <p:style>
          <a:lnRef idx="1">
            <a:schemeClr val="accent5"/>
          </a:lnRef>
          <a:fillRef idx="2">
            <a:schemeClr val="accent5"/>
          </a:fillRef>
          <a:effectRef idx="1">
            <a:schemeClr val="accent5"/>
          </a:effectRef>
          <a:fontRef idx="minor">
            <a:schemeClr val="dk1"/>
          </a:fontRef>
        </p:style>
        <p:txBody>
          <a:bodyPr wrap="square">
            <a:spAutoFit/>
          </a:bodyPr>
          <a:lstStyle>
            <a:lvl1pPr marL="342900" indent="-342900" defTabSz="685800">
              <a:defRPr>
                <a:solidFill>
                  <a:schemeClr val="tx1"/>
                </a:solidFill>
                <a:latin typeface="Arial" panose="020B0604020202020204" pitchFamily="34" charset="0"/>
              </a:defRPr>
            </a:lvl1pPr>
            <a:lvl2pPr marL="342900" defTabSz="685800">
              <a:defRPr>
                <a:solidFill>
                  <a:schemeClr val="tx1"/>
                </a:solidFill>
                <a:latin typeface="Arial" panose="020B0604020202020204" pitchFamily="34" charset="0"/>
              </a:defRPr>
            </a:lvl2pPr>
            <a:lvl3pPr marL="1143000" indent="-228600" defTabSz="685800">
              <a:defRPr>
                <a:solidFill>
                  <a:schemeClr val="tx1"/>
                </a:solidFill>
                <a:latin typeface="Arial" panose="020B0604020202020204" pitchFamily="34" charset="0"/>
              </a:defRPr>
            </a:lvl3pPr>
            <a:lvl4pPr marL="1600200" indent="-228600" defTabSz="685800">
              <a:defRPr>
                <a:solidFill>
                  <a:schemeClr val="tx1"/>
                </a:solidFill>
                <a:latin typeface="Arial" panose="020B0604020202020204" pitchFamily="34" charset="0"/>
              </a:defRPr>
            </a:lvl4pPr>
            <a:lvl5pPr marL="2057400" indent="-228600" defTabSz="685800">
              <a:defRPr>
                <a:solidFill>
                  <a:schemeClr val="tx1"/>
                </a:solidFill>
                <a:latin typeface="Arial" panose="020B0604020202020204" pitchFamily="34" charset="0"/>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defRPr>
            </a:lvl9pPr>
          </a:lstStyle>
          <a:p>
            <a:pPr lvl="1" algn="ctr" eaLnBrk="1" hangingPunct="1">
              <a:lnSpc>
                <a:spcPct val="200000"/>
              </a:lnSpc>
              <a:defRPr/>
            </a:pPr>
            <a:r>
              <a:rPr lang="it-IT" altLang="en-US" sz="2000" dirty="0">
                <a:ln w="0"/>
                <a:solidFill>
                  <a:srgbClr val="0000CC"/>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MỘT NĂM HỌC MỚI ĐÃ BẮT ĐẦU</a:t>
            </a:r>
          </a:p>
          <a:p>
            <a:pPr lvl="1" algn="ctr" eaLnBrk="1" hangingPunct="1">
              <a:lnSpc>
                <a:spcPct val="200000"/>
              </a:lnSpc>
              <a:defRPr/>
            </a:pPr>
            <a:r>
              <a:rPr lang="it-IT" altLang="en-US" sz="2000" dirty="0">
                <a:ln w="0"/>
                <a:solidFill>
                  <a:srgbClr val="0000CC"/>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CHÚC CÁC EM SINH VIÊN LUÔN VỮNG VỀ Ý CHÍ, MẠNH VỀ THỂ CHẤT, TƯƠI SÁNG VỀ TÂM HỒN, LUÔN GIỮ ĐƯỢC BẦU NHIỆT HUYẾT CỦA TUỔI TRẺ ĐỂ KHẮC PHỤC MỌI KHÓ KHĂN, HOÀN THÀNH XUẤT SẮC VÀ ĐẠT KẾT QUẢ CAO NHẤT TRONG HỌC TẬP VÀ RÈN LUYỆN </a:t>
            </a:r>
          </a:p>
          <a:p>
            <a:pPr lvl="1" algn="ctr" eaLnBrk="1" hangingPunct="1">
              <a:lnSpc>
                <a:spcPct val="200000"/>
              </a:lnSpc>
              <a:defRPr/>
            </a:pPr>
            <a:r>
              <a:rPr lang="it-IT" altLang="en-US" sz="2000" dirty="0">
                <a:ln w="0"/>
                <a:solidFill>
                  <a:srgbClr val="0000CC"/>
                </a:solidFill>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DƯỚI MÁI TRƯỜNG UNETI THÂN YÊU!</a:t>
            </a:r>
          </a:p>
        </p:txBody>
      </p:sp>
      <p:sp>
        <p:nvSpPr>
          <p:cNvPr id="5" name="TextBox 4"/>
          <p:cNvSpPr txBox="1"/>
          <p:nvPr/>
        </p:nvSpPr>
        <p:spPr>
          <a:xfrm>
            <a:off x="5644661" y="5547894"/>
            <a:ext cx="5212042" cy="498663"/>
          </a:xfrm>
          <a:prstGeom prst="rect">
            <a:avLst/>
          </a:prstGeom>
          <a:solidFill>
            <a:schemeClr val="accent6">
              <a:lumMod val="20000"/>
              <a:lumOff val="80000"/>
            </a:schemeClr>
          </a:solidFill>
          <a:ln>
            <a:solidFill>
              <a:schemeClr val="accent2"/>
            </a:solidFill>
          </a:ln>
        </p:spPr>
        <p:style>
          <a:lnRef idx="1">
            <a:schemeClr val="accent5"/>
          </a:lnRef>
          <a:fillRef idx="3">
            <a:schemeClr val="accent5"/>
          </a:fillRef>
          <a:effectRef idx="2">
            <a:schemeClr val="accent5"/>
          </a:effectRef>
          <a:fontRef idx="minor">
            <a:schemeClr val="lt1"/>
          </a:fontRef>
        </p:style>
        <p:txBody>
          <a:bodyPr wrap="square">
            <a:spAutoFit/>
          </a:bodyPr>
          <a:lstStyle>
            <a:lvl1pPr marL="342900" indent="-342900" defTabSz="685800">
              <a:defRPr>
                <a:solidFill>
                  <a:schemeClr val="tx1"/>
                </a:solidFill>
                <a:latin typeface="Arial" panose="020B0604020202020204" pitchFamily="34" charset="0"/>
              </a:defRPr>
            </a:lvl1pPr>
            <a:lvl2pPr marL="342900" defTabSz="685800">
              <a:defRPr>
                <a:solidFill>
                  <a:schemeClr val="tx1"/>
                </a:solidFill>
                <a:latin typeface="Arial" panose="020B0604020202020204" pitchFamily="34" charset="0"/>
              </a:defRPr>
            </a:lvl2pPr>
            <a:lvl3pPr marL="1143000" indent="-228600" defTabSz="685800">
              <a:defRPr>
                <a:solidFill>
                  <a:schemeClr val="tx1"/>
                </a:solidFill>
                <a:latin typeface="Arial" panose="020B0604020202020204" pitchFamily="34" charset="0"/>
              </a:defRPr>
            </a:lvl3pPr>
            <a:lvl4pPr marL="1600200" indent="-228600" defTabSz="685800">
              <a:defRPr>
                <a:solidFill>
                  <a:schemeClr val="tx1"/>
                </a:solidFill>
                <a:latin typeface="Arial" panose="020B0604020202020204" pitchFamily="34" charset="0"/>
              </a:defRPr>
            </a:lvl4pPr>
            <a:lvl5pPr marL="2057400" indent="-228600" defTabSz="685800">
              <a:defRPr>
                <a:solidFill>
                  <a:schemeClr val="tx1"/>
                </a:solidFill>
                <a:latin typeface="Arial" panose="020B0604020202020204" pitchFamily="34" charset="0"/>
              </a:defRPr>
            </a:lvl5pPr>
            <a:lvl6pPr marL="2514600" indent="-228600" defTabSz="685800" eaLnBrk="0" fontAlgn="base" hangingPunct="0">
              <a:spcBef>
                <a:spcPct val="0"/>
              </a:spcBef>
              <a:spcAft>
                <a:spcPct val="0"/>
              </a:spcAft>
              <a:defRPr>
                <a:solidFill>
                  <a:schemeClr val="tx1"/>
                </a:solidFill>
                <a:latin typeface="Arial" panose="020B0604020202020204" pitchFamily="34" charset="0"/>
              </a:defRPr>
            </a:lvl6pPr>
            <a:lvl7pPr marL="2971800" indent="-228600" defTabSz="685800" eaLnBrk="0" fontAlgn="base" hangingPunct="0">
              <a:spcBef>
                <a:spcPct val="0"/>
              </a:spcBef>
              <a:spcAft>
                <a:spcPct val="0"/>
              </a:spcAft>
              <a:defRPr>
                <a:solidFill>
                  <a:schemeClr val="tx1"/>
                </a:solidFill>
                <a:latin typeface="Arial" panose="020B0604020202020204" pitchFamily="34" charset="0"/>
              </a:defRPr>
            </a:lvl7pPr>
            <a:lvl8pPr marL="3429000" indent="-228600" defTabSz="685800" eaLnBrk="0" fontAlgn="base" hangingPunct="0">
              <a:spcBef>
                <a:spcPct val="0"/>
              </a:spcBef>
              <a:spcAft>
                <a:spcPct val="0"/>
              </a:spcAft>
              <a:defRPr>
                <a:solidFill>
                  <a:schemeClr val="tx1"/>
                </a:solidFill>
                <a:latin typeface="Arial" panose="020B0604020202020204" pitchFamily="34" charset="0"/>
              </a:defRPr>
            </a:lvl8pPr>
            <a:lvl9pPr marL="3886200" indent="-228600" defTabSz="685800" eaLnBrk="0" fontAlgn="base" hangingPunct="0">
              <a:spcBef>
                <a:spcPct val="0"/>
              </a:spcBef>
              <a:spcAft>
                <a:spcPct val="0"/>
              </a:spcAft>
              <a:defRPr>
                <a:solidFill>
                  <a:schemeClr val="tx1"/>
                </a:solidFill>
                <a:latin typeface="Arial" panose="020B0604020202020204" pitchFamily="34" charset="0"/>
              </a:defRPr>
            </a:lvl9pPr>
          </a:lstStyle>
          <a:p>
            <a:pPr lvl="1" algn="ctr" eaLnBrk="1" hangingPunct="1">
              <a:lnSpc>
                <a:spcPct val="150000"/>
              </a:lnSpc>
              <a:defRPr/>
            </a:pPr>
            <a:r>
              <a:rPr lang="it-IT" altLang="en-US" sz="2000" b="1" i="1" dirty="0">
                <a:ln w="0"/>
                <a:solidFill>
                  <a:srgbClr val="FF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Phòng Chính trị và Công tác Sinh viên </a:t>
            </a:r>
          </a:p>
        </p:txBody>
      </p:sp>
    </p:spTree>
    <p:extLst>
      <p:ext uri="{BB962C8B-B14F-4D97-AF65-F5344CB8AC3E}">
        <p14:creationId xmlns:p14="http://schemas.microsoft.com/office/powerpoint/2010/main" val="688603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2240</Words>
  <Application>Microsoft Office PowerPoint</Application>
  <PresentationFormat>Widescreen</PresentationFormat>
  <Paragraphs>193</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Cambria</vt:lpstr>
      <vt:lpstr>Times New Roman</vt:lpstr>
      <vt:lpstr>Office Theme</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Các mặt tồn tại cần khắc phục trong năm học 2024-2025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Acer</dc:creator>
  <cp:lastModifiedBy>UNETI-I3</cp:lastModifiedBy>
  <cp:revision>8</cp:revision>
  <dcterms:created xsi:type="dcterms:W3CDTF">2024-08-25T09:14:23Z</dcterms:created>
  <dcterms:modified xsi:type="dcterms:W3CDTF">2024-08-26T09:48:31Z</dcterms:modified>
</cp:coreProperties>
</file>