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85" r:id="rId2"/>
    <p:sldId id="303" r:id="rId3"/>
    <p:sldId id="331" r:id="rId4"/>
    <p:sldId id="332" r:id="rId5"/>
    <p:sldId id="333" r:id="rId6"/>
    <p:sldId id="334" r:id="rId7"/>
    <p:sldId id="335" r:id="rId8"/>
    <p:sldId id="310" r:id="rId9"/>
    <p:sldId id="312" r:id="rId10"/>
    <p:sldId id="270" r:id="rId11"/>
    <p:sldId id="288" r:id="rId12"/>
  </p:sldIdLst>
  <p:sldSz cx="9144000" cy="5143500" type="screen16x9"/>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2503F3"/>
    <a:srgbClr val="0000FF"/>
    <a:srgbClr val="00FF00"/>
    <a:srgbClr val="FF33CC"/>
    <a:srgbClr val="700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022" autoAdjust="0"/>
  </p:normalViewPr>
  <p:slideViewPr>
    <p:cSldViewPr>
      <p:cViewPr>
        <p:scale>
          <a:sx n="59" d="100"/>
          <a:sy n="59" d="100"/>
        </p:scale>
        <p:origin x="944" y="236"/>
      </p:cViewPr>
      <p:guideLst>
        <p:guide orient="horz" pos="2160"/>
        <p:guide pos="2880"/>
        <p:guide orient="horz" pos="16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0C05C-E381-4273-B3BD-80E64E9D3536}" type="datetimeFigureOut">
              <a:rPr lang="en-US" smtClean="0"/>
              <a:t>8/25/2024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B60F86-5E02-4001-8BE6-9BC43B2FB022}" type="slidenum">
              <a:rPr lang="en-US" smtClean="0"/>
              <a:t>‹#›</a:t>
            </a:fld>
            <a:endParaRPr lang="en-US"/>
          </a:p>
        </p:txBody>
      </p:sp>
    </p:spTree>
    <p:extLst>
      <p:ext uri="{BB962C8B-B14F-4D97-AF65-F5344CB8AC3E}">
        <p14:creationId xmlns:p14="http://schemas.microsoft.com/office/powerpoint/2010/main" val="2915835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1</a:t>
            </a:fld>
            <a:endParaRPr lang="en-US"/>
          </a:p>
        </p:txBody>
      </p:sp>
    </p:spTree>
    <p:extLst>
      <p:ext uri="{BB962C8B-B14F-4D97-AF65-F5344CB8AC3E}">
        <p14:creationId xmlns:p14="http://schemas.microsoft.com/office/powerpoint/2010/main" val="3895853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sz="1200" b="0" i="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5</a:t>
            </a:fld>
            <a:endParaRPr lang="en-US"/>
          </a:p>
        </p:txBody>
      </p:sp>
    </p:spTree>
    <p:extLst>
      <p:ext uri="{BB962C8B-B14F-4D97-AF65-F5344CB8AC3E}">
        <p14:creationId xmlns:p14="http://schemas.microsoft.com/office/powerpoint/2010/main" val="3511402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8</a:t>
            </a:fld>
            <a:endParaRPr lang="en-US"/>
          </a:p>
        </p:txBody>
      </p:sp>
    </p:spTree>
    <p:extLst>
      <p:ext uri="{BB962C8B-B14F-4D97-AF65-F5344CB8AC3E}">
        <p14:creationId xmlns:p14="http://schemas.microsoft.com/office/powerpoint/2010/main" val="4066458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9</a:t>
            </a:fld>
            <a:endParaRPr lang="en-US"/>
          </a:p>
        </p:txBody>
      </p:sp>
    </p:spTree>
    <p:extLst>
      <p:ext uri="{BB962C8B-B14F-4D97-AF65-F5344CB8AC3E}">
        <p14:creationId xmlns:p14="http://schemas.microsoft.com/office/powerpoint/2010/main" val="4066458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B60F86-5E02-4001-8BE6-9BC43B2FB022}" type="slidenum">
              <a:rPr lang="en-US" smtClean="0"/>
              <a:t>10</a:t>
            </a:fld>
            <a:endParaRPr lang="en-US"/>
          </a:p>
        </p:txBody>
      </p:sp>
    </p:spTree>
    <p:extLst>
      <p:ext uri="{BB962C8B-B14F-4D97-AF65-F5344CB8AC3E}">
        <p14:creationId xmlns:p14="http://schemas.microsoft.com/office/powerpoint/2010/main" val="3161245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1F45363-3382-43A3-BDA3-B0444A55C037}" type="datetime1">
              <a:rPr lang="en-US" smtClean="0"/>
              <a:t>8/25/2024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119079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8/25/2024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484892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8/25/2024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480527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8/25/2024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323977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8/25/2024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117327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8/25/2024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161291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8/25/2024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269052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A89B8F-F2D6-4051-8F67-B9FB7685D0D9}" type="datetime1">
              <a:rPr lang="en-US" smtClean="0"/>
              <a:t>8/25/2024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447975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5013F4-C4D2-4A2E-9B95-BFAFEBDCAD84}" type="datetime1">
              <a:rPr lang="en-US" smtClean="0"/>
              <a:t>8/25/2024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38899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AC90C7-4F0E-4A76-8BD6-F1FE4D345995}" type="datetime1">
              <a:rPr lang="en-US" smtClean="0"/>
              <a:t>8/25/2024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4063773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4AFAC0B-A0E3-40C1-B507-767B2A7A1E37}" type="datetime1">
              <a:rPr lang="en-US" smtClean="0"/>
              <a:t>8/25/2024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362816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007309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954979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42756871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696893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42487365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625280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0306531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856206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4855276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3454063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0792578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0684608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1289031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2147425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9227713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6387097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42220749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4289376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8/25/2024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5732033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C67BB2-16B5-4937-A144-CC5D4941C055}" type="datetime1">
              <a:rPr lang="en-US" smtClean="0"/>
              <a:t>8/25/2024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8635742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BAE08D-DD8A-495D-8436-FFEA8BCE470E}" type="datetime1">
              <a:rPr lang="en-US" smtClean="0"/>
              <a:t>8/25/2024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6601878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678002-28E5-431B-844F-8F7EDCD951B5}" type="datetime1">
              <a:rPr lang="en-US" smtClean="0"/>
              <a:t>8/25/2024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9291389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6570EF-CCB3-48C4-906A-B640162E7CAE}" type="datetime1">
              <a:rPr lang="en-US" smtClean="0"/>
              <a:t>8/25/2024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1645107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37B5703-F96C-4063-A6DC-D8DC09759E04}" type="datetime1">
              <a:rPr lang="en-US" smtClean="0"/>
              <a:t>8/25/2024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1281359-C67A-4E07-A949-DF5F731D3E6D}" type="slidenum">
              <a:rPr lang="en-US" smtClean="0"/>
              <a:t>‹#›</a:t>
            </a:fld>
            <a:endParaRPr lang="en-US"/>
          </a:p>
        </p:txBody>
      </p:sp>
    </p:spTree>
    <p:extLst>
      <p:ext uri="{BB962C8B-B14F-4D97-AF65-F5344CB8AC3E}">
        <p14:creationId xmlns:p14="http://schemas.microsoft.com/office/powerpoint/2010/main" val="2016771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5" r:id="rId3"/>
    <p:sldLayoutId id="2147483663" r:id="rId4"/>
    <p:sldLayoutId id="2147483662" r:id="rId5"/>
    <p:sldLayoutId id="2147483661" r:id="rId6"/>
    <p:sldLayoutId id="2147483660" r:id="rId7"/>
    <p:sldLayoutId id="2147483651" r:id="rId8"/>
    <p:sldLayoutId id="2147483652" r:id="rId9"/>
    <p:sldLayoutId id="2147483653" r:id="rId10"/>
    <p:sldLayoutId id="2147483654" r:id="rId11"/>
    <p:sldLayoutId id="2147483655" r:id="rId12"/>
    <p:sldLayoutId id="2147483682" r:id="rId13"/>
    <p:sldLayoutId id="2147483681" r:id="rId14"/>
    <p:sldLayoutId id="2147483680" r:id="rId15"/>
    <p:sldLayoutId id="2147483679" r:id="rId16"/>
    <p:sldLayoutId id="2147483678" r:id="rId17"/>
    <p:sldLayoutId id="2147483677" r:id="rId18"/>
    <p:sldLayoutId id="2147483676" r:id="rId19"/>
    <p:sldLayoutId id="2147483674" r:id="rId20"/>
    <p:sldLayoutId id="2147483673" r:id="rId21"/>
    <p:sldLayoutId id="2147483672" r:id="rId22"/>
    <p:sldLayoutId id="2147483671" r:id="rId23"/>
    <p:sldLayoutId id="2147483670" r:id="rId24"/>
    <p:sldLayoutId id="2147483669" r:id="rId25"/>
    <p:sldLayoutId id="2147483668" r:id="rId26"/>
    <p:sldLayoutId id="2147483667" r:id="rId27"/>
    <p:sldLayoutId id="2147483666" r:id="rId28"/>
    <p:sldLayoutId id="2147483665" r:id="rId29"/>
    <p:sldLayoutId id="2147483664" r:id="rId30"/>
    <p:sldLayoutId id="2147483656" r:id="rId31"/>
    <p:sldLayoutId id="2147483657" r:id="rId32"/>
    <p:sldLayoutId id="2147483658" r:id="rId33"/>
    <p:sldLayoutId id="2147483659" r:id="rId3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9.jp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12.jp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6.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5.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6.png"/><Relationship Id="rId10" Type="http://schemas.openxmlformats.org/officeDocument/2006/relationships/image" Target="../media/image24.png"/><Relationship Id="rId4" Type="http://schemas.microsoft.com/office/2007/relationships/hdphoto" Target="../media/hdphoto2.wdp"/><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5.png"/><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6.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5.png"/><Relationship Id="rId7"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hyperlink" Target="https://www.facebook.com/DoanTN.HoiSV.Uneti/" TargetMode="Externa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tin tuc va hoat dong cua truong lop\LCD truong _ khoa\LCD truong\Tai lieu sinh hoat dau nam\hinh-nen-powerpoint-mau-xanh-duong-dep-nhat-2.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2722"/>
            <a:ext cx="9144000" cy="513805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72399" y="107025"/>
            <a:ext cx="1253359" cy="11334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888232" y="327492"/>
            <a:ext cx="3388556" cy="109260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5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BÁO CÁO</a:t>
            </a:r>
            <a:endParaRPr lang="en-US" sz="6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Rectangle 7"/>
          <p:cNvSpPr/>
          <p:nvPr/>
        </p:nvSpPr>
        <p:spPr>
          <a:xfrm>
            <a:off x="396197" y="1357178"/>
            <a:ext cx="8394029" cy="200054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1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CÁC HOẠT ĐỘNG CỦA ĐOÀN TNCS HỒ CHÍ MINH</a:t>
            </a:r>
          </a:p>
          <a:p>
            <a:pPr algn="ctr"/>
            <a:r>
              <a:rPr lang="en-US" sz="31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TRƯỜNG ĐH KINH TẾ - KỸ THUẬT CÔNG NGHIỆP</a:t>
            </a:r>
          </a:p>
          <a:p>
            <a:pPr algn="ctr"/>
            <a:r>
              <a:rPr lang="en-US" sz="31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NĂM </a:t>
            </a:r>
            <a:r>
              <a:rPr lang="en-US" sz="31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HỌC 2023-2024 </a:t>
            </a:r>
            <a:r>
              <a:rPr lang="en-US" sz="31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VÀ PHƯƠNG HƯỚNG</a:t>
            </a:r>
          </a:p>
          <a:p>
            <a:pPr algn="ctr"/>
            <a:r>
              <a:rPr lang="en-US" sz="31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HOẠT ĐỘNG </a:t>
            </a:r>
            <a:r>
              <a:rPr lang="en-US" sz="31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NĂM 2024-2025 </a:t>
            </a:r>
            <a:r>
              <a:rPr lang="en-US" sz="3100" b="1"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endParaRPr lang="en-US" sz="31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2"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114" y="107025"/>
            <a:ext cx="1050301" cy="1198261"/>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11281359-C67A-4E07-A949-DF5F731D3E6D}" type="slidenum">
              <a:rPr lang="en-US" smtClean="0"/>
              <a:t>1</a:t>
            </a:fld>
            <a:endParaRPr lang="en-US"/>
          </a:p>
        </p:txBody>
      </p:sp>
      <p:pic>
        <p:nvPicPr>
          <p:cNvPr id="6" name="Picture 5"/>
          <p:cNvPicPr>
            <a:picLocks noChangeAspect="1"/>
          </p:cNvPicPr>
          <p:nvPr/>
        </p:nvPicPr>
        <p:blipFill>
          <a:blip r:embed="rId7"/>
          <a:stretch>
            <a:fillRect/>
          </a:stretch>
        </p:blipFill>
        <p:spPr>
          <a:xfrm>
            <a:off x="0" y="3491784"/>
            <a:ext cx="9144000" cy="1655984"/>
          </a:xfrm>
          <a:prstGeom prst="rect">
            <a:avLst/>
          </a:prstGeom>
        </p:spPr>
      </p:pic>
    </p:spTree>
    <p:extLst>
      <p:ext uri="{BB962C8B-B14F-4D97-AF65-F5344CB8AC3E}">
        <p14:creationId xmlns:p14="http://schemas.microsoft.com/office/powerpoint/2010/main" val="422313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613116" y="188208"/>
            <a:ext cx="1917768" cy="630942"/>
          </a:xfrm>
          <a:prstGeom prst="rect">
            <a:avLst/>
          </a:prstGeom>
          <a:noFill/>
          <a:ln>
            <a:noFill/>
          </a:ln>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500" b="1" dirty="0">
                <a:ln w="11430"/>
                <a:solidFill>
                  <a:srgbClr val="FF0000"/>
                </a:solidFill>
                <a:effectLst>
                  <a:outerShdw blurRad="50800" dist="39000" dir="5460000" algn="tl">
                    <a:srgbClr val="000000">
                      <a:alpha val="38000"/>
                    </a:srgbClr>
                  </a:outerShdw>
                </a:effectLst>
              </a:rPr>
              <a:t>MỤC LỤC</a:t>
            </a:r>
          </a:p>
        </p:txBody>
      </p:sp>
      <p:sp>
        <p:nvSpPr>
          <p:cNvPr id="10" name="Rectangle 9"/>
          <p:cNvSpPr/>
          <p:nvPr/>
        </p:nvSpPr>
        <p:spPr>
          <a:xfrm>
            <a:off x="76200" y="742950"/>
            <a:ext cx="8915399" cy="433965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514350" indent="-514350" algn="just">
              <a:lnSpc>
                <a:spcPct val="150000"/>
              </a:lnSpc>
              <a:buAutoNum type="romanUcPeriod"/>
            </a:pPr>
            <a:r>
              <a:rPr lang="en-US" sz="2300" b="1">
                <a:ln w="11430"/>
                <a:solidFill>
                  <a:srgbClr val="FF0000"/>
                </a:solidFill>
                <a:effectLst>
                  <a:outerShdw blurRad="50800" dist="39000" dir="5460000" algn="tl">
                    <a:srgbClr val="000000">
                      <a:alpha val="38000"/>
                    </a:srgbClr>
                  </a:outerShdw>
                </a:effectLst>
              </a:rPr>
              <a:t>THÀNH </a:t>
            </a:r>
            <a:r>
              <a:rPr lang="en-US" sz="2300" b="1" dirty="0">
                <a:ln w="11430"/>
                <a:solidFill>
                  <a:srgbClr val="FF0000"/>
                </a:solidFill>
                <a:effectLst>
                  <a:outerShdw blurRad="50800" dist="39000" dir="5460000" algn="tl">
                    <a:srgbClr val="000000">
                      <a:alpha val="38000"/>
                    </a:srgbClr>
                  </a:outerShdw>
                </a:effectLst>
              </a:rPr>
              <a:t>TÍCH ĐẠT </a:t>
            </a:r>
            <a:r>
              <a:rPr lang="en-US" sz="2300" b="1">
                <a:ln w="11430"/>
                <a:solidFill>
                  <a:srgbClr val="FF0000"/>
                </a:solidFill>
                <a:effectLst>
                  <a:outerShdw blurRad="50800" dist="39000" dir="5460000" algn="tl">
                    <a:srgbClr val="000000">
                      <a:alpha val="38000"/>
                    </a:srgbClr>
                  </a:outerShdw>
                </a:effectLst>
              </a:rPr>
              <a:t>ĐƯỢC TRONG NĂM HỌC 2023 – 2024</a:t>
            </a:r>
            <a:endParaRPr lang="en-US" sz="2300" b="1" dirty="0">
              <a:ln w="11430"/>
              <a:solidFill>
                <a:srgbClr val="FF0000"/>
              </a:solidFill>
              <a:effectLst>
                <a:outerShdw blurRad="50800" dist="39000" dir="5460000" algn="tl">
                  <a:srgbClr val="000000">
                    <a:alpha val="38000"/>
                  </a:srgbClr>
                </a:outerShdw>
              </a:effectLst>
            </a:endParaRPr>
          </a:p>
          <a:p>
            <a:pPr marL="514350" indent="-514350" algn="just">
              <a:lnSpc>
                <a:spcPct val="150000"/>
              </a:lnSpc>
              <a:buAutoNum type="romanUcPeriod"/>
            </a:pPr>
            <a:r>
              <a:rPr lang="en-US" sz="2300" b="1" dirty="0">
                <a:ln w="11430"/>
                <a:solidFill>
                  <a:srgbClr val="FF0000"/>
                </a:solidFill>
                <a:effectLst>
                  <a:outerShdw blurRad="50800" dist="39000" dir="5460000" algn="tl">
                    <a:srgbClr val="000000">
                      <a:alpha val="38000"/>
                    </a:srgbClr>
                  </a:outerShdw>
                </a:effectLst>
              </a:rPr>
              <a:t>PHƯƠNG HƯỚNG HOẠT </a:t>
            </a:r>
            <a:r>
              <a:rPr lang="en-US" sz="2300" b="1">
                <a:ln w="11430"/>
                <a:solidFill>
                  <a:srgbClr val="FF0000"/>
                </a:solidFill>
                <a:effectLst>
                  <a:outerShdw blurRad="50800" dist="39000" dir="5460000" algn="tl">
                    <a:srgbClr val="000000">
                      <a:alpha val="38000"/>
                    </a:srgbClr>
                  </a:outerShdw>
                </a:effectLst>
              </a:rPr>
              <a:t>ĐỘNG TRONG NĂM HỌC 2024 – 2025</a:t>
            </a:r>
            <a:endParaRPr lang="en-US" sz="2300" b="1" dirty="0">
              <a:ln w="11430"/>
              <a:solidFill>
                <a:srgbClr val="FF0000"/>
              </a:solidFill>
              <a:effectLst>
                <a:outerShdw blurRad="50800" dist="39000" dir="5460000" algn="tl">
                  <a:srgbClr val="000000">
                    <a:alpha val="38000"/>
                  </a:srgbClr>
                </a:outerShdw>
              </a:effectLst>
            </a:endParaRPr>
          </a:p>
          <a:p>
            <a:pPr algn="just">
              <a:lnSpc>
                <a:spcPct val="150000"/>
              </a:lnSpc>
            </a:pPr>
            <a:r>
              <a:rPr lang="en-US" sz="2300" b="1">
                <a:ln w="11430"/>
                <a:solidFill>
                  <a:srgbClr val="FF0000"/>
                </a:solidFill>
                <a:effectLst>
                  <a:outerShdw blurRad="50800" dist="39000" dir="5460000" algn="tl">
                    <a:srgbClr val="000000">
                      <a:alpha val="38000"/>
                    </a:srgbClr>
                  </a:outerShdw>
                </a:effectLst>
              </a:rPr>
              <a:t>    2.1. THAM GIA CÁC ĐỘI/CLB TRONG NHÀ TRƯỜNG</a:t>
            </a:r>
          </a:p>
          <a:p>
            <a:pPr algn="just">
              <a:lnSpc>
                <a:spcPct val="150000"/>
              </a:lnSpc>
            </a:pPr>
            <a:r>
              <a:rPr lang="en-US" sz="2300" b="1">
                <a:ln w="11430"/>
                <a:solidFill>
                  <a:srgbClr val="FF0000"/>
                </a:solidFill>
                <a:effectLst>
                  <a:outerShdw blurRad="50800" dist="39000" dir="5460000" algn="tl">
                    <a:srgbClr val="000000">
                      <a:alpha val="38000"/>
                    </a:srgbClr>
                  </a:outerShdw>
                </a:effectLst>
              </a:rPr>
              <a:t>    2.2. THỰC HIỆN TỐT QUY ĐỊNH VĂN HÓA HỌC ĐƯỜNG</a:t>
            </a:r>
          </a:p>
          <a:p>
            <a:pPr algn="just">
              <a:lnSpc>
                <a:spcPct val="150000"/>
              </a:lnSpc>
            </a:pPr>
            <a:r>
              <a:rPr lang="en-US" sz="2300" b="1">
                <a:ln w="11430"/>
                <a:solidFill>
                  <a:srgbClr val="FF0000"/>
                </a:solidFill>
                <a:effectLst>
                  <a:outerShdw blurRad="50800" dist="39000" dir="5460000" algn="tl">
                    <a:srgbClr val="000000">
                      <a:alpha val="38000"/>
                    </a:srgbClr>
                  </a:outerShdw>
                </a:effectLst>
              </a:rPr>
              <a:t>    2.3. THỰC HIỆN VIỆC </a:t>
            </a:r>
            <a:r>
              <a:rPr lang="en-US" sz="2300" b="1" dirty="0">
                <a:ln w="11430"/>
                <a:solidFill>
                  <a:srgbClr val="FF0000"/>
                </a:solidFill>
                <a:effectLst>
                  <a:outerShdw blurRad="50800" dist="39000" dir="5460000" algn="tl">
                    <a:srgbClr val="000000">
                      <a:alpha val="38000"/>
                    </a:srgbClr>
                  </a:outerShdw>
                </a:effectLst>
              </a:rPr>
              <a:t>ĐÁNH GIÁ, XẾP LOẠI ĐOÀN VIÊN, </a:t>
            </a:r>
            <a:r>
              <a:rPr lang="en-US" sz="2300" b="1">
                <a:ln w="11430"/>
                <a:solidFill>
                  <a:srgbClr val="FF0000"/>
                </a:solidFill>
                <a:effectLst>
                  <a:outerShdw blurRad="50800" dist="39000" dir="5460000" algn="tl">
                    <a:srgbClr val="000000">
                      <a:alpha val="38000"/>
                    </a:srgbClr>
                  </a:outerShdw>
                </a:effectLst>
              </a:rPr>
              <a:t>CHI ĐOÀN VÀ   </a:t>
            </a:r>
          </a:p>
          <a:p>
            <a:pPr algn="just">
              <a:lnSpc>
                <a:spcPct val="150000"/>
              </a:lnSpc>
            </a:pPr>
            <a:r>
              <a:rPr lang="en-US" sz="2300" b="1">
                <a:ln w="11430"/>
                <a:solidFill>
                  <a:srgbClr val="FF0000"/>
                </a:solidFill>
                <a:effectLst>
                  <a:outerShdw blurRad="50800" dist="39000" dir="5460000" algn="tl">
                    <a:srgbClr val="000000">
                      <a:alpha val="38000"/>
                    </a:srgbClr>
                  </a:outerShdw>
                </a:effectLst>
              </a:rPr>
              <a:t>    XÉT CHỌN SINH VIÊN 5 TỐT, TẬP THỂ SINH VIÊN </a:t>
            </a:r>
            <a:r>
              <a:rPr lang="en-US" sz="2300" b="1" dirty="0">
                <a:ln w="11430"/>
                <a:solidFill>
                  <a:srgbClr val="FF0000"/>
                </a:solidFill>
                <a:effectLst>
                  <a:outerShdw blurRad="50800" dist="39000" dir="5460000" algn="tl">
                    <a:srgbClr val="000000">
                      <a:alpha val="38000"/>
                    </a:srgbClr>
                  </a:outerShdw>
                </a:effectLst>
              </a:rPr>
              <a:t>5 TỐT</a:t>
            </a:r>
          </a:p>
          <a:p>
            <a:pPr algn="just">
              <a:lnSpc>
                <a:spcPct val="150000"/>
              </a:lnSpc>
            </a:pPr>
            <a:r>
              <a:rPr lang="en-US" sz="2300" b="1">
                <a:ln w="11430"/>
                <a:solidFill>
                  <a:srgbClr val="FF0000"/>
                </a:solidFill>
                <a:effectLst>
                  <a:outerShdw blurRad="50800" dist="39000" dir="5460000" algn="tl">
                    <a:srgbClr val="000000">
                      <a:alpha val="38000"/>
                    </a:srgbClr>
                  </a:outerShdw>
                </a:effectLst>
              </a:rPr>
              <a:t>    2.4. </a:t>
            </a:r>
            <a:r>
              <a:rPr lang="en-US" sz="2300" b="1" dirty="0">
                <a:ln w="11430"/>
                <a:solidFill>
                  <a:srgbClr val="FF0000"/>
                </a:solidFill>
                <a:effectLst>
                  <a:outerShdw blurRad="50800" dist="39000" dir="5460000" algn="tl">
                    <a:srgbClr val="000000">
                      <a:alpha val="38000"/>
                    </a:srgbClr>
                  </a:outerShdw>
                </a:effectLst>
              </a:rPr>
              <a:t>THỰC HIỆN TỐT </a:t>
            </a:r>
            <a:r>
              <a:rPr lang="en-US" sz="2300" b="1">
                <a:ln w="11430"/>
                <a:solidFill>
                  <a:srgbClr val="FF0000"/>
                </a:solidFill>
                <a:effectLst>
                  <a:outerShdw blurRad="50800" dist="39000" dir="5460000" algn="tl">
                    <a:srgbClr val="000000">
                      <a:alpha val="38000"/>
                    </a:srgbClr>
                  </a:outerShdw>
                </a:effectLst>
              </a:rPr>
              <a:t>CÁC PHONG TRÀO NCKH&amp;YTSTKN, VĂN </a:t>
            </a:r>
            <a:r>
              <a:rPr lang="en-US" sz="2300" b="1" dirty="0">
                <a:ln w="11430"/>
                <a:solidFill>
                  <a:srgbClr val="FF0000"/>
                </a:solidFill>
                <a:effectLst>
                  <a:outerShdw blurRad="50800" dist="39000" dir="5460000" algn="tl">
                    <a:srgbClr val="000000">
                      <a:alpha val="38000"/>
                    </a:srgbClr>
                  </a:outerShdw>
                </a:effectLst>
              </a:rPr>
              <a:t>HÓA, VĂN NGHỆ, THỂ THAO, TÌNH NGUYỆN KHÁC.</a:t>
            </a:r>
          </a:p>
        </p:txBody>
      </p:sp>
      <p:sp>
        <p:nvSpPr>
          <p:cNvPr id="7" name="Slide Number Placeholder 6"/>
          <p:cNvSpPr>
            <a:spLocks noGrp="1"/>
          </p:cNvSpPr>
          <p:nvPr>
            <p:ph type="sldNum" sz="quarter" idx="12"/>
          </p:nvPr>
        </p:nvSpPr>
        <p:spPr/>
        <p:txBody>
          <a:bodyPr/>
          <a:lstStyle/>
          <a:p>
            <a:fld id="{11281359-C67A-4E07-A949-DF5F731D3E6D}" type="slidenum">
              <a:rPr lang="en-US" smtClean="0"/>
              <a:t>2</a:t>
            </a:fld>
            <a:endParaRPr lang="en-US"/>
          </a:p>
        </p:txBody>
      </p:sp>
    </p:spTree>
    <p:extLst>
      <p:ext uri="{BB962C8B-B14F-4D97-AF65-F5344CB8AC3E}">
        <p14:creationId xmlns:p14="http://schemas.microsoft.com/office/powerpoint/2010/main" val="3885893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57200" y="71716"/>
            <a:ext cx="7640040" cy="477054"/>
          </a:xfrm>
          <a:prstGeom prst="rect">
            <a:avLst/>
          </a:prstGeom>
          <a:noFill/>
        </p:spPr>
        <p:txBody>
          <a:bodyPr wrap="none" rtlCol="0">
            <a:spAutoFit/>
          </a:bodyPr>
          <a:lstStyle/>
          <a:p>
            <a:r>
              <a:rPr lang="en-US" sz="2500" b="1">
                <a:ln w="11430"/>
                <a:solidFill>
                  <a:srgbClr val="FF0000"/>
                </a:solidFill>
                <a:effectLst>
                  <a:outerShdw blurRad="50800" dist="39000" dir="5460000" algn="tl">
                    <a:srgbClr val="000000">
                      <a:alpha val="38000"/>
                    </a:srgbClr>
                  </a:outerShdw>
                </a:effectLst>
              </a:rPr>
              <a:t>I. </a:t>
            </a:r>
            <a:r>
              <a:rPr lang="en-US" sz="2500" b="1" dirty="0">
                <a:ln w="11430"/>
                <a:solidFill>
                  <a:srgbClr val="FF0000"/>
                </a:solidFill>
                <a:effectLst>
                  <a:outerShdw blurRad="50800" dist="39000" dir="5460000" algn="tl">
                    <a:srgbClr val="000000">
                      <a:alpha val="38000"/>
                    </a:srgbClr>
                  </a:outerShdw>
                </a:effectLst>
              </a:rPr>
              <a:t>THÀNH TÍCH ĐẠT </a:t>
            </a:r>
            <a:r>
              <a:rPr lang="en-US" sz="2500" b="1">
                <a:ln w="11430"/>
                <a:solidFill>
                  <a:srgbClr val="FF0000"/>
                </a:solidFill>
                <a:effectLst>
                  <a:outerShdw blurRad="50800" dist="39000" dir="5460000" algn="tl">
                    <a:srgbClr val="000000">
                      <a:alpha val="38000"/>
                    </a:srgbClr>
                  </a:outerShdw>
                </a:effectLst>
              </a:rPr>
              <a:t>ĐƯỢC TRONG NĂM HỌC 2023 – 2024</a:t>
            </a:r>
            <a:endParaRPr lang="en-US" sz="2500" b="1" dirty="0">
              <a:ln w="11430"/>
              <a:solidFill>
                <a:srgbClr val="FF0000"/>
              </a:solidFill>
              <a:effectLst>
                <a:outerShdw blurRad="50800" dist="39000" dir="5460000" algn="tl">
                  <a:srgbClr val="000000">
                    <a:alpha val="38000"/>
                  </a:srgbClr>
                </a:outerShdw>
              </a:effectLst>
            </a:endParaRPr>
          </a:p>
        </p:txBody>
      </p:sp>
      <p:pic>
        <p:nvPicPr>
          <p:cNvPr id="2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8598" y="787003"/>
            <a:ext cx="8686801" cy="923330"/>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Được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Tỉnh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Nam </a:t>
            </a:r>
            <a:r>
              <a:rPr lang="en-US" b="1" dirty="0" err="1">
                <a:solidFill>
                  <a:srgbClr val="002060"/>
                </a:solidFill>
                <a:latin typeface="Times New Roman" pitchFamily="18" charset="0"/>
                <a:cs typeface="Times New Roman" pitchFamily="18" charset="0"/>
              </a:rPr>
              <a:t>Định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xét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duyệt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trình</a:t>
            </a:r>
            <a:r>
              <a:rPr lang="en-US" b="1">
                <a:solidFill>
                  <a:srgbClr val="002060"/>
                </a:solidFill>
                <a:latin typeface="Times New Roman" pitchFamily="18" charset="0"/>
                <a:cs typeface="Times New Roman" pitchFamily="18" charset="0"/>
              </a:rPr>
              <a:t> 04 </a:t>
            </a:r>
            <a:r>
              <a:rPr lang="en-US" b="1" dirty="0" err="1">
                <a:solidFill>
                  <a:srgbClr val="002060"/>
                </a:solidFill>
                <a:latin typeface="Times New Roman" pitchFamily="18" charset="0"/>
                <a:cs typeface="Times New Roman" pitchFamily="18" charset="0"/>
              </a:rPr>
              <a:t>Hồ</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sơ</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cho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tập</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thể</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cá</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nhân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xét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khen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tặng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Bằng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khen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lên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Trung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ương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vì</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đã</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có</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thành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tích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xuất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sắc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công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tác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phong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trào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thanh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niên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năm</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học</a:t>
            </a:r>
            <a:r>
              <a:rPr lang="en-US" b="1">
                <a:solidFill>
                  <a:srgbClr val="002060"/>
                </a:solidFill>
                <a:latin typeface="Times New Roman" pitchFamily="18" charset="0"/>
                <a:cs typeface="Times New Roman" pitchFamily="18" charset="0"/>
              </a:rPr>
              <a:t> 2023-2024 </a:t>
            </a:r>
            <a:r>
              <a:rPr lang="en-US" b="1" dirty="0" err="1">
                <a:solidFill>
                  <a:srgbClr val="002060"/>
                </a:solidFill>
                <a:latin typeface="Times New Roman" pitchFamily="18" charset="0"/>
                <a:cs typeface="Times New Roman" pitchFamily="18" charset="0"/>
              </a:rPr>
              <a:t>vào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tháng</a:t>
            </a:r>
            <a:r>
              <a:rPr lang="en-US" b="1" dirty="0">
                <a:solidFill>
                  <a:srgbClr val="002060"/>
                </a:solidFill>
                <a:latin typeface="Times New Roman" pitchFamily="18" charset="0"/>
                <a:cs typeface="Times New Roman" pitchFamily="18" charset="0"/>
              </a:rPr>
              <a:t> 07 </a:t>
            </a:r>
            <a:r>
              <a:rPr lang="en-US" b="1" err="1">
                <a:solidFill>
                  <a:srgbClr val="002060"/>
                </a:solidFill>
                <a:latin typeface="Times New Roman" pitchFamily="18" charset="0"/>
                <a:cs typeface="Times New Roman" pitchFamily="18" charset="0"/>
              </a:rPr>
              <a:t>năm</a:t>
            </a:r>
            <a:r>
              <a:rPr lang="en-US" b="1">
                <a:solidFill>
                  <a:srgbClr val="002060"/>
                </a:solidFill>
                <a:latin typeface="Times New Roman" pitchFamily="18" charset="0"/>
                <a:cs typeface="Times New Roman" pitchFamily="18" charset="0"/>
              </a:rPr>
              <a:t> 2024.</a:t>
            </a:r>
            <a:endParaRPr lang="en-US" b="1" dirty="0">
              <a:solidFill>
                <a:srgbClr val="002060"/>
              </a:solidFill>
              <a:latin typeface="Times New Roman" pitchFamily="18" charset="0"/>
              <a:cs typeface="Times New Roman" pitchFamily="18" charset="0"/>
            </a:endParaRPr>
          </a:p>
        </p:txBody>
      </p:sp>
      <p:grpSp>
        <p:nvGrpSpPr>
          <p:cNvPr id="10" name="Group 9">
            <a:extLst>
              <a:ext uri="{FF2B5EF4-FFF2-40B4-BE49-F238E27FC236}">
                <a16:creationId xmlns:a16="http://schemas.microsoft.com/office/drawing/2014/main" id="{D83AE291-C34D-215D-8E56-EEB9EBD0094B}"/>
              </a:ext>
            </a:extLst>
          </p:cNvPr>
          <p:cNvGrpSpPr/>
          <p:nvPr/>
        </p:nvGrpSpPr>
        <p:grpSpPr>
          <a:xfrm>
            <a:off x="228598" y="787003"/>
            <a:ext cx="8686801" cy="4212223"/>
            <a:chOff x="5616417" y="-1234716"/>
            <a:chExt cx="8686801" cy="4212223"/>
          </a:xfrm>
        </p:grpSpPr>
        <p:sp>
          <p:nvSpPr>
            <p:cNvPr id="29" name="TextBox 28"/>
            <p:cNvSpPr txBox="1"/>
            <p:nvPr/>
          </p:nvSpPr>
          <p:spPr>
            <a:xfrm>
              <a:off x="5616417" y="-1234716"/>
              <a:ext cx="8686801" cy="923330"/>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Được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Tỉnh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Nam </a:t>
              </a:r>
              <a:r>
                <a:rPr lang="en-US" b="1" dirty="0" err="1">
                  <a:solidFill>
                    <a:srgbClr val="002060"/>
                  </a:solidFill>
                  <a:latin typeface="Times New Roman" pitchFamily="18" charset="0"/>
                  <a:cs typeface="Times New Roman" pitchFamily="18" charset="0"/>
                </a:rPr>
                <a:t>Định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trao</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tặng</a:t>
              </a:r>
              <a:r>
                <a:rPr lang="en-US" b="1">
                  <a:solidFill>
                    <a:srgbClr val="002060"/>
                  </a:solidFill>
                  <a:latin typeface="Times New Roman" pitchFamily="18" charset="0"/>
                  <a:cs typeface="Times New Roman" pitchFamily="18" charset="0"/>
                </a:rPr>
                <a:t> 12 </a:t>
              </a:r>
              <a:r>
                <a:rPr lang="en-US" b="1" dirty="0" err="1">
                  <a:solidFill>
                    <a:srgbClr val="002060"/>
                  </a:solidFill>
                  <a:latin typeface="Times New Roman" pitchFamily="18" charset="0"/>
                  <a:cs typeface="Times New Roman" pitchFamily="18" charset="0"/>
                </a:rPr>
                <a:t>Bằng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khen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cho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các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tập</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thể</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cá</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nhân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đã</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có</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thành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tích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xuất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sắc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công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tác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phong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trào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thanh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niên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năm</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học</a:t>
              </a:r>
              <a:r>
                <a:rPr lang="en-US" b="1">
                  <a:solidFill>
                    <a:srgbClr val="002060"/>
                  </a:solidFill>
                  <a:latin typeface="Times New Roman" pitchFamily="18" charset="0"/>
                  <a:cs typeface="Times New Roman" pitchFamily="18" charset="0"/>
                </a:rPr>
                <a:t> 2023-2024 </a:t>
              </a:r>
              <a:r>
                <a:rPr lang="en-US" b="1" err="1">
                  <a:solidFill>
                    <a:srgbClr val="002060"/>
                  </a:solidFill>
                  <a:latin typeface="Times New Roman" pitchFamily="18" charset="0"/>
                  <a:cs typeface="Times New Roman" pitchFamily="18" charset="0"/>
                </a:rPr>
                <a:t>vào</a:t>
              </a:r>
              <a:r>
                <a:rPr lang="en-US" b="1">
                  <a:solidFill>
                    <a:srgbClr val="002060"/>
                  </a:solidFill>
                  <a:latin typeface="Times New Roman" pitchFamily="18" charset="0"/>
                  <a:cs typeface="Times New Roman" pitchFamily="18" charset="0"/>
                </a:rPr>
                <a:t> tháng 08 năm 2024</a:t>
              </a:r>
              <a:endParaRPr lang="en-US" b="1" dirty="0">
                <a:solidFill>
                  <a:srgbClr val="002060"/>
                </a:solidFill>
                <a:latin typeface="Times New Roman" pitchFamily="18" charset="0"/>
                <a:cs typeface="Times New Roman" pitchFamily="18" charset="0"/>
              </a:endParaRPr>
            </a:p>
          </p:txBody>
        </p:sp>
        <p:pic>
          <p:nvPicPr>
            <p:cNvPr id="6" name="Picture 5">
              <a:extLst>
                <a:ext uri="{FF2B5EF4-FFF2-40B4-BE49-F238E27FC236}">
                  <a16:creationId xmlns:a16="http://schemas.microsoft.com/office/drawing/2014/main" id="{48BE9B74-CA0F-1815-4ABA-D9EE64AA84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46312" y="-364369"/>
              <a:ext cx="4431217" cy="3341876"/>
            </a:xfrm>
            <a:prstGeom prst="rect">
              <a:avLst/>
            </a:prstGeom>
          </p:spPr>
        </p:pic>
      </p:grpSp>
      <p:grpSp>
        <p:nvGrpSpPr>
          <p:cNvPr id="13" name="Group 12">
            <a:extLst>
              <a:ext uri="{FF2B5EF4-FFF2-40B4-BE49-F238E27FC236}">
                <a16:creationId xmlns:a16="http://schemas.microsoft.com/office/drawing/2014/main" id="{5A3C0831-5808-ECD3-3C64-33B11AFFA480}"/>
              </a:ext>
            </a:extLst>
          </p:cNvPr>
          <p:cNvGrpSpPr/>
          <p:nvPr/>
        </p:nvGrpSpPr>
        <p:grpSpPr>
          <a:xfrm>
            <a:off x="228488" y="787003"/>
            <a:ext cx="8686911" cy="4249768"/>
            <a:chOff x="-3871771" y="2887042"/>
            <a:chExt cx="8686911" cy="4249768"/>
          </a:xfrm>
        </p:grpSpPr>
        <p:sp>
          <p:nvSpPr>
            <p:cNvPr id="5" name="TextBox 4"/>
            <p:cNvSpPr txBox="1"/>
            <p:nvPr/>
          </p:nvSpPr>
          <p:spPr>
            <a:xfrm>
              <a:off x="-3871771" y="2887042"/>
              <a:ext cx="8686911" cy="646331"/>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Được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Tỉnh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Nam </a:t>
              </a:r>
              <a:r>
                <a:rPr lang="en-US" b="1" err="1">
                  <a:solidFill>
                    <a:srgbClr val="002060"/>
                  </a:solidFill>
                  <a:latin typeface="Times New Roman" pitchFamily="18" charset="0"/>
                  <a:cs typeface="Times New Roman" pitchFamily="18" charset="0"/>
                </a:rPr>
                <a:t>Định</a:t>
              </a:r>
              <a:r>
                <a:rPr lang="en-US" b="1">
                  <a:solidFill>
                    <a:srgbClr val="002060"/>
                  </a:solidFill>
                  <a:latin typeface="Times New Roman" pitchFamily="18" charset="0"/>
                  <a:cs typeface="Times New Roman" pitchFamily="18" charset="0"/>
                </a:rPr>
                <a:t> xét chọn 7 sinh viên đạt Danh hiệu “Sinh viên 5 tốt” cấp Tỉnh năm học 2023-2024</a:t>
              </a:r>
              <a:endParaRPr lang="en-US" b="1" dirty="0">
                <a:solidFill>
                  <a:srgbClr val="002060"/>
                </a:solidFill>
                <a:latin typeface="Times New Roman" pitchFamily="18" charset="0"/>
                <a:cs typeface="Times New Roman" pitchFamily="18" charset="0"/>
              </a:endParaRPr>
            </a:p>
          </p:txBody>
        </p:sp>
        <p:pic>
          <p:nvPicPr>
            <p:cNvPr id="12" name="Picture 11">
              <a:extLst>
                <a:ext uri="{FF2B5EF4-FFF2-40B4-BE49-F238E27FC236}">
                  <a16:creationId xmlns:a16="http://schemas.microsoft.com/office/drawing/2014/main" id="{1AE9BF8A-46ED-3084-516D-5C73497309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92944" y="3627385"/>
              <a:ext cx="4679233" cy="3509425"/>
            </a:xfrm>
            <a:prstGeom prst="rect">
              <a:avLst/>
            </a:prstGeom>
          </p:spPr>
        </p:pic>
      </p:grpSp>
      <p:grpSp>
        <p:nvGrpSpPr>
          <p:cNvPr id="16" name="Group 15">
            <a:extLst>
              <a:ext uri="{FF2B5EF4-FFF2-40B4-BE49-F238E27FC236}">
                <a16:creationId xmlns:a16="http://schemas.microsoft.com/office/drawing/2014/main" id="{089C683E-E1BC-76F4-A318-810A75A3664C}"/>
              </a:ext>
            </a:extLst>
          </p:cNvPr>
          <p:cNvGrpSpPr/>
          <p:nvPr/>
        </p:nvGrpSpPr>
        <p:grpSpPr>
          <a:xfrm>
            <a:off x="228488" y="755926"/>
            <a:ext cx="8686911" cy="4232886"/>
            <a:chOff x="5486400" y="3943350"/>
            <a:chExt cx="8686911" cy="4232886"/>
          </a:xfrm>
        </p:grpSpPr>
        <p:sp>
          <p:nvSpPr>
            <p:cNvPr id="22" name="TextBox 21"/>
            <p:cNvSpPr txBox="1"/>
            <p:nvPr/>
          </p:nvSpPr>
          <p:spPr>
            <a:xfrm>
              <a:off x="5486400" y="3943350"/>
              <a:ext cx="8686911" cy="646331"/>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Được</a:t>
              </a:r>
              <a:r>
                <a:rPr lang="en-US" b="1">
                  <a:solidFill>
                    <a:srgbClr val="002060"/>
                  </a:solidFill>
                  <a:latin typeface="Times New Roman" pitchFamily="18" charset="0"/>
                  <a:cs typeface="Times New Roman" pitchFamily="18" charset="0"/>
                </a:rPr>
                <a:t> Trung ương Hội Sinh viên Việt Nam tặng Bằng khen Đơn </a:t>
              </a:r>
              <a:r>
                <a:rPr lang="en-US" b="1" dirty="0" err="1">
                  <a:solidFill>
                    <a:srgbClr val="002060"/>
                  </a:solidFill>
                  <a:latin typeface="Times New Roman" pitchFamily="18" charset="0"/>
                  <a:cs typeface="Times New Roman" pitchFamily="18" charset="0"/>
                </a:rPr>
                <a:t>vị</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xuất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sắc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Công</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tác</a:t>
              </a:r>
              <a:r>
                <a:rPr lang="en-US" b="1">
                  <a:solidFill>
                    <a:srgbClr val="002060"/>
                  </a:solidFill>
                  <a:latin typeface="Times New Roman" pitchFamily="18" charset="0"/>
                  <a:cs typeface="Times New Roman" pitchFamily="18" charset="0"/>
                </a:rPr>
                <a:t> Hội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phong</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trào</a:t>
              </a:r>
              <a:r>
                <a:rPr lang="en-US" b="1">
                  <a:solidFill>
                    <a:srgbClr val="002060"/>
                  </a:solidFill>
                  <a:latin typeface="Times New Roman" pitchFamily="18" charset="0"/>
                  <a:cs typeface="Times New Roman" pitchFamily="18" charset="0"/>
                </a:rPr>
                <a:t> sinh viên năm 2023-2024 </a:t>
              </a:r>
              <a:r>
                <a:rPr lang="en-US" b="1" dirty="0" err="1">
                  <a:solidFill>
                    <a:srgbClr val="002060"/>
                  </a:solidFill>
                  <a:latin typeface="Times New Roman" pitchFamily="18" charset="0"/>
                  <a:cs typeface="Times New Roman" pitchFamily="18" charset="0"/>
                </a:rPr>
                <a:t>vào</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tháng</a:t>
              </a:r>
              <a:r>
                <a:rPr lang="en-US" b="1">
                  <a:solidFill>
                    <a:srgbClr val="002060"/>
                  </a:solidFill>
                  <a:latin typeface="Times New Roman" pitchFamily="18" charset="0"/>
                  <a:cs typeface="Times New Roman" pitchFamily="18" charset="0"/>
                </a:rPr>
                <a:t> 07 năm 2024</a:t>
              </a:r>
              <a:endParaRPr lang="en-US" b="1" dirty="0">
                <a:solidFill>
                  <a:srgbClr val="002060"/>
                </a:solidFill>
                <a:latin typeface="Times New Roman" pitchFamily="18" charset="0"/>
                <a:cs typeface="Times New Roman" pitchFamily="18" charset="0"/>
              </a:endParaRPr>
            </a:p>
          </p:txBody>
        </p:sp>
        <p:pic>
          <p:nvPicPr>
            <p:cNvPr id="15" name="Picture 14">
              <a:extLst>
                <a:ext uri="{FF2B5EF4-FFF2-40B4-BE49-F238E27FC236}">
                  <a16:creationId xmlns:a16="http://schemas.microsoft.com/office/drawing/2014/main" id="{5B747EE0-3D41-5545-1132-634F8A78723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46448" y="4665881"/>
              <a:ext cx="4431217" cy="3510355"/>
            </a:xfrm>
            <a:prstGeom prst="rect">
              <a:avLst/>
            </a:prstGeom>
          </p:spPr>
        </p:pic>
      </p:grpSp>
    </p:spTree>
    <p:extLst>
      <p:ext uri="{BB962C8B-B14F-4D97-AF65-F5344CB8AC3E}">
        <p14:creationId xmlns:p14="http://schemas.microsoft.com/office/powerpoint/2010/main" val="365088927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4</a:t>
            </a:fld>
            <a:endParaRPr lang="en-US"/>
          </a:p>
        </p:txBody>
      </p:sp>
      <p:sp>
        <p:nvSpPr>
          <p:cNvPr id="11" name="TextBox 10"/>
          <p:cNvSpPr txBox="1"/>
          <p:nvPr/>
        </p:nvSpPr>
        <p:spPr>
          <a:xfrm>
            <a:off x="228600" y="81087"/>
            <a:ext cx="7741286" cy="477054"/>
          </a:xfrm>
          <a:prstGeom prst="rect">
            <a:avLst/>
          </a:prstGeom>
          <a:noFill/>
        </p:spPr>
        <p:txBody>
          <a:bodyPr wrap="none" rtlCol="0">
            <a:spAutoFit/>
          </a:bodyPr>
          <a:lstStyle/>
          <a:p>
            <a:r>
              <a:rPr lang="en-US" sz="2500" b="1">
                <a:ln w="11430"/>
                <a:solidFill>
                  <a:srgbClr val="FF0000"/>
                </a:solidFill>
                <a:effectLst>
                  <a:outerShdw blurRad="50800" dist="39000" dir="5460000" algn="tl">
                    <a:srgbClr val="000000">
                      <a:alpha val="38000"/>
                    </a:srgbClr>
                  </a:outerShdw>
                </a:effectLst>
              </a:rPr>
              <a:t>II. PHƯƠNG HƯỚNG HOẠT ĐỘNG NĂM HỌC 2024 – 2025</a:t>
            </a:r>
            <a:endParaRPr lang="en-US" sz="2500" b="1" dirty="0">
              <a:ln w="11430"/>
              <a:solidFill>
                <a:srgbClr val="FF0000"/>
              </a:solidFill>
              <a:effectLst>
                <a:outerShdw blurRad="50800" dist="39000" dir="5460000" algn="tl">
                  <a:srgbClr val="000000">
                    <a:alpha val="38000"/>
                  </a:srgbClr>
                </a:outerShdw>
              </a:effectLst>
            </a:endParaRPr>
          </a:p>
        </p:txBody>
      </p:sp>
      <p:pic>
        <p:nvPicPr>
          <p:cNvPr id="13" name="Picture 12"/>
          <p:cNvPicPr/>
          <p:nvPr/>
        </p:nvPicPr>
        <p:blipFill>
          <a:blip r:embed="rId5"/>
          <a:stretch>
            <a:fillRect/>
          </a:stretch>
        </p:blipFill>
        <p:spPr>
          <a:xfrm>
            <a:off x="0" y="2105562"/>
            <a:ext cx="2398833" cy="2788069"/>
          </a:xfrm>
          <a:prstGeom prst="rect">
            <a:avLst/>
          </a:prstGeom>
        </p:spPr>
      </p:pic>
      <p:pic>
        <p:nvPicPr>
          <p:cNvPr id="14" name="Picture 13"/>
          <p:cNvPicPr>
            <a:picLocks noChangeAspect="1"/>
          </p:cNvPicPr>
          <p:nvPr/>
        </p:nvPicPr>
        <p:blipFill>
          <a:blip r:embed="rId6"/>
          <a:stretch>
            <a:fillRect/>
          </a:stretch>
        </p:blipFill>
        <p:spPr>
          <a:xfrm>
            <a:off x="2425740" y="2343150"/>
            <a:ext cx="4267200" cy="2238480"/>
          </a:xfrm>
          <a:prstGeom prst="rect">
            <a:avLst/>
          </a:prstGeom>
        </p:spPr>
      </p:pic>
      <p:grpSp>
        <p:nvGrpSpPr>
          <p:cNvPr id="5" name="Group 4"/>
          <p:cNvGrpSpPr/>
          <p:nvPr/>
        </p:nvGrpSpPr>
        <p:grpSpPr>
          <a:xfrm>
            <a:off x="152401" y="610628"/>
            <a:ext cx="8763000" cy="1495438"/>
            <a:chOff x="152401" y="610628"/>
            <a:chExt cx="8763000" cy="1495438"/>
          </a:xfrm>
        </p:grpSpPr>
        <p:sp>
          <p:nvSpPr>
            <p:cNvPr id="2" name="TextBox 1"/>
            <p:cNvSpPr txBox="1"/>
            <p:nvPr/>
          </p:nvSpPr>
          <p:spPr>
            <a:xfrm>
              <a:off x="228600" y="610628"/>
              <a:ext cx="6950749" cy="477054"/>
            </a:xfrm>
            <a:prstGeom prst="rect">
              <a:avLst/>
            </a:prstGeom>
            <a:noFill/>
          </p:spPr>
          <p:txBody>
            <a:bodyPr wrap="none" rtlCol="0">
              <a:spAutoFit/>
            </a:bodyPr>
            <a:lstStyle/>
            <a:p>
              <a:r>
                <a:rPr lang="en-US" sz="2500" b="1">
                  <a:ln w="11430"/>
                  <a:solidFill>
                    <a:srgbClr val="FF0000"/>
                  </a:solidFill>
                  <a:effectLst>
                    <a:outerShdw blurRad="50800" dist="39000" dir="5460000" algn="tl">
                      <a:srgbClr val="000000">
                        <a:alpha val="38000"/>
                      </a:srgbClr>
                    </a:outerShdw>
                  </a:effectLst>
                </a:rPr>
                <a:t>2.1. THAM GIA CÁC ĐỘI/CLB TRONG NHÀ TRƯỜNG</a:t>
              </a:r>
              <a:endParaRPr lang="en-US" sz="2500"/>
            </a:p>
          </p:txBody>
        </p:sp>
        <p:sp>
          <p:nvSpPr>
            <p:cNvPr id="4" name="TextBox 3"/>
            <p:cNvSpPr txBox="1"/>
            <p:nvPr/>
          </p:nvSpPr>
          <p:spPr>
            <a:xfrm>
              <a:off x="152401" y="1090403"/>
              <a:ext cx="8763000" cy="1015663"/>
            </a:xfrm>
            <a:prstGeom prst="rect">
              <a:avLst/>
            </a:prstGeom>
            <a:noFill/>
          </p:spPr>
          <p:txBody>
            <a:bodyPr wrap="square" rtlCol="0">
              <a:spAutoFit/>
            </a:bodyPr>
            <a:lstStyle/>
            <a:p>
              <a:pPr algn="just"/>
              <a:r>
                <a:rPr lang="vi-VN" sz="2000" b="1">
                  <a:solidFill>
                    <a:srgbClr val="002060"/>
                  </a:solidFill>
                  <a:latin typeface="Times New Roman" pitchFamily="18" charset="0"/>
                  <a:cs typeface="Times New Roman" pitchFamily="18" charset="0"/>
                </a:rPr>
                <a:t>UNETI hiện có </a:t>
              </a:r>
              <a:r>
                <a:rPr lang="en-US" sz="2000" b="1">
                  <a:solidFill>
                    <a:srgbClr val="002060"/>
                  </a:solidFill>
                  <a:latin typeface="Times New Roman" pitchFamily="18" charset="0"/>
                  <a:cs typeface="Times New Roman" pitchFamily="18" charset="0"/>
                </a:rPr>
                <a:t>30</a:t>
              </a:r>
              <a:r>
                <a:rPr lang="vi-VN" sz="2000" b="1">
                  <a:solidFill>
                    <a:srgbClr val="002060"/>
                  </a:solidFill>
                  <a:latin typeface="Times New Roman" pitchFamily="18" charset="0"/>
                  <a:cs typeface="Times New Roman" pitchFamily="18" charset="0"/>
                </a:rPr>
                <a:t> Đội/C</a:t>
              </a:r>
              <a:r>
                <a:rPr lang="en-US" sz="2000" b="1">
                  <a:solidFill>
                    <a:srgbClr val="002060"/>
                  </a:solidFill>
                  <a:latin typeface="Times New Roman" pitchFamily="18" charset="0"/>
                  <a:cs typeface="Times New Roman" pitchFamily="18" charset="0"/>
                </a:rPr>
                <a:t>LB</a:t>
              </a:r>
              <a:r>
                <a:rPr lang="vi-VN" sz="2000" b="1">
                  <a:solidFill>
                    <a:srgbClr val="002060"/>
                  </a:solidFill>
                  <a:latin typeface="Times New Roman" pitchFamily="18" charset="0"/>
                  <a:cs typeface="Times New Roman" pitchFamily="18" charset="0"/>
                </a:rPr>
                <a:t> trải trên nhiều lĩnh vực để các bạn </a:t>
              </a:r>
              <a:r>
                <a:rPr lang="en-US" sz="2000" b="1">
                  <a:solidFill>
                    <a:srgbClr val="002060"/>
                  </a:solidFill>
                  <a:latin typeface="Times New Roman" pitchFamily="18" charset="0"/>
                  <a:cs typeface="Times New Roman" pitchFamily="18" charset="0"/>
                </a:rPr>
                <a:t>có thể </a:t>
              </a:r>
              <a:r>
                <a:rPr lang="vi-VN" sz="2000" b="1">
                  <a:solidFill>
                    <a:srgbClr val="002060"/>
                  </a:solidFill>
                  <a:latin typeface="Times New Roman" pitchFamily="18" charset="0"/>
                  <a:cs typeface="Times New Roman" pitchFamily="18" charset="0"/>
                </a:rPr>
                <a:t>lựa chọn </a:t>
              </a:r>
              <a:r>
                <a:rPr lang="en-US" sz="2000" b="1">
                  <a:solidFill>
                    <a:srgbClr val="002060"/>
                  </a:solidFill>
                  <a:latin typeface="Times New Roman" pitchFamily="18" charset="0"/>
                  <a:cs typeface="Times New Roman" pitchFamily="18" charset="0"/>
                </a:rPr>
                <a:t>tham gia nhằm </a:t>
              </a:r>
              <a:r>
                <a:rPr lang="vi-VN" sz="2000" b="1">
                  <a:solidFill>
                    <a:srgbClr val="002060"/>
                  </a:solidFill>
                  <a:latin typeface="Times New Roman" pitchFamily="18" charset="0"/>
                  <a:cs typeface="Times New Roman" pitchFamily="18" charset="0"/>
                </a:rPr>
                <a:t>tích lũy thêm kiến thức, kỹ năng và thái độ cần thiết trước khi ra trường</a:t>
              </a:r>
              <a:endParaRPr lang="en-US" sz="2000" b="1">
                <a:solidFill>
                  <a:srgbClr val="002060"/>
                </a:solidFill>
                <a:latin typeface="Times New Roman" pitchFamily="18" charset="0"/>
                <a:cs typeface="Times New Roman" pitchFamily="18" charset="0"/>
              </a:endParaRPr>
            </a:p>
          </p:txBody>
        </p:sp>
      </p:grpSp>
      <p:pic>
        <p:nvPicPr>
          <p:cNvPr id="9" name="Picture 8">
            <a:extLst>
              <a:ext uri="{FF2B5EF4-FFF2-40B4-BE49-F238E27FC236}">
                <a16:creationId xmlns:a16="http://schemas.microsoft.com/office/drawing/2014/main" id="{462AC571-6B74-B17A-86C4-6A35F95199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13802" y="2105562"/>
            <a:ext cx="2430198" cy="2788069"/>
          </a:xfrm>
          <a:prstGeom prst="rect">
            <a:avLst/>
          </a:prstGeom>
        </p:spPr>
      </p:pic>
    </p:spTree>
    <p:extLst>
      <p:ext uri="{BB962C8B-B14F-4D97-AF65-F5344CB8AC3E}">
        <p14:creationId xmlns:p14="http://schemas.microsoft.com/office/powerpoint/2010/main" val="1611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5</a:t>
            </a:fld>
            <a:endParaRPr lang="en-US"/>
          </a:p>
        </p:txBody>
      </p:sp>
      <p:sp>
        <p:nvSpPr>
          <p:cNvPr id="2" name="TextBox 1"/>
          <p:cNvSpPr txBox="1"/>
          <p:nvPr/>
        </p:nvSpPr>
        <p:spPr>
          <a:xfrm>
            <a:off x="152401" y="133350"/>
            <a:ext cx="7421071" cy="477054"/>
          </a:xfrm>
          <a:prstGeom prst="rect">
            <a:avLst/>
          </a:prstGeom>
          <a:noFill/>
        </p:spPr>
        <p:txBody>
          <a:bodyPr wrap="none" rtlCol="0">
            <a:spAutoFit/>
          </a:bodyPr>
          <a:lstStyle/>
          <a:p>
            <a:pPr algn="just"/>
            <a:r>
              <a:rPr lang="en-US" sz="2500" b="1">
                <a:ln w="11430"/>
                <a:solidFill>
                  <a:srgbClr val="FF0000"/>
                </a:solidFill>
                <a:effectLst>
                  <a:outerShdw blurRad="50800" dist="39000" dir="5460000" algn="tl">
                    <a:srgbClr val="000000">
                      <a:alpha val="38000"/>
                    </a:srgbClr>
                  </a:outerShdw>
                </a:effectLst>
              </a:rPr>
              <a:t>2.2. THỰC HIỆN TỐT QUY ĐỊNH VĂN HÓA HỌC ĐƯỜNG</a:t>
            </a:r>
          </a:p>
        </p:txBody>
      </p:sp>
      <p:pic>
        <p:nvPicPr>
          <p:cNvPr id="12" name="Picture 2" descr="Có thể là hình ảnh về văn bản cho biết 'Đeo thẻ sinh viên Không hút thuố»clá Trang phục gọn gàng, lịch sự HỌC ĐƯỜNG SINH VIÊN HÓA UNETI Không nói tục, chửi bậy Nghiêm túc trong giờ học Không vứt rác bừa bãi Văn hóa chào hỏi Giao tiếp, ứng xử xếp hàng văn minh'"/>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200" y="1200150"/>
            <a:ext cx="3537564" cy="352451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E:\2Doan_Truong _Khoa\1 Doan truong\2 Bài đăng truyền thông các Đội _ CLB trực thuộc\2023\QR SCC.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93319" y="2889477"/>
            <a:ext cx="2180153" cy="2180153"/>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57600" y="952364"/>
            <a:ext cx="5449273" cy="1759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3194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6</a:t>
            </a:fld>
            <a:endParaRPr lang="en-US"/>
          </a:p>
        </p:txBody>
      </p:sp>
      <p:sp>
        <p:nvSpPr>
          <p:cNvPr id="2" name="TextBox 1"/>
          <p:cNvSpPr txBox="1"/>
          <p:nvPr/>
        </p:nvSpPr>
        <p:spPr>
          <a:xfrm>
            <a:off x="177801" y="133350"/>
            <a:ext cx="8199745" cy="800219"/>
          </a:xfrm>
          <a:prstGeom prst="rect">
            <a:avLst/>
          </a:prstGeom>
          <a:noFill/>
        </p:spPr>
        <p:txBody>
          <a:bodyPr wrap="none" rtlCol="0">
            <a:spAutoFit/>
          </a:bodyPr>
          <a:lstStyle/>
          <a:p>
            <a:pPr algn="just"/>
            <a:r>
              <a:rPr lang="en-US" sz="2300" b="1">
                <a:ln w="11430"/>
                <a:solidFill>
                  <a:srgbClr val="FF0000"/>
                </a:solidFill>
                <a:effectLst>
                  <a:outerShdw blurRad="50800" dist="39000" dir="5460000" algn="tl">
                    <a:srgbClr val="000000">
                      <a:alpha val="38000"/>
                    </a:srgbClr>
                  </a:outerShdw>
                </a:effectLst>
              </a:rPr>
              <a:t>2.3. THỰC HIỆN VIỆC ĐÁNH GIÁ, XẾP LOẠI ĐOÀN VIÊN, CHI ĐOÀN </a:t>
            </a:r>
          </a:p>
          <a:p>
            <a:pPr algn="just"/>
            <a:r>
              <a:rPr lang="en-US" sz="2300" b="1">
                <a:ln w="11430"/>
                <a:solidFill>
                  <a:srgbClr val="FF0000"/>
                </a:solidFill>
                <a:effectLst>
                  <a:outerShdw blurRad="50800" dist="39000" dir="5460000" algn="tl">
                    <a:srgbClr val="000000">
                      <a:alpha val="38000"/>
                    </a:srgbClr>
                  </a:outerShdw>
                </a:effectLst>
              </a:rPr>
              <a:t>VÀ XÉT CHỌN SINH VIÊN 5 TỐT, TẬP THỂ SINH VIÊN 5 TỐT</a:t>
            </a:r>
            <a:endParaRPr lang="en-US" sz="2300" b="1" dirty="0">
              <a:ln w="11430"/>
              <a:solidFill>
                <a:srgbClr val="FF0000"/>
              </a:solidFill>
              <a:effectLst>
                <a:outerShdw blurRad="50800" dist="39000" dir="5460000" algn="tl">
                  <a:srgbClr val="000000">
                    <a:alpha val="38000"/>
                  </a:srgbClr>
                </a:outerShdw>
              </a:effectLst>
            </a:endParaRPr>
          </a:p>
        </p:txBody>
      </p:sp>
      <p:sp>
        <p:nvSpPr>
          <p:cNvPr id="3" name="TextBox 2"/>
          <p:cNvSpPr txBox="1"/>
          <p:nvPr/>
        </p:nvSpPr>
        <p:spPr>
          <a:xfrm>
            <a:off x="244806" y="895350"/>
            <a:ext cx="8670594" cy="1015663"/>
          </a:xfrm>
          <a:prstGeom prst="rect">
            <a:avLst/>
          </a:prstGeom>
          <a:noFill/>
        </p:spPr>
        <p:txBody>
          <a:bodyPr wrap="square" rtlCol="0">
            <a:spAutoFit/>
          </a:bodyPr>
          <a:lstStyle/>
          <a:p>
            <a:pPr algn="just"/>
            <a:r>
              <a:rPr lang="vi-VN" sz="2000">
                <a:solidFill>
                  <a:srgbClr val="002060"/>
                </a:solidFill>
                <a:latin typeface="Times New Roman" panose="02020603050405020304" pitchFamily="18" charset="0"/>
                <a:cs typeface="Times New Roman" panose="02020603050405020304" pitchFamily="18" charset="0"/>
              </a:rPr>
              <a:t>Liên chi đoàn tổng hợp hồ sơ từ các Chi đoàn và gửi file về Đoàn Thanh niên – Hội Sinh viên Nhà trường trước 17h30’ ngày </a:t>
            </a:r>
            <a:r>
              <a:rPr lang="en-US" sz="2000">
                <a:solidFill>
                  <a:srgbClr val="002060"/>
                </a:solidFill>
                <a:latin typeface="Times New Roman" panose="02020603050405020304" pitchFamily="18" charset="0"/>
                <a:cs typeface="Times New Roman" panose="02020603050405020304" pitchFamily="18" charset="0"/>
              </a:rPr>
              <a:t>05</a:t>
            </a:r>
            <a:r>
              <a:rPr lang="vi-VN" sz="2000">
                <a:solidFill>
                  <a:srgbClr val="002060"/>
                </a:solidFill>
                <a:latin typeface="Times New Roman" panose="02020603050405020304" pitchFamily="18" charset="0"/>
                <a:cs typeface="Times New Roman" panose="02020603050405020304" pitchFamily="18" charset="0"/>
              </a:rPr>
              <a:t>/</a:t>
            </a:r>
            <a:r>
              <a:rPr lang="en-US" sz="2000">
                <a:solidFill>
                  <a:srgbClr val="002060"/>
                </a:solidFill>
                <a:latin typeface="Times New Roman" panose="02020603050405020304" pitchFamily="18" charset="0"/>
                <a:cs typeface="Times New Roman" panose="02020603050405020304" pitchFamily="18" charset="0"/>
              </a:rPr>
              <a:t>10</a:t>
            </a:r>
            <a:r>
              <a:rPr lang="vi-VN" sz="2000">
                <a:solidFill>
                  <a:srgbClr val="002060"/>
                </a:solidFill>
                <a:latin typeface="Times New Roman" panose="02020603050405020304" pitchFamily="18" charset="0"/>
                <a:cs typeface="Times New Roman" panose="02020603050405020304" pitchFamily="18" charset="0"/>
              </a:rPr>
              <a:t>/202</a:t>
            </a:r>
            <a:r>
              <a:rPr lang="en-US" sz="2000">
                <a:solidFill>
                  <a:srgbClr val="002060"/>
                </a:solidFill>
                <a:latin typeface="Times New Roman" panose="02020603050405020304" pitchFamily="18" charset="0"/>
                <a:cs typeface="Times New Roman" panose="02020603050405020304" pitchFamily="18" charset="0"/>
              </a:rPr>
              <a:t>4</a:t>
            </a:r>
            <a:r>
              <a:rPr lang="vi-VN" sz="2000">
                <a:solidFill>
                  <a:srgbClr val="002060"/>
                </a:solidFill>
                <a:latin typeface="Times New Roman" panose="02020603050405020304" pitchFamily="18" charset="0"/>
                <a:cs typeface="Times New Roman" panose="02020603050405020304" pitchFamily="18" charset="0"/>
              </a:rPr>
              <a:t>; nộp bản cứng tại văn phòng Đoàn Thanh niên - Hội Sinh viên các cơ sở trước 17h30’ ngày </a:t>
            </a:r>
            <a:r>
              <a:rPr lang="en-US" sz="2000">
                <a:solidFill>
                  <a:srgbClr val="002060"/>
                </a:solidFill>
                <a:latin typeface="Times New Roman" panose="02020603050405020304" pitchFamily="18" charset="0"/>
                <a:cs typeface="Times New Roman" panose="02020603050405020304" pitchFamily="18" charset="0"/>
              </a:rPr>
              <a:t>12</a:t>
            </a:r>
            <a:r>
              <a:rPr lang="vi-VN" sz="2000">
                <a:solidFill>
                  <a:srgbClr val="002060"/>
                </a:solidFill>
                <a:latin typeface="Times New Roman" panose="02020603050405020304" pitchFamily="18" charset="0"/>
                <a:cs typeface="Times New Roman" panose="02020603050405020304" pitchFamily="18" charset="0"/>
              </a:rPr>
              <a:t>/</a:t>
            </a:r>
            <a:r>
              <a:rPr lang="en-US" sz="2000">
                <a:solidFill>
                  <a:srgbClr val="002060"/>
                </a:solidFill>
                <a:latin typeface="Times New Roman" panose="02020603050405020304" pitchFamily="18" charset="0"/>
                <a:cs typeface="Times New Roman" panose="02020603050405020304" pitchFamily="18" charset="0"/>
              </a:rPr>
              <a:t>10</a:t>
            </a:r>
            <a:r>
              <a:rPr lang="vi-VN" sz="2000">
                <a:solidFill>
                  <a:srgbClr val="002060"/>
                </a:solidFill>
                <a:latin typeface="Times New Roman" panose="02020603050405020304" pitchFamily="18" charset="0"/>
                <a:cs typeface="Times New Roman" panose="02020603050405020304" pitchFamily="18" charset="0"/>
              </a:rPr>
              <a:t>/202</a:t>
            </a:r>
            <a:r>
              <a:rPr lang="en-US" sz="2000">
                <a:solidFill>
                  <a:srgbClr val="002060"/>
                </a:solidFill>
                <a:latin typeface="Times New Roman" panose="02020603050405020304" pitchFamily="18" charset="0"/>
                <a:cs typeface="Times New Roman" panose="02020603050405020304" pitchFamily="18" charset="0"/>
              </a:rPr>
              <a:t>4</a:t>
            </a:r>
            <a:r>
              <a:rPr lang="vi-VN" sz="2000">
                <a:solidFill>
                  <a:srgbClr val="002060"/>
                </a:solidFill>
                <a:latin typeface="Times New Roman" panose="02020603050405020304" pitchFamily="18" charset="0"/>
                <a:cs typeface="Times New Roman" panose="02020603050405020304" pitchFamily="18" charset="0"/>
              </a:rPr>
              <a:t>.</a:t>
            </a:r>
            <a:endParaRPr lang="en-US" sz="2000">
              <a:solidFill>
                <a:srgbClr val="002060"/>
              </a:solidFill>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14B4720D-18AC-5B5C-76F6-5FD80686E1E6}"/>
              </a:ext>
            </a:extLst>
          </p:cNvPr>
          <p:cNvPicPr>
            <a:picLocks noChangeAspect="1"/>
          </p:cNvPicPr>
          <p:nvPr/>
        </p:nvPicPr>
        <p:blipFill>
          <a:blip r:embed="rId5"/>
          <a:stretch>
            <a:fillRect/>
          </a:stretch>
        </p:blipFill>
        <p:spPr>
          <a:xfrm>
            <a:off x="381000" y="1924620"/>
            <a:ext cx="4171023" cy="2731321"/>
          </a:xfrm>
          <a:prstGeom prst="rect">
            <a:avLst/>
          </a:prstGeom>
        </p:spPr>
      </p:pic>
      <p:pic>
        <p:nvPicPr>
          <p:cNvPr id="14" name="Picture 13">
            <a:extLst>
              <a:ext uri="{FF2B5EF4-FFF2-40B4-BE49-F238E27FC236}">
                <a16:creationId xmlns:a16="http://schemas.microsoft.com/office/drawing/2014/main" id="{650D61AB-706A-06C5-CE30-0568231B792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6289" y="2077829"/>
            <a:ext cx="2419350" cy="2419350"/>
          </a:xfrm>
          <a:prstGeom prst="rect">
            <a:avLst/>
          </a:prstGeom>
        </p:spPr>
      </p:pic>
      <p:sp>
        <p:nvSpPr>
          <p:cNvPr id="15" name="Arrow: Right 14">
            <a:extLst>
              <a:ext uri="{FF2B5EF4-FFF2-40B4-BE49-F238E27FC236}">
                <a16:creationId xmlns:a16="http://schemas.microsoft.com/office/drawing/2014/main" id="{CED4A7E2-D7FE-2A01-C163-111491897612}"/>
              </a:ext>
            </a:extLst>
          </p:cNvPr>
          <p:cNvSpPr/>
          <p:nvPr/>
        </p:nvSpPr>
        <p:spPr>
          <a:xfrm>
            <a:off x="4580103" y="2876550"/>
            <a:ext cx="1696186" cy="762000"/>
          </a:xfrm>
          <a:prstGeom prst="rightArrow">
            <a:avLst/>
          </a:prstGeom>
          <a:solidFill>
            <a:srgbClr val="0000CC"/>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3730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7</a:t>
            </a:fld>
            <a:endParaRPr lang="en-US"/>
          </a:p>
        </p:txBody>
      </p:sp>
      <p:sp>
        <p:nvSpPr>
          <p:cNvPr id="2" name="TextBox 1"/>
          <p:cNvSpPr txBox="1"/>
          <p:nvPr/>
        </p:nvSpPr>
        <p:spPr>
          <a:xfrm>
            <a:off x="177801" y="133350"/>
            <a:ext cx="8199745" cy="800219"/>
          </a:xfrm>
          <a:prstGeom prst="rect">
            <a:avLst/>
          </a:prstGeom>
          <a:noFill/>
        </p:spPr>
        <p:txBody>
          <a:bodyPr wrap="none" rtlCol="0">
            <a:spAutoFit/>
          </a:bodyPr>
          <a:lstStyle/>
          <a:p>
            <a:pPr algn="just"/>
            <a:r>
              <a:rPr lang="en-US" sz="2300" b="1">
                <a:ln w="11430"/>
                <a:solidFill>
                  <a:srgbClr val="FF0000"/>
                </a:solidFill>
                <a:effectLst>
                  <a:outerShdw blurRad="50800" dist="39000" dir="5460000" algn="tl">
                    <a:srgbClr val="000000">
                      <a:alpha val="38000"/>
                    </a:srgbClr>
                  </a:outerShdw>
                </a:effectLst>
              </a:rPr>
              <a:t>2.3. THỰC HIỆN VIỆC ĐÁNH GIÁ, XẾP LOẠI ĐOÀN VIÊN, CHI ĐOÀN </a:t>
            </a:r>
          </a:p>
          <a:p>
            <a:pPr algn="just"/>
            <a:r>
              <a:rPr lang="en-US" sz="2300" b="1">
                <a:ln w="11430"/>
                <a:solidFill>
                  <a:srgbClr val="FF0000"/>
                </a:solidFill>
                <a:effectLst>
                  <a:outerShdw blurRad="50800" dist="39000" dir="5460000" algn="tl">
                    <a:srgbClr val="000000">
                      <a:alpha val="38000"/>
                    </a:srgbClr>
                  </a:outerShdw>
                </a:effectLst>
              </a:rPr>
              <a:t>VÀ XÉT CHỌN SINH VIÊN 5 TỐT, TẬP THỂ SINH VIÊN 5 TỐT</a:t>
            </a:r>
            <a:endParaRPr lang="en-US" sz="2300" b="1" dirty="0">
              <a:ln w="11430"/>
              <a:solidFill>
                <a:srgbClr val="FF0000"/>
              </a:solidFill>
              <a:effectLst>
                <a:outerShdw blurRad="50800" dist="39000" dir="5460000" algn="tl">
                  <a:srgbClr val="000000">
                    <a:alpha val="38000"/>
                  </a:srgbClr>
                </a:outerShdw>
              </a:effectLst>
            </a:endParaRPr>
          </a:p>
        </p:txBody>
      </p:sp>
      <p:sp>
        <p:nvSpPr>
          <p:cNvPr id="3" name="TextBox 2"/>
          <p:cNvSpPr txBox="1"/>
          <p:nvPr/>
        </p:nvSpPr>
        <p:spPr>
          <a:xfrm>
            <a:off x="244806" y="895350"/>
            <a:ext cx="8670594" cy="1015663"/>
          </a:xfrm>
          <a:prstGeom prst="rect">
            <a:avLst/>
          </a:prstGeom>
          <a:noFill/>
        </p:spPr>
        <p:txBody>
          <a:bodyPr wrap="square" rtlCol="0">
            <a:spAutoFit/>
          </a:bodyPr>
          <a:lstStyle/>
          <a:p>
            <a:pPr algn="just"/>
            <a:r>
              <a:rPr lang="vi-VN" sz="2000">
                <a:solidFill>
                  <a:srgbClr val="002060"/>
                </a:solidFill>
                <a:latin typeface="Times New Roman" panose="02020603050405020304" pitchFamily="18" charset="0"/>
                <a:cs typeface="Times New Roman" panose="02020603050405020304" pitchFamily="18" charset="0"/>
              </a:rPr>
              <a:t>Liên chi đoàn tổng hợp hồ sơ từ các Chi đoàn và gửi file về Đoàn Thanh niên – Hội Sinh viên Nhà trường trước 17h30’ ngày </a:t>
            </a:r>
            <a:r>
              <a:rPr lang="en-US" sz="2000">
                <a:solidFill>
                  <a:srgbClr val="002060"/>
                </a:solidFill>
                <a:latin typeface="Times New Roman" panose="02020603050405020304" pitchFamily="18" charset="0"/>
                <a:cs typeface="Times New Roman" panose="02020603050405020304" pitchFamily="18" charset="0"/>
              </a:rPr>
              <a:t>05</a:t>
            </a:r>
            <a:r>
              <a:rPr lang="vi-VN" sz="2000">
                <a:solidFill>
                  <a:srgbClr val="002060"/>
                </a:solidFill>
                <a:latin typeface="Times New Roman" panose="02020603050405020304" pitchFamily="18" charset="0"/>
                <a:cs typeface="Times New Roman" panose="02020603050405020304" pitchFamily="18" charset="0"/>
              </a:rPr>
              <a:t>/</a:t>
            </a:r>
            <a:r>
              <a:rPr lang="en-US" sz="2000">
                <a:solidFill>
                  <a:srgbClr val="002060"/>
                </a:solidFill>
                <a:latin typeface="Times New Roman" panose="02020603050405020304" pitchFamily="18" charset="0"/>
                <a:cs typeface="Times New Roman" panose="02020603050405020304" pitchFamily="18" charset="0"/>
              </a:rPr>
              <a:t>10</a:t>
            </a:r>
            <a:r>
              <a:rPr lang="vi-VN" sz="2000">
                <a:solidFill>
                  <a:srgbClr val="002060"/>
                </a:solidFill>
                <a:latin typeface="Times New Roman" panose="02020603050405020304" pitchFamily="18" charset="0"/>
                <a:cs typeface="Times New Roman" panose="02020603050405020304" pitchFamily="18" charset="0"/>
              </a:rPr>
              <a:t>/202</a:t>
            </a:r>
            <a:r>
              <a:rPr lang="en-US" sz="2000">
                <a:solidFill>
                  <a:srgbClr val="002060"/>
                </a:solidFill>
                <a:latin typeface="Times New Roman" panose="02020603050405020304" pitchFamily="18" charset="0"/>
                <a:cs typeface="Times New Roman" panose="02020603050405020304" pitchFamily="18" charset="0"/>
              </a:rPr>
              <a:t>4</a:t>
            </a:r>
            <a:r>
              <a:rPr lang="vi-VN" sz="2000">
                <a:solidFill>
                  <a:srgbClr val="002060"/>
                </a:solidFill>
                <a:latin typeface="Times New Roman" panose="02020603050405020304" pitchFamily="18" charset="0"/>
                <a:cs typeface="Times New Roman" panose="02020603050405020304" pitchFamily="18" charset="0"/>
              </a:rPr>
              <a:t>; nộp bản cứng tại văn phòng Đoàn Thanh niên - Hội Sinh viên các cơ sở trước 17h30’ ngày </a:t>
            </a:r>
            <a:r>
              <a:rPr lang="en-US" sz="2000">
                <a:solidFill>
                  <a:srgbClr val="002060"/>
                </a:solidFill>
                <a:latin typeface="Times New Roman" panose="02020603050405020304" pitchFamily="18" charset="0"/>
                <a:cs typeface="Times New Roman" panose="02020603050405020304" pitchFamily="18" charset="0"/>
              </a:rPr>
              <a:t>12</a:t>
            </a:r>
            <a:r>
              <a:rPr lang="vi-VN" sz="2000">
                <a:solidFill>
                  <a:srgbClr val="002060"/>
                </a:solidFill>
                <a:latin typeface="Times New Roman" panose="02020603050405020304" pitchFamily="18" charset="0"/>
                <a:cs typeface="Times New Roman" panose="02020603050405020304" pitchFamily="18" charset="0"/>
              </a:rPr>
              <a:t>/</a:t>
            </a:r>
            <a:r>
              <a:rPr lang="en-US" sz="2000">
                <a:solidFill>
                  <a:srgbClr val="002060"/>
                </a:solidFill>
                <a:latin typeface="Times New Roman" panose="02020603050405020304" pitchFamily="18" charset="0"/>
                <a:cs typeface="Times New Roman" panose="02020603050405020304" pitchFamily="18" charset="0"/>
              </a:rPr>
              <a:t>10</a:t>
            </a:r>
            <a:r>
              <a:rPr lang="vi-VN" sz="2000">
                <a:solidFill>
                  <a:srgbClr val="002060"/>
                </a:solidFill>
                <a:latin typeface="Times New Roman" panose="02020603050405020304" pitchFamily="18" charset="0"/>
                <a:cs typeface="Times New Roman" panose="02020603050405020304" pitchFamily="18" charset="0"/>
              </a:rPr>
              <a:t>/202</a:t>
            </a:r>
            <a:r>
              <a:rPr lang="en-US" sz="2000">
                <a:solidFill>
                  <a:srgbClr val="002060"/>
                </a:solidFill>
                <a:latin typeface="Times New Roman" panose="02020603050405020304" pitchFamily="18" charset="0"/>
                <a:cs typeface="Times New Roman" panose="02020603050405020304" pitchFamily="18" charset="0"/>
              </a:rPr>
              <a:t>4</a:t>
            </a:r>
            <a:r>
              <a:rPr lang="vi-VN" sz="2000">
                <a:solidFill>
                  <a:srgbClr val="002060"/>
                </a:solidFill>
                <a:latin typeface="Times New Roman" panose="02020603050405020304" pitchFamily="18" charset="0"/>
                <a:cs typeface="Times New Roman" panose="02020603050405020304" pitchFamily="18" charset="0"/>
              </a:rPr>
              <a:t>.</a:t>
            </a:r>
            <a:endParaRPr lang="en-US" sz="2000">
              <a:solidFill>
                <a:srgbClr val="002060"/>
              </a:solidFill>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BB78870C-5D28-1562-84F7-9196775CE1FF}"/>
              </a:ext>
            </a:extLst>
          </p:cNvPr>
          <p:cNvPicPr>
            <a:picLocks noChangeAspect="1"/>
          </p:cNvPicPr>
          <p:nvPr/>
        </p:nvPicPr>
        <p:blipFill>
          <a:blip r:embed="rId5"/>
          <a:stretch>
            <a:fillRect/>
          </a:stretch>
        </p:blipFill>
        <p:spPr>
          <a:xfrm>
            <a:off x="332168" y="1924620"/>
            <a:ext cx="3912848" cy="2731321"/>
          </a:xfrm>
          <a:prstGeom prst="rect">
            <a:avLst/>
          </a:prstGeom>
        </p:spPr>
      </p:pic>
      <p:sp>
        <p:nvSpPr>
          <p:cNvPr id="4" name="Arrow: Right 3">
            <a:extLst>
              <a:ext uri="{FF2B5EF4-FFF2-40B4-BE49-F238E27FC236}">
                <a16:creationId xmlns:a16="http://schemas.microsoft.com/office/drawing/2014/main" id="{90E7B442-709C-BC8A-2407-32B8971B8223}"/>
              </a:ext>
            </a:extLst>
          </p:cNvPr>
          <p:cNvSpPr/>
          <p:nvPr/>
        </p:nvSpPr>
        <p:spPr>
          <a:xfrm>
            <a:off x="4277673" y="2909280"/>
            <a:ext cx="1696186" cy="762000"/>
          </a:xfrm>
          <a:prstGeom prst="rightArrow">
            <a:avLst/>
          </a:prstGeom>
          <a:solidFill>
            <a:srgbClr val="0000CC"/>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2A3E6F0-150F-420D-A1AB-EE9D5C6347C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73859" y="2002125"/>
            <a:ext cx="2731322" cy="2731322"/>
          </a:xfrm>
          <a:prstGeom prst="rect">
            <a:avLst/>
          </a:prstGeom>
        </p:spPr>
      </p:pic>
    </p:spTree>
    <p:extLst>
      <p:ext uri="{BB962C8B-B14F-4D97-AF65-F5344CB8AC3E}">
        <p14:creationId xmlns:p14="http://schemas.microsoft.com/office/powerpoint/2010/main" val="675973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3501034"/>
            <a:ext cx="2133600" cy="273844"/>
          </a:xfrm>
        </p:spPr>
        <p:txBody>
          <a:bodyPr/>
          <a:lstStyle/>
          <a:p>
            <a:pPr algn="just"/>
            <a:fld id="{11281359-C67A-4E07-A949-DF5F731D3E6D}" type="slidenum">
              <a:rPr lang="en-US" sz="2000" smtClean="0">
                <a:solidFill>
                  <a:srgbClr val="002060"/>
                </a:solidFill>
              </a:rPr>
              <a:pPr algn="just"/>
              <a:t>8</a:t>
            </a:fld>
            <a:endParaRPr lang="en-US" sz="2000">
              <a:solidFill>
                <a:srgbClr val="002060"/>
              </a:solidFill>
            </a:endParaRPr>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48264" y="120590"/>
            <a:ext cx="8386136" cy="800219"/>
          </a:xfrm>
          <a:prstGeom prst="rect">
            <a:avLst/>
          </a:prstGeom>
          <a:noFill/>
        </p:spPr>
        <p:txBody>
          <a:bodyPr wrap="square" rtlCol="0">
            <a:spAutoFit/>
          </a:bodyPr>
          <a:lstStyle/>
          <a:p>
            <a:r>
              <a:rPr lang="en-US" sz="2300" b="1">
                <a:ln w="11430"/>
                <a:solidFill>
                  <a:srgbClr val="FF0000"/>
                </a:solidFill>
                <a:effectLst>
                  <a:outerShdw blurRad="50800" dist="39000" dir="5460000" algn="tl">
                    <a:srgbClr val="000000">
                      <a:alpha val="38000"/>
                    </a:srgbClr>
                  </a:outerShdw>
                </a:effectLst>
              </a:rPr>
              <a:t> 2.4. </a:t>
            </a:r>
            <a:r>
              <a:rPr lang="en-US" sz="2300" b="1" dirty="0">
                <a:ln w="11430"/>
                <a:solidFill>
                  <a:srgbClr val="FF0000"/>
                </a:solidFill>
                <a:effectLst>
                  <a:outerShdw blurRad="50800" dist="39000" dir="5460000" algn="tl">
                    <a:srgbClr val="000000">
                      <a:alpha val="38000"/>
                    </a:srgbClr>
                  </a:outerShdw>
                </a:effectLst>
              </a:rPr>
              <a:t>THỰC HIỆN TỐT </a:t>
            </a:r>
            <a:r>
              <a:rPr lang="en-US" sz="2300" b="1">
                <a:ln w="11430"/>
                <a:solidFill>
                  <a:srgbClr val="FF0000"/>
                </a:solidFill>
                <a:effectLst>
                  <a:outerShdw blurRad="50800" dist="39000" dir="5460000" algn="tl">
                    <a:srgbClr val="000000">
                      <a:alpha val="38000"/>
                    </a:srgbClr>
                  </a:outerShdw>
                </a:effectLst>
              </a:rPr>
              <a:t>CÁC PHONG TRÀO NCKH&amp;YTSTKN, VĂN </a:t>
            </a:r>
            <a:r>
              <a:rPr lang="en-US" sz="2300" b="1" dirty="0">
                <a:ln w="11430"/>
                <a:solidFill>
                  <a:srgbClr val="FF0000"/>
                </a:solidFill>
                <a:effectLst>
                  <a:outerShdw blurRad="50800" dist="39000" dir="5460000" algn="tl">
                    <a:srgbClr val="000000">
                      <a:alpha val="38000"/>
                    </a:srgbClr>
                  </a:outerShdw>
                </a:effectLst>
              </a:rPr>
              <a:t>HÓA, VĂN NGHỆ</a:t>
            </a:r>
            <a:r>
              <a:rPr lang="en-US" sz="2300" b="1">
                <a:ln w="11430"/>
                <a:solidFill>
                  <a:srgbClr val="FF0000"/>
                </a:solidFill>
                <a:effectLst>
                  <a:outerShdw blurRad="50800" dist="39000" dir="5460000" algn="tl">
                    <a:srgbClr val="000000">
                      <a:alpha val="38000"/>
                    </a:srgbClr>
                  </a:outerShdw>
                </a:effectLst>
              </a:rPr>
              <a:t>, THỂ THAO</a:t>
            </a:r>
            <a:r>
              <a:rPr lang="en-US" sz="2300" b="1" dirty="0">
                <a:ln w="11430"/>
                <a:solidFill>
                  <a:srgbClr val="FF0000"/>
                </a:solidFill>
                <a:effectLst>
                  <a:outerShdw blurRad="50800" dist="39000" dir="5460000" algn="tl">
                    <a:srgbClr val="000000">
                      <a:alpha val="38000"/>
                    </a:srgbClr>
                  </a:outerShdw>
                </a:effectLst>
              </a:rPr>
              <a:t>, TÌNH NGUYỆN KHÁC.</a:t>
            </a:r>
          </a:p>
        </p:txBody>
      </p:sp>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C5243927-92A5-104F-A04C-7A0C8B9E987D}"/>
              </a:ext>
            </a:extLst>
          </p:cNvPr>
          <p:cNvSpPr txBox="1"/>
          <p:nvPr/>
        </p:nvSpPr>
        <p:spPr>
          <a:xfrm>
            <a:off x="2667000" y="1899086"/>
            <a:ext cx="6339675" cy="769441"/>
          </a:xfrm>
          <a:prstGeom prst="rect">
            <a:avLst/>
          </a:prstGeom>
          <a:noFill/>
        </p:spPr>
        <p:txBody>
          <a:bodyPr wrap="square" rtlCol="0">
            <a:spAutoFit/>
          </a:bodyPr>
          <a:lstStyle/>
          <a:p>
            <a:pPr lvl="0" algn="just"/>
            <a:r>
              <a:rPr lang="en-US" sz="2200" dirty="0" err="1">
                <a:solidFill>
                  <a:srgbClr val="002060"/>
                </a:solidFill>
                <a:latin typeface="Times New Roman" pitchFamily="18" charset="0"/>
                <a:cs typeface="Times New Roman" pitchFamily="18" charset="0"/>
              </a:rPr>
              <a:t>Tổ</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giải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bóng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đá</a:t>
            </a:r>
            <a:r>
              <a:rPr lang="en-US" sz="2200" dirty="0">
                <a:solidFill>
                  <a:srgbClr val="002060"/>
                </a:solidFill>
                <a:latin typeface="Times New Roman" pitchFamily="18" charset="0"/>
                <a:cs typeface="Times New Roman" pitchFamily="18" charset="0"/>
              </a:rPr>
              <a:t> Nam, </a:t>
            </a:r>
            <a:r>
              <a:rPr lang="en-US" sz="2200" dirty="0" err="1">
                <a:solidFill>
                  <a:srgbClr val="002060"/>
                </a:solidFill>
                <a:latin typeface="Times New Roman" pitchFamily="18" charset="0"/>
                <a:cs typeface="Times New Roman" pitchFamily="18" charset="0"/>
              </a:rPr>
              <a:t>Nữ</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Ngày</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hội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thể</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thao</a:t>
            </a:r>
            <a:r>
              <a:rPr lang="en-US" sz="2200" dirty="0">
                <a:solidFill>
                  <a:srgbClr val="002060"/>
                </a:solidFill>
                <a:latin typeface="Times New Roman" pitchFamily="18" charset="0"/>
                <a:cs typeface="Times New Roman" pitchFamily="18" charset="0"/>
              </a:rPr>
              <a:t>…</a:t>
            </a:r>
          </a:p>
        </p:txBody>
      </p:sp>
      <p:grpSp>
        <p:nvGrpSpPr>
          <p:cNvPr id="51" name="Group 50">
            <a:extLst>
              <a:ext uri="{FF2B5EF4-FFF2-40B4-BE49-F238E27FC236}">
                <a16:creationId xmlns:a16="http://schemas.microsoft.com/office/drawing/2014/main" id="{FDF5906E-6E52-4EEF-F1B9-928C765924C1}"/>
              </a:ext>
            </a:extLst>
          </p:cNvPr>
          <p:cNvGrpSpPr/>
          <p:nvPr/>
        </p:nvGrpSpPr>
        <p:grpSpPr>
          <a:xfrm>
            <a:off x="-65374" y="1183446"/>
            <a:ext cx="9101324" cy="2623483"/>
            <a:chOff x="-65374" y="1183446"/>
            <a:chExt cx="9101324" cy="2623483"/>
          </a:xfrm>
        </p:grpSpPr>
        <p:sp>
          <p:nvSpPr>
            <p:cNvPr id="29" name="TextBox 28">
              <a:extLst>
                <a:ext uri="{FF2B5EF4-FFF2-40B4-BE49-F238E27FC236}">
                  <a16:creationId xmlns:a16="http://schemas.microsoft.com/office/drawing/2014/main" id="{78727C11-9D3B-8248-87B8-2B96EBFA74F5}"/>
                </a:ext>
              </a:extLst>
            </p:cNvPr>
            <p:cNvSpPr txBox="1"/>
            <p:nvPr/>
          </p:nvSpPr>
          <p:spPr>
            <a:xfrm>
              <a:off x="1654363" y="1183446"/>
              <a:ext cx="7381587" cy="769441"/>
            </a:xfrm>
            <a:prstGeom prst="rect">
              <a:avLst/>
            </a:prstGeom>
            <a:noFill/>
          </p:spPr>
          <p:txBody>
            <a:bodyPr wrap="square" rtlCol="0">
              <a:spAutoFit/>
            </a:bodyPr>
            <a:lstStyle/>
            <a:p>
              <a:pPr algn="just"/>
              <a:r>
                <a:rPr lang="en-US" sz="2200" dirty="0" err="1">
                  <a:solidFill>
                    <a:srgbClr val="002060"/>
                  </a:solidFill>
                  <a:latin typeface="Times New Roman" pitchFamily="18" charset="0"/>
                  <a:cs typeface="Times New Roman" pitchFamily="18" charset="0"/>
                </a:rPr>
                <a:t>Đẩy</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mạnh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phong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trào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5 </a:t>
              </a:r>
              <a:r>
                <a:rPr lang="en-US" sz="2200" dirty="0" err="1">
                  <a:solidFill>
                    <a:srgbClr val="002060"/>
                  </a:solidFill>
                  <a:latin typeface="Times New Roman" pitchFamily="18" charset="0"/>
                  <a:cs typeface="Times New Roman" pitchFamily="18" charset="0"/>
                </a:rPr>
                <a:t>tốt</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tiêu</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biểu</a:t>
              </a:r>
              <a:r>
                <a:rPr lang="en-US" sz="2200" dirty="0">
                  <a:solidFill>
                    <a:srgbClr val="002060"/>
                  </a:solidFill>
                  <a:latin typeface="Times New Roman" pitchFamily="18" charset="0"/>
                  <a:cs typeface="Times New Roman" pitchFamily="18" charset="0"/>
                </a:rPr>
                <a:t>, NCKH, </a:t>
              </a:r>
              <a:r>
                <a:rPr lang="en-US" sz="2200" dirty="0" err="1">
                  <a:solidFill>
                    <a:srgbClr val="002060"/>
                  </a:solidFill>
                  <a:latin typeface="Times New Roman" pitchFamily="18" charset="0"/>
                  <a:cs typeface="Times New Roman" pitchFamily="18" charset="0"/>
                </a:rPr>
                <a:t>tích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cực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tham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gia</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chương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sáng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tạo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khởi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nghiệp</a:t>
              </a:r>
              <a:r>
                <a:rPr lang="en-US" sz="2200" dirty="0">
                  <a:solidFill>
                    <a:srgbClr val="002060"/>
                  </a:solidFill>
                  <a:latin typeface="Times New Roman" pitchFamily="18" charset="0"/>
                  <a:cs typeface="Times New Roman" pitchFamily="18" charset="0"/>
                </a:rPr>
                <a:t>.</a:t>
              </a:r>
            </a:p>
          </p:txBody>
        </p:sp>
        <p:grpSp>
          <p:nvGrpSpPr>
            <p:cNvPr id="44" name="Group 43"/>
            <p:cNvGrpSpPr/>
            <p:nvPr/>
          </p:nvGrpSpPr>
          <p:grpSpPr>
            <a:xfrm>
              <a:off x="-65374" y="1291608"/>
              <a:ext cx="1744815" cy="2515321"/>
              <a:chOff x="-76200" y="1299765"/>
              <a:chExt cx="1744815" cy="2515321"/>
            </a:xfrm>
          </p:grpSpPr>
          <p:sp>
            <p:nvSpPr>
              <p:cNvPr id="31" name="Arc 30">
                <a:extLst>
                  <a:ext uri="{FF2B5EF4-FFF2-40B4-BE49-F238E27FC236}">
                    <a16:creationId xmlns:a16="http://schemas.microsoft.com/office/drawing/2014/main" id="{1358F6D7-A618-7C45-BE6E-E5D2813920FE}"/>
                  </a:ext>
                </a:extLst>
              </p:cNvPr>
              <p:cNvSpPr/>
              <p:nvPr/>
            </p:nvSpPr>
            <p:spPr>
              <a:xfrm>
                <a:off x="-76200" y="2428020"/>
                <a:ext cx="1387067" cy="1387066"/>
              </a:xfrm>
              <a:prstGeom prst="arc">
                <a:avLst>
                  <a:gd name="adj1" fmla="val 13301668"/>
                  <a:gd name="adj2" fmla="val 16102237"/>
                </a:avLst>
              </a:prstGeom>
              <a:ln w="12700">
                <a:solidFill>
                  <a:srgbClr val="EF3C33"/>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nvGrpSpPr>
              <p:cNvPr id="42" name="Group 41"/>
              <p:cNvGrpSpPr/>
              <p:nvPr/>
            </p:nvGrpSpPr>
            <p:grpSpPr>
              <a:xfrm>
                <a:off x="-4069" y="1299765"/>
                <a:ext cx="1672684" cy="1078388"/>
                <a:chOff x="-4069" y="1299765"/>
                <a:chExt cx="1672684" cy="1078388"/>
              </a:xfrm>
            </p:grpSpPr>
            <p:grpSp>
              <p:nvGrpSpPr>
                <p:cNvPr id="40" name="Group 39"/>
                <p:cNvGrpSpPr/>
                <p:nvPr/>
              </p:nvGrpSpPr>
              <p:grpSpPr>
                <a:xfrm>
                  <a:off x="579107" y="1299765"/>
                  <a:ext cx="872715" cy="872714"/>
                  <a:chOff x="869918" y="671556"/>
                  <a:chExt cx="988926" cy="988925"/>
                </a:xfrm>
              </p:grpSpPr>
              <p:grpSp>
                <p:nvGrpSpPr>
                  <p:cNvPr id="11" name="Group 10">
                    <a:extLst>
                      <a:ext uri="{FF2B5EF4-FFF2-40B4-BE49-F238E27FC236}">
                        <a16:creationId xmlns:a16="http://schemas.microsoft.com/office/drawing/2014/main" id="{A0574E3C-7D03-D84D-A0C8-22A332B0DB6C}"/>
                      </a:ext>
                    </a:extLst>
                  </p:cNvPr>
                  <p:cNvGrpSpPr>
                    <a:grpSpLocks noChangeAspect="1"/>
                  </p:cNvGrpSpPr>
                  <p:nvPr/>
                </p:nvGrpSpPr>
                <p:grpSpPr>
                  <a:xfrm>
                    <a:off x="869918" y="671556"/>
                    <a:ext cx="988926" cy="988925"/>
                    <a:chOff x="9268664" y="297034"/>
                    <a:chExt cx="2068552" cy="2068552"/>
                  </a:xfrm>
                </p:grpSpPr>
                <p:sp>
                  <p:nvSpPr>
                    <p:cNvPr id="12" name="Oval 11">
                      <a:extLst>
                        <a:ext uri="{FF2B5EF4-FFF2-40B4-BE49-F238E27FC236}">
                          <a16:creationId xmlns:a16="http://schemas.microsoft.com/office/drawing/2014/main" id="{DCAD71EF-47AC-1C44-A221-16B88CA028FE}"/>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Oval 12">
                      <a:extLst>
                        <a:ext uri="{FF2B5EF4-FFF2-40B4-BE49-F238E27FC236}">
                          <a16:creationId xmlns:a16="http://schemas.microsoft.com/office/drawing/2014/main" id="{8FBAFC52-B440-1D4A-87C9-481E309A3995}"/>
                        </a:ext>
                      </a:extLst>
                    </p:cNvPr>
                    <p:cNvSpPr/>
                    <p:nvPr/>
                  </p:nvSpPr>
                  <p:spPr>
                    <a:xfrm>
                      <a:off x="9511741" y="540111"/>
                      <a:ext cx="1582396" cy="1582396"/>
                    </a:xfrm>
                    <a:prstGeom prst="ellipse">
                      <a:avLst/>
                    </a:prstGeom>
                    <a:gradFill flip="none" rotWithShape="1">
                      <a:gsLst>
                        <a:gs pos="35000">
                          <a:srgbClr val="FF5D65"/>
                        </a:gs>
                        <a:gs pos="63000">
                          <a:srgbClr val="EF3C33"/>
                        </a:gs>
                        <a:gs pos="86000">
                          <a:srgbClr val="CE332A"/>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15" name="Picture 14">
                    <a:extLst>
                      <a:ext uri="{FF2B5EF4-FFF2-40B4-BE49-F238E27FC236}">
                        <a16:creationId xmlns:a16="http://schemas.microsoft.com/office/drawing/2014/main" id="{692C2EC4-32DD-614B-8723-EBC4BBB67A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57300" y="1009650"/>
                    <a:ext cx="242082" cy="288572"/>
                  </a:xfrm>
                  <a:prstGeom prst="rect">
                    <a:avLst/>
                  </a:prstGeom>
                </p:spPr>
              </p:pic>
            </p:grpSp>
            <p:sp>
              <p:nvSpPr>
                <p:cNvPr id="32" name="Freeform 31">
                  <a:extLst>
                    <a:ext uri="{FF2B5EF4-FFF2-40B4-BE49-F238E27FC236}">
                      <a16:creationId xmlns:a16="http://schemas.microsoft.com/office/drawing/2014/main" id="{30219433-A620-BF49-BA6F-B2072769BD67}"/>
                    </a:ext>
                  </a:extLst>
                </p:cNvPr>
                <p:cNvSpPr/>
                <p:nvPr/>
              </p:nvSpPr>
              <p:spPr>
                <a:xfrm rot="19867385">
                  <a:off x="-4069" y="2028810"/>
                  <a:ext cx="1672684" cy="349343"/>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DD4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grpSp>
      <p:grpSp>
        <p:nvGrpSpPr>
          <p:cNvPr id="45" name="Group 44"/>
          <p:cNvGrpSpPr/>
          <p:nvPr/>
        </p:nvGrpSpPr>
        <p:grpSpPr>
          <a:xfrm>
            <a:off x="-70815" y="1955446"/>
            <a:ext cx="2628733" cy="1835872"/>
            <a:chOff x="-76200" y="1979214"/>
            <a:chExt cx="2628733" cy="1835872"/>
          </a:xfrm>
        </p:grpSpPr>
        <p:grpSp>
          <p:nvGrpSpPr>
            <p:cNvPr id="2" name="Group 1"/>
            <p:cNvGrpSpPr/>
            <p:nvPr/>
          </p:nvGrpSpPr>
          <p:grpSpPr>
            <a:xfrm>
              <a:off x="1648978" y="1979214"/>
              <a:ext cx="903555" cy="903554"/>
              <a:chOff x="2183584" y="1347626"/>
              <a:chExt cx="1133607" cy="1133606"/>
            </a:xfrm>
          </p:grpSpPr>
          <p:grpSp>
            <p:nvGrpSpPr>
              <p:cNvPr id="16" name="Group 15">
                <a:extLst>
                  <a:ext uri="{FF2B5EF4-FFF2-40B4-BE49-F238E27FC236}">
                    <a16:creationId xmlns:a16="http://schemas.microsoft.com/office/drawing/2014/main" id="{21AAB094-8B8E-C041-B37A-C7F97ABCB1AD}"/>
                  </a:ext>
                </a:extLst>
              </p:cNvPr>
              <p:cNvGrpSpPr>
                <a:grpSpLocks noChangeAspect="1"/>
              </p:cNvGrpSpPr>
              <p:nvPr/>
            </p:nvGrpSpPr>
            <p:grpSpPr>
              <a:xfrm>
                <a:off x="2183584" y="1347626"/>
                <a:ext cx="1133607" cy="1133606"/>
                <a:chOff x="9268664" y="297034"/>
                <a:chExt cx="2068552" cy="2068552"/>
              </a:xfrm>
            </p:grpSpPr>
            <p:sp>
              <p:nvSpPr>
                <p:cNvPr id="17" name="Oval 16">
                  <a:extLst>
                    <a:ext uri="{FF2B5EF4-FFF2-40B4-BE49-F238E27FC236}">
                      <a16:creationId xmlns:a16="http://schemas.microsoft.com/office/drawing/2014/main" id="{8E9E8C7F-DC72-6B4E-96C3-8EF70EC612B4}"/>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76088223-F0ED-564F-90C9-F57EF6513E96}"/>
                    </a:ext>
                  </a:extLst>
                </p:cNvPr>
                <p:cNvSpPr/>
                <p:nvPr/>
              </p:nvSpPr>
              <p:spPr>
                <a:xfrm>
                  <a:off x="9511741" y="540111"/>
                  <a:ext cx="1582396" cy="1582396"/>
                </a:xfrm>
                <a:prstGeom prst="ellipse">
                  <a:avLst/>
                </a:prstGeom>
                <a:gradFill flip="none" rotWithShape="1">
                  <a:gsLst>
                    <a:gs pos="35000">
                      <a:srgbClr val="FFC000"/>
                    </a:gs>
                    <a:gs pos="63000">
                      <a:srgbClr val="FF9300"/>
                    </a:gs>
                    <a:gs pos="86000">
                      <a:srgbClr val="FF9300"/>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20" name="Picture 19">
                <a:extLst>
                  <a:ext uri="{FF2B5EF4-FFF2-40B4-BE49-F238E27FC236}">
                    <a16:creationId xmlns:a16="http://schemas.microsoft.com/office/drawing/2014/main" id="{60DC922E-850B-1146-AF31-38F844B086C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48719" y="1712728"/>
                <a:ext cx="402792" cy="385772"/>
              </a:xfrm>
              <a:prstGeom prst="rect">
                <a:avLst/>
              </a:prstGeom>
            </p:spPr>
          </p:pic>
        </p:grpSp>
        <p:sp>
          <p:nvSpPr>
            <p:cNvPr id="33" name="Freeform 32">
              <a:extLst>
                <a:ext uri="{FF2B5EF4-FFF2-40B4-BE49-F238E27FC236}">
                  <a16:creationId xmlns:a16="http://schemas.microsoft.com/office/drawing/2014/main" id="{86481C25-E2F2-BB42-BA4C-03C25AF8C3CC}"/>
                </a:ext>
              </a:extLst>
            </p:cNvPr>
            <p:cNvSpPr/>
            <p:nvPr/>
          </p:nvSpPr>
          <p:spPr>
            <a:xfrm rot="841564">
              <a:off x="614960" y="2465054"/>
              <a:ext cx="1783193" cy="372423"/>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6" name="Arc 35">
              <a:extLst>
                <a:ext uri="{FF2B5EF4-FFF2-40B4-BE49-F238E27FC236}">
                  <a16:creationId xmlns:a16="http://schemas.microsoft.com/office/drawing/2014/main" id="{E569D4D9-4C14-6048-888A-B6E6E4E21DA2}"/>
                </a:ext>
              </a:extLst>
            </p:cNvPr>
            <p:cNvSpPr/>
            <p:nvPr/>
          </p:nvSpPr>
          <p:spPr>
            <a:xfrm>
              <a:off x="-76200" y="2428020"/>
              <a:ext cx="1387067" cy="1387066"/>
            </a:xfrm>
            <a:prstGeom prst="arc">
              <a:avLst>
                <a:gd name="adj1" fmla="val 16111212"/>
                <a:gd name="adj2" fmla="val 19280661"/>
              </a:avLst>
            </a:prstGeom>
            <a:ln w="12700">
              <a:solidFill>
                <a:srgbClr val="FFC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nvGrpSpPr>
          <p:cNvPr id="52" name="Group 51">
            <a:extLst>
              <a:ext uri="{FF2B5EF4-FFF2-40B4-BE49-F238E27FC236}">
                <a16:creationId xmlns:a16="http://schemas.microsoft.com/office/drawing/2014/main" id="{E83CDB37-4E34-A0A7-4257-69C115D00867}"/>
              </a:ext>
            </a:extLst>
          </p:cNvPr>
          <p:cNvGrpSpPr/>
          <p:nvPr/>
        </p:nvGrpSpPr>
        <p:grpSpPr>
          <a:xfrm>
            <a:off x="-70982" y="2393596"/>
            <a:ext cx="9172287" cy="1652226"/>
            <a:chOff x="-70982" y="2393596"/>
            <a:chExt cx="9172287" cy="1652226"/>
          </a:xfrm>
        </p:grpSpPr>
        <p:sp>
          <p:nvSpPr>
            <p:cNvPr id="24" name="TextBox 23">
              <a:extLst>
                <a:ext uri="{FF2B5EF4-FFF2-40B4-BE49-F238E27FC236}">
                  <a16:creationId xmlns:a16="http://schemas.microsoft.com/office/drawing/2014/main" id="{BF27014B-BBD2-4D41-B0E9-F4B4040B19BC}"/>
                </a:ext>
              </a:extLst>
            </p:cNvPr>
            <p:cNvSpPr txBox="1"/>
            <p:nvPr/>
          </p:nvSpPr>
          <p:spPr>
            <a:xfrm>
              <a:off x="2514600" y="2599272"/>
              <a:ext cx="6586705" cy="1446550"/>
            </a:xfrm>
            <a:prstGeom prst="rect">
              <a:avLst/>
            </a:prstGeom>
            <a:noFill/>
          </p:spPr>
          <p:txBody>
            <a:bodyPr wrap="square" rtlCol="0">
              <a:spAutoFit/>
            </a:bodyPr>
            <a:lstStyle/>
            <a:p>
              <a:pPr algn="just"/>
              <a:r>
                <a:rPr lang="en-US" sz="2200" dirty="0" err="1">
                  <a:solidFill>
                    <a:srgbClr val="002060"/>
                  </a:solidFill>
                  <a:latin typeface="Times New Roman" pitchFamily="18" charset="0"/>
                  <a:cs typeface="Times New Roman" pitchFamily="18" charset="0"/>
                </a:rPr>
                <a:t>Tiếp</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tục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đẩy</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mạnh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hoạt</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động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xã</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hội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tham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gia</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hiến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máu</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nguyện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tổ</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hoạt</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động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từ</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thiện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tìm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kiếm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hỗ</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trợ</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thông</a:t>
              </a:r>
              <a:r>
                <a:rPr lang="en-US" sz="2200" dirty="0">
                  <a:solidFill>
                    <a:srgbClr val="002060"/>
                  </a:solidFill>
                  <a:latin typeface="Times New Roman" pitchFamily="18" charset="0"/>
                  <a:cs typeface="Times New Roman" pitchFamily="18" charset="0"/>
                </a:rPr>
                <a:t> tin </a:t>
              </a:r>
              <a:r>
                <a:rPr lang="en-US" sz="2200" dirty="0" err="1">
                  <a:solidFill>
                    <a:srgbClr val="002060"/>
                  </a:solidFill>
                  <a:latin typeface="Times New Roman" pitchFamily="18" charset="0"/>
                  <a:cs typeface="Times New Roman" pitchFamily="18" charset="0"/>
                </a:rPr>
                <a:t>nhà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trọ</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đang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học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tập</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tại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trường</a:t>
              </a:r>
              <a:r>
                <a:rPr lang="en-US" sz="2200" dirty="0">
                  <a:solidFill>
                    <a:srgbClr val="002060"/>
                  </a:solidFill>
                  <a:latin typeface="Times New Roman" pitchFamily="18" charset="0"/>
                  <a:cs typeface="Times New Roman" pitchFamily="18" charset="0"/>
                </a:rPr>
                <a:t>……</a:t>
              </a:r>
            </a:p>
          </p:txBody>
        </p:sp>
        <p:grpSp>
          <p:nvGrpSpPr>
            <p:cNvPr id="46" name="Group 45"/>
            <p:cNvGrpSpPr/>
            <p:nvPr/>
          </p:nvGrpSpPr>
          <p:grpSpPr>
            <a:xfrm>
              <a:off x="-70982" y="2393596"/>
              <a:ext cx="2490656" cy="1581125"/>
              <a:chOff x="-76200" y="2428020"/>
              <a:chExt cx="2490656" cy="1581125"/>
            </a:xfrm>
          </p:grpSpPr>
          <p:grpSp>
            <p:nvGrpSpPr>
              <p:cNvPr id="3" name="Group 2"/>
              <p:cNvGrpSpPr/>
              <p:nvPr/>
            </p:nvGrpSpPr>
            <p:grpSpPr>
              <a:xfrm>
                <a:off x="1493507" y="2976165"/>
                <a:ext cx="920949" cy="920948"/>
                <a:chOff x="2127932" y="2981429"/>
                <a:chExt cx="1133607" cy="1133606"/>
              </a:xfrm>
            </p:grpSpPr>
            <p:grpSp>
              <p:nvGrpSpPr>
                <p:cNvPr id="21" name="Group 20">
                  <a:extLst>
                    <a:ext uri="{FF2B5EF4-FFF2-40B4-BE49-F238E27FC236}">
                      <a16:creationId xmlns:a16="http://schemas.microsoft.com/office/drawing/2014/main" id="{429CFD9F-6F74-2F47-B9D0-B0F22DDCEED8}"/>
                    </a:ext>
                  </a:extLst>
                </p:cNvPr>
                <p:cNvGrpSpPr>
                  <a:grpSpLocks noChangeAspect="1"/>
                </p:cNvGrpSpPr>
                <p:nvPr/>
              </p:nvGrpSpPr>
              <p:grpSpPr>
                <a:xfrm>
                  <a:off x="2127932" y="2981429"/>
                  <a:ext cx="1133607" cy="1133606"/>
                  <a:chOff x="9268664" y="297034"/>
                  <a:chExt cx="2068552" cy="2068552"/>
                </a:xfrm>
              </p:grpSpPr>
              <p:sp>
                <p:nvSpPr>
                  <p:cNvPr id="22" name="Oval 21">
                    <a:extLst>
                      <a:ext uri="{FF2B5EF4-FFF2-40B4-BE49-F238E27FC236}">
                        <a16:creationId xmlns:a16="http://schemas.microsoft.com/office/drawing/2014/main" id="{F4BD2A18-B6AF-EA4B-8F2D-94DE038E05F5}"/>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3" name="Oval 22">
                    <a:extLst>
                      <a:ext uri="{FF2B5EF4-FFF2-40B4-BE49-F238E27FC236}">
                        <a16:creationId xmlns:a16="http://schemas.microsoft.com/office/drawing/2014/main" id="{FFCB96AC-8BED-5D47-AEC0-145F08B85D94}"/>
                      </a:ext>
                    </a:extLst>
                  </p:cNvPr>
                  <p:cNvSpPr/>
                  <p:nvPr/>
                </p:nvSpPr>
                <p:spPr>
                  <a:xfrm>
                    <a:off x="9511741" y="540111"/>
                    <a:ext cx="1582396" cy="1582396"/>
                  </a:xfrm>
                  <a:prstGeom prst="ellipse">
                    <a:avLst/>
                  </a:prstGeom>
                  <a:gradFill flip="none" rotWithShape="1">
                    <a:gsLst>
                      <a:gs pos="35000">
                        <a:srgbClr val="92D050"/>
                      </a:gs>
                      <a:gs pos="86000">
                        <a:srgbClr val="00B050"/>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25" name="Picture 24">
                  <a:extLst>
                    <a:ext uri="{FF2B5EF4-FFF2-40B4-BE49-F238E27FC236}">
                      <a16:creationId xmlns:a16="http://schemas.microsoft.com/office/drawing/2014/main" id="{F0153945-B350-3D4F-9A3E-E86B38250AB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89184" y="3354652"/>
                  <a:ext cx="422071" cy="381034"/>
                </a:xfrm>
                <a:prstGeom prst="rect">
                  <a:avLst/>
                </a:prstGeom>
              </p:spPr>
            </p:pic>
          </p:grpSp>
          <p:sp>
            <p:nvSpPr>
              <p:cNvPr id="34" name="Freeform 33">
                <a:extLst>
                  <a:ext uri="{FF2B5EF4-FFF2-40B4-BE49-F238E27FC236}">
                    <a16:creationId xmlns:a16="http://schemas.microsoft.com/office/drawing/2014/main" id="{992D8999-132E-924E-9D4B-EBB9B8F88728}"/>
                  </a:ext>
                </a:extLst>
              </p:cNvPr>
              <p:cNvSpPr/>
              <p:nvPr/>
            </p:nvSpPr>
            <p:spPr>
              <a:xfrm rot="3866826">
                <a:off x="724906" y="3151185"/>
                <a:ext cx="1419463" cy="296458"/>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7" name="Arc 36">
                <a:extLst>
                  <a:ext uri="{FF2B5EF4-FFF2-40B4-BE49-F238E27FC236}">
                    <a16:creationId xmlns:a16="http://schemas.microsoft.com/office/drawing/2014/main" id="{02E63787-168B-5F44-9B60-6A8B06B26921}"/>
                  </a:ext>
                </a:extLst>
              </p:cNvPr>
              <p:cNvSpPr/>
              <p:nvPr/>
            </p:nvSpPr>
            <p:spPr>
              <a:xfrm>
                <a:off x="-76200" y="2428020"/>
                <a:ext cx="1387067" cy="1387066"/>
              </a:xfrm>
              <a:prstGeom prst="arc">
                <a:avLst>
                  <a:gd name="adj1" fmla="val 19293009"/>
                  <a:gd name="adj2" fmla="val 668615"/>
                </a:avLst>
              </a:prstGeom>
              <a:ln w="12700">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grpSp>
        <p:nvGrpSpPr>
          <p:cNvPr id="50" name="Group 49">
            <a:extLst>
              <a:ext uri="{FF2B5EF4-FFF2-40B4-BE49-F238E27FC236}">
                <a16:creationId xmlns:a16="http://schemas.microsoft.com/office/drawing/2014/main" id="{95965CF1-CFA4-E135-874C-748B110D91F8}"/>
              </a:ext>
            </a:extLst>
          </p:cNvPr>
          <p:cNvGrpSpPr/>
          <p:nvPr/>
        </p:nvGrpSpPr>
        <p:grpSpPr>
          <a:xfrm>
            <a:off x="-76200" y="2393596"/>
            <a:ext cx="8771839" cy="2409768"/>
            <a:chOff x="-76200" y="2393596"/>
            <a:chExt cx="8771839" cy="2409768"/>
          </a:xfrm>
        </p:grpSpPr>
        <p:sp>
          <p:nvSpPr>
            <p:cNvPr id="14" name="TextBox 13">
              <a:extLst>
                <a:ext uri="{FF2B5EF4-FFF2-40B4-BE49-F238E27FC236}">
                  <a16:creationId xmlns:a16="http://schemas.microsoft.com/office/drawing/2014/main" id="{3D7EF6C6-6002-6647-9154-44005C3267FE}"/>
                </a:ext>
              </a:extLst>
            </p:cNvPr>
            <p:cNvSpPr txBox="1"/>
            <p:nvPr/>
          </p:nvSpPr>
          <p:spPr>
            <a:xfrm>
              <a:off x="1911915" y="4033923"/>
              <a:ext cx="6783724" cy="769441"/>
            </a:xfrm>
            <a:prstGeom prst="rect">
              <a:avLst/>
            </a:prstGeom>
            <a:noFill/>
          </p:spPr>
          <p:txBody>
            <a:bodyPr wrap="square" rtlCol="0">
              <a:spAutoFit/>
            </a:bodyPr>
            <a:lstStyle/>
            <a:p>
              <a:pPr algn="just"/>
              <a:r>
                <a:rPr lang="en-US" sz="2200" dirty="0" err="1">
                  <a:solidFill>
                    <a:srgbClr val="002060"/>
                  </a:solidFill>
                  <a:latin typeface="Times New Roman" pitchFamily="18" charset="0"/>
                  <a:cs typeface="Times New Roman" pitchFamily="18" charset="0"/>
                </a:rPr>
                <a:t>Tổ</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chương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Văn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hóa</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Văn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nghệ</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cuộc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dành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cả</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trực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tiếp</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trực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tuyến</a:t>
              </a:r>
              <a:r>
                <a:rPr lang="en-US" sz="2200" dirty="0">
                  <a:solidFill>
                    <a:srgbClr val="002060"/>
                  </a:solidFill>
                  <a:latin typeface="Times New Roman" pitchFamily="18" charset="0"/>
                  <a:cs typeface="Times New Roman" pitchFamily="18" charset="0"/>
                </a:rPr>
                <a:t>.</a:t>
              </a:r>
            </a:p>
          </p:txBody>
        </p:sp>
        <p:grpSp>
          <p:nvGrpSpPr>
            <p:cNvPr id="47" name="Group 46"/>
            <p:cNvGrpSpPr/>
            <p:nvPr/>
          </p:nvGrpSpPr>
          <p:grpSpPr>
            <a:xfrm>
              <a:off x="871734" y="3117785"/>
              <a:ext cx="924184" cy="1663765"/>
              <a:chOff x="721723" y="3141200"/>
              <a:chExt cx="924184" cy="1663765"/>
            </a:xfrm>
          </p:grpSpPr>
          <p:grpSp>
            <p:nvGrpSpPr>
              <p:cNvPr id="41" name="Group 40"/>
              <p:cNvGrpSpPr/>
              <p:nvPr/>
            </p:nvGrpSpPr>
            <p:grpSpPr>
              <a:xfrm>
                <a:off x="721723" y="3880782"/>
                <a:ext cx="924184" cy="924183"/>
                <a:chOff x="869918" y="3986351"/>
                <a:chExt cx="1133607" cy="1133606"/>
              </a:xfrm>
            </p:grpSpPr>
            <p:grpSp>
              <p:nvGrpSpPr>
                <p:cNvPr id="26" name="Group 25">
                  <a:extLst>
                    <a:ext uri="{FF2B5EF4-FFF2-40B4-BE49-F238E27FC236}">
                      <a16:creationId xmlns:a16="http://schemas.microsoft.com/office/drawing/2014/main" id="{85B64934-14D9-674B-9561-AF14E0D88B3C}"/>
                    </a:ext>
                  </a:extLst>
                </p:cNvPr>
                <p:cNvGrpSpPr>
                  <a:grpSpLocks noChangeAspect="1"/>
                </p:cNvGrpSpPr>
                <p:nvPr/>
              </p:nvGrpSpPr>
              <p:grpSpPr>
                <a:xfrm>
                  <a:off x="869918" y="3986351"/>
                  <a:ext cx="1133607" cy="1133606"/>
                  <a:chOff x="9268664" y="297034"/>
                  <a:chExt cx="2068552" cy="2068552"/>
                </a:xfrm>
              </p:grpSpPr>
              <p:sp>
                <p:nvSpPr>
                  <p:cNvPr id="27" name="Oval 26">
                    <a:extLst>
                      <a:ext uri="{FF2B5EF4-FFF2-40B4-BE49-F238E27FC236}">
                        <a16:creationId xmlns:a16="http://schemas.microsoft.com/office/drawing/2014/main" id="{9C1F9FCC-0878-C444-B5BD-F8AC4C6CCF4D}"/>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8" name="Oval 27">
                    <a:extLst>
                      <a:ext uri="{FF2B5EF4-FFF2-40B4-BE49-F238E27FC236}">
                        <a16:creationId xmlns:a16="http://schemas.microsoft.com/office/drawing/2014/main" id="{32A75A84-0AD5-0945-8C7C-BBA73BB7F7EB}"/>
                      </a:ext>
                    </a:extLst>
                  </p:cNvPr>
                  <p:cNvSpPr/>
                  <p:nvPr/>
                </p:nvSpPr>
                <p:spPr>
                  <a:xfrm>
                    <a:off x="9511741" y="540111"/>
                    <a:ext cx="1582396" cy="1582396"/>
                  </a:xfrm>
                  <a:prstGeom prst="ellipse">
                    <a:avLst/>
                  </a:prstGeom>
                  <a:gradFill flip="none" rotWithShape="1">
                    <a:gsLst>
                      <a:gs pos="34000">
                        <a:srgbClr val="59C8CF"/>
                      </a:gs>
                      <a:gs pos="86000">
                        <a:srgbClr val="2E6E7A"/>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30" name="Picture 29">
                  <a:extLst>
                    <a:ext uri="{FF2B5EF4-FFF2-40B4-BE49-F238E27FC236}">
                      <a16:creationId xmlns:a16="http://schemas.microsoft.com/office/drawing/2014/main" id="{906BB80E-5BFA-F848-AA84-68ED2A33E86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04020" y="4311997"/>
                  <a:ext cx="454768" cy="461454"/>
                </a:xfrm>
                <a:prstGeom prst="rect">
                  <a:avLst/>
                </a:prstGeom>
              </p:spPr>
            </p:pic>
          </p:grpSp>
          <p:sp>
            <p:nvSpPr>
              <p:cNvPr id="35" name="Freeform 34">
                <a:extLst>
                  <a:ext uri="{FF2B5EF4-FFF2-40B4-BE49-F238E27FC236}">
                    <a16:creationId xmlns:a16="http://schemas.microsoft.com/office/drawing/2014/main" id="{4F011515-1551-2242-BB70-D4DE4F31E091}"/>
                  </a:ext>
                </a:extLst>
              </p:cNvPr>
              <p:cNvSpPr/>
              <p:nvPr/>
            </p:nvSpPr>
            <p:spPr>
              <a:xfrm rot="6260446">
                <a:off x="170549" y="3727895"/>
                <a:ext cx="1483150" cy="309759"/>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70B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sp>
          <p:nvSpPr>
            <p:cNvPr id="38" name="Arc 37">
              <a:extLst>
                <a:ext uri="{FF2B5EF4-FFF2-40B4-BE49-F238E27FC236}">
                  <a16:creationId xmlns:a16="http://schemas.microsoft.com/office/drawing/2014/main" id="{6CD81095-C84F-F548-A7D0-5592553182CD}"/>
                </a:ext>
              </a:extLst>
            </p:cNvPr>
            <p:cNvSpPr/>
            <p:nvPr/>
          </p:nvSpPr>
          <p:spPr>
            <a:xfrm>
              <a:off x="-76200" y="2393596"/>
              <a:ext cx="1387067" cy="1387066"/>
            </a:xfrm>
            <a:prstGeom prst="arc">
              <a:avLst>
                <a:gd name="adj1" fmla="val 673988"/>
                <a:gd name="adj2" fmla="val 3745815"/>
              </a:avLst>
            </a:prstGeom>
            <a:ln w="12700">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nvGrpSpPr>
          <p:cNvPr id="43" name="Group 42"/>
          <p:cNvGrpSpPr/>
          <p:nvPr/>
        </p:nvGrpSpPr>
        <p:grpSpPr>
          <a:xfrm>
            <a:off x="137325" y="2514269"/>
            <a:ext cx="1019004" cy="1019004"/>
            <a:chOff x="-3058802" y="2890156"/>
            <a:chExt cx="1019004" cy="1019004"/>
          </a:xfrm>
        </p:grpSpPr>
        <p:sp>
          <p:nvSpPr>
            <p:cNvPr id="9" name="Oval 8">
              <a:extLst>
                <a:ext uri="{FF2B5EF4-FFF2-40B4-BE49-F238E27FC236}">
                  <a16:creationId xmlns:a16="http://schemas.microsoft.com/office/drawing/2014/main" id="{B4B70EDC-CC4B-1041-9797-335BAEC404CA}"/>
                </a:ext>
              </a:extLst>
            </p:cNvPr>
            <p:cNvSpPr/>
            <p:nvPr/>
          </p:nvSpPr>
          <p:spPr>
            <a:xfrm>
              <a:off x="-3058802" y="2890156"/>
              <a:ext cx="1019004" cy="1019004"/>
            </a:xfrm>
            <a:prstGeom prst="ellipse">
              <a:avLst/>
            </a:prstGeom>
            <a:solidFill>
              <a:srgbClr val="FBF9FC"/>
            </a:solidFill>
            <a:ln w="15875">
              <a:gradFill flip="none" rotWithShape="1">
                <a:gsLst>
                  <a:gs pos="0">
                    <a:schemeClr val="bg1"/>
                  </a:gs>
                  <a:gs pos="100000">
                    <a:schemeClr val="bg1">
                      <a:lumMod val="65000"/>
                    </a:schemeClr>
                  </a:gs>
                </a:gsLst>
                <a:lin ang="2700000" scaled="1"/>
                <a:tileRect/>
              </a:gradFill>
            </a:ln>
            <a:effectLst>
              <a:outerShdw blurRad="304800" dist="622300" dir="3540000" sx="92000" sy="92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Oval 9">
              <a:extLst>
                <a:ext uri="{FF2B5EF4-FFF2-40B4-BE49-F238E27FC236}">
                  <a16:creationId xmlns:a16="http://schemas.microsoft.com/office/drawing/2014/main" id="{908F92E7-D837-5F4D-A658-9F03D46B8CF2}"/>
                </a:ext>
              </a:extLst>
            </p:cNvPr>
            <p:cNvSpPr/>
            <p:nvPr/>
          </p:nvSpPr>
          <p:spPr>
            <a:xfrm>
              <a:off x="-2939058" y="3009900"/>
              <a:ext cx="779516" cy="779516"/>
            </a:xfrm>
            <a:prstGeom prst="ellipse">
              <a:avLst/>
            </a:prstGeom>
            <a:gradFill flip="none" rotWithShape="1">
              <a:gsLst>
                <a:gs pos="29000">
                  <a:srgbClr val="70A39B"/>
                </a:gs>
                <a:gs pos="57000">
                  <a:srgbClr val="537771"/>
                </a:gs>
                <a:gs pos="100000">
                  <a:srgbClr val="39504C"/>
                </a:gs>
              </a:gsLst>
              <a:lin ang="2700000" scaled="1"/>
              <a:tileRect/>
            </a:gradFill>
            <a:ln w="15875">
              <a:gradFill flip="none" rotWithShape="1">
                <a:gsLst>
                  <a:gs pos="0">
                    <a:schemeClr val="bg1">
                      <a:lumMod val="85000"/>
                    </a:schemeClr>
                  </a:gs>
                  <a:gs pos="100000">
                    <a:schemeClr val="bg1">
                      <a:lumMod val="65000"/>
                    </a:schemeClr>
                  </a:gs>
                </a:gsLst>
                <a:lin ang="135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39" name="Picture 38">
              <a:extLst>
                <a:ext uri="{FF2B5EF4-FFF2-40B4-BE49-F238E27FC236}">
                  <a16:creationId xmlns:a16="http://schemas.microsoft.com/office/drawing/2014/main" id="{813D8A72-8BA9-0842-A76C-77E5280DA992}"/>
                </a:ext>
              </a:extLst>
            </p:cNvPr>
            <p:cNvPicPr>
              <a:picLocks noChangeAspect="1"/>
            </p:cNvPicPr>
            <p:nvPr/>
          </p:nvPicPr>
          <p:blipFill>
            <a:blip r:embed="rId10" cstate="print">
              <a:lum bright="70000" contrast="-70000"/>
              <a:extLst>
                <a:ext uri="{28A0092B-C50C-407E-A947-70E740481C1C}">
                  <a14:useLocalDpi xmlns:a14="http://schemas.microsoft.com/office/drawing/2010/main" val="0"/>
                </a:ext>
              </a:extLst>
            </a:blip>
            <a:stretch>
              <a:fillRect/>
            </a:stretch>
          </p:blipFill>
          <p:spPr>
            <a:xfrm>
              <a:off x="-2819400" y="3121553"/>
              <a:ext cx="520696" cy="520696"/>
            </a:xfrm>
            <a:prstGeom prst="rect">
              <a:avLst/>
            </a:prstGeom>
          </p:spPr>
        </p:pic>
      </p:grpSp>
    </p:spTree>
    <p:extLst>
      <p:ext uri="{BB962C8B-B14F-4D97-AF65-F5344CB8AC3E}">
        <p14:creationId xmlns:p14="http://schemas.microsoft.com/office/powerpoint/2010/main" val="156814167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3501034"/>
            <a:ext cx="2133600" cy="273844"/>
          </a:xfrm>
        </p:spPr>
        <p:txBody>
          <a:bodyPr/>
          <a:lstStyle/>
          <a:p>
            <a:pPr algn="just"/>
            <a:fld id="{11281359-C67A-4E07-A949-DF5F731D3E6D}" type="slidenum">
              <a:rPr lang="en-US" sz="2000" smtClean="0">
                <a:solidFill>
                  <a:srgbClr val="002060"/>
                </a:solidFill>
              </a:rPr>
              <a:pPr algn="just"/>
              <a:t>9</a:t>
            </a:fld>
            <a:endParaRPr lang="en-US" sz="2000">
              <a:solidFill>
                <a:srgbClr val="002060"/>
              </a:solidFill>
            </a:endParaRPr>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BF27014B-BBD2-4D41-B0E9-F4B4040B19BC}"/>
              </a:ext>
            </a:extLst>
          </p:cNvPr>
          <p:cNvSpPr txBox="1"/>
          <p:nvPr/>
        </p:nvSpPr>
        <p:spPr>
          <a:xfrm>
            <a:off x="2419674" y="2038350"/>
            <a:ext cx="6571926" cy="2862322"/>
          </a:xfrm>
          <a:prstGeom prst="rect">
            <a:avLst/>
          </a:prstGeom>
          <a:noFill/>
        </p:spPr>
        <p:txBody>
          <a:bodyPr wrap="square" rtlCol="0">
            <a:spAutoFit/>
          </a:bodyPr>
          <a:lstStyle/>
          <a:p>
            <a:pPr algn="just"/>
            <a:r>
              <a:rPr lang="en-US" sz="2000">
                <a:solidFill>
                  <a:srgbClr val="FF0000"/>
                </a:solidFill>
                <a:latin typeface="Times New Roman" pitchFamily="18" charset="0"/>
                <a:cs typeface="Times New Roman" pitchFamily="18" charset="0"/>
              </a:rPr>
              <a:t>- Chuẩn </a:t>
            </a:r>
            <a:r>
              <a:rPr lang="en-US" sz="2000" err="1">
                <a:solidFill>
                  <a:srgbClr val="FF0000"/>
                </a:solidFill>
                <a:latin typeface="Times New Roman" pitchFamily="18" charset="0"/>
                <a:cs typeface="Times New Roman" pitchFamily="18" charset="0"/>
              </a:rPr>
              <a:t>bị</a:t>
            </a:r>
            <a:r>
              <a:rPr lang="en-US" sz="2000">
                <a:solidFill>
                  <a:srgbClr val="FF0000"/>
                </a:solidFill>
                <a:latin typeface="Times New Roman" pitchFamily="18" charset="0"/>
                <a:cs typeface="Times New Roman" pitchFamily="18" charset="0"/>
              </a:rPr>
              <a:t> chương trình đại nhạc hội “Chào Tân Sinh viên” tại cơ sở Hà Nội </a:t>
            </a:r>
            <a:r>
              <a:rPr lang="en-US" sz="2000" i="1">
                <a:solidFill>
                  <a:srgbClr val="FF0000"/>
                </a:solidFill>
                <a:latin typeface="Times New Roman" pitchFamily="18" charset="0"/>
                <a:cs typeface="Times New Roman" pitchFamily="18" charset="0"/>
              </a:rPr>
              <a:t>- dự </a:t>
            </a:r>
            <a:r>
              <a:rPr lang="en-US" sz="2000" i="1" dirty="0" err="1">
                <a:solidFill>
                  <a:srgbClr val="FF0000"/>
                </a:solidFill>
                <a:latin typeface="Times New Roman" pitchFamily="18" charset="0"/>
                <a:cs typeface="Times New Roman" pitchFamily="18" charset="0"/>
              </a:rPr>
              <a:t>kiến</a:t>
            </a:r>
            <a:r>
              <a:rPr lang="en-US" sz="2000" i="1" dirty="0">
                <a:solidFill>
                  <a:srgbClr val="FF0000"/>
                </a:solidFill>
                <a:latin typeface="Times New Roman" pitchFamily="18" charset="0"/>
                <a:cs typeface="Times New Roman" pitchFamily="18" charset="0"/>
              </a:rPr>
              <a:t> </a:t>
            </a:r>
            <a:r>
              <a:rPr lang="en-US" sz="2000" i="1" err="1">
                <a:solidFill>
                  <a:srgbClr val="FF0000"/>
                </a:solidFill>
                <a:latin typeface="Times New Roman" pitchFamily="18" charset="0"/>
                <a:cs typeface="Times New Roman" pitchFamily="18" charset="0"/>
              </a:rPr>
              <a:t>vào</a:t>
            </a:r>
            <a:r>
              <a:rPr lang="en-US" sz="2000" i="1">
                <a:solidFill>
                  <a:srgbClr val="FF0000"/>
                </a:solidFill>
                <a:latin typeface="Times New Roman" pitchFamily="18" charset="0"/>
                <a:cs typeface="Times New Roman" pitchFamily="18" charset="0"/>
              </a:rPr>
              <a:t> giữa tháng 10/2024.</a:t>
            </a:r>
          </a:p>
          <a:p>
            <a:pPr algn="just"/>
            <a:r>
              <a:rPr lang="en-US" sz="2000" i="1">
                <a:solidFill>
                  <a:srgbClr val="FF0000"/>
                </a:solidFill>
                <a:latin typeface="Times New Roman" pitchFamily="18" charset="0"/>
                <a:cs typeface="Times New Roman" pitchFamily="18" charset="0"/>
              </a:rPr>
              <a:t>- </a:t>
            </a:r>
            <a:r>
              <a:rPr lang="en-US" sz="2000">
                <a:solidFill>
                  <a:srgbClr val="FF0000"/>
                </a:solidFill>
                <a:latin typeface="Times New Roman" pitchFamily="18" charset="0"/>
                <a:cs typeface="Times New Roman" pitchFamily="18" charset="0"/>
              </a:rPr>
              <a:t>Đăng cai địa điểm tổ chức chuỗi hoạt động “Uni - Tour” năm 2024 do Trung ương Hội Sinh viên Việt Nam tổ chức tại cơ sở Nam Định </a:t>
            </a:r>
            <a:r>
              <a:rPr lang="en-US" sz="2000" i="1">
                <a:solidFill>
                  <a:srgbClr val="FF0000"/>
                </a:solidFill>
                <a:latin typeface="Times New Roman" pitchFamily="18" charset="0"/>
                <a:cs typeface="Times New Roman" pitchFamily="18" charset="0"/>
              </a:rPr>
              <a:t>- dự kiến vào cuối tháng 11/2024.</a:t>
            </a:r>
          </a:p>
          <a:p>
            <a:pPr algn="just"/>
            <a:r>
              <a:rPr lang="en-US" sz="2000" i="1">
                <a:solidFill>
                  <a:srgbClr val="FF0000"/>
                </a:solidFill>
                <a:latin typeface="Times New Roman" pitchFamily="18" charset="0"/>
                <a:cs typeface="Times New Roman" pitchFamily="18" charset="0"/>
              </a:rPr>
              <a:t>- </a:t>
            </a:r>
            <a:r>
              <a:rPr lang="en-US" sz="2000">
                <a:solidFill>
                  <a:srgbClr val="FF0000"/>
                </a:solidFill>
                <a:latin typeface="Times New Roman" pitchFamily="18" charset="0"/>
                <a:cs typeface="Times New Roman" pitchFamily="18" charset="0"/>
              </a:rPr>
              <a:t>Chuẩn bị cho Đại hội Đại biểu Đoàn trường Khóa 33 nhiệm kỳ 2024-2027 - </a:t>
            </a:r>
            <a:r>
              <a:rPr lang="en-US" sz="2000" i="1">
                <a:solidFill>
                  <a:srgbClr val="FF0000"/>
                </a:solidFill>
                <a:latin typeface="Times New Roman" pitchFamily="18" charset="0"/>
                <a:cs typeface="Times New Roman" pitchFamily="18" charset="0"/>
              </a:rPr>
              <a:t>dự kiến vào cuối tháng 11/2024.</a:t>
            </a:r>
          </a:p>
          <a:p>
            <a:pPr algn="just"/>
            <a:r>
              <a:rPr lang="en-US" sz="2000" i="1">
                <a:solidFill>
                  <a:srgbClr val="FF0000"/>
                </a:solidFill>
                <a:latin typeface="Times New Roman" pitchFamily="18" charset="0"/>
                <a:cs typeface="Times New Roman" pitchFamily="18" charset="0"/>
              </a:rPr>
              <a:t>- </a:t>
            </a:r>
            <a:r>
              <a:rPr lang="en-US" sz="2000">
                <a:solidFill>
                  <a:srgbClr val="FF0000"/>
                </a:solidFill>
                <a:latin typeface="Times New Roman" pitchFamily="18" charset="0"/>
                <a:cs typeface="Times New Roman" pitchFamily="18" charset="0"/>
              </a:rPr>
              <a:t>Chuẩn bị cho Đại hội Đại biểu Hội Sinh viên trường Khóa 9 nhiệm kỳ 2025-2028 - </a:t>
            </a:r>
            <a:r>
              <a:rPr lang="en-US" sz="2000" i="1">
                <a:solidFill>
                  <a:srgbClr val="FF0000"/>
                </a:solidFill>
                <a:latin typeface="Times New Roman" pitchFamily="18" charset="0"/>
                <a:cs typeface="Times New Roman" pitchFamily="18" charset="0"/>
              </a:rPr>
              <a:t>dự kiến vào cuối tháng 4/2025.</a:t>
            </a:r>
          </a:p>
        </p:txBody>
      </p:sp>
      <p:grpSp>
        <p:nvGrpSpPr>
          <p:cNvPr id="49" name="Group 48"/>
          <p:cNvGrpSpPr/>
          <p:nvPr/>
        </p:nvGrpSpPr>
        <p:grpSpPr>
          <a:xfrm>
            <a:off x="-65374" y="819150"/>
            <a:ext cx="8947316" cy="2987779"/>
            <a:chOff x="-65374" y="819150"/>
            <a:chExt cx="8947316" cy="2987779"/>
          </a:xfrm>
        </p:grpSpPr>
        <p:sp>
          <p:nvSpPr>
            <p:cNvPr id="14" name="TextBox 13">
              <a:extLst>
                <a:ext uri="{FF2B5EF4-FFF2-40B4-BE49-F238E27FC236}">
                  <a16:creationId xmlns:a16="http://schemas.microsoft.com/office/drawing/2014/main" id="{3D7EF6C6-6002-6647-9154-44005C3267FE}"/>
                </a:ext>
              </a:extLst>
            </p:cNvPr>
            <p:cNvSpPr txBox="1"/>
            <p:nvPr/>
          </p:nvSpPr>
          <p:spPr>
            <a:xfrm>
              <a:off x="1659804" y="819150"/>
              <a:ext cx="7222138" cy="1323439"/>
            </a:xfrm>
            <a:prstGeom prst="rect">
              <a:avLst/>
            </a:prstGeom>
            <a:noFill/>
          </p:spPr>
          <p:txBody>
            <a:bodyPr wrap="square" rtlCol="0">
              <a:spAutoFit/>
            </a:bodyPr>
            <a:lstStyle/>
            <a:p>
              <a:pPr algn="just"/>
              <a:r>
                <a:rPr lang="en-US" sz="2000" dirty="0" err="1">
                  <a:solidFill>
                    <a:srgbClr val="002060"/>
                  </a:solidFill>
                  <a:latin typeface="Times New Roman" pitchFamily="18" charset="0"/>
                  <a:cs typeface="Times New Roman" pitchFamily="18" charset="0"/>
                </a:rPr>
                <a:t>Đổi</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mới</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tạo</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ra</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nhiều</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sân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chơi</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cho</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các</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bạn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tham</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gia</a:t>
              </a:r>
              <a:r>
                <a:rPr lang="en-US" sz="2000" dirty="0">
                  <a:solidFill>
                    <a:srgbClr val="002060"/>
                  </a:solidFill>
                  <a:latin typeface="Times New Roman" pitchFamily="18" charset="0"/>
                  <a:cs typeface="Times New Roman" pitchFamily="18" charset="0"/>
                </a:rPr>
                <a:t> </a:t>
              </a:r>
              <a:r>
                <a:rPr lang="en-US" sz="2000" err="1">
                  <a:solidFill>
                    <a:srgbClr val="002060"/>
                  </a:solidFill>
                  <a:latin typeface="Times New Roman" pitchFamily="18" charset="0"/>
                  <a:cs typeface="Times New Roman" pitchFamily="18" charset="0"/>
                </a:rPr>
                <a:t>vào</a:t>
              </a:r>
              <a:r>
                <a:rPr lang="en-US" sz="2000">
                  <a:solidFill>
                    <a:srgbClr val="002060"/>
                  </a:solidFill>
                  <a:latin typeface="Times New Roman" pitchFamily="18" charset="0"/>
                  <a:cs typeface="Times New Roman" pitchFamily="18" charset="0"/>
                </a:rPr>
                <a:t> Đội/CLB: Đội </a:t>
              </a:r>
              <a:r>
                <a:rPr lang="en-US" sz="2000" dirty="0" err="1">
                  <a:solidFill>
                    <a:srgbClr val="002060"/>
                  </a:solidFill>
                  <a:latin typeface="Times New Roman" pitchFamily="18" charset="0"/>
                  <a:cs typeface="Times New Roman" pitchFamily="18" charset="0"/>
                </a:rPr>
                <a:t>Sinh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viên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tình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nguyện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Đội</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thanh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niên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vận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động</a:t>
              </a:r>
              <a:r>
                <a:rPr lang="en-US" sz="2000" dirty="0">
                  <a:solidFill>
                    <a:srgbClr val="002060"/>
                  </a:solidFill>
                  <a:latin typeface="Times New Roman" pitchFamily="18" charset="0"/>
                  <a:cs typeface="Times New Roman" pitchFamily="18" charset="0"/>
                </a:rPr>
                <a:t> </a:t>
              </a:r>
              <a:r>
                <a:rPr lang="en-US" sz="2000" err="1">
                  <a:solidFill>
                    <a:srgbClr val="002060"/>
                  </a:solidFill>
                  <a:latin typeface="Times New Roman" pitchFamily="18" charset="0"/>
                  <a:cs typeface="Times New Roman" pitchFamily="18" charset="0"/>
                </a:rPr>
                <a:t>hiến</a:t>
              </a:r>
              <a:r>
                <a:rPr lang="en-US" sz="2000">
                  <a:solidFill>
                    <a:srgbClr val="002060"/>
                  </a:solidFill>
                  <a:latin typeface="Times New Roman" pitchFamily="18" charset="0"/>
                  <a:cs typeface="Times New Roman" pitchFamily="18" charset="0"/>
                </a:rPr>
                <a:t> máu; CLB VHHĐ, Đào </a:t>
              </a:r>
              <a:r>
                <a:rPr lang="en-US" sz="2000" dirty="0" err="1">
                  <a:solidFill>
                    <a:srgbClr val="002060"/>
                  </a:solidFill>
                  <a:latin typeface="Times New Roman" pitchFamily="18" charset="0"/>
                  <a:cs typeface="Times New Roman" pitchFamily="18" charset="0"/>
                </a:rPr>
                <a:t>tạo</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kỹ</a:t>
              </a:r>
              <a:r>
                <a:rPr lang="en-US" sz="2000" dirty="0">
                  <a:solidFill>
                    <a:srgbClr val="002060"/>
                  </a:solidFill>
                  <a:latin typeface="Times New Roman" pitchFamily="18" charset="0"/>
                  <a:cs typeface="Times New Roman" pitchFamily="18" charset="0"/>
                </a:rPr>
                <a:t> </a:t>
              </a:r>
              <a:r>
                <a:rPr lang="en-US" sz="2000" err="1">
                  <a:solidFill>
                    <a:srgbClr val="002060"/>
                  </a:solidFill>
                  <a:latin typeface="Times New Roman" pitchFamily="18" charset="0"/>
                  <a:cs typeface="Times New Roman" pitchFamily="18" charset="0"/>
                </a:rPr>
                <a:t>năng</a:t>
              </a:r>
              <a:r>
                <a:rPr lang="en-US" sz="2000">
                  <a:solidFill>
                    <a:srgbClr val="002060"/>
                  </a:solidFill>
                  <a:latin typeface="Times New Roman" pitchFamily="18" charset="0"/>
                  <a:cs typeface="Times New Roman" pitchFamily="18" charset="0"/>
                </a:rPr>
                <a:t> trẻ, </a:t>
              </a:r>
              <a:r>
                <a:rPr lang="en-US" sz="2000" err="1">
                  <a:solidFill>
                    <a:srgbClr val="002060"/>
                  </a:solidFill>
                  <a:latin typeface="Times New Roman" pitchFamily="18" charset="0"/>
                  <a:cs typeface="Times New Roman" pitchFamily="18" charset="0"/>
                </a:rPr>
                <a:t>Âm</a:t>
              </a:r>
              <a:r>
                <a:rPr lang="en-US" sz="2000">
                  <a:solidFill>
                    <a:srgbClr val="002060"/>
                  </a:solidFill>
                  <a:latin typeface="Times New Roman" pitchFamily="18" charset="0"/>
                  <a:cs typeface="Times New Roman" pitchFamily="18" charset="0"/>
                </a:rPr>
                <a:t> nhạc, </a:t>
              </a:r>
              <a:r>
                <a:rPr lang="en-US" sz="2000" dirty="0">
                  <a:solidFill>
                    <a:srgbClr val="002060"/>
                  </a:solidFill>
                  <a:latin typeface="Times New Roman" pitchFamily="18" charset="0"/>
                  <a:cs typeface="Times New Roman" pitchFamily="18" charset="0"/>
                </a:rPr>
                <a:t>Guitar, </a:t>
              </a:r>
              <a:r>
                <a:rPr lang="en-US" sz="2000" dirty="0" err="1">
                  <a:solidFill>
                    <a:srgbClr val="002060"/>
                  </a:solidFill>
                  <a:latin typeface="Times New Roman" pitchFamily="18" charset="0"/>
                  <a:cs typeface="Times New Roman" pitchFamily="18" charset="0"/>
                </a:rPr>
                <a:t>Múa</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Nhảy</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Chụp</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ảnh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Hình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ảnh</a:t>
              </a:r>
              <a:r>
                <a:rPr lang="en-US" sz="2000" dirty="0">
                  <a:solidFill>
                    <a:srgbClr val="002060"/>
                  </a:solidFill>
                  <a:latin typeface="Times New Roman" pitchFamily="18" charset="0"/>
                  <a:cs typeface="Times New Roman" pitchFamily="18" charset="0"/>
                </a:rPr>
                <a:t> …</a:t>
              </a:r>
            </a:p>
          </p:txBody>
        </p:sp>
        <p:grpSp>
          <p:nvGrpSpPr>
            <p:cNvPr id="44" name="Group 43"/>
            <p:cNvGrpSpPr/>
            <p:nvPr/>
          </p:nvGrpSpPr>
          <p:grpSpPr>
            <a:xfrm>
              <a:off x="-65374" y="1291608"/>
              <a:ext cx="1744815" cy="2515321"/>
              <a:chOff x="-76200" y="1299765"/>
              <a:chExt cx="1744815" cy="2515321"/>
            </a:xfrm>
          </p:grpSpPr>
          <p:sp>
            <p:nvSpPr>
              <p:cNvPr id="31" name="Arc 30">
                <a:extLst>
                  <a:ext uri="{FF2B5EF4-FFF2-40B4-BE49-F238E27FC236}">
                    <a16:creationId xmlns:a16="http://schemas.microsoft.com/office/drawing/2014/main" id="{1358F6D7-A618-7C45-BE6E-E5D2813920FE}"/>
                  </a:ext>
                </a:extLst>
              </p:cNvPr>
              <p:cNvSpPr/>
              <p:nvPr/>
            </p:nvSpPr>
            <p:spPr>
              <a:xfrm>
                <a:off x="-76200" y="2428020"/>
                <a:ext cx="1387067" cy="1387066"/>
              </a:xfrm>
              <a:prstGeom prst="arc">
                <a:avLst>
                  <a:gd name="adj1" fmla="val 13301668"/>
                  <a:gd name="adj2" fmla="val 16102237"/>
                </a:avLst>
              </a:prstGeom>
              <a:ln w="12700">
                <a:solidFill>
                  <a:srgbClr val="EF3C33"/>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nvGrpSpPr>
              <p:cNvPr id="42" name="Group 41"/>
              <p:cNvGrpSpPr/>
              <p:nvPr/>
            </p:nvGrpSpPr>
            <p:grpSpPr>
              <a:xfrm>
                <a:off x="-4069" y="1299765"/>
                <a:ext cx="1672684" cy="1078388"/>
                <a:chOff x="-4069" y="1299765"/>
                <a:chExt cx="1672684" cy="1078388"/>
              </a:xfrm>
            </p:grpSpPr>
            <p:grpSp>
              <p:nvGrpSpPr>
                <p:cNvPr id="40" name="Group 39"/>
                <p:cNvGrpSpPr/>
                <p:nvPr/>
              </p:nvGrpSpPr>
              <p:grpSpPr>
                <a:xfrm>
                  <a:off x="579107" y="1299765"/>
                  <a:ext cx="872715" cy="872714"/>
                  <a:chOff x="869918" y="671556"/>
                  <a:chExt cx="988926" cy="988925"/>
                </a:xfrm>
              </p:grpSpPr>
              <p:grpSp>
                <p:nvGrpSpPr>
                  <p:cNvPr id="11" name="Group 10">
                    <a:extLst>
                      <a:ext uri="{FF2B5EF4-FFF2-40B4-BE49-F238E27FC236}">
                        <a16:creationId xmlns:a16="http://schemas.microsoft.com/office/drawing/2014/main" id="{A0574E3C-7D03-D84D-A0C8-22A332B0DB6C}"/>
                      </a:ext>
                    </a:extLst>
                  </p:cNvPr>
                  <p:cNvGrpSpPr>
                    <a:grpSpLocks noChangeAspect="1"/>
                  </p:cNvGrpSpPr>
                  <p:nvPr/>
                </p:nvGrpSpPr>
                <p:grpSpPr>
                  <a:xfrm>
                    <a:off x="869918" y="671556"/>
                    <a:ext cx="988926" cy="988925"/>
                    <a:chOff x="9268664" y="297034"/>
                    <a:chExt cx="2068552" cy="2068552"/>
                  </a:xfrm>
                </p:grpSpPr>
                <p:sp>
                  <p:nvSpPr>
                    <p:cNvPr id="12" name="Oval 11">
                      <a:extLst>
                        <a:ext uri="{FF2B5EF4-FFF2-40B4-BE49-F238E27FC236}">
                          <a16:creationId xmlns:a16="http://schemas.microsoft.com/office/drawing/2014/main" id="{DCAD71EF-47AC-1C44-A221-16B88CA028FE}"/>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Oval 12">
                      <a:extLst>
                        <a:ext uri="{FF2B5EF4-FFF2-40B4-BE49-F238E27FC236}">
                          <a16:creationId xmlns:a16="http://schemas.microsoft.com/office/drawing/2014/main" id="{8FBAFC52-B440-1D4A-87C9-481E309A3995}"/>
                        </a:ext>
                      </a:extLst>
                    </p:cNvPr>
                    <p:cNvSpPr/>
                    <p:nvPr/>
                  </p:nvSpPr>
                  <p:spPr>
                    <a:xfrm>
                      <a:off x="9511741" y="540111"/>
                      <a:ext cx="1582396" cy="1582396"/>
                    </a:xfrm>
                    <a:prstGeom prst="ellipse">
                      <a:avLst/>
                    </a:prstGeom>
                    <a:gradFill flip="none" rotWithShape="1">
                      <a:gsLst>
                        <a:gs pos="35000">
                          <a:srgbClr val="FF5D65"/>
                        </a:gs>
                        <a:gs pos="63000">
                          <a:srgbClr val="EF3C33"/>
                        </a:gs>
                        <a:gs pos="86000">
                          <a:srgbClr val="CE332A"/>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15" name="Picture 14">
                    <a:extLst>
                      <a:ext uri="{FF2B5EF4-FFF2-40B4-BE49-F238E27FC236}">
                        <a16:creationId xmlns:a16="http://schemas.microsoft.com/office/drawing/2014/main" id="{692C2EC4-32DD-614B-8723-EBC4BBB67A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57300" y="1009650"/>
                    <a:ext cx="242082" cy="288572"/>
                  </a:xfrm>
                  <a:prstGeom prst="rect">
                    <a:avLst/>
                  </a:prstGeom>
                </p:spPr>
              </p:pic>
            </p:grpSp>
            <p:sp>
              <p:nvSpPr>
                <p:cNvPr id="32" name="Freeform 31">
                  <a:extLst>
                    <a:ext uri="{FF2B5EF4-FFF2-40B4-BE49-F238E27FC236}">
                      <a16:creationId xmlns:a16="http://schemas.microsoft.com/office/drawing/2014/main" id="{30219433-A620-BF49-BA6F-B2072769BD67}"/>
                    </a:ext>
                  </a:extLst>
                </p:cNvPr>
                <p:cNvSpPr/>
                <p:nvPr/>
              </p:nvSpPr>
              <p:spPr>
                <a:xfrm rot="19867385">
                  <a:off x="-4069" y="2028810"/>
                  <a:ext cx="1672684" cy="349343"/>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DD4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grpSp>
      <p:grpSp>
        <p:nvGrpSpPr>
          <p:cNvPr id="46" name="Group 45"/>
          <p:cNvGrpSpPr/>
          <p:nvPr/>
        </p:nvGrpSpPr>
        <p:grpSpPr>
          <a:xfrm>
            <a:off x="-70982" y="2393596"/>
            <a:ext cx="2490656" cy="1581125"/>
            <a:chOff x="-76200" y="2428020"/>
            <a:chExt cx="2490656" cy="1581125"/>
          </a:xfrm>
        </p:grpSpPr>
        <p:grpSp>
          <p:nvGrpSpPr>
            <p:cNvPr id="3" name="Group 2"/>
            <p:cNvGrpSpPr/>
            <p:nvPr/>
          </p:nvGrpSpPr>
          <p:grpSpPr>
            <a:xfrm>
              <a:off x="1493507" y="2976165"/>
              <a:ext cx="920949" cy="920948"/>
              <a:chOff x="2127932" y="2981429"/>
              <a:chExt cx="1133607" cy="1133606"/>
            </a:xfrm>
          </p:grpSpPr>
          <p:grpSp>
            <p:nvGrpSpPr>
              <p:cNvPr id="21" name="Group 20">
                <a:extLst>
                  <a:ext uri="{FF2B5EF4-FFF2-40B4-BE49-F238E27FC236}">
                    <a16:creationId xmlns:a16="http://schemas.microsoft.com/office/drawing/2014/main" id="{429CFD9F-6F74-2F47-B9D0-B0F22DDCEED8}"/>
                  </a:ext>
                </a:extLst>
              </p:cNvPr>
              <p:cNvGrpSpPr>
                <a:grpSpLocks noChangeAspect="1"/>
              </p:cNvGrpSpPr>
              <p:nvPr/>
            </p:nvGrpSpPr>
            <p:grpSpPr>
              <a:xfrm>
                <a:off x="2127932" y="2981429"/>
                <a:ext cx="1133607" cy="1133606"/>
                <a:chOff x="9268664" y="297034"/>
                <a:chExt cx="2068552" cy="2068552"/>
              </a:xfrm>
            </p:grpSpPr>
            <p:sp>
              <p:nvSpPr>
                <p:cNvPr id="22" name="Oval 21">
                  <a:extLst>
                    <a:ext uri="{FF2B5EF4-FFF2-40B4-BE49-F238E27FC236}">
                      <a16:creationId xmlns:a16="http://schemas.microsoft.com/office/drawing/2014/main" id="{F4BD2A18-B6AF-EA4B-8F2D-94DE038E05F5}"/>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3" name="Oval 22">
                  <a:extLst>
                    <a:ext uri="{FF2B5EF4-FFF2-40B4-BE49-F238E27FC236}">
                      <a16:creationId xmlns:a16="http://schemas.microsoft.com/office/drawing/2014/main" id="{FFCB96AC-8BED-5D47-AEC0-145F08B85D94}"/>
                    </a:ext>
                  </a:extLst>
                </p:cNvPr>
                <p:cNvSpPr/>
                <p:nvPr/>
              </p:nvSpPr>
              <p:spPr>
                <a:xfrm>
                  <a:off x="9511741" y="540111"/>
                  <a:ext cx="1582396" cy="1582396"/>
                </a:xfrm>
                <a:prstGeom prst="ellipse">
                  <a:avLst/>
                </a:prstGeom>
                <a:gradFill flip="none" rotWithShape="1">
                  <a:gsLst>
                    <a:gs pos="35000">
                      <a:srgbClr val="92D050"/>
                    </a:gs>
                    <a:gs pos="86000">
                      <a:srgbClr val="00B050"/>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25" name="Picture 24">
                <a:extLst>
                  <a:ext uri="{FF2B5EF4-FFF2-40B4-BE49-F238E27FC236}">
                    <a16:creationId xmlns:a16="http://schemas.microsoft.com/office/drawing/2014/main" id="{F0153945-B350-3D4F-9A3E-E86B38250AB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89184" y="3354652"/>
                <a:ext cx="422071" cy="381034"/>
              </a:xfrm>
              <a:prstGeom prst="rect">
                <a:avLst/>
              </a:prstGeom>
            </p:spPr>
          </p:pic>
        </p:grpSp>
        <p:sp>
          <p:nvSpPr>
            <p:cNvPr id="34" name="Freeform 33">
              <a:extLst>
                <a:ext uri="{FF2B5EF4-FFF2-40B4-BE49-F238E27FC236}">
                  <a16:creationId xmlns:a16="http://schemas.microsoft.com/office/drawing/2014/main" id="{992D8999-132E-924E-9D4B-EBB9B8F88728}"/>
                </a:ext>
              </a:extLst>
            </p:cNvPr>
            <p:cNvSpPr/>
            <p:nvPr/>
          </p:nvSpPr>
          <p:spPr>
            <a:xfrm rot="3866826">
              <a:off x="724906" y="3151185"/>
              <a:ext cx="1419463" cy="296458"/>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7" name="Arc 36">
              <a:extLst>
                <a:ext uri="{FF2B5EF4-FFF2-40B4-BE49-F238E27FC236}">
                  <a16:creationId xmlns:a16="http://schemas.microsoft.com/office/drawing/2014/main" id="{02E63787-168B-5F44-9B60-6A8B06B26921}"/>
                </a:ext>
              </a:extLst>
            </p:cNvPr>
            <p:cNvSpPr/>
            <p:nvPr/>
          </p:nvSpPr>
          <p:spPr>
            <a:xfrm>
              <a:off x="-76200" y="2428020"/>
              <a:ext cx="1387067" cy="1387066"/>
            </a:xfrm>
            <a:prstGeom prst="arc">
              <a:avLst>
                <a:gd name="adj1" fmla="val 19293009"/>
                <a:gd name="adj2" fmla="val 668615"/>
              </a:avLst>
            </a:prstGeom>
            <a:ln w="12700">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nvGrpSpPr>
          <p:cNvPr id="43" name="Group 42"/>
          <p:cNvGrpSpPr/>
          <p:nvPr/>
        </p:nvGrpSpPr>
        <p:grpSpPr>
          <a:xfrm>
            <a:off x="148264" y="2545996"/>
            <a:ext cx="1019004" cy="1019004"/>
            <a:chOff x="-3058802" y="2890156"/>
            <a:chExt cx="1019004" cy="1019004"/>
          </a:xfrm>
        </p:grpSpPr>
        <p:sp>
          <p:nvSpPr>
            <p:cNvPr id="9" name="Oval 8">
              <a:extLst>
                <a:ext uri="{FF2B5EF4-FFF2-40B4-BE49-F238E27FC236}">
                  <a16:creationId xmlns:a16="http://schemas.microsoft.com/office/drawing/2014/main" id="{B4B70EDC-CC4B-1041-9797-335BAEC404CA}"/>
                </a:ext>
              </a:extLst>
            </p:cNvPr>
            <p:cNvSpPr/>
            <p:nvPr/>
          </p:nvSpPr>
          <p:spPr>
            <a:xfrm>
              <a:off x="-3058802" y="2890156"/>
              <a:ext cx="1019004" cy="1019004"/>
            </a:xfrm>
            <a:prstGeom prst="ellipse">
              <a:avLst/>
            </a:prstGeom>
            <a:solidFill>
              <a:srgbClr val="FBF9FC"/>
            </a:solidFill>
            <a:ln w="15875">
              <a:gradFill flip="none" rotWithShape="1">
                <a:gsLst>
                  <a:gs pos="0">
                    <a:schemeClr val="bg1"/>
                  </a:gs>
                  <a:gs pos="100000">
                    <a:schemeClr val="bg1">
                      <a:lumMod val="65000"/>
                    </a:schemeClr>
                  </a:gs>
                </a:gsLst>
                <a:lin ang="2700000" scaled="1"/>
                <a:tileRect/>
              </a:gradFill>
            </a:ln>
            <a:effectLst>
              <a:outerShdw blurRad="304800" dist="622300" dir="3540000" sx="92000" sy="92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Oval 9">
              <a:extLst>
                <a:ext uri="{FF2B5EF4-FFF2-40B4-BE49-F238E27FC236}">
                  <a16:creationId xmlns:a16="http://schemas.microsoft.com/office/drawing/2014/main" id="{908F92E7-D837-5F4D-A658-9F03D46B8CF2}"/>
                </a:ext>
              </a:extLst>
            </p:cNvPr>
            <p:cNvSpPr/>
            <p:nvPr/>
          </p:nvSpPr>
          <p:spPr>
            <a:xfrm>
              <a:off x="-2939058" y="3009900"/>
              <a:ext cx="779516" cy="779516"/>
            </a:xfrm>
            <a:prstGeom prst="ellipse">
              <a:avLst/>
            </a:prstGeom>
            <a:gradFill flip="none" rotWithShape="1">
              <a:gsLst>
                <a:gs pos="29000">
                  <a:srgbClr val="70A39B"/>
                </a:gs>
                <a:gs pos="57000">
                  <a:srgbClr val="537771"/>
                </a:gs>
                <a:gs pos="100000">
                  <a:srgbClr val="39504C"/>
                </a:gs>
              </a:gsLst>
              <a:lin ang="2700000" scaled="1"/>
              <a:tileRect/>
            </a:gradFill>
            <a:ln w="15875">
              <a:gradFill flip="none" rotWithShape="1">
                <a:gsLst>
                  <a:gs pos="0">
                    <a:schemeClr val="bg1">
                      <a:lumMod val="85000"/>
                    </a:schemeClr>
                  </a:gs>
                  <a:gs pos="100000">
                    <a:schemeClr val="bg1">
                      <a:lumMod val="65000"/>
                    </a:schemeClr>
                  </a:gs>
                </a:gsLst>
                <a:lin ang="135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39" name="Picture 38">
              <a:extLst>
                <a:ext uri="{FF2B5EF4-FFF2-40B4-BE49-F238E27FC236}">
                  <a16:creationId xmlns:a16="http://schemas.microsoft.com/office/drawing/2014/main" id="{813D8A72-8BA9-0842-A76C-77E5280DA992}"/>
                </a:ext>
              </a:extLst>
            </p:cNvPr>
            <p:cNvPicPr>
              <a:picLocks noChangeAspect="1"/>
            </p:cNvPicPr>
            <p:nvPr/>
          </p:nvPicPr>
          <p:blipFill>
            <a:blip r:embed="rId8" cstate="print">
              <a:lum bright="70000" contrast="-70000"/>
              <a:extLst>
                <a:ext uri="{28A0092B-C50C-407E-A947-70E740481C1C}">
                  <a14:useLocalDpi xmlns:a14="http://schemas.microsoft.com/office/drawing/2010/main" val="0"/>
                </a:ext>
              </a:extLst>
            </a:blip>
            <a:stretch>
              <a:fillRect/>
            </a:stretch>
          </p:blipFill>
          <p:spPr>
            <a:xfrm>
              <a:off x="-2819400" y="3121553"/>
              <a:ext cx="520696" cy="520696"/>
            </a:xfrm>
            <a:prstGeom prst="rect">
              <a:avLst/>
            </a:prstGeom>
          </p:spPr>
        </p:pic>
      </p:grpSp>
      <p:sp>
        <p:nvSpPr>
          <p:cNvPr id="2" name="TextBox 1">
            <a:extLst>
              <a:ext uri="{FF2B5EF4-FFF2-40B4-BE49-F238E27FC236}">
                <a16:creationId xmlns:a16="http://schemas.microsoft.com/office/drawing/2014/main" id="{A97EE36D-46D1-9CA1-66FF-24EDAD4B1AF6}"/>
              </a:ext>
            </a:extLst>
          </p:cNvPr>
          <p:cNvSpPr txBox="1"/>
          <p:nvPr/>
        </p:nvSpPr>
        <p:spPr>
          <a:xfrm>
            <a:off x="148264" y="120590"/>
            <a:ext cx="8386136" cy="800219"/>
          </a:xfrm>
          <a:prstGeom prst="rect">
            <a:avLst/>
          </a:prstGeom>
          <a:noFill/>
        </p:spPr>
        <p:txBody>
          <a:bodyPr wrap="square" rtlCol="0">
            <a:spAutoFit/>
          </a:bodyPr>
          <a:lstStyle/>
          <a:p>
            <a:r>
              <a:rPr lang="en-US" sz="2300" b="1">
                <a:ln w="11430"/>
                <a:solidFill>
                  <a:srgbClr val="FF0000"/>
                </a:solidFill>
                <a:effectLst>
                  <a:outerShdw blurRad="50800" dist="39000" dir="5460000" algn="tl">
                    <a:srgbClr val="000000">
                      <a:alpha val="38000"/>
                    </a:srgbClr>
                  </a:outerShdw>
                </a:effectLst>
              </a:rPr>
              <a:t> 2.4. </a:t>
            </a:r>
            <a:r>
              <a:rPr lang="en-US" sz="2300" b="1" dirty="0">
                <a:ln w="11430"/>
                <a:solidFill>
                  <a:srgbClr val="FF0000"/>
                </a:solidFill>
                <a:effectLst>
                  <a:outerShdw blurRad="50800" dist="39000" dir="5460000" algn="tl">
                    <a:srgbClr val="000000">
                      <a:alpha val="38000"/>
                    </a:srgbClr>
                  </a:outerShdw>
                </a:effectLst>
              </a:rPr>
              <a:t>THỰC HIỆN TỐT </a:t>
            </a:r>
            <a:r>
              <a:rPr lang="en-US" sz="2300" b="1">
                <a:ln w="11430"/>
                <a:solidFill>
                  <a:srgbClr val="FF0000"/>
                </a:solidFill>
                <a:effectLst>
                  <a:outerShdw blurRad="50800" dist="39000" dir="5460000" algn="tl">
                    <a:srgbClr val="000000">
                      <a:alpha val="38000"/>
                    </a:srgbClr>
                  </a:outerShdw>
                </a:effectLst>
              </a:rPr>
              <a:t>CÁC PHONG TRÀO NCKH&amp;YTSTKN, VĂN </a:t>
            </a:r>
            <a:r>
              <a:rPr lang="en-US" sz="2300" b="1" dirty="0">
                <a:ln w="11430"/>
                <a:solidFill>
                  <a:srgbClr val="FF0000"/>
                </a:solidFill>
                <a:effectLst>
                  <a:outerShdw blurRad="50800" dist="39000" dir="5460000" algn="tl">
                    <a:srgbClr val="000000">
                      <a:alpha val="38000"/>
                    </a:srgbClr>
                  </a:outerShdw>
                </a:effectLst>
              </a:rPr>
              <a:t>HÓA, VĂN NGHỆ</a:t>
            </a:r>
            <a:r>
              <a:rPr lang="en-US" sz="2300" b="1">
                <a:ln w="11430"/>
                <a:solidFill>
                  <a:srgbClr val="FF0000"/>
                </a:solidFill>
                <a:effectLst>
                  <a:outerShdw blurRad="50800" dist="39000" dir="5460000" algn="tl">
                    <a:srgbClr val="000000">
                      <a:alpha val="38000"/>
                    </a:srgbClr>
                  </a:outerShdw>
                </a:effectLst>
              </a:rPr>
              <a:t>, THỂ THAO</a:t>
            </a:r>
            <a:r>
              <a:rPr lang="en-US" sz="2300" b="1" dirty="0">
                <a:ln w="11430"/>
                <a:solidFill>
                  <a:srgbClr val="FF0000"/>
                </a:solidFill>
                <a:effectLst>
                  <a:outerShdw blurRad="50800" dist="39000" dir="5460000" algn="tl">
                    <a:srgbClr val="000000">
                      <a:alpha val="38000"/>
                    </a:srgbClr>
                  </a:outerShdw>
                </a:effectLst>
              </a:rPr>
              <a:t>, TÌNH NGUYỆN KHÁC.</a:t>
            </a:r>
          </a:p>
        </p:txBody>
      </p:sp>
    </p:spTree>
    <p:extLst>
      <p:ext uri="{BB962C8B-B14F-4D97-AF65-F5344CB8AC3E}">
        <p14:creationId xmlns:p14="http://schemas.microsoft.com/office/powerpoint/2010/main" val="2477955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91114" y="3257550"/>
            <a:ext cx="9036338" cy="1785104"/>
          </a:xfrm>
          <a:prstGeom prst="rect">
            <a:avLst/>
          </a:prstGeom>
        </p:spPr>
        <p:txBody>
          <a:bodyPr wrap="square">
            <a:spAutoFit/>
          </a:bodyPr>
          <a:lstStyle/>
          <a:p>
            <a:pPr algn="ctr"/>
            <a:r>
              <a:rPr lang="en-US" sz="2200" b="1" dirty="0" err="1">
                <a:solidFill>
                  <a:srgbClr val="FF0000"/>
                </a:solidFill>
                <a:latin typeface="Times New Roman" pitchFamily="18" charset="0"/>
                <a:ea typeface="Times" pitchFamily="34" charset="0"/>
                <a:cs typeface="Times New Roman" pitchFamily="18" charset="0"/>
              </a:rPr>
              <a:t>Mọi</a:t>
            </a:r>
            <a:r>
              <a:rPr lang="en-US" sz="2200" b="1" dirty="0">
                <a:solidFill>
                  <a:srgbClr val="FF0000"/>
                </a:solidFill>
                <a:latin typeface="Times New Roman" pitchFamily="18" charset="0"/>
                <a:ea typeface="Times" pitchFamily="34" charset="0"/>
                <a:cs typeface="Times New Roman" pitchFamily="18" charset="0"/>
              </a:rPr>
              <a:t> t</a:t>
            </a:r>
            <a:r>
              <a:rPr lang="vi-VN" sz="2200" b="1" dirty="0">
                <a:solidFill>
                  <a:srgbClr val="FF0000"/>
                </a:solidFill>
                <a:latin typeface="Times New Roman" pitchFamily="18" charset="0"/>
                <a:ea typeface="Times" pitchFamily="34" charset="0"/>
                <a:cs typeface="Times New Roman" pitchFamily="18" charset="0"/>
              </a:rPr>
              <a:t>hông tin, ý kiến đóng góp của </a:t>
            </a:r>
            <a:r>
              <a:rPr lang="en-US" sz="2200" b="1" dirty="0" err="1">
                <a:solidFill>
                  <a:srgbClr val="FF0000"/>
                </a:solidFill>
                <a:latin typeface="Times New Roman" pitchFamily="18" charset="0"/>
                <a:ea typeface="Times" pitchFamily="34" charset="0"/>
                <a:cs typeface="Times New Roman" pitchFamily="18" charset="0"/>
              </a:rPr>
              <a:t>các</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bạn</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Đoàn</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viên</a:t>
            </a:r>
            <a:r>
              <a:rPr lang="en-US" sz="2200" b="1" dirty="0">
                <a:solidFill>
                  <a:srgbClr val="FF0000"/>
                </a:solidFill>
                <a:latin typeface="Times New Roman" pitchFamily="18" charset="0"/>
                <a:ea typeface="Times" pitchFamily="34" charset="0"/>
                <a:cs typeface="Times New Roman" pitchFamily="18" charset="0"/>
              </a:rPr>
              <a:t>, </a:t>
            </a:r>
            <a:r>
              <a:rPr lang="vi-VN" sz="2200" b="1" dirty="0">
                <a:solidFill>
                  <a:srgbClr val="FF0000"/>
                </a:solidFill>
                <a:latin typeface="Times New Roman" pitchFamily="18" charset="0"/>
                <a:ea typeface="Times" pitchFamily="34" charset="0"/>
                <a:cs typeface="Times New Roman" pitchFamily="18" charset="0"/>
              </a:rPr>
              <a:t>Sinh viên về các hoạt động của Đoàn Thanh Niên Trường Đại học Kinh tế </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Kỹ</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Thuật</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Công</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nghiệp</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xin</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gửi</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về</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địa</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chỉ</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facebook</a:t>
            </a:r>
            <a:r>
              <a:rPr lang="en-US" sz="2200" b="1" dirty="0">
                <a:solidFill>
                  <a:srgbClr val="FF0000"/>
                </a:solidFill>
                <a:latin typeface="Times New Roman" pitchFamily="18" charset="0"/>
                <a:ea typeface="Times" pitchFamily="34" charset="0"/>
                <a:cs typeface="Times New Roman" pitchFamily="18" charset="0"/>
              </a:rPr>
              <a:t>: </a:t>
            </a:r>
            <a:r>
              <a:rPr lang="en-US" sz="2200" b="1" dirty="0">
                <a:solidFill>
                  <a:srgbClr val="FF0000"/>
                </a:solidFill>
                <a:latin typeface="Times New Roman" pitchFamily="18" charset="0"/>
                <a:ea typeface="Times" pitchFamily="34" charset="0"/>
                <a:cs typeface="Times New Roman" pitchFamily="18" charset="0"/>
                <a:hlinkClick r:id="rId5"/>
              </a:rPr>
              <a:t>https://www.facebook.com/DoanTN.HoiSV.Uneti/</a:t>
            </a:r>
            <a:endParaRPr lang="en-US" sz="2200" b="1" dirty="0">
              <a:solidFill>
                <a:srgbClr val="FF0000"/>
              </a:solidFill>
              <a:latin typeface="Times New Roman" pitchFamily="18" charset="0"/>
              <a:ea typeface="Times" pitchFamily="34" charset="0"/>
              <a:cs typeface="Times New Roman" pitchFamily="18" charset="0"/>
            </a:endParaRPr>
          </a:p>
          <a:p>
            <a:pPr algn="ctr"/>
            <a:r>
              <a:rPr lang="en-US" sz="2200" b="1" dirty="0" err="1">
                <a:solidFill>
                  <a:srgbClr val="FF0000"/>
                </a:solidFill>
                <a:latin typeface="Times New Roman" pitchFamily="18" charset="0"/>
                <a:ea typeface="Times" pitchFamily="34" charset="0"/>
                <a:cs typeface="Times New Roman" pitchFamily="18" charset="0"/>
              </a:rPr>
              <a:t>Trân</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trọng</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cám</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ơn</a:t>
            </a:r>
            <a:r>
              <a:rPr lang="en-US" sz="2200" b="1" dirty="0">
                <a:solidFill>
                  <a:srgbClr val="FF0000"/>
                </a:solidFill>
                <a:latin typeface="Times New Roman" pitchFamily="18" charset="0"/>
                <a:ea typeface="Times" pitchFamily="34" charset="0"/>
                <a:cs typeface="Times New Roman" pitchFamily="18" charset="0"/>
              </a:rPr>
              <a:t>! </a:t>
            </a:r>
            <a:endParaRPr lang="vi-VN" sz="2200" b="1" dirty="0">
              <a:solidFill>
                <a:srgbClr val="FF0000"/>
              </a:solidFill>
              <a:latin typeface="Times New Roman" pitchFamily="18" charset="0"/>
              <a:ea typeface="Times" pitchFamily="34" charset="0"/>
              <a:cs typeface="Times New Roman" pitchFamily="18" charset="0"/>
            </a:endParaRPr>
          </a:p>
        </p:txBody>
      </p:sp>
      <p:sp>
        <p:nvSpPr>
          <p:cNvPr id="15" name="Slide Number Placeholder 1"/>
          <p:cNvSpPr>
            <a:spLocks noGrp="1"/>
          </p:cNvSpPr>
          <p:nvPr>
            <p:ph type="sldNum" sz="quarter" idx="12"/>
          </p:nvPr>
        </p:nvSpPr>
        <p:spPr>
          <a:xfrm>
            <a:off x="6639978" y="4840542"/>
            <a:ext cx="2133600" cy="273844"/>
          </a:xfrm>
        </p:spPr>
        <p:txBody>
          <a:bodyPr/>
          <a:lstStyle/>
          <a:p>
            <a:fld id="{11281359-C67A-4E07-A949-DF5F731D3E6D}" type="slidenum">
              <a:rPr lang="en-US" smtClean="0"/>
              <a:t>10</a:t>
            </a:fld>
            <a:endParaRPr lang="en-US"/>
          </a:p>
        </p:txBody>
      </p:sp>
      <p:pic>
        <p:nvPicPr>
          <p:cNvPr id="16"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114" y="107025"/>
            <a:ext cx="1050301" cy="119826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F:\tin tuc va hoat dong cua truong lop\LOGO\Logo Cac to doi\442px-Huy_hiệu_Đoàn_TNCS_HCM.svg.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72399" y="107025"/>
            <a:ext cx="1253359" cy="11334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a:blip r:embed="rId8"/>
          <a:stretch>
            <a:fillRect/>
          </a:stretch>
        </p:blipFill>
        <p:spPr>
          <a:xfrm>
            <a:off x="3269101" y="107025"/>
            <a:ext cx="2613818" cy="3037937"/>
          </a:xfrm>
          <a:prstGeom prst="rect">
            <a:avLst/>
          </a:prstGeom>
        </p:spPr>
      </p:pic>
    </p:spTree>
    <p:extLst>
      <p:ext uri="{BB962C8B-B14F-4D97-AF65-F5344CB8AC3E}">
        <p14:creationId xmlns:p14="http://schemas.microsoft.com/office/powerpoint/2010/main" val="21411365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156410" y="1349054"/>
            <a:ext cx="8839200" cy="1754326"/>
          </a:xfrm>
          <a:prstGeom prst="rect">
            <a:avLst/>
          </a:prstGeom>
        </p:spPr>
        <p:style>
          <a:lnRef idx="2">
            <a:schemeClr val="accent6"/>
          </a:lnRef>
          <a:fillRef idx="1">
            <a:schemeClr val="lt1"/>
          </a:fillRef>
          <a:effectRef idx="0">
            <a:schemeClr val="accent6"/>
          </a:effectRef>
          <a:fontRef idx="minor">
            <a:schemeClr val="dk1"/>
          </a:fontRef>
        </p:style>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CHÚC CÁC BẠN NĂM HỌC MỚI ĐẠT NHIỀU THÀNH CÔNG</a:t>
            </a:r>
          </a:p>
        </p:txBody>
      </p:sp>
      <p:sp>
        <p:nvSpPr>
          <p:cNvPr id="13" name="Slide Number Placeholder 1"/>
          <p:cNvSpPr>
            <a:spLocks noGrp="1"/>
          </p:cNvSpPr>
          <p:nvPr>
            <p:ph type="sldNum" sz="quarter" idx="12"/>
          </p:nvPr>
        </p:nvSpPr>
        <p:spPr>
          <a:xfrm>
            <a:off x="6546700" y="4687567"/>
            <a:ext cx="2133600" cy="273844"/>
          </a:xfrm>
        </p:spPr>
        <p:txBody>
          <a:bodyPr/>
          <a:lstStyle/>
          <a:p>
            <a:fld id="{11281359-C67A-4E07-A949-DF5F731D3E6D}" type="slidenum">
              <a:rPr lang="en-US" smtClean="0"/>
              <a:t>11</a:t>
            </a:fld>
            <a:endParaRPr lang="en-US"/>
          </a:p>
        </p:txBody>
      </p:sp>
      <p:pic>
        <p:nvPicPr>
          <p:cNvPr id="14" name="Picture 2" descr="E:\tin tuc truong lop\LOGO\Logo mau moi\logo truong nen tro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114" y="107025"/>
            <a:ext cx="1050301" cy="119826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72399" y="107025"/>
            <a:ext cx="1253359" cy="1133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63789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NKNOELEADERBOARD" val="-84126890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3401</TotalTime>
  <Words>970</Words>
  <Application>Microsoft Office PowerPoint</Application>
  <PresentationFormat>On-screen Show (16:9)</PresentationFormat>
  <Paragraphs>57</Paragraphs>
  <Slides>11</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Sơ kết các hoạt động của Đoàn TNCSHCM trường DHKTKTCN  năm học 2013-2014 và phương hướng hoạt động trong năm học 2014 – 2015</dc:title>
  <dc:creator>Giap Van Duong</dc:creator>
  <cp:lastModifiedBy>giap van duong</cp:lastModifiedBy>
  <cp:revision>249</cp:revision>
  <dcterms:modified xsi:type="dcterms:W3CDTF">2024-08-25T15:54:47Z</dcterms:modified>
</cp:coreProperties>
</file>