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29"/>
  </p:notesMasterIdLst>
  <p:handoutMasterIdLst>
    <p:handoutMasterId r:id="rId30"/>
  </p:handoutMasterIdLst>
  <p:sldIdLst>
    <p:sldId id="1188" r:id="rId2"/>
    <p:sldId id="1186" r:id="rId3"/>
    <p:sldId id="1202" r:id="rId4"/>
    <p:sldId id="1250" r:id="rId5"/>
    <p:sldId id="1300" r:id="rId6"/>
    <p:sldId id="1299" r:id="rId7"/>
    <p:sldId id="1257" r:id="rId8"/>
    <p:sldId id="1258" r:id="rId9"/>
    <p:sldId id="1262" r:id="rId10"/>
    <p:sldId id="1264" r:id="rId11"/>
    <p:sldId id="1265" r:id="rId12"/>
    <p:sldId id="1272" r:id="rId13"/>
    <p:sldId id="1285" r:id="rId14"/>
    <p:sldId id="1289" r:id="rId15"/>
    <p:sldId id="1298" r:id="rId16"/>
    <p:sldId id="1290" r:id="rId17"/>
    <p:sldId id="1291" r:id="rId18"/>
    <p:sldId id="1292" r:id="rId19"/>
    <p:sldId id="1293" r:id="rId20"/>
    <p:sldId id="1297" r:id="rId21"/>
    <p:sldId id="495" r:id="rId22"/>
    <p:sldId id="1294" r:id="rId23"/>
    <p:sldId id="1280" r:id="rId24"/>
    <p:sldId id="1295" r:id="rId25"/>
    <p:sldId id="1296" r:id="rId26"/>
    <p:sldId id="1287" r:id="rId27"/>
    <p:sldId id="1187" r:id="rId28"/>
  </p:sldIdLst>
  <p:sldSz cx="9906000" cy="6858000" type="A4"/>
  <p:notesSz cx="7315200" cy="9601200"/>
  <p:custDataLst>
    <p:tags r:id="rId31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guyen anh Tuan" initials="NaT" lastIdx="1" clrIdx="0">
    <p:extLst>
      <p:ext uri="{19B8F6BF-5375-455C-9EA6-DF929625EA0E}">
        <p15:presenceInfo xmlns:p15="http://schemas.microsoft.com/office/powerpoint/2012/main" userId="c411f40a04e3366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00CC"/>
    <a:srgbClr val="F79646"/>
    <a:srgbClr val="47D872"/>
    <a:srgbClr val="47D8D6"/>
    <a:srgbClr val="4BACC6"/>
    <a:srgbClr val="CCFF99"/>
    <a:srgbClr val="99FF99"/>
    <a:srgbClr val="008A00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6" autoAdjust="0"/>
    <p:restoredTop sz="98566" autoAdjust="0"/>
  </p:normalViewPr>
  <p:slideViewPr>
    <p:cSldViewPr>
      <p:cViewPr varScale="1">
        <p:scale>
          <a:sx n="88" d="100"/>
          <a:sy n="88" d="100"/>
        </p:scale>
        <p:origin x="984" y="60"/>
      </p:cViewPr>
      <p:guideLst>
        <p:guide orient="horz" pos="1728"/>
        <p:guide pos="3120"/>
      </p:guideLst>
    </p:cSldViewPr>
  </p:slideViewPr>
  <p:outlineViewPr>
    <p:cViewPr>
      <p:scale>
        <a:sx n="33" d="100"/>
        <a:sy n="33" d="100"/>
      </p:scale>
      <p:origin x="0" y="6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506"/>
    </p:cViewPr>
  </p:sorterViewPr>
  <p:notesViewPr>
    <p:cSldViewPr>
      <p:cViewPr varScale="1">
        <p:scale>
          <a:sx n="46" d="100"/>
          <a:sy n="46" d="100"/>
        </p:scale>
        <p:origin x="-2826" y="-102"/>
      </p:cViewPr>
      <p:guideLst>
        <p:guide orient="horz" pos="3024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1A1C9E-106E-4A57-B777-B9D852C4EB22}" type="doc">
      <dgm:prSet loTypeId="urn:microsoft.com/office/officeart/2005/8/layout/chevron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D82E27-4B28-434F-85D4-5DE85AB550FF}">
      <dgm:prSet phldrT="[Text]" custT="1"/>
      <dgm:spPr/>
      <dgm:t>
        <a:bodyPr/>
        <a:lstStyle/>
        <a:p>
          <a:endParaRPr lang="en-US" sz="1100" dirty="0"/>
        </a:p>
        <a:p>
          <a:r>
            <a:rPr lang="en-US" sz="3600" b="1" dirty="0"/>
            <a:t>1</a:t>
          </a:r>
        </a:p>
      </dgm:t>
    </dgm:pt>
    <dgm:pt modelId="{D9541F62-A23F-460A-B122-98C7D6FB606E}" type="parTrans" cxnId="{23F2A51D-900A-4A50-AAEB-5484808A1A29}">
      <dgm:prSet/>
      <dgm:spPr/>
      <dgm:t>
        <a:bodyPr/>
        <a:lstStyle/>
        <a:p>
          <a:endParaRPr lang="en-US"/>
        </a:p>
      </dgm:t>
    </dgm:pt>
    <dgm:pt modelId="{5711F49E-01C8-40E9-9CCB-392EEE5DAED2}" type="sibTrans" cxnId="{23F2A51D-900A-4A50-AAEB-5484808A1A29}">
      <dgm:prSet/>
      <dgm:spPr/>
      <dgm:t>
        <a:bodyPr/>
        <a:lstStyle/>
        <a:p>
          <a:endParaRPr lang="en-US"/>
        </a:p>
      </dgm:t>
    </dgm:pt>
    <dgm:pt modelId="{28F96F7F-CECA-49C9-A616-5762C4900F25}">
      <dgm:prSet phldrT="[Text]" custT="1"/>
      <dgm:spPr/>
      <dgm:t>
        <a:bodyPr/>
        <a:lstStyle/>
        <a:p>
          <a:endParaRPr lang="en-US" sz="1100" dirty="0"/>
        </a:p>
        <a:p>
          <a:r>
            <a:rPr lang="en-US" sz="3600" b="1" dirty="0"/>
            <a:t>2</a:t>
          </a:r>
        </a:p>
      </dgm:t>
    </dgm:pt>
    <dgm:pt modelId="{3D8C291F-541A-4ABD-B4D0-EB2E0EAB5F93}" type="parTrans" cxnId="{1009F960-C5BC-46FC-AD09-4CA5E7B845B5}">
      <dgm:prSet/>
      <dgm:spPr/>
      <dgm:t>
        <a:bodyPr/>
        <a:lstStyle/>
        <a:p>
          <a:endParaRPr lang="en-US"/>
        </a:p>
      </dgm:t>
    </dgm:pt>
    <dgm:pt modelId="{1A7E67F8-6157-42FF-98BC-A8791377CD2B}" type="sibTrans" cxnId="{1009F960-C5BC-46FC-AD09-4CA5E7B845B5}">
      <dgm:prSet/>
      <dgm:spPr/>
      <dgm:t>
        <a:bodyPr/>
        <a:lstStyle/>
        <a:p>
          <a:endParaRPr lang="en-US"/>
        </a:p>
      </dgm:t>
    </dgm:pt>
    <dgm:pt modelId="{AFD5C72D-CBD0-4F23-9B9A-6E5D7837AD8A}">
      <dgm:prSet phldrT="[Text]" custT="1"/>
      <dgm:spPr/>
      <dgm:t>
        <a:bodyPr/>
        <a:lstStyle/>
        <a:p>
          <a:pPr algn="just">
            <a:lnSpc>
              <a:spcPct val="120000"/>
            </a:lnSpc>
            <a:buNone/>
          </a:pPr>
          <a:r>
            <a:rPr lang="en-US" sz="1900" b="1" dirty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2</a:t>
          </a:r>
          <a:r>
            <a:rPr lang="en-US" sz="1900" b="1" dirty="0" smtClean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. </a:t>
          </a:r>
          <a:r>
            <a:rPr lang="en-US" sz="1900" b="1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Một</a:t>
          </a:r>
          <a:r>
            <a:rPr lang="en-US" sz="1900" b="1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số</a:t>
          </a:r>
          <a:r>
            <a:rPr lang="en-US" sz="1900" b="1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hình</a:t>
          </a:r>
          <a:r>
            <a:rPr lang="en-US" sz="1900" b="1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thức</a:t>
          </a:r>
          <a:r>
            <a:rPr lang="en-US" sz="1900" b="1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SV </a:t>
          </a:r>
          <a:r>
            <a:rPr lang="en-US" sz="1900" b="1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liên</a:t>
          </a:r>
          <a:r>
            <a:rPr lang="en-US" sz="1900" b="1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hệ</a:t>
          </a:r>
          <a:r>
            <a:rPr lang="en-US" sz="1900" b="1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với</a:t>
          </a:r>
          <a:r>
            <a:rPr lang="en-US" sz="1900" b="1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Phòng</a:t>
          </a:r>
          <a:r>
            <a:rPr lang="en-US" sz="1900" b="1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KT&amp;ĐBCL </a:t>
          </a:r>
          <a:r>
            <a:rPr lang="en-US" sz="1900" b="1" dirty="0" smtClean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 </a:t>
          </a:r>
          <a:endParaRPr lang="en-US" sz="1900" dirty="0">
            <a:solidFill>
              <a:srgbClr val="0000CC"/>
            </a:solidFill>
          </a:endParaRPr>
        </a:p>
      </dgm:t>
    </dgm:pt>
    <dgm:pt modelId="{88D5C163-3E0B-41FE-B7DA-BF5128957053}" type="sibTrans" cxnId="{C087F188-8819-4754-9118-90A9EB8512AE}">
      <dgm:prSet/>
      <dgm:spPr/>
      <dgm:t>
        <a:bodyPr/>
        <a:lstStyle/>
        <a:p>
          <a:endParaRPr lang="en-US"/>
        </a:p>
      </dgm:t>
    </dgm:pt>
    <dgm:pt modelId="{D1308328-A791-4041-9FC7-6077FBB6EC74}" type="parTrans" cxnId="{C087F188-8819-4754-9118-90A9EB8512AE}">
      <dgm:prSet/>
      <dgm:spPr/>
      <dgm:t>
        <a:bodyPr/>
        <a:lstStyle/>
        <a:p>
          <a:endParaRPr lang="en-US"/>
        </a:p>
      </dgm:t>
    </dgm:pt>
    <dgm:pt modelId="{5ACDBC8E-00FC-41A3-A0CA-D3E567356E82}">
      <dgm:prSet phldrT="[Text]" custT="1"/>
      <dgm:spPr/>
      <dgm:t>
        <a:bodyPr/>
        <a:lstStyle/>
        <a:p>
          <a:pPr algn="just">
            <a:lnSpc>
              <a:spcPct val="120000"/>
            </a:lnSpc>
            <a:spcBef>
              <a:spcPts val="500"/>
            </a:spcBef>
            <a:spcAft>
              <a:spcPts val="500"/>
            </a:spcAft>
            <a:buFontTx/>
            <a:buNone/>
          </a:pPr>
          <a:r>
            <a:rPr lang="en-US" sz="1900" b="1" dirty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1. </a:t>
          </a:r>
          <a:r>
            <a:rPr lang="en-US" sz="1900" b="1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Giới</a:t>
          </a:r>
          <a:r>
            <a:rPr lang="en-US" sz="1900" b="1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thiệu</a:t>
          </a:r>
          <a:r>
            <a:rPr lang="en-US" sz="1900" b="1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chức</a:t>
          </a:r>
          <a:r>
            <a:rPr lang="en-US" sz="1900" b="1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năng</a:t>
          </a:r>
          <a:r>
            <a:rPr lang="en-US" sz="1900" b="1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nhiệm</a:t>
          </a:r>
          <a:r>
            <a:rPr lang="en-US" sz="1900" b="1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vụ</a:t>
          </a:r>
          <a:r>
            <a:rPr lang="en-US" sz="1900" b="1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của</a:t>
          </a:r>
          <a:r>
            <a:rPr lang="en-US" sz="1900" b="1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phòng</a:t>
          </a:r>
          <a:r>
            <a:rPr lang="en-US" sz="1900" b="1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KT&amp;ĐBCL</a:t>
          </a:r>
        </a:p>
      </dgm:t>
    </dgm:pt>
    <dgm:pt modelId="{8CB7E04B-8382-4CB1-AA65-DCEECB4887A3}" type="sibTrans" cxnId="{4C748345-D3A1-4F6C-9A24-5FC63741DABC}">
      <dgm:prSet/>
      <dgm:spPr/>
      <dgm:t>
        <a:bodyPr/>
        <a:lstStyle/>
        <a:p>
          <a:endParaRPr lang="en-US"/>
        </a:p>
      </dgm:t>
    </dgm:pt>
    <dgm:pt modelId="{DEA630CD-2750-4B9B-A3E3-DE0F7E659DCD}" type="parTrans" cxnId="{4C748345-D3A1-4F6C-9A24-5FC63741DABC}">
      <dgm:prSet/>
      <dgm:spPr/>
      <dgm:t>
        <a:bodyPr/>
        <a:lstStyle/>
        <a:p>
          <a:endParaRPr lang="en-US"/>
        </a:p>
      </dgm:t>
    </dgm:pt>
    <dgm:pt modelId="{4C3A0FB0-0460-4BEB-AFCD-E5EB06F6E2DE}" type="pres">
      <dgm:prSet presAssocID="{2D1A1C9E-106E-4A57-B777-B9D852C4EB2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722550-8E26-4E57-95F8-61DB9EFE8C7F}" type="pres">
      <dgm:prSet presAssocID="{59D82E27-4B28-434F-85D4-5DE85AB550FF}" presName="composite" presStyleCnt="0"/>
      <dgm:spPr/>
    </dgm:pt>
    <dgm:pt modelId="{847DF6BA-C47E-4334-A066-C9478031B449}" type="pres">
      <dgm:prSet presAssocID="{59D82E27-4B28-434F-85D4-5DE85AB550FF}" presName="parentText" presStyleLbl="alignNode1" presStyleIdx="0" presStyleCnt="2" custScaleX="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E5A365-A25E-4EC3-9658-F2EE68F52612}" type="pres">
      <dgm:prSet presAssocID="{59D82E27-4B28-434F-85D4-5DE85AB550FF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D63B18-9F2D-4C44-9C8E-CC7BAF9821FB}" type="pres">
      <dgm:prSet presAssocID="{5711F49E-01C8-40E9-9CCB-392EEE5DAED2}" presName="sp" presStyleCnt="0"/>
      <dgm:spPr/>
    </dgm:pt>
    <dgm:pt modelId="{755FDEF2-EA57-4A96-9DA5-727F53AA96A7}" type="pres">
      <dgm:prSet presAssocID="{28F96F7F-CECA-49C9-A616-5762C4900F25}" presName="composite" presStyleCnt="0"/>
      <dgm:spPr/>
    </dgm:pt>
    <dgm:pt modelId="{77827822-2DDF-48A8-9B76-C71F03B20394}" type="pres">
      <dgm:prSet presAssocID="{28F96F7F-CECA-49C9-A616-5762C4900F25}" presName="parentText" presStyleLbl="alignNode1" presStyleIdx="1" presStyleCnt="2" custLinFactNeighborY="-86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09CEAE-E8E8-4B9B-A9B6-E7F16595BB76}" type="pres">
      <dgm:prSet presAssocID="{28F96F7F-CECA-49C9-A616-5762C4900F25}" presName="descendantText" presStyleLbl="alignAcc1" presStyleIdx="1" presStyleCnt="2" custLinFactNeighborY="-162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F2A51D-900A-4A50-AAEB-5484808A1A29}" srcId="{2D1A1C9E-106E-4A57-B777-B9D852C4EB22}" destId="{59D82E27-4B28-434F-85D4-5DE85AB550FF}" srcOrd="0" destOrd="0" parTransId="{D9541F62-A23F-460A-B122-98C7D6FB606E}" sibTransId="{5711F49E-01C8-40E9-9CCB-392EEE5DAED2}"/>
    <dgm:cxn modelId="{B96645B3-D726-409B-808A-148C897459AB}" type="presOf" srcId="{2D1A1C9E-106E-4A57-B777-B9D852C4EB22}" destId="{4C3A0FB0-0460-4BEB-AFCD-E5EB06F6E2DE}" srcOrd="0" destOrd="0" presId="urn:microsoft.com/office/officeart/2005/8/layout/chevron2"/>
    <dgm:cxn modelId="{E1A5A638-B4F5-4D9F-A7C9-DC9EFBD11FD3}" type="presOf" srcId="{5ACDBC8E-00FC-41A3-A0CA-D3E567356E82}" destId="{60E5A365-A25E-4EC3-9658-F2EE68F52612}" srcOrd="0" destOrd="0" presId="urn:microsoft.com/office/officeart/2005/8/layout/chevron2"/>
    <dgm:cxn modelId="{4C748345-D3A1-4F6C-9A24-5FC63741DABC}" srcId="{59D82E27-4B28-434F-85D4-5DE85AB550FF}" destId="{5ACDBC8E-00FC-41A3-A0CA-D3E567356E82}" srcOrd="0" destOrd="0" parTransId="{DEA630CD-2750-4B9B-A3E3-DE0F7E659DCD}" sibTransId="{8CB7E04B-8382-4CB1-AA65-DCEECB4887A3}"/>
    <dgm:cxn modelId="{02834EDC-7637-400A-8A0B-B3477569014B}" type="presOf" srcId="{28F96F7F-CECA-49C9-A616-5762C4900F25}" destId="{77827822-2DDF-48A8-9B76-C71F03B20394}" srcOrd="0" destOrd="0" presId="urn:microsoft.com/office/officeart/2005/8/layout/chevron2"/>
    <dgm:cxn modelId="{F65607E8-3D20-4E6E-A75A-E9869D2C919F}" type="presOf" srcId="{AFD5C72D-CBD0-4F23-9B9A-6E5D7837AD8A}" destId="{9709CEAE-E8E8-4B9B-A9B6-E7F16595BB76}" srcOrd="0" destOrd="0" presId="urn:microsoft.com/office/officeart/2005/8/layout/chevron2"/>
    <dgm:cxn modelId="{1009F960-C5BC-46FC-AD09-4CA5E7B845B5}" srcId="{2D1A1C9E-106E-4A57-B777-B9D852C4EB22}" destId="{28F96F7F-CECA-49C9-A616-5762C4900F25}" srcOrd="1" destOrd="0" parTransId="{3D8C291F-541A-4ABD-B4D0-EB2E0EAB5F93}" sibTransId="{1A7E67F8-6157-42FF-98BC-A8791377CD2B}"/>
    <dgm:cxn modelId="{C087FF45-CE22-4FEA-B876-A0BA258890C2}" type="presOf" srcId="{59D82E27-4B28-434F-85D4-5DE85AB550FF}" destId="{847DF6BA-C47E-4334-A066-C9478031B449}" srcOrd="0" destOrd="0" presId="urn:microsoft.com/office/officeart/2005/8/layout/chevron2"/>
    <dgm:cxn modelId="{C087F188-8819-4754-9118-90A9EB8512AE}" srcId="{28F96F7F-CECA-49C9-A616-5762C4900F25}" destId="{AFD5C72D-CBD0-4F23-9B9A-6E5D7837AD8A}" srcOrd="0" destOrd="0" parTransId="{D1308328-A791-4041-9FC7-6077FBB6EC74}" sibTransId="{88D5C163-3E0B-41FE-B7DA-BF5128957053}"/>
    <dgm:cxn modelId="{5EEC9E15-552F-4BA2-911C-B744E5590971}" type="presParOf" srcId="{4C3A0FB0-0460-4BEB-AFCD-E5EB06F6E2DE}" destId="{8D722550-8E26-4E57-95F8-61DB9EFE8C7F}" srcOrd="0" destOrd="0" presId="urn:microsoft.com/office/officeart/2005/8/layout/chevron2"/>
    <dgm:cxn modelId="{74CCF204-7195-4DEF-82FD-B06218D3F6C8}" type="presParOf" srcId="{8D722550-8E26-4E57-95F8-61DB9EFE8C7F}" destId="{847DF6BA-C47E-4334-A066-C9478031B449}" srcOrd="0" destOrd="0" presId="urn:microsoft.com/office/officeart/2005/8/layout/chevron2"/>
    <dgm:cxn modelId="{3B2A029E-6AC2-4294-9E02-C0FEAD7B1012}" type="presParOf" srcId="{8D722550-8E26-4E57-95F8-61DB9EFE8C7F}" destId="{60E5A365-A25E-4EC3-9658-F2EE68F52612}" srcOrd="1" destOrd="0" presId="urn:microsoft.com/office/officeart/2005/8/layout/chevron2"/>
    <dgm:cxn modelId="{7CFE63E2-76D2-400C-9CA9-68BC36EC6AFF}" type="presParOf" srcId="{4C3A0FB0-0460-4BEB-AFCD-E5EB06F6E2DE}" destId="{F1D63B18-9F2D-4C44-9C8E-CC7BAF9821FB}" srcOrd="1" destOrd="0" presId="urn:microsoft.com/office/officeart/2005/8/layout/chevron2"/>
    <dgm:cxn modelId="{C5D12899-FFC0-4A1C-8D2B-E068D0148105}" type="presParOf" srcId="{4C3A0FB0-0460-4BEB-AFCD-E5EB06F6E2DE}" destId="{755FDEF2-EA57-4A96-9DA5-727F53AA96A7}" srcOrd="2" destOrd="0" presId="urn:microsoft.com/office/officeart/2005/8/layout/chevron2"/>
    <dgm:cxn modelId="{07C6E919-7E86-4E7D-AC8F-D88EFE7CE3E8}" type="presParOf" srcId="{755FDEF2-EA57-4A96-9DA5-727F53AA96A7}" destId="{77827822-2DDF-48A8-9B76-C71F03B20394}" srcOrd="0" destOrd="0" presId="urn:microsoft.com/office/officeart/2005/8/layout/chevron2"/>
    <dgm:cxn modelId="{2B8FA6BB-1C1E-478E-822C-473105FB0B3A}" type="presParOf" srcId="{755FDEF2-EA57-4A96-9DA5-727F53AA96A7}" destId="{9709CEAE-E8E8-4B9B-A9B6-E7F16595BB7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62175F-448F-4313-8F17-9724DBC82B16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739CEF-A1C7-48AE-B9DA-5720AE16B11B}">
      <dgm:prSet phldrT="[Text]"/>
      <dgm:spPr>
        <a:solidFill>
          <a:srgbClr val="00B050"/>
        </a:solidFill>
      </dgm:spPr>
      <dgm:t>
        <a:bodyPr/>
        <a:lstStyle/>
        <a:p>
          <a:r>
            <a:rPr lang="en-US"/>
            <a:t>CHUẨN BỊ TRƯỚC KHI THI</a:t>
          </a:r>
          <a:endParaRPr lang="en-US" dirty="0"/>
        </a:p>
      </dgm:t>
    </dgm:pt>
    <dgm:pt modelId="{BD9B3974-8981-4777-8893-C2F3C9384CD8}" type="parTrans" cxnId="{EC00CF36-68E7-4636-A4C9-8C2499549474}">
      <dgm:prSet/>
      <dgm:spPr/>
      <dgm:t>
        <a:bodyPr/>
        <a:lstStyle/>
        <a:p>
          <a:endParaRPr lang="en-US"/>
        </a:p>
      </dgm:t>
    </dgm:pt>
    <dgm:pt modelId="{AA822223-ED7B-4C05-9BA3-6ABF216CBB60}" type="sibTrans" cxnId="{EC00CF36-68E7-4636-A4C9-8C2499549474}">
      <dgm:prSet/>
      <dgm:spPr/>
      <dgm:t>
        <a:bodyPr/>
        <a:lstStyle/>
        <a:p>
          <a:endParaRPr lang="en-US"/>
        </a:p>
      </dgm:t>
    </dgm:pt>
    <dgm:pt modelId="{F4517C9D-118C-40EA-92DA-3073BC31230D}">
      <dgm:prSet phldrT="[Text]" custT="1"/>
      <dgm:spPr/>
      <dgm:t>
        <a:bodyPr/>
        <a:lstStyle/>
        <a:p>
          <a:r>
            <a:rPr lang="vi-VN" sz="1800" dirty="0">
              <a:solidFill>
                <a:schemeClr val="tx1"/>
              </a:solidFill>
              <a:latin typeface="+mj-lt"/>
            </a:rPr>
            <a:t>Tra cứu </a:t>
          </a:r>
          <a:r>
            <a:rPr lang="vi-VN" sz="1800" dirty="0">
              <a:solidFill>
                <a:srgbClr val="0000CC"/>
              </a:solidFill>
              <a:latin typeface="+mj-lt"/>
            </a:rPr>
            <a:t>lịch thi</a:t>
          </a:r>
          <a:r>
            <a:rPr lang="vi-VN" sz="1800" dirty="0">
              <a:solidFill>
                <a:schemeClr val="tx1"/>
              </a:solidFill>
              <a:latin typeface="+mj-lt"/>
            </a:rPr>
            <a:t>, </a:t>
          </a:r>
          <a:r>
            <a:rPr lang="vi-VN" sz="1800" dirty="0">
              <a:solidFill>
                <a:srgbClr val="0000CC"/>
              </a:solidFill>
              <a:latin typeface="+mj-lt"/>
            </a:rPr>
            <a:t>đường link meet </a:t>
          </a:r>
          <a:r>
            <a:rPr lang="vi-VN" sz="1800" dirty="0">
              <a:solidFill>
                <a:schemeClr val="tx1"/>
              </a:solidFill>
              <a:latin typeface="+mj-lt"/>
            </a:rPr>
            <a:t>phòng thi, </a:t>
          </a:r>
          <a:r>
            <a:rPr lang="vi-VN" sz="1800" dirty="0">
              <a:solidFill>
                <a:srgbClr val="0000CC"/>
              </a:solidFill>
              <a:latin typeface="+mj-lt"/>
            </a:rPr>
            <a:t>STT trong DS dự thi</a:t>
          </a:r>
          <a:endParaRPr lang="en-US" sz="1800" dirty="0">
            <a:solidFill>
              <a:srgbClr val="0000CC"/>
            </a:solidFill>
          </a:endParaRPr>
        </a:p>
      </dgm:t>
    </dgm:pt>
    <dgm:pt modelId="{C32CB0D7-3547-4C2B-AB24-764661EEF71A}" type="parTrans" cxnId="{C79B3206-F33B-4629-A2BF-5E8CD7B48A1C}">
      <dgm:prSet/>
      <dgm:spPr/>
      <dgm:t>
        <a:bodyPr/>
        <a:lstStyle/>
        <a:p>
          <a:endParaRPr lang="en-US"/>
        </a:p>
      </dgm:t>
    </dgm:pt>
    <dgm:pt modelId="{0121E9DF-E172-4A56-8432-31F696C2802C}" type="sibTrans" cxnId="{C79B3206-F33B-4629-A2BF-5E8CD7B48A1C}">
      <dgm:prSet/>
      <dgm:spPr/>
      <dgm:t>
        <a:bodyPr/>
        <a:lstStyle/>
        <a:p>
          <a:endParaRPr lang="en-US"/>
        </a:p>
      </dgm:t>
    </dgm:pt>
    <dgm:pt modelId="{DB1E12D5-9F99-486F-AC07-029523444748}">
      <dgm:prSet phldrT="[Text]"/>
      <dgm:spPr/>
      <dgm:t>
        <a:bodyPr/>
        <a:lstStyle/>
        <a:p>
          <a:r>
            <a:rPr lang="en-US" b="0" i="0" u="none" strike="noStrike" baseline="0">
              <a:solidFill>
                <a:schemeClr val="tx1"/>
              </a:solidFill>
              <a:latin typeface="+mj-lt"/>
            </a:rPr>
            <a:t>Chuẩn bị </a:t>
          </a:r>
          <a:r>
            <a:rPr lang="vi-VN" b="0" i="0" u="none" strike="noStrike" baseline="0">
              <a:solidFill>
                <a:srgbClr val="0000CC"/>
              </a:solidFill>
              <a:latin typeface="+mj-lt"/>
            </a:rPr>
            <a:t>thẻ sinh viên </a:t>
          </a:r>
          <a:r>
            <a:rPr lang="vi-VN" b="0" i="0" u="none" strike="noStrike" baseline="0">
              <a:solidFill>
                <a:schemeClr val="tx1"/>
              </a:solidFill>
              <a:latin typeface="+mj-lt"/>
            </a:rPr>
            <a:t>hoặc chứng minh thư nhân dân</a:t>
          </a:r>
          <a:endParaRPr lang="en-US" dirty="0">
            <a:solidFill>
              <a:schemeClr val="tx1"/>
            </a:solidFill>
          </a:endParaRPr>
        </a:p>
      </dgm:t>
    </dgm:pt>
    <dgm:pt modelId="{5DB8EA51-DC45-4681-B503-21E2E82329E2}" type="parTrans" cxnId="{02C3A4BF-62C8-44C3-8F2C-3A5B1E236472}">
      <dgm:prSet/>
      <dgm:spPr/>
      <dgm:t>
        <a:bodyPr/>
        <a:lstStyle/>
        <a:p>
          <a:endParaRPr lang="en-US"/>
        </a:p>
      </dgm:t>
    </dgm:pt>
    <dgm:pt modelId="{D1829B66-8FFD-4C46-92ED-4BB13C9985F0}" type="sibTrans" cxnId="{02C3A4BF-62C8-44C3-8F2C-3A5B1E236472}">
      <dgm:prSet/>
      <dgm:spPr/>
      <dgm:t>
        <a:bodyPr/>
        <a:lstStyle/>
        <a:p>
          <a:endParaRPr lang="en-US"/>
        </a:p>
      </dgm:t>
    </dgm:pt>
    <dgm:pt modelId="{2D1AED3E-80F5-46E9-B844-85B66D473C7D}">
      <dgm:prSet phldrT="[Text]"/>
      <dgm:spPr>
        <a:solidFill>
          <a:srgbClr val="FFFF00"/>
        </a:solidFill>
      </dgm:spPr>
      <dgm:t>
        <a:bodyPr/>
        <a:lstStyle/>
        <a:p>
          <a:r>
            <a:rPr lang="en-US">
              <a:solidFill>
                <a:srgbClr val="FF0000"/>
              </a:solidFill>
            </a:rPr>
            <a:t>KHI THAM DỰ KỲ THI</a:t>
          </a:r>
          <a:endParaRPr lang="en-US" dirty="0">
            <a:solidFill>
              <a:srgbClr val="FF0000"/>
            </a:solidFill>
          </a:endParaRPr>
        </a:p>
      </dgm:t>
    </dgm:pt>
    <dgm:pt modelId="{2F6CFC6B-05B4-4B0A-817A-C75E5E5E8AC7}" type="parTrans" cxnId="{50E36FA3-F5D6-4996-AA91-F8925E3E1D8B}">
      <dgm:prSet/>
      <dgm:spPr/>
      <dgm:t>
        <a:bodyPr/>
        <a:lstStyle/>
        <a:p>
          <a:endParaRPr lang="en-US"/>
        </a:p>
      </dgm:t>
    </dgm:pt>
    <dgm:pt modelId="{F9806577-4968-4B38-B10B-48B925C40F6C}" type="sibTrans" cxnId="{50E36FA3-F5D6-4996-AA91-F8925E3E1D8B}">
      <dgm:prSet/>
      <dgm:spPr/>
      <dgm:t>
        <a:bodyPr/>
        <a:lstStyle/>
        <a:p>
          <a:endParaRPr lang="en-US"/>
        </a:p>
      </dgm:t>
    </dgm:pt>
    <dgm:pt modelId="{F3C2E2C9-079D-48C7-80F2-8A116C7502C8}">
      <dgm:prSet phldrT="[Text]"/>
      <dgm:spPr/>
      <dgm:t>
        <a:bodyPr/>
        <a:lstStyle/>
        <a:p>
          <a:r>
            <a:rPr lang="en-US"/>
            <a:t>Có mặt tại phòng thi </a:t>
          </a:r>
          <a:r>
            <a:rPr lang="en-US">
              <a:solidFill>
                <a:srgbClr val="0000CC"/>
              </a:solidFill>
            </a:rPr>
            <a:t>đúng giờ</a:t>
          </a:r>
          <a:endParaRPr lang="en-US" dirty="0">
            <a:solidFill>
              <a:srgbClr val="0000CC"/>
            </a:solidFill>
          </a:endParaRPr>
        </a:p>
      </dgm:t>
    </dgm:pt>
    <dgm:pt modelId="{25E30213-7E77-4D32-BACA-62911574DD55}" type="parTrans" cxnId="{245FE778-3D95-4A7B-9A1D-D012E7ADE734}">
      <dgm:prSet/>
      <dgm:spPr/>
      <dgm:t>
        <a:bodyPr/>
        <a:lstStyle/>
        <a:p>
          <a:endParaRPr lang="en-US"/>
        </a:p>
      </dgm:t>
    </dgm:pt>
    <dgm:pt modelId="{AC197DAC-8221-4CD0-B398-CEB8D97B30C3}" type="sibTrans" cxnId="{245FE778-3D95-4A7B-9A1D-D012E7ADE734}">
      <dgm:prSet/>
      <dgm:spPr/>
      <dgm:t>
        <a:bodyPr/>
        <a:lstStyle/>
        <a:p>
          <a:endParaRPr lang="en-US"/>
        </a:p>
      </dgm:t>
    </dgm:pt>
    <dgm:pt modelId="{70094DA9-6865-4280-B4CE-48B08B6835CA}">
      <dgm:prSet phldrT="[Text]"/>
      <dgm:spPr/>
      <dgm:t>
        <a:bodyPr/>
        <a:lstStyle/>
        <a:p>
          <a:r>
            <a:rPr lang="vi-VN" b="0" i="0" u="none" strike="noStrike" baseline="0">
              <a:latin typeface="+mj-lt"/>
            </a:rPr>
            <a:t>Sau khi nhận đề thi, s</a:t>
          </a:r>
          <a:r>
            <a:rPr lang="vi-VN" b="0" i="0" u="none" strike="noStrike" baseline="0">
              <a:solidFill>
                <a:srgbClr val="0000CC"/>
              </a:solidFill>
              <a:latin typeface="+mj-lt"/>
            </a:rPr>
            <a:t>inh viên có 05 phút để chuẩn </a:t>
          </a:r>
          <a:endParaRPr lang="en-US" dirty="0"/>
        </a:p>
      </dgm:t>
    </dgm:pt>
    <dgm:pt modelId="{B5995E8E-0008-4891-B204-B71725CA2D57}" type="parTrans" cxnId="{EC6BE5CB-3BF6-493D-962F-2252799E2923}">
      <dgm:prSet/>
      <dgm:spPr/>
      <dgm:t>
        <a:bodyPr/>
        <a:lstStyle/>
        <a:p>
          <a:endParaRPr lang="en-US"/>
        </a:p>
      </dgm:t>
    </dgm:pt>
    <dgm:pt modelId="{51F53D80-E19F-42E3-9D58-C9FA7DB45D5D}" type="sibTrans" cxnId="{EC6BE5CB-3BF6-493D-962F-2252799E2923}">
      <dgm:prSet/>
      <dgm:spPr/>
      <dgm:t>
        <a:bodyPr/>
        <a:lstStyle/>
        <a:p>
          <a:endParaRPr lang="en-US"/>
        </a:p>
      </dgm:t>
    </dgm:pt>
    <dgm:pt modelId="{F98406BC-5CA1-4FFB-BCB5-51910012FCCD}" type="pres">
      <dgm:prSet presAssocID="{CA62175F-448F-4313-8F17-9724DBC82B1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60F4016-0FA6-444A-BAAE-15388B42BB02}" type="pres">
      <dgm:prSet presAssocID="{21739CEF-A1C7-48AE-B9DA-5720AE16B11B}" presName="root" presStyleCnt="0"/>
      <dgm:spPr/>
    </dgm:pt>
    <dgm:pt modelId="{BCFAEC09-0A23-44B8-A8F8-B71F4E36EF96}" type="pres">
      <dgm:prSet presAssocID="{21739CEF-A1C7-48AE-B9DA-5720AE16B11B}" presName="rootComposite" presStyleCnt="0"/>
      <dgm:spPr/>
    </dgm:pt>
    <dgm:pt modelId="{F53E47A1-3715-4BE2-A6B5-7C8D859C68A3}" type="pres">
      <dgm:prSet presAssocID="{21739CEF-A1C7-48AE-B9DA-5720AE16B11B}" presName="rootText" presStyleLbl="node1" presStyleIdx="0" presStyleCnt="2" custScaleX="100000" custLinFactNeighborX="-55942"/>
      <dgm:spPr/>
      <dgm:t>
        <a:bodyPr/>
        <a:lstStyle/>
        <a:p>
          <a:endParaRPr lang="en-US"/>
        </a:p>
      </dgm:t>
    </dgm:pt>
    <dgm:pt modelId="{A183CE1E-4685-49EF-95D2-5185787083F9}" type="pres">
      <dgm:prSet presAssocID="{21739CEF-A1C7-48AE-B9DA-5720AE16B11B}" presName="rootConnector" presStyleLbl="node1" presStyleIdx="0" presStyleCnt="2"/>
      <dgm:spPr/>
      <dgm:t>
        <a:bodyPr/>
        <a:lstStyle/>
        <a:p>
          <a:endParaRPr lang="en-US"/>
        </a:p>
      </dgm:t>
    </dgm:pt>
    <dgm:pt modelId="{A1A1F025-F9E8-452A-AE6E-3D01272B37C9}" type="pres">
      <dgm:prSet presAssocID="{21739CEF-A1C7-48AE-B9DA-5720AE16B11B}" presName="childShape" presStyleCnt="0"/>
      <dgm:spPr/>
    </dgm:pt>
    <dgm:pt modelId="{B92C89B6-7687-4321-A77D-C80053529A62}" type="pres">
      <dgm:prSet presAssocID="{C32CB0D7-3547-4C2B-AB24-764661EEF71A}" presName="Name13" presStyleLbl="parChTrans1D2" presStyleIdx="0" presStyleCnt="4"/>
      <dgm:spPr/>
      <dgm:t>
        <a:bodyPr/>
        <a:lstStyle/>
        <a:p>
          <a:endParaRPr lang="en-US"/>
        </a:p>
      </dgm:t>
    </dgm:pt>
    <dgm:pt modelId="{F0373702-C9D8-4AA3-9A93-2FB77737B44D}" type="pres">
      <dgm:prSet presAssocID="{F4517C9D-118C-40EA-92DA-3073BC31230D}" presName="childText" presStyleLbl="bgAcc1" presStyleIdx="0" presStyleCnt="4" custScaleX="100000" custLinFactNeighborX="-714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0A1BF1-1D6D-4CE6-BF6A-3DE3520604FB}" type="pres">
      <dgm:prSet presAssocID="{5DB8EA51-DC45-4681-B503-21E2E82329E2}" presName="Name13" presStyleLbl="parChTrans1D2" presStyleIdx="1" presStyleCnt="4"/>
      <dgm:spPr/>
      <dgm:t>
        <a:bodyPr/>
        <a:lstStyle/>
        <a:p>
          <a:endParaRPr lang="en-US"/>
        </a:p>
      </dgm:t>
    </dgm:pt>
    <dgm:pt modelId="{CDF451DF-0F51-41D2-BF25-AA31ED5EB131}" type="pres">
      <dgm:prSet presAssocID="{DB1E12D5-9F99-486F-AC07-029523444748}" presName="childText" presStyleLbl="bgAcc1" presStyleIdx="1" presStyleCnt="4" custScaleX="100000" custLinFactNeighborX="-714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BBCA0E-685D-4EA1-8E34-F003BF46A744}" type="pres">
      <dgm:prSet presAssocID="{2D1AED3E-80F5-46E9-B844-85B66D473C7D}" presName="root" presStyleCnt="0"/>
      <dgm:spPr/>
    </dgm:pt>
    <dgm:pt modelId="{67B8CCD6-5368-4213-A412-74A18770F226}" type="pres">
      <dgm:prSet presAssocID="{2D1AED3E-80F5-46E9-B844-85B66D473C7D}" presName="rootComposite" presStyleCnt="0"/>
      <dgm:spPr/>
    </dgm:pt>
    <dgm:pt modelId="{677D3F37-40E3-4359-BDC1-5C5F036A232C}" type="pres">
      <dgm:prSet presAssocID="{2D1AED3E-80F5-46E9-B844-85B66D473C7D}" presName="rootText" presStyleLbl="node1" presStyleIdx="1" presStyleCnt="2" custLinFactNeighborX="-39871"/>
      <dgm:spPr/>
      <dgm:t>
        <a:bodyPr/>
        <a:lstStyle/>
        <a:p>
          <a:endParaRPr lang="en-US"/>
        </a:p>
      </dgm:t>
    </dgm:pt>
    <dgm:pt modelId="{50E2D9A9-8F4C-45BA-A7E7-941EC5308AD5}" type="pres">
      <dgm:prSet presAssocID="{2D1AED3E-80F5-46E9-B844-85B66D473C7D}" presName="rootConnector" presStyleLbl="node1" presStyleIdx="1" presStyleCnt="2"/>
      <dgm:spPr/>
      <dgm:t>
        <a:bodyPr/>
        <a:lstStyle/>
        <a:p>
          <a:endParaRPr lang="en-US"/>
        </a:p>
      </dgm:t>
    </dgm:pt>
    <dgm:pt modelId="{799D0B6C-A73C-40BF-81E4-86B046D859F1}" type="pres">
      <dgm:prSet presAssocID="{2D1AED3E-80F5-46E9-B844-85B66D473C7D}" presName="childShape" presStyleCnt="0"/>
      <dgm:spPr/>
    </dgm:pt>
    <dgm:pt modelId="{6BB97B32-34F6-4594-8DA4-5C4FAAF30681}" type="pres">
      <dgm:prSet presAssocID="{25E30213-7E77-4D32-BACA-62911574DD55}" presName="Name13" presStyleLbl="parChTrans1D2" presStyleIdx="2" presStyleCnt="4"/>
      <dgm:spPr/>
      <dgm:t>
        <a:bodyPr/>
        <a:lstStyle/>
        <a:p>
          <a:endParaRPr lang="en-US"/>
        </a:p>
      </dgm:t>
    </dgm:pt>
    <dgm:pt modelId="{75DDAAF3-6505-4727-A810-58125A35CBC5}" type="pres">
      <dgm:prSet presAssocID="{F3C2E2C9-079D-48C7-80F2-8A116C7502C8}" presName="childText" presStyleLbl="bgAcc1" presStyleIdx="2" presStyleCnt="4" custLinFactNeighborX="-498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2D5F4A-1F83-4ABC-B1A8-7BDA5DD78F89}" type="pres">
      <dgm:prSet presAssocID="{B5995E8E-0008-4891-B204-B71725CA2D57}" presName="Name13" presStyleLbl="parChTrans1D2" presStyleIdx="3" presStyleCnt="4"/>
      <dgm:spPr/>
      <dgm:t>
        <a:bodyPr/>
        <a:lstStyle/>
        <a:p>
          <a:endParaRPr lang="en-US"/>
        </a:p>
      </dgm:t>
    </dgm:pt>
    <dgm:pt modelId="{B86213B8-2E60-4CA7-A182-F26FE9FFA447}" type="pres">
      <dgm:prSet presAssocID="{70094DA9-6865-4280-B4CE-48B08B6835CA}" presName="childText" presStyleLbl="bgAcc1" presStyleIdx="3" presStyleCnt="4" custLinFactNeighborX="-498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7FCBF3-4D9F-450C-8986-E167109BC557}" type="presOf" srcId="{F3C2E2C9-079D-48C7-80F2-8A116C7502C8}" destId="{75DDAAF3-6505-4727-A810-58125A35CBC5}" srcOrd="0" destOrd="0" presId="urn:microsoft.com/office/officeart/2005/8/layout/hierarchy3"/>
    <dgm:cxn modelId="{B29E9D4D-86EC-47B2-B017-2C8C69860551}" type="presOf" srcId="{21739CEF-A1C7-48AE-B9DA-5720AE16B11B}" destId="{F53E47A1-3715-4BE2-A6B5-7C8D859C68A3}" srcOrd="0" destOrd="0" presId="urn:microsoft.com/office/officeart/2005/8/layout/hierarchy3"/>
    <dgm:cxn modelId="{F219926F-EBB1-4CC9-AFB9-163BDC19FBB5}" type="presOf" srcId="{2D1AED3E-80F5-46E9-B844-85B66D473C7D}" destId="{677D3F37-40E3-4359-BDC1-5C5F036A232C}" srcOrd="0" destOrd="0" presId="urn:microsoft.com/office/officeart/2005/8/layout/hierarchy3"/>
    <dgm:cxn modelId="{9EC755A9-6059-47BB-9EB0-D38F5CC3DF6E}" type="presOf" srcId="{25E30213-7E77-4D32-BACA-62911574DD55}" destId="{6BB97B32-34F6-4594-8DA4-5C4FAAF30681}" srcOrd="0" destOrd="0" presId="urn:microsoft.com/office/officeart/2005/8/layout/hierarchy3"/>
    <dgm:cxn modelId="{EC6BE5CB-3BF6-493D-962F-2252799E2923}" srcId="{2D1AED3E-80F5-46E9-B844-85B66D473C7D}" destId="{70094DA9-6865-4280-B4CE-48B08B6835CA}" srcOrd="1" destOrd="0" parTransId="{B5995E8E-0008-4891-B204-B71725CA2D57}" sibTransId="{51F53D80-E19F-42E3-9D58-C9FA7DB45D5D}"/>
    <dgm:cxn modelId="{7313745E-9902-46D2-BECE-A21BA0492555}" type="presOf" srcId="{5DB8EA51-DC45-4681-B503-21E2E82329E2}" destId="{0B0A1BF1-1D6D-4CE6-BF6A-3DE3520604FB}" srcOrd="0" destOrd="0" presId="urn:microsoft.com/office/officeart/2005/8/layout/hierarchy3"/>
    <dgm:cxn modelId="{245FE778-3D95-4A7B-9A1D-D012E7ADE734}" srcId="{2D1AED3E-80F5-46E9-B844-85B66D473C7D}" destId="{F3C2E2C9-079D-48C7-80F2-8A116C7502C8}" srcOrd="0" destOrd="0" parTransId="{25E30213-7E77-4D32-BACA-62911574DD55}" sibTransId="{AC197DAC-8221-4CD0-B398-CEB8D97B30C3}"/>
    <dgm:cxn modelId="{1F131B69-9234-4E71-8DB9-C37DC956904D}" type="presOf" srcId="{B5995E8E-0008-4891-B204-B71725CA2D57}" destId="{1F2D5F4A-1F83-4ABC-B1A8-7BDA5DD78F89}" srcOrd="0" destOrd="0" presId="urn:microsoft.com/office/officeart/2005/8/layout/hierarchy3"/>
    <dgm:cxn modelId="{C79B3206-F33B-4629-A2BF-5E8CD7B48A1C}" srcId="{21739CEF-A1C7-48AE-B9DA-5720AE16B11B}" destId="{F4517C9D-118C-40EA-92DA-3073BC31230D}" srcOrd="0" destOrd="0" parTransId="{C32CB0D7-3547-4C2B-AB24-764661EEF71A}" sibTransId="{0121E9DF-E172-4A56-8432-31F696C2802C}"/>
    <dgm:cxn modelId="{C31EBDC5-99BC-4F43-93B4-539478A8DF91}" type="presOf" srcId="{70094DA9-6865-4280-B4CE-48B08B6835CA}" destId="{B86213B8-2E60-4CA7-A182-F26FE9FFA447}" srcOrd="0" destOrd="0" presId="urn:microsoft.com/office/officeart/2005/8/layout/hierarchy3"/>
    <dgm:cxn modelId="{1CEDBF68-59DA-4209-951E-04A343CBF704}" type="presOf" srcId="{F4517C9D-118C-40EA-92DA-3073BC31230D}" destId="{F0373702-C9D8-4AA3-9A93-2FB77737B44D}" srcOrd="0" destOrd="0" presId="urn:microsoft.com/office/officeart/2005/8/layout/hierarchy3"/>
    <dgm:cxn modelId="{E7EFAC05-C843-4430-939B-49E05FE527A4}" type="presOf" srcId="{CA62175F-448F-4313-8F17-9724DBC82B16}" destId="{F98406BC-5CA1-4FFB-BCB5-51910012FCCD}" srcOrd="0" destOrd="0" presId="urn:microsoft.com/office/officeart/2005/8/layout/hierarchy3"/>
    <dgm:cxn modelId="{C9238D86-68EF-490E-BC34-CD822A5BCA22}" type="presOf" srcId="{C32CB0D7-3547-4C2B-AB24-764661EEF71A}" destId="{B92C89B6-7687-4321-A77D-C80053529A62}" srcOrd="0" destOrd="0" presId="urn:microsoft.com/office/officeart/2005/8/layout/hierarchy3"/>
    <dgm:cxn modelId="{299BE58D-B01C-4F9F-A208-E22834257FC8}" type="presOf" srcId="{21739CEF-A1C7-48AE-B9DA-5720AE16B11B}" destId="{A183CE1E-4685-49EF-95D2-5185787083F9}" srcOrd="1" destOrd="0" presId="urn:microsoft.com/office/officeart/2005/8/layout/hierarchy3"/>
    <dgm:cxn modelId="{F1DE1D2E-5EC8-40E8-8457-D5483EB5ECBB}" type="presOf" srcId="{DB1E12D5-9F99-486F-AC07-029523444748}" destId="{CDF451DF-0F51-41D2-BF25-AA31ED5EB131}" srcOrd="0" destOrd="0" presId="urn:microsoft.com/office/officeart/2005/8/layout/hierarchy3"/>
    <dgm:cxn modelId="{02C3A4BF-62C8-44C3-8F2C-3A5B1E236472}" srcId="{21739CEF-A1C7-48AE-B9DA-5720AE16B11B}" destId="{DB1E12D5-9F99-486F-AC07-029523444748}" srcOrd="1" destOrd="0" parTransId="{5DB8EA51-DC45-4681-B503-21E2E82329E2}" sibTransId="{D1829B66-8FFD-4C46-92ED-4BB13C9985F0}"/>
    <dgm:cxn modelId="{EC00CF36-68E7-4636-A4C9-8C2499549474}" srcId="{CA62175F-448F-4313-8F17-9724DBC82B16}" destId="{21739CEF-A1C7-48AE-B9DA-5720AE16B11B}" srcOrd="0" destOrd="0" parTransId="{BD9B3974-8981-4777-8893-C2F3C9384CD8}" sibTransId="{AA822223-ED7B-4C05-9BA3-6ABF216CBB60}"/>
    <dgm:cxn modelId="{6D98FE4C-35BD-4D3E-AB7C-8DB8EE847652}" type="presOf" srcId="{2D1AED3E-80F5-46E9-B844-85B66D473C7D}" destId="{50E2D9A9-8F4C-45BA-A7E7-941EC5308AD5}" srcOrd="1" destOrd="0" presId="urn:microsoft.com/office/officeart/2005/8/layout/hierarchy3"/>
    <dgm:cxn modelId="{50E36FA3-F5D6-4996-AA91-F8925E3E1D8B}" srcId="{CA62175F-448F-4313-8F17-9724DBC82B16}" destId="{2D1AED3E-80F5-46E9-B844-85B66D473C7D}" srcOrd="1" destOrd="0" parTransId="{2F6CFC6B-05B4-4B0A-817A-C75E5E5E8AC7}" sibTransId="{F9806577-4968-4B38-B10B-48B925C40F6C}"/>
    <dgm:cxn modelId="{3495A66F-D6D6-444F-B00E-D41C22E68086}" type="presParOf" srcId="{F98406BC-5CA1-4FFB-BCB5-51910012FCCD}" destId="{D60F4016-0FA6-444A-BAAE-15388B42BB02}" srcOrd="0" destOrd="0" presId="urn:microsoft.com/office/officeart/2005/8/layout/hierarchy3"/>
    <dgm:cxn modelId="{2596C574-1C0A-4907-BC7C-FB4A9119F6D5}" type="presParOf" srcId="{D60F4016-0FA6-444A-BAAE-15388B42BB02}" destId="{BCFAEC09-0A23-44B8-A8F8-B71F4E36EF96}" srcOrd="0" destOrd="0" presId="urn:microsoft.com/office/officeart/2005/8/layout/hierarchy3"/>
    <dgm:cxn modelId="{424936E6-FB71-4B0D-9235-4DC876F364B7}" type="presParOf" srcId="{BCFAEC09-0A23-44B8-A8F8-B71F4E36EF96}" destId="{F53E47A1-3715-4BE2-A6B5-7C8D859C68A3}" srcOrd="0" destOrd="0" presId="urn:microsoft.com/office/officeart/2005/8/layout/hierarchy3"/>
    <dgm:cxn modelId="{FE18B7B8-577B-44AF-9179-0FE279BB3945}" type="presParOf" srcId="{BCFAEC09-0A23-44B8-A8F8-B71F4E36EF96}" destId="{A183CE1E-4685-49EF-95D2-5185787083F9}" srcOrd="1" destOrd="0" presId="urn:microsoft.com/office/officeart/2005/8/layout/hierarchy3"/>
    <dgm:cxn modelId="{D97A27E0-DDFC-4A49-92B1-3EB417CB47FC}" type="presParOf" srcId="{D60F4016-0FA6-444A-BAAE-15388B42BB02}" destId="{A1A1F025-F9E8-452A-AE6E-3D01272B37C9}" srcOrd="1" destOrd="0" presId="urn:microsoft.com/office/officeart/2005/8/layout/hierarchy3"/>
    <dgm:cxn modelId="{5F2DD7EC-5225-46CF-A454-554869F0D3A5}" type="presParOf" srcId="{A1A1F025-F9E8-452A-AE6E-3D01272B37C9}" destId="{B92C89B6-7687-4321-A77D-C80053529A62}" srcOrd="0" destOrd="0" presId="urn:microsoft.com/office/officeart/2005/8/layout/hierarchy3"/>
    <dgm:cxn modelId="{312007A1-94CC-40FF-BF7E-7257F17DC174}" type="presParOf" srcId="{A1A1F025-F9E8-452A-AE6E-3D01272B37C9}" destId="{F0373702-C9D8-4AA3-9A93-2FB77737B44D}" srcOrd="1" destOrd="0" presId="urn:microsoft.com/office/officeart/2005/8/layout/hierarchy3"/>
    <dgm:cxn modelId="{EBD5EAEC-EF7B-42B8-A111-74FCA60D72EB}" type="presParOf" srcId="{A1A1F025-F9E8-452A-AE6E-3D01272B37C9}" destId="{0B0A1BF1-1D6D-4CE6-BF6A-3DE3520604FB}" srcOrd="2" destOrd="0" presId="urn:microsoft.com/office/officeart/2005/8/layout/hierarchy3"/>
    <dgm:cxn modelId="{0665F543-D123-4B28-A904-CD71962824E5}" type="presParOf" srcId="{A1A1F025-F9E8-452A-AE6E-3D01272B37C9}" destId="{CDF451DF-0F51-41D2-BF25-AA31ED5EB131}" srcOrd="3" destOrd="0" presId="urn:microsoft.com/office/officeart/2005/8/layout/hierarchy3"/>
    <dgm:cxn modelId="{0D23116D-7F2D-46FC-A1C2-65AD01803649}" type="presParOf" srcId="{F98406BC-5CA1-4FFB-BCB5-51910012FCCD}" destId="{25BBCA0E-685D-4EA1-8E34-F003BF46A744}" srcOrd="1" destOrd="0" presId="urn:microsoft.com/office/officeart/2005/8/layout/hierarchy3"/>
    <dgm:cxn modelId="{12A701B1-98F8-454C-A92C-1E2B547ECD06}" type="presParOf" srcId="{25BBCA0E-685D-4EA1-8E34-F003BF46A744}" destId="{67B8CCD6-5368-4213-A412-74A18770F226}" srcOrd="0" destOrd="0" presId="urn:microsoft.com/office/officeart/2005/8/layout/hierarchy3"/>
    <dgm:cxn modelId="{FA69D539-A312-4803-BAFA-1F52AFC7B32A}" type="presParOf" srcId="{67B8CCD6-5368-4213-A412-74A18770F226}" destId="{677D3F37-40E3-4359-BDC1-5C5F036A232C}" srcOrd="0" destOrd="0" presId="urn:microsoft.com/office/officeart/2005/8/layout/hierarchy3"/>
    <dgm:cxn modelId="{E087276A-A8AA-4968-886D-7616E04846E4}" type="presParOf" srcId="{67B8CCD6-5368-4213-A412-74A18770F226}" destId="{50E2D9A9-8F4C-45BA-A7E7-941EC5308AD5}" srcOrd="1" destOrd="0" presId="urn:microsoft.com/office/officeart/2005/8/layout/hierarchy3"/>
    <dgm:cxn modelId="{917772EB-26EB-4474-9270-6779B40B250B}" type="presParOf" srcId="{25BBCA0E-685D-4EA1-8E34-F003BF46A744}" destId="{799D0B6C-A73C-40BF-81E4-86B046D859F1}" srcOrd="1" destOrd="0" presId="urn:microsoft.com/office/officeart/2005/8/layout/hierarchy3"/>
    <dgm:cxn modelId="{142D8947-FB81-4F75-8ED8-97A665F36925}" type="presParOf" srcId="{799D0B6C-A73C-40BF-81E4-86B046D859F1}" destId="{6BB97B32-34F6-4594-8DA4-5C4FAAF30681}" srcOrd="0" destOrd="0" presId="urn:microsoft.com/office/officeart/2005/8/layout/hierarchy3"/>
    <dgm:cxn modelId="{1A0E180E-7DF7-4665-A862-8E314F6E3F20}" type="presParOf" srcId="{799D0B6C-A73C-40BF-81E4-86B046D859F1}" destId="{75DDAAF3-6505-4727-A810-58125A35CBC5}" srcOrd="1" destOrd="0" presId="urn:microsoft.com/office/officeart/2005/8/layout/hierarchy3"/>
    <dgm:cxn modelId="{F2D91767-F51C-4B88-A9D9-1E61F82C37C9}" type="presParOf" srcId="{799D0B6C-A73C-40BF-81E4-86B046D859F1}" destId="{1F2D5F4A-1F83-4ABC-B1A8-7BDA5DD78F89}" srcOrd="2" destOrd="0" presId="urn:microsoft.com/office/officeart/2005/8/layout/hierarchy3"/>
    <dgm:cxn modelId="{1E052987-8B29-4200-897F-75114FF62AD2}" type="presParOf" srcId="{799D0B6C-A73C-40BF-81E4-86B046D859F1}" destId="{B86213B8-2E60-4CA7-A182-F26FE9FFA44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1A1C9E-106E-4A57-B777-B9D852C4EB22}" type="doc">
      <dgm:prSet loTypeId="urn:microsoft.com/office/officeart/2005/8/layout/chevron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D82E27-4B28-434F-85D4-5DE85AB550FF}">
      <dgm:prSet phldrT="[Text]" custT="1"/>
      <dgm:spPr/>
      <dgm:t>
        <a:bodyPr/>
        <a:lstStyle/>
        <a:p>
          <a:endParaRPr lang="en-US" sz="1100" dirty="0"/>
        </a:p>
        <a:p>
          <a:r>
            <a:rPr lang="en-US" sz="3600" b="1" dirty="0"/>
            <a:t>1</a:t>
          </a:r>
        </a:p>
      </dgm:t>
    </dgm:pt>
    <dgm:pt modelId="{D9541F62-A23F-460A-B122-98C7D6FB606E}" type="parTrans" cxnId="{23F2A51D-900A-4A50-AAEB-5484808A1A29}">
      <dgm:prSet/>
      <dgm:spPr/>
      <dgm:t>
        <a:bodyPr/>
        <a:lstStyle/>
        <a:p>
          <a:endParaRPr lang="en-US"/>
        </a:p>
      </dgm:t>
    </dgm:pt>
    <dgm:pt modelId="{5711F49E-01C8-40E9-9CCB-392EEE5DAED2}" type="sibTrans" cxnId="{23F2A51D-900A-4A50-AAEB-5484808A1A29}">
      <dgm:prSet/>
      <dgm:spPr/>
      <dgm:t>
        <a:bodyPr/>
        <a:lstStyle/>
        <a:p>
          <a:endParaRPr lang="en-US"/>
        </a:p>
      </dgm:t>
    </dgm:pt>
    <dgm:pt modelId="{28F96F7F-CECA-49C9-A616-5762C4900F25}">
      <dgm:prSet phldrT="[Text]" custT="1"/>
      <dgm:spPr/>
      <dgm:t>
        <a:bodyPr/>
        <a:lstStyle/>
        <a:p>
          <a:endParaRPr lang="en-US" sz="1100" dirty="0"/>
        </a:p>
        <a:p>
          <a:r>
            <a:rPr lang="en-US" sz="3600" b="1" dirty="0"/>
            <a:t>2</a:t>
          </a:r>
        </a:p>
      </dgm:t>
    </dgm:pt>
    <dgm:pt modelId="{3D8C291F-541A-4ABD-B4D0-EB2E0EAB5F93}" type="parTrans" cxnId="{1009F960-C5BC-46FC-AD09-4CA5E7B845B5}">
      <dgm:prSet/>
      <dgm:spPr/>
      <dgm:t>
        <a:bodyPr/>
        <a:lstStyle/>
        <a:p>
          <a:endParaRPr lang="en-US"/>
        </a:p>
      </dgm:t>
    </dgm:pt>
    <dgm:pt modelId="{1A7E67F8-6157-42FF-98BC-A8791377CD2B}" type="sibTrans" cxnId="{1009F960-C5BC-46FC-AD09-4CA5E7B845B5}">
      <dgm:prSet/>
      <dgm:spPr/>
      <dgm:t>
        <a:bodyPr/>
        <a:lstStyle/>
        <a:p>
          <a:endParaRPr lang="en-US"/>
        </a:p>
      </dgm:t>
    </dgm:pt>
    <dgm:pt modelId="{AFD5C72D-CBD0-4F23-9B9A-6E5D7837AD8A}">
      <dgm:prSet phldrT="[Text]" custT="1"/>
      <dgm:spPr/>
      <dgm:t>
        <a:bodyPr/>
        <a:lstStyle/>
        <a:p>
          <a:pPr algn="just">
            <a:lnSpc>
              <a:spcPct val="120000"/>
            </a:lnSpc>
            <a:buNone/>
          </a:pPr>
          <a:r>
            <a:rPr lang="en-US" sz="1900" b="1" kern="1200" dirty="0" smtClean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2. </a:t>
          </a:r>
          <a:r>
            <a:rPr lang="vi-VN" sz="1900" b="1" kern="1200" dirty="0" smtClean="0">
              <a:solidFill>
                <a:srgbClr val="0000CC"/>
              </a:solidFill>
              <a:latin typeface="Arial"/>
              <a:ea typeface="Arial Unicode MS" pitchFamily="34" charset="-128"/>
              <a:cs typeface="Arial Unicode MS" pitchFamily="34" charset="-128"/>
            </a:rPr>
            <a:t>SV </a:t>
          </a:r>
          <a:r>
            <a:rPr lang="vi-VN" sz="1900" b="1" kern="1200" dirty="0">
              <a:solidFill>
                <a:srgbClr val="0000CC"/>
              </a:solidFill>
              <a:latin typeface="Arial"/>
              <a:ea typeface="Arial Unicode MS" pitchFamily="34" charset="-128"/>
              <a:cs typeface="Arial Unicode MS" pitchFamily="34" charset="-128"/>
            </a:rPr>
            <a:t>gửi </a:t>
          </a:r>
          <a:r>
            <a:rPr lang="en-US" sz="1900" b="1" kern="1200" dirty="0">
              <a:solidFill>
                <a:srgbClr val="0000CC"/>
              </a:solidFill>
              <a:latin typeface="Arial"/>
              <a:ea typeface="Arial Unicode MS" pitchFamily="34" charset="-128"/>
              <a:cs typeface="Arial Unicode MS" pitchFamily="34" charset="-128"/>
            </a:rPr>
            <a:t>đ</a:t>
          </a:r>
          <a:r>
            <a:rPr lang="vi-VN" sz="1900" b="1" kern="1200" dirty="0">
              <a:solidFill>
                <a:srgbClr val="0000CC"/>
              </a:solidFill>
              <a:latin typeface="Arial"/>
              <a:ea typeface="Arial Unicode MS" pitchFamily="34" charset="-128"/>
              <a:cs typeface="Arial Unicode MS" pitchFamily="34" charset="-128"/>
            </a:rPr>
            <a:t>ơn đến bộ phận 1 cửa để được xem xét giải quyết</a:t>
          </a:r>
          <a:endParaRPr lang="en-US" sz="1900" b="1" kern="1200" dirty="0">
            <a:solidFill>
              <a:srgbClr val="0000CC"/>
            </a:solidFill>
            <a:latin typeface="Arial"/>
            <a:ea typeface="Arial Unicode MS" pitchFamily="34" charset="-128"/>
            <a:cs typeface="Arial Unicode MS" pitchFamily="34" charset="-128"/>
          </a:endParaRPr>
        </a:p>
      </dgm:t>
    </dgm:pt>
    <dgm:pt modelId="{88D5C163-3E0B-41FE-B7DA-BF5128957053}" type="sibTrans" cxnId="{C087F188-8819-4754-9118-90A9EB8512AE}">
      <dgm:prSet/>
      <dgm:spPr/>
      <dgm:t>
        <a:bodyPr/>
        <a:lstStyle/>
        <a:p>
          <a:endParaRPr lang="en-US"/>
        </a:p>
      </dgm:t>
    </dgm:pt>
    <dgm:pt modelId="{D1308328-A791-4041-9FC7-6077FBB6EC74}" type="parTrans" cxnId="{C087F188-8819-4754-9118-90A9EB8512AE}">
      <dgm:prSet/>
      <dgm:spPr/>
      <dgm:t>
        <a:bodyPr/>
        <a:lstStyle/>
        <a:p>
          <a:endParaRPr lang="en-US"/>
        </a:p>
      </dgm:t>
    </dgm:pt>
    <dgm:pt modelId="{5ACDBC8E-00FC-41A3-A0CA-D3E567356E82}">
      <dgm:prSet phldrT="[Text]" custT="1"/>
      <dgm:spPr/>
      <dgm:t>
        <a:bodyPr/>
        <a:lstStyle/>
        <a:p>
          <a:pPr algn="just">
            <a:lnSpc>
              <a:spcPct val="120000"/>
            </a:lnSpc>
            <a:spcBef>
              <a:spcPts val="500"/>
            </a:spcBef>
            <a:spcAft>
              <a:spcPts val="500"/>
            </a:spcAft>
            <a:buFontTx/>
            <a:buNone/>
          </a:pPr>
          <a:r>
            <a:rPr lang="en-US" sz="1900" b="1" kern="1200" dirty="0">
              <a:solidFill>
                <a:srgbClr val="C00000"/>
              </a:solidFill>
              <a:latin typeface="Arial"/>
              <a:ea typeface="Arial Unicode MS" pitchFamily="34" charset="-128"/>
              <a:cs typeface="Arial Unicode MS" pitchFamily="34" charset="-128"/>
            </a:rPr>
            <a:t>1. </a:t>
          </a:r>
          <a:r>
            <a:rPr lang="vi-VN" sz="1900" b="1" kern="1200" dirty="0">
              <a:solidFill>
                <a:srgbClr val="0000CC"/>
              </a:solidFill>
              <a:latin typeface="Arial"/>
              <a:ea typeface="Arial Unicode MS" pitchFamily="34" charset="-128"/>
              <a:cs typeface="Arial Unicode MS" pitchFamily="34" charset="-128"/>
            </a:rPr>
            <a:t>SV đến bộ phận 1 cửa (hoặc website Nhà trường) để lấy mẫu đơn</a:t>
          </a:r>
          <a:endParaRPr lang="en-US" sz="1900" b="1" kern="1200" dirty="0">
            <a:solidFill>
              <a:srgbClr val="0000CC"/>
            </a:solidFill>
            <a:latin typeface="Arial"/>
            <a:ea typeface="Arial Unicode MS" pitchFamily="34" charset="-128"/>
            <a:cs typeface="Arial Unicode MS" pitchFamily="34" charset="-128"/>
          </a:endParaRPr>
        </a:p>
      </dgm:t>
    </dgm:pt>
    <dgm:pt modelId="{8CB7E04B-8382-4CB1-AA65-DCEECB4887A3}" type="sibTrans" cxnId="{4C748345-D3A1-4F6C-9A24-5FC63741DABC}">
      <dgm:prSet/>
      <dgm:spPr/>
      <dgm:t>
        <a:bodyPr/>
        <a:lstStyle/>
        <a:p>
          <a:endParaRPr lang="en-US"/>
        </a:p>
      </dgm:t>
    </dgm:pt>
    <dgm:pt modelId="{DEA630CD-2750-4B9B-A3E3-DE0F7E659DCD}" type="parTrans" cxnId="{4C748345-D3A1-4F6C-9A24-5FC63741DABC}">
      <dgm:prSet/>
      <dgm:spPr/>
      <dgm:t>
        <a:bodyPr/>
        <a:lstStyle/>
        <a:p>
          <a:endParaRPr lang="en-US"/>
        </a:p>
      </dgm:t>
    </dgm:pt>
    <dgm:pt modelId="{4C3A0FB0-0460-4BEB-AFCD-E5EB06F6E2DE}" type="pres">
      <dgm:prSet presAssocID="{2D1A1C9E-106E-4A57-B777-B9D852C4EB2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722550-8E26-4E57-95F8-61DB9EFE8C7F}" type="pres">
      <dgm:prSet presAssocID="{59D82E27-4B28-434F-85D4-5DE85AB550FF}" presName="composite" presStyleCnt="0"/>
      <dgm:spPr/>
    </dgm:pt>
    <dgm:pt modelId="{847DF6BA-C47E-4334-A066-C9478031B449}" type="pres">
      <dgm:prSet presAssocID="{59D82E27-4B28-434F-85D4-5DE85AB550FF}" presName="parentText" presStyleLbl="alignNode1" presStyleIdx="0" presStyleCnt="2" custScaleX="100000" custLinFactNeighborY="-349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E5A365-A25E-4EC3-9658-F2EE68F52612}" type="pres">
      <dgm:prSet presAssocID="{59D82E27-4B28-434F-85D4-5DE85AB550FF}" presName="descendantText" presStyleLbl="alignAcc1" presStyleIdx="0" presStyleCnt="2" custScaleX="96918" custLinFactNeighborX="-1154" custLinFactNeighborY="-53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D63B18-9F2D-4C44-9C8E-CC7BAF9821FB}" type="pres">
      <dgm:prSet presAssocID="{5711F49E-01C8-40E9-9CCB-392EEE5DAED2}" presName="sp" presStyleCnt="0"/>
      <dgm:spPr/>
    </dgm:pt>
    <dgm:pt modelId="{755FDEF2-EA57-4A96-9DA5-727F53AA96A7}" type="pres">
      <dgm:prSet presAssocID="{28F96F7F-CECA-49C9-A616-5762C4900F25}" presName="composite" presStyleCnt="0"/>
      <dgm:spPr/>
    </dgm:pt>
    <dgm:pt modelId="{77827822-2DDF-48A8-9B76-C71F03B20394}" type="pres">
      <dgm:prSet presAssocID="{28F96F7F-CECA-49C9-A616-5762C4900F25}" presName="parentText" presStyleLbl="alignNode1" presStyleIdx="1" presStyleCnt="2" custLinFactNeighborY="-86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09CEAE-E8E8-4B9B-A9B6-E7F16595BB76}" type="pres">
      <dgm:prSet presAssocID="{28F96F7F-CECA-49C9-A616-5762C4900F25}" presName="descendantText" presStyleLbl="alignAcc1" presStyleIdx="1" presStyleCnt="2" custScaleX="96918" custLinFactNeighborX="-938" custLinFactNeighborY="-162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F2A51D-900A-4A50-AAEB-5484808A1A29}" srcId="{2D1A1C9E-106E-4A57-B777-B9D852C4EB22}" destId="{59D82E27-4B28-434F-85D4-5DE85AB550FF}" srcOrd="0" destOrd="0" parTransId="{D9541F62-A23F-460A-B122-98C7D6FB606E}" sibTransId="{5711F49E-01C8-40E9-9CCB-392EEE5DAED2}"/>
    <dgm:cxn modelId="{B96645B3-D726-409B-808A-148C897459AB}" type="presOf" srcId="{2D1A1C9E-106E-4A57-B777-B9D852C4EB22}" destId="{4C3A0FB0-0460-4BEB-AFCD-E5EB06F6E2DE}" srcOrd="0" destOrd="0" presId="urn:microsoft.com/office/officeart/2005/8/layout/chevron2"/>
    <dgm:cxn modelId="{E1A5A638-B4F5-4D9F-A7C9-DC9EFBD11FD3}" type="presOf" srcId="{5ACDBC8E-00FC-41A3-A0CA-D3E567356E82}" destId="{60E5A365-A25E-4EC3-9658-F2EE68F52612}" srcOrd="0" destOrd="0" presId="urn:microsoft.com/office/officeart/2005/8/layout/chevron2"/>
    <dgm:cxn modelId="{4C748345-D3A1-4F6C-9A24-5FC63741DABC}" srcId="{59D82E27-4B28-434F-85D4-5DE85AB550FF}" destId="{5ACDBC8E-00FC-41A3-A0CA-D3E567356E82}" srcOrd="0" destOrd="0" parTransId="{DEA630CD-2750-4B9B-A3E3-DE0F7E659DCD}" sibTransId="{8CB7E04B-8382-4CB1-AA65-DCEECB4887A3}"/>
    <dgm:cxn modelId="{02834EDC-7637-400A-8A0B-B3477569014B}" type="presOf" srcId="{28F96F7F-CECA-49C9-A616-5762C4900F25}" destId="{77827822-2DDF-48A8-9B76-C71F03B20394}" srcOrd="0" destOrd="0" presId="urn:microsoft.com/office/officeart/2005/8/layout/chevron2"/>
    <dgm:cxn modelId="{F65607E8-3D20-4E6E-A75A-E9869D2C919F}" type="presOf" srcId="{AFD5C72D-CBD0-4F23-9B9A-6E5D7837AD8A}" destId="{9709CEAE-E8E8-4B9B-A9B6-E7F16595BB76}" srcOrd="0" destOrd="0" presId="urn:microsoft.com/office/officeart/2005/8/layout/chevron2"/>
    <dgm:cxn modelId="{1009F960-C5BC-46FC-AD09-4CA5E7B845B5}" srcId="{2D1A1C9E-106E-4A57-B777-B9D852C4EB22}" destId="{28F96F7F-CECA-49C9-A616-5762C4900F25}" srcOrd="1" destOrd="0" parTransId="{3D8C291F-541A-4ABD-B4D0-EB2E0EAB5F93}" sibTransId="{1A7E67F8-6157-42FF-98BC-A8791377CD2B}"/>
    <dgm:cxn modelId="{C087FF45-CE22-4FEA-B876-A0BA258890C2}" type="presOf" srcId="{59D82E27-4B28-434F-85D4-5DE85AB550FF}" destId="{847DF6BA-C47E-4334-A066-C9478031B449}" srcOrd="0" destOrd="0" presId="urn:microsoft.com/office/officeart/2005/8/layout/chevron2"/>
    <dgm:cxn modelId="{C087F188-8819-4754-9118-90A9EB8512AE}" srcId="{28F96F7F-CECA-49C9-A616-5762C4900F25}" destId="{AFD5C72D-CBD0-4F23-9B9A-6E5D7837AD8A}" srcOrd="0" destOrd="0" parTransId="{D1308328-A791-4041-9FC7-6077FBB6EC74}" sibTransId="{88D5C163-3E0B-41FE-B7DA-BF5128957053}"/>
    <dgm:cxn modelId="{5EEC9E15-552F-4BA2-911C-B744E5590971}" type="presParOf" srcId="{4C3A0FB0-0460-4BEB-AFCD-E5EB06F6E2DE}" destId="{8D722550-8E26-4E57-95F8-61DB9EFE8C7F}" srcOrd="0" destOrd="0" presId="urn:microsoft.com/office/officeart/2005/8/layout/chevron2"/>
    <dgm:cxn modelId="{74CCF204-7195-4DEF-82FD-B06218D3F6C8}" type="presParOf" srcId="{8D722550-8E26-4E57-95F8-61DB9EFE8C7F}" destId="{847DF6BA-C47E-4334-A066-C9478031B449}" srcOrd="0" destOrd="0" presId="urn:microsoft.com/office/officeart/2005/8/layout/chevron2"/>
    <dgm:cxn modelId="{3B2A029E-6AC2-4294-9E02-C0FEAD7B1012}" type="presParOf" srcId="{8D722550-8E26-4E57-95F8-61DB9EFE8C7F}" destId="{60E5A365-A25E-4EC3-9658-F2EE68F52612}" srcOrd="1" destOrd="0" presId="urn:microsoft.com/office/officeart/2005/8/layout/chevron2"/>
    <dgm:cxn modelId="{7CFE63E2-76D2-400C-9CA9-68BC36EC6AFF}" type="presParOf" srcId="{4C3A0FB0-0460-4BEB-AFCD-E5EB06F6E2DE}" destId="{F1D63B18-9F2D-4C44-9C8E-CC7BAF9821FB}" srcOrd="1" destOrd="0" presId="urn:microsoft.com/office/officeart/2005/8/layout/chevron2"/>
    <dgm:cxn modelId="{C5D12899-FFC0-4A1C-8D2B-E068D0148105}" type="presParOf" srcId="{4C3A0FB0-0460-4BEB-AFCD-E5EB06F6E2DE}" destId="{755FDEF2-EA57-4A96-9DA5-727F53AA96A7}" srcOrd="2" destOrd="0" presId="urn:microsoft.com/office/officeart/2005/8/layout/chevron2"/>
    <dgm:cxn modelId="{07C6E919-7E86-4E7D-AC8F-D88EFE7CE3E8}" type="presParOf" srcId="{755FDEF2-EA57-4A96-9DA5-727F53AA96A7}" destId="{77827822-2DDF-48A8-9B76-C71F03B20394}" srcOrd="0" destOrd="0" presId="urn:microsoft.com/office/officeart/2005/8/layout/chevron2"/>
    <dgm:cxn modelId="{2B8FA6BB-1C1E-478E-822C-473105FB0B3A}" type="presParOf" srcId="{755FDEF2-EA57-4A96-9DA5-727F53AA96A7}" destId="{9709CEAE-E8E8-4B9B-A9B6-E7F16595BB7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DF6BA-C47E-4334-A066-C9478031B449}">
      <dsp:nvSpPr>
        <dsp:cNvPr id="0" name=""/>
        <dsp:cNvSpPr/>
      </dsp:nvSpPr>
      <dsp:spPr>
        <a:xfrm rot="5400000">
          <a:off x="-167532" y="168626"/>
          <a:ext cx="1116881" cy="78181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1</a:t>
          </a:r>
        </a:p>
      </dsp:txBody>
      <dsp:txXfrm rot="-5400000">
        <a:off x="1" y="392001"/>
        <a:ext cx="781816" cy="335065"/>
      </dsp:txXfrm>
    </dsp:sp>
    <dsp:sp modelId="{60E5A365-A25E-4EC3-9658-F2EE68F52612}">
      <dsp:nvSpPr>
        <dsp:cNvPr id="0" name=""/>
        <dsp:cNvSpPr/>
      </dsp:nvSpPr>
      <dsp:spPr>
        <a:xfrm rot="5400000">
          <a:off x="2696034" y="-1913123"/>
          <a:ext cx="726354" cy="45547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ct val="120000"/>
            </a:lnSpc>
            <a:spcBef>
              <a:spcPct val="0"/>
            </a:spcBef>
            <a:spcAft>
              <a:spcPts val="500"/>
            </a:spcAft>
            <a:buFontTx/>
            <a:buChar char="••"/>
          </a:pPr>
          <a:r>
            <a:rPr lang="en-US" sz="1900" b="1" kern="1200" dirty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1. </a:t>
          </a:r>
          <a:r>
            <a:rPr lang="en-US" sz="1900" b="1" kern="1200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Giới</a:t>
          </a:r>
          <a:r>
            <a:rPr lang="en-US" sz="1900" b="1" kern="1200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thiệu</a:t>
          </a:r>
          <a:r>
            <a:rPr lang="en-US" sz="1900" b="1" kern="1200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chức</a:t>
          </a:r>
          <a:r>
            <a:rPr lang="en-US" sz="1900" b="1" kern="1200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năng</a:t>
          </a:r>
          <a:r>
            <a:rPr lang="en-US" sz="1900" b="1" kern="1200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nhiệm</a:t>
          </a:r>
          <a:r>
            <a:rPr lang="en-US" sz="1900" b="1" kern="1200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vụ</a:t>
          </a:r>
          <a:r>
            <a:rPr lang="en-US" sz="1900" b="1" kern="1200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của</a:t>
          </a:r>
          <a:r>
            <a:rPr lang="en-US" sz="1900" b="1" kern="1200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phòng</a:t>
          </a:r>
          <a:r>
            <a:rPr lang="en-US" sz="1900" b="1" kern="1200" dirty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KT&amp;ĐBCL</a:t>
          </a:r>
        </a:p>
      </dsp:txBody>
      <dsp:txXfrm rot="-5400000">
        <a:off x="781816" y="36553"/>
        <a:ext cx="4519332" cy="655438"/>
      </dsp:txXfrm>
    </dsp:sp>
    <dsp:sp modelId="{77827822-2DDF-48A8-9B76-C71F03B20394}">
      <dsp:nvSpPr>
        <dsp:cNvPr id="0" name=""/>
        <dsp:cNvSpPr/>
      </dsp:nvSpPr>
      <dsp:spPr>
        <a:xfrm rot="5400000">
          <a:off x="-167532" y="954754"/>
          <a:ext cx="1116881" cy="78181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2</a:t>
          </a:r>
        </a:p>
      </dsp:txBody>
      <dsp:txXfrm rot="-5400000">
        <a:off x="1" y="1178129"/>
        <a:ext cx="781816" cy="335065"/>
      </dsp:txXfrm>
    </dsp:sp>
    <dsp:sp modelId="{9709CEAE-E8E8-4B9B-A9B6-E7F16595BB76}">
      <dsp:nvSpPr>
        <dsp:cNvPr id="0" name=""/>
        <dsp:cNvSpPr/>
      </dsp:nvSpPr>
      <dsp:spPr>
        <a:xfrm rot="5400000">
          <a:off x="2696225" y="-1149210"/>
          <a:ext cx="725972" cy="45547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2</a:t>
          </a:r>
          <a:r>
            <a:rPr lang="en-US" sz="1900" b="1" kern="1200" dirty="0" smtClean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. </a:t>
          </a:r>
          <a:r>
            <a:rPr lang="en-US" sz="1900" b="1" kern="1200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Một</a:t>
          </a:r>
          <a:r>
            <a:rPr lang="en-US" sz="1900" b="1" kern="1200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số</a:t>
          </a:r>
          <a:r>
            <a:rPr lang="en-US" sz="1900" b="1" kern="1200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hình</a:t>
          </a:r>
          <a:r>
            <a:rPr lang="en-US" sz="1900" b="1" kern="1200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thức</a:t>
          </a:r>
          <a:r>
            <a:rPr lang="en-US" sz="1900" b="1" kern="1200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SV </a:t>
          </a:r>
          <a:r>
            <a:rPr lang="en-US" sz="1900" b="1" kern="1200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liên</a:t>
          </a:r>
          <a:r>
            <a:rPr lang="en-US" sz="1900" b="1" kern="1200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hệ</a:t>
          </a:r>
          <a:r>
            <a:rPr lang="en-US" sz="1900" b="1" kern="1200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với</a:t>
          </a:r>
          <a:r>
            <a:rPr lang="en-US" sz="1900" b="1" kern="1200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</a:t>
          </a:r>
          <a:r>
            <a:rPr lang="en-US" sz="1900" b="1" kern="1200" dirty="0" err="1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Phòng</a:t>
          </a:r>
          <a:r>
            <a:rPr lang="en-US" sz="1900" b="1" kern="1200" dirty="0" smtClean="0">
              <a:solidFill>
                <a:srgbClr val="0000CC"/>
              </a:solidFill>
              <a:ea typeface="Arial Unicode MS" pitchFamily="34" charset="-128"/>
              <a:cs typeface="Arial Unicode MS" pitchFamily="34" charset="-128"/>
            </a:rPr>
            <a:t> KT&amp;ĐBCL </a:t>
          </a:r>
          <a:r>
            <a:rPr lang="en-US" sz="1900" b="1" kern="1200" dirty="0" smtClean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 </a:t>
          </a:r>
          <a:endParaRPr lang="en-US" sz="1900" kern="1200" dirty="0">
            <a:solidFill>
              <a:srgbClr val="0000CC"/>
            </a:solidFill>
          </a:endParaRPr>
        </a:p>
      </dsp:txBody>
      <dsp:txXfrm rot="-5400000">
        <a:off x="781817" y="800637"/>
        <a:ext cx="4519351" cy="6550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3E47A1-3715-4BE2-A6B5-7C8D859C68A3}">
      <dsp:nvSpPr>
        <dsp:cNvPr id="0" name=""/>
        <dsp:cNvSpPr/>
      </dsp:nvSpPr>
      <dsp:spPr>
        <a:xfrm>
          <a:off x="231052" y="1193"/>
          <a:ext cx="2320921" cy="1160460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/>
            <a:t>CHUẨN BỊ TRƯỚC KHI THI</a:t>
          </a:r>
          <a:endParaRPr lang="en-US" sz="2600" kern="1200" dirty="0"/>
        </a:p>
      </dsp:txBody>
      <dsp:txXfrm>
        <a:off x="265041" y="35182"/>
        <a:ext cx="2252943" cy="1092482"/>
      </dsp:txXfrm>
    </dsp:sp>
    <dsp:sp modelId="{B92C89B6-7687-4321-A77D-C80053529A62}">
      <dsp:nvSpPr>
        <dsp:cNvPr id="0" name=""/>
        <dsp:cNvSpPr/>
      </dsp:nvSpPr>
      <dsp:spPr>
        <a:xfrm>
          <a:off x="463144" y="1161654"/>
          <a:ext cx="203804" cy="870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345"/>
              </a:lnTo>
              <a:lnTo>
                <a:pt x="203804" y="8703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373702-C9D8-4AA3-9A93-2FB77737B44D}">
      <dsp:nvSpPr>
        <dsp:cNvPr id="0" name=""/>
        <dsp:cNvSpPr/>
      </dsp:nvSpPr>
      <dsp:spPr>
        <a:xfrm>
          <a:off x="666949" y="1451769"/>
          <a:ext cx="1856737" cy="1160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800" kern="1200" dirty="0">
              <a:solidFill>
                <a:schemeClr val="tx1"/>
              </a:solidFill>
              <a:latin typeface="+mj-lt"/>
            </a:rPr>
            <a:t>Tra cứu </a:t>
          </a:r>
          <a:r>
            <a:rPr lang="vi-VN" sz="1800" kern="1200" dirty="0">
              <a:solidFill>
                <a:srgbClr val="0000CC"/>
              </a:solidFill>
              <a:latin typeface="+mj-lt"/>
            </a:rPr>
            <a:t>lịch thi</a:t>
          </a:r>
          <a:r>
            <a:rPr lang="vi-VN" sz="1800" kern="1200" dirty="0">
              <a:solidFill>
                <a:schemeClr val="tx1"/>
              </a:solidFill>
              <a:latin typeface="+mj-lt"/>
            </a:rPr>
            <a:t>, </a:t>
          </a:r>
          <a:r>
            <a:rPr lang="vi-VN" sz="1800" kern="1200" dirty="0">
              <a:solidFill>
                <a:srgbClr val="0000CC"/>
              </a:solidFill>
              <a:latin typeface="+mj-lt"/>
            </a:rPr>
            <a:t>đường link meet </a:t>
          </a:r>
          <a:r>
            <a:rPr lang="vi-VN" sz="1800" kern="1200" dirty="0">
              <a:solidFill>
                <a:schemeClr val="tx1"/>
              </a:solidFill>
              <a:latin typeface="+mj-lt"/>
            </a:rPr>
            <a:t>phòng thi, </a:t>
          </a:r>
          <a:r>
            <a:rPr lang="vi-VN" sz="1800" kern="1200" dirty="0">
              <a:solidFill>
                <a:srgbClr val="0000CC"/>
              </a:solidFill>
              <a:latin typeface="+mj-lt"/>
            </a:rPr>
            <a:t>STT trong DS dự thi</a:t>
          </a:r>
          <a:endParaRPr lang="en-US" sz="1800" kern="1200" dirty="0">
            <a:solidFill>
              <a:srgbClr val="0000CC"/>
            </a:solidFill>
          </a:endParaRPr>
        </a:p>
      </dsp:txBody>
      <dsp:txXfrm>
        <a:off x="700938" y="1485758"/>
        <a:ext cx="1788759" cy="1092482"/>
      </dsp:txXfrm>
    </dsp:sp>
    <dsp:sp modelId="{0B0A1BF1-1D6D-4CE6-BF6A-3DE3520604FB}">
      <dsp:nvSpPr>
        <dsp:cNvPr id="0" name=""/>
        <dsp:cNvSpPr/>
      </dsp:nvSpPr>
      <dsp:spPr>
        <a:xfrm>
          <a:off x="463144" y="1161654"/>
          <a:ext cx="203804" cy="2320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0921"/>
              </a:lnTo>
              <a:lnTo>
                <a:pt x="203804" y="23209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F451DF-0F51-41D2-BF25-AA31ED5EB131}">
      <dsp:nvSpPr>
        <dsp:cNvPr id="0" name=""/>
        <dsp:cNvSpPr/>
      </dsp:nvSpPr>
      <dsp:spPr>
        <a:xfrm>
          <a:off x="666949" y="2902345"/>
          <a:ext cx="1856737" cy="1160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0" i="0" u="none" strike="noStrike" kern="1200" baseline="0">
              <a:solidFill>
                <a:schemeClr val="tx1"/>
              </a:solidFill>
              <a:latin typeface="+mj-lt"/>
            </a:rPr>
            <a:t>Chuẩn bị </a:t>
          </a:r>
          <a:r>
            <a:rPr lang="vi-VN" sz="1900" b="0" i="0" u="none" strike="noStrike" kern="1200" baseline="0">
              <a:solidFill>
                <a:srgbClr val="0000CC"/>
              </a:solidFill>
              <a:latin typeface="+mj-lt"/>
            </a:rPr>
            <a:t>thẻ sinh viên </a:t>
          </a:r>
          <a:r>
            <a:rPr lang="vi-VN" sz="1900" b="0" i="0" u="none" strike="noStrike" kern="1200" baseline="0">
              <a:solidFill>
                <a:schemeClr val="tx1"/>
              </a:solidFill>
              <a:latin typeface="+mj-lt"/>
            </a:rPr>
            <a:t>hoặc chứng minh thư nhân dân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700938" y="2936334"/>
        <a:ext cx="1788759" cy="1092482"/>
      </dsp:txXfrm>
    </dsp:sp>
    <dsp:sp modelId="{677D3F37-40E3-4359-BDC1-5C5F036A232C}">
      <dsp:nvSpPr>
        <dsp:cNvPr id="0" name=""/>
        <dsp:cNvSpPr/>
      </dsp:nvSpPr>
      <dsp:spPr>
        <a:xfrm>
          <a:off x="3505200" y="1193"/>
          <a:ext cx="2320921" cy="1160460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>
              <a:solidFill>
                <a:srgbClr val="FF0000"/>
              </a:solidFill>
            </a:rPr>
            <a:t>KHI THAM DỰ KỲ THI</a:t>
          </a:r>
          <a:endParaRPr lang="en-US" sz="2600" kern="1200" dirty="0">
            <a:solidFill>
              <a:srgbClr val="FF0000"/>
            </a:solidFill>
          </a:endParaRPr>
        </a:p>
      </dsp:txBody>
      <dsp:txXfrm>
        <a:off x="3539189" y="35182"/>
        <a:ext cx="2252943" cy="1092482"/>
      </dsp:txXfrm>
    </dsp:sp>
    <dsp:sp modelId="{6BB97B32-34F6-4594-8DA4-5C4FAAF30681}">
      <dsp:nvSpPr>
        <dsp:cNvPr id="0" name=""/>
        <dsp:cNvSpPr/>
      </dsp:nvSpPr>
      <dsp:spPr>
        <a:xfrm>
          <a:off x="3737292" y="1161654"/>
          <a:ext cx="231771" cy="8703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0345"/>
              </a:lnTo>
              <a:lnTo>
                <a:pt x="231771" y="8703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DAAF3-6505-4727-A810-58125A35CBC5}">
      <dsp:nvSpPr>
        <dsp:cNvPr id="0" name=""/>
        <dsp:cNvSpPr/>
      </dsp:nvSpPr>
      <dsp:spPr>
        <a:xfrm>
          <a:off x="3969064" y="1451769"/>
          <a:ext cx="1856737" cy="1160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Có mặt tại phòng thi </a:t>
          </a:r>
          <a:r>
            <a:rPr lang="en-US" sz="1900" kern="1200">
              <a:solidFill>
                <a:srgbClr val="0000CC"/>
              </a:solidFill>
            </a:rPr>
            <a:t>đúng giờ</a:t>
          </a:r>
          <a:endParaRPr lang="en-US" sz="1900" kern="1200" dirty="0">
            <a:solidFill>
              <a:srgbClr val="0000CC"/>
            </a:solidFill>
          </a:endParaRPr>
        </a:p>
      </dsp:txBody>
      <dsp:txXfrm>
        <a:off x="4003053" y="1485758"/>
        <a:ext cx="1788759" cy="1092482"/>
      </dsp:txXfrm>
    </dsp:sp>
    <dsp:sp modelId="{1F2D5F4A-1F83-4ABC-B1A8-7BDA5DD78F89}">
      <dsp:nvSpPr>
        <dsp:cNvPr id="0" name=""/>
        <dsp:cNvSpPr/>
      </dsp:nvSpPr>
      <dsp:spPr>
        <a:xfrm>
          <a:off x="3737292" y="1161654"/>
          <a:ext cx="231771" cy="2320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0921"/>
              </a:lnTo>
              <a:lnTo>
                <a:pt x="231771" y="23209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213B8-2E60-4CA7-A182-F26FE9FFA447}">
      <dsp:nvSpPr>
        <dsp:cNvPr id="0" name=""/>
        <dsp:cNvSpPr/>
      </dsp:nvSpPr>
      <dsp:spPr>
        <a:xfrm>
          <a:off x="3969064" y="2902345"/>
          <a:ext cx="1856737" cy="11604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1900" b="0" i="0" u="none" strike="noStrike" kern="1200" baseline="0">
              <a:latin typeface="+mj-lt"/>
            </a:rPr>
            <a:t>Sau khi nhận đề thi, s</a:t>
          </a:r>
          <a:r>
            <a:rPr lang="vi-VN" sz="1900" b="0" i="0" u="none" strike="noStrike" kern="1200" baseline="0">
              <a:solidFill>
                <a:srgbClr val="0000CC"/>
              </a:solidFill>
              <a:latin typeface="+mj-lt"/>
            </a:rPr>
            <a:t>inh viên có 05 phút để chuẩn </a:t>
          </a:r>
          <a:endParaRPr lang="en-US" sz="1900" kern="1200" dirty="0"/>
        </a:p>
      </dsp:txBody>
      <dsp:txXfrm>
        <a:off x="4003053" y="2936334"/>
        <a:ext cx="1788759" cy="1092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DF6BA-C47E-4334-A066-C9478031B449}">
      <dsp:nvSpPr>
        <dsp:cNvPr id="0" name=""/>
        <dsp:cNvSpPr/>
      </dsp:nvSpPr>
      <dsp:spPr>
        <a:xfrm rot="5400000">
          <a:off x="-126962" y="165061"/>
          <a:ext cx="1100408" cy="770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1</a:t>
          </a:r>
        </a:p>
      </dsp:txBody>
      <dsp:txXfrm rot="-5400000">
        <a:off x="38099" y="385143"/>
        <a:ext cx="770286" cy="330122"/>
      </dsp:txXfrm>
    </dsp:sp>
    <dsp:sp modelId="{60E5A365-A25E-4EC3-9658-F2EE68F52612}">
      <dsp:nvSpPr>
        <dsp:cNvPr id="0" name=""/>
        <dsp:cNvSpPr/>
      </dsp:nvSpPr>
      <dsp:spPr>
        <a:xfrm rot="5400000">
          <a:off x="2865859" y="-2038338"/>
          <a:ext cx="715641" cy="47923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ct val="120000"/>
            </a:lnSpc>
            <a:spcBef>
              <a:spcPct val="0"/>
            </a:spcBef>
            <a:spcAft>
              <a:spcPts val="500"/>
            </a:spcAft>
            <a:buFontTx/>
            <a:buChar char="••"/>
          </a:pPr>
          <a:r>
            <a:rPr lang="en-US" sz="1900" b="1" kern="1200" dirty="0">
              <a:solidFill>
                <a:srgbClr val="C00000"/>
              </a:solidFill>
              <a:latin typeface="Arial"/>
              <a:ea typeface="Arial Unicode MS" pitchFamily="34" charset="-128"/>
              <a:cs typeface="Arial Unicode MS" pitchFamily="34" charset="-128"/>
            </a:rPr>
            <a:t>1. </a:t>
          </a:r>
          <a:r>
            <a:rPr lang="vi-VN" sz="1900" b="1" kern="1200" dirty="0">
              <a:solidFill>
                <a:srgbClr val="0000CC"/>
              </a:solidFill>
              <a:latin typeface="Arial"/>
              <a:ea typeface="Arial Unicode MS" pitchFamily="34" charset="-128"/>
              <a:cs typeface="Arial Unicode MS" pitchFamily="34" charset="-128"/>
            </a:rPr>
            <a:t>SV đến bộ phận 1 cửa (hoặc website Nhà trường) để lấy mẫu đơn</a:t>
          </a:r>
          <a:endParaRPr lang="en-US" sz="1900" b="1" kern="1200" dirty="0">
            <a:solidFill>
              <a:srgbClr val="0000CC"/>
            </a:solidFill>
            <a:latin typeface="Arial"/>
            <a:ea typeface="Arial Unicode MS" pitchFamily="34" charset="-128"/>
            <a:cs typeface="Arial Unicode MS" pitchFamily="34" charset="-128"/>
          </a:endParaRPr>
        </a:p>
      </dsp:txBody>
      <dsp:txXfrm rot="-5400000">
        <a:off x="827522" y="34934"/>
        <a:ext cx="4757382" cy="645771"/>
      </dsp:txXfrm>
    </dsp:sp>
    <dsp:sp modelId="{77827822-2DDF-48A8-9B76-C71F03B20394}">
      <dsp:nvSpPr>
        <dsp:cNvPr id="0" name=""/>
        <dsp:cNvSpPr/>
      </dsp:nvSpPr>
      <dsp:spPr>
        <a:xfrm rot="5400000">
          <a:off x="-126962" y="940673"/>
          <a:ext cx="1100408" cy="7702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2</a:t>
          </a:r>
        </a:p>
      </dsp:txBody>
      <dsp:txXfrm rot="-5400000">
        <a:off x="38099" y="1160755"/>
        <a:ext cx="770286" cy="330122"/>
      </dsp:txXfrm>
    </dsp:sp>
    <dsp:sp modelId="{9709CEAE-E8E8-4B9B-A9B6-E7F16595BB76}">
      <dsp:nvSpPr>
        <dsp:cNvPr id="0" name=""/>
        <dsp:cNvSpPr/>
      </dsp:nvSpPr>
      <dsp:spPr>
        <a:xfrm rot="5400000">
          <a:off x="2876727" y="-1284613"/>
          <a:ext cx="715265" cy="479231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smtClean="0">
              <a:solidFill>
                <a:srgbClr val="C00000"/>
              </a:solidFill>
              <a:ea typeface="Arial Unicode MS" pitchFamily="34" charset="-128"/>
              <a:cs typeface="Arial Unicode MS" pitchFamily="34" charset="-128"/>
            </a:rPr>
            <a:t>2. </a:t>
          </a:r>
          <a:r>
            <a:rPr lang="vi-VN" sz="1900" b="1" kern="1200" dirty="0" smtClean="0">
              <a:solidFill>
                <a:srgbClr val="0000CC"/>
              </a:solidFill>
              <a:latin typeface="Arial"/>
              <a:ea typeface="Arial Unicode MS" pitchFamily="34" charset="-128"/>
              <a:cs typeface="Arial Unicode MS" pitchFamily="34" charset="-128"/>
            </a:rPr>
            <a:t>SV </a:t>
          </a:r>
          <a:r>
            <a:rPr lang="vi-VN" sz="1900" b="1" kern="1200" dirty="0">
              <a:solidFill>
                <a:srgbClr val="0000CC"/>
              </a:solidFill>
              <a:latin typeface="Arial"/>
              <a:ea typeface="Arial Unicode MS" pitchFamily="34" charset="-128"/>
              <a:cs typeface="Arial Unicode MS" pitchFamily="34" charset="-128"/>
            </a:rPr>
            <a:t>gửi </a:t>
          </a:r>
          <a:r>
            <a:rPr lang="en-US" sz="1900" b="1" kern="1200" dirty="0">
              <a:solidFill>
                <a:srgbClr val="0000CC"/>
              </a:solidFill>
              <a:latin typeface="Arial"/>
              <a:ea typeface="Arial Unicode MS" pitchFamily="34" charset="-128"/>
              <a:cs typeface="Arial Unicode MS" pitchFamily="34" charset="-128"/>
            </a:rPr>
            <a:t>đ</a:t>
          </a:r>
          <a:r>
            <a:rPr lang="vi-VN" sz="1900" b="1" kern="1200" dirty="0">
              <a:solidFill>
                <a:srgbClr val="0000CC"/>
              </a:solidFill>
              <a:latin typeface="Arial"/>
              <a:ea typeface="Arial Unicode MS" pitchFamily="34" charset="-128"/>
              <a:cs typeface="Arial Unicode MS" pitchFamily="34" charset="-128"/>
            </a:rPr>
            <a:t>ơn đến bộ phận 1 cửa để được xem xét giải quyết</a:t>
          </a:r>
          <a:endParaRPr lang="en-US" sz="1900" b="1" kern="1200" dirty="0">
            <a:solidFill>
              <a:srgbClr val="0000CC"/>
            </a:solidFill>
            <a:latin typeface="Arial"/>
            <a:ea typeface="Arial Unicode MS" pitchFamily="34" charset="-128"/>
            <a:cs typeface="Arial Unicode MS" pitchFamily="34" charset="-128"/>
          </a:endParaRPr>
        </a:p>
      </dsp:txBody>
      <dsp:txXfrm rot="-5400000">
        <a:off x="838201" y="788829"/>
        <a:ext cx="4757401" cy="6454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644" cy="47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t" anchorCtr="0" compatLnSpc="1">
            <a:prstTxWarp prst="textNoShape">
              <a:avLst/>
            </a:prstTxWarp>
          </a:bodyPr>
          <a:lstStyle>
            <a:lvl1pPr algn="l" defTabSz="967034"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557" y="0"/>
            <a:ext cx="3170644" cy="47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t" anchorCtr="0" compatLnSpc="1">
            <a:prstTxWarp prst="textNoShape">
              <a:avLst/>
            </a:prstTxWarp>
          </a:bodyPr>
          <a:lstStyle>
            <a:lvl1pPr algn="r" defTabSz="967034"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49"/>
            <a:ext cx="3170644" cy="47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b" anchorCtr="0" compatLnSpc="1">
            <a:prstTxWarp prst="textNoShape">
              <a:avLst/>
            </a:prstTxWarp>
          </a:bodyPr>
          <a:lstStyle>
            <a:lvl1pPr algn="l" defTabSz="967034"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557" y="9121749"/>
            <a:ext cx="3170644" cy="47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b" anchorCtr="0" compatLnSpc="1">
            <a:prstTxWarp prst="textNoShape">
              <a:avLst/>
            </a:prstTxWarp>
          </a:bodyPr>
          <a:lstStyle>
            <a:lvl1pPr algn="r" defTabSz="967034"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fld id="{A5493548-C0D9-4429-B6CB-84DAAC49D9C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990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644" cy="47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t" anchorCtr="0" compatLnSpc="1">
            <a:prstTxWarp prst="textNoShape">
              <a:avLst/>
            </a:prstTxWarp>
          </a:bodyPr>
          <a:lstStyle>
            <a:lvl1pPr algn="l" defTabSz="967034"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557" y="0"/>
            <a:ext cx="3170644" cy="47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t" anchorCtr="0" compatLnSpc="1">
            <a:prstTxWarp prst="textNoShape">
              <a:avLst/>
            </a:prstTxWarp>
          </a:bodyPr>
          <a:lstStyle>
            <a:lvl1pPr algn="r" defTabSz="967034"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55688" y="720725"/>
            <a:ext cx="5202237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584" y="4563157"/>
            <a:ext cx="5445889" cy="431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Klicken Sie, um die Textformatierung des Masters zu bearbeiten.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49"/>
            <a:ext cx="3170644" cy="47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b" anchorCtr="0" compatLnSpc="1">
            <a:prstTxWarp prst="textNoShape">
              <a:avLst/>
            </a:prstTxWarp>
          </a:bodyPr>
          <a:lstStyle>
            <a:lvl1pPr algn="l" defTabSz="967034"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557" y="9121749"/>
            <a:ext cx="3170644" cy="47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8" tIns="48304" rIns="96608" bIns="48304" numCol="1" anchor="b" anchorCtr="0" compatLnSpc="1">
            <a:prstTxWarp prst="textNoShape">
              <a:avLst/>
            </a:prstTxWarp>
          </a:bodyPr>
          <a:lstStyle>
            <a:lvl1pPr algn="r" defTabSz="967034">
              <a:buClrTx/>
              <a:buSzTx/>
              <a:buFontTx/>
              <a:buNone/>
              <a:defRPr sz="1300">
                <a:solidFill>
                  <a:schemeClr val="tx1"/>
                </a:solidFill>
              </a:defRPr>
            </a:lvl1pPr>
          </a:lstStyle>
          <a:p>
            <a:fld id="{CC51B82C-B0F1-4001-912C-624EFDBFD7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66112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4A585-8BEB-4AC0-ABCF-75687150C99E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8162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4A585-8BEB-4AC0-ABCF-75687150C99E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8162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162108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27219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471189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4916239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83058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83058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414783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83058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125323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83058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47993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83058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683058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914400"/>
            <a:ext cx="4076700" cy="5105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914400"/>
            <a:ext cx="4076700" cy="5105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719838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322259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42961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99270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24200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914400"/>
            <a:ext cx="8305800" cy="5105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8550" y="241300"/>
            <a:ext cx="2076450" cy="57785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41300"/>
            <a:ext cx="6076950" cy="57785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836" name="Rectangle 4"/>
          <p:cNvSpPr>
            <a:spLocks noChangeArrowheads="1"/>
          </p:cNvSpPr>
          <p:nvPr/>
        </p:nvSpPr>
        <p:spPr bwMode="auto">
          <a:xfrm>
            <a:off x="0" y="6172200"/>
            <a:ext cx="9921240" cy="228600"/>
          </a:xfrm>
          <a:prstGeom prst="rect">
            <a:avLst/>
          </a:prstGeom>
          <a:solidFill>
            <a:srgbClr val="CCFFCC"/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38" name="Rectangle 6"/>
          <p:cNvSpPr>
            <a:spLocks noChangeArrowheads="1"/>
          </p:cNvSpPr>
          <p:nvPr/>
        </p:nvSpPr>
        <p:spPr bwMode="auto">
          <a:xfrm>
            <a:off x="0" y="6400800"/>
            <a:ext cx="9906000" cy="457200"/>
          </a:xfrm>
          <a:prstGeom prst="rect">
            <a:avLst/>
          </a:prstGeom>
          <a:solidFill>
            <a:srgbClr val="969696"/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39" name="Line 7"/>
          <p:cNvSpPr>
            <a:spLocks noChangeShapeType="1"/>
          </p:cNvSpPr>
          <p:nvPr/>
        </p:nvSpPr>
        <p:spPr bwMode="auto">
          <a:xfrm>
            <a:off x="0" y="6172200"/>
            <a:ext cx="12954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40" name="Line 8"/>
          <p:cNvSpPr>
            <a:spLocks noChangeShapeType="1"/>
          </p:cNvSpPr>
          <p:nvPr/>
        </p:nvSpPr>
        <p:spPr bwMode="auto">
          <a:xfrm>
            <a:off x="838200" y="6172200"/>
            <a:ext cx="90678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44" name="Line 12"/>
          <p:cNvSpPr>
            <a:spLocks noChangeShapeType="1"/>
          </p:cNvSpPr>
          <p:nvPr/>
        </p:nvSpPr>
        <p:spPr bwMode="auto">
          <a:xfrm>
            <a:off x="0" y="6400800"/>
            <a:ext cx="9906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99" name="Line 67"/>
          <p:cNvSpPr>
            <a:spLocks noChangeShapeType="1"/>
          </p:cNvSpPr>
          <p:nvPr/>
        </p:nvSpPr>
        <p:spPr bwMode="auto">
          <a:xfrm flipV="1">
            <a:off x="1981200" y="5943600"/>
            <a:ext cx="0" cy="2286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6991" name="Line 159"/>
          <p:cNvSpPr>
            <a:spLocks noChangeShapeType="1"/>
          </p:cNvSpPr>
          <p:nvPr/>
        </p:nvSpPr>
        <p:spPr bwMode="auto">
          <a:xfrm>
            <a:off x="0" y="723900"/>
            <a:ext cx="9906000" cy="0"/>
          </a:xfrm>
          <a:prstGeom prst="line">
            <a:avLst/>
          </a:prstGeom>
          <a:noFill/>
          <a:ln w="127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36000" tIns="36000" rIns="0" bIns="0" anchor="ctr"/>
          <a:lstStyle/>
          <a:p>
            <a:endParaRPr lang="en-US"/>
          </a:p>
        </p:txBody>
      </p:sp>
      <p:sp>
        <p:nvSpPr>
          <p:cNvPr id="1017060" name="Line 228"/>
          <p:cNvSpPr>
            <a:spLocks noChangeShapeType="1"/>
          </p:cNvSpPr>
          <p:nvPr/>
        </p:nvSpPr>
        <p:spPr bwMode="auto">
          <a:xfrm>
            <a:off x="0" y="642938"/>
            <a:ext cx="9875520" cy="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lIns="36000" tIns="36000" rIns="0" bIns="0" anchor="ctr"/>
          <a:lstStyle/>
          <a:p>
            <a:endParaRPr lang="en-US"/>
          </a:p>
        </p:txBody>
      </p:sp>
      <p:sp>
        <p:nvSpPr>
          <p:cNvPr id="1017066" name="Text Box 234"/>
          <p:cNvSpPr txBox="1">
            <a:spLocks noChangeArrowheads="1"/>
          </p:cNvSpPr>
          <p:nvPr/>
        </p:nvSpPr>
        <p:spPr bwMode="auto">
          <a:xfrm>
            <a:off x="4495800" y="6553200"/>
            <a:ext cx="457200" cy="11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l">
              <a:buClrTx/>
              <a:buSzTx/>
              <a:buFontTx/>
              <a:buNone/>
            </a:pPr>
            <a:r>
              <a:rPr lang="de-DE" altLang="de-DE" sz="1300" b="1">
                <a:solidFill>
                  <a:srgbClr val="800000"/>
                </a:solidFill>
                <a:latin typeface="+mj-lt"/>
              </a:rPr>
              <a:t>S</a:t>
            </a:r>
            <a:r>
              <a:rPr lang="en-GB" altLang="de-DE" sz="1300" b="1">
                <a:solidFill>
                  <a:srgbClr val="800000"/>
                </a:solidFill>
                <a:latin typeface="+mj-lt"/>
              </a:rPr>
              <a:t>lide</a:t>
            </a:r>
            <a:r>
              <a:rPr lang="de-DE" altLang="de-DE" sz="1300" b="1">
                <a:solidFill>
                  <a:srgbClr val="800000"/>
                </a:solidFill>
                <a:latin typeface="+mj-lt"/>
              </a:rPr>
              <a:t> </a:t>
            </a:r>
            <a:r>
              <a:rPr lang="en-GB" altLang="de-DE" sz="1300" b="1">
                <a:solidFill>
                  <a:srgbClr val="800000"/>
                </a:solidFill>
                <a:latin typeface="+mj-lt"/>
              </a:rPr>
              <a:t> </a:t>
            </a:r>
            <a:fld id="{3CAAEC09-A481-40BA-A124-5C9AFE1C62FF}" type="slidenum">
              <a:rPr lang="en-GB" altLang="de-DE" sz="1300" b="1">
                <a:solidFill>
                  <a:srgbClr val="800000"/>
                </a:solidFill>
                <a:latin typeface="+mj-lt"/>
              </a:rPr>
              <a:pPr algn="l">
                <a:buClrTx/>
                <a:buSzTx/>
                <a:buFontTx/>
                <a:buNone/>
              </a:pPr>
              <a:t>‹#›</a:t>
            </a:fld>
            <a:endParaRPr lang="en-GB" altLang="de-DE" sz="1300" b="1">
              <a:solidFill>
                <a:srgbClr val="800000"/>
              </a:solidFill>
              <a:latin typeface="+mj-lt"/>
            </a:endParaRPr>
          </a:p>
        </p:txBody>
      </p:sp>
      <p:sp>
        <p:nvSpPr>
          <p:cNvPr id="1017069" name="Text Box 237"/>
          <p:cNvSpPr txBox="1">
            <a:spLocks noChangeArrowheads="1"/>
          </p:cNvSpPr>
          <p:nvPr/>
        </p:nvSpPr>
        <p:spPr bwMode="auto">
          <a:xfrm>
            <a:off x="8801100" y="6211888"/>
            <a:ext cx="76200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0" rIns="0" bIns="0"/>
          <a:lstStyle/>
          <a:p>
            <a:pPr algn="l">
              <a:buClrTx/>
              <a:buSzTx/>
              <a:buFontTx/>
              <a:buNone/>
            </a:pPr>
            <a:fld id="{7FA8422E-F20D-4A96-AD74-0158C2F29876}" type="datetime1">
              <a:rPr lang="en-GB" altLang="de-DE" sz="1200">
                <a:solidFill>
                  <a:srgbClr val="008A00"/>
                </a:solidFill>
              </a:rPr>
              <a:pPr algn="l">
                <a:buClrTx/>
                <a:buSzTx/>
                <a:buFontTx/>
                <a:buNone/>
              </a:pPr>
              <a:t>26/09/2022</a:t>
            </a:fld>
            <a:endParaRPr lang="en-GB" altLang="de-DE" sz="1200">
              <a:solidFill>
                <a:srgbClr val="008A00"/>
              </a:solidFill>
            </a:endParaRPr>
          </a:p>
        </p:txBody>
      </p:sp>
      <p:pic>
        <p:nvPicPr>
          <p:cNvPr id="76" name="Picture 75" descr="gearanm[1].gif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220200" y="0"/>
            <a:ext cx="685800" cy="623455"/>
          </a:xfrm>
          <a:prstGeom prst="rect">
            <a:avLst/>
          </a:prstGeom>
        </p:spPr>
      </p:pic>
      <p:sp>
        <p:nvSpPr>
          <p:cNvPr id="85" name="Rectangle 21"/>
          <p:cNvSpPr>
            <a:spLocks noChangeArrowheads="1"/>
          </p:cNvSpPr>
          <p:nvPr/>
        </p:nvSpPr>
        <p:spPr bwMode="auto">
          <a:xfrm>
            <a:off x="9385300" y="6591300"/>
            <a:ext cx="304800" cy="88900"/>
          </a:xfrm>
          <a:prstGeom prst="rect">
            <a:avLst/>
          </a:prstGeom>
          <a:solidFill>
            <a:srgbClr val="FFFF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86" name="Rectangle 22"/>
          <p:cNvSpPr>
            <a:spLocks noChangeArrowheads="1"/>
          </p:cNvSpPr>
          <p:nvPr/>
        </p:nvSpPr>
        <p:spPr bwMode="auto">
          <a:xfrm>
            <a:off x="8872537" y="6532563"/>
            <a:ext cx="185738" cy="185737"/>
          </a:xfrm>
          <a:prstGeom prst="rect">
            <a:avLst/>
          </a:prstGeom>
          <a:solidFill>
            <a:srgbClr val="99CC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T</a:t>
            </a:r>
            <a:endParaRPr lang="vi-VN" b="1">
              <a:latin typeface="+mj-lt"/>
            </a:endParaRPr>
          </a:p>
        </p:txBody>
      </p:sp>
      <p:sp>
        <p:nvSpPr>
          <p:cNvPr id="87" name="Rectangle 23"/>
          <p:cNvSpPr>
            <a:spLocks noChangeArrowheads="1"/>
          </p:cNvSpPr>
          <p:nvPr/>
        </p:nvSpPr>
        <p:spPr bwMode="auto">
          <a:xfrm>
            <a:off x="8591550" y="6532563"/>
            <a:ext cx="185737" cy="185737"/>
          </a:xfrm>
          <a:prstGeom prst="rect">
            <a:avLst/>
          </a:prstGeom>
          <a:solidFill>
            <a:srgbClr val="CCFFCC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E</a:t>
            </a:r>
            <a:endParaRPr lang="vi-VN" b="1">
              <a:latin typeface="+mj-lt"/>
            </a:endParaRPr>
          </a:p>
        </p:txBody>
      </p:sp>
      <p:sp>
        <p:nvSpPr>
          <p:cNvPr id="88" name="Rectangle 24"/>
          <p:cNvSpPr>
            <a:spLocks noChangeArrowheads="1"/>
          </p:cNvSpPr>
          <p:nvPr/>
        </p:nvSpPr>
        <p:spPr bwMode="auto">
          <a:xfrm>
            <a:off x="8305800" y="6532563"/>
            <a:ext cx="185737" cy="185737"/>
          </a:xfrm>
          <a:prstGeom prst="rect">
            <a:avLst/>
          </a:prstGeom>
          <a:solidFill>
            <a:srgbClr val="FFFF99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N</a:t>
            </a:r>
            <a:endParaRPr lang="vi-VN" b="1">
              <a:latin typeface="+mj-lt"/>
            </a:endParaRPr>
          </a:p>
        </p:txBody>
      </p:sp>
      <p:sp>
        <p:nvSpPr>
          <p:cNvPr id="89" name="Rectangle 25"/>
          <p:cNvSpPr>
            <a:spLocks noChangeArrowheads="1"/>
          </p:cNvSpPr>
          <p:nvPr/>
        </p:nvSpPr>
        <p:spPr bwMode="auto">
          <a:xfrm>
            <a:off x="8001000" y="6532563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U</a:t>
            </a:r>
            <a:endParaRPr lang="vi-VN" b="1">
              <a:latin typeface="+mj-lt"/>
            </a:endParaRPr>
          </a:p>
        </p:txBody>
      </p:sp>
      <p:sp>
        <p:nvSpPr>
          <p:cNvPr id="90" name="Rectangle 26"/>
          <p:cNvSpPr>
            <a:spLocks noChangeArrowheads="1"/>
          </p:cNvSpPr>
          <p:nvPr/>
        </p:nvSpPr>
        <p:spPr bwMode="auto">
          <a:xfrm>
            <a:off x="7556500" y="6591300"/>
            <a:ext cx="338137" cy="88900"/>
          </a:xfrm>
          <a:prstGeom prst="rect">
            <a:avLst/>
          </a:prstGeom>
          <a:solidFill>
            <a:srgbClr val="FF6600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91" name="Rectangle 25"/>
          <p:cNvSpPr>
            <a:spLocks noChangeArrowheads="1"/>
          </p:cNvSpPr>
          <p:nvPr/>
        </p:nvSpPr>
        <p:spPr bwMode="auto">
          <a:xfrm>
            <a:off x="9144000" y="6527800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I</a:t>
            </a:r>
            <a:endParaRPr lang="vi-VN" b="1">
              <a:latin typeface="+mj-lt"/>
            </a:endParaRPr>
          </a:p>
        </p:txBody>
      </p:sp>
      <p:sp>
        <p:nvSpPr>
          <p:cNvPr id="3" name="Rectangle 21">
            <a:extLst>
              <a:ext uri="{FF2B5EF4-FFF2-40B4-BE49-F238E27FC236}">
                <a16:creationId xmlns:a16="http://schemas.microsoft.com/office/drawing/2014/main" id="{C79A3917-EEA0-4AC1-A7D2-3AB8B891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7000" y="6607735"/>
            <a:ext cx="304800" cy="88900"/>
          </a:xfrm>
          <a:prstGeom prst="rect">
            <a:avLst/>
          </a:prstGeom>
          <a:solidFill>
            <a:srgbClr val="FFFF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" name="Rectangle 22">
            <a:extLst>
              <a:ext uri="{FF2B5EF4-FFF2-40B4-BE49-F238E27FC236}">
                <a16:creationId xmlns:a16="http://schemas.microsoft.com/office/drawing/2014/main" id="{09CB2BA6-54F7-4DFD-847F-D4CE83CFC8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54931" y="6536531"/>
            <a:ext cx="185738" cy="185737"/>
          </a:xfrm>
          <a:prstGeom prst="rect">
            <a:avLst/>
          </a:prstGeom>
          <a:solidFill>
            <a:srgbClr val="99CC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&amp;</a:t>
            </a:r>
            <a:endParaRPr lang="vi-VN" b="1" dirty="0">
              <a:latin typeface="+mj-lt"/>
            </a:endParaRP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A6664019-71F0-4D04-9CEE-614B6B5D7D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73944" y="6536531"/>
            <a:ext cx="185737" cy="185737"/>
          </a:xfrm>
          <a:prstGeom prst="rect">
            <a:avLst/>
          </a:prstGeom>
          <a:solidFill>
            <a:srgbClr val="CCFFCC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T</a:t>
            </a:r>
            <a:endParaRPr lang="vi-VN" b="1" dirty="0">
              <a:latin typeface="+mj-lt"/>
            </a:endParaRPr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3909EB5C-C918-4B2C-9EBB-40726CD21A5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88194" y="6536531"/>
            <a:ext cx="185737" cy="185737"/>
          </a:xfrm>
          <a:prstGeom prst="rect">
            <a:avLst/>
          </a:prstGeom>
          <a:solidFill>
            <a:srgbClr val="FFFF99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K</a:t>
            </a:r>
            <a:endParaRPr lang="vi-VN" b="1" dirty="0">
              <a:latin typeface="+mj-lt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8D41B6C5-3FC1-4B7E-8CE1-18709C01BA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83394" y="6536531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 dirty="0">
                <a:latin typeface="+mj-lt"/>
              </a:rPr>
              <a:t>P</a:t>
            </a:r>
            <a:endParaRPr lang="vi-VN" b="1" dirty="0">
              <a:latin typeface="+mj-lt"/>
            </a:endParaRPr>
          </a:p>
        </p:txBody>
      </p:sp>
      <p:sp>
        <p:nvSpPr>
          <p:cNvPr id="8" name="Rectangle 26">
            <a:extLst>
              <a:ext uri="{FF2B5EF4-FFF2-40B4-BE49-F238E27FC236}">
                <a16:creationId xmlns:a16="http://schemas.microsoft.com/office/drawing/2014/main" id="{69AAA2B3-9A2B-422D-93AF-2F6581DE6C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8894" y="6595268"/>
            <a:ext cx="338137" cy="88900"/>
          </a:xfrm>
          <a:prstGeom prst="rect">
            <a:avLst/>
          </a:prstGeom>
          <a:solidFill>
            <a:srgbClr val="FF6600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5E43499D-681E-4A42-BBA3-7AA352494F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26394" y="6531768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Đ</a:t>
            </a:r>
            <a:endParaRPr lang="vi-VN" b="1">
              <a:latin typeface="+mj-lt"/>
            </a:endParaRPr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63A17F7A-9112-42E4-93A9-85417BCDB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76463" y="6535270"/>
            <a:ext cx="185737" cy="185737"/>
          </a:xfrm>
          <a:prstGeom prst="rect">
            <a:avLst/>
          </a:prstGeom>
          <a:solidFill>
            <a:srgbClr val="CCFFCC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C</a:t>
            </a:r>
            <a:endParaRPr lang="vi-VN" b="1" dirty="0">
              <a:latin typeface="+mj-lt"/>
            </a:endParaRPr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E218437E-8253-4AA6-9209-3B24D0B70DA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90713" y="6535270"/>
            <a:ext cx="185737" cy="185737"/>
          </a:xfrm>
          <a:prstGeom prst="rect">
            <a:avLst/>
          </a:prstGeom>
          <a:solidFill>
            <a:srgbClr val="FFFF99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B</a:t>
            </a:r>
            <a:endParaRPr lang="vi-VN" b="1" dirty="0">
              <a:latin typeface="+mj-lt"/>
            </a:endParaRPr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F10E0710-B99B-4367-942D-C108D3D4ED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14028" y="6535270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L</a:t>
            </a:r>
            <a:endParaRPr lang="vi-VN" b="1"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844091-F95A-44B3-A1C0-5601E2EEFCCB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" y="17859"/>
            <a:ext cx="526360" cy="6055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77" r:id="rId2"/>
    <p:sldLayoutId id="2147483676" r:id="rId3"/>
    <p:sldLayoutId id="2147483675" r:id="rId4"/>
    <p:sldLayoutId id="2147483674" r:id="rId5"/>
    <p:sldLayoutId id="2147483658" r:id="rId6"/>
    <p:sldLayoutId id="2147483680" r:id="rId7"/>
    <p:sldLayoutId id="2147483679" r:id="rId8"/>
    <p:sldLayoutId id="2147483669" r:id="rId9"/>
    <p:sldLayoutId id="214748366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78" r:id="rId16"/>
    <p:sldLayoutId id="2147483673" r:id="rId17"/>
    <p:sldLayoutId id="2147483672" r:id="rId18"/>
    <p:sldLayoutId id="2147483671" r:id="rId19"/>
    <p:sldLayoutId id="2147483670" r:id="rId20"/>
    <p:sldLayoutId id="2147483664" r:id="rId21"/>
    <p:sldLayoutId id="2147483665" r:id="rId22"/>
    <p:sldLayoutId id="2147483666" r:id="rId23"/>
    <p:sldLayoutId id="2147483667" r:id="rId24"/>
  </p:sldLayoutIdLst>
  <p:transition/>
  <p:txStyles>
    <p:titleStyle>
      <a:lvl1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+mj-lt"/>
          <a:ea typeface="+mj-ea"/>
          <a:cs typeface="+mj-cs"/>
        </a:defRPr>
      </a:lvl1pPr>
      <a:lvl2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2pPr>
      <a:lvl3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3pPr>
      <a:lvl4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4pPr>
      <a:lvl5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5pPr>
      <a:lvl6pPr marL="8413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6pPr>
      <a:lvl7pPr marL="12985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7pPr>
      <a:lvl8pPr marL="17557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8pPr>
      <a:lvl9pPr marL="22129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9pPr>
    </p:titleStyle>
    <p:bodyStyle>
      <a:lvl1pPr marL="384175" indent="-384175" algn="just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65163" indent="-279400" algn="just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SzPct val="70000"/>
        <a:buFont typeface="Wingdings" pitchFamily="2" charset="2"/>
        <a:defRPr sz="2000">
          <a:solidFill>
            <a:schemeClr val="tx1"/>
          </a:solidFill>
          <a:latin typeface="+mn-lt"/>
        </a:defRPr>
      </a:lvl2pPr>
      <a:lvl3pPr marL="958850" indent="-292100" algn="just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defRPr sz="2000">
          <a:solidFill>
            <a:schemeClr val="tx1"/>
          </a:solidFill>
          <a:latin typeface="+mn-lt"/>
        </a:defRPr>
      </a:lvl3pPr>
      <a:lvl4pPr marL="1243013" indent="-282575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400">
          <a:solidFill>
            <a:schemeClr val="tx1"/>
          </a:solidFill>
          <a:latin typeface="+mn-lt"/>
        </a:defRPr>
      </a:lvl4pPr>
      <a:lvl5pPr marL="15255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5pPr>
      <a:lvl6pPr marL="19827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6pPr>
      <a:lvl7pPr marL="24399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7pPr>
      <a:lvl8pPr marL="28971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8pPr>
      <a:lvl9pPr marL="33543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4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tracuuvanban.uneti.edu.vn/chi-tiet-van-ban-1/quyet-dinh-631-2022-qd-dhktktcn-ngay-29-08-2022.html" TargetMode="Externa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1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jpg"/><Relationship Id="rId5" Type="http://schemas.openxmlformats.org/officeDocument/2006/relationships/image" Target="../media/image26.png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22" name="Rectangle 2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-76200" y="4572000"/>
            <a:ext cx="10058399" cy="609600"/>
          </a:xfrm>
          <a:ln>
            <a:noFill/>
          </a:ln>
        </p:spPr>
        <p:txBody>
          <a:bodyPr/>
          <a:lstStyle/>
          <a:p>
            <a:pPr algn="ctr"/>
            <a:r>
              <a:rPr lang="en-US" sz="3500" b="1" dirty="0">
                <a:solidFill>
                  <a:srgbClr val="FF0000"/>
                </a:solidFill>
              </a:rPr>
              <a:t>PHÒNG KHẢO THÍ </a:t>
            </a:r>
            <a:r>
              <a:rPr lang="en-US" sz="3500" b="1" dirty="0" smtClean="0">
                <a:solidFill>
                  <a:srgbClr val="FF0000"/>
                </a:solidFill>
              </a:rPr>
              <a:t>&amp; </a:t>
            </a:r>
            <a:r>
              <a:rPr lang="en-US" sz="3500" b="1" dirty="0">
                <a:solidFill>
                  <a:srgbClr val="FF0000"/>
                </a:solidFill>
              </a:rPr>
              <a:t>ĐẢM BẢO CHẤT LƯỢNG</a:t>
            </a:r>
          </a:p>
        </p:txBody>
      </p:sp>
      <p:sp>
        <p:nvSpPr>
          <p:cNvPr id="1566730" name="Rectangle 10"/>
          <p:cNvSpPr>
            <a:spLocks noChangeAspect="1" noChangeArrowheads="1"/>
          </p:cNvSpPr>
          <p:nvPr/>
        </p:nvSpPr>
        <p:spPr bwMode="auto">
          <a:xfrm>
            <a:off x="3733800" y="5486400"/>
            <a:ext cx="2667000" cy="38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384175" indent="-384175" algn="l">
              <a:lnSpc>
                <a:spcPct val="120000"/>
              </a:lnSpc>
              <a:spcBef>
                <a:spcPct val="20000"/>
              </a:spcBef>
            </a:pPr>
            <a:r>
              <a:rPr lang="en-US" sz="1600" b="1" dirty="0">
                <a:solidFill>
                  <a:srgbClr val="0000CC"/>
                </a:solidFill>
              </a:rPr>
              <a:t>HÀ NỘI, NGÀY </a:t>
            </a:r>
            <a:fld id="{C893AFEE-C6D8-43C1-9400-630C4213C558}" type="datetime1">
              <a:rPr lang="vi-VN" sz="1600" b="1">
                <a:solidFill>
                  <a:srgbClr val="0000CC"/>
                </a:solidFill>
              </a:rPr>
              <a:pPr marL="384175" indent="-384175" algn="l">
                <a:lnSpc>
                  <a:spcPct val="120000"/>
                </a:lnSpc>
                <a:spcBef>
                  <a:spcPct val="20000"/>
                </a:spcBef>
              </a:pPr>
              <a:t>26/09/2022</a:t>
            </a:fld>
            <a:endParaRPr lang="en-US" sz="1600" b="1" dirty="0">
              <a:solidFill>
                <a:srgbClr val="0000CC"/>
              </a:solidFill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72548" y="100496"/>
            <a:ext cx="84582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500" b="1">
                <a:solidFill>
                  <a:srgbClr val="000099"/>
                </a:solidFill>
              </a:rPr>
              <a:t>TRƯỜNG ĐẠI HỌC KINH TẾ KỸ THUẬT CÔNG NGHIỆP</a:t>
            </a:r>
          </a:p>
        </p:txBody>
      </p:sp>
      <p:pic>
        <p:nvPicPr>
          <p:cNvPr id="13" name="Picture 12" descr="Logo_TiengVi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1899" y="1150059"/>
            <a:ext cx="2362200" cy="3083613"/>
          </a:xfrm>
          <a:prstGeom prst="rect">
            <a:avLst/>
          </a:prstGeom>
          <a:ln>
            <a:solidFill>
              <a:srgbClr val="0000CC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4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66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22" grpId="0" build="p"/>
      <p:bldP spid="15667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/>
          </p:cNvSpPr>
          <p:nvPr/>
        </p:nvSpPr>
        <p:spPr bwMode="auto">
          <a:xfrm>
            <a:off x="914400" y="76200"/>
            <a:ext cx="58531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2800" b="1" dirty="0">
                <a:solidFill>
                  <a:srgbClr val="000099"/>
                </a:solidFill>
              </a:rPr>
              <a:t>PHÒNG QUẢN LÝ CHẤT LƯỢNG</a:t>
            </a: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1602782749"/>
              </p:ext>
            </p:extLst>
          </p:nvPr>
        </p:nvGraphicFramePr>
        <p:xfrm>
          <a:off x="4456367" y="2154103"/>
          <a:ext cx="5336607" cy="2001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8600" y="2371753"/>
            <a:ext cx="3980433" cy="298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Straight Connector 37"/>
          <p:cNvCxnSpPr/>
          <p:nvPr/>
        </p:nvCxnSpPr>
        <p:spPr>
          <a:xfrm>
            <a:off x="33727" y="1694688"/>
            <a:ext cx="98939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33727" y="1212160"/>
            <a:ext cx="848359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rgbClr val="0000CC"/>
                </a:solidFill>
                <a:ea typeface="Arial Unicode MS" pitchFamily="34" charset="-128"/>
                <a:cs typeface="Arial Unicode MS" pitchFamily="34" charset="-128"/>
              </a:rPr>
              <a:t>TUẦN SINH HOẠT CHÍNH TRỊ ĐẦU KHÓA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7C2E8C-AE3F-47E0-A432-77294DEE38C9}"/>
              </a:ext>
            </a:extLst>
          </p:cNvPr>
          <p:cNvGrpSpPr/>
          <p:nvPr/>
        </p:nvGrpSpPr>
        <p:grpSpPr>
          <a:xfrm>
            <a:off x="4456367" y="3723582"/>
            <a:ext cx="789707" cy="1122738"/>
            <a:chOff x="0" y="1071473"/>
            <a:chExt cx="958371" cy="1369101"/>
          </a:xfrm>
        </p:grpSpPr>
        <p:sp>
          <p:nvSpPr>
            <p:cNvPr id="15" name="Chevron 8">
              <a:extLst>
                <a:ext uri="{FF2B5EF4-FFF2-40B4-BE49-F238E27FC236}">
                  <a16:creationId xmlns:a16="http://schemas.microsoft.com/office/drawing/2014/main" id="{D4F0F0D3-00F5-4A49-A432-5AD5467B8F11}"/>
                </a:ext>
              </a:extLst>
            </p:cNvPr>
            <p:cNvSpPr/>
            <p:nvPr/>
          </p:nvSpPr>
          <p:spPr>
            <a:xfrm rot="5400000">
              <a:off x="-205365" y="1276838"/>
              <a:ext cx="1369101" cy="958371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Chevron 4">
              <a:extLst>
                <a:ext uri="{FF2B5EF4-FFF2-40B4-BE49-F238E27FC236}">
                  <a16:creationId xmlns:a16="http://schemas.microsoft.com/office/drawing/2014/main" id="{3D96C1FE-11A3-4992-AC51-5E4AB543EA2A}"/>
                </a:ext>
              </a:extLst>
            </p:cNvPr>
            <p:cNvSpPr/>
            <p:nvPr/>
          </p:nvSpPr>
          <p:spPr>
            <a:xfrm>
              <a:off x="1" y="1557378"/>
              <a:ext cx="927489" cy="404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kern="1200" dirty="0"/>
                <a:t>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3F4905-07AD-4BBD-B210-9901E54F85B6}"/>
              </a:ext>
            </a:extLst>
          </p:cNvPr>
          <p:cNvGrpSpPr/>
          <p:nvPr/>
        </p:nvGrpSpPr>
        <p:grpSpPr>
          <a:xfrm>
            <a:off x="5235189" y="3650398"/>
            <a:ext cx="4520353" cy="788538"/>
            <a:chOff x="958371" y="1070038"/>
            <a:chExt cx="3892381" cy="846474"/>
          </a:xfrm>
        </p:grpSpPr>
        <p:sp>
          <p:nvSpPr>
            <p:cNvPr id="20" name="Round Same Side Corner Rectangle 11">
              <a:extLst>
                <a:ext uri="{FF2B5EF4-FFF2-40B4-BE49-F238E27FC236}">
                  <a16:creationId xmlns:a16="http://schemas.microsoft.com/office/drawing/2014/main" id="{E48A1EBB-DF47-49B2-A432-8B7876E63948}"/>
                </a:ext>
              </a:extLst>
            </p:cNvPr>
            <p:cNvSpPr/>
            <p:nvPr/>
          </p:nvSpPr>
          <p:spPr>
            <a:xfrm rot="5400000">
              <a:off x="2481325" y="-452916"/>
              <a:ext cx="846474" cy="389238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ound Same Side Corner Rectangle 6">
              <a:extLst>
                <a:ext uri="{FF2B5EF4-FFF2-40B4-BE49-F238E27FC236}">
                  <a16:creationId xmlns:a16="http://schemas.microsoft.com/office/drawing/2014/main" id="{610ECF75-9A5D-46A1-9CBD-446AD4CCFB97}"/>
                </a:ext>
              </a:extLst>
            </p:cNvPr>
            <p:cNvSpPr/>
            <p:nvPr/>
          </p:nvSpPr>
          <p:spPr>
            <a:xfrm>
              <a:off x="958372" y="1113478"/>
              <a:ext cx="3847379" cy="8030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0795" rIns="10795" bIns="10795" numCol="1" spcCol="1270" anchor="ctr" anchorCtr="0">
              <a:noAutofit/>
            </a:bodyPr>
            <a:lstStyle/>
            <a:p>
              <a:pPr lvl="0" algn="just"/>
              <a:r>
                <a:rPr lang="en-US" sz="1900" b="1" dirty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 3. </a:t>
              </a:r>
              <a:r>
                <a:rPr lang="en-US" sz="1900" b="1" dirty="0" err="1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Công</a:t>
              </a:r>
              <a:r>
                <a:rPr lang="en-US" sz="1900" b="1" dirty="0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tác</a:t>
              </a:r>
              <a:r>
                <a:rPr lang="en-US" sz="1900" b="1" dirty="0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khảo</a:t>
              </a:r>
              <a:r>
                <a:rPr lang="en-US" sz="1900" b="1" dirty="0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thí</a:t>
              </a:r>
              <a:endParaRPr lang="en-US" sz="1900" dirty="0">
                <a:solidFill>
                  <a:srgbClr val="0000CC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09F0549-43D6-44DD-8898-C6482B52B2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" y="-18288"/>
            <a:ext cx="9906000" cy="1064052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35DB542F-8529-47E3-9784-222936B6CE02}"/>
              </a:ext>
            </a:extLst>
          </p:cNvPr>
          <p:cNvGrpSpPr/>
          <p:nvPr/>
        </p:nvGrpSpPr>
        <p:grpSpPr>
          <a:xfrm>
            <a:off x="4456367" y="4516062"/>
            <a:ext cx="789707" cy="1122738"/>
            <a:chOff x="0" y="1071473"/>
            <a:chExt cx="958371" cy="1369101"/>
          </a:xfrm>
        </p:grpSpPr>
        <p:sp>
          <p:nvSpPr>
            <p:cNvPr id="29" name="Chevron 8">
              <a:extLst>
                <a:ext uri="{FF2B5EF4-FFF2-40B4-BE49-F238E27FC236}">
                  <a16:creationId xmlns:a16="http://schemas.microsoft.com/office/drawing/2014/main" id="{5A5862ED-3BD3-4903-8C52-A3F838D58DC1}"/>
                </a:ext>
              </a:extLst>
            </p:cNvPr>
            <p:cNvSpPr/>
            <p:nvPr/>
          </p:nvSpPr>
          <p:spPr>
            <a:xfrm rot="5400000">
              <a:off x="-205365" y="1276838"/>
              <a:ext cx="1369101" cy="958371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Chevron 4">
              <a:extLst>
                <a:ext uri="{FF2B5EF4-FFF2-40B4-BE49-F238E27FC236}">
                  <a16:creationId xmlns:a16="http://schemas.microsoft.com/office/drawing/2014/main" id="{9CBCAB03-99CB-4AC3-BD7D-9EAC9BD4FF70}"/>
                </a:ext>
              </a:extLst>
            </p:cNvPr>
            <p:cNvSpPr/>
            <p:nvPr/>
          </p:nvSpPr>
          <p:spPr>
            <a:xfrm>
              <a:off x="1" y="1557378"/>
              <a:ext cx="927489" cy="404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kern="1200"/>
                <a:t>4</a:t>
              </a:r>
              <a:endParaRPr lang="en-US" sz="3600" b="1" kern="12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5320DA4-4B42-4F25-85AF-E843ECCCFC5E}"/>
              </a:ext>
            </a:extLst>
          </p:cNvPr>
          <p:cNvGrpSpPr/>
          <p:nvPr/>
        </p:nvGrpSpPr>
        <p:grpSpPr>
          <a:xfrm>
            <a:off x="5246075" y="4478483"/>
            <a:ext cx="4520353" cy="788538"/>
            <a:chOff x="958371" y="1070038"/>
            <a:chExt cx="3892381" cy="846474"/>
          </a:xfrm>
        </p:grpSpPr>
        <p:sp>
          <p:nvSpPr>
            <p:cNvPr id="32" name="Round Same Side Corner Rectangle 11">
              <a:extLst>
                <a:ext uri="{FF2B5EF4-FFF2-40B4-BE49-F238E27FC236}">
                  <a16:creationId xmlns:a16="http://schemas.microsoft.com/office/drawing/2014/main" id="{771BA020-2784-4F7B-AB9D-4D0BCD46EF20}"/>
                </a:ext>
              </a:extLst>
            </p:cNvPr>
            <p:cNvSpPr/>
            <p:nvPr/>
          </p:nvSpPr>
          <p:spPr>
            <a:xfrm rot="5400000">
              <a:off x="2481325" y="-452916"/>
              <a:ext cx="846474" cy="389238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ound Same Side Corner Rectangle 6">
              <a:extLst>
                <a:ext uri="{FF2B5EF4-FFF2-40B4-BE49-F238E27FC236}">
                  <a16:creationId xmlns:a16="http://schemas.microsoft.com/office/drawing/2014/main" id="{FEFD5E90-94C4-4C2C-B23C-E2601D769CD9}"/>
                </a:ext>
              </a:extLst>
            </p:cNvPr>
            <p:cNvSpPr/>
            <p:nvPr/>
          </p:nvSpPr>
          <p:spPr>
            <a:xfrm>
              <a:off x="958372" y="1113478"/>
              <a:ext cx="3847379" cy="8030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0795" rIns="10795" bIns="10795" numCol="1" spcCol="1270" anchor="ctr" anchorCtr="0">
              <a:noAutofit/>
            </a:bodyPr>
            <a:lstStyle/>
            <a:p>
              <a:pPr algn="just"/>
              <a:r>
                <a:rPr lang="en-US" sz="1900" b="1" dirty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 4. </a:t>
              </a:r>
              <a:r>
                <a:rPr lang="en-US" sz="1900" b="1" dirty="0" err="1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Công</a:t>
              </a:r>
              <a:r>
                <a:rPr lang="en-US" sz="1900" b="1" dirty="0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tác</a:t>
              </a:r>
              <a:r>
                <a:rPr lang="en-US" sz="1900" b="1" dirty="0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đảm</a:t>
              </a:r>
              <a:r>
                <a:rPr lang="en-US" sz="1900" b="1" dirty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bảo</a:t>
              </a:r>
              <a:r>
                <a:rPr lang="en-US" sz="1900" b="1" dirty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chất</a:t>
              </a:r>
              <a:r>
                <a:rPr lang="en-US" sz="1900" b="1" dirty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lượng</a:t>
              </a:r>
              <a:r>
                <a:rPr lang="en-US" sz="1900" b="1" dirty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smtClean="0">
                  <a:solidFill>
                    <a:srgbClr val="0000CC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endParaRPr lang="en-US" sz="1900" dirty="0">
                <a:solidFill>
                  <a:srgbClr val="0000CC"/>
                </a:solidFill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5582C3F-4766-45F8-8684-9CD518F757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"/>
            <a:ext cx="708660" cy="81534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KHẢO THÍ &amp; ĐẢM BẢO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1. </a:t>
            </a:r>
            <a:r>
              <a:rPr lang="en-US" sz="2600" b="1" dirty="0" err="1">
                <a:solidFill>
                  <a:schemeClr val="bg1"/>
                </a:solidFill>
              </a:rPr>
              <a:t>Giới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thiệu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chức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năng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nhiệm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vụ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của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err="1">
                <a:solidFill>
                  <a:schemeClr val="bg1"/>
                </a:solidFill>
              </a:rPr>
              <a:t>phòng</a:t>
            </a:r>
            <a:r>
              <a:rPr lang="en-US" sz="2600" b="1">
                <a:solidFill>
                  <a:schemeClr val="bg1"/>
                </a:solidFill>
              </a:rPr>
              <a:t> KT&amp;ĐBCL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76200" y="1402080"/>
            <a:ext cx="63101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1.1.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Quá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trình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hình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thành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và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phát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triển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F39266-86E4-43C6-9BDD-CC2B537AFCAD}"/>
              </a:ext>
            </a:extLst>
          </p:cNvPr>
          <p:cNvSpPr txBox="1"/>
          <p:nvPr/>
        </p:nvSpPr>
        <p:spPr>
          <a:xfrm>
            <a:off x="114300" y="1981200"/>
            <a:ext cx="40767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- </a:t>
            </a:r>
            <a:r>
              <a:rPr lang="vi-VN" sz="2200" b="0" i="0" dirty="0" smtClean="0">
                <a:solidFill>
                  <a:srgbClr val="000000"/>
                </a:solidFill>
                <a:effectLst/>
                <a:latin typeface="+mj-lt"/>
              </a:rPr>
              <a:t>Phòng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j-lt"/>
              </a:rPr>
              <a:t>KT&amp;ĐBCL 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j-lt"/>
              </a:rPr>
              <a:t>được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+mj-lt"/>
              </a:rPr>
              <a:t>thành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+mj-lt"/>
              </a:rPr>
              <a:t>lập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j-lt"/>
              </a:rPr>
              <a:t> theo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j-lt"/>
              </a:rPr>
              <a:t>Q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j-lt"/>
              </a:rPr>
              <a:t>uyết định </a:t>
            </a:r>
            <a:r>
              <a:rPr lang="vi-VN" sz="2200" b="0" i="0" dirty="0">
                <a:solidFill>
                  <a:srgbClr val="0000CC"/>
                </a:solidFill>
                <a:effectLst/>
                <a:latin typeface="+mj-lt"/>
              </a:rPr>
              <a:t>số 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248</a:t>
            </a:r>
            <a:r>
              <a:rPr lang="en-US" sz="2200" dirty="0" smtClean="0">
                <a:solidFill>
                  <a:srgbClr val="0000CC"/>
                </a:solidFill>
                <a:latin typeface="+mj-lt"/>
              </a:rPr>
              <a:t>/QĐ-ĐHKTKTCN</a:t>
            </a:r>
            <a:r>
              <a:rPr lang="vi-VN" sz="2200" b="0" i="0" dirty="0" smtClean="0">
                <a:solidFill>
                  <a:srgbClr val="0000CC"/>
                </a:solidFill>
                <a:effectLst/>
                <a:latin typeface="+mj-lt"/>
              </a:rPr>
              <a:t> </a:t>
            </a:r>
            <a:r>
              <a:rPr lang="vi-VN" sz="2200" b="0" i="0" dirty="0">
                <a:solidFill>
                  <a:srgbClr val="0000CC"/>
                </a:solidFill>
                <a:effectLst/>
                <a:latin typeface="+mj-lt"/>
              </a:rPr>
              <a:t>ngày 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21</a:t>
            </a:r>
            <a:r>
              <a:rPr lang="vi-VN" sz="2200" b="0" i="0" dirty="0" smtClean="0">
                <a:solidFill>
                  <a:srgbClr val="0000CC"/>
                </a:solidFill>
                <a:effectLst/>
                <a:latin typeface="+mj-lt"/>
              </a:rPr>
              <a:t> </a:t>
            </a:r>
            <a:r>
              <a:rPr lang="vi-VN" sz="2200" b="0" i="0" dirty="0">
                <a:solidFill>
                  <a:srgbClr val="0000CC"/>
                </a:solidFill>
                <a:effectLst/>
                <a:latin typeface="+mj-lt"/>
              </a:rPr>
              <a:t>tháng 12 năm </a:t>
            </a:r>
            <a:r>
              <a:rPr lang="vi-VN" sz="2200" b="0" i="0" dirty="0" smtClean="0">
                <a:solidFill>
                  <a:srgbClr val="0000CC"/>
                </a:solidFill>
                <a:effectLst/>
                <a:latin typeface="+mj-lt"/>
              </a:rPr>
              <a:t>20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07 (</a:t>
            </a:r>
            <a:r>
              <a:rPr lang="en-US" sz="2200" b="0" i="0" dirty="0" err="1" smtClean="0">
                <a:solidFill>
                  <a:srgbClr val="0000CC"/>
                </a:solidFill>
                <a:effectLst/>
                <a:latin typeface="+mj-lt"/>
              </a:rPr>
              <a:t>khi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 </a:t>
            </a:r>
            <a:r>
              <a:rPr lang="en-US" sz="2200" dirty="0" err="1" smtClean="0">
                <a:solidFill>
                  <a:srgbClr val="0000CC"/>
                </a:solidFill>
                <a:latin typeface="+mj-lt"/>
              </a:rPr>
              <a:t>đó</a:t>
            </a:r>
            <a:r>
              <a:rPr lang="en-US" sz="2200" dirty="0" smtClean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200" dirty="0" err="1" smtClean="0">
                <a:solidFill>
                  <a:srgbClr val="0000CC"/>
                </a:solidFill>
                <a:latin typeface="+mj-lt"/>
              </a:rPr>
              <a:t>phòng</a:t>
            </a:r>
            <a:r>
              <a:rPr lang="en-US" sz="2200" dirty="0" smtClean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200" dirty="0" err="1" smtClean="0">
                <a:solidFill>
                  <a:srgbClr val="0000CC"/>
                </a:solidFill>
                <a:latin typeface="+mj-lt"/>
              </a:rPr>
              <a:t>có</a:t>
            </a:r>
            <a:r>
              <a:rPr lang="en-US" sz="2200" dirty="0" smtClean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200" dirty="0" err="1" smtClean="0">
                <a:solidFill>
                  <a:srgbClr val="0000CC"/>
                </a:solidFill>
                <a:latin typeface="+mj-lt"/>
              </a:rPr>
              <a:t>tên</a:t>
            </a:r>
            <a:r>
              <a:rPr lang="en-US" sz="2200" dirty="0" smtClean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200" dirty="0" err="1" smtClean="0">
                <a:solidFill>
                  <a:srgbClr val="0000CC"/>
                </a:solidFill>
                <a:latin typeface="+mj-lt"/>
              </a:rPr>
              <a:t>là</a:t>
            </a:r>
            <a:r>
              <a:rPr lang="en-US" sz="2200" dirty="0" smtClean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CC"/>
                </a:solidFill>
                <a:effectLst/>
                <a:latin typeface="+mj-lt"/>
              </a:rPr>
              <a:t>Phòng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CC"/>
                </a:solidFill>
                <a:effectLst/>
                <a:latin typeface="+mj-lt"/>
              </a:rPr>
              <a:t>Thanh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CC"/>
                </a:solidFill>
                <a:effectLst/>
                <a:latin typeface="+mj-lt"/>
              </a:rPr>
              <a:t>tra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CC"/>
                </a:solidFill>
                <a:effectLst/>
                <a:latin typeface="+mj-lt"/>
              </a:rPr>
              <a:t>Khảo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CC"/>
                </a:solidFill>
                <a:effectLst/>
                <a:latin typeface="+mj-lt"/>
              </a:rPr>
              <a:t>thí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 &amp; </a:t>
            </a:r>
            <a:r>
              <a:rPr lang="en-US" sz="2200" b="0" i="0" dirty="0" err="1" smtClean="0">
                <a:solidFill>
                  <a:srgbClr val="0000CC"/>
                </a:solidFill>
                <a:effectLst/>
                <a:latin typeface="+mj-lt"/>
              </a:rPr>
              <a:t>Đảm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CC"/>
                </a:solidFill>
                <a:effectLst/>
                <a:latin typeface="+mj-lt"/>
              </a:rPr>
              <a:t>bảo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CC"/>
                </a:solidFill>
                <a:effectLst/>
                <a:latin typeface="+mj-lt"/>
              </a:rPr>
              <a:t>chất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CC"/>
                </a:solidFill>
                <a:effectLst/>
                <a:latin typeface="+mj-lt"/>
              </a:rPr>
              <a:t>lượng</a:t>
            </a:r>
            <a:r>
              <a:rPr lang="en-US" sz="2200" b="0" i="0" dirty="0" smtClean="0">
                <a:solidFill>
                  <a:srgbClr val="0000CC"/>
                </a:solidFill>
                <a:effectLst/>
                <a:latin typeface="+mj-lt"/>
              </a:rPr>
              <a:t>)</a:t>
            </a:r>
            <a:r>
              <a:rPr lang="vi-VN" sz="2200" b="0" i="0" dirty="0" smtClean="0">
                <a:solidFill>
                  <a:srgbClr val="000000"/>
                </a:solidFill>
                <a:effectLst/>
                <a:latin typeface="+mj-lt"/>
              </a:rPr>
              <a:t>. 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Qua </a:t>
            </a:r>
            <a:r>
              <a:rPr lang="en-US" sz="2200" b="0" i="0" dirty="0" err="1" smtClean="0">
                <a:solidFill>
                  <a:srgbClr val="000000"/>
                </a:solidFill>
                <a:effectLst/>
                <a:latin typeface="+mj-lt"/>
              </a:rPr>
              <a:t>nhiều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00"/>
                </a:solidFill>
                <a:effectLst/>
                <a:latin typeface="+mj-lt"/>
              </a:rPr>
              <a:t>lần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00"/>
                </a:solidFill>
                <a:effectLst/>
                <a:latin typeface="+mj-lt"/>
              </a:rPr>
              <a:t>đổi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00"/>
                </a:solidFill>
                <a:effectLst/>
                <a:latin typeface="+mj-lt"/>
              </a:rPr>
              <a:t>tên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00"/>
                </a:solidFill>
                <a:effectLst/>
                <a:latin typeface="+mj-lt"/>
              </a:rPr>
              <a:t>đến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200" dirty="0">
                <a:solidFill>
                  <a:srgbClr val="0000CC"/>
                </a:solidFill>
              </a:rPr>
              <a:t>01/2020 </a:t>
            </a:r>
            <a:r>
              <a:rPr lang="en-US" sz="2200" b="0" i="0" dirty="0" err="1" smtClean="0">
                <a:solidFill>
                  <a:srgbClr val="000000"/>
                </a:solidFill>
                <a:effectLst/>
                <a:latin typeface="+mj-lt"/>
              </a:rPr>
              <a:t>phòng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00"/>
                </a:solidFill>
                <a:effectLst/>
                <a:latin typeface="+mj-lt"/>
              </a:rPr>
              <a:t>có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00"/>
                </a:solidFill>
                <a:effectLst/>
                <a:latin typeface="+mj-lt"/>
              </a:rPr>
              <a:t>tên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200" b="0" i="0" dirty="0" err="1" smtClean="0">
                <a:solidFill>
                  <a:srgbClr val="000000"/>
                </a:solidFill>
                <a:effectLst/>
                <a:latin typeface="+mj-lt"/>
              </a:rPr>
              <a:t>là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+mj-lt"/>
              </a:rPr>
              <a:t>Phòng</a:t>
            </a:r>
            <a:r>
              <a:rPr lang="en-US" sz="2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</a:rPr>
              <a:t>Khảo</a:t>
            </a:r>
            <a:r>
              <a:rPr lang="en-US" sz="22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+mj-lt"/>
              </a:rPr>
              <a:t>thí</a:t>
            </a:r>
            <a:r>
              <a:rPr lang="en-US" sz="2200" dirty="0">
                <a:solidFill>
                  <a:schemeClr val="tx1"/>
                </a:solidFill>
                <a:latin typeface="+mj-lt"/>
              </a:rPr>
              <a:t> &amp; </a:t>
            </a:r>
            <a:r>
              <a:rPr lang="en-US" sz="2200" dirty="0" err="1" smtClean="0">
                <a:solidFill>
                  <a:schemeClr val="tx1"/>
                </a:solidFill>
                <a:latin typeface="+mj-lt"/>
              </a:rPr>
              <a:t>Đảm</a:t>
            </a:r>
            <a:r>
              <a:rPr lang="en-US" sz="2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+mj-lt"/>
              </a:rPr>
              <a:t>bảo</a:t>
            </a:r>
            <a:r>
              <a:rPr lang="en-US" sz="2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+mj-lt"/>
              </a:rPr>
              <a:t>chất</a:t>
            </a:r>
            <a:r>
              <a:rPr lang="en-US" sz="2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+mj-lt"/>
              </a:rPr>
              <a:t>lượng</a:t>
            </a:r>
            <a:r>
              <a:rPr lang="en-US" sz="2200" dirty="0" smtClean="0">
                <a:solidFill>
                  <a:schemeClr val="tx1"/>
                </a:solidFill>
                <a:latin typeface="+mj-lt"/>
              </a:rPr>
              <a:t> (</a:t>
            </a:r>
            <a:r>
              <a:rPr lang="en-US" sz="2200" dirty="0" err="1" smtClean="0">
                <a:solidFill>
                  <a:schemeClr val="tx1"/>
                </a:solidFill>
                <a:latin typeface="+mj-lt"/>
              </a:rPr>
              <a:t>Phòng</a:t>
            </a:r>
            <a:r>
              <a:rPr lang="en-US" sz="2200" dirty="0" smtClean="0">
                <a:solidFill>
                  <a:schemeClr val="tx1"/>
                </a:solidFill>
                <a:latin typeface="+mj-lt"/>
              </a:rPr>
              <a:t> KT&amp;ĐBCL)</a:t>
            </a:r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CB8ABE-98C7-461E-9B68-A745D8B15C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" r="822"/>
          <a:stretch/>
        </p:blipFill>
        <p:spPr>
          <a:xfrm>
            <a:off x="4329602" y="1912512"/>
            <a:ext cx="5381603" cy="4107287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1. </a:t>
            </a:r>
            <a:r>
              <a:rPr lang="en-US" sz="2600" b="1" dirty="0" err="1">
                <a:solidFill>
                  <a:schemeClr val="bg1"/>
                </a:solidFill>
              </a:rPr>
              <a:t>Giới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thiệu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chức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năng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nhiệm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vụ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của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err="1">
                <a:solidFill>
                  <a:schemeClr val="bg1"/>
                </a:solidFill>
              </a:rPr>
              <a:t>phòng</a:t>
            </a:r>
            <a:r>
              <a:rPr lang="en-US" sz="2600" b="1">
                <a:solidFill>
                  <a:schemeClr val="bg1"/>
                </a:solidFill>
              </a:rPr>
              <a:t> KT&amp;ĐBCL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76200" y="1402080"/>
            <a:ext cx="63101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1.2.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Cơ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cấu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tổ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chức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0E390D-AB25-42E8-BD21-3B0632ECC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91"/>
          <a:stretch/>
        </p:blipFill>
        <p:spPr>
          <a:xfrm>
            <a:off x="54132" y="1857648"/>
            <a:ext cx="5167091" cy="41281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667967-F39F-4DBF-9884-51DF37CB1C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" r="822"/>
          <a:stretch/>
        </p:blipFill>
        <p:spPr>
          <a:xfrm>
            <a:off x="5227320" y="2215657"/>
            <a:ext cx="4613481" cy="3521050"/>
          </a:xfrm>
          <a:prstGeom prst="rect">
            <a:avLst/>
          </a:prstGeom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0FA3410E-3940-4867-9123-61F356D67F05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KHẢO THÍ &amp; ĐẢM BẢO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9668827"/>
      </p:ext>
    </p:extLst>
  </p:cSld>
  <p:clrMapOvr>
    <a:masterClrMapping/>
  </p:clrMapOvr>
  <p:transition>
    <p:split orient="vert"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1. </a:t>
            </a:r>
            <a:r>
              <a:rPr lang="en-US" sz="2600" b="1" dirty="0" err="1">
                <a:solidFill>
                  <a:schemeClr val="bg1"/>
                </a:solidFill>
              </a:rPr>
              <a:t>Giới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thiệu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chức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năng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nhiệm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vụ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của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err="1">
                <a:solidFill>
                  <a:schemeClr val="bg1"/>
                </a:solidFill>
              </a:rPr>
              <a:t>phòng</a:t>
            </a:r>
            <a:r>
              <a:rPr lang="en-US" sz="2600" b="1">
                <a:solidFill>
                  <a:schemeClr val="bg1"/>
                </a:solidFill>
              </a:rPr>
              <a:t> KT&amp;ĐBCL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48768" y="1353312"/>
            <a:ext cx="63101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1.3.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Chức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năng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,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nhiệm</a:t>
            </a:r>
            <a:r>
              <a:rPr lang="en-US" sz="2400" b="1" i="0" dirty="0">
                <a:solidFill>
                  <a:srgbClr val="FF0000"/>
                </a:solidFill>
                <a:effectLst/>
                <a:latin typeface="+mj-lt"/>
              </a:rPr>
              <a:t> </a:t>
            </a:r>
            <a:r>
              <a:rPr lang="en-US" sz="2400" b="1" i="0" dirty="0" err="1">
                <a:solidFill>
                  <a:srgbClr val="FF0000"/>
                </a:solidFill>
                <a:effectLst/>
                <a:latin typeface="+mj-lt"/>
              </a:rPr>
              <a:t>vụ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0" name="Group 73">
            <a:extLst>
              <a:ext uri="{FF2B5EF4-FFF2-40B4-BE49-F238E27FC236}">
                <a16:creationId xmlns:a16="http://schemas.microsoft.com/office/drawing/2014/main" id="{55C1C94D-CBEE-4197-8324-182DAC6004AC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520696"/>
            <a:ext cx="4621148" cy="2209802"/>
            <a:chOff x="0" y="1590"/>
            <a:chExt cx="3103" cy="1392"/>
          </a:xfrm>
        </p:grpSpPr>
        <p:grpSp>
          <p:nvGrpSpPr>
            <p:cNvPr id="11" name="Group 40">
              <a:extLst>
                <a:ext uri="{FF2B5EF4-FFF2-40B4-BE49-F238E27FC236}">
                  <a16:creationId xmlns:a16="http://schemas.microsoft.com/office/drawing/2014/main" id="{80C8B0F6-2792-465C-B6D9-CA332AFAE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" y="2386"/>
              <a:ext cx="2900" cy="596"/>
              <a:chOff x="139" y="2769"/>
              <a:chExt cx="3979" cy="817"/>
            </a:xfrm>
          </p:grpSpPr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DB5A110D-C60F-44C6-922A-46B1A93E2E9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9" y="2980"/>
                <a:ext cx="3558" cy="576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00CC99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6" name="Group 42">
                <a:extLst>
                  <a:ext uri="{FF2B5EF4-FFF2-40B4-BE49-F238E27FC236}">
                    <a16:creationId xmlns:a16="http://schemas.microsoft.com/office/drawing/2014/main" id="{33621E52-A2FA-494F-9444-A344C2F13B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6" y="2769"/>
                <a:ext cx="822" cy="817"/>
                <a:chOff x="94" y="1035"/>
                <a:chExt cx="1680" cy="1686"/>
              </a:xfrm>
            </p:grpSpPr>
            <p:sp>
              <p:nvSpPr>
                <p:cNvPr id="29" name="Oval 43">
                  <a:extLst>
                    <a:ext uri="{FF2B5EF4-FFF2-40B4-BE49-F238E27FC236}">
                      <a16:creationId xmlns:a16="http://schemas.microsoft.com/office/drawing/2014/main" id="{26A4403A-B00A-4415-9413-36E54046BF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94" y="1035"/>
                  <a:ext cx="1680" cy="168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99"/>
                    </a:gs>
                    <a:gs pos="100000">
                      <a:srgbClr val="003225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Freeform 44">
                  <a:extLst>
                    <a:ext uri="{FF2B5EF4-FFF2-40B4-BE49-F238E27FC236}">
                      <a16:creationId xmlns:a16="http://schemas.microsoft.com/office/drawing/2014/main" id="{C0C44999-5E19-49A5-A04C-FA39051FBD8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317" y="1138"/>
                  <a:ext cx="1297" cy="633"/>
                </a:xfrm>
                <a:custGeom>
                  <a:avLst/>
                  <a:gdLst>
                    <a:gd name="T0" fmla="*/ 995 w 1321"/>
                    <a:gd name="T1" fmla="*/ 79 h 712"/>
                    <a:gd name="T2" fmla="*/ 1008 w 1321"/>
                    <a:gd name="T3" fmla="*/ 87 h 712"/>
                    <a:gd name="T4" fmla="*/ 1011 w 1321"/>
                    <a:gd name="T5" fmla="*/ 94 h 712"/>
                    <a:gd name="T6" fmla="*/ 1006 w 1321"/>
                    <a:gd name="T7" fmla="*/ 102 h 712"/>
                    <a:gd name="T8" fmla="*/ 993 w 1321"/>
                    <a:gd name="T9" fmla="*/ 107 h 712"/>
                    <a:gd name="T10" fmla="*/ 973 w 1321"/>
                    <a:gd name="T11" fmla="*/ 114 h 712"/>
                    <a:gd name="T12" fmla="*/ 948 w 1321"/>
                    <a:gd name="T13" fmla="*/ 119 h 712"/>
                    <a:gd name="T14" fmla="*/ 915 w 1321"/>
                    <a:gd name="T15" fmla="*/ 124 h 712"/>
                    <a:gd name="T16" fmla="*/ 878 w 1321"/>
                    <a:gd name="T17" fmla="*/ 128 h 712"/>
                    <a:gd name="T18" fmla="*/ 836 w 1321"/>
                    <a:gd name="T19" fmla="*/ 132 h 712"/>
                    <a:gd name="T20" fmla="*/ 789 w 1321"/>
                    <a:gd name="T21" fmla="*/ 134 h 712"/>
                    <a:gd name="T22" fmla="*/ 740 w 1321"/>
                    <a:gd name="T23" fmla="*/ 135 h 712"/>
                    <a:gd name="T24" fmla="*/ 686 w 1321"/>
                    <a:gd name="T25" fmla="*/ 139 h 712"/>
                    <a:gd name="T26" fmla="*/ 631 w 1321"/>
                    <a:gd name="T27" fmla="*/ 140 h 712"/>
                    <a:gd name="T28" fmla="*/ 609 w 1321"/>
                    <a:gd name="T29" fmla="*/ 141 h 712"/>
                    <a:gd name="T30" fmla="*/ 365 w 1321"/>
                    <a:gd name="T31" fmla="*/ 141 h 712"/>
                    <a:gd name="T32" fmla="*/ 361 w 1321"/>
                    <a:gd name="T33" fmla="*/ 141 h 712"/>
                    <a:gd name="T34" fmla="*/ 313 w 1321"/>
                    <a:gd name="T35" fmla="*/ 140 h 712"/>
                    <a:gd name="T36" fmla="*/ 267 w 1321"/>
                    <a:gd name="T37" fmla="*/ 139 h 712"/>
                    <a:gd name="T38" fmla="*/ 223 w 1321"/>
                    <a:gd name="T39" fmla="*/ 137 h 712"/>
                    <a:gd name="T40" fmla="*/ 180 w 1321"/>
                    <a:gd name="T41" fmla="*/ 134 h 712"/>
                    <a:gd name="T42" fmla="*/ 143 w 1321"/>
                    <a:gd name="T43" fmla="*/ 134 h 712"/>
                    <a:gd name="T44" fmla="*/ 110 w 1321"/>
                    <a:gd name="T45" fmla="*/ 130 h 712"/>
                    <a:gd name="T46" fmla="*/ 76 w 1321"/>
                    <a:gd name="T47" fmla="*/ 127 h 712"/>
                    <a:gd name="T48" fmla="*/ 53 w 1321"/>
                    <a:gd name="T49" fmla="*/ 125 h 712"/>
                    <a:gd name="T50" fmla="*/ 26 w 1321"/>
                    <a:gd name="T51" fmla="*/ 119 h 712"/>
                    <a:gd name="T52" fmla="*/ 18 w 1321"/>
                    <a:gd name="T53" fmla="*/ 115 h 712"/>
                    <a:gd name="T54" fmla="*/ 6 w 1321"/>
                    <a:gd name="T55" fmla="*/ 110 h 712"/>
                    <a:gd name="T56" fmla="*/ 0 w 1321"/>
                    <a:gd name="T57" fmla="*/ 103 h 712"/>
                    <a:gd name="T58" fmla="*/ 0 w 1321"/>
                    <a:gd name="T59" fmla="*/ 102 h 712"/>
                    <a:gd name="T60" fmla="*/ 4 w 1321"/>
                    <a:gd name="T61" fmla="*/ 94 h 712"/>
                    <a:gd name="T62" fmla="*/ 16 w 1321"/>
                    <a:gd name="T63" fmla="*/ 88 h 712"/>
                    <a:gd name="T64" fmla="*/ 37 w 1321"/>
                    <a:gd name="T65" fmla="*/ 73 h 712"/>
                    <a:gd name="T66" fmla="*/ 72 w 1321"/>
                    <a:gd name="T67" fmla="*/ 59 h 712"/>
                    <a:gd name="T68" fmla="*/ 114 w 1321"/>
                    <a:gd name="T69" fmla="*/ 47 h 712"/>
                    <a:gd name="T70" fmla="*/ 157 w 1321"/>
                    <a:gd name="T71" fmla="*/ 34 h 712"/>
                    <a:gd name="T72" fmla="*/ 207 w 1321"/>
                    <a:gd name="T73" fmla="*/ 24 h 712"/>
                    <a:gd name="T74" fmla="*/ 262 w 1321"/>
                    <a:gd name="T75" fmla="*/ 16 h 712"/>
                    <a:gd name="T76" fmla="*/ 318 w 1321"/>
                    <a:gd name="T77" fmla="*/ 9 h 712"/>
                    <a:gd name="T78" fmla="*/ 381 w 1321"/>
                    <a:gd name="T79" fmla="*/ 4 h 712"/>
                    <a:gd name="T80" fmla="*/ 444 w 1321"/>
                    <a:gd name="T81" fmla="*/ 4 h 712"/>
                    <a:gd name="T82" fmla="*/ 511 w 1321"/>
                    <a:gd name="T83" fmla="*/ 0 h 712"/>
                    <a:gd name="T84" fmla="*/ 511 w 1321"/>
                    <a:gd name="T85" fmla="*/ 0 h 712"/>
                    <a:gd name="T86" fmla="*/ 581 w 1321"/>
                    <a:gd name="T87" fmla="*/ 4 h 712"/>
                    <a:gd name="T88" fmla="*/ 648 w 1321"/>
                    <a:gd name="T89" fmla="*/ 4 h 712"/>
                    <a:gd name="T90" fmla="*/ 713 w 1321"/>
                    <a:gd name="T91" fmla="*/ 10 h 712"/>
                    <a:gd name="T92" fmla="*/ 774 w 1321"/>
                    <a:gd name="T93" fmla="*/ 18 h 712"/>
                    <a:gd name="T94" fmla="*/ 828 w 1321"/>
                    <a:gd name="T95" fmla="*/ 27 h 712"/>
                    <a:gd name="T96" fmla="*/ 879 w 1321"/>
                    <a:gd name="T97" fmla="*/ 38 h 712"/>
                    <a:gd name="T98" fmla="*/ 924 w 1321"/>
                    <a:gd name="T99" fmla="*/ 50 h 712"/>
                    <a:gd name="T100" fmla="*/ 963 w 1321"/>
                    <a:gd name="T101" fmla="*/ 64 h 712"/>
                    <a:gd name="T102" fmla="*/ 995 w 1321"/>
                    <a:gd name="T103" fmla="*/ 79 h 712"/>
                    <a:gd name="T104" fmla="*/ 995 w 1321"/>
                    <a:gd name="T105" fmla="*/ 79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00CC99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0BA2EB39-27D4-47F1-A4F1-813A583707FC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3556" y="2990"/>
                <a:ext cx="338" cy="39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4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2</a:t>
                </a:r>
                <a:endParaRPr lang="en-US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endParaRPr>
              </a:p>
            </p:txBody>
          </p:sp>
        </p:grpSp>
        <p:grpSp>
          <p:nvGrpSpPr>
            <p:cNvPr id="12" name="Group 46">
              <a:extLst>
                <a:ext uri="{FF2B5EF4-FFF2-40B4-BE49-F238E27FC236}">
                  <a16:creationId xmlns:a16="http://schemas.microsoft.com/office/drawing/2014/main" id="{56A77778-07DD-40D4-8D88-282CB2F603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590"/>
              <a:ext cx="2934" cy="591"/>
              <a:chOff x="0" y="1666"/>
              <a:chExt cx="4028" cy="806"/>
            </a:xfrm>
          </p:grpSpPr>
          <p:sp>
            <p:nvSpPr>
              <p:cNvPr id="16" name="Rectangle 47">
                <a:extLst>
                  <a:ext uri="{FF2B5EF4-FFF2-40B4-BE49-F238E27FC236}">
                    <a16:creationId xmlns:a16="http://schemas.microsoft.com/office/drawing/2014/main" id="{A1DE99EC-E69A-4159-B71C-2C80EC2AAB4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0" y="1868"/>
                <a:ext cx="3478" cy="576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18AEB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7" name="Group 48">
                <a:extLst>
                  <a:ext uri="{FF2B5EF4-FFF2-40B4-BE49-F238E27FC236}">
                    <a16:creationId xmlns:a16="http://schemas.microsoft.com/office/drawing/2014/main" id="{EFFABEEE-2F36-43E1-A38A-414D278E78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7" y="1666"/>
                <a:ext cx="811" cy="806"/>
                <a:chOff x="3938" y="1968"/>
                <a:chExt cx="430" cy="437"/>
              </a:xfrm>
            </p:grpSpPr>
            <p:grpSp>
              <p:nvGrpSpPr>
                <p:cNvPr id="18" name="Group 49">
                  <a:extLst>
                    <a:ext uri="{FF2B5EF4-FFF2-40B4-BE49-F238E27FC236}">
                      <a16:creationId xmlns:a16="http://schemas.microsoft.com/office/drawing/2014/main" id="{3F088D2C-E93C-4492-9F48-3C5AB23ABF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38" y="1968"/>
                  <a:ext cx="430" cy="437"/>
                  <a:chOff x="2016" y="1920"/>
                  <a:chExt cx="1680" cy="1680"/>
                </a:xfrm>
              </p:grpSpPr>
              <p:sp>
                <p:nvSpPr>
                  <p:cNvPr id="21" name="Oval 50">
                    <a:extLst>
                      <a:ext uri="{FF2B5EF4-FFF2-40B4-BE49-F238E27FC236}">
                        <a16:creationId xmlns:a16="http://schemas.microsoft.com/office/drawing/2014/main" id="{E69EACA1-0DB4-4D6E-8F56-FB16801111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gray">
                  <a:xfrm>
                    <a:off x="2016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4996E3"/>
                      </a:gs>
                      <a:gs pos="100000">
                        <a:srgbClr val="162D45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 51">
                    <a:extLst>
                      <a:ext uri="{FF2B5EF4-FFF2-40B4-BE49-F238E27FC236}">
                        <a16:creationId xmlns:a16="http://schemas.microsoft.com/office/drawing/2014/main" id="{2AAF8628-15A2-4C24-A7B3-B5EBB72CAA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>
                      <a:gd name="T0" fmla="*/ 995 w 1321"/>
                      <a:gd name="T1" fmla="*/ 79 h 712"/>
                      <a:gd name="T2" fmla="*/ 1008 w 1321"/>
                      <a:gd name="T3" fmla="*/ 87 h 712"/>
                      <a:gd name="T4" fmla="*/ 1011 w 1321"/>
                      <a:gd name="T5" fmla="*/ 94 h 712"/>
                      <a:gd name="T6" fmla="*/ 1006 w 1321"/>
                      <a:gd name="T7" fmla="*/ 102 h 712"/>
                      <a:gd name="T8" fmla="*/ 993 w 1321"/>
                      <a:gd name="T9" fmla="*/ 107 h 712"/>
                      <a:gd name="T10" fmla="*/ 973 w 1321"/>
                      <a:gd name="T11" fmla="*/ 114 h 712"/>
                      <a:gd name="T12" fmla="*/ 948 w 1321"/>
                      <a:gd name="T13" fmla="*/ 119 h 712"/>
                      <a:gd name="T14" fmla="*/ 915 w 1321"/>
                      <a:gd name="T15" fmla="*/ 124 h 712"/>
                      <a:gd name="T16" fmla="*/ 878 w 1321"/>
                      <a:gd name="T17" fmla="*/ 128 h 712"/>
                      <a:gd name="T18" fmla="*/ 836 w 1321"/>
                      <a:gd name="T19" fmla="*/ 132 h 712"/>
                      <a:gd name="T20" fmla="*/ 789 w 1321"/>
                      <a:gd name="T21" fmla="*/ 134 h 712"/>
                      <a:gd name="T22" fmla="*/ 740 w 1321"/>
                      <a:gd name="T23" fmla="*/ 135 h 712"/>
                      <a:gd name="T24" fmla="*/ 686 w 1321"/>
                      <a:gd name="T25" fmla="*/ 139 h 712"/>
                      <a:gd name="T26" fmla="*/ 631 w 1321"/>
                      <a:gd name="T27" fmla="*/ 140 h 712"/>
                      <a:gd name="T28" fmla="*/ 609 w 1321"/>
                      <a:gd name="T29" fmla="*/ 141 h 712"/>
                      <a:gd name="T30" fmla="*/ 365 w 1321"/>
                      <a:gd name="T31" fmla="*/ 141 h 712"/>
                      <a:gd name="T32" fmla="*/ 361 w 1321"/>
                      <a:gd name="T33" fmla="*/ 141 h 712"/>
                      <a:gd name="T34" fmla="*/ 313 w 1321"/>
                      <a:gd name="T35" fmla="*/ 140 h 712"/>
                      <a:gd name="T36" fmla="*/ 267 w 1321"/>
                      <a:gd name="T37" fmla="*/ 139 h 712"/>
                      <a:gd name="T38" fmla="*/ 223 w 1321"/>
                      <a:gd name="T39" fmla="*/ 137 h 712"/>
                      <a:gd name="T40" fmla="*/ 180 w 1321"/>
                      <a:gd name="T41" fmla="*/ 134 h 712"/>
                      <a:gd name="T42" fmla="*/ 143 w 1321"/>
                      <a:gd name="T43" fmla="*/ 134 h 712"/>
                      <a:gd name="T44" fmla="*/ 110 w 1321"/>
                      <a:gd name="T45" fmla="*/ 130 h 712"/>
                      <a:gd name="T46" fmla="*/ 76 w 1321"/>
                      <a:gd name="T47" fmla="*/ 127 h 712"/>
                      <a:gd name="T48" fmla="*/ 53 w 1321"/>
                      <a:gd name="T49" fmla="*/ 125 h 712"/>
                      <a:gd name="T50" fmla="*/ 26 w 1321"/>
                      <a:gd name="T51" fmla="*/ 119 h 712"/>
                      <a:gd name="T52" fmla="*/ 18 w 1321"/>
                      <a:gd name="T53" fmla="*/ 115 h 712"/>
                      <a:gd name="T54" fmla="*/ 6 w 1321"/>
                      <a:gd name="T55" fmla="*/ 110 h 712"/>
                      <a:gd name="T56" fmla="*/ 0 w 1321"/>
                      <a:gd name="T57" fmla="*/ 103 h 712"/>
                      <a:gd name="T58" fmla="*/ 0 w 1321"/>
                      <a:gd name="T59" fmla="*/ 102 h 712"/>
                      <a:gd name="T60" fmla="*/ 4 w 1321"/>
                      <a:gd name="T61" fmla="*/ 94 h 712"/>
                      <a:gd name="T62" fmla="*/ 16 w 1321"/>
                      <a:gd name="T63" fmla="*/ 88 h 712"/>
                      <a:gd name="T64" fmla="*/ 37 w 1321"/>
                      <a:gd name="T65" fmla="*/ 73 h 712"/>
                      <a:gd name="T66" fmla="*/ 72 w 1321"/>
                      <a:gd name="T67" fmla="*/ 59 h 712"/>
                      <a:gd name="T68" fmla="*/ 114 w 1321"/>
                      <a:gd name="T69" fmla="*/ 47 h 712"/>
                      <a:gd name="T70" fmla="*/ 157 w 1321"/>
                      <a:gd name="T71" fmla="*/ 34 h 712"/>
                      <a:gd name="T72" fmla="*/ 207 w 1321"/>
                      <a:gd name="T73" fmla="*/ 24 h 712"/>
                      <a:gd name="T74" fmla="*/ 262 w 1321"/>
                      <a:gd name="T75" fmla="*/ 16 h 712"/>
                      <a:gd name="T76" fmla="*/ 318 w 1321"/>
                      <a:gd name="T77" fmla="*/ 9 h 712"/>
                      <a:gd name="T78" fmla="*/ 381 w 1321"/>
                      <a:gd name="T79" fmla="*/ 4 h 712"/>
                      <a:gd name="T80" fmla="*/ 444 w 1321"/>
                      <a:gd name="T81" fmla="*/ 4 h 712"/>
                      <a:gd name="T82" fmla="*/ 511 w 1321"/>
                      <a:gd name="T83" fmla="*/ 0 h 712"/>
                      <a:gd name="T84" fmla="*/ 511 w 1321"/>
                      <a:gd name="T85" fmla="*/ 0 h 712"/>
                      <a:gd name="T86" fmla="*/ 581 w 1321"/>
                      <a:gd name="T87" fmla="*/ 4 h 712"/>
                      <a:gd name="T88" fmla="*/ 648 w 1321"/>
                      <a:gd name="T89" fmla="*/ 4 h 712"/>
                      <a:gd name="T90" fmla="*/ 713 w 1321"/>
                      <a:gd name="T91" fmla="*/ 10 h 712"/>
                      <a:gd name="T92" fmla="*/ 774 w 1321"/>
                      <a:gd name="T93" fmla="*/ 18 h 712"/>
                      <a:gd name="T94" fmla="*/ 828 w 1321"/>
                      <a:gd name="T95" fmla="*/ 27 h 712"/>
                      <a:gd name="T96" fmla="*/ 879 w 1321"/>
                      <a:gd name="T97" fmla="*/ 38 h 712"/>
                      <a:gd name="T98" fmla="*/ 924 w 1321"/>
                      <a:gd name="T99" fmla="*/ 50 h 712"/>
                      <a:gd name="T100" fmla="*/ 963 w 1321"/>
                      <a:gd name="T101" fmla="*/ 64 h 712"/>
                      <a:gd name="T102" fmla="*/ 995 w 1321"/>
                      <a:gd name="T103" fmla="*/ 79 h 712"/>
                      <a:gd name="T104" fmla="*/ 995 w 1321"/>
                      <a:gd name="T105" fmla="*/ 79 h 712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321"/>
                      <a:gd name="T160" fmla="*/ 0 h 712"/>
                      <a:gd name="T161" fmla="*/ 1321 w 1321"/>
                      <a:gd name="T162" fmla="*/ 712 h 712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6A7E8"/>
                      </a:gs>
                    </a:gsLst>
                    <a:lin ang="5400000" scaled="1"/>
                  </a:gradFill>
                  <a:ln w="0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0" name="Text Box 52">
                  <a:extLst>
                    <a:ext uri="{FF2B5EF4-FFF2-40B4-BE49-F238E27FC236}">
                      <a16:creationId xmlns:a16="http://schemas.microsoft.com/office/drawing/2014/main" id="{AAF87DCF-46CC-48CD-AF19-017D0A9DD6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gray">
                <a:xfrm>
                  <a:off x="4061" y="2051"/>
                  <a:ext cx="180" cy="21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>
                    <a:defRPr/>
                  </a:pPr>
                  <a:r>
                    <a:rPr lang="en-US" sz="2400" b="1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Verdana" pitchFamily="34" charset="0"/>
                    </a:rPr>
                    <a:t>1</a:t>
                  </a:r>
                  <a:endParaRPr lang="en-US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endParaRPr>
                </a:p>
              </p:txBody>
            </p:sp>
          </p:grpSp>
        </p:grpSp>
        <p:sp>
          <p:nvSpPr>
            <p:cNvPr id="14" name="Text Box 68">
              <a:extLst>
                <a:ext uri="{FF2B5EF4-FFF2-40B4-BE49-F238E27FC236}">
                  <a16:creationId xmlns:a16="http://schemas.microsoft.com/office/drawing/2014/main" id="{BCEE04B6-F255-49DB-BA7E-07D909B8556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69" y="1835"/>
              <a:ext cx="240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2200" b="1" dirty="0">
                  <a:solidFill>
                    <a:srgbClr val="FF33CC"/>
                  </a:solidFill>
                  <a:sym typeface="Wingdings" pitchFamily="2" charset="2"/>
                </a:rPr>
                <a:t></a:t>
              </a:r>
              <a:r>
                <a:rPr lang="en-US" sz="2200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en-US" sz="2200" b="1" i="1" dirty="0" err="1">
                  <a:solidFill>
                    <a:srgbClr val="C00000"/>
                  </a:solidFill>
                  <a:cs typeface="Times New Roman" pitchFamily="18" charset="0"/>
                </a:rPr>
                <a:t>Công</a:t>
              </a:r>
              <a:r>
                <a:rPr lang="en-US" sz="22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200" b="1" i="1" dirty="0" err="1">
                  <a:solidFill>
                    <a:srgbClr val="C00000"/>
                  </a:solidFill>
                  <a:cs typeface="Times New Roman" pitchFamily="18" charset="0"/>
                </a:rPr>
                <a:t>tác</a:t>
              </a:r>
              <a:r>
                <a:rPr lang="en-US" sz="22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400" b="1" i="1" dirty="0" err="1">
                  <a:solidFill>
                    <a:srgbClr val="C00000"/>
                  </a:solidFill>
                  <a:cs typeface="Times New Roman" pitchFamily="18" charset="0"/>
                </a:rPr>
                <a:t>khảo</a:t>
              </a:r>
              <a:r>
                <a:rPr lang="en-US" sz="24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400" b="1" i="1" dirty="0" err="1" smtClean="0">
                  <a:solidFill>
                    <a:srgbClr val="C00000"/>
                  </a:solidFill>
                  <a:cs typeface="Times New Roman" pitchFamily="18" charset="0"/>
                </a:rPr>
                <a:t>thí</a:t>
              </a:r>
              <a:endPara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Text Box 70">
              <a:extLst>
                <a:ext uri="{FF2B5EF4-FFF2-40B4-BE49-F238E27FC236}">
                  <a16:creationId xmlns:a16="http://schemas.microsoft.com/office/drawing/2014/main" id="{2BC26C2F-4F87-4B13-8270-FC712659552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69" y="2638"/>
              <a:ext cx="293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FF33CC"/>
                  </a:solidFill>
                  <a:sym typeface="Wingdings" pitchFamily="2" charset="2"/>
                </a:rPr>
                <a:t></a:t>
              </a:r>
              <a:r>
                <a:rPr lang="en-US" sz="2000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cs typeface="Times New Roman" pitchFamily="18" charset="0"/>
                </a:rPr>
                <a:t>Công</a:t>
              </a:r>
              <a:r>
                <a:rPr lang="en-US" sz="2000" b="1" i="1" dirty="0">
                  <a:solidFill>
                    <a:srgbClr val="C00000"/>
                  </a:solidFill>
                  <a:cs typeface="Times New Roman" pitchFamily="18" charset="0"/>
                </a:rPr>
                <a:t> </a:t>
              </a:r>
              <a:r>
                <a:rPr lang="en-US" sz="2000" b="1" i="1" dirty="0" err="1" smtClean="0">
                  <a:solidFill>
                    <a:srgbClr val="C00000"/>
                  </a:solidFill>
                  <a:cs typeface="Times New Roman" pitchFamily="18" charset="0"/>
                </a:rPr>
                <a:t>tác</a:t>
              </a:r>
              <a:r>
                <a:rPr lang="en-US" sz="2000" b="1" i="1" dirty="0">
                  <a:solidFill>
                    <a:srgbClr val="C00000"/>
                  </a:solidFill>
                  <a:cs typeface="Times New Roman" pitchFamily="18" charset="0"/>
                </a:rPr>
                <a:t> ĐBCL</a:t>
              </a:r>
              <a:endPara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1" name="Rectangle 6">
            <a:extLst>
              <a:ext uri="{FF2B5EF4-FFF2-40B4-BE49-F238E27FC236}">
                <a16:creationId xmlns:a16="http://schemas.microsoft.com/office/drawing/2014/main" id="{9D5B4B3B-8717-48DE-8CBC-3B3FB0C6B946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KHẢO THÍ &amp; ĐẢM BẢO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37" name="Group 4">
            <a:extLst>
              <a:ext uri="{FF2B5EF4-FFF2-40B4-BE49-F238E27FC236}">
                <a16:creationId xmlns:a16="http://schemas.microsoft.com/office/drawing/2014/main" id="{CF10F3FB-3450-430A-B094-2A95E2789E3B}"/>
              </a:ext>
            </a:extLst>
          </p:cNvPr>
          <p:cNvGrpSpPr/>
          <p:nvPr/>
        </p:nvGrpSpPr>
        <p:grpSpPr>
          <a:xfrm>
            <a:off x="5572223" y="2189332"/>
            <a:ext cx="4091160" cy="2086230"/>
            <a:chOff x="531412" y="1718029"/>
            <a:chExt cx="3436016" cy="3530825"/>
          </a:xfrm>
        </p:grpSpPr>
        <p:sp>
          <p:nvSpPr>
            <p:cNvPr id="38" name="Rounded Rectangle 38">
              <a:extLst>
                <a:ext uri="{FF2B5EF4-FFF2-40B4-BE49-F238E27FC236}">
                  <a16:creationId xmlns:a16="http://schemas.microsoft.com/office/drawing/2014/main" id="{234BAF20-AAC3-4C08-BA22-12CC5DA8F716}"/>
                </a:ext>
              </a:extLst>
            </p:cNvPr>
            <p:cNvSpPr/>
            <p:nvPr/>
          </p:nvSpPr>
          <p:spPr>
            <a:xfrm>
              <a:off x="531412" y="1718029"/>
              <a:ext cx="3436016" cy="3428585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ounded Rectangle 5">
              <a:extLst>
                <a:ext uri="{FF2B5EF4-FFF2-40B4-BE49-F238E27FC236}">
                  <a16:creationId xmlns:a16="http://schemas.microsoft.com/office/drawing/2014/main" id="{03FC7012-6E29-4E27-8E07-5AA0170515D2}"/>
                </a:ext>
              </a:extLst>
            </p:cNvPr>
            <p:cNvSpPr/>
            <p:nvPr/>
          </p:nvSpPr>
          <p:spPr>
            <a:xfrm>
              <a:off x="618078" y="2134011"/>
              <a:ext cx="3011704" cy="31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  <a:spcAft>
                  <a:spcPts val="0"/>
                </a:spcAft>
              </a:pPr>
              <a:endParaRPr lang="en-US" sz="4000" b="1" kern="12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32F97E4-12B0-448D-9DB9-57C4E2C33893}"/>
              </a:ext>
            </a:extLst>
          </p:cNvPr>
          <p:cNvSpPr txBox="1"/>
          <p:nvPr/>
        </p:nvSpPr>
        <p:spPr>
          <a:xfrm>
            <a:off x="5710475" y="2290069"/>
            <a:ext cx="3880526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vi-VN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Tổ chức thực hiện khảo thí các kỳ thi</a:t>
            </a:r>
            <a:r>
              <a:rPr lang="en-US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24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HP, </a:t>
            </a:r>
            <a:r>
              <a:rPr lang="en-US" sz="24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đánh</a:t>
            </a:r>
            <a:r>
              <a:rPr lang="en-US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giá</a:t>
            </a:r>
            <a:r>
              <a:rPr lang="en-US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khóa</a:t>
            </a:r>
            <a:r>
              <a:rPr lang="en-US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luận</a:t>
            </a:r>
            <a:r>
              <a:rPr lang="en-US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tốt</a:t>
            </a:r>
            <a:r>
              <a:rPr lang="en-US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nghiệp</a:t>
            </a:r>
            <a:r>
              <a:rPr lang="en-US" sz="24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…</a:t>
            </a:r>
          </a:p>
        </p:txBody>
      </p:sp>
      <p:sp>
        <p:nvSpPr>
          <p:cNvPr id="41" name="Right Arrow 42">
            <a:extLst>
              <a:ext uri="{FF2B5EF4-FFF2-40B4-BE49-F238E27FC236}">
                <a16:creationId xmlns:a16="http://schemas.microsoft.com/office/drawing/2014/main" id="{EF10C8E3-66F8-49F6-94D4-D1068339BE6D}"/>
              </a:ext>
            </a:extLst>
          </p:cNvPr>
          <p:cNvSpPr/>
          <p:nvPr/>
        </p:nvSpPr>
        <p:spPr>
          <a:xfrm>
            <a:off x="4564093" y="2909634"/>
            <a:ext cx="990600" cy="304800"/>
          </a:xfrm>
          <a:prstGeom prst="rightArrow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2669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804672"/>
            <a:ext cx="99060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0" y="783575"/>
            <a:ext cx="9982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2. </a:t>
            </a:r>
            <a:r>
              <a:rPr lang="en-US" sz="28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Một</a:t>
            </a:r>
            <a:r>
              <a:rPr lang="en-US" sz="28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số</a:t>
            </a:r>
            <a:r>
              <a:rPr lang="en-US" sz="28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hình</a:t>
            </a:r>
            <a:r>
              <a:rPr lang="en-US" sz="28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thức</a:t>
            </a:r>
            <a:r>
              <a:rPr lang="en-US" sz="28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SV </a:t>
            </a:r>
            <a:r>
              <a:rPr lang="en-US" sz="2800" b="1" dirty="0" err="1" smtClean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liên</a:t>
            </a:r>
            <a:r>
              <a:rPr lang="en-US" sz="2800" b="1" dirty="0" smtClean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hệ</a:t>
            </a:r>
            <a:r>
              <a:rPr lang="en-US" sz="28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với</a:t>
            </a:r>
            <a:r>
              <a:rPr lang="en-US" sz="28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Phòng</a:t>
            </a:r>
            <a:r>
              <a:rPr lang="en-US" sz="2800" b="1" dirty="0">
                <a:solidFill>
                  <a:schemeClr val="accent3"/>
                </a:solidFill>
                <a:ea typeface="Arial Unicode MS" pitchFamily="34" charset="-128"/>
                <a:cs typeface="Arial Unicode MS" pitchFamily="34" charset="-128"/>
              </a:rPr>
              <a:t> KT&amp;ĐBCL </a:t>
            </a:r>
            <a:endParaRPr lang="en-US" sz="2600" b="1" dirty="0">
              <a:solidFill>
                <a:schemeClr val="accent3"/>
              </a:solidFill>
            </a:endParaRP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A7FFF70D-F4A0-421A-8A29-770347C92DB6}"/>
              </a:ext>
            </a:extLst>
          </p:cNvPr>
          <p:cNvSpPr/>
          <p:nvPr/>
        </p:nvSpPr>
        <p:spPr>
          <a:xfrm>
            <a:off x="94344" y="2656116"/>
            <a:ext cx="2438400" cy="2438400"/>
          </a:xfrm>
          <a:prstGeom prst="flowChartAlternateProcess">
            <a:avLst/>
          </a:prstGeom>
          <a:solidFill>
            <a:srgbClr val="99FF99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3500"/>
              </a:lnSpc>
            </a:pPr>
            <a:r>
              <a:rPr lang="en-US" sz="2600" dirty="0" err="1">
                <a:solidFill>
                  <a:schemeClr val="tx1"/>
                </a:solidFill>
              </a:rPr>
              <a:t>Các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kênh</a:t>
            </a:r>
            <a:r>
              <a:rPr lang="en-US" sz="2600" dirty="0">
                <a:solidFill>
                  <a:schemeClr val="tx1"/>
                </a:solidFill>
              </a:rPr>
              <a:t> SV </a:t>
            </a:r>
            <a:r>
              <a:rPr lang="en-US" sz="2600" dirty="0" err="1">
                <a:solidFill>
                  <a:schemeClr val="tx1"/>
                </a:solidFill>
              </a:rPr>
              <a:t>có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thể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liên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hệ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dirty="0" err="1">
                <a:solidFill>
                  <a:schemeClr val="tx1"/>
                </a:solidFill>
              </a:rPr>
              <a:t>với</a:t>
            </a:r>
            <a:r>
              <a:rPr lang="en-US" sz="2600" dirty="0">
                <a:solidFill>
                  <a:schemeClr val="tx1"/>
                </a:solidFill>
              </a:rPr>
              <a:t> </a:t>
            </a:r>
            <a:r>
              <a:rPr lang="en-US" sz="2600" err="1">
                <a:solidFill>
                  <a:schemeClr val="tx1"/>
                </a:solidFill>
              </a:rPr>
              <a:t>Phòng</a:t>
            </a:r>
            <a:r>
              <a:rPr lang="en-US" sz="2600">
                <a:solidFill>
                  <a:schemeClr val="tx1"/>
                </a:solidFill>
              </a:rPr>
              <a:t> KT&amp;ĐBCL 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9AE0CE1A-E3B6-421A-8E57-17DB63B5E171}"/>
              </a:ext>
            </a:extLst>
          </p:cNvPr>
          <p:cNvGrpSpPr>
            <a:grpSpLocks/>
          </p:cNvGrpSpPr>
          <p:nvPr/>
        </p:nvGrpSpPr>
        <p:grpSpPr bwMode="auto">
          <a:xfrm>
            <a:off x="2229978" y="3200400"/>
            <a:ext cx="825500" cy="665162"/>
            <a:chOff x="3174" y="2656"/>
            <a:chExt cx="1549" cy="1351"/>
          </a:xfrm>
          <a:solidFill>
            <a:srgbClr val="FFC000"/>
          </a:solidFill>
        </p:grpSpPr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8E1BDA54-A813-4276-933B-343391AD5C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9">
              <a:extLst>
                <a:ext uri="{FF2B5EF4-FFF2-40B4-BE49-F238E27FC236}">
                  <a16:creationId xmlns:a16="http://schemas.microsoft.com/office/drawing/2014/main" id="{310C632A-49D2-40B1-BBB1-0DAD0D7E2D0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AutoShape 10">
              <a:extLst>
                <a:ext uri="{FF2B5EF4-FFF2-40B4-BE49-F238E27FC236}">
                  <a16:creationId xmlns:a16="http://schemas.microsoft.com/office/drawing/2014/main" id="{9E2AC2F5-E233-4E5E-8A49-9080C6B409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" name="Line 14">
            <a:extLst>
              <a:ext uri="{FF2B5EF4-FFF2-40B4-BE49-F238E27FC236}">
                <a16:creationId xmlns:a16="http://schemas.microsoft.com/office/drawing/2014/main" id="{A2097D66-2F5C-4B95-82FC-1D965AE29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6728" y="3803875"/>
            <a:ext cx="6814122" cy="21971"/>
          </a:xfrm>
          <a:prstGeom prst="line">
            <a:avLst/>
          </a:prstGeom>
          <a:ln>
            <a:solidFill>
              <a:srgbClr val="FFCC99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03C1CF20-7AFB-4C86-9949-C4B3C3BB1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3993" y="3093720"/>
            <a:ext cx="5897879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sz="2200" dirty="0" err="1"/>
              <a:t>Thông</a:t>
            </a:r>
            <a:r>
              <a:rPr lang="en-US" sz="2200" dirty="0"/>
              <a:t> qua </a:t>
            </a:r>
            <a:r>
              <a:rPr lang="en-US" sz="2200" dirty="0" err="1">
                <a:solidFill>
                  <a:srgbClr val="FF0000"/>
                </a:solidFill>
              </a:rPr>
              <a:t>fanpage</a:t>
            </a:r>
            <a:r>
              <a:rPr lang="en-US" sz="2200" dirty="0"/>
              <a:t> </a:t>
            </a:r>
            <a:r>
              <a:rPr lang="en-US" sz="2200" dirty="0" err="1"/>
              <a:t>của</a:t>
            </a:r>
            <a:r>
              <a:rPr lang="en-US" sz="2200" dirty="0"/>
              <a:t> </a:t>
            </a:r>
            <a:r>
              <a:rPr lang="en-US" sz="2200" dirty="0" err="1"/>
              <a:t>Phòng</a:t>
            </a:r>
            <a:r>
              <a:rPr lang="en-US" sz="2200" dirty="0"/>
              <a:t> KT&amp;ĐBCL: </a:t>
            </a:r>
            <a:endParaRPr lang="vi-VN" dirty="0"/>
          </a:p>
          <a:p>
            <a:pPr algn="just"/>
            <a:r>
              <a:rPr lang="vi-VN" sz="2200" dirty="0"/>
              <a:t> KHẢO THÍ UNETI - Trang chủ | Facebook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80A8F7CB-71C4-4D8B-A98C-6620A74EE0F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85055" y="3327853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3</a:t>
            </a:r>
          </a:p>
        </p:txBody>
      </p:sp>
      <p:grpSp>
        <p:nvGrpSpPr>
          <p:cNvPr id="25" name="Group 21">
            <a:extLst>
              <a:ext uri="{FF2B5EF4-FFF2-40B4-BE49-F238E27FC236}">
                <a16:creationId xmlns:a16="http://schemas.microsoft.com/office/drawing/2014/main" id="{2DB1A771-2A2E-4998-BB8A-423591D2403D}"/>
              </a:ext>
            </a:extLst>
          </p:cNvPr>
          <p:cNvGrpSpPr>
            <a:grpSpLocks/>
          </p:cNvGrpSpPr>
          <p:nvPr/>
        </p:nvGrpSpPr>
        <p:grpSpPr bwMode="auto">
          <a:xfrm>
            <a:off x="2161032" y="5517391"/>
            <a:ext cx="825500" cy="665162"/>
            <a:chOff x="3174" y="2656"/>
            <a:chExt cx="1549" cy="1351"/>
          </a:xfrm>
          <a:solidFill>
            <a:srgbClr val="C00000"/>
          </a:solidFill>
        </p:grpSpPr>
        <p:sp>
          <p:nvSpPr>
            <p:cNvPr id="26" name="AutoShape 22">
              <a:extLst>
                <a:ext uri="{FF2B5EF4-FFF2-40B4-BE49-F238E27FC236}">
                  <a16:creationId xmlns:a16="http://schemas.microsoft.com/office/drawing/2014/main" id="{EEBFC29C-930C-433C-A218-7591BD55A1E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3">
              <a:extLst>
                <a:ext uri="{FF2B5EF4-FFF2-40B4-BE49-F238E27FC236}">
                  <a16:creationId xmlns:a16="http://schemas.microsoft.com/office/drawing/2014/main" id="{E194FE82-DC77-4992-8387-5FE39A332C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F0ABB64B-E9A6-45E9-A2F5-ACAB0A6A29F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9" name="Line 28">
            <a:extLst>
              <a:ext uri="{FF2B5EF4-FFF2-40B4-BE49-F238E27FC236}">
                <a16:creationId xmlns:a16="http://schemas.microsoft.com/office/drawing/2014/main" id="{4ECE4BC0-4356-4D97-821A-65CA5778C5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6897" y="6134701"/>
            <a:ext cx="6893953" cy="0"/>
          </a:xfrm>
          <a:prstGeom prst="line">
            <a:avLst/>
          </a:prstGeom>
          <a:ln>
            <a:solidFill>
              <a:srgbClr val="FF000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" name="Text Box 30">
            <a:extLst>
              <a:ext uri="{FF2B5EF4-FFF2-40B4-BE49-F238E27FC236}">
                <a16:creationId xmlns:a16="http://schemas.microsoft.com/office/drawing/2014/main" id="{5FA45176-57F5-4736-B6A9-8671CFD3C40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01595" y="5644844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</a:rPr>
              <a:t>5</a:t>
            </a:r>
            <a:endParaRPr lang="en-US" sz="20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2" name="Group 21">
            <a:extLst>
              <a:ext uri="{FF2B5EF4-FFF2-40B4-BE49-F238E27FC236}">
                <a16:creationId xmlns:a16="http://schemas.microsoft.com/office/drawing/2014/main" id="{51DAD01E-D3B1-4D93-A162-EFBDA2159E07}"/>
              </a:ext>
            </a:extLst>
          </p:cNvPr>
          <p:cNvGrpSpPr>
            <a:grpSpLocks/>
          </p:cNvGrpSpPr>
          <p:nvPr/>
        </p:nvGrpSpPr>
        <p:grpSpPr bwMode="auto">
          <a:xfrm>
            <a:off x="2236326" y="2362789"/>
            <a:ext cx="825500" cy="665162"/>
            <a:chOff x="3174" y="2656"/>
            <a:chExt cx="1549" cy="1351"/>
          </a:xfrm>
          <a:solidFill>
            <a:srgbClr val="92D050"/>
          </a:solidFill>
        </p:grpSpPr>
        <p:sp>
          <p:nvSpPr>
            <p:cNvPr id="33" name="AutoShape 22">
              <a:extLst>
                <a:ext uri="{FF2B5EF4-FFF2-40B4-BE49-F238E27FC236}">
                  <a16:creationId xmlns:a16="http://schemas.microsoft.com/office/drawing/2014/main" id="{2ED93EB9-2B7D-4916-A577-C00C7F816D6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AutoShape 23">
              <a:extLst>
                <a:ext uri="{FF2B5EF4-FFF2-40B4-BE49-F238E27FC236}">
                  <a16:creationId xmlns:a16="http://schemas.microsoft.com/office/drawing/2014/main" id="{D8011CE0-24CA-40F7-8020-1CD4E2B4835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AutoShape 24">
              <a:extLst>
                <a:ext uri="{FF2B5EF4-FFF2-40B4-BE49-F238E27FC236}">
                  <a16:creationId xmlns:a16="http://schemas.microsoft.com/office/drawing/2014/main" id="{24025E96-4039-4D9E-83A2-A638608E87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" name="Line 28">
            <a:extLst>
              <a:ext uri="{FF2B5EF4-FFF2-40B4-BE49-F238E27FC236}">
                <a16:creationId xmlns:a16="http://schemas.microsoft.com/office/drawing/2014/main" id="{D8B93A17-9934-4BCD-B8E5-0B1A1F943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6728" y="2985202"/>
            <a:ext cx="6814122" cy="0"/>
          </a:xfrm>
          <a:prstGeom prst="line">
            <a:avLst/>
          </a:prstGeom>
          <a:ln>
            <a:solidFill>
              <a:srgbClr val="92D05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" name="Text Box 29">
            <a:extLst>
              <a:ext uri="{FF2B5EF4-FFF2-40B4-BE49-F238E27FC236}">
                <a16:creationId xmlns:a16="http://schemas.microsoft.com/office/drawing/2014/main" id="{063338AF-3A87-4202-A3E1-EFBE72F8A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970" y="2173224"/>
            <a:ext cx="6682012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200" dirty="0" err="1"/>
              <a:t>Thông</a:t>
            </a:r>
            <a:r>
              <a:rPr lang="en-US" sz="2200" dirty="0"/>
              <a:t> qua </a:t>
            </a:r>
            <a:r>
              <a:rPr lang="en-US" sz="2200" dirty="0" err="1"/>
              <a:t>địa</a:t>
            </a:r>
            <a:r>
              <a:rPr lang="en-US" sz="2200" dirty="0"/>
              <a:t> </a:t>
            </a:r>
            <a:r>
              <a:rPr lang="en-US" sz="2200" dirty="0" err="1"/>
              <a:t>chỉ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Email</a:t>
            </a:r>
            <a:r>
              <a:rPr lang="en-US" sz="2200" dirty="0"/>
              <a:t> </a:t>
            </a:r>
            <a:r>
              <a:rPr lang="en-US" sz="2200" dirty="0" err="1"/>
              <a:t>của</a:t>
            </a:r>
            <a:r>
              <a:rPr lang="en-US" sz="2200" dirty="0"/>
              <a:t> </a:t>
            </a:r>
            <a:r>
              <a:rPr lang="en-US" sz="2200" dirty="0" err="1"/>
              <a:t>Phòng</a:t>
            </a:r>
            <a:r>
              <a:rPr lang="en-US" sz="2200" dirty="0"/>
              <a:t> KT&amp;ĐBCL: </a:t>
            </a:r>
            <a:r>
              <a:rPr lang="en-US" sz="2200" b="1" dirty="0">
                <a:solidFill>
                  <a:srgbClr val="FF0000"/>
                </a:solidFill>
              </a:rPr>
              <a:t>sv.phongqlcl@uneti.edu.vn</a:t>
            </a:r>
            <a:endParaRPr lang="en-US" sz="22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8" name="Text Box 30">
            <a:extLst>
              <a:ext uri="{FF2B5EF4-FFF2-40B4-BE49-F238E27FC236}">
                <a16:creationId xmlns:a16="http://schemas.microsoft.com/office/drawing/2014/main" id="{ED3048DB-2E41-49DE-9234-5547355442C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85028" y="2494551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Arial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9" name="Group 21">
            <a:extLst>
              <a:ext uri="{FF2B5EF4-FFF2-40B4-BE49-F238E27FC236}">
                <a16:creationId xmlns:a16="http://schemas.microsoft.com/office/drawing/2014/main" id="{DB918CEA-CCB1-4548-8831-D993097DB309}"/>
              </a:ext>
            </a:extLst>
          </p:cNvPr>
          <p:cNvGrpSpPr>
            <a:grpSpLocks/>
          </p:cNvGrpSpPr>
          <p:nvPr/>
        </p:nvGrpSpPr>
        <p:grpSpPr bwMode="auto">
          <a:xfrm>
            <a:off x="2210928" y="1371600"/>
            <a:ext cx="825500" cy="665162"/>
            <a:chOff x="3174" y="2656"/>
            <a:chExt cx="1549" cy="1351"/>
          </a:xfrm>
          <a:solidFill>
            <a:srgbClr val="9966FF"/>
          </a:solidFill>
        </p:grpSpPr>
        <p:sp>
          <p:nvSpPr>
            <p:cNvPr id="40" name="AutoShape 22">
              <a:extLst>
                <a:ext uri="{FF2B5EF4-FFF2-40B4-BE49-F238E27FC236}">
                  <a16:creationId xmlns:a16="http://schemas.microsoft.com/office/drawing/2014/main" id="{B1049680-1278-422D-8008-00F2D6FA901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AutoShape 23">
              <a:extLst>
                <a:ext uri="{FF2B5EF4-FFF2-40B4-BE49-F238E27FC236}">
                  <a16:creationId xmlns:a16="http://schemas.microsoft.com/office/drawing/2014/main" id="{6B4F0FCC-6EE9-46B7-B6D9-2C6CCFFB08F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AutoShape 24">
              <a:extLst>
                <a:ext uri="{FF2B5EF4-FFF2-40B4-BE49-F238E27FC236}">
                  <a16:creationId xmlns:a16="http://schemas.microsoft.com/office/drawing/2014/main" id="{F761DBD3-CF54-4656-8B3C-1E5940C079E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3" name="Text Box 29">
            <a:extLst>
              <a:ext uri="{FF2B5EF4-FFF2-40B4-BE49-F238E27FC236}">
                <a16:creationId xmlns:a16="http://schemas.microsoft.com/office/drawing/2014/main" id="{BF4639FE-8BC3-42BC-AAFE-2BB9369C4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1672" y="1456523"/>
            <a:ext cx="6769426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dirty="0" err="1"/>
              <a:t>Thông</a:t>
            </a:r>
            <a:r>
              <a:rPr lang="en-US" sz="2200" dirty="0"/>
              <a:t> qua </a:t>
            </a:r>
            <a:r>
              <a:rPr lang="en-US" sz="2200" dirty="0" err="1"/>
              <a:t>bộ</a:t>
            </a:r>
            <a:r>
              <a:rPr lang="en-US" sz="2200" dirty="0"/>
              <a:t> </a:t>
            </a:r>
            <a:r>
              <a:rPr lang="en-US" sz="2200" dirty="0" err="1"/>
              <a:t>phân</a:t>
            </a:r>
            <a:r>
              <a:rPr lang="vi-VN" sz="2200" dirty="0"/>
              <a:t> </a:t>
            </a:r>
            <a:r>
              <a:rPr lang="vi-VN" sz="2200" dirty="0">
                <a:solidFill>
                  <a:srgbClr val="FF0000"/>
                </a:solidFill>
              </a:rPr>
              <a:t>bộ phận 1 </a:t>
            </a:r>
            <a:r>
              <a:rPr lang="vi-VN" sz="2200" dirty="0"/>
              <a:t>cửa</a:t>
            </a:r>
            <a:r>
              <a:rPr lang="en-US" sz="2200" dirty="0"/>
              <a:t> </a:t>
            </a:r>
            <a:r>
              <a:rPr lang="en-US" sz="2200" dirty="0" err="1"/>
              <a:t>của</a:t>
            </a:r>
            <a:r>
              <a:rPr lang="en-US" sz="2200" dirty="0"/>
              <a:t> </a:t>
            </a:r>
            <a:r>
              <a:rPr lang="en-US" sz="2200" dirty="0" err="1"/>
              <a:t>phòng</a:t>
            </a:r>
            <a:r>
              <a:rPr lang="en-US" sz="2200" dirty="0"/>
              <a:t> CTSV</a:t>
            </a:r>
            <a:endParaRPr lang="en-US" sz="2200" dirty="0">
              <a:cs typeface="Times New Roman" pitchFamily="18" charset="0"/>
            </a:endParaRPr>
          </a:p>
        </p:txBody>
      </p:sp>
      <p:sp>
        <p:nvSpPr>
          <p:cNvPr id="44" name="Text Box 30">
            <a:extLst>
              <a:ext uri="{FF2B5EF4-FFF2-40B4-BE49-F238E27FC236}">
                <a16:creationId xmlns:a16="http://schemas.microsoft.com/office/drawing/2014/main" id="{9E842E52-3136-402B-B30D-BED576BC708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43777" y="1484252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45" name="Line 28">
            <a:extLst>
              <a:ext uri="{FF2B5EF4-FFF2-40B4-BE49-F238E27FC236}">
                <a16:creationId xmlns:a16="http://schemas.microsoft.com/office/drawing/2014/main" id="{B6C8C684-3EBF-4CD8-9CC6-22EA493D40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1348" y="1972581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C63D18-DB90-472F-85E0-AF686ABD5040}"/>
              </a:ext>
            </a:extLst>
          </p:cNvPr>
          <p:cNvSpPr txBox="1"/>
          <p:nvPr/>
        </p:nvSpPr>
        <p:spPr>
          <a:xfrm>
            <a:off x="2960334" y="4676264"/>
            <a:ext cx="693652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dirty="0" err="1"/>
              <a:t>Thông</a:t>
            </a:r>
            <a:r>
              <a:rPr lang="en-US" sz="2200" dirty="0"/>
              <a:t> qua </a:t>
            </a:r>
            <a:r>
              <a:rPr lang="en-US" sz="2200" dirty="0" err="1">
                <a:solidFill>
                  <a:srgbClr val="FF0000"/>
                </a:solidFill>
              </a:rPr>
              <a:t>văn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phòng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làm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việc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/>
              <a:t>của</a:t>
            </a:r>
            <a:r>
              <a:rPr lang="en-US" sz="2200" dirty="0"/>
              <a:t> </a:t>
            </a:r>
            <a:r>
              <a:rPr lang="en-US" sz="2200" dirty="0" err="1"/>
              <a:t>Phòng</a:t>
            </a:r>
            <a:r>
              <a:rPr lang="en-US" sz="2200" dirty="0"/>
              <a:t> KT&amp;ĐBCL:</a:t>
            </a:r>
            <a:endParaRPr lang="en-US" sz="2200" dirty="0">
              <a:cs typeface="Times New Roman" pitchFamily="18" charset="0"/>
            </a:endParaRPr>
          </a:p>
          <a:p>
            <a:pPr algn="just"/>
            <a:r>
              <a:rPr lang="en-US" sz="2200" dirty="0">
                <a:latin typeface="+mj-lt"/>
              </a:rPr>
              <a:t>-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j-lt"/>
              </a:rPr>
              <a:t> Cơ sở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j-lt"/>
              </a:rPr>
              <a:t>Minh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+mj-lt"/>
              </a:rPr>
              <a:t>Khai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j-lt"/>
              </a:rPr>
              <a:t>: Phòng 209 (HA3), 454 MK, HN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</a:p>
          <a:p>
            <a:pPr algn="just"/>
            <a:r>
              <a:rPr lang="en-US" sz="2200" dirty="0">
                <a:latin typeface="+mj-lt"/>
              </a:rPr>
              <a:t>- </a:t>
            </a:r>
            <a:r>
              <a:rPr lang="en-US" sz="2200" dirty="0" err="1">
                <a:latin typeface="+mj-lt"/>
              </a:rPr>
              <a:t>Cơ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sở</a:t>
            </a:r>
            <a:r>
              <a:rPr lang="en-US" sz="2200" dirty="0">
                <a:latin typeface="+mj-lt"/>
              </a:rPr>
              <a:t> </a:t>
            </a:r>
            <a:r>
              <a:rPr lang="en-US" sz="2200" dirty="0" err="1">
                <a:latin typeface="+mj-lt"/>
              </a:rPr>
              <a:t>Lĩnh</a:t>
            </a:r>
            <a:r>
              <a:rPr lang="en-US" sz="2200" dirty="0">
                <a:latin typeface="+mj-lt"/>
              </a:rPr>
              <a:t> Nam: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+mj-lt"/>
              </a:rPr>
              <a:t>Phòng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j-lt"/>
              </a:rPr>
              <a:t> 401 – HA11,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+mj-lt"/>
              </a:rPr>
              <a:t>Lĩnh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j-lt"/>
              </a:rPr>
              <a:t> Nam</a:t>
            </a:r>
            <a:endParaRPr lang="vi-VN" sz="2200" b="0" i="0" dirty="0">
              <a:solidFill>
                <a:srgbClr val="000000"/>
              </a:solidFill>
              <a:effectLst/>
              <a:latin typeface="+mj-lt"/>
            </a:endParaRPr>
          </a:p>
          <a:p>
            <a:pPr algn="just"/>
            <a:r>
              <a:rPr lang="en-US" sz="2200" dirty="0">
                <a:latin typeface="+mj-lt"/>
              </a:rPr>
              <a:t>-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j-lt"/>
              </a:rPr>
              <a:t> Cơ sở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j-lt"/>
              </a:rPr>
              <a:t>NĐ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j-lt"/>
              </a:rPr>
              <a:t>: </a:t>
            </a:r>
            <a:r>
              <a:rPr lang="en-US" sz="2200" b="0" i="0" dirty="0" err="1" smtClean="0">
                <a:solidFill>
                  <a:srgbClr val="000000"/>
                </a:solidFill>
                <a:effectLst/>
                <a:latin typeface="+mj-lt"/>
              </a:rPr>
              <a:t>Phòng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vi-VN" sz="2200" b="0" i="0" dirty="0" smtClean="0">
                <a:solidFill>
                  <a:srgbClr val="000000"/>
                </a:solidFill>
                <a:effectLst/>
                <a:latin typeface="+mj-lt"/>
              </a:rPr>
              <a:t>2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08 (</a:t>
            </a:r>
            <a:r>
              <a:rPr lang="vi-VN" sz="2200" b="0" i="0" dirty="0" smtClean="0">
                <a:solidFill>
                  <a:srgbClr val="000000"/>
                </a:solidFill>
                <a:effectLst/>
                <a:latin typeface="+mj-lt"/>
              </a:rPr>
              <a:t>N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.</a:t>
            </a:r>
            <a:r>
              <a:rPr lang="vi-VN" sz="2200" b="0" i="0" dirty="0" smtClean="0">
                <a:solidFill>
                  <a:srgbClr val="000000"/>
                </a:solidFill>
                <a:effectLst/>
                <a:latin typeface="+mj-lt"/>
              </a:rPr>
              <a:t>A2</a:t>
            </a:r>
            <a:r>
              <a:rPr lang="en-US" sz="2200" b="0" i="0" dirty="0" smtClean="0">
                <a:solidFill>
                  <a:srgbClr val="000000"/>
                </a:solidFill>
                <a:effectLst/>
                <a:latin typeface="+mj-lt"/>
              </a:rPr>
              <a:t>),</a:t>
            </a:r>
            <a:r>
              <a:rPr lang="vi-VN" sz="2200" b="0" i="0" dirty="0" smtClean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j-lt"/>
              </a:rPr>
              <a:t>353 Trần Hưng Đạ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j-lt"/>
              </a:rPr>
              <a:t>o</a:t>
            </a:r>
            <a:endParaRPr lang="vi-VN" sz="22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grpSp>
        <p:nvGrpSpPr>
          <p:cNvPr id="46" name="Group 21">
            <a:extLst>
              <a:ext uri="{FF2B5EF4-FFF2-40B4-BE49-F238E27FC236}">
                <a16:creationId xmlns:a16="http://schemas.microsoft.com/office/drawing/2014/main" id="{34ED5887-CE7C-4D7C-B4A0-037D86812DD5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3983038"/>
            <a:ext cx="825500" cy="665162"/>
            <a:chOff x="3174" y="2656"/>
            <a:chExt cx="1549" cy="1351"/>
          </a:xfrm>
          <a:solidFill>
            <a:srgbClr val="9966FF"/>
          </a:solidFill>
        </p:grpSpPr>
        <p:sp>
          <p:nvSpPr>
            <p:cNvPr id="47" name="AutoShape 22">
              <a:extLst>
                <a:ext uri="{FF2B5EF4-FFF2-40B4-BE49-F238E27FC236}">
                  <a16:creationId xmlns:a16="http://schemas.microsoft.com/office/drawing/2014/main" id="{BEF0C10C-B972-4DA7-B66A-6FCC6C86368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AutoShape 23">
              <a:extLst>
                <a:ext uri="{FF2B5EF4-FFF2-40B4-BE49-F238E27FC236}">
                  <a16:creationId xmlns:a16="http://schemas.microsoft.com/office/drawing/2014/main" id="{95A78B3B-2953-4BAF-A9BD-E237C6F425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AutoShape 24">
              <a:extLst>
                <a:ext uri="{FF2B5EF4-FFF2-40B4-BE49-F238E27FC236}">
                  <a16:creationId xmlns:a16="http://schemas.microsoft.com/office/drawing/2014/main" id="{D0247ED1-DFD0-4929-9E69-A6AF0E71D64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" name="Text Box 29">
            <a:extLst>
              <a:ext uri="{FF2B5EF4-FFF2-40B4-BE49-F238E27FC236}">
                <a16:creationId xmlns:a16="http://schemas.microsoft.com/office/drawing/2014/main" id="{AED158B1-ECBB-4931-AE20-853490301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0142" y="4110374"/>
            <a:ext cx="6458529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dirty="0" err="1"/>
              <a:t>Gọi</a:t>
            </a:r>
            <a:r>
              <a:rPr lang="en-US" sz="2200" dirty="0"/>
              <a:t> </a:t>
            </a:r>
            <a:r>
              <a:rPr lang="en-US" sz="2200" dirty="0" err="1"/>
              <a:t>điện</a:t>
            </a:r>
            <a:r>
              <a:rPr lang="en-US" sz="2200" dirty="0"/>
              <a:t> SĐT: </a:t>
            </a:r>
            <a:r>
              <a:rPr lang="en-US" sz="2200" dirty="0">
                <a:solidFill>
                  <a:srgbClr val="FF0000"/>
                </a:solidFill>
              </a:rPr>
              <a:t>0964.945.889</a:t>
            </a:r>
            <a:r>
              <a:rPr lang="en-US" sz="2200" dirty="0"/>
              <a:t> </a:t>
            </a:r>
            <a:r>
              <a:rPr lang="en-US" sz="2200" dirty="0" err="1"/>
              <a:t>hoặc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0912.443.507</a:t>
            </a:r>
            <a:endParaRPr lang="en-US" sz="22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52" name="Text Box 30">
            <a:extLst>
              <a:ext uri="{FF2B5EF4-FFF2-40B4-BE49-F238E27FC236}">
                <a16:creationId xmlns:a16="http://schemas.microsoft.com/office/drawing/2014/main" id="{5426C9FB-8C81-43B8-9974-57326801BCF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518849" y="4095690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4</a:t>
            </a:r>
          </a:p>
        </p:txBody>
      </p:sp>
      <p:sp>
        <p:nvSpPr>
          <p:cNvPr id="53" name="Line 28">
            <a:extLst>
              <a:ext uri="{FF2B5EF4-FFF2-40B4-BE49-F238E27FC236}">
                <a16:creationId xmlns:a16="http://schemas.microsoft.com/office/drawing/2014/main" id="{90F5E196-0820-4E15-B478-DD1C8CE67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6420" y="4584019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5" name="Rectangle 6">
            <a:extLst>
              <a:ext uri="{FF2B5EF4-FFF2-40B4-BE49-F238E27FC236}">
                <a16:creationId xmlns:a16="http://schemas.microsoft.com/office/drawing/2014/main" id="{59A8E811-A1A2-4318-8475-4FB9C86BD3DF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KHẢO THÍ &amp; ĐẢM BẢO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99445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2" grpId="0"/>
      <p:bldP spid="29" grpId="0" animBg="1"/>
      <p:bldP spid="31" grpId="0"/>
      <p:bldP spid="36" grpId="0" animBg="1"/>
      <p:bldP spid="37" grpId="0"/>
      <p:bldP spid="38" grpId="0"/>
      <p:bldP spid="43" grpId="0"/>
      <p:bldP spid="44" grpId="0"/>
      <p:bldP spid="45" grpId="0" animBg="1"/>
      <p:bldP spid="50" grpId="0"/>
      <p:bldP spid="51" grpId="0"/>
      <p:bldP spid="52" grpId="0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Các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0" y="1377910"/>
            <a:ext cx="9829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     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Đối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với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các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học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phần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chỉ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có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lý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thuyết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hoặc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có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cả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lý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thuyết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thực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hành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môn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học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tiểu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luận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thảo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luận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: </a:t>
            </a:r>
            <a:r>
              <a:rPr lang="en-US" sz="2400" b="1" i="0" u="none" strike="noStrike" baseline="0" dirty="0" smtClean="0">
                <a:solidFill>
                  <a:srgbClr val="000000"/>
                </a:solidFill>
                <a:latin typeface="+mj-lt"/>
              </a:rPr>
              <a:t>(</a:t>
            </a:r>
            <a:r>
              <a:rPr lang="en-US" sz="2400" b="1" i="0" u="none" strike="noStrike" baseline="0" dirty="0" smtClean="0">
                <a:solidFill>
                  <a:srgbClr val="FF0000"/>
                </a:solidFill>
                <a:latin typeface="+mj-lt"/>
              </a:rPr>
              <a:t>QĐ</a:t>
            </a:r>
            <a:r>
              <a:rPr lang="en-US" sz="2400" b="1" i="0" u="none" strike="noStrike" dirty="0" smtClean="0">
                <a:solidFill>
                  <a:srgbClr val="FF0000"/>
                </a:solidFill>
                <a:latin typeface="+mj-lt"/>
              </a:rPr>
              <a:t> 392</a:t>
            </a:r>
            <a:r>
              <a:rPr lang="en-US" sz="2400" b="1" i="0" u="none" strike="noStrike" baseline="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–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Quy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chế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đào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tạo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ĐH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theo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HT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tín</a:t>
            </a:r>
            <a:r>
              <a:rPr lang="en-US" sz="24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FF0000"/>
                </a:solidFill>
                <a:latin typeface="+mj-lt"/>
              </a:rPr>
              <a:t>chỉ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)</a:t>
            </a:r>
            <a:endParaRPr lang="en-US" sz="2400" b="1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207264" y="1447800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8010DD-A7F8-48ED-9943-BC6B9D7D944C}"/>
              </a:ext>
            </a:extLst>
          </p:cNvPr>
          <p:cNvSpPr txBox="1"/>
          <p:nvPr/>
        </p:nvSpPr>
        <p:spPr>
          <a:xfrm>
            <a:off x="76200" y="5065602"/>
            <a:ext cx="4876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b="0" i="0" u="none" strike="noStrike" baseline="0" dirty="0">
                <a:solidFill>
                  <a:srgbClr val="0000CC"/>
                </a:solidFill>
                <a:latin typeface="+mj-lt"/>
              </a:rPr>
              <a:t>Điểm tổng hợp đánh giá học phần </a:t>
            </a:r>
            <a:r>
              <a:rPr lang="vi-VN" sz="2400" b="0" i="0" u="none" strike="noStrike" baseline="0" dirty="0">
                <a:solidFill>
                  <a:srgbClr val="000000"/>
                </a:solidFill>
                <a:latin typeface="+mj-lt"/>
              </a:rPr>
              <a:t>(gọi tắt là điểm học phần) được xác định bởi các loại điểm: </a:t>
            </a:r>
            <a:endParaRPr lang="en-US" sz="2400" b="0" i="0" u="none" strike="noStrike" baseline="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F0F6C4-FEBE-4F06-B0DD-E49102D711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57"/>
          <a:stretch/>
        </p:blipFill>
        <p:spPr>
          <a:xfrm>
            <a:off x="1271016" y="2538339"/>
            <a:ext cx="7598227" cy="24873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9F76121-2E9F-41BC-A046-09D070A785F2}"/>
              </a:ext>
            </a:extLst>
          </p:cNvPr>
          <p:cNvSpPr txBox="1"/>
          <p:nvPr/>
        </p:nvSpPr>
        <p:spPr>
          <a:xfrm>
            <a:off x="5410200" y="5145402"/>
            <a:ext cx="4322064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Đ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iểm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HP =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Đ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iểm thi kết thúc học phần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*0,6 +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Đ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iểm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QT*0,4 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E98EE1B-B06F-4DFE-9B03-DEEBB19AF713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CÔNG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TÁC KHẢO THÍ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361458"/>
      </p:ext>
    </p:extLst>
  </p:cSld>
  <p:clrMapOvr>
    <a:masterClrMapping/>
  </p:clrMapOvr>
  <p:transition>
    <p:split orient="vert"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90678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90678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0" y="1447800"/>
            <a:ext cx="9752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400" b="1" i="0" u="none" strike="noStrike" baseline="0">
                <a:latin typeface="+mj-lt"/>
              </a:defRPr>
            </a:lvl1pPr>
          </a:lstStyle>
          <a:p>
            <a:r>
              <a:rPr lang="en-US" dirty="0"/>
              <a:t>       </a:t>
            </a:r>
            <a:r>
              <a:rPr lang="vi-VN" dirty="0"/>
              <a:t>Trong đó</a:t>
            </a:r>
            <a:r>
              <a:rPr lang="en-US" dirty="0"/>
              <a:t>, </a:t>
            </a:r>
            <a:r>
              <a:rPr lang="en-US" dirty="0" err="1"/>
              <a:t>điểm</a:t>
            </a:r>
            <a:r>
              <a:rPr lang="en-US" dirty="0"/>
              <a:t> QT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 </a:t>
            </a:r>
            <a:r>
              <a:rPr lang="en-US" dirty="0" err="1"/>
              <a:t>trung</a:t>
            </a:r>
            <a:r>
              <a:rPr lang="en-US" dirty="0"/>
              <a:t> </a:t>
            </a:r>
            <a:r>
              <a:rPr lang="en-US" dirty="0" err="1"/>
              <a:t>bình</a:t>
            </a:r>
            <a:r>
              <a:rPr lang="en-US" dirty="0"/>
              <a:t> </a:t>
            </a:r>
            <a:r>
              <a:rPr lang="en-US" dirty="0" err="1"/>
              <a:t>trung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vi-VN" dirty="0"/>
              <a:t> các điểm đánh giá bộ phận</a:t>
            </a:r>
            <a:r>
              <a:rPr lang="en-US" dirty="0"/>
              <a:t>: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170688" y="146467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D0B96D4E-F6D0-4484-AFBE-5B87FE375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914" y="1976121"/>
            <a:ext cx="4155034" cy="1402080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r>
              <a:rPr lang="en-US" sz="2500" dirty="0" err="1">
                <a:solidFill>
                  <a:srgbClr val="0000CC"/>
                </a:solidFill>
                <a:latin typeface="+mj-lt"/>
              </a:rPr>
              <a:t>Điểm</a:t>
            </a:r>
            <a:r>
              <a:rPr lang="en-US" sz="25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rgbClr val="0000CC"/>
                </a:solidFill>
                <a:latin typeface="+mj-lt"/>
              </a:rPr>
              <a:t>đánh</a:t>
            </a:r>
            <a:r>
              <a:rPr lang="en-US" sz="25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rgbClr val="0000CC"/>
                </a:solidFill>
                <a:latin typeface="+mj-lt"/>
              </a:rPr>
              <a:t>giá</a:t>
            </a:r>
            <a:r>
              <a:rPr lang="en-US" sz="25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rgbClr val="0000CC"/>
                </a:solidFill>
                <a:latin typeface="+mj-lt"/>
              </a:rPr>
              <a:t>bộ</a:t>
            </a:r>
            <a:r>
              <a:rPr lang="en-US" sz="25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rgbClr val="0000CC"/>
                </a:solidFill>
                <a:latin typeface="+mj-lt"/>
              </a:rPr>
              <a:t>phận</a:t>
            </a:r>
            <a:r>
              <a:rPr lang="en-US" sz="2500" dirty="0">
                <a:solidFill>
                  <a:srgbClr val="0000CC"/>
                </a:solidFill>
                <a:latin typeface="+mj-lt"/>
              </a:rPr>
              <a:t>:</a:t>
            </a:r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8C24FC1F-8100-4F99-81E0-490FCD90B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759554"/>
            <a:ext cx="27432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1.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kiểm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tra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>
                <a:solidFill>
                  <a:schemeClr val="tx1"/>
                </a:solidFill>
                <a:latin typeface="+mn-lt"/>
              </a:rPr>
              <a:t>định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kỳ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(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Tính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hệ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2)</a:t>
            </a:r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14" name="Line 6">
            <a:extLst>
              <a:ext uri="{FF2B5EF4-FFF2-40B4-BE49-F238E27FC236}">
                <a16:creationId xmlns:a16="http://schemas.microsoft.com/office/drawing/2014/main" id="{97281C95-02C6-4369-9817-C281A8DAC1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12255" y="2962770"/>
            <a:ext cx="1291828" cy="748101"/>
          </a:xfrm>
          <a:prstGeom prst="line">
            <a:avLst/>
          </a:pr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D6832E45-6E04-44D5-BB74-7E7559B3D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963" y="3798500"/>
            <a:ext cx="27432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2. </a:t>
            </a:r>
            <a:r>
              <a:rPr lang="en-US" sz="2400" dirty="0" err="1">
                <a:latin typeface="+mn-lt"/>
                <a:cs typeface="+mn-cs"/>
              </a:rPr>
              <a:t>Điểm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kiểm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tra</a:t>
            </a:r>
            <a:endParaRPr lang="en-US" sz="24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>
                <a:latin typeface="+mn-lt"/>
                <a:cs typeface="+mn-cs"/>
              </a:rPr>
              <a:t>Thường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xuyên</a:t>
            </a:r>
            <a:r>
              <a:rPr lang="en-US" sz="2400" dirty="0"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(</a:t>
            </a:r>
            <a:r>
              <a:rPr lang="en-US" sz="2400" dirty="0" err="1">
                <a:latin typeface="+mn-lt"/>
                <a:cs typeface="+mn-cs"/>
              </a:rPr>
              <a:t>Tính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hệ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số</a:t>
            </a:r>
            <a:r>
              <a:rPr lang="en-US" sz="2400" dirty="0">
                <a:latin typeface="+mn-lt"/>
                <a:cs typeface="+mn-cs"/>
              </a:rPr>
              <a:t> 1)</a:t>
            </a:r>
            <a:endParaRPr lang="en-US" altLang="ko-KR" sz="2400" dirty="0">
              <a:latin typeface="+mn-lt"/>
              <a:cs typeface="+mn-cs"/>
            </a:endParaRPr>
          </a:p>
        </p:txBody>
      </p:sp>
      <p:sp>
        <p:nvSpPr>
          <p:cNvPr id="17" name="Line 9">
            <a:extLst>
              <a:ext uri="{FF2B5EF4-FFF2-40B4-BE49-F238E27FC236}">
                <a16:creationId xmlns:a16="http://schemas.microsoft.com/office/drawing/2014/main" id="{F068CEA4-3D1F-4BA7-B2C4-53FB84CF95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3813" y="2832948"/>
            <a:ext cx="1461988" cy="934720"/>
          </a:xfrm>
          <a:prstGeom prst="line">
            <a:avLst/>
          </a:pr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" name="AutoShape 8">
            <a:extLst>
              <a:ext uri="{FF2B5EF4-FFF2-40B4-BE49-F238E27FC236}">
                <a16:creationId xmlns:a16="http://schemas.microsoft.com/office/drawing/2014/main" id="{5FB813E7-063A-4B4A-8EA7-F0BD106E6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3810000"/>
            <a:ext cx="2970615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</a:rPr>
              <a:t>3</a:t>
            </a:r>
            <a:r>
              <a:rPr lang="en-US" sz="2400" dirty="0">
                <a:latin typeface="+mn-lt"/>
                <a:cs typeface="+mn-cs"/>
              </a:rPr>
              <a:t>. </a:t>
            </a:r>
            <a:r>
              <a:rPr lang="en-US" sz="2400" dirty="0" err="1">
                <a:latin typeface="+mn-lt"/>
                <a:cs typeface="+mn-cs"/>
              </a:rPr>
              <a:t>Điểm</a:t>
            </a:r>
            <a:r>
              <a:rPr lang="en-US" sz="2400" dirty="0">
                <a:latin typeface="+mn-lt"/>
                <a:cs typeface="+mn-cs"/>
              </a:rPr>
              <a:t> </a:t>
            </a:r>
            <a:r>
              <a:rPr lang="en-US" sz="2400" dirty="0" err="1">
                <a:latin typeface="+mn-lt"/>
                <a:cs typeface="+mn-cs"/>
              </a:rPr>
              <a:t>chuyên</a:t>
            </a:r>
            <a:r>
              <a:rPr lang="en-US" sz="2400" dirty="0">
                <a:latin typeface="+mn-lt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>
                <a:latin typeface="+mn-lt"/>
                <a:cs typeface="+mn-cs"/>
              </a:rPr>
              <a:t>Cần</a:t>
            </a:r>
            <a:r>
              <a:rPr lang="en-US" sz="2400" dirty="0">
                <a:latin typeface="+mn-lt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  <a:cs typeface="+mn-cs"/>
              </a:rPr>
              <a:t>(HS= </a:t>
            </a:r>
            <a:r>
              <a:rPr lang="en-US" sz="2400" dirty="0" err="1">
                <a:latin typeface="+mn-lt"/>
                <a:cs typeface="+mn-cs"/>
              </a:rPr>
              <a:t>Số</a:t>
            </a:r>
            <a:r>
              <a:rPr lang="en-US" sz="2400" dirty="0">
                <a:latin typeface="+mn-lt"/>
                <a:cs typeface="+mn-cs"/>
              </a:rPr>
              <a:t> TC </a:t>
            </a:r>
            <a:r>
              <a:rPr lang="en-US" sz="2400" dirty="0" err="1">
                <a:latin typeface="+mn-lt"/>
                <a:cs typeface="+mn-cs"/>
              </a:rPr>
              <a:t>của</a:t>
            </a:r>
            <a:r>
              <a:rPr lang="en-US" sz="2400" dirty="0">
                <a:latin typeface="+mn-lt"/>
                <a:cs typeface="+mn-cs"/>
              </a:rPr>
              <a:t> HP)</a:t>
            </a:r>
          </a:p>
        </p:txBody>
      </p:sp>
      <p:sp>
        <p:nvSpPr>
          <p:cNvPr id="21" name="Line 6">
            <a:extLst>
              <a:ext uri="{FF2B5EF4-FFF2-40B4-BE49-F238E27FC236}">
                <a16:creationId xmlns:a16="http://schemas.microsoft.com/office/drawing/2014/main" id="{90044FA2-0CB8-4A94-8ADA-4D0BBDFB34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6800" y="3474720"/>
            <a:ext cx="0" cy="381000"/>
          </a:xfrm>
          <a:prstGeom prst="line">
            <a:avLst/>
          </a:pr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3D3562EE-F93B-40E7-90CE-748E1F7599A9}"/>
              </a:ext>
            </a:extLst>
          </p:cNvPr>
          <p:cNvSpPr>
            <a:spLocks/>
          </p:cNvSpPr>
          <p:nvPr/>
        </p:nvSpPr>
        <p:spPr bwMode="gray">
          <a:xfrm rot="2700000" flipV="1">
            <a:off x="575094" y="5106034"/>
            <a:ext cx="937163" cy="721638"/>
          </a:xfrm>
          <a:custGeom>
            <a:avLst/>
            <a:gdLst>
              <a:gd name="T0" fmla="*/ 0 w 982"/>
              <a:gd name="T1" fmla="*/ 2147483647 h 774"/>
              <a:gd name="T2" fmla="*/ 2147483647 w 982"/>
              <a:gd name="T3" fmla="*/ 2147483647 h 774"/>
              <a:gd name="T4" fmla="*/ 2147483647 w 982"/>
              <a:gd name="T5" fmla="*/ 2147483647 h 774"/>
              <a:gd name="T6" fmla="*/ 2147483647 w 982"/>
              <a:gd name="T7" fmla="*/ 2147483647 h 774"/>
              <a:gd name="T8" fmla="*/ 2147483647 w 982"/>
              <a:gd name="T9" fmla="*/ 2147483647 h 774"/>
              <a:gd name="T10" fmla="*/ 2147483647 w 982"/>
              <a:gd name="T11" fmla="*/ 2147483647 h 774"/>
              <a:gd name="T12" fmla="*/ 2147483647 w 982"/>
              <a:gd name="T13" fmla="*/ 2147483647 h 774"/>
              <a:gd name="T14" fmla="*/ 2147483647 w 982"/>
              <a:gd name="T15" fmla="*/ 2147483647 h 774"/>
              <a:gd name="T16" fmla="*/ 2147483647 w 982"/>
              <a:gd name="T17" fmla="*/ 2147483647 h 774"/>
              <a:gd name="T18" fmla="*/ 2147483647 w 982"/>
              <a:gd name="T19" fmla="*/ 2147483647 h 774"/>
              <a:gd name="T20" fmla="*/ 2147483647 w 982"/>
              <a:gd name="T21" fmla="*/ 2147483647 h 774"/>
              <a:gd name="T22" fmla="*/ 2147483647 w 982"/>
              <a:gd name="T23" fmla="*/ 2147483647 h 774"/>
              <a:gd name="T24" fmla="*/ 2147483647 w 982"/>
              <a:gd name="T25" fmla="*/ 2147483647 h 774"/>
              <a:gd name="T26" fmla="*/ 2147483647 w 982"/>
              <a:gd name="T27" fmla="*/ 2147483647 h 774"/>
              <a:gd name="T28" fmla="*/ 2147483647 w 982"/>
              <a:gd name="T29" fmla="*/ 2147483647 h 774"/>
              <a:gd name="T30" fmla="*/ 2147483647 w 982"/>
              <a:gd name="T31" fmla="*/ 2147483647 h 774"/>
              <a:gd name="T32" fmla="*/ 2147483647 w 982"/>
              <a:gd name="T33" fmla="*/ 2147483647 h 774"/>
              <a:gd name="T34" fmla="*/ 2147483647 w 982"/>
              <a:gd name="T35" fmla="*/ 2147483647 h 774"/>
              <a:gd name="T36" fmla="*/ 2147483647 w 982"/>
              <a:gd name="T37" fmla="*/ 2147483647 h 774"/>
              <a:gd name="T38" fmla="*/ 2147483647 w 982"/>
              <a:gd name="T39" fmla="*/ 2147483647 h 774"/>
              <a:gd name="T40" fmla="*/ 2147483647 w 982"/>
              <a:gd name="T41" fmla="*/ 2147483647 h 774"/>
              <a:gd name="T42" fmla="*/ 2147483647 w 982"/>
              <a:gd name="T43" fmla="*/ 2147483647 h 774"/>
              <a:gd name="T44" fmla="*/ 2147483647 w 982"/>
              <a:gd name="T45" fmla="*/ 2147483647 h 774"/>
              <a:gd name="T46" fmla="*/ 2147483647 w 982"/>
              <a:gd name="T47" fmla="*/ 2147483647 h 774"/>
              <a:gd name="T48" fmla="*/ 2147483647 w 982"/>
              <a:gd name="T49" fmla="*/ 2147483647 h 774"/>
              <a:gd name="T50" fmla="*/ 2147483647 w 982"/>
              <a:gd name="T51" fmla="*/ 2147483647 h 774"/>
              <a:gd name="T52" fmla="*/ 2147483647 w 982"/>
              <a:gd name="T53" fmla="*/ 0 h 774"/>
              <a:gd name="T54" fmla="*/ 2147483647 w 982"/>
              <a:gd name="T55" fmla="*/ 2147483647 h 774"/>
              <a:gd name="T56" fmla="*/ 2147483647 w 982"/>
              <a:gd name="T57" fmla="*/ 2147483647 h 774"/>
              <a:gd name="T58" fmla="*/ 2147483647 w 982"/>
              <a:gd name="T59" fmla="*/ 2147483647 h 774"/>
              <a:gd name="T60" fmla="*/ 2147483647 w 982"/>
              <a:gd name="T61" fmla="*/ 2147483647 h 774"/>
              <a:gd name="T62" fmla="*/ 2147483647 w 982"/>
              <a:gd name="T63" fmla="*/ 2147483647 h 774"/>
              <a:gd name="T64" fmla="*/ 2147483647 w 982"/>
              <a:gd name="T65" fmla="*/ 2147483647 h 774"/>
              <a:gd name="T66" fmla="*/ 2147483647 w 982"/>
              <a:gd name="T67" fmla="*/ 2147483647 h 774"/>
              <a:gd name="T68" fmla="*/ 2147483647 w 982"/>
              <a:gd name="T69" fmla="*/ 2147483647 h 774"/>
              <a:gd name="T70" fmla="*/ 2147483647 w 982"/>
              <a:gd name="T71" fmla="*/ 2147483647 h 774"/>
              <a:gd name="T72" fmla="*/ 2147483647 w 982"/>
              <a:gd name="T73" fmla="*/ 2147483647 h 774"/>
              <a:gd name="T74" fmla="*/ 2147483647 w 982"/>
              <a:gd name="T75" fmla="*/ 2147483647 h 774"/>
              <a:gd name="T76" fmla="*/ 2147483647 w 982"/>
              <a:gd name="T77" fmla="*/ 2147483647 h 774"/>
              <a:gd name="T78" fmla="*/ 2147483647 w 982"/>
              <a:gd name="T79" fmla="*/ 2147483647 h 774"/>
              <a:gd name="T80" fmla="*/ 2147483647 w 982"/>
              <a:gd name="T81" fmla="*/ 2147483647 h 774"/>
              <a:gd name="T82" fmla="*/ 2147483647 w 982"/>
              <a:gd name="T83" fmla="*/ 2147483647 h 774"/>
              <a:gd name="T84" fmla="*/ 2147483647 w 982"/>
              <a:gd name="T85" fmla="*/ 2147483647 h 774"/>
              <a:gd name="T86" fmla="*/ 2147483647 w 982"/>
              <a:gd name="T87" fmla="*/ 2147483647 h 774"/>
              <a:gd name="T88" fmla="*/ 2147483647 w 982"/>
              <a:gd name="T89" fmla="*/ 2147483647 h 774"/>
              <a:gd name="T90" fmla="*/ 2147483647 w 982"/>
              <a:gd name="T91" fmla="*/ 2147483647 h 774"/>
              <a:gd name="T92" fmla="*/ 2147483647 w 982"/>
              <a:gd name="T93" fmla="*/ 2147483647 h 774"/>
              <a:gd name="T94" fmla="*/ 2147483647 w 982"/>
              <a:gd name="T95" fmla="*/ 2147483647 h 774"/>
              <a:gd name="T96" fmla="*/ 2147483647 w 982"/>
              <a:gd name="T97" fmla="*/ 2147483647 h 774"/>
              <a:gd name="T98" fmla="*/ 2147483647 w 982"/>
              <a:gd name="T99" fmla="*/ 2147483647 h 774"/>
              <a:gd name="T100" fmla="*/ 2147483647 w 982"/>
              <a:gd name="T101" fmla="*/ 2147483647 h 774"/>
              <a:gd name="T102" fmla="*/ 2147483647 w 982"/>
              <a:gd name="T103" fmla="*/ 2147483647 h 774"/>
              <a:gd name="T104" fmla="*/ 0 w 982"/>
              <a:gd name="T105" fmla="*/ 2147483647 h 774"/>
              <a:gd name="T106" fmla="*/ 0 w 982"/>
              <a:gd name="T107" fmla="*/ 2147483647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82"/>
              <a:gd name="T163" fmla="*/ 0 h 774"/>
              <a:gd name="T164" fmla="*/ 982 w 982"/>
              <a:gd name="T165" fmla="*/ 774 h 77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rgbClr val="EE8D4C">
                  <a:alpha val="32001"/>
                </a:srgbClr>
              </a:gs>
              <a:gs pos="100000">
                <a:srgbClr val="EC823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A4A95C28-0B4A-4287-A420-95AB15F71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2254" y="5484900"/>
            <a:ext cx="8217545" cy="533400"/>
          </a:xfrm>
          <a:prstGeom prst="rect">
            <a:avLst/>
          </a:prstGeom>
          <a:solidFill>
            <a:srgbClr val="CCFFFF"/>
          </a:solid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" name="Text Box 12">
            <a:extLst>
              <a:ext uri="{FF2B5EF4-FFF2-40B4-BE49-F238E27FC236}">
                <a16:creationId xmlns:a16="http://schemas.microsoft.com/office/drawing/2014/main" id="{E030AE67-A144-4646-8A8F-365D1B613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546813"/>
            <a:ext cx="838199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 err="1">
                <a:solidFill>
                  <a:srgbClr val="FF0000"/>
                </a:solidFill>
              </a:rPr>
              <a:t>Nếu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nghỉ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học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từ</a:t>
            </a:r>
            <a:r>
              <a:rPr lang="en-US" sz="2000" dirty="0">
                <a:solidFill>
                  <a:srgbClr val="FF0000"/>
                </a:solidFill>
              </a:rPr>
              <a:t> 50% </a:t>
            </a:r>
            <a:r>
              <a:rPr lang="en-US" sz="2000" dirty="0" err="1">
                <a:solidFill>
                  <a:srgbClr val="FF0000"/>
                </a:solidFill>
              </a:rPr>
              <a:t>trở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lên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thì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điểm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chuyên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cần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là</a:t>
            </a:r>
            <a:r>
              <a:rPr lang="en-US" sz="2000" dirty="0">
                <a:solidFill>
                  <a:srgbClr val="FF0000"/>
                </a:solidFill>
              </a:rPr>
              <a:t> 0 </a:t>
            </a:r>
            <a:r>
              <a:rPr lang="en-US" sz="2000" dirty="0" err="1">
                <a:solidFill>
                  <a:srgbClr val="FF0000"/>
                </a:solidFill>
              </a:rPr>
              <a:t>điểm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và</a:t>
            </a:r>
            <a:r>
              <a:rPr lang="en-US" sz="2000" dirty="0">
                <a:solidFill>
                  <a:srgbClr val="FF0000"/>
                </a:solidFill>
              </a:rPr>
              <a:t>  </a:t>
            </a:r>
            <a:r>
              <a:rPr lang="en-US" sz="2000" dirty="0" err="1">
                <a:solidFill>
                  <a:srgbClr val="FF0000"/>
                </a:solidFill>
              </a:rPr>
              <a:t>bị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cấm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thi</a:t>
            </a:r>
            <a:endParaRPr lang="en-US" sz="2200" dirty="0">
              <a:latin typeface="+mj-lt"/>
              <a:cs typeface="Arial" charset="0"/>
            </a:endParaRP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52AA723D-51B5-40B6-B20D-EB8E82791239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752D96-E957-4BDB-ABFD-163A514D79BB}"/>
              </a:ext>
            </a:extLst>
          </p:cNvPr>
          <p:cNvSpPr txBox="1"/>
          <p:nvPr/>
        </p:nvSpPr>
        <p:spPr>
          <a:xfrm>
            <a:off x="1905000" y="6103938"/>
            <a:ext cx="6681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392/QĐ-ĐHKTKTCN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/09/2021</a:t>
            </a:r>
            <a:endParaRPr lang="en-US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013766"/>
      </p:ext>
    </p:extLst>
  </p:cSld>
  <p:clrMapOvr>
    <a:masterClrMapping/>
  </p:clrMapOvr>
  <p:transition>
    <p:split orient="vert"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90678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66126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     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Đối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với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các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học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phần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thực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00"/>
                </a:solidFill>
                <a:latin typeface="+mj-lt"/>
              </a:rPr>
              <a:t>hành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: </a:t>
            </a:r>
            <a:endParaRPr lang="en-US" sz="2400" b="1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8323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8010DD-A7F8-48ED-9943-BC6B9D7D944C}"/>
              </a:ext>
            </a:extLst>
          </p:cNvPr>
          <p:cNvSpPr txBox="1"/>
          <p:nvPr/>
        </p:nvSpPr>
        <p:spPr>
          <a:xfrm>
            <a:off x="69258" y="3915000"/>
            <a:ext cx="480060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+mj-lt"/>
              </a:rPr>
              <a:t>+ </a:t>
            </a:r>
            <a:r>
              <a:rPr lang="vi-VN" sz="2400" dirty="0">
                <a:solidFill>
                  <a:srgbClr val="FF0000"/>
                </a:solidFill>
                <a:latin typeface="+mj-lt"/>
              </a:rPr>
              <a:t>Điểm kiểm tra định kỳ</a:t>
            </a:r>
            <a:r>
              <a:rPr lang="vi-VN" sz="2400" dirty="0">
                <a:latin typeface="+mj-lt"/>
              </a:rPr>
              <a:t>: </a:t>
            </a:r>
            <a:r>
              <a:rPr lang="en-US" sz="2400" dirty="0">
                <a:latin typeface="+mj-lt"/>
              </a:rPr>
              <a:t>Đ</a:t>
            </a:r>
            <a:r>
              <a:rPr lang="vi-VN" sz="2400" dirty="0">
                <a:latin typeface="+mj-lt"/>
              </a:rPr>
              <a:t>ược tính hệ số 1. Số điểm kiểm tra định kỳ</a:t>
            </a:r>
            <a:r>
              <a:rPr lang="en-US" sz="2400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bằng số tín chỉ của học phần đó. </a:t>
            </a:r>
            <a:endParaRPr lang="en-US" sz="2400" dirty="0">
              <a:latin typeface="+mj-lt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+mj-lt"/>
              </a:rPr>
              <a:t>+ </a:t>
            </a:r>
            <a:r>
              <a:rPr lang="en-US" sz="2400" dirty="0" err="1">
                <a:solidFill>
                  <a:srgbClr val="0000CC"/>
                </a:solidFill>
                <a:latin typeface="+mj-lt"/>
              </a:rPr>
              <a:t>Điểm</a:t>
            </a:r>
            <a:r>
              <a:rPr lang="en-US" sz="24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+mj-lt"/>
              </a:rPr>
              <a:t>chuyên</a:t>
            </a:r>
            <a:r>
              <a:rPr lang="en-US" sz="240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+mj-lt"/>
              </a:rPr>
              <a:t>cần</a:t>
            </a:r>
            <a:endParaRPr lang="en-US" sz="2400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F76121-2E9F-41BC-A046-09D070A785F2}"/>
              </a:ext>
            </a:extLst>
          </p:cNvPr>
          <p:cNvSpPr txBox="1"/>
          <p:nvPr/>
        </p:nvSpPr>
        <p:spPr>
          <a:xfrm>
            <a:off x="183472" y="2066544"/>
            <a:ext cx="4433655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Đ</a:t>
            </a:r>
            <a:r>
              <a:rPr lang="vi-VN" sz="2400" b="0" i="0" u="none" strike="noStrike" baseline="0" dirty="0">
                <a:solidFill>
                  <a:srgbClr val="FF0000"/>
                </a:solidFill>
                <a:latin typeface="+mj-lt"/>
              </a:rPr>
              <a:t>iểm </a:t>
            </a:r>
            <a:r>
              <a:rPr lang="en-US" sz="2400" b="0" i="0" u="none" strike="noStrike" baseline="0" dirty="0">
                <a:solidFill>
                  <a:srgbClr val="FF0000"/>
                </a:solidFill>
                <a:latin typeface="+mj-lt"/>
              </a:rPr>
              <a:t>HP = </a:t>
            </a:r>
            <a:r>
              <a:rPr lang="en-US" sz="2400" b="0" i="0" u="none" strike="noStrike" baseline="0" dirty="0" err="1">
                <a:solidFill>
                  <a:srgbClr val="FF0000"/>
                </a:solidFill>
                <a:latin typeface="+mj-lt"/>
              </a:rPr>
              <a:t>Trun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bình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cộng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của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điểm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đánh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giá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bộ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phận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B51C8C-9C57-442A-9AB1-E0674B896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202298"/>
            <a:ext cx="4768124" cy="3189576"/>
          </a:xfrm>
          <a:prstGeom prst="rect">
            <a:avLst/>
          </a:prstGeom>
        </p:spPr>
      </p:pic>
      <p:sp>
        <p:nvSpPr>
          <p:cNvPr id="2" name="Arrow: Up 1">
            <a:extLst>
              <a:ext uri="{FF2B5EF4-FFF2-40B4-BE49-F238E27FC236}">
                <a16:creationId xmlns:a16="http://schemas.microsoft.com/office/drawing/2014/main" id="{9CA5A4E0-B216-4E4A-BD35-BCC3449B8E67}"/>
              </a:ext>
            </a:extLst>
          </p:cNvPr>
          <p:cNvSpPr/>
          <p:nvPr/>
        </p:nvSpPr>
        <p:spPr bwMode="auto">
          <a:xfrm flipV="1">
            <a:off x="2279058" y="2897541"/>
            <a:ext cx="381000" cy="1017459"/>
          </a:xfrm>
          <a:prstGeom prst="upArrow">
            <a:avLst/>
          </a:prstGeom>
          <a:solidFill>
            <a:srgbClr val="0000CC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1" i="0" u="none" strike="noStrike" cap="none" normalizeH="0" baseline="0" err="1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61D9E3E-C728-4D08-BC43-B639D7DA9F68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752D96-E957-4BDB-ABFD-163A514D79BB}"/>
              </a:ext>
            </a:extLst>
          </p:cNvPr>
          <p:cNvSpPr txBox="1"/>
          <p:nvPr/>
        </p:nvSpPr>
        <p:spPr>
          <a:xfrm>
            <a:off x="1905000" y="6103938"/>
            <a:ext cx="6681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392/QĐ-ĐHKTKTCN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8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/09/2021</a:t>
            </a:r>
            <a:endParaRPr lang="en-US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834636"/>
      </p:ext>
    </p:extLst>
  </p:cSld>
  <p:clrMapOvr>
    <a:masterClrMapping/>
  </p:clrMapOvr>
  <p:transition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76200" y="1371600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Điểm học phần được chuyển thành điểm chữ như sau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4665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FADCAB-2C12-494B-AB73-82EA1550C0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2" t="1932" r="607" b="1"/>
          <a:stretch/>
        </p:blipFill>
        <p:spPr>
          <a:xfrm>
            <a:off x="694604" y="1833265"/>
            <a:ext cx="4976005" cy="41323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52600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53551"/>
            <a:ext cx="2971800" cy="2241621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E6D63E48-6183-4F95-9007-1F57722E3BD9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  <a:endParaRPr lang="en-US" sz="24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116774"/>
      </p:ext>
    </p:extLst>
  </p:cSld>
  <p:clrMapOvr>
    <a:masterClrMapping/>
  </p:clrMapOvr>
  <p:transition>
    <p:split orient="vert"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66126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de-DE" sz="2400" b="1" dirty="0">
                <a:solidFill>
                  <a:srgbClr val="0000CC"/>
                </a:solidFill>
                <a:latin typeface="+mj-lt"/>
              </a:rPr>
              <a:t>Tính điểm trung bình chung </a:t>
            </a:r>
            <a:r>
              <a:rPr lang="vi-VN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như sau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8323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1584135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3811707"/>
            <a:ext cx="2971800" cy="22416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35ECF4-633F-42F5-9F2F-EF8B60B31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" y="2084102"/>
            <a:ext cx="4101100" cy="3615443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56D16E0-DAB9-4C20-84CC-6A14158B05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0116"/>
              </p:ext>
            </p:extLst>
          </p:nvPr>
        </p:nvGraphicFramePr>
        <p:xfrm>
          <a:off x="4495800" y="2845443"/>
          <a:ext cx="1801091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Equation" r:id="rId6" imgW="761669" imgH="837836" progId="Equation.DSMT4">
                  <p:embed/>
                </p:oleObj>
              </mc:Choice>
              <mc:Fallback>
                <p:oleObj name="Equation" r:id="rId6" imgW="761669" imgH="83783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845443"/>
                        <a:ext cx="1801091" cy="19812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>
            <a:extLst>
              <a:ext uri="{FF2B5EF4-FFF2-40B4-BE49-F238E27FC236}">
                <a16:creationId xmlns:a16="http://schemas.microsoft.com/office/drawing/2014/main" id="{85805629-9BFF-4363-BA2D-ADD517E69D4D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  <a:endParaRPr lang="en-US" sz="24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359296"/>
      </p:ext>
    </p:extLst>
  </p:cSld>
  <p:clrMapOvr>
    <a:masterClrMapping/>
  </p:clrMapOvr>
  <p:transition>
    <p:split orient="vert"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91440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Một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số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A7FFF70D-F4A0-421A-8A29-770347C92DB6}"/>
              </a:ext>
            </a:extLst>
          </p:cNvPr>
          <p:cNvSpPr/>
          <p:nvPr/>
        </p:nvSpPr>
        <p:spPr>
          <a:xfrm>
            <a:off x="113555" y="2029050"/>
            <a:ext cx="2438400" cy="1951612"/>
          </a:xfrm>
          <a:prstGeom prst="flowChartAlternateProcess">
            <a:avLst/>
          </a:prstGeom>
          <a:solidFill>
            <a:srgbClr val="99FF99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3500"/>
              </a:lnSpc>
            </a:pPr>
            <a:r>
              <a:rPr lang="en-US" sz="2800" b="1" dirty="0" err="1">
                <a:solidFill>
                  <a:srgbClr val="000000"/>
                </a:solidFill>
              </a:rPr>
              <a:t>Quy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trình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tổ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chức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thi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kết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thúc</a:t>
            </a:r>
            <a:r>
              <a:rPr lang="en-US" sz="2800" b="1" dirty="0">
                <a:solidFill>
                  <a:srgbClr val="000000"/>
                </a:solidFill>
              </a:rPr>
              <a:t> HP</a:t>
            </a:r>
            <a:endParaRPr lang="en-US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9AE0CE1A-E3B6-421A-8E57-17DB63B5E171}"/>
              </a:ext>
            </a:extLst>
          </p:cNvPr>
          <p:cNvGrpSpPr>
            <a:grpSpLocks/>
          </p:cNvGrpSpPr>
          <p:nvPr/>
        </p:nvGrpSpPr>
        <p:grpSpPr bwMode="auto">
          <a:xfrm>
            <a:off x="2229978" y="3207194"/>
            <a:ext cx="825500" cy="665162"/>
            <a:chOff x="3174" y="2656"/>
            <a:chExt cx="1549" cy="1351"/>
          </a:xfrm>
          <a:solidFill>
            <a:srgbClr val="FFC000"/>
          </a:solidFill>
        </p:grpSpPr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8E1BDA54-A813-4276-933B-343391AD5C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9">
              <a:extLst>
                <a:ext uri="{FF2B5EF4-FFF2-40B4-BE49-F238E27FC236}">
                  <a16:creationId xmlns:a16="http://schemas.microsoft.com/office/drawing/2014/main" id="{310C632A-49D2-40B1-BBB1-0DAD0D7E2D0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AutoShape 10">
              <a:extLst>
                <a:ext uri="{FF2B5EF4-FFF2-40B4-BE49-F238E27FC236}">
                  <a16:creationId xmlns:a16="http://schemas.microsoft.com/office/drawing/2014/main" id="{9E2AC2F5-E233-4E5E-8A49-9080C6B409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" name="Line 14">
            <a:extLst>
              <a:ext uri="{FF2B5EF4-FFF2-40B4-BE49-F238E27FC236}">
                <a16:creationId xmlns:a16="http://schemas.microsoft.com/office/drawing/2014/main" id="{A2097D66-2F5C-4B95-82FC-1D965AE29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6728" y="3810669"/>
            <a:ext cx="6814122" cy="21971"/>
          </a:xfrm>
          <a:prstGeom prst="line">
            <a:avLst/>
          </a:prstGeom>
          <a:ln>
            <a:solidFill>
              <a:srgbClr val="FFCC99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03C1CF20-7AFB-4C86-9949-C4B3C3BB1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2406" y="3354785"/>
            <a:ext cx="715166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000" dirty="0" err="1"/>
              <a:t>Phòng</a:t>
            </a:r>
            <a:r>
              <a:rPr lang="en-US" sz="2000" dirty="0"/>
              <a:t> KT&amp;ĐBCL </a:t>
            </a:r>
            <a:r>
              <a:rPr lang="en-US" sz="2000" dirty="0" err="1"/>
              <a:t>thực</a:t>
            </a:r>
            <a:r>
              <a:rPr lang="en-US" sz="2000" dirty="0"/>
              <a:t> </a:t>
            </a:r>
            <a:r>
              <a:rPr lang="en-US" sz="2000" dirty="0" err="1"/>
              <a:t>hiện</a:t>
            </a:r>
            <a:r>
              <a:rPr lang="en-US" sz="2000" dirty="0"/>
              <a:t> </a:t>
            </a:r>
            <a:r>
              <a:rPr lang="en-US" sz="2000" dirty="0" err="1"/>
              <a:t>tổ</a:t>
            </a:r>
            <a:r>
              <a:rPr lang="en-US" sz="2000" dirty="0"/>
              <a:t> </a:t>
            </a:r>
            <a:r>
              <a:rPr lang="en-US" sz="2000" dirty="0" err="1"/>
              <a:t>chức</a:t>
            </a:r>
            <a:r>
              <a:rPr lang="en-US" sz="2000" dirty="0"/>
              <a:t> </a:t>
            </a:r>
            <a:r>
              <a:rPr lang="en-US" sz="2000" dirty="0" err="1"/>
              <a:t>thi</a:t>
            </a:r>
            <a:r>
              <a:rPr lang="en-US" sz="2000" dirty="0"/>
              <a:t> </a:t>
            </a:r>
            <a:r>
              <a:rPr lang="en-US" sz="2000" dirty="0" err="1"/>
              <a:t>kết</a:t>
            </a:r>
            <a:r>
              <a:rPr lang="en-US" sz="2000" dirty="0"/>
              <a:t> </a:t>
            </a:r>
            <a:r>
              <a:rPr lang="en-US" sz="2000" dirty="0" err="1"/>
              <a:t>thúc</a:t>
            </a:r>
            <a:r>
              <a:rPr lang="en-US" sz="2000" dirty="0"/>
              <a:t> </a:t>
            </a:r>
            <a:r>
              <a:rPr lang="en-US" sz="2000" dirty="0" err="1"/>
              <a:t>học</a:t>
            </a:r>
            <a:r>
              <a:rPr lang="en-US" sz="2000" dirty="0"/>
              <a:t> </a:t>
            </a:r>
            <a:r>
              <a:rPr lang="en-US" sz="2000" dirty="0" err="1"/>
              <a:t>phần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80A8F7CB-71C4-4D8B-A98C-6620A74EE0F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85055" y="3334647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3</a:t>
            </a:r>
          </a:p>
        </p:txBody>
      </p:sp>
      <p:grpSp>
        <p:nvGrpSpPr>
          <p:cNvPr id="25" name="Group 21">
            <a:extLst>
              <a:ext uri="{FF2B5EF4-FFF2-40B4-BE49-F238E27FC236}">
                <a16:creationId xmlns:a16="http://schemas.microsoft.com/office/drawing/2014/main" id="{2DB1A771-2A2E-4998-BB8A-423591D2403D}"/>
              </a:ext>
            </a:extLst>
          </p:cNvPr>
          <p:cNvGrpSpPr>
            <a:grpSpLocks/>
          </p:cNvGrpSpPr>
          <p:nvPr/>
        </p:nvGrpSpPr>
        <p:grpSpPr bwMode="auto">
          <a:xfrm>
            <a:off x="2161032" y="5371785"/>
            <a:ext cx="825500" cy="665162"/>
            <a:chOff x="3174" y="2656"/>
            <a:chExt cx="1549" cy="1351"/>
          </a:xfrm>
          <a:solidFill>
            <a:srgbClr val="C00000"/>
          </a:solidFill>
        </p:grpSpPr>
        <p:sp>
          <p:nvSpPr>
            <p:cNvPr id="26" name="AutoShape 22">
              <a:extLst>
                <a:ext uri="{FF2B5EF4-FFF2-40B4-BE49-F238E27FC236}">
                  <a16:creationId xmlns:a16="http://schemas.microsoft.com/office/drawing/2014/main" id="{EEBFC29C-930C-433C-A218-7591BD55A1E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3">
              <a:extLst>
                <a:ext uri="{FF2B5EF4-FFF2-40B4-BE49-F238E27FC236}">
                  <a16:creationId xmlns:a16="http://schemas.microsoft.com/office/drawing/2014/main" id="{E194FE82-DC77-4992-8387-5FE39A332C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F0ABB64B-E9A6-45E9-A2F5-ACAB0A6A29F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9" name="Line 28">
            <a:extLst>
              <a:ext uri="{FF2B5EF4-FFF2-40B4-BE49-F238E27FC236}">
                <a16:creationId xmlns:a16="http://schemas.microsoft.com/office/drawing/2014/main" id="{4ECE4BC0-4356-4D97-821A-65CA5778C5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6897" y="5989095"/>
            <a:ext cx="6893953" cy="0"/>
          </a:xfrm>
          <a:prstGeom prst="line">
            <a:avLst/>
          </a:prstGeom>
          <a:ln>
            <a:solidFill>
              <a:srgbClr val="FF000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" name="Text Box 30">
            <a:extLst>
              <a:ext uri="{FF2B5EF4-FFF2-40B4-BE49-F238E27FC236}">
                <a16:creationId xmlns:a16="http://schemas.microsoft.com/office/drawing/2014/main" id="{5FA45176-57F5-4736-B6A9-8671CFD3C40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01595" y="5499238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</a:rPr>
              <a:t>5</a:t>
            </a:r>
            <a:endParaRPr lang="en-US" sz="20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2" name="Group 21">
            <a:extLst>
              <a:ext uri="{FF2B5EF4-FFF2-40B4-BE49-F238E27FC236}">
                <a16:creationId xmlns:a16="http://schemas.microsoft.com/office/drawing/2014/main" id="{51DAD01E-D3B1-4D93-A162-EFBDA2159E07}"/>
              </a:ext>
            </a:extLst>
          </p:cNvPr>
          <p:cNvGrpSpPr>
            <a:grpSpLocks/>
          </p:cNvGrpSpPr>
          <p:nvPr/>
        </p:nvGrpSpPr>
        <p:grpSpPr bwMode="auto">
          <a:xfrm>
            <a:off x="2236326" y="2313432"/>
            <a:ext cx="825500" cy="665162"/>
            <a:chOff x="3174" y="2656"/>
            <a:chExt cx="1549" cy="1351"/>
          </a:xfrm>
          <a:solidFill>
            <a:srgbClr val="92D050"/>
          </a:solidFill>
        </p:grpSpPr>
        <p:sp>
          <p:nvSpPr>
            <p:cNvPr id="33" name="AutoShape 22">
              <a:extLst>
                <a:ext uri="{FF2B5EF4-FFF2-40B4-BE49-F238E27FC236}">
                  <a16:creationId xmlns:a16="http://schemas.microsoft.com/office/drawing/2014/main" id="{2ED93EB9-2B7D-4916-A577-C00C7F816D6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AutoShape 23">
              <a:extLst>
                <a:ext uri="{FF2B5EF4-FFF2-40B4-BE49-F238E27FC236}">
                  <a16:creationId xmlns:a16="http://schemas.microsoft.com/office/drawing/2014/main" id="{D8011CE0-24CA-40F7-8020-1CD4E2B4835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AutoShape 24">
              <a:extLst>
                <a:ext uri="{FF2B5EF4-FFF2-40B4-BE49-F238E27FC236}">
                  <a16:creationId xmlns:a16="http://schemas.microsoft.com/office/drawing/2014/main" id="{24025E96-4039-4D9E-83A2-A638608E87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" name="Line 28">
            <a:extLst>
              <a:ext uri="{FF2B5EF4-FFF2-40B4-BE49-F238E27FC236}">
                <a16:creationId xmlns:a16="http://schemas.microsoft.com/office/drawing/2014/main" id="{D8B93A17-9934-4BCD-B8E5-0B1A1F943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6728" y="2922295"/>
            <a:ext cx="6814122" cy="0"/>
          </a:xfrm>
          <a:prstGeom prst="line">
            <a:avLst/>
          </a:prstGeom>
          <a:ln>
            <a:solidFill>
              <a:srgbClr val="92D05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" name="Text Box 29">
            <a:extLst>
              <a:ext uri="{FF2B5EF4-FFF2-40B4-BE49-F238E27FC236}">
                <a16:creationId xmlns:a16="http://schemas.microsoft.com/office/drawing/2014/main" id="{063338AF-3A87-4202-A3E1-EFBE72F8A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5933" y="2404155"/>
            <a:ext cx="6682012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GV </a:t>
            </a:r>
            <a:r>
              <a:rPr lang="en-US" sz="2200" dirty="0" err="1" smtClean="0">
                <a:solidFill>
                  <a:srgbClr val="FF0000"/>
                </a:solidFill>
              </a:rPr>
              <a:t>và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err="1" smtClean="0">
                <a:solidFill>
                  <a:srgbClr val="FF0000"/>
                </a:solidFill>
              </a:rPr>
              <a:t>khoa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err="1" smtClean="0">
                <a:solidFill>
                  <a:srgbClr val="FF0000"/>
                </a:solidFill>
              </a:rPr>
              <a:t>báo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cáo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điểm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quá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trình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học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phần</a:t>
            </a:r>
            <a:endParaRPr lang="en-US" sz="22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38" name="Text Box 30">
            <a:extLst>
              <a:ext uri="{FF2B5EF4-FFF2-40B4-BE49-F238E27FC236}">
                <a16:creationId xmlns:a16="http://schemas.microsoft.com/office/drawing/2014/main" id="{ED3048DB-2E41-49DE-9234-5547355442C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85028" y="2462124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>
                <a:solidFill>
                  <a:schemeClr val="bg1"/>
                </a:solidFill>
                <a:latin typeface="Arial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9" name="Group 21">
            <a:extLst>
              <a:ext uri="{FF2B5EF4-FFF2-40B4-BE49-F238E27FC236}">
                <a16:creationId xmlns:a16="http://schemas.microsoft.com/office/drawing/2014/main" id="{DB918CEA-CCB1-4548-8831-D993097DB309}"/>
              </a:ext>
            </a:extLst>
          </p:cNvPr>
          <p:cNvGrpSpPr>
            <a:grpSpLocks/>
          </p:cNvGrpSpPr>
          <p:nvPr/>
        </p:nvGrpSpPr>
        <p:grpSpPr bwMode="auto">
          <a:xfrm>
            <a:off x="2210928" y="1432560"/>
            <a:ext cx="825500" cy="665162"/>
            <a:chOff x="3174" y="2656"/>
            <a:chExt cx="1549" cy="1351"/>
          </a:xfrm>
          <a:solidFill>
            <a:srgbClr val="9966FF"/>
          </a:solidFill>
        </p:grpSpPr>
        <p:sp>
          <p:nvSpPr>
            <p:cNvPr id="40" name="AutoShape 22">
              <a:extLst>
                <a:ext uri="{FF2B5EF4-FFF2-40B4-BE49-F238E27FC236}">
                  <a16:creationId xmlns:a16="http://schemas.microsoft.com/office/drawing/2014/main" id="{B1049680-1278-422D-8008-00F2D6FA901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AutoShape 23">
              <a:extLst>
                <a:ext uri="{FF2B5EF4-FFF2-40B4-BE49-F238E27FC236}">
                  <a16:creationId xmlns:a16="http://schemas.microsoft.com/office/drawing/2014/main" id="{6B4F0FCC-6EE9-46B7-B6D9-2C6CCFFB08F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AutoShape 24">
              <a:extLst>
                <a:ext uri="{FF2B5EF4-FFF2-40B4-BE49-F238E27FC236}">
                  <a16:creationId xmlns:a16="http://schemas.microsoft.com/office/drawing/2014/main" id="{F761DBD3-CF54-4656-8B3C-1E5940C079E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3" name="Text Box 29">
            <a:extLst>
              <a:ext uri="{FF2B5EF4-FFF2-40B4-BE49-F238E27FC236}">
                <a16:creationId xmlns:a16="http://schemas.microsoft.com/office/drawing/2014/main" id="{BF4639FE-8BC3-42BC-AAFE-2BB9369C4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3411" y="1508068"/>
            <a:ext cx="6769426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dirty="0" smtClean="0">
                <a:solidFill>
                  <a:srgbClr val="FF0000"/>
                </a:solidFill>
              </a:rPr>
              <a:t>GV c</a:t>
            </a:r>
            <a:r>
              <a:rPr lang="vi-VN" sz="2200" dirty="0" smtClean="0">
                <a:solidFill>
                  <a:srgbClr val="FF0000"/>
                </a:solidFill>
              </a:rPr>
              <a:t>ập </a:t>
            </a:r>
            <a:r>
              <a:rPr lang="vi-VN" sz="2200" dirty="0">
                <a:solidFill>
                  <a:srgbClr val="FF0000"/>
                </a:solidFill>
              </a:rPr>
              <a:t>nhật điểm đánh giá bộ </a:t>
            </a:r>
            <a:r>
              <a:rPr lang="vi-VN" sz="2200" dirty="0" smtClean="0">
                <a:solidFill>
                  <a:srgbClr val="FF0000"/>
                </a:solidFill>
              </a:rPr>
              <a:t>phận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err="1" smtClean="0">
                <a:solidFill>
                  <a:srgbClr val="FF0000"/>
                </a:solidFill>
              </a:rPr>
              <a:t>lên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err="1" smtClean="0">
                <a:solidFill>
                  <a:srgbClr val="FF0000"/>
                </a:solidFill>
              </a:rPr>
              <a:t>hệ</a:t>
            </a:r>
            <a:r>
              <a:rPr lang="en-US" sz="2200" dirty="0" smtClean="0">
                <a:solidFill>
                  <a:srgbClr val="FF0000"/>
                </a:solidFill>
              </a:rPr>
              <a:t> </a:t>
            </a:r>
            <a:r>
              <a:rPr lang="en-US" sz="2200" dirty="0" err="1" smtClean="0">
                <a:solidFill>
                  <a:srgbClr val="FF0000"/>
                </a:solidFill>
              </a:rPr>
              <a:t>thống</a:t>
            </a:r>
            <a:endParaRPr lang="en-US" sz="2200" dirty="0">
              <a:cs typeface="Times New Roman" pitchFamily="18" charset="0"/>
            </a:endParaRPr>
          </a:p>
        </p:txBody>
      </p:sp>
      <p:sp>
        <p:nvSpPr>
          <p:cNvPr id="44" name="Text Box 30">
            <a:extLst>
              <a:ext uri="{FF2B5EF4-FFF2-40B4-BE49-F238E27FC236}">
                <a16:creationId xmlns:a16="http://schemas.microsoft.com/office/drawing/2014/main" id="{9E842E52-3136-402B-B30D-BED576BC708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43777" y="1545212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45" name="Line 28">
            <a:extLst>
              <a:ext uri="{FF2B5EF4-FFF2-40B4-BE49-F238E27FC236}">
                <a16:creationId xmlns:a16="http://schemas.microsoft.com/office/drawing/2014/main" id="{B6C8C684-3EBF-4CD8-9CC6-22EA493D40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1348" y="2033541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C63D18-DB90-472F-85E0-AF686ABD5040}"/>
              </a:ext>
            </a:extLst>
          </p:cNvPr>
          <p:cNvSpPr txBox="1"/>
          <p:nvPr/>
        </p:nvSpPr>
        <p:spPr>
          <a:xfrm>
            <a:off x="2986532" y="5014609"/>
            <a:ext cx="69365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 err="1" smtClean="0"/>
              <a:t>Thực</a:t>
            </a:r>
            <a:r>
              <a:rPr lang="en-US" sz="2000" dirty="0" smtClean="0"/>
              <a:t> </a:t>
            </a:r>
            <a:r>
              <a:rPr lang="en-US" sz="2000" dirty="0" err="1" smtClean="0"/>
              <a:t>hiện</a:t>
            </a:r>
            <a:r>
              <a:rPr lang="en-US" sz="2000" dirty="0" smtClean="0"/>
              <a:t> </a:t>
            </a:r>
            <a:r>
              <a:rPr lang="en-US" sz="2000" dirty="0" err="1" smtClean="0"/>
              <a:t>nhập</a:t>
            </a:r>
            <a:r>
              <a:rPr lang="en-US" sz="2000" dirty="0" smtClean="0"/>
              <a:t> </a:t>
            </a:r>
            <a:r>
              <a:rPr lang="en-US" sz="2000" dirty="0" err="1"/>
              <a:t>điểm</a:t>
            </a:r>
            <a:r>
              <a:rPr lang="en-US" sz="2000" dirty="0"/>
              <a:t> </a:t>
            </a:r>
            <a:r>
              <a:rPr lang="en-US" sz="2000" dirty="0" err="1"/>
              <a:t>thi</a:t>
            </a:r>
            <a:r>
              <a:rPr lang="en-US" sz="2000" dirty="0"/>
              <a:t> </a:t>
            </a:r>
            <a:r>
              <a:rPr lang="en-US" sz="2000" dirty="0" err="1"/>
              <a:t>kết</a:t>
            </a:r>
            <a:r>
              <a:rPr lang="en-US" sz="2000" dirty="0"/>
              <a:t> </a:t>
            </a:r>
            <a:r>
              <a:rPr lang="en-US" sz="2000" dirty="0" err="1"/>
              <a:t>thúc</a:t>
            </a:r>
            <a:r>
              <a:rPr lang="en-US" sz="2000" dirty="0"/>
              <a:t> </a:t>
            </a:r>
            <a:r>
              <a:rPr lang="en-US" sz="2000" dirty="0" err="1"/>
              <a:t>học</a:t>
            </a:r>
            <a:r>
              <a:rPr lang="en-US" sz="2000" dirty="0"/>
              <a:t> </a:t>
            </a:r>
            <a:r>
              <a:rPr lang="en-US" sz="2000" dirty="0" err="1"/>
              <a:t>phần</a:t>
            </a:r>
            <a:r>
              <a:rPr lang="en-US" sz="2000" dirty="0"/>
              <a:t>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phần</a:t>
            </a:r>
            <a:r>
              <a:rPr lang="en-US" sz="2000" dirty="0"/>
              <a:t> </a:t>
            </a:r>
            <a:r>
              <a:rPr lang="en-US" sz="2000" dirty="0" err="1"/>
              <a:t>mềm</a:t>
            </a:r>
            <a:r>
              <a:rPr lang="en-US" sz="2000" dirty="0"/>
              <a:t> QLĐT, </a:t>
            </a:r>
            <a:r>
              <a:rPr lang="en-US" sz="2000" dirty="0" err="1"/>
              <a:t>sinh</a:t>
            </a:r>
            <a:r>
              <a:rPr lang="en-US" sz="2000" dirty="0"/>
              <a:t> </a:t>
            </a:r>
            <a:r>
              <a:rPr lang="en-US" sz="2000" dirty="0" err="1"/>
              <a:t>viên</a:t>
            </a:r>
            <a:r>
              <a:rPr lang="en-US" sz="2000" dirty="0"/>
              <a:t> </a:t>
            </a:r>
            <a:r>
              <a:rPr lang="en-US" sz="2000" dirty="0" err="1"/>
              <a:t>nhận</a:t>
            </a:r>
            <a:r>
              <a:rPr lang="en-US" sz="2000" dirty="0"/>
              <a:t> </a:t>
            </a:r>
            <a:r>
              <a:rPr lang="en-US" sz="2000" dirty="0" err="1"/>
              <a:t>kết</a:t>
            </a:r>
            <a:r>
              <a:rPr lang="en-US" sz="2000" dirty="0"/>
              <a:t> </a:t>
            </a:r>
            <a:r>
              <a:rPr lang="en-US" sz="2000" dirty="0" err="1"/>
              <a:t>quả</a:t>
            </a:r>
            <a:r>
              <a:rPr lang="en-US" sz="2000" dirty="0"/>
              <a:t> </a:t>
            </a:r>
            <a:r>
              <a:rPr lang="en-US" sz="2000" dirty="0" err="1"/>
              <a:t>thi</a:t>
            </a:r>
            <a:r>
              <a:rPr lang="en-US" sz="2000" dirty="0"/>
              <a:t> </a:t>
            </a:r>
            <a:r>
              <a:rPr lang="en-US" sz="2000" dirty="0" err="1"/>
              <a:t>thông</a:t>
            </a:r>
            <a:r>
              <a:rPr lang="en-US" sz="2000" dirty="0"/>
              <a:t> qua </a:t>
            </a:r>
            <a:r>
              <a:rPr lang="en-US" sz="2000" dirty="0" err="1"/>
              <a:t>trang</a:t>
            </a:r>
            <a:r>
              <a:rPr lang="en-US" sz="2000" dirty="0"/>
              <a:t> web </a:t>
            </a:r>
            <a:r>
              <a:rPr lang="en-US" sz="2000" dirty="0">
                <a:solidFill>
                  <a:srgbClr val="FF0000"/>
                </a:solidFill>
              </a:rPr>
              <a:t>https://sinhvien.uneti.edu.vn/</a:t>
            </a:r>
            <a:endParaRPr lang="vi-VN" sz="2200" b="0" i="0" dirty="0">
              <a:solidFill>
                <a:srgbClr val="FF0000"/>
              </a:solidFill>
              <a:effectLst/>
              <a:latin typeface="+mj-lt"/>
            </a:endParaRPr>
          </a:p>
        </p:txBody>
      </p:sp>
      <p:grpSp>
        <p:nvGrpSpPr>
          <p:cNvPr id="46" name="Group 21">
            <a:extLst>
              <a:ext uri="{FF2B5EF4-FFF2-40B4-BE49-F238E27FC236}">
                <a16:creationId xmlns:a16="http://schemas.microsoft.com/office/drawing/2014/main" id="{34ED5887-CE7C-4D7C-B4A0-037D86812DD5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4294632"/>
            <a:ext cx="825500" cy="665162"/>
            <a:chOff x="3174" y="2656"/>
            <a:chExt cx="1549" cy="1351"/>
          </a:xfrm>
          <a:solidFill>
            <a:srgbClr val="9966FF"/>
          </a:solidFill>
        </p:grpSpPr>
        <p:sp>
          <p:nvSpPr>
            <p:cNvPr id="47" name="AutoShape 22">
              <a:extLst>
                <a:ext uri="{FF2B5EF4-FFF2-40B4-BE49-F238E27FC236}">
                  <a16:creationId xmlns:a16="http://schemas.microsoft.com/office/drawing/2014/main" id="{BEF0C10C-B972-4DA7-B66A-6FCC6C86368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AutoShape 23">
              <a:extLst>
                <a:ext uri="{FF2B5EF4-FFF2-40B4-BE49-F238E27FC236}">
                  <a16:creationId xmlns:a16="http://schemas.microsoft.com/office/drawing/2014/main" id="{95A78B3B-2953-4BAF-A9BD-E237C6F425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AutoShape 24">
              <a:extLst>
                <a:ext uri="{FF2B5EF4-FFF2-40B4-BE49-F238E27FC236}">
                  <a16:creationId xmlns:a16="http://schemas.microsoft.com/office/drawing/2014/main" id="{D0247ED1-DFD0-4929-9E69-A6AF0E71D64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" name="Text Box 29">
            <a:extLst>
              <a:ext uri="{FF2B5EF4-FFF2-40B4-BE49-F238E27FC236}">
                <a16:creationId xmlns:a16="http://schemas.microsoft.com/office/drawing/2014/main" id="{AED158B1-ECBB-4931-AE20-853490301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635" y="4139876"/>
            <a:ext cx="6769426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sz="2000" dirty="0" err="1" smtClean="0"/>
              <a:t>Tổ</a:t>
            </a:r>
            <a:r>
              <a:rPr lang="en-US" sz="2000" dirty="0" smtClean="0"/>
              <a:t> </a:t>
            </a:r>
            <a:r>
              <a:rPr lang="en-US" sz="2000" dirty="0" err="1" smtClean="0"/>
              <a:t>chức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chấm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thi</a:t>
            </a:r>
            <a:r>
              <a:rPr lang="en-US" sz="2000" dirty="0"/>
              <a:t>, </a:t>
            </a:r>
            <a:r>
              <a:rPr lang="en-US" sz="2000" dirty="0" err="1"/>
              <a:t>làm</a:t>
            </a:r>
            <a:r>
              <a:rPr lang="en-US" sz="2000" dirty="0"/>
              <a:t> </a:t>
            </a:r>
            <a:r>
              <a:rPr lang="en-US" sz="2000" dirty="0" err="1"/>
              <a:t>phách</a:t>
            </a:r>
            <a:r>
              <a:rPr lang="en-US" sz="2000" dirty="0"/>
              <a:t>, </a:t>
            </a:r>
            <a:r>
              <a:rPr lang="en-US" sz="2000" dirty="0" err="1"/>
              <a:t>rọc</a:t>
            </a:r>
            <a:r>
              <a:rPr lang="en-US" sz="2000" dirty="0"/>
              <a:t> </a:t>
            </a:r>
            <a:r>
              <a:rPr lang="en-US" sz="2000" dirty="0" err="1"/>
              <a:t>phách</a:t>
            </a:r>
            <a:r>
              <a:rPr lang="en-US" sz="2000" dirty="0"/>
              <a:t>, </a:t>
            </a:r>
            <a:r>
              <a:rPr lang="en-US" sz="2000" dirty="0" err="1"/>
              <a:t>ghép</a:t>
            </a:r>
            <a:r>
              <a:rPr lang="en-US" sz="2000" dirty="0"/>
              <a:t> </a:t>
            </a:r>
            <a:r>
              <a:rPr lang="en-US" sz="2000" dirty="0" err="1"/>
              <a:t>phách</a:t>
            </a:r>
            <a:r>
              <a:rPr lang="en-US" sz="2000" dirty="0"/>
              <a:t> (</a:t>
            </a:r>
            <a:r>
              <a:rPr lang="en-US" sz="2000" dirty="0" err="1"/>
              <a:t>thi</a:t>
            </a:r>
            <a:r>
              <a:rPr lang="en-US" sz="2000" dirty="0"/>
              <a:t> </a:t>
            </a:r>
            <a:r>
              <a:rPr lang="en-US" sz="2000" dirty="0" err="1"/>
              <a:t>tự</a:t>
            </a:r>
            <a:r>
              <a:rPr lang="en-US" sz="2000" dirty="0"/>
              <a:t> </a:t>
            </a:r>
            <a:r>
              <a:rPr lang="en-US" sz="2000" dirty="0" err="1"/>
              <a:t>luận</a:t>
            </a:r>
            <a:r>
              <a:rPr lang="en-US" sz="2000" dirty="0"/>
              <a:t>)</a:t>
            </a:r>
          </a:p>
        </p:txBody>
      </p:sp>
      <p:sp>
        <p:nvSpPr>
          <p:cNvPr id="52" name="Text Box 30">
            <a:extLst>
              <a:ext uri="{FF2B5EF4-FFF2-40B4-BE49-F238E27FC236}">
                <a16:creationId xmlns:a16="http://schemas.microsoft.com/office/drawing/2014/main" id="{5426C9FB-8C81-43B8-9974-57326801BCF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518849" y="4407284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4</a:t>
            </a:r>
          </a:p>
        </p:txBody>
      </p:sp>
      <p:sp>
        <p:nvSpPr>
          <p:cNvPr id="53" name="Line 28">
            <a:extLst>
              <a:ext uri="{FF2B5EF4-FFF2-40B4-BE49-F238E27FC236}">
                <a16:creationId xmlns:a16="http://schemas.microsoft.com/office/drawing/2014/main" id="{90F5E196-0820-4E15-B478-DD1C8CE67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6420" y="4895613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0E8179-AB02-426B-8C4E-CBEF50964FDC}"/>
              </a:ext>
            </a:extLst>
          </p:cNvPr>
          <p:cNvSpPr txBox="1"/>
          <p:nvPr/>
        </p:nvSpPr>
        <p:spPr>
          <a:xfrm>
            <a:off x="78868" y="4088066"/>
            <a:ext cx="216438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3333FF"/>
                </a:solidFill>
              </a:rPr>
              <a:t>QĐ </a:t>
            </a:r>
            <a:r>
              <a:rPr lang="en-US" sz="1600" b="1" dirty="0" smtClean="0">
                <a:solidFill>
                  <a:srgbClr val="3333FF"/>
                </a:solidFill>
                <a:hlinkClick r:id="rId2"/>
              </a:rPr>
              <a:t>631/QĐ-ĐHKTKTCN </a:t>
            </a:r>
            <a:r>
              <a:rPr lang="en-US" sz="1600" b="1" dirty="0" err="1">
                <a:solidFill>
                  <a:srgbClr val="3333FF"/>
                </a:solidFill>
                <a:hlinkClick r:id="rId2"/>
              </a:rPr>
              <a:t>ngày</a:t>
            </a:r>
            <a:r>
              <a:rPr lang="en-US" sz="1600" b="1" dirty="0">
                <a:solidFill>
                  <a:srgbClr val="3333FF"/>
                </a:solidFill>
                <a:hlinkClick r:id="rId2"/>
              </a:rPr>
              <a:t> </a:t>
            </a:r>
            <a:r>
              <a:rPr lang="en-US" sz="1600" b="1" dirty="0" smtClean="0">
                <a:solidFill>
                  <a:srgbClr val="3333FF"/>
                </a:solidFill>
                <a:hlinkClick r:id="rId2"/>
              </a:rPr>
              <a:t>29/08/2022</a:t>
            </a:r>
            <a:r>
              <a:rPr lang="en-US" sz="1600" b="1" dirty="0" smtClean="0">
                <a:solidFill>
                  <a:srgbClr val="3333FF"/>
                </a:solidFill>
              </a:rPr>
              <a:t> </a:t>
            </a:r>
            <a:r>
              <a:rPr lang="en-US" sz="1600" b="1" dirty="0" err="1" smtClean="0">
                <a:solidFill>
                  <a:srgbClr val="3333FF"/>
                </a:solidFill>
              </a:rPr>
              <a:t>về</a:t>
            </a:r>
            <a:r>
              <a:rPr lang="en-US" sz="1600" b="1" dirty="0" smtClean="0">
                <a:solidFill>
                  <a:srgbClr val="3333FF"/>
                </a:solidFill>
              </a:rPr>
              <a:t> </a:t>
            </a:r>
            <a:r>
              <a:rPr lang="en-US" sz="1600" b="1" dirty="0" err="1" smtClean="0">
                <a:solidFill>
                  <a:srgbClr val="3333FF"/>
                </a:solidFill>
              </a:rPr>
              <a:t>thi</a:t>
            </a:r>
            <a:r>
              <a:rPr lang="en-US" sz="1600" b="1" dirty="0" smtClean="0">
                <a:solidFill>
                  <a:srgbClr val="3333FF"/>
                </a:solidFill>
              </a:rPr>
              <a:t> </a:t>
            </a:r>
            <a:r>
              <a:rPr lang="en-US" sz="1600" b="1" dirty="0" err="1" smtClean="0">
                <a:solidFill>
                  <a:srgbClr val="3333FF"/>
                </a:solidFill>
              </a:rPr>
              <a:t>trực</a:t>
            </a:r>
            <a:r>
              <a:rPr lang="en-US" sz="1600" b="1" dirty="0" smtClean="0">
                <a:solidFill>
                  <a:srgbClr val="3333FF"/>
                </a:solidFill>
              </a:rPr>
              <a:t> </a:t>
            </a:r>
            <a:r>
              <a:rPr lang="en-US" sz="1600" b="1" dirty="0" err="1" smtClean="0">
                <a:solidFill>
                  <a:srgbClr val="3333FF"/>
                </a:solidFill>
              </a:rPr>
              <a:t>tiếp</a:t>
            </a:r>
            <a:r>
              <a:rPr lang="en-US" sz="1600" b="1" dirty="0" smtClean="0">
                <a:solidFill>
                  <a:srgbClr val="3333FF"/>
                </a:solidFill>
              </a:rPr>
              <a:t> </a:t>
            </a:r>
            <a:r>
              <a:rPr lang="en-US" sz="1600" b="1" dirty="0" err="1">
                <a:solidFill>
                  <a:srgbClr val="3333FF"/>
                </a:solidFill>
              </a:rPr>
              <a:t>và</a:t>
            </a:r>
            <a:r>
              <a:rPr lang="en-US" sz="1600" b="1" dirty="0">
                <a:solidFill>
                  <a:srgbClr val="3333FF"/>
                </a:solidFill>
              </a:rPr>
              <a:t> QĐ </a:t>
            </a:r>
            <a:r>
              <a:rPr lang="en-US" sz="1600" b="1" dirty="0" smtClean="0">
                <a:solidFill>
                  <a:srgbClr val="3333FF"/>
                </a:solidFill>
              </a:rPr>
              <a:t>711</a:t>
            </a:r>
            <a:r>
              <a:rPr lang="en-US" sz="1600" b="1" dirty="0" smtClean="0">
                <a:solidFill>
                  <a:srgbClr val="3333FF"/>
                </a:solidFill>
                <a:hlinkClick r:id="rId2"/>
              </a:rPr>
              <a:t>-ĐHKTKTCN</a:t>
            </a:r>
            <a:r>
              <a:rPr lang="en-US" sz="1600" b="1" dirty="0" smtClean="0">
                <a:solidFill>
                  <a:srgbClr val="3333FF"/>
                </a:solidFill>
              </a:rPr>
              <a:t> </a:t>
            </a:r>
            <a:r>
              <a:rPr lang="en-US" sz="1600" b="1" dirty="0" err="1" smtClean="0">
                <a:solidFill>
                  <a:srgbClr val="3333FF"/>
                </a:solidFill>
              </a:rPr>
              <a:t>ngày</a:t>
            </a:r>
            <a:r>
              <a:rPr lang="en-US" sz="1600" b="1" dirty="0" smtClean="0">
                <a:solidFill>
                  <a:srgbClr val="3333FF"/>
                </a:solidFill>
              </a:rPr>
              <a:t> 3/12/2021  </a:t>
            </a:r>
            <a:r>
              <a:rPr lang="en-US" sz="1600" b="1" dirty="0" err="1">
                <a:solidFill>
                  <a:srgbClr val="3333FF"/>
                </a:solidFill>
              </a:rPr>
              <a:t>về</a:t>
            </a:r>
            <a:r>
              <a:rPr lang="en-US" sz="1600" b="1" dirty="0">
                <a:solidFill>
                  <a:srgbClr val="3333FF"/>
                </a:solidFill>
              </a:rPr>
              <a:t> </a:t>
            </a:r>
            <a:r>
              <a:rPr lang="en-US" sz="1600" b="1" dirty="0" err="1">
                <a:solidFill>
                  <a:srgbClr val="3333FF"/>
                </a:solidFill>
              </a:rPr>
              <a:t>tổ</a:t>
            </a:r>
            <a:r>
              <a:rPr lang="en-US" sz="1600" b="1" dirty="0">
                <a:solidFill>
                  <a:srgbClr val="3333FF"/>
                </a:solidFill>
              </a:rPr>
              <a:t> </a:t>
            </a:r>
            <a:r>
              <a:rPr lang="en-US" sz="1600" b="1" dirty="0" err="1">
                <a:solidFill>
                  <a:srgbClr val="3333FF"/>
                </a:solidFill>
              </a:rPr>
              <a:t>chức</a:t>
            </a:r>
            <a:r>
              <a:rPr lang="en-US" sz="1600" b="1" dirty="0">
                <a:solidFill>
                  <a:srgbClr val="3333FF"/>
                </a:solidFill>
              </a:rPr>
              <a:t> </a:t>
            </a:r>
            <a:r>
              <a:rPr lang="en-US" sz="1600" b="1" dirty="0" err="1" smtClean="0">
                <a:solidFill>
                  <a:srgbClr val="3333FF"/>
                </a:solidFill>
              </a:rPr>
              <a:t>thi</a:t>
            </a:r>
            <a:r>
              <a:rPr lang="en-US" sz="1600" b="1" dirty="0" smtClean="0">
                <a:solidFill>
                  <a:srgbClr val="3333FF"/>
                </a:solidFill>
              </a:rPr>
              <a:t> </a:t>
            </a:r>
            <a:r>
              <a:rPr lang="en-US" sz="1600" b="1" dirty="0" err="1" smtClean="0">
                <a:solidFill>
                  <a:srgbClr val="3333FF"/>
                </a:solidFill>
              </a:rPr>
              <a:t>theo</a:t>
            </a:r>
            <a:r>
              <a:rPr lang="en-US" sz="1600" b="1" dirty="0" smtClean="0">
                <a:solidFill>
                  <a:srgbClr val="3333FF"/>
                </a:solidFill>
              </a:rPr>
              <a:t> </a:t>
            </a:r>
            <a:r>
              <a:rPr lang="en-US" sz="1600" b="1" dirty="0" err="1">
                <a:solidFill>
                  <a:srgbClr val="3333FF"/>
                </a:solidFill>
              </a:rPr>
              <a:t>h</a:t>
            </a:r>
            <a:r>
              <a:rPr lang="en-US" sz="1600" b="1" dirty="0" err="1" smtClean="0">
                <a:solidFill>
                  <a:srgbClr val="3333FF"/>
                </a:solidFill>
              </a:rPr>
              <a:t>ình</a:t>
            </a:r>
            <a:r>
              <a:rPr lang="en-US" sz="1600" b="1" dirty="0" smtClean="0">
                <a:solidFill>
                  <a:srgbClr val="3333FF"/>
                </a:solidFill>
              </a:rPr>
              <a:t> </a:t>
            </a:r>
            <a:r>
              <a:rPr lang="en-US" sz="1600" b="1" dirty="0" err="1">
                <a:solidFill>
                  <a:srgbClr val="3333FF"/>
                </a:solidFill>
              </a:rPr>
              <a:t>thức</a:t>
            </a:r>
            <a:r>
              <a:rPr lang="en-US" sz="1600" b="1" dirty="0">
                <a:solidFill>
                  <a:srgbClr val="3333FF"/>
                </a:solidFill>
              </a:rPr>
              <a:t> </a:t>
            </a:r>
            <a:r>
              <a:rPr lang="en-US" sz="1600" b="1" dirty="0" err="1">
                <a:solidFill>
                  <a:srgbClr val="3333FF"/>
                </a:solidFill>
              </a:rPr>
              <a:t>thi</a:t>
            </a:r>
            <a:r>
              <a:rPr lang="en-US" sz="1600" b="1" dirty="0">
                <a:solidFill>
                  <a:srgbClr val="3333FF"/>
                </a:solidFill>
              </a:rPr>
              <a:t> </a:t>
            </a:r>
            <a:r>
              <a:rPr lang="en-US" sz="1600" b="1" dirty="0" err="1">
                <a:solidFill>
                  <a:srgbClr val="3333FF"/>
                </a:solidFill>
              </a:rPr>
              <a:t>trực</a:t>
            </a:r>
            <a:r>
              <a:rPr lang="en-US" sz="1600" b="1" dirty="0">
                <a:solidFill>
                  <a:srgbClr val="3333FF"/>
                </a:solidFill>
              </a:rPr>
              <a:t> </a:t>
            </a:r>
            <a:r>
              <a:rPr lang="en-US" sz="1600" b="1" dirty="0" err="1">
                <a:solidFill>
                  <a:srgbClr val="3333FF"/>
                </a:solidFill>
              </a:rPr>
              <a:t>tuyến</a:t>
            </a:r>
            <a:endParaRPr lang="en-US" sz="1600" dirty="0">
              <a:solidFill>
                <a:srgbClr val="3333FF"/>
              </a:solidFill>
            </a:endParaRPr>
          </a:p>
        </p:txBody>
      </p:sp>
      <p:sp>
        <p:nvSpPr>
          <p:cNvPr id="55" name="Rectangle 6">
            <a:extLst>
              <a:ext uri="{FF2B5EF4-FFF2-40B4-BE49-F238E27FC236}">
                <a16:creationId xmlns:a16="http://schemas.microsoft.com/office/drawing/2014/main" id="{231D0DCE-E0E2-4ECB-AEEE-6DC74A1AF255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  <a:endParaRPr lang="en-US" sz="24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52091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2" grpId="0"/>
      <p:bldP spid="29" grpId="0" animBg="1"/>
      <p:bldP spid="31" grpId="0"/>
      <p:bldP spid="36" grpId="0" animBg="1"/>
      <p:bldP spid="37" grpId="0"/>
      <p:bldP spid="38" grpId="0"/>
      <p:bldP spid="43" grpId="0"/>
      <p:bldP spid="44" grpId="0"/>
      <p:bldP spid="45" grpId="0" animBg="1"/>
      <p:bldP spid="50" grpId="0"/>
      <p:bldP spid="51" grpId="0"/>
      <p:bldP spid="52" grpId="0"/>
      <p:bldP spid="5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">
            <a:extLst>
              <a:ext uri="{FF2B5EF4-FFF2-40B4-BE49-F238E27FC236}">
                <a16:creationId xmlns:a16="http://schemas.microsoft.com/office/drawing/2014/main" id="{DA7F1921-5F9F-4F03-BA90-A9CAB4A75E93}"/>
              </a:ext>
            </a:extLst>
          </p:cNvPr>
          <p:cNvGrpSpPr>
            <a:grpSpLocks/>
          </p:cNvGrpSpPr>
          <p:nvPr/>
        </p:nvGrpSpPr>
        <p:grpSpPr bwMode="auto">
          <a:xfrm>
            <a:off x="2446339" y="1851025"/>
            <a:ext cx="4905375" cy="2425700"/>
            <a:chOff x="995" y="1472"/>
            <a:chExt cx="3785" cy="1872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AAD7896A-71FD-401C-91DF-E80EF6EB284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95" y="1588"/>
              <a:ext cx="3785" cy="17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2 w 21600"/>
                <a:gd name="T25" fmla="*/ 3161 h 21600"/>
                <a:gd name="T26" fmla="*/ 18438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13" y="10800"/>
                  </a:moveTo>
                  <a:cubicBezTo>
                    <a:pt x="3013" y="15101"/>
                    <a:pt x="6499" y="18587"/>
                    <a:pt x="10800" y="18587"/>
                  </a:cubicBezTo>
                  <a:cubicBezTo>
                    <a:pt x="15101" y="18587"/>
                    <a:pt x="18587" y="15101"/>
                    <a:pt x="18587" y="10800"/>
                  </a:cubicBezTo>
                  <a:cubicBezTo>
                    <a:pt x="18587" y="6499"/>
                    <a:pt x="15101" y="3013"/>
                    <a:pt x="10800" y="3013"/>
                  </a:cubicBezTo>
                  <a:cubicBezTo>
                    <a:pt x="6499" y="3013"/>
                    <a:pt x="3013" y="6499"/>
                    <a:pt x="3013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3B3B3B"/>
                </a:gs>
                <a:gs pos="50000">
                  <a:srgbClr val="808080"/>
                </a:gs>
                <a:gs pos="100000">
                  <a:srgbClr val="3B3B3B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4">
              <a:extLst>
                <a:ext uri="{FF2B5EF4-FFF2-40B4-BE49-F238E27FC236}">
                  <a16:creationId xmlns:a16="http://schemas.microsoft.com/office/drawing/2014/main" id="{550BF613-0DB5-43E4-9A0F-F7B64843854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95" y="1478"/>
              <a:ext cx="3785" cy="1756"/>
            </a:xfrm>
            <a:custGeom>
              <a:avLst/>
              <a:gdLst>
                <a:gd name="G0" fmla="+- 3013 0 0"/>
                <a:gd name="G1" fmla="+- 21600 0 3013"/>
                <a:gd name="G2" fmla="+- 21600 0 3013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13" y="10800"/>
                  </a:moveTo>
                  <a:cubicBezTo>
                    <a:pt x="3013" y="15101"/>
                    <a:pt x="6499" y="18587"/>
                    <a:pt x="10800" y="18587"/>
                  </a:cubicBezTo>
                  <a:cubicBezTo>
                    <a:pt x="15101" y="18587"/>
                    <a:pt x="18587" y="15101"/>
                    <a:pt x="18587" y="10800"/>
                  </a:cubicBezTo>
                  <a:cubicBezTo>
                    <a:pt x="18587" y="6499"/>
                    <a:pt x="15101" y="3013"/>
                    <a:pt x="10800" y="3013"/>
                  </a:cubicBezTo>
                  <a:cubicBezTo>
                    <a:pt x="6499" y="3013"/>
                    <a:pt x="3013" y="6499"/>
                    <a:pt x="3013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23" name="Line 5">
              <a:extLst>
                <a:ext uri="{FF2B5EF4-FFF2-40B4-BE49-F238E27FC236}">
                  <a16:creationId xmlns:a16="http://schemas.microsoft.com/office/drawing/2014/main" id="{BFE3416F-8ED0-4D83-B351-1E7C02DAA265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2872" y="1472"/>
              <a:ext cx="0" cy="35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6">
              <a:extLst>
                <a:ext uri="{FF2B5EF4-FFF2-40B4-BE49-F238E27FC236}">
                  <a16:creationId xmlns:a16="http://schemas.microsoft.com/office/drawing/2014/main" id="{14889107-DC81-4599-866B-AE0AF6722BC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793" y="1974"/>
              <a:ext cx="0" cy="11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7">
              <a:extLst>
                <a:ext uri="{FF2B5EF4-FFF2-40B4-BE49-F238E27FC236}">
                  <a16:creationId xmlns:a16="http://schemas.microsoft.com/office/drawing/2014/main" id="{2C410B36-4A34-4480-98C0-687B6278166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951" y="1959"/>
              <a:ext cx="0" cy="12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8">
              <a:extLst>
                <a:ext uri="{FF2B5EF4-FFF2-40B4-BE49-F238E27FC236}">
                  <a16:creationId xmlns:a16="http://schemas.microsoft.com/office/drawing/2014/main" id="{B9121EAB-AACD-4837-8CAE-B84750B76BC4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3951" y="1794"/>
              <a:ext cx="384" cy="16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9">
              <a:extLst>
                <a:ext uri="{FF2B5EF4-FFF2-40B4-BE49-F238E27FC236}">
                  <a16:creationId xmlns:a16="http://schemas.microsoft.com/office/drawing/2014/main" id="{1A9F5040-6647-4C3A-B419-B6AD5E6A4020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 flipV="1">
              <a:off x="1413" y="1801"/>
              <a:ext cx="378" cy="17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10">
              <a:extLst>
                <a:ext uri="{FF2B5EF4-FFF2-40B4-BE49-F238E27FC236}">
                  <a16:creationId xmlns:a16="http://schemas.microsoft.com/office/drawing/2014/main" id="{3B4A8603-2C99-4376-8EA1-666D2D44F709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>
              <a:off x="1856" y="2884"/>
              <a:ext cx="291" cy="20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11">
              <a:extLst>
                <a:ext uri="{FF2B5EF4-FFF2-40B4-BE49-F238E27FC236}">
                  <a16:creationId xmlns:a16="http://schemas.microsoft.com/office/drawing/2014/main" id="{1A6A0E64-5BBA-4345-A63F-3C8E734920B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752" y="2843"/>
              <a:ext cx="365" cy="18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12">
              <a:extLst>
                <a:ext uri="{FF2B5EF4-FFF2-40B4-BE49-F238E27FC236}">
                  <a16:creationId xmlns:a16="http://schemas.microsoft.com/office/drawing/2014/main" id="{C49929CC-8967-420E-9BB6-2D324A5EF501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>
              <a:off x="1850" y="3090"/>
              <a:ext cx="7" cy="11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13">
              <a:extLst>
                <a:ext uri="{FF2B5EF4-FFF2-40B4-BE49-F238E27FC236}">
                  <a16:creationId xmlns:a16="http://schemas.microsoft.com/office/drawing/2014/main" id="{68AF3076-A412-43F9-BF4D-D4575F718387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>
              <a:off x="4112" y="3022"/>
              <a:ext cx="7" cy="11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65FCA45-C24C-4069-951D-C0E8E44B33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684" y="4187716"/>
            <a:ext cx="2515893" cy="1763820"/>
          </a:xfrm>
          <a:prstGeom prst="rect">
            <a:avLst/>
          </a:prstGeom>
        </p:spPr>
      </p:pic>
      <p:sp>
        <p:nvSpPr>
          <p:cNvPr id="34" name="Line 14">
            <a:extLst>
              <a:ext uri="{FF2B5EF4-FFF2-40B4-BE49-F238E27FC236}">
                <a16:creationId xmlns:a16="http://schemas.microsoft.com/office/drawing/2014/main" id="{4EEA1555-96AB-4FC2-81CB-4A207D4E9899}"/>
              </a:ext>
            </a:extLst>
          </p:cNvPr>
          <p:cNvSpPr>
            <a:spLocks noChangeShapeType="1"/>
          </p:cNvSpPr>
          <p:nvPr/>
        </p:nvSpPr>
        <p:spPr bwMode="black">
          <a:xfrm>
            <a:off x="3668713" y="1677988"/>
            <a:ext cx="0" cy="436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Text Box 21">
            <a:extLst>
              <a:ext uri="{FF2B5EF4-FFF2-40B4-BE49-F238E27FC236}">
                <a16:creationId xmlns:a16="http://schemas.microsoft.com/office/drawing/2014/main" id="{396BCFBB-374A-4F6B-A7DE-6E3FAEE250D6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215138" y="989605"/>
            <a:ext cx="3124200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</a:rPr>
              <a:t>Hình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thức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thi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thực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hành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trên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phòng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máy</a:t>
            </a:r>
            <a:endParaRPr lang="en-US" altLang="en-US" sz="2200" dirty="0">
              <a:solidFill>
                <a:schemeClr val="bg1"/>
              </a:solidFill>
            </a:endParaRPr>
          </a:p>
        </p:txBody>
      </p:sp>
      <p:sp>
        <p:nvSpPr>
          <p:cNvPr id="36" name="Line 15">
            <a:extLst>
              <a:ext uri="{FF2B5EF4-FFF2-40B4-BE49-F238E27FC236}">
                <a16:creationId xmlns:a16="http://schemas.microsoft.com/office/drawing/2014/main" id="{A92A7D3F-0EEC-4C96-BCC4-12274B1C7160}"/>
              </a:ext>
            </a:extLst>
          </p:cNvPr>
          <p:cNvSpPr>
            <a:spLocks noChangeShapeType="1"/>
          </p:cNvSpPr>
          <p:nvPr/>
        </p:nvSpPr>
        <p:spPr bwMode="black">
          <a:xfrm>
            <a:off x="6019800" y="1547814"/>
            <a:ext cx="0" cy="566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Text Box 20">
            <a:extLst>
              <a:ext uri="{FF2B5EF4-FFF2-40B4-BE49-F238E27FC236}">
                <a16:creationId xmlns:a16="http://schemas.microsoft.com/office/drawing/2014/main" id="{9C965514-634D-40FE-8069-29F5A19BF36F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632372" y="1136884"/>
            <a:ext cx="2521028" cy="4001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vi-VN" altLang="en-US" sz="2000" dirty="0">
                <a:solidFill>
                  <a:schemeClr val="bg1"/>
                </a:solidFill>
              </a:rPr>
              <a:t>Hình thức thi tự luận</a:t>
            </a:r>
            <a:endParaRPr lang="en-US" altLang="en-US" sz="2200" dirty="0">
              <a:solidFill>
                <a:schemeClr val="bg1"/>
              </a:solidFill>
            </a:endParaRPr>
          </a:p>
        </p:txBody>
      </p:sp>
      <p:sp>
        <p:nvSpPr>
          <p:cNvPr id="38" name="Line 17">
            <a:extLst>
              <a:ext uri="{FF2B5EF4-FFF2-40B4-BE49-F238E27FC236}">
                <a16:creationId xmlns:a16="http://schemas.microsoft.com/office/drawing/2014/main" id="{A8241FAD-D71A-4153-A3B4-52AE9A00821F}"/>
              </a:ext>
            </a:extLst>
          </p:cNvPr>
          <p:cNvSpPr>
            <a:spLocks noChangeShapeType="1"/>
          </p:cNvSpPr>
          <p:nvPr/>
        </p:nvSpPr>
        <p:spPr bwMode="gray">
          <a:xfrm flipH="1" flipV="1">
            <a:off x="6956426" y="29400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Text Box 22">
            <a:extLst>
              <a:ext uri="{FF2B5EF4-FFF2-40B4-BE49-F238E27FC236}">
                <a16:creationId xmlns:a16="http://schemas.microsoft.com/office/drawing/2014/main" id="{0FF5C8C5-4D02-4FCA-9328-1F06E55D447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7461171" y="2650522"/>
            <a:ext cx="2444829" cy="6463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</a:pPr>
            <a:r>
              <a:rPr lang="vi-VN" sz="2000" dirty="0">
                <a:solidFill>
                  <a:schemeClr val="bg1"/>
                </a:solidFill>
              </a:rPr>
              <a:t>Hình thức thi vấn đáp online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40" name="Line 16">
            <a:extLst>
              <a:ext uri="{FF2B5EF4-FFF2-40B4-BE49-F238E27FC236}">
                <a16:creationId xmlns:a16="http://schemas.microsoft.com/office/drawing/2014/main" id="{2687EE39-43A3-4265-A69F-9DB09BD827BF}"/>
              </a:ext>
            </a:extLst>
          </p:cNvPr>
          <p:cNvSpPr>
            <a:spLocks noChangeShapeType="1"/>
          </p:cNvSpPr>
          <p:nvPr/>
        </p:nvSpPr>
        <p:spPr bwMode="black">
          <a:xfrm flipV="1">
            <a:off x="4878938" y="4009231"/>
            <a:ext cx="0" cy="534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23">
            <a:extLst>
              <a:ext uri="{FF2B5EF4-FFF2-40B4-BE49-F238E27FC236}">
                <a16:creationId xmlns:a16="http://schemas.microsoft.com/office/drawing/2014/main" id="{2FFBCA84-AEB5-4224-8043-9C8AD688BC5F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3200401" y="4542681"/>
            <a:ext cx="3574592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vi-VN" sz="2000" dirty="0">
                <a:solidFill>
                  <a:schemeClr val="bg1"/>
                </a:solidFill>
              </a:rPr>
              <a:t>Hình thức thi bài tập lớn kết hợp với vấn đáp online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44" name="Line 18">
            <a:extLst>
              <a:ext uri="{FF2B5EF4-FFF2-40B4-BE49-F238E27FC236}">
                <a16:creationId xmlns:a16="http://schemas.microsoft.com/office/drawing/2014/main" id="{1B5FF11F-EAFA-447E-86EA-7501A1DF3FF1}"/>
              </a:ext>
            </a:extLst>
          </p:cNvPr>
          <p:cNvSpPr>
            <a:spLocks noChangeShapeType="1"/>
          </p:cNvSpPr>
          <p:nvPr/>
        </p:nvSpPr>
        <p:spPr bwMode="gray">
          <a:xfrm flipV="1">
            <a:off x="2238978" y="32004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20">
            <a:extLst>
              <a:ext uri="{FF2B5EF4-FFF2-40B4-BE49-F238E27FC236}">
                <a16:creationId xmlns:a16="http://schemas.microsoft.com/office/drawing/2014/main" id="{9A453A12-616B-4720-8775-AC675F9ED15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73028" y="2698173"/>
            <a:ext cx="2318350" cy="1015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</a:rPr>
              <a:t>Hình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thức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thi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trắc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nghiệm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trên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phòng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máy</a:t>
            </a:r>
            <a:endParaRPr lang="en-US" altLang="en-US" sz="2200" dirty="0">
              <a:solidFill>
                <a:schemeClr val="bg1"/>
              </a:solidFill>
            </a:endParaRP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1A9CC2A0-1694-488C-9C80-27519E4097B7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lang="en-US" sz="2400" b="1">
                <a:solidFill>
                  <a:srgbClr val="800000"/>
                </a:solidFill>
                <a:latin typeface="+mj-lt"/>
                <a:ea typeface="+mj-ea"/>
                <a:cs typeface="+mj-cs"/>
              </a:rPr>
              <a:t>CÁC HÌNH THỨC TỔ CHỨC THI KẾT THÚC HP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050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4" grpId="0" animBg="1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Các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18100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Một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số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điểm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lưu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ý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khi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SV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dự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2400" b="1" dirty="0" smtClean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+mj-lt"/>
              </a:rPr>
              <a:t>trực</a:t>
            </a:r>
            <a:r>
              <a:rPr lang="en-US" sz="2400" b="1" dirty="0" smtClean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+mj-lt"/>
              </a:rPr>
              <a:t>tiếp</a:t>
            </a:r>
            <a:r>
              <a:rPr lang="en-US" sz="2400" b="1" i="0" u="none" strike="noStrike" baseline="0" dirty="0" smtClean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 smtClean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57912" y="144665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584135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811707"/>
            <a:ext cx="2971800" cy="2241621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A32C09D9-1D9F-49C0-8AB4-8D53507FB102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  <a:endParaRPr lang="en-US" sz="2400" b="1" dirty="0">
              <a:solidFill>
                <a:srgbClr val="800000"/>
              </a:solidFill>
            </a:endParaRPr>
          </a:p>
        </p:txBody>
      </p:sp>
      <p:grpSp>
        <p:nvGrpSpPr>
          <p:cNvPr id="16" name="Group 2">
            <a:extLst>
              <a:ext uri="{FF2B5EF4-FFF2-40B4-BE49-F238E27FC236}">
                <a16:creationId xmlns:a16="http://schemas.microsoft.com/office/drawing/2014/main" id="{2144BD82-9639-4247-9E61-BE31B2272540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981200"/>
            <a:ext cx="5334000" cy="3962400"/>
            <a:chOff x="-2324149" y="1129707"/>
            <a:chExt cx="5334104" cy="3962164"/>
          </a:xfrm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906FFA30-565F-4566-9A7B-68DAC7E5FFBB}"/>
                </a:ext>
              </a:extLst>
            </p:cNvPr>
            <p:cNvSpPr/>
            <p:nvPr/>
          </p:nvSpPr>
          <p:spPr>
            <a:xfrm>
              <a:off x="798525" y="1164752"/>
              <a:ext cx="2136816" cy="868311"/>
            </a:xfrm>
            <a:custGeom>
              <a:avLst/>
              <a:gdLst>
                <a:gd name="connsiteX0" fmla="*/ 0 w 1742395"/>
                <a:gd name="connsiteY0" fmla="*/ 93474 h 934738"/>
                <a:gd name="connsiteX1" fmla="*/ 93474 w 1742395"/>
                <a:gd name="connsiteY1" fmla="*/ 0 h 934738"/>
                <a:gd name="connsiteX2" fmla="*/ 1648921 w 1742395"/>
                <a:gd name="connsiteY2" fmla="*/ 0 h 934738"/>
                <a:gd name="connsiteX3" fmla="*/ 1742395 w 1742395"/>
                <a:gd name="connsiteY3" fmla="*/ 93474 h 934738"/>
                <a:gd name="connsiteX4" fmla="*/ 1742395 w 1742395"/>
                <a:gd name="connsiteY4" fmla="*/ 841264 h 934738"/>
                <a:gd name="connsiteX5" fmla="*/ 1648921 w 1742395"/>
                <a:gd name="connsiteY5" fmla="*/ 934738 h 934738"/>
                <a:gd name="connsiteX6" fmla="*/ 93474 w 1742395"/>
                <a:gd name="connsiteY6" fmla="*/ 934738 h 934738"/>
                <a:gd name="connsiteX7" fmla="*/ 0 w 1742395"/>
                <a:gd name="connsiteY7" fmla="*/ 841264 h 934738"/>
                <a:gd name="connsiteX8" fmla="*/ 0 w 1742395"/>
                <a:gd name="connsiteY8" fmla="*/ 93474 h 93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395" h="934738">
                  <a:moveTo>
                    <a:pt x="0" y="93474"/>
                  </a:moveTo>
                  <a:cubicBezTo>
                    <a:pt x="0" y="41850"/>
                    <a:pt x="41850" y="0"/>
                    <a:pt x="93474" y="0"/>
                  </a:cubicBezTo>
                  <a:lnTo>
                    <a:pt x="1648921" y="0"/>
                  </a:lnTo>
                  <a:cubicBezTo>
                    <a:pt x="1700545" y="0"/>
                    <a:pt x="1742395" y="41850"/>
                    <a:pt x="1742395" y="93474"/>
                  </a:cubicBezTo>
                  <a:lnTo>
                    <a:pt x="1742395" y="841264"/>
                  </a:lnTo>
                  <a:cubicBezTo>
                    <a:pt x="1742395" y="892888"/>
                    <a:pt x="1700545" y="934738"/>
                    <a:pt x="1648921" y="934738"/>
                  </a:cubicBezTo>
                  <a:lnTo>
                    <a:pt x="93474" y="934738"/>
                  </a:lnTo>
                  <a:cubicBezTo>
                    <a:pt x="41850" y="934738"/>
                    <a:pt x="0" y="892888"/>
                    <a:pt x="0" y="841264"/>
                  </a:cubicBezTo>
                  <a:lnTo>
                    <a:pt x="0" y="93474"/>
                  </a:ln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3792" tIns="113792" rIns="113792" bIns="372540" spcCol="1270" anchor="t" anchorCtr="1"/>
            <a:lstStyle/>
            <a:p>
              <a:pPr lvl="0">
                <a:spcBef>
                  <a:spcPts val="600"/>
                </a:spcBef>
              </a:pPr>
              <a:r>
                <a:rPr lang="en-US" sz="1800" b="1" dirty="0" err="1">
                  <a:solidFill>
                    <a:schemeClr val="tx1"/>
                  </a:solidFill>
                </a:rPr>
                <a:t>Có</a:t>
              </a:r>
              <a:r>
                <a:rPr lang="en-US" sz="1800" b="1" dirty="0">
                  <a:solidFill>
                    <a:schemeClr val="tx1"/>
                  </a:solidFill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</a:rPr>
                <a:t>mặt</a:t>
              </a:r>
              <a:r>
                <a:rPr lang="en-US" sz="1800" b="1" dirty="0">
                  <a:solidFill>
                    <a:schemeClr val="tx1"/>
                  </a:solidFill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</a:rPr>
                <a:t>tại</a:t>
              </a:r>
              <a:r>
                <a:rPr lang="en-US" sz="1800" b="1" dirty="0">
                  <a:solidFill>
                    <a:schemeClr val="tx1"/>
                  </a:solidFill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</a:rPr>
                <a:t>phòng</a:t>
              </a:r>
              <a:r>
                <a:rPr lang="en-US" sz="1800" b="1" dirty="0">
                  <a:solidFill>
                    <a:schemeClr val="tx1"/>
                  </a:solidFill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</a:rPr>
                <a:t>thi</a:t>
              </a:r>
              <a:r>
                <a:rPr lang="en-US" sz="1800" b="1" dirty="0">
                  <a:solidFill>
                    <a:schemeClr val="tx1"/>
                  </a:solidFill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</a:rPr>
                <a:t>đúng</a:t>
              </a:r>
              <a:r>
                <a:rPr lang="en-US" sz="1800" b="1" dirty="0">
                  <a:solidFill>
                    <a:schemeClr val="tx1"/>
                  </a:solidFill>
                </a:rPr>
                <a:t> </a:t>
              </a:r>
              <a:r>
                <a:rPr lang="en-US" sz="1800" b="1" dirty="0" err="1">
                  <a:solidFill>
                    <a:schemeClr val="tx1"/>
                  </a:solidFill>
                </a:rPr>
                <a:t>giờ</a:t>
              </a:r>
              <a:endParaRPr lang="en-US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CA8F72FB-BF32-4A74-98A8-CBAEE481B688}"/>
                </a:ext>
              </a:extLst>
            </p:cNvPr>
            <p:cNvSpPr/>
            <p:nvPr/>
          </p:nvSpPr>
          <p:spPr>
            <a:xfrm>
              <a:off x="750481" y="2168824"/>
              <a:ext cx="2259474" cy="2923047"/>
            </a:xfrm>
            <a:custGeom>
              <a:avLst/>
              <a:gdLst>
                <a:gd name="connsiteX0" fmla="*/ 0 w 1742395"/>
                <a:gd name="connsiteY0" fmla="*/ 174240 h 2649600"/>
                <a:gd name="connsiteX1" fmla="*/ 174240 w 1742395"/>
                <a:gd name="connsiteY1" fmla="*/ 0 h 2649600"/>
                <a:gd name="connsiteX2" fmla="*/ 1568156 w 1742395"/>
                <a:gd name="connsiteY2" fmla="*/ 0 h 2649600"/>
                <a:gd name="connsiteX3" fmla="*/ 1742396 w 1742395"/>
                <a:gd name="connsiteY3" fmla="*/ 174240 h 2649600"/>
                <a:gd name="connsiteX4" fmla="*/ 1742395 w 1742395"/>
                <a:gd name="connsiteY4" fmla="*/ 2475361 h 2649600"/>
                <a:gd name="connsiteX5" fmla="*/ 1568155 w 1742395"/>
                <a:gd name="connsiteY5" fmla="*/ 2649601 h 2649600"/>
                <a:gd name="connsiteX6" fmla="*/ 174240 w 1742395"/>
                <a:gd name="connsiteY6" fmla="*/ 2649600 h 2649600"/>
                <a:gd name="connsiteX7" fmla="*/ 0 w 1742395"/>
                <a:gd name="connsiteY7" fmla="*/ 2475360 h 2649600"/>
                <a:gd name="connsiteX8" fmla="*/ 0 w 1742395"/>
                <a:gd name="connsiteY8" fmla="*/ 174240 h 264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395" h="2649600">
                  <a:moveTo>
                    <a:pt x="0" y="174240"/>
                  </a:moveTo>
                  <a:cubicBezTo>
                    <a:pt x="0" y="78010"/>
                    <a:pt x="78010" y="0"/>
                    <a:pt x="174240" y="0"/>
                  </a:cubicBezTo>
                  <a:lnTo>
                    <a:pt x="1568156" y="0"/>
                  </a:lnTo>
                  <a:cubicBezTo>
                    <a:pt x="1664386" y="0"/>
                    <a:pt x="1742396" y="78010"/>
                    <a:pt x="1742396" y="174240"/>
                  </a:cubicBezTo>
                  <a:cubicBezTo>
                    <a:pt x="1742396" y="941280"/>
                    <a:pt x="1742395" y="1708321"/>
                    <a:pt x="1742395" y="2475361"/>
                  </a:cubicBezTo>
                  <a:cubicBezTo>
                    <a:pt x="1742395" y="2571591"/>
                    <a:pt x="1664385" y="2649601"/>
                    <a:pt x="1568155" y="2649601"/>
                  </a:cubicBezTo>
                  <a:lnTo>
                    <a:pt x="174240" y="2649600"/>
                  </a:lnTo>
                  <a:cubicBezTo>
                    <a:pt x="78010" y="2649600"/>
                    <a:pt x="0" y="2571590"/>
                    <a:pt x="0" y="2475360"/>
                  </a:cubicBezTo>
                  <a:lnTo>
                    <a:pt x="0" y="17424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64825" tIns="164825" rIns="164825" bIns="164825" spcCol="1270"/>
            <a:lstStyle/>
            <a:p>
              <a:pPr marL="285750" lvl="1" indent="-285750" algn="just" defTabSz="71120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800" dirty="0">
                  <a:latin typeface="+mj-lt"/>
                </a:rPr>
                <a:t>SV </a:t>
              </a:r>
              <a:r>
                <a:rPr lang="en-US" sz="1800" dirty="0" err="1">
                  <a:latin typeface="+mj-lt"/>
                </a:rPr>
                <a:t>không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được</a:t>
              </a:r>
              <a:r>
                <a:rPr lang="en-US" sz="1800" dirty="0">
                  <a:latin typeface="+mj-lt"/>
                </a:rPr>
                <a:t> đ</a:t>
              </a:r>
              <a:r>
                <a:rPr lang="vi-VN" sz="1800" b="0" i="0" u="none" strike="noStrike" baseline="0" dirty="0">
                  <a:solidFill>
                    <a:srgbClr val="000000"/>
                  </a:solidFill>
                  <a:latin typeface="+mj-lt"/>
                </a:rPr>
                <a:t>ến </a:t>
              </a:r>
              <a:r>
                <a:rPr lang="vi-VN" sz="1800" b="0" i="0" u="none" strike="noStrike" baseline="0" dirty="0">
                  <a:solidFill>
                    <a:srgbClr val="FF0000"/>
                  </a:solidFill>
                  <a:latin typeface="+mj-lt"/>
                </a:rPr>
                <a:t>chậm quá 15 phút </a:t>
              </a:r>
              <a:r>
                <a:rPr lang="en-US" sz="1800" b="0" i="0" u="none" strike="noStrike" baseline="0" dirty="0" err="1">
                  <a:solidFill>
                    <a:srgbClr val="000000"/>
                  </a:solidFill>
                  <a:latin typeface="+mj-lt"/>
                </a:rPr>
                <a:t>đối</a:t>
              </a: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1800" b="0" i="0" u="none" strike="noStrike" baseline="0" dirty="0" err="1">
                  <a:solidFill>
                    <a:srgbClr val="000000"/>
                  </a:solidFill>
                  <a:latin typeface="+mj-lt"/>
                </a:rPr>
                <a:t>với</a:t>
              </a: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1800" b="0" i="0" u="none" strike="noStrike" baseline="0" dirty="0" err="1">
                  <a:solidFill>
                    <a:srgbClr val="FF0000"/>
                  </a:solidFill>
                  <a:latin typeface="+mj-lt"/>
                </a:rPr>
                <a:t>hình</a:t>
              </a:r>
              <a:r>
                <a:rPr lang="en-US" sz="1800" b="0" i="0" u="none" strike="noStrike" baseline="0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en-US" sz="1800" b="0" i="0" u="none" strike="noStrike" baseline="0" dirty="0" err="1">
                  <a:solidFill>
                    <a:srgbClr val="FF0000"/>
                  </a:solidFill>
                  <a:latin typeface="+mj-lt"/>
                </a:rPr>
                <a:t>thức</a:t>
              </a:r>
              <a:r>
                <a:rPr lang="en-US" sz="1800" b="0" i="0" u="none" strike="noStrike" baseline="0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en-US" sz="1800" b="0" i="0" u="none" strike="noStrike" baseline="0" dirty="0" err="1">
                  <a:solidFill>
                    <a:srgbClr val="FF0000"/>
                  </a:solidFill>
                  <a:latin typeface="+mj-lt"/>
                </a:rPr>
                <a:t>thi</a:t>
              </a:r>
              <a:r>
                <a:rPr lang="en-US" sz="1800" b="0" i="0" u="none" strike="noStrike" baseline="0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en-US" sz="1800" b="0" i="0" u="none" strike="noStrike" baseline="0" dirty="0" err="1">
                  <a:solidFill>
                    <a:srgbClr val="FF0000"/>
                  </a:solidFill>
                  <a:latin typeface="+mj-lt"/>
                </a:rPr>
                <a:t>tự</a:t>
              </a:r>
              <a:r>
                <a:rPr lang="en-US" sz="1800" b="0" i="0" u="none" strike="noStrike" baseline="0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en-US" sz="1800" b="0" i="0" u="none" strike="noStrike" baseline="0" dirty="0" err="1">
                  <a:solidFill>
                    <a:srgbClr val="FF0000"/>
                  </a:solidFill>
                  <a:latin typeface="+mj-lt"/>
                </a:rPr>
                <a:t>luận</a:t>
              </a:r>
              <a:r>
                <a:rPr lang="en-US" sz="1800" b="0" i="0" u="none" strike="noStrike" baseline="0" dirty="0">
                  <a:solidFill>
                    <a:srgbClr val="FF0000"/>
                  </a:solidFill>
                  <a:latin typeface="+mj-lt"/>
                </a:rPr>
                <a:t>.</a:t>
              </a:r>
            </a:p>
            <a:p>
              <a:pPr marL="285750" lvl="1" indent="-285750" algn="just" defTabSz="71120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+mj-lt"/>
                </a:rPr>
                <a:t>SV</a:t>
              </a:r>
              <a:r>
                <a:rPr lang="vi-VN" sz="1800" b="0" i="0" u="none" strike="noStrike" baseline="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1800" b="0" i="0" u="none" strike="noStrike" baseline="0" dirty="0" err="1">
                  <a:solidFill>
                    <a:srgbClr val="000000"/>
                  </a:solidFill>
                  <a:latin typeface="+mj-lt"/>
                </a:rPr>
                <a:t>không</a:t>
              </a: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1800" b="0" i="0" u="none" strike="noStrike" baseline="0" dirty="0" err="1">
                  <a:solidFill>
                    <a:srgbClr val="000000"/>
                  </a:solidFill>
                  <a:latin typeface="+mj-lt"/>
                </a:rPr>
                <a:t>được</a:t>
              </a: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vi-VN" sz="1800" b="0" i="0" u="none" strike="noStrike" baseline="0" dirty="0">
                  <a:solidFill>
                    <a:srgbClr val="000000"/>
                  </a:solidFill>
                  <a:latin typeface="+mj-lt"/>
                </a:rPr>
                <a:t>đến chậm quá </a:t>
              </a:r>
              <a:r>
                <a:rPr lang="vi-VN" sz="1800" b="0" i="0" u="none" strike="noStrike" baseline="0" dirty="0">
                  <a:solidFill>
                    <a:srgbClr val="FF0000"/>
                  </a:solidFill>
                  <a:latin typeface="+mj-lt"/>
                </a:rPr>
                <a:t>5 phút </a:t>
              </a:r>
              <a:r>
                <a:rPr lang="en-US" sz="1800" dirty="0" err="1">
                  <a:latin typeface="+mj-lt"/>
                </a:rPr>
                <a:t>đối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latin typeface="+mj-lt"/>
                </a:rPr>
                <a:t>với</a:t>
              </a:r>
              <a:r>
                <a:rPr lang="en-US" sz="1800" dirty="0">
                  <a:latin typeface="+mj-lt"/>
                </a:rPr>
                <a:t> </a:t>
              </a:r>
              <a:r>
                <a:rPr lang="en-US" sz="1800" dirty="0" err="1">
                  <a:solidFill>
                    <a:srgbClr val="FF0000"/>
                  </a:solidFill>
                  <a:latin typeface="+mj-lt"/>
                </a:rPr>
                <a:t>hình</a:t>
              </a:r>
              <a:r>
                <a:rPr lang="en-US" sz="1800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en-US" sz="1800" dirty="0" err="1">
                  <a:solidFill>
                    <a:srgbClr val="FF0000"/>
                  </a:solidFill>
                  <a:latin typeface="+mj-lt"/>
                </a:rPr>
                <a:t>thức</a:t>
              </a:r>
              <a:r>
                <a:rPr lang="en-US" sz="1800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en-US" sz="1800" dirty="0" err="1">
                  <a:solidFill>
                    <a:srgbClr val="FF0000"/>
                  </a:solidFill>
                  <a:latin typeface="+mj-lt"/>
                </a:rPr>
                <a:t>thi</a:t>
              </a:r>
              <a:r>
                <a:rPr lang="en-US" sz="1800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en-US" sz="1800" dirty="0" err="1">
                  <a:solidFill>
                    <a:srgbClr val="FF0000"/>
                  </a:solidFill>
                  <a:latin typeface="+mj-lt"/>
                </a:rPr>
                <a:t>trắc</a:t>
              </a:r>
              <a:r>
                <a:rPr lang="en-US" sz="1800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en-US" sz="1800" dirty="0" err="1">
                  <a:solidFill>
                    <a:srgbClr val="FF0000"/>
                  </a:solidFill>
                  <a:latin typeface="+mj-lt"/>
                </a:rPr>
                <a:t>nghiệm</a:t>
              </a:r>
              <a:r>
                <a:rPr lang="en-US" sz="1800" dirty="0">
                  <a:solidFill>
                    <a:srgbClr val="FF0000"/>
                  </a:solidFill>
                  <a:latin typeface="+mj-lt"/>
                </a:rPr>
                <a:t>.</a:t>
              </a: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3C9B346E-41C2-4C35-A839-FE77B661BEB1}"/>
                </a:ext>
              </a:extLst>
            </p:cNvPr>
            <p:cNvSpPr/>
            <p:nvPr/>
          </p:nvSpPr>
          <p:spPr>
            <a:xfrm>
              <a:off x="168054" y="1374663"/>
              <a:ext cx="560399" cy="433361"/>
            </a:xfrm>
            <a:custGeom>
              <a:avLst/>
              <a:gdLst>
                <a:gd name="connsiteX0" fmla="*/ 0 w 559978"/>
                <a:gd name="connsiteY0" fmla="*/ 86761 h 433806"/>
                <a:gd name="connsiteX1" fmla="*/ 343075 w 559978"/>
                <a:gd name="connsiteY1" fmla="*/ 86761 h 433806"/>
                <a:gd name="connsiteX2" fmla="*/ 343075 w 559978"/>
                <a:gd name="connsiteY2" fmla="*/ 0 h 433806"/>
                <a:gd name="connsiteX3" fmla="*/ 559978 w 559978"/>
                <a:gd name="connsiteY3" fmla="*/ 216903 h 433806"/>
                <a:gd name="connsiteX4" fmla="*/ 343075 w 559978"/>
                <a:gd name="connsiteY4" fmla="*/ 433806 h 433806"/>
                <a:gd name="connsiteX5" fmla="*/ 343075 w 559978"/>
                <a:gd name="connsiteY5" fmla="*/ 347045 h 433806"/>
                <a:gd name="connsiteX6" fmla="*/ 0 w 559978"/>
                <a:gd name="connsiteY6" fmla="*/ 347045 h 433806"/>
                <a:gd name="connsiteX7" fmla="*/ 0 w 559978"/>
                <a:gd name="connsiteY7" fmla="*/ 86761 h 43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9978" h="433806">
                  <a:moveTo>
                    <a:pt x="0" y="86761"/>
                  </a:moveTo>
                  <a:lnTo>
                    <a:pt x="343075" y="86761"/>
                  </a:lnTo>
                  <a:lnTo>
                    <a:pt x="343075" y="0"/>
                  </a:lnTo>
                  <a:lnTo>
                    <a:pt x="559978" y="216903"/>
                  </a:lnTo>
                  <a:lnTo>
                    <a:pt x="343075" y="433806"/>
                  </a:lnTo>
                  <a:lnTo>
                    <a:pt x="343075" y="347045"/>
                  </a:lnTo>
                  <a:lnTo>
                    <a:pt x="0" y="347045"/>
                  </a:lnTo>
                  <a:lnTo>
                    <a:pt x="0" y="86761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86761" rIns="130142" bIns="86761" spcCol="1270" anchor="ctr"/>
            <a:lstStyle/>
            <a:p>
              <a:pPr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300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DCEC1BBB-0B64-4A43-A8B1-240442007021}"/>
                </a:ext>
              </a:extLst>
            </p:cNvPr>
            <p:cNvSpPr/>
            <p:nvPr/>
          </p:nvSpPr>
          <p:spPr>
            <a:xfrm>
              <a:off x="-2258616" y="1129707"/>
              <a:ext cx="2405108" cy="934982"/>
            </a:xfrm>
            <a:custGeom>
              <a:avLst/>
              <a:gdLst>
                <a:gd name="connsiteX0" fmla="*/ 0 w 1742395"/>
                <a:gd name="connsiteY0" fmla="*/ 93474 h 934738"/>
                <a:gd name="connsiteX1" fmla="*/ 93474 w 1742395"/>
                <a:gd name="connsiteY1" fmla="*/ 0 h 934738"/>
                <a:gd name="connsiteX2" fmla="*/ 1648921 w 1742395"/>
                <a:gd name="connsiteY2" fmla="*/ 0 h 934738"/>
                <a:gd name="connsiteX3" fmla="*/ 1742395 w 1742395"/>
                <a:gd name="connsiteY3" fmla="*/ 93474 h 934738"/>
                <a:gd name="connsiteX4" fmla="*/ 1742395 w 1742395"/>
                <a:gd name="connsiteY4" fmla="*/ 841264 h 934738"/>
                <a:gd name="connsiteX5" fmla="*/ 1648921 w 1742395"/>
                <a:gd name="connsiteY5" fmla="*/ 934738 h 934738"/>
                <a:gd name="connsiteX6" fmla="*/ 93474 w 1742395"/>
                <a:gd name="connsiteY6" fmla="*/ 934738 h 934738"/>
                <a:gd name="connsiteX7" fmla="*/ 0 w 1742395"/>
                <a:gd name="connsiteY7" fmla="*/ 841264 h 934738"/>
                <a:gd name="connsiteX8" fmla="*/ 0 w 1742395"/>
                <a:gd name="connsiteY8" fmla="*/ 93474 h 93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395" h="934738">
                  <a:moveTo>
                    <a:pt x="0" y="93474"/>
                  </a:moveTo>
                  <a:cubicBezTo>
                    <a:pt x="0" y="41850"/>
                    <a:pt x="41850" y="0"/>
                    <a:pt x="93474" y="0"/>
                  </a:cubicBezTo>
                  <a:lnTo>
                    <a:pt x="1648921" y="0"/>
                  </a:lnTo>
                  <a:cubicBezTo>
                    <a:pt x="1700545" y="0"/>
                    <a:pt x="1742395" y="41850"/>
                    <a:pt x="1742395" y="93474"/>
                  </a:cubicBezTo>
                  <a:lnTo>
                    <a:pt x="1742395" y="841264"/>
                  </a:lnTo>
                  <a:cubicBezTo>
                    <a:pt x="1742395" y="892888"/>
                    <a:pt x="1700545" y="934738"/>
                    <a:pt x="1648921" y="934738"/>
                  </a:cubicBezTo>
                  <a:lnTo>
                    <a:pt x="93474" y="934738"/>
                  </a:lnTo>
                  <a:cubicBezTo>
                    <a:pt x="41850" y="934738"/>
                    <a:pt x="0" y="892888"/>
                    <a:pt x="0" y="841264"/>
                  </a:cubicBezTo>
                  <a:lnTo>
                    <a:pt x="0" y="93474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13792" tIns="113792" rIns="113792" bIns="372540" spcCol="1270" anchor="ctr" anchorCtr="1"/>
            <a:lstStyle/>
            <a:p>
              <a:pPr lvl="0">
                <a:spcBef>
                  <a:spcPts val="600"/>
                </a:spcBef>
              </a:pPr>
              <a:endParaRPr lang="en-US" sz="1800" b="1" i="0" u="none" strike="noStrike" baseline="0" dirty="0">
                <a:solidFill>
                  <a:schemeClr val="bg1"/>
                </a:solidFill>
                <a:latin typeface="+mj-lt"/>
              </a:endParaRPr>
            </a:p>
            <a:p>
              <a:pPr lvl="0">
                <a:spcBef>
                  <a:spcPts val="600"/>
                </a:spcBef>
              </a:pPr>
              <a:r>
                <a:rPr lang="en-US" sz="1800" b="1" i="0" u="none" strike="noStrike" baseline="0" dirty="0" err="1">
                  <a:solidFill>
                    <a:schemeClr val="bg1"/>
                  </a:solidFill>
                  <a:latin typeface="+mj-lt"/>
                </a:rPr>
                <a:t>Chuẩn</a:t>
              </a: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800" b="1" i="0" u="none" strike="noStrike" baseline="0" dirty="0" err="1">
                  <a:solidFill>
                    <a:schemeClr val="bg1"/>
                  </a:solidFill>
                  <a:latin typeface="+mj-lt"/>
                </a:rPr>
                <a:t>bị</a:t>
              </a:r>
              <a:r>
                <a:rPr lang="en-US" sz="1800" b="1" i="0" u="none" strike="noStrike" baseline="0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800" b="1" dirty="0" err="1">
                  <a:solidFill>
                    <a:schemeClr val="bg1"/>
                  </a:solidFill>
                  <a:latin typeface="+mj-lt"/>
                </a:rPr>
                <a:t>trước</a:t>
              </a:r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800" b="1" dirty="0" err="1">
                  <a:solidFill>
                    <a:schemeClr val="bg1"/>
                  </a:solidFill>
                  <a:latin typeface="+mj-lt"/>
                </a:rPr>
                <a:t>các</a:t>
              </a:r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800" b="1" dirty="0" err="1">
                  <a:solidFill>
                    <a:schemeClr val="bg1"/>
                  </a:solidFill>
                  <a:latin typeface="+mj-lt"/>
                </a:rPr>
                <a:t>giấy</a:t>
              </a:r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800" b="1" dirty="0" err="1">
                  <a:solidFill>
                    <a:schemeClr val="bg1"/>
                  </a:solidFill>
                  <a:latin typeface="+mj-lt"/>
                </a:rPr>
                <a:t>tờ</a:t>
              </a:r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800" b="1" dirty="0" err="1">
                  <a:solidFill>
                    <a:schemeClr val="bg1"/>
                  </a:solidFill>
                  <a:latin typeface="+mj-lt"/>
                </a:rPr>
                <a:t>tùy</a:t>
              </a:r>
              <a:r>
                <a:rPr lang="en-US" sz="1800" b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1800" b="1" dirty="0" err="1">
                  <a:solidFill>
                    <a:schemeClr val="bg1"/>
                  </a:solidFill>
                  <a:latin typeface="+mj-lt"/>
                </a:rPr>
                <a:t>thân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5691F870-B761-4EA3-8571-C34FA2440EAD}"/>
                </a:ext>
              </a:extLst>
            </p:cNvPr>
            <p:cNvSpPr/>
            <p:nvPr/>
          </p:nvSpPr>
          <p:spPr>
            <a:xfrm>
              <a:off x="-2324149" y="2278081"/>
              <a:ext cx="2536173" cy="2813789"/>
            </a:xfrm>
            <a:custGeom>
              <a:avLst/>
              <a:gdLst>
                <a:gd name="connsiteX0" fmla="*/ 0 w 1742395"/>
                <a:gd name="connsiteY0" fmla="*/ 174240 h 2649600"/>
                <a:gd name="connsiteX1" fmla="*/ 174240 w 1742395"/>
                <a:gd name="connsiteY1" fmla="*/ 0 h 2649600"/>
                <a:gd name="connsiteX2" fmla="*/ 1568156 w 1742395"/>
                <a:gd name="connsiteY2" fmla="*/ 0 h 2649600"/>
                <a:gd name="connsiteX3" fmla="*/ 1742396 w 1742395"/>
                <a:gd name="connsiteY3" fmla="*/ 174240 h 2649600"/>
                <a:gd name="connsiteX4" fmla="*/ 1742395 w 1742395"/>
                <a:gd name="connsiteY4" fmla="*/ 2475361 h 2649600"/>
                <a:gd name="connsiteX5" fmla="*/ 1568155 w 1742395"/>
                <a:gd name="connsiteY5" fmla="*/ 2649601 h 2649600"/>
                <a:gd name="connsiteX6" fmla="*/ 174240 w 1742395"/>
                <a:gd name="connsiteY6" fmla="*/ 2649600 h 2649600"/>
                <a:gd name="connsiteX7" fmla="*/ 0 w 1742395"/>
                <a:gd name="connsiteY7" fmla="*/ 2475360 h 2649600"/>
                <a:gd name="connsiteX8" fmla="*/ 0 w 1742395"/>
                <a:gd name="connsiteY8" fmla="*/ 174240 h 264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2395" h="2649600">
                  <a:moveTo>
                    <a:pt x="0" y="174240"/>
                  </a:moveTo>
                  <a:cubicBezTo>
                    <a:pt x="0" y="78010"/>
                    <a:pt x="78010" y="0"/>
                    <a:pt x="174240" y="0"/>
                  </a:cubicBezTo>
                  <a:lnTo>
                    <a:pt x="1568156" y="0"/>
                  </a:lnTo>
                  <a:cubicBezTo>
                    <a:pt x="1664386" y="0"/>
                    <a:pt x="1742396" y="78010"/>
                    <a:pt x="1742396" y="174240"/>
                  </a:cubicBezTo>
                  <a:cubicBezTo>
                    <a:pt x="1742396" y="941280"/>
                    <a:pt x="1742395" y="1708321"/>
                    <a:pt x="1742395" y="2475361"/>
                  </a:cubicBezTo>
                  <a:cubicBezTo>
                    <a:pt x="1742395" y="2571591"/>
                    <a:pt x="1664385" y="2649601"/>
                    <a:pt x="1568155" y="2649601"/>
                  </a:cubicBezTo>
                  <a:lnTo>
                    <a:pt x="174240" y="2649600"/>
                  </a:lnTo>
                  <a:cubicBezTo>
                    <a:pt x="78010" y="2649600"/>
                    <a:pt x="0" y="2571590"/>
                    <a:pt x="0" y="2475360"/>
                  </a:cubicBezTo>
                  <a:lnTo>
                    <a:pt x="0" y="17424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64825" tIns="164825" rIns="164825" bIns="164825" spcCol="1270"/>
            <a:lstStyle/>
            <a:p>
              <a:pPr marL="285750" lvl="1" indent="-285750" algn="just" defTabSz="71120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800" dirty="0" err="1" smtClean="0"/>
                <a:t>Thẻ</a:t>
              </a:r>
              <a:r>
                <a:rPr lang="en-US" sz="1800" dirty="0" smtClean="0"/>
                <a:t> </a:t>
              </a:r>
              <a:r>
                <a:rPr lang="en-US" sz="1800" dirty="0" err="1"/>
                <a:t>sinh</a:t>
              </a:r>
              <a:r>
                <a:rPr lang="en-US" sz="1800" dirty="0"/>
                <a:t> </a:t>
              </a:r>
              <a:r>
                <a:rPr lang="en-US" sz="1800" dirty="0" err="1"/>
                <a:t>viên</a:t>
              </a:r>
              <a:endParaRPr lang="en-US" sz="1800" dirty="0"/>
            </a:p>
            <a:p>
              <a:pPr marL="285750" lvl="1" indent="-285750" algn="just" defTabSz="71120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800" dirty="0" err="1" smtClean="0"/>
                <a:t>Chứng</a:t>
              </a:r>
              <a:r>
                <a:rPr lang="en-US" sz="1800" dirty="0" smtClean="0"/>
                <a:t> </a:t>
              </a:r>
              <a:r>
                <a:rPr lang="en-US" sz="1800" dirty="0"/>
                <a:t>minh </a:t>
              </a:r>
              <a:r>
                <a:rPr lang="en-US" sz="1800" dirty="0" err="1"/>
                <a:t>thư</a:t>
              </a:r>
              <a:r>
                <a:rPr lang="en-US" sz="1800" dirty="0"/>
                <a:t> </a:t>
              </a:r>
              <a:r>
                <a:rPr lang="en-US" sz="1800" dirty="0" err="1"/>
                <a:t>nhân</a:t>
              </a:r>
              <a:r>
                <a:rPr lang="en-US" sz="1800" dirty="0"/>
                <a:t> </a:t>
              </a:r>
              <a:r>
                <a:rPr lang="en-US" sz="1800" dirty="0" err="1"/>
                <a:t>dân</a:t>
              </a:r>
              <a:endParaRPr lang="en-US" sz="1800" dirty="0"/>
            </a:p>
            <a:p>
              <a:pPr marL="285750" lvl="1" indent="-285750" algn="just" defTabSz="71120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800" dirty="0" err="1"/>
                <a:t>Thẻ</a:t>
              </a:r>
              <a:r>
                <a:rPr lang="en-US" sz="1800" dirty="0"/>
                <a:t> </a:t>
              </a:r>
              <a:r>
                <a:rPr lang="en-US" sz="1800" dirty="0" err="1"/>
                <a:t>căn</a:t>
              </a:r>
              <a:r>
                <a:rPr lang="en-US" sz="1800" dirty="0"/>
                <a:t> </a:t>
              </a:r>
              <a:r>
                <a:rPr lang="en-US" sz="1800" dirty="0" err="1"/>
                <a:t>cước</a:t>
              </a:r>
              <a:r>
                <a:rPr lang="en-US" sz="1800" dirty="0"/>
                <a:t> </a:t>
              </a:r>
              <a:r>
                <a:rPr lang="en-US" sz="1800" dirty="0" err="1"/>
                <a:t>công</a:t>
              </a:r>
              <a:r>
                <a:rPr lang="en-US" sz="1800" dirty="0"/>
                <a:t> </a:t>
              </a:r>
              <a:r>
                <a:rPr lang="en-US" sz="1800" dirty="0" err="1"/>
                <a:t>dân</a:t>
              </a:r>
              <a:r>
                <a:rPr lang="en-US" sz="1800" dirty="0"/>
                <a:t> </a:t>
              </a:r>
              <a:r>
                <a:rPr lang="en-US" sz="1800" dirty="0" smtClean="0"/>
                <a:t>...</a:t>
              </a:r>
            </a:p>
            <a:p>
              <a:pPr marL="285750" lvl="1" indent="-285750" algn="just" defTabSz="71120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800" dirty="0" err="1" smtClean="0">
                  <a:solidFill>
                    <a:srgbClr val="FF0000"/>
                  </a:solidFill>
                </a:rPr>
                <a:t>Tra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cứu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lịch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thi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và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kiểm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tra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lịch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thi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trên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trang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cá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800" dirty="0" err="1" smtClean="0">
                  <a:solidFill>
                    <a:srgbClr val="FF0000"/>
                  </a:solidFill>
                </a:rPr>
                <a:t>nhân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r>
                <a:rPr lang="en-US" sz="1600" dirty="0" smtClean="0">
                  <a:solidFill>
                    <a:srgbClr val="FF0000"/>
                  </a:solidFill>
                </a:rPr>
                <a:t>sinhvien.uneti.edu.vn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5883179"/>
      </p:ext>
    </p:extLst>
  </p:cSld>
  <p:clrMapOvr>
    <a:masterClrMapping/>
  </p:clrMapOvr>
  <p:transition>
    <p:split orient="vert"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Các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76200" y="1397615"/>
            <a:ext cx="647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</a:t>
            </a:r>
            <a:r>
              <a:rPr lang="vi-VN" sz="2400" b="1" dirty="0">
                <a:solidFill>
                  <a:srgbClr val="0000CC"/>
                </a:solidFill>
                <a:latin typeface="+mj-lt"/>
              </a:rPr>
              <a:t>Hướng dẫn sinh viên dự thi </a:t>
            </a:r>
            <a:r>
              <a:rPr lang="en-US" sz="2400" b="1" dirty="0" err="1" smtClean="0">
                <a:solidFill>
                  <a:srgbClr val="0000CC"/>
                </a:solidFill>
                <a:latin typeface="+mj-lt"/>
              </a:rPr>
              <a:t>trực</a:t>
            </a:r>
            <a:r>
              <a:rPr lang="en-US" sz="2400" b="1" dirty="0" smtClean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 smtClean="0">
                <a:solidFill>
                  <a:srgbClr val="0000CC"/>
                </a:solidFill>
                <a:latin typeface="+mj-lt"/>
              </a:rPr>
              <a:t>tuyến</a:t>
            </a:r>
            <a:r>
              <a:rPr lang="en-US" sz="2400" b="1" dirty="0" smtClean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dirty="0" smtClean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18288" y="1475232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A32C09D9-1D9F-49C0-8AB4-8D53507FB102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  <a:endParaRPr lang="en-US" sz="2400" b="1" dirty="0">
              <a:solidFill>
                <a:srgbClr val="800000"/>
              </a:solidFill>
            </a:endParaRPr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E42A5BB7-E89F-4DF9-AB70-6041D719AD00}"/>
              </a:ext>
            </a:extLst>
          </p:cNvPr>
          <p:cNvGraphicFramePr/>
          <p:nvPr>
            <p:extLst/>
          </p:nvPr>
        </p:nvGraphicFramePr>
        <p:xfrm>
          <a:off x="3657600" y="1859280"/>
          <a:ext cx="828092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5456592B-77BB-4703-8588-BA6E335625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47" y="3628833"/>
            <a:ext cx="2966885" cy="2224226"/>
          </a:xfrm>
          <a:prstGeom prst="rect">
            <a:avLst/>
          </a:prstGeom>
        </p:spPr>
      </p:pic>
      <p:pic>
        <p:nvPicPr>
          <p:cNvPr id="22" name="Picture 6" descr="Hướng dẫn tải phần mềm zoom cloud meeting cho máy tính">
            <a:extLst>
              <a:ext uri="{FF2B5EF4-FFF2-40B4-BE49-F238E27FC236}">
                <a16:creationId xmlns:a16="http://schemas.microsoft.com/office/drawing/2014/main" id="{9489A7C5-0A34-4807-BC54-2F39CEF99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0" t="13934" r="32381" b="11668"/>
          <a:stretch>
            <a:fillRect/>
          </a:stretch>
        </p:blipFill>
        <p:spPr bwMode="auto">
          <a:xfrm>
            <a:off x="472908" y="2138521"/>
            <a:ext cx="1035929" cy="116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 descr="Google Meet Logo PNG">
            <a:extLst>
              <a:ext uri="{FF2B5EF4-FFF2-40B4-BE49-F238E27FC236}">
                <a16:creationId xmlns:a16="http://schemas.microsoft.com/office/drawing/2014/main" id="{2D26D48C-D177-4B60-B7C5-3C90DEC74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5" t="8463" r="10857" b="9639"/>
          <a:stretch>
            <a:fillRect/>
          </a:stretch>
        </p:blipFill>
        <p:spPr bwMode="auto">
          <a:xfrm>
            <a:off x="1574684" y="2009466"/>
            <a:ext cx="1778116" cy="1410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ight Arrow 2">
            <a:extLst>
              <a:ext uri="{FF2B5EF4-FFF2-40B4-BE49-F238E27FC236}">
                <a16:creationId xmlns:a16="http://schemas.microsoft.com/office/drawing/2014/main" id="{4DC2EF9F-BE4A-4C5C-B875-D3FAD55269DF}"/>
              </a:ext>
            </a:extLst>
          </p:cNvPr>
          <p:cNvSpPr/>
          <p:nvPr/>
        </p:nvSpPr>
        <p:spPr>
          <a:xfrm>
            <a:off x="377143" y="2395291"/>
            <a:ext cx="1227458" cy="36195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88694"/>
      </p:ext>
    </p:extLst>
  </p:cSld>
  <p:clrMapOvr>
    <a:masterClrMapping/>
  </p:clrMapOvr>
  <p:transition>
    <p:split orient="vert"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Các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505290" y="1390668"/>
            <a:ext cx="76023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Xử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lý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sinh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viên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vi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phạm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quy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chế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20368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0FDCE20D-AE91-4866-95C6-F6BAA6F563F5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  <a:endParaRPr lang="en-US" sz="2400" b="1" dirty="0">
              <a:solidFill>
                <a:srgbClr val="800000"/>
              </a:solidFill>
            </a:endParaRPr>
          </a:p>
        </p:txBody>
      </p:sp>
      <p:grpSp>
        <p:nvGrpSpPr>
          <p:cNvPr id="31" name="Group 2">
            <a:extLst>
              <a:ext uri="{FF2B5EF4-FFF2-40B4-BE49-F238E27FC236}">
                <a16:creationId xmlns:a16="http://schemas.microsoft.com/office/drawing/2014/main" id="{00159F89-7C74-45FC-BAF8-BB4E231A87DA}"/>
              </a:ext>
            </a:extLst>
          </p:cNvPr>
          <p:cNvGrpSpPr>
            <a:grpSpLocks/>
          </p:cNvGrpSpPr>
          <p:nvPr/>
        </p:nvGrpSpPr>
        <p:grpSpPr bwMode="auto">
          <a:xfrm>
            <a:off x="546332" y="1829562"/>
            <a:ext cx="8673868" cy="4248150"/>
            <a:chOff x="292053" y="1881570"/>
            <a:chExt cx="8673470" cy="4248471"/>
          </a:xfrm>
        </p:grpSpPr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BC964401-29FA-45D3-91BC-56F3FE14E0DE}"/>
                </a:ext>
              </a:extLst>
            </p:cNvPr>
            <p:cNvSpPr/>
            <p:nvPr/>
          </p:nvSpPr>
          <p:spPr>
            <a:xfrm>
              <a:off x="5266818" y="4645616"/>
              <a:ext cx="3698705" cy="1484425"/>
            </a:xfrm>
            <a:custGeom>
              <a:avLst/>
              <a:gdLst>
                <a:gd name="connsiteX0" fmla="*/ 0 w 2007616"/>
                <a:gd name="connsiteY0" fmla="*/ 130048 h 1300480"/>
                <a:gd name="connsiteX1" fmla="*/ 130048 w 2007616"/>
                <a:gd name="connsiteY1" fmla="*/ 0 h 1300480"/>
                <a:gd name="connsiteX2" fmla="*/ 1877568 w 2007616"/>
                <a:gd name="connsiteY2" fmla="*/ 0 h 1300480"/>
                <a:gd name="connsiteX3" fmla="*/ 2007616 w 2007616"/>
                <a:gd name="connsiteY3" fmla="*/ 130048 h 1300480"/>
                <a:gd name="connsiteX4" fmla="*/ 2007616 w 2007616"/>
                <a:gd name="connsiteY4" fmla="*/ 1170432 h 1300480"/>
                <a:gd name="connsiteX5" fmla="*/ 1877568 w 2007616"/>
                <a:gd name="connsiteY5" fmla="*/ 1300480 h 1300480"/>
                <a:gd name="connsiteX6" fmla="*/ 130048 w 2007616"/>
                <a:gd name="connsiteY6" fmla="*/ 1300480 h 1300480"/>
                <a:gd name="connsiteX7" fmla="*/ 0 w 2007616"/>
                <a:gd name="connsiteY7" fmla="*/ 1170432 h 1300480"/>
                <a:gd name="connsiteX8" fmla="*/ 0 w 2007616"/>
                <a:gd name="connsiteY8" fmla="*/ 130048 h 130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7616" h="1300480">
                  <a:moveTo>
                    <a:pt x="0" y="130048"/>
                  </a:moveTo>
                  <a:cubicBezTo>
                    <a:pt x="0" y="58224"/>
                    <a:pt x="58224" y="0"/>
                    <a:pt x="130048" y="0"/>
                  </a:cubicBezTo>
                  <a:lnTo>
                    <a:pt x="1877568" y="0"/>
                  </a:lnTo>
                  <a:cubicBezTo>
                    <a:pt x="1949392" y="0"/>
                    <a:pt x="2007616" y="58224"/>
                    <a:pt x="2007616" y="130048"/>
                  </a:cubicBezTo>
                  <a:lnTo>
                    <a:pt x="2007616" y="1170432"/>
                  </a:lnTo>
                  <a:cubicBezTo>
                    <a:pt x="2007616" y="1242256"/>
                    <a:pt x="1949392" y="1300480"/>
                    <a:pt x="1877568" y="1300480"/>
                  </a:cubicBezTo>
                  <a:lnTo>
                    <a:pt x="130048" y="1300480"/>
                  </a:lnTo>
                  <a:cubicBezTo>
                    <a:pt x="58224" y="1300480"/>
                    <a:pt x="0" y="1242256"/>
                    <a:pt x="0" y="1170432"/>
                  </a:cubicBezTo>
                  <a:lnTo>
                    <a:pt x="0" y="130048"/>
                  </a:lnTo>
                  <a:close/>
                </a:path>
              </a:pathLst>
            </a:custGeom>
            <a:ln>
              <a:solidFill>
                <a:srgbClr val="0000CC"/>
              </a:solidFill>
            </a:ln>
          </p:spPr>
          <p:style>
            <a:lnRef idx="2">
              <a:schemeClr val="accent5">
                <a:hueOff val="-6622584"/>
                <a:satOff val="26541"/>
                <a:lumOff val="575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64000" tIns="91440" rIns="252000" bIns="0" spcCol="1270"/>
            <a:lstStyle/>
            <a:p>
              <a:pPr marL="342900" lvl="1" indent="-3429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vi-VN" sz="2000" b="1" dirty="0"/>
                <a:t>Đi thi hộ hoặc nhờ người thi hộ.</a:t>
              </a:r>
              <a:endParaRPr lang="en-US" sz="2000" b="1" dirty="0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D0346BA1-8BF7-40CB-9FFC-DEFB4AB85A49}"/>
                </a:ext>
              </a:extLst>
            </p:cNvPr>
            <p:cNvSpPr/>
            <p:nvPr/>
          </p:nvSpPr>
          <p:spPr>
            <a:xfrm>
              <a:off x="292053" y="4645616"/>
              <a:ext cx="3596878" cy="1484425"/>
            </a:xfrm>
            <a:custGeom>
              <a:avLst/>
              <a:gdLst>
                <a:gd name="connsiteX0" fmla="*/ 0 w 2007616"/>
                <a:gd name="connsiteY0" fmla="*/ 130048 h 1300480"/>
                <a:gd name="connsiteX1" fmla="*/ 130048 w 2007616"/>
                <a:gd name="connsiteY1" fmla="*/ 0 h 1300480"/>
                <a:gd name="connsiteX2" fmla="*/ 1877568 w 2007616"/>
                <a:gd name="connsiteY2" fmla="*/ 0 h 1300480"/>
                <a:gd name="connsiteX3" fmla="*/ 2007616 w 2007616"/>
                <a:gd name="connsiteY3" fmla="*/ 130048 h 1300480"/>
                <a:gd name="connsiteX4" fmla="*/ 2007616 w 2007616"/>
                <a:gd name="connsiteY4" fmla="*/ 1170432 h 1300480"/>
                <a:gd name="connsiteX5" fmla="*/ 1877568 w 2007616"/>
                <a:gd name="connsiteY5" fmla="*/ 1300480 h 1300480"/>
                <a:gd name="connsiteX6" fmla="*/ 130048 w 2007616"/>
                <a:gd name="connsiteY6" fmla="*/ 1300480 h 1300480"/>
                <a:gd name="connsiteX7" fmla="*/ 0 w 2007616"/>
                <a:gd name="connsiteY7" fmla="*/ 1170432 h 1300480"/>
                <a:gd name="connsiteX8" fmla="*/ 0 w 2007616"/>
                <a:gd name="connsiteY8" fmla="*/ 130048 h 130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7616" h="1300480">
                  <a:moveTo>
                    <a:pt x="0" y="130048"/>
                  </a:moveTo>
                  <a:cubicBezTo>
                    <a:pt x="0" y="58224"/>
                    <a:pt x="58224" y="0"/>
                    <a:pt x="130048" y="0"/>
                  </a:cubicBezTo>
                  <a:lnTo>
                    <a:pt x="1877568" y="0"/>
                  </a:lnTo>
                  <a:cubicBezTo>
                    <a:pt x="1949392" y="0"/>
                    <a:pt x="2007616" y="58224"/>
                    <a:pt x="2007616" y="130048"/>
                  </a:cubicBezTo>
                  <a:lnTo>
                    <a:pt x="2007616" y="1170432"/>
                  </a:lnTo>
                  <a:cubicBezTo>
                    <a:pt x="2007616" y="1242256"/>
                    <a:pt x="1949392" y="1300480"/>
                    <a:pt x="1877568" y="1300480"/>
                  </a:cubicBezTo>
                  <a:lnTo>
                    <a:pt x="130048" y="1300480"/>
                  </a:lnTo>
                  <a:cubicBezTo>
                    <a:pt x="58224" y="1300480"/>
                    <a:pt x="0" y="1242256"/>
                    <a:pt x="0" y="1170432"/>
                  </a:cubicBezTo>
                  <a:lnTo>
                    <a:pt x="0" y="130048"/>
                  </a:lnTo>
                  <a:close/>
                </a:path>
              </a:pathLst>
            </a:custGeom>
            <a:ln>
              <a:solidFill>
                <a:srgbClr val="0000CC"/>
              </a:solidFill>
            </a:ln>
          </p:spPr>
          <p:style>
            <a:lnRef idx="2">
              <a:schemeClr val="accent5">
                <a:hueOff val="-9933876"/>
                <a:satOff val="39811"/>
                <a:lumOff val="862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tIns="91440" rIns="1080000" bIns="161917" spcCol="1270"/>
            <a:lstStyle/>
            <a:p>
              <a:pPr marL="342900" lvl="1" indent="-3429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900" b="1" dirty="0" err="1"/>
                <a:t>Sinh</a:t>
              </a:r>
              <a:r>
                <a:rPr lang="en-US" sz="1900" b="1" dirty="0"/>
                <a:t> </a:t>
              </a:r>
              <a:r>
                <a:rPr lang="en-US" sz="1900" b="1" dirty="0" err="1"/>
                <a:t>viên</a:t>
              </a:r>
              <a:r>
                <a:rPr lang="en-US" sz="1900" b="1" dirty="0"/>
                <a:t> </a:t>
              </a:r>
              <a:r>
                <a:rPr lang="en-US" sz="1900" b="1" dirty="0" err="1"/>
                <a:t>bị</a:t>
              </a:r>
              <a:r>
                <a:rPr lang="en-US" sz="1900" b="1" dirty="0"/>
                <a:t> </a:t>
              </a:r>
              <a:r>
                <a:rPr lang="en-US" sz="1900" b="1" dirty="0" err="1"/>
                <a:t>đình</a:t>
              </a:r>
              <a:r>
                <a:rPr lang="en-US" sz="1900" b="1" dirty="0"/>
                <a:t> </a:t>
              </a:r>
              <a:r>
                <a:rPr lang="en-US" sz="1900" b="1" dirty="0" err="1"/>
                <a:t>chỉ</a:t>
              </a:r>
              <a:r>
                <a:rPr lang="en-US" sz="1900" b="1" dirty="0"/>
                <a:t> </a:t>
              </a:r>
              <a:r>
                <a:rPr lang="en-US" sz="1900" b="1" dirty="0" err="1"/>
                <a:t>thi</a:t>
              </a:r>
              <a:r>
                <a:rPr lang="en-US" sz="1900" b="1" dirty="0"/>
                <a:t> </a:t>
              </a:r>
              <a:r>
                <a:rPr lang="en-US" sz="1900" b="1" dirty="0" err="1"/>
                <a:t>môn</a:t>
              </a:r>
              <a:r>
                <a:rPr lang="en-US" sz="1900" b="1" dirty="0"/>
                <a:t> </a:t>
              </a:r>
              <a:r>
                <a:rPr lang="en-US" sz="1900" b="1" dirty="0" err="1"/>
                <a:t>nào</a:t>
              </a:r>
              <a:r>
                <a:rPr lang="en-US" sz="1900" b="1" dirty="0"/>
                <a:t> </a:t>
              </a:r>
              <a:r>
                <a:rPr lang="en-US" sz="1900" b="1" dirty="0" err="1"/>
                <a:t>sẽ</a:t>
              </a:r>
              <a:r>
                <a:rPr lang="en-US" sz="1900" b="1" dirty="0"/>
                <a:t> </a:t>
              </a:r>
              <a:r>
                <a:rPr lang="en-US" sz="1900" b="1" dirty="0" err="1"/>
                <a:t>bị</a:t>
              </a:r>
              <a:r>
                <a:rPr lang="en-US" sz="1900" b="1" dirty="0"/>
                <a:t> </a:t>
              </a:r>
              <a:r>
                <a:rPr lang="en-US" sz="1900" b="1" dirty="0" err="1"/>
                <a:t>điểm</a:t>
              </a:r>
              <a:r>
                <a:rPr lang="en-US" sz="1900" b="1" dirty="0"/>
                <a:t> </a:t>
              </a:r>
              <a:r>
                <a:rPr lang="en-US" sz="1900" b="1" dirty="0" err="1"/>
                <a:t>không</a:t>
              </a:r>
              <a:r>
                <a:rPr lang="en-US" sz="1900" b="1" dirty="0"/>
                <a:t> (0) </a:t>
              </a:r>
              <a:r>
                <a:rPr lang="en-US" sz="1900" b="1" dirty="0" err="1"/>
                <a:t>môn</a:t>
              </a:r>
              <a:r>
                <a:rPr lang="en-US" sz="1900" b="1" dirty="0"/>
                <a:t> </a:t>
              </a:r>
              <a:r>
                <a:rPr lang="en-US" sz="1900" b="1" dirty="0" err="1"/>
                <a:t>đó</a:t>
              </a:r>
              <a:r>
                <a:rPr lang="en-US" sz="1900" b="1" dirty="0"/>
                <a:t>.</a:t>
              </a:r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A38B1B77-0AA7-466A-8D05-B110F3111400}"/>
                </a:ext>
              </a:extLst>
            </p:cNvPr>
            <p:cNvSpPr/>
            <p:nvPr/>
          </p:nvSpPr>
          <p:spPr>
            <a:xfrm>
              <a:off x="5276342" y="1881570"/>
              <a:ext cx="3689181" cy="1511414"/>
            </a:xfrm>
            <a:custGeom>
              <a:avLst/>
              <a:gdLst>
                <a:gd name="connsiteX0" fmla="*/ 0 w 2007616"/>
                <a:gd name="connsiteY0" fmla="*/ 130048 h 1300480"/>
                <a:gd name="connsiteX1" fmla="*/ 130048 w 2007616"/>
                <a:gd name="connsiteY1" fmla="*/ 0 h 1300480"/>
                <a:gd name="connsiteX2" fmla="*/ 1877568 w 2007616"/>
                <a:gd name="connsiteY2" fmla="*/ 0 h 1300480"/>
                <a:gd name="connsiteX3" fmla="*/ 2007616 w 2007616"/>
                <a:gd name="connsiteY3" fmla="*/ 130048 h 1300480"/>
                <a:gd name="connsiteX4" fmla="*/ 2007616 w 2007616"/>
                <a:gd name="connsiteY4" fmla="*/ 1170432 h 1300480"/>
                <a:gd name="connsiteX5" fmla="*/ 1877568 w 2007616"/>
                <a:gd name="connsiteY5" fmla="*/ 1300480 h 1300480"/>
                <a:gd name="connsiteX6" fmla="*/ 130048 w 2007616"/>
                <a:gd name="connsiteY6" fmla="*/ 1300480 h 1300480"/>
                <a:gd name="connsiteX7" fmla="*/ 0 w 2007616"/>
                <a:gd name="connsiteY7" fmla="*/ 1170432 h 1300480"/>
                <a:gd name="connsiteX8" fmla="*/ 0 w 2007616"/>
                <a:gd name="connsiteY8" fmla="*/ 130048 h 130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7616" h="1300480">
                  <a:moveTo>
                    <a:pt x="0" y="130048"/>
                  </a:moveTo>
                  <a:cubicBezTo>
                    <a:pt x="0" y="58224"/>
                    <a:pt x="58224" y="0"/>
                    <a:pt x="130048" y="0"/>
                  </a:cubicBezTo>
                  <a:lnTo>
                    <a:pt x="1877568" y="0"/>
                  </a:lnTo>
                  <a:cubicBezTo>
                    <a:pt x="1949392" y="0"/>
                    <a:pt x="2007616" y="58224"/>
                    <a:pt x="2007616" y="130048"/>
                  </a:cubicBezTo>
                  <a:lnTo>
                    <a:pt x="2007616" y="1170432"/>
                  </a:lnTo>
                  <a:cubicBezTo>
                    <a:pt x="2007616" y="1242256"/>
                    <a:pt x="1949392" y="1300480"/>
                    <a:pt x="1877568" y="1300480"/>
                  </a:cubicBezTo>
                  <a:lnTo>
                    <a:pt x="130048" y="1300480"/>
                  </a:lnTo>
                  <a:cubicBezTo>
                    <a:pt x="58224" y="1300480"/>
                    <a:pt x="0" y="1242256"/>
                    <a:pt x="0" y="1170432"/>
                  </a:cubicBezTo>
                  <a:lnTo>
                    <a:pt x="0" y="130048"/>
                  </a:lnTo>
                  <a:close/>
                </a:path>
              </a:pathLst>
            </a:custGeom>
            <a:ln>
              <a:solidFill>
                <a:srgbClr val="0000CC"/>
              </a:solidFill>
            </a:ln>
          </p:spPr>
          <p:style>
            <a:lnRef idx="2">
              <a:schemeClr val="accent5">
                <a:hueOff val="-3311292"/>
                <a:satOff val="13270"/>
                <a:lumOff val="287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64201" tIns="161917" rIns="180000" bIns="487037" spcCol="1270"/>
            <a:lstStyle/>
            <a:p>
              <a:pPr marL="342900" lvl="1" indent="-3429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900" b="1" dirty="0"/>
                <a:t>SV </a:t>
              </a:r>
              <a:r>
                <a:rPr lang="en-US" sz="1900" b="1" dirty="0" err="1"/>
                <a:t>bị</a:t>
              </a:r>
              <a:r>
                <a:rPr lang="en-US" sz="1900" b="1" dirty="0"/>
                <a:t> </a:t>
              </a:r>
              <a:r>
                <a:rPr lang="en-US" sz="1900" b="1" dirty="0" err="1"/>
                <a:t>kỷ</a:t>
              </a:r>
              <a:r>
                <a:rPr lang="en-US" sz="1900" b="1" dirty="0"/>
                <a:t> </a:t>
              </a:r>
              <a:r>
                <a:rPr lang="en-US" sz="1900" b="1" dirty="0" err="1"/>
                <a:t>luật</a:t>
              </a:r>
              <a:r>
                <a:rPr lang="en-US" sz="1900" b="1" dirty="0"/>
                <a:t> </a:t>
              </a:r>
              <a:r>
                <a:rPr lang="en-US" sz="1900" b="1" dirty="0" err="1"/>
                <a:t>cảnh</a:t>
              </a:r>
              <a:r>
                <a:rPr lang="en-US" sz="1900" b="1" dirty="0"/>
                <a:t> </a:t>
              </a:r>
              <a:r>
                <a:rPr lang="en-US" sz="1900" b="1" dirty="0" err="1"/>
                <a:t>cáo</a:t>
              </a:r>
              <a:r>
                <a:rPr lang="en-US" sz="1900" b="1" dirty="0"/>
                <a:t> </a:t>
              </a:r>
              <a:r>
                <a:rPr lang="en-US" sz="1900" b="1" dirty="0" err="1"/>
                <a:t>trong</a:t>
              </a:r>
              <a:r>
                <a:rPr lang="en-US" sz="1900" b="1" dirty="0"/>
                <a:t> </a:t>
              </a:r>
              <a:r>
                <a:rPr lang="en-US" sz="1900" b="1" dirty="0" err="1"/>
                <a:t>khi</a:t>
              </a:r>
              <a:r>
                <a:rPr lang="en-US" sz="1900" b="1" dirty="0"/>
                <a:t> </a:t>
              </a:r>
              <a:r>
                <a:rPr lang="en-US" sz="1900" b="1" dirty="0" err="1"/>
                <a:t>thi</a:t>
              </a:r>
              <a:r>
                <a:rPr lang="en-US" sz="1900" b="1" dirty="0"/>
                <a:t> </a:t>
              </a:r>
              <a:r>
                <a:rPr lang="en-US" sz="1900" b="1" dirty="0" err="1"/>
                <a:t>môn</a:t>
              </a:r>
              <a:r>
                <a:rPr lang="en-US" sz="1900" b="1" dirty="0"/>
                <a:t> </a:t>
              </a:r>
              <a:r>
                <a:rPr lang="en-US" sz="1900" b="1" dirty="0" err="1"/>
                <a:t>nào</a:t>
              </a:r>
              <a:r>
                <a:rPr lang="en-US" sz="1900" b="1" dirty="0"/>
                <a:t> </a:t>
              </a:r>
              <a:r>
                <a:rPr lang="en-US" sz="1900" b="1" dirty="0" err="1"/>
                <a:t>sẽ</a:t>
              </a:r>
              <a:r>
                <a:rPr lang="en-US" sz="1900" b="1" dirty="0"/>
                <a:t> </a:t>
              </a:r>
              <a:r>
                <a:rPr lang="en-US" sz="1900" b="1" dirty="0" err="1"/>
                <a:t>bị</a:t>
              </a:r>
              <a:r>
                <a:rPr lang="en-US" sz="1900" b="1" dirty="0"/>
                <a:t> </a:t>
              </a:r>
              <a:r>
                <a:rPr lang="en-US" sz="1900" b="1" dirty="0" err="1"/>
                <a:t>trừ</a:t>
              </a:r>
              <a:r>
                <a:rPr lang="en-US" sz="1900" b="1" dirty="0"/>
                <a:t> 50% </a:t>
              </a:r>
              <a:r>
                <a:rPr lang="en-US" sz="1900" b="1" dirty="0" err="1"/>
                <a:t>số</a:t>
              </a:r>
              <a:r>
                <a:rPr lang="en-US" sz="1900" b="1" dirty="0"/>
                <a:t> </a:t>
              </a:r>
              <a:r>
                <a:rPr lang="en-US" sz="1900" b="1" dirty="0" err="1"/>
                <a:t>điểm</a:t>
              </a:r>
              <a:r>
                <a:rPr lang="en-US" sz="1900" b="1" dirty="0"/>
                <a:t> </a:t>
              </a:r>
              <a:r>
                <a:rPr lang="en-US" sz="1900" b="1" dirty="0" err="1"/>
                <a:t>thi</a:t>
              </a:r>
              <a:r>
                <a:rPr lang="en-US" sz="1900" b="1" dirty="0"/>
                <a:t> </a:t>
              </a:r>
              <a:r>
                <a:rPr lang="en-US" sz="1900" b="1" dirty="0" err="1"/>
                <a:t>của</a:t>
              </a:r>
              <a:r>
                <a:rPr lang="en-US" sz="1900" b="1" dirty="0"/>
                <a:t> </a:t>
              </a:r>
              <a:r>
                <a:rPr lang="en-US" sz="1900" b="1" dirty="0" err="1"/>
                <a:t>môn</a:t>
              </a:r>
              <a:r>
                <a:rPr lang="en-US" sz="1900" b="1" dirty="0"/>
                <a:t> </a:t>
              </a:r>
              <a:r>
                <a:rPr lang="en-US" sz="1900" b="1" dirty="0" err="1"/>
                <a:t>đó</a:t>
              </a:r>
              <a:r>
                <a:rPr lang="en-US" sz="1900" b="1" dirty="0"/>
                <a:t>.</a:t>
              </a:r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6AC3AC69-AD13-4F01-AD02-11EE26433CD3}"/>
                </a:ext>
              </a:extLst>
            </p:cNvPr>
            <p:cNvSpPr/>
            <p:nvPr/>
          </p:nvSpPr>
          <p:spPr>
            <a:xfrm>
              <a:off x="292053" y="2028837"/>
              <a:ext cx="3449480" cy="1258157"/>
            </a:xfrm>
            <a:custGeom>
              <a:avLst/>
              <a:gdLst>
                <a:gd name="connsiteX0" fmla="*/ 0 w 2007616"/>
                <a:gd name="connsiteY0" fmla="*/ 130048 h 1300480"/>
                <a:gd name="connsiteX1" fmla="*/ 130048 w 2007616"/>
                <a:gd name="connsiteY1" fmla="*/ 0 h 1300480"/>
                <a:gd name="connsiteX2" fmla="*/ 1877568 w 2007616"/>
                <a:gd name="connsiteY2" fmla="*/ 0 h 1300480"/>
                <a:gd name="connsiteX3" fmla="*/ 2007616 w 2007616"/>
                <a:gd name="connsiteY3" fmla="*/ 130048 h 1300480"/>
                <a:gd name="connsiteX4" fmla="*/ 2007616 w 2007616"/>
                <a:gd name="connsiteY4" fmla="*/ 1170432 h 1300480"/>
                <a:gd name="connsiteX5" fmla="*/ 1877568 w 2007616"/>
                <a:gd name="connsiteY5" fmla="*/ 1300480 h 1300480"/>
                <a:gd name="connsiteX6" fmla="*/ 130048 w 2007616"/>
                <a:gd name="connsiteY6" fmla="*/ 1300480 h 1300480"/>
                <a:gd name="connsiteX7" fmla="*/ 0 w 2007616"/>
                <a:gd name="connsiteY7" fmla="*/ 1170432 h 1300480"/>
                <a:gd name="connsiteX8" fmla="*/ 0 w 2007616"/>
                <a:gd name="connsiteY8" fmla="*/ 130048 h 130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7616" h="1300480">
                  <a:moveTo>
                    <a:pt x="0" y="130048"/>
                  </a:moveTo>
                  <a:cubicBezTo>
                    <a:pt x="0" y="58224"/>
                    <a:pt x="58224" y="0"/>
                    <a:pt x="130048" y="0"/>
                  </a:cubicBezTo>
                  <a:lnTo>
                    <a:pt x="1877568" y="0"/>
                  </a:lnTo>
                  <a:cubicBezTo>
                    <a:pt x="1949392" y="0"/>
                    <a:pt x="2007616" y="58224"/>
                    <a:pt x="2007616" y="130048"/>
                  </a:cubicBezTo>
                  <a:lnTo>
                    <a:pt x="2007616" y="1170432"/>
                  </a:lnTo>
                  <a:cubicBezTo>
                    <a:pt x="2007616" y="1242256"/>
                    <a:pt x="1949392" y="1300480"/>
                    <a:pt x="1877568" y="1300480"/>
                  </a:cubicBezTo>
                  <a:lnTo>
                    <a:pt x="130048" y="1300480"/>
                  </a:lnTo>
                  <a:cubicBezTo>
                    <a:pt x="58224" y="1300480"/>
                    <a:pt x="0" y="1242256"/>
                    <a:pt x="0" y="1170432"/>
                  </a:cubicBezTo>
                  <a:lnTo>
                    <a:pt x="0" y="130048"/>
                  </a:lnTo>
                  <a:close/>
                </a:path>
              </a:pathLst>
            </a:custGeom>
            <a:ln>
              <a:solidFill>
                <a:srgbClr val="3333FF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61917" tIns="161917" rIns="764202" bIns="487037" spcCol="1270"/>
            <a:lstStyle/>
            <a:p>
              <a:pPr indent="-4572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900" b="1" dirty="0"/>
                <a:t>SV </a:t>
              </a:r>
              <a:r>
                <a:rPr lang="en-US" sz="1900" b="1" dirty="0" err="1"/>
                <a:t>bị</a:t>
              </a:r>
              <a:r>
                <a:rPr lang="en-US" sz="1900" b="1" dirty="0"/>
                <a:t> </a:t>
              </a:r>
              <a:r>
                <a:rPr lang="en-US" sz="1900" b="1" dirty="0" err="1"/>
                <a:t>khiển</a:t>
              </a:r>
              <a:r>
                <a:rPr lang="en-US" sz="1900" b="1" dirty="0"/>
                <a:t> </a:t>
              </a:r>
              <a:r>
                <a:rPr lang="en-US" sz="1900" b="1" dirty="0" err="1"/>
                <a:t>trách</a:t>
              </a:r>
              <a:r>
                <a:rPr lang="en-US" sz="1900" b="1" dirty="0"/>
                <a:t> </a:t>
              </a:r>
              <a:r>
                <a:rPr lang="en-US" sz="1900" b="1" dirty="0" err="1"/>
                <a:t>trong</a:t>
              </a:r>
              <a:r>
                <a:rPr lang="en-US" sz="1900" b="1" dirty="0"/>
                <a:t> </a:t>
              </a:r>
              <a:r>
                <a:rPr lang="en-US" sz="1900" b="1" dirty="0" err="1"/>
                <a:t>khi</a:t>
              </a:r>
              <a:r>
                <a:rPr lang="en-US" sz="1900" b="1" dirty="0"/>
                <a:t> </a:t>
              </a:r>
              <a:r>
                <a:rPr lang="en-US" sz="1900" b="1" dirty="0" err="1"/>
                <a:t>thi</a:t>
              </a:r>
              <a:r>
                <a:rPr lang="en-US" sz="1900" b="1" dirty="0"/>
                <a:t> </a:t>
              </a:r>
              <a:r>
                <a:rPr lang="en-US" sz="1900" b="1" dirty="0" err="1"/>
                <a:t>môn</a:t>
              </a:r>
              <a:r>
                <a:rPr lang="en-US" sz="1900" b="1" dirty="0"/>
                <a:t> </a:t>
              </a:r>
              <a:r>
                <a:rPr lang="en-US" sz="1900" b="1" dirty="0" err="1"/>
                <a:t>nào</a:t>
              </a:r>
              <a:r>
                <a:rPr lang="en-US" sz="1900" b="1" dirty="0"/>
                <a:t> </a:t>
              </a:r>
              <a:r>
                <a:rPr lang="en-US" sz="1900" b="1" dirty="0" err="1"/>
                <a:t>sẽ</a:t>
              </a:r>
              <a:r>
                <a:rPr lang="en-US" sz="1900" b="1" dirty="0"/>
                <a:t> </a:t>
              </a:r>
              <a:r>
                <a:rPr lang="en-US" sz="1900" b="1" dirty="0" err="1"/>
                <a:t>bị</a:t>
              </a:r>
              <a:r>
                <a:rPr lang="en-US" sz="1900" b="1" dirty="0"/>
                <a:t> </a:t>
              </a:r>
              <a:r>
                <a:rPr lang="en-US" sz="1900" b="1" dirty="0" err="1"/>
                <a:t>trừ</a:t>
              </a:r>
              <a:r>
                <a:rPr lang="en-US" sz="1900" b="1" dirty="0"/>
                <a:t> 25% </a:t>
              </a:r>
              <a:r>
                <a:rPr lang="en-US" sz="1900" b="1" dirty="0" err="1"/>
                <a:t>số</a:t>
              </a:r>
              <a:r>
                <a:rPr lang="en-US" sz="1900" b="1" dirty="0"/>
                <a:t> </a:t>
              </a:r>
              <a:r>
                <a:rPr lang="en-US" sz="1900" b="1" dirty="0" err="1"/>
                <a:t>điểm</a:t>
              </a:r>
              <a:r>
                <a:rPr lang="en-US" sz="1900" b="1" dirty="0"/>
                <a:t> </a:t>
              </a:r>
              <a:r>
                <a:rPr lang="en-US" sz="1900" b="1" dirty="0" err="1"/>
                <a:t>thi</a:t>
              </a:r>
              <a:r>
                <a:rPr lang="en-US" sz="1900" b="1" dirty="0"/>
                <a:t> </a:t>
              </a:r>
              <a:r>
                <a:rPr lang="en-US" sz="1900" b="1" dirty="0" err="1"/>
                <a:t>môn</a:t>
              </a:r>
              <a:r>
                <a:rPr lang="en-US" sz="1900" b="1" dirty="0"/>
                <a:t> </a:t>
              </a:r>
              <a:r>
                <a:rPr lang="en-US" sz="1900" b="1" dirty="0" err="1"/>
                <a:t>đó</a:t>
              </a:r>
              <a:r>
                <a:rPr lang="en-US" sz="1900" b="1" dirty="0"/>
                <a:t>.</a:t>
              </a:r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13870CB5-D6CB-4685-B976-9C55A8C0B870}"/>
                </a:ext>
              </a:extLst>
            </p:cNvPr>
            <p:cNvSpPr/>
            <p:nvPr/>
          </p:nvSpPr>
          <p:spPr>
            <a:xfrm>
              <a:off x="2722171" y="2113363"/>
              <a:ext cx="1760457" cy="1759083"/>
            </a:xfrm>
            <a:custGeom>
              <a:avLst/>
              <a:gdLst>
                <a:gd name="connsiteX0" fmla="*/ 0 w 1759712"/>
                <a:gd name="connsiteY0" fmla="*/ 1759712 h 1759712"/>
                <a:gd name="connsiteX1" fmla="*/ 1759712 w 1759712"/>
                <a:gd name="connsiteY1" fmla="*/ 0 h 1759712"/>
                <a:gd name="connsiteX2" fmla="*/ 1759712 w 1759712"/>
                <a:gd name="connsiteY2" fmla="*/ 1759712 h 1759712"/>
                <a:gd name="connsiteX3" fmla="*/ 0 w 1759712"/>
                <a:gd name="connsiteY3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9712" h="1759712">
                  <a:moveTo>
                    <a:pt x="0" y="1759712"/>
                  </a:moveTo>
                  <a:cubicBezTo>
                    <a:pt x="0" y="787850"/>
                    <a:pt x="787850" y="0"/>
                    <a:pt x="1759712" y="0"/>
                  </a:cubicBezTo>
                  <a:lnTo>
                    <a:pt x="1759712" y="1759712"/>
                  </a:lnTo>
                  <a:lnTo>
                    <a:pt x="0" y="1759712"/>
                  </a:lnTo>
                  <a:close/>
                </a:path>
              </a:pathLst>
            </a:custGeom>
            <a:solidFill>
              <a:srgbClr val="4BACC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43424" tIns="643424" rIns="128016" bIns="27432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i="0" u="none" strike="noStrike" baseline="0"/>
                <a:t>Hình thức </a:t>
              </a:r>
              <a:r>
                <a:rPr lang="en-US" sz="2000" b="1"/>
                <a:t>khiển trách</a:t>
              </a:r>
              <a:endParaRPr lang="en-US" sz="2000" b="1" dirty="0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73E3C658-E90F-414D-8CCB-E28A45827470}"/>
                </a:ext>
              </a:extLst>
            </p:cNvPr>
            <p:cNvSpPr/>
            <p:nvPr/>
          </p:nvSpPr>
          <p:spPr>
            <a:xfrm>
              <a:off x="4563587" y="2111774"/>
              <a:ext cx="1760457" cy="1763846"/>
            </a:xfrm>
            <a:custGeom>
              <a:avLst/>
              <a:gdLst>
                <a:gd name="connsiteX0" fmla="*/ 0 w 1763776"/>
                <a:gd name="connsiteY0" fmla="*/ 1759712 h 1759712"/>
                <a:gd name="connsiteX1" fmla="*/ 1763776 w 1763776"/>
                <a:gd name="connsiteY1" fmla="*/ 0 h 1759712"/>
                <a:gd name="connsiteX2" fmla="*/ 1763776 w 1763776"/>
                <a:gd name="connsiteY2" fmla="*/ 1759712 h 1759712"/>
                <a:gd name="connsiteX3" fmla="*/ 0 w 1763776"/>
                <a:gd name="connsiteY3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3776" h="1759712">
                  <a:moveTo>
                    <a:pt x="0" y="0"/>
                  </a:moveTo>
                  <a:cubicBezTo>
                    <a:pt x="974106" y="0"/>
                    <a:pt x="1763776" y="787849"/>
                    <a:pt x="1763776" y="1759712"/>
                  </a:cubicBezTo>
                  <a:lnTo>
                    <a:pt x="0" y="1759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D87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311292"/>
                <a:satOff val="13270"/>
                <a:lumOff val="2876"/>
                <a:alphaOff val="0"/>
              </a:schemeClr>
            </a:fillRef>
            <a:effectRef idx="0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lt1"/>
            </a:fontRef>
          </p:style>
          <p:txBody>
            <a:bodyPr lIns="128016" tIns="644614" rIns="643424" bIns="36576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/>
                <a:t>Hình thức cảnh cáo</a:t>
              </a:r>
              <a:endParaRPr lang="en-US" sz="2000" b="1" dirty="0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3B386A1E-1F09-485C-B1FF-B2A73EEB1FFB}"/>
                </a:ext>
              </a:extLst>
            </p:cNvPr>
            <p:cNvSpPr/>
            <p:nvPr/>
          </p:nvSpPr>
          <p:spPr>
            <a:xfrm rot="21600000">
              <a:off x="4563587" y="3955002"/>
              <a:ext cx="1760457" cy="1759083"/>
            </a:xfrm>
            <a:custGeom>
              <a:avLst/>
              <a:gdLst>
                <a:gd name="connsiteX0" fmla="*/ 0 w 1759712"/>
                <a:gd name="connsiteY0" fmla="*/ 1759712 h 1759712"/>
                <a:gd name="connsiteX1" fmla="*/ 1759712 w 1759712"/>
                <a:gd name="connsiteY1" fmla="*/ 0 h 1759712"/>
                <a:gd name="connsiteX2" fmla="*/ 1759712 w 1759712"/>
                <a:gd name="connsiteY2" fmla="*/ 1759712 h 1759712"/>
                <a:gd name="connsiteX3" fmla="*/ 0 w 1759712"/>
                <a:gd name="connsiteY3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9712" h="1759712">
                  <a:moveTo>
                    <a:pt x="1759712" y="0"/>
                  </a:moveTo>
                  <a:cubicBezTo>
                    <a:pt x="1759712" y="971862"/>
                    <a:pt x="971862" y="1759712"/>
                    <a:pt x="0" y="1759712"/>
                  </a:cubicBezTo>
                  <a:lnTo>
                    <a:pt x="0" y="0"/>
                  </a:lnTo>
                  <a:lnTo>
                    <a:pt x="1759712" y="0"/>
                  </a:ln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622584"/>
                <a:satOff val="26541"/>
                <a:lumOff val="5752"/>
                <a:alphaOff val="0"/>
              </a:schemeClr>
            </a:fillRef>
            <a:effectRef idx="0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  <p:txBody>
            <a:bodyPr lIns="182880" tIns="0" rIns="548640" bIns="365760" spcCol="1270" anchor="ctr"/>
            <a:lstStyle/>
            <a:p>
              <a:pPr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>
                  <a:solidFill>
                    <a:schemeClr val="tx1"/>
                  </a:solidFill>
                </a:rPr>
                <a:t>Đình chỉ học tập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051DBEE0-5001-4643-AF9F-A3813D9DF941}"/>
                </a:ext>
              </a:extLst>
            </p:cNvPr>
            <p:cNvSpPr/>
            <p:nvPr/>
          </p:nvSpPr>
          <p:spPr>
            <a:xfrm rot="21600000">
              <a:off x="2722171" y="3955002"/>
              <a:ext cx="1760457" cy="1759083"/>
            </a:xfrm>
            <a:custGeom>
              <a:avLst/>
              <a:gdLst>
                <a:gd name="connsiteX0" fmla="*/ 0 w 1759712"/>
                <a:gd name="connsiteY0" fmla="*/ 1759712 h 1759712"/>
                <a:gd name="connsiteX1" fmla="*/ 1759712 w 1759712"/>
                <a:gd name="connsiteY1" fmla="*/ 0 h 1759712"/>
                <a:gd name="connsiteX2" fmla="*/ 1759712 w 1759712"/>
                <a:gd name="connsiteY2" fmla="*/ 1759712 h 1759712"/>
                <a:gd name="connsiteX3" fmla="*/ 0 w 1759712"/>
                <a:gd name="connsiteY3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9712" h="1759712">
                  <a:moveTo>
                    <a:pt x="1759712" y="1759712"/>
                  </a:moveTo>
                  <a:cubicBezTo>
                    <a:pt x="787850" y="1759712"/>
                    <a:pt x="0" y="971862"/>
                    <a:pt x="0" y="0"/>
                  </a:cubicBezTo>
                  <a:lnTo>
                    <a:pt x="1759712" y="0"/>
                  </a:lnTo>
                  <a:lnTo>
                    <a:pt x="1759712" y="175971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 lIns="457200" tIns="274320" bIns="714544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/>
                <a:t>Đình chỉ thi</a:t>
              </a:r>
              <a:endParaRPr lang="en-US" sz="2000" dirty="0"/>
            </a:p>
          </p:txBody>
        </p:sp>
        <p:sp>
          <p:nvSpPr>
            <p:cNvPr id="40" name="Circular Arrow 16">
              <a:extLst>
                <a:ext uri="{FF2B5EF4-FFF2-40B4-BE49-F238E27FC236}">
                  <a16:creationId xmlns:a16="http://schemas.microsoft.com/office/drawing/2014/main" id="{B3A5203C-ABC2-4DE3-93EA-4BF1B7776BA6}"/>
                </a:ext>
              </a:extLst>
            </p:cNvPr>
            <p:cNvSpPr/>
            <p:nvPr/>
          </p:nvSpPr>
          <p:spPr>
            <a:xfrm>
              <a:off x="4219116" y="3548571"/>
              <a:ext cx="607984" cy="527090"/>
            </a:xfrm>
            <a:prstGeom prst="circular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Circular Arrow 17">
              <a:extLst>
                <a:ext uri="{FF2B5EF4-FFF2-40B4-BE49-F238E27FC236}">
                  <a16:creationId xmlns:a16="http://schemas.microsoft.com/office/drawing/2014/main" id="{381666A5-470C-41A5-80A2-B60DCA2DF1C7}"/>
                </a:ext>
              </a:extLst>
            </p:cNvPr>
            <p:cNvSpPr/>
            <p:nvPr/>
          </p:nvSpPr>
          <p:spPr>
            <a:xfrm rot="10800000">
              <a:off x="4219116" y="3751786"/>
              <a:ext cx="607984" cy="527090"/>
            </a:xfrm>
            <a:prstGeom prst="circular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</p:spTree>
    <p:extLst>
      <p:ext uri="{BB962C8B-B14F-4D97-AF65-F5344CB8AC3E}">
        <p14:creationId xmlns:p14="http://schemas.microsoft.com/office/powerpoint/2010/main" val="1284109125"/>
      </p:ext>
    </p:extLst>
  </p:cSld>
  <p:clrMapOvr>
    <a:masterClrMapping/>
  </p:clrMapOvr>
  <p:transition>
    <p:split orient="vert"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</a:t>
            </a:r>
            <a:r>
              <a:rPr lang="en-US" sz="2600" b="1" dirty="0" smtClean="0">
                <a:solidFill>
                  <a:schemeClr val="bg1"/>
                </a:solidFill>
              </a:rPr>
              <a:t>.1. </a:t>
            </a:r>
            <a:r>
              <a:rPr lang="en-US" sz="2600" b="1" dirty="0" err="1">
                <a:solidFill>
                  <a:schemeClr val="bg1"/>
                </a:solidFill>
              </a:rPr>
              <a:t>Các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47800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Công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bố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kết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quả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63954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650A911E-5CAF-4AD0-BDE7-0F0CC79E7827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  <a:endParaRPr lang="en-US" sz="2400" b="1" dirty="0">
              <a:solidFill>
                <a:srgbClr val="800000"/>
              </a:solidFill>
            </a:endParaRPr>
          </a:p>
        </p:txBody>
      </p:sp>
      <p:grpSp>
        <p:nvGrpSpPr>
          <p:cNvPr id="16" name="Group 13">
            <a:extLst>
              <a:ext uri="{FF2B5EF4-FFF2-40B4-BE49-F238E27FC236}">
                <a16:creationId xmlns:a16="http://schemas.microsoft.com/office/drawing/2014/main" id="{8BF03F18-5441-4590-BD1B-AB8077054BFC}"/>
              </a:ext>
            </a:extLst>
          </p:cNvPr>
          <p:cNvGrpSpPr>
            <a:grpSpLocks/>
          </p:cNvGrpSpPr>
          <p:nvPr/>
        </p:nvGrpSpPr>
        <p:grpSpPr bwMode="auto">
          <a:xfrm>
            <a:off x="516529" y="1772197"/>
            <a:ext cx="8913983" cy="4287227"/>
            <a:chOff x="1489337" y="1555904"/>
            <a:chExt cx="8640017" cy="4155347"/>
          </a:xfrm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6A0E6E1E-2D0D-4B82-8D85-05AA94C57E09}"/>
                </a:ext>
              </a:extLst>
            </p:cNvPr>
            <p:cNvSpPr/>
            <p:nvPr/>
          </p:nvSpPr>
          <p:spPr>
            <a:xfrm rot="1761656">
              <a:off x="3610936" y="4329343"/>
              <a:ext cx="786606" cy="5399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6850"/>
                  </a:moveTo>
                  <a:lnTo>
                    <a:pt x="786319" y="2685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507050A5-342A-4B73-884F-79F448A6C5B2}"/>
                </a:ext>
              </a:extLst>
            </p:cNvPr>
            <p:cNvSpPr/>
            <p:nvPr/>
          </p:nvSpPr>
          <p:spPr>
            <a:xfrm rot="19838344" flipV="1">
              <a:off x="3564556" y="2821877"/>
              <a:ext cx="1084005" cy="5309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6850"/>
                  </a:moveTo>
                  <a:lnTo>
                    <a:pt x="786319" y="2685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F375C78-5285-45B5-AE82-EF8C2C331E6B}"/>
                </a:ext>
              </a:extLst>
            </p:cNvPr>
            <p:cNvSpPr/>
            <p:nvPr/>
          </p:nvSpPr>
          <p:spPr>
            <a:xfrm>
              <a:off x="1489337" y="2341180"/>
              <a:ext cx="2554872" cy="255507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3D7BEDB9-B04D-437E-BE1C-38907CF83E70}"/>
                </a:ext>
              </a:extLst>
            </p:cNvPr>
            <p:cNvSpPr/>
            <p:nvPr/>
          </p:nvSpPr>
          <p:spPr>
            <a:xfrm>
              <a:off x="4335190" y="1708995"/>
              <a:ext cx="1722322" cy="1532410"/>
            </a:xfrm>
            <a:custGeom>
              <a:avLst/>
              <a:gdLst>
                <a:gd name="connsiteX0" fmla="*/ 0 w 1533090"/>
                <a:gd name="connsiteY0" fmla="*/ 766545 h 1533090"/>
                <a:gd name="connsiteX1" fmla="*/ 766545 w 1533090"/>
                <a:gd name="connsiteY1" fmla="*/ 0 h 1533090"/>
                <a:gd name="connsiteX2" fmla="*/ 1533090 w 1533090"/>
                <a:gd name="connsiteY2" fmla="*/ 766545 h 1533090"/>
                <a:gd name="connsiteX3" fmla="*/ 766545 w 1533090"/>
                <a:gd name="connsiteY3" fmla="*/ 1533090 h 1533090"/>
                <a:gd name="connsiteX4" fmla="*/ 0 w 1533090"/>
                <a:gd name="connsiteY4" fmla="*/ 766545 h 153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090" h="1533090">
                  <a:moveTo>
                    <a:pt x="0" y="766545"/>
                  </a:moveTo>
                  <a:cubicBezTo>
                    <a:pt x="0" y="343194"/>
                    <a:pt x="343194" y="0"/>
                    <a:pt x="766545" y="0"/>
                  </a:cubicBezTo>
                  <a:cubicBezTo>
                    <a:pt x="1189896" y="0"/>
                    <a:pt x="1533090" y="343194"/>
                    <a:pt x="1533090" y="766545"/>
                  </a:cubicBezTo>
                  <a:cubicBezTo>
                    <a:pt x="1533090" y="1189896"/>
                    <a:pt x="1189896" y="1533090"/>
                    <a:pt x="766545" y="1533090"/>
                  </a:cubicBezTo>
                  <a:cubicBezTo>
                    <a:pt x="343194" y="1533090"/>
                    <a:pt x="0" y="1189896"/>
                    <a:pt x="0" y="766545"/>
                  </a:cubicBez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46106" tIns="246106" rIns="246106" bIns="246106" spcCol="1270" anchor="ctr"/>
            <a:lstStyle/>
            <a:p>
              <a:pPr defTabSz="1511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/>
                <a:t>Công bố kết quả thi</a:t>
              </a:r>
              <a:endParaRPr lang="en-US" sz="2400" dirty="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A552DBED-80AC-4ABD-8D2D-41ACDB6ECACA}"/>
                </a:ext>
              </a:extLst>
            </p:cNvPr>
            <p:cNvSpPr/>
            <p:nvPr/>
          </p:nvSpPr>
          <p:spPr>
            <a:xfrm>
              <a:off x="6071613" y="1555904"/>
              <a:ext cx="4057741" cy="2139660"/>
            </a:xfrm>
            <a:custGeom>
              <a:avLst/>
              <a:gdLst>
                <a:gd name="connsiteX0" fmla="*/ 0 w 2299635"/>
                <a:gd name="connsiteY0" fmla="*/ 0 h 1533090"/>
                <a:gd name="connsiteX1" fmla="*/ 2299635 w 2299635"/>
                <a:gd name="connsiteY1" fmla="*/ 0 h 1533090"/>
                <a:gd name="connsiteX2" fmla="*/ 2299635 w 2299635"/>
                <a:gd name="connsiteY2" fmla="*/ 1533090 h 1533090"/>
                <a:gd name="connsiteX3" fmla="*/ 0 w 2299635"/>
                <a:gd name="connsiteY3" fmla="*/ 1533090 h 1533090"/>
                <a:gd name="connsiteX4" fmla="*/ 0 w 2299635"/>
                <a:gd name="connsiteY4" fmla="*/ 0 h 153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9635" h="1533090">
                  <a:moveTo>
                    <a:pt x="0" y="0"/>
                  </a:moveTo>
                  <a:lnTo>
                    <a:pt x="2299635" y="0"/>
                  </a:lnTo>
                  <a:lnTo>
                    <a:pt x="2299635" y="1533090"/>
                  </a:lnTo>
                  <a:lnTo>
                    <a:pt x="0" y="15330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marL="228600" lvl="1" indent="-228600" algn="just" defTabSz="9334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vi-VN" sz="2200" dirty="0">
                  <a:latin typeface="+mj-lt"/>
                </a:rPr>
                <a:t>Chậm nhất là </a:t>
              </a:r>
              <a:r>
                <a:rPr lang="vi-VN" sz="2200" dirty="0">
                  <a:solidFill>
                    <a:srgbClr val="FF0000"/>
                  </a:solidFill>
                  <a:latin typeface="+mj-lt"/>
                </a:rPr>
                <a:t>sau </a:t>
              </a:r>
              <a:r>
                <a:rPr lang="en-US" sz="2200" dirty="0">
                  <a:solidFill>
                    <a:srgbClr val="FF0000"/>
                  </a:solidFill>
                  <a:latin typeface="+mj-lt"/>
                </a:rPr>
                <a:t>07</a:t>
              </a:r>
              <a:r>
                <a:rPr lang="vi-VN" sz="2200" dirty="0">
                  <a:solidFill>
                    <a:srgbClr val="FF0000"/>
                  </a:solidFill>
                  <a:latin typeface="+mj-lt"/>
                </a:rPr>
                <a:t> ngày </a:t>
              </a:r>
              <a:r>
                <a:rPr lang="vi-VN" sz="2200" dirty="0">
                  <a:latin typeface="+mj-lt"/>
                </a:rPr>
                <a:t>kể từ khi kết thúc thi học phần.</a:t>
              </a:r>
              <a:endParaRPr lang="en-US" sz="2200" dirty="0">
                <a:solidFill>
                  <a:srgbClr val="FF0000"/>
                </a:solidFill>
                <a:latin typeface="+mj-lt"/>
              </a:endParaRPr>
            </a:p>
            <a:p>
              <a:pPr marL="228600" lvl="1" indent="-228600" algn="just" defTabSz="9334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vi-VN" sz="2200" dirty="0">
                  <a:latin typeface="+mj-lt"/>
                </a:rPr>
                <a:t>Được công bố công khai </a:t>
              </a:r>
              <a:r>
                <a:rPr lang="en-US" sz="2200" dirty="0" err="1">
                  <a:latin typeface="+mj-lt"/>
                </a:rPr>
                <a:t>tới</a:t>
              </a:r>
              <a:r>
                <a:rPr lang="en-US" sz="2200" dirty="0">
                  <a:latin typeface="+mj-lt"/>
                </a:rPr>
                <a:t> </a:t>
              </a:r>
              <a:r>
                <a:rPr lang="en-US" sz="2200" dirty="0" err="1">
                  <a:latin typeface="+mj-lt"/>
                </a:rPr>
                <a:t>sinh</a:t>
              </a:r>
              <a:r>
                <a:rPr lang="en-US" sz="2200" dirty="0">
                  <a:latin typeface="+mj-lt"/>
                </a:rPr>
                <a:t> </a:t>
              </a:r>
              <a:r>
                <a:rPr lang="en-US" sz="2200" dirty="0" err="1">
                  <a:latin typeface="+mj-lt"/>
                </a:rPr>
                <a:t>viên</a:t>
              </a:r>
              <a:r>
                <a:rPr lang="en-US" sz="2200" dirty="0">
                  <a:latin typeface="+mj-lt"/>
                </a:rPr>
                <a:t> </a:t>
              </a:r>
              <a:r>
                <a:rPr lang="en-US" sz="2200" dirty="0" err="1">
                  <a:latin typeface="+mj-lt"/>
                </a:rPr>
                <a:t>thông</a:t>
              </a:r>
              <a:r>
                <a:rPr lang="en-US" sz="2200" dirty="0">
                  <a:latin typeface="+mj-lt"/>
                </a:rPr>
                <a:t> qua </a:t>
              </a:r>
              <a:r>
                <a:rPr lang="en-US" sz="2200" dirty="0">
                  <a:solidFill>
                    <a:srgbClr val="FF0000"/>
                  </a:solidFill>
                  <a:latin typeface="+mj-lt"/>
                </a:rPr>
                <a:t>website https://sinhvien.uneti.edu.vn/</a:t>
              </a:r>
              <a:endParaRPr lang="en-US" sz="2200" dirty="0">
                <a:latin typeface="+mj-lt"/>
              </a:endParaRP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5ED9B9CC-0C6B-463D-9B03-A13FFA80EAEE}"/>
                </a:ext>
              </a:extLst>
            </p:cNvPr>
            <p:cNvSpPr/>
            <p:nvPr/>
          </p:nvSpPr>
          <p:spPr>
            <a:xfrm>
              <a:off x="4248855" y="4068913"/>
              <a:ext cx="1808658" cy="1622713"/>
            </a:xfrm>
            <a:custGeom>
              <a:avLst/>
              <a:gdLst>
                <a:gd name="connsiteX0" fmla="*/ 0 w 1533090"/>
                <a:gd name="connsiteY0" fmla="*/ 766545 h 1533090"/>
                <a:gd name="connsiteX1" fmla="*/ 766545 w 1533090"/>
                <a:gd name="connsiteY1" fmla="*/ 0 h 1533090"/>
                <a:gd name="connsiteX2" fmla="*/ 1533090 w 1533090"/>
                <a:gd name="connsiteY2" fmla="*/ 766545 h 1533090"/>
                <a:gd name="connsiteX3" fmla="*/ 766545 w 1533090"/>
                <a:gd name="connsiteY3" fmla="*/ 1533090 h 1533090"/>
                <a:gd name="connsiteX4" fmla="*/ 0 w 1533090"/>
                <a:gd name="connsiteY4" fmla="*/ 766545 h 153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090" h="1533090">
                  <a:moveTo>
                    <a:pt x="0" y="766545"/>
                  </a:moveTo>
                  <a:cubicBezTo>
                    <a:pt x="0" y="343194"/>
                    <a:pt x="343194" y="0"/>
                    <a:pt x="766545" y="0"/>
                  </a:cubicBezTo>
                  <a:cubicBezTo>
                    <a:pt x="1189896" y="0"/>
                    <a:pt x="1533090" y="343194"/>
                    <a:pt x="1533090" y="766545"/>
                  </a:cubicBezTo>
                  <a:cubicBezTo>
                    <a:pt x="1533090" y="1189896"/>
                    <a:pt x="1189896" y="1533090"/>
                    <a:pt x="766545" y="1533090"/>
                  </a:cubicBezTo>
                  <a:cubicBezTo>
                    <a:pt x="343194" y="1533090"/>
                    <a:pt x="0" y="1189896"/>
                    <a:pt x="0" y="766545"/>
                  </a:cubicBez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46106" tIns="396000" rIns="246106" bIns="246106" spcCol="1270" anchor="ctr"/>
            <a:lstStyle/>
            <a:p>
              <a:pPr defTabSz="1511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>
                  <a:solidFill>
                    <a:schemeClr val="tx1"/>
                  </a:solidFill>
                </a:rPr>
                <a:t>Công bố vi phạm quy chế thi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3197FEA4-1EF2-490B-AE2E-EB2DB4893306}"/>
                </a:ext>
              </a:extLst>
            </p:cNvPr>
            <p:cNvSpPr/>
            <p:nvPr/>
          </p:nvSpPr>
          <p:spPr>
            <a:xfrm>
              <a:off x="6022886" y="3994633"/>
              <a:ext cx="4057741" cy="1716618"/>
            </a:xfrm>
            <a:custGeom>
              <a:avLst/>
              <a:gdLst>
                <a:gd name="connsiteX0" fmla="*/ 0 w 2299635"/>
                <a:gd name="connsiteY0" fmla="*/ 0 h 1533090"/>
                <a:gd name="connsiteX1" fmla="*/ 2299635 w 2299635"/>
                <a:gd name="connsiteY1" fmla="*/ 0 h 1533090"/>
                <a:gd name="connsiteX2" fmla="*/ 2299635 w 2299635"/>
                <a:gd name="connsiteY2" fmla="*/ 1533090 h 1533090"/>
                <a:gd name="connsiteX3" fmla="*/ 0 w 2299635"/>
                <a:gd name="connsiteY3" fmla="*/ 1533090 h 1533090"/>
                <a:gd name="connsiteX4" fmla="*/ 0 w 2299635"/>
                <a:gd name="connsiteY4" fmla="*/ 0 h 153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9635" h="1533090">
                  <a:moveTo>
                    <a:pt x="0" y="0"/>
                  </a:moveTo>
                  <a:lnTo>
                    <a:pt x="2299635" y="0"/>
                  </a:lnTo>
                  <a:lnTo>
                    <a:pt x="2299635" y="1533090"/>
                  </a:lnTo>
                  <a:lnTo>
                    <a:pt x="0" y="15330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marL="228600" lvl="1" indent="-228600" algn="just" defTabSz="93345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vi-VN" sz="2400" dirty="0">
                  <a:latin typeface="+mj-lt"/>
                </a:rPr>
                <a:t>Các trường hợp vi phạm quy chế thi, Phòng </a:t>
              </a:r>
              <a:r>
                <a:rPr lang="en-US" sz="2400" dirty="0">
                  <a:latin typeface="+mj-lt"/>
                </a:rPr>
                <a:t>KT&amp;ĐBCL </a:t>
              </a:r>
              <a:r>
                <a:rPr lang="vi-VN" sz="2400" dirty="0">
                  <a:latin typeface="+mj-lt"/>
                </a:rPr>
                <a:t>có trách nhiệm rà soát, tổng hợp và công bố trên website </a:t>
              </a:r>
              <a:r>
                <a:rPr lang="en-US" sz="2400" dirty="0">
                  <a:solidFill>
                    <a:srgbClr val="FF0000"/>
                  </a:solidFill>
                </a:rPr>
                <a:t>https://sinhvien.uneti.edu.vn/</a:t>
              </a:r>
              <a:endParaRPr lang="en-US" sz="2400" dirty="0"/>
            </a:p>
          </p:txBody>
        </p:sp>
      </p:grpSp>
      <p:sp>
        <p:nvSpPr>
          <p:cNvPr id="26" name="Rectangle 24">
            <a:extLst>
              <a:ext uri="{FF2B5EF4-FFF2-40B4-BE49-F238E27FC236}">
                <a16:creationId xmlns:a16="http://schemas.microsoft.com/office/drawing/2014/main" id="{7C70B72B-B569-451C-A9DA-F5415658B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489" y="3240301"/>
            <a:ext cx="2132012" cy="1375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6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CÔNG BỐ KẾT QUẢ THI &amp; SV VI PHẬM QUY CHẾ THI</a:t>
            </a:r>
          </a:p>
        </p:txBody>
      </p:sp>
      <p:sp>
        <p:nvSpPr>
          <p:cNvPr id="27" name="Up-Down Arrow 21">
            <a:extLst>
              <a:ext uri="{FF2B5EF4-FFF2-40B4-BE49-F238E27FC236}">
                <a16:creationId xmlns:a16="http://schemas.microsoft.com/office/drawing/2014/main" id="{B1BE400C-761C-4D65-8CBD-8324B3D66E88}"/>
              </a:ext>
            </a:extLst>
          </p:cNvPr>
          <p:cNvSpPr/>
          <p:nvPr/>
        </p:nvSpPr>
        <p:spPr>
          <a:xfrm>
            <a:off x="4099516" y="3578815"/>
            <a:ext cx="460375" cy="647700"/>
          </a:xfrm>
          <a:prstGeom prst="up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90959"/>
      </p:ext>
    </p:extLst>
  </p:cSld>
  <p:clrMapOvr>
    <a:masterClrMapping/>
  </p:clrMapOvr>
  <p:transition>
    <p:split orient="vert"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Các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76200" y="1345682"/>
            <a:ext cx="9753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300" b="1" i="0" u="none" strike="noStrike" baseline="0" dirty="0">
                <a:solidFill>
                  <a:srgbClr val="0000CC"/>
                </a:solidFill>
                <a:latin typeface="+mj-lt"/>
              </a:rPr>
              <a:t>    </a:t>
            </a:r>
            <a:r>
              <a:rPr lang="en-US" sz="2300" b="1" dirty="0" err="1">
                <a:solidFill>
                  <a:srgbClr val="FF0000"/>
                </a:solidFill>
                <a:latin typeface="+mj-lt"/>
              </a:rPr>
              <a:t>Quy</a:t>
            </a:r>
            <a:r>
              <a:rPr lang="en-US" sz="23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+mj-lt"/>
              </a:rPr>
              <a:t>định</a:t>
            </a:r>
            <a:r>
              <a:rPr lang="en-US" sz="23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+mj-lt"/>
              </a:rPr>
              <a:t>về</a:t>
            </a:r>
            <a:r>
              <a:rPr lang="en-US" sz="23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+mj-lt"/>
              </a:rPr>
              <a:t>phúc</a:t>
            </a:r>
            <a:r>
              <a:rPr lang="en-US" sz="23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+mj-lt"/>
              </a:rPr>
              <a:t>khảo</a:t>
            </a:r>
            <a:r>
              <a:rPr lang="en-US" sz="23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+mj-lt"/>
              </a:rPr>
              <a:t>bài</a:t>
            </a:r>
            <a:r>
              <a:rPr lang="en-US" sz="23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+mj-lt"/>
              </a:rPr>
              <a:t>thi</a:t>
            </a:r>
            <a:r>
              <a:rPr lang="en-US" sz="2300" b="1" i="0" u="none" strike="noStrike" baseline="0" dirty="0">
                <a:solidFill>
                  <a:srgbClr val="FF0000"/>
                </a:solidFill>
                <a:latin typeface="+mj-lt"/>
              </a:rPr>
              <a:t>:</a:t>
            </a:r>
            <a:r>
              <a:rPr lang="vi-VN" sz="2300" b="1" i="0" u="none" strike="noStrike" baseline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vi-VN" sz="2300" b="1" i="0" u="none" strike="noStrike" baseline="0" dirty="0">
                <a:solidFill>
                  <a:srgbClr val="0000CC"/>
                </a:solidFill>
                <a:latin typeface="+mj-lt"/>
              </a:rPr>
              <a:t>Trong vòng </a:t>
            </a:r>
            <a:r>
              <a:rPr lang="vi-VN" sz="2300" b="1" i="0" u="none" strike="noStrike" baseline="0" dirty="0">
                <a:solidFill>
                  <a:srgbClr val="FF0000"/>
                </a:solidFill>
                <a:latin typeface="+mj-lt"/>
              </a:rPr>
              <a:t>3 ngày </a:t>
            </a:r>
            <a:r>
              <a:rPr lang="vi-VN" sz="2300" b="1" i="0" u="none" strike="noStrike" baseline="0" dirty="0">
                <a:solidFill>
                  <a:srgbClr val="0000CC"/>
                </a:solidFill>
                <a:latin typeface="+mj-lt"/>
              </a:rPr>
              <a:t>từ khi điểm thi được công bố, SV cần:</a:t>
            </a:r>
            <a:endParaRPr lang="en-US" sz="23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30480" y="1371600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8A9A1F1D-F860-47DB-A1CD-FF99F489DDA8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  <a:endParaRPr lang="en-US" sz="2400" b="1" dirty="0">
              <a:solidFill>
                <a:srgbClr val="800000"/>
              </a:solidFill>
            </a:endParaRPr>
          </a:p>
        </p:txBody>
      </p:sp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E31BD321-B984-4A1C-8293-E9E0A53733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7070301"/>
              </p:ext>
            </p:extLst>
          </p:nvPr>
        </p:nvGraphicFramePr>
        <p:xfrm>
          <a:off x="3810000" y="1828800"/>
          <a:ext cx="5715000" cy="1971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0B5428B7-72D0-4ADC-BD33-8A442E0676DD}"/>
              </a:ext>
            </a:extLst>
          </p:cNvPr>
          <p:cNvGrpSpPr/>
          <p:nvPr/>
        </p:nvGrpSpPr>
        <p:grpSpPr>
          <a:xfrm>
            <a:off x="3837432" y="3393022"/>
            <a:ext cx="789707" cy="1122738"/>
            <a:chOff x="0" y="1071473"/>
            <a:chExt cx="958371" cy="1369101"/>
          </a:xfrm>
        </p:grpSpPr>
        <p:sp>
          <p:nvSpPr>
            <p:cNvPr id="21" name="Chevron 8">
              <a:extLst>
                <a:ext uri="{FF2B5EF4-FFF2-40B4-BE49-F238E27FC236}">
                  <a16:creationId xmlns:a16="http://schemas.microsoft.com/office/drawing/2014/main" id="{64DA80A0-3580-4945-877A-0261151D8FC2}"/>
                </a:ext>
              </a:extLst>
            </p:cNvPr>
            <p:cNvSpPr/>
            <p:nvPr/>
          </p:nvSpPr>
          <p:spPr>
            <a:xfrm rot="5400000">
              <a:off x="-205365" y="1276838"/>
              <a:ext cx="1369101" cy="958371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Chevron 4">
              <a:extLst>
                <a:ext uri="{FF2B5EF4-FFF2-40B4-BE49-F238E27FC236}">
                  <a16:creationId xmlns:a16="http://schemas.microsoft.com/office/drawing/2014/main" id="{A693026C-55C2-4598-A3CF-F2B7B6941503}"/>
                </a:ext>
              </a:extLst>
            </p:cNvPr>
            <p:cNvSpPr/>
            <p:nvPr/>
          </p:nvSpPr>
          <p:spPr>
            <a:xfrm>
              <a:off x="1" y="1557378"/>
              <a:ext cx="927489" cy="404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kern="1200" dirty="0"/>
                <a:t>3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1AF8FDE-54BB-41D9-916A-78998A58F6C1}"/>
              </a:ext>
            </a:extLst>
          </p:cNvPr>
          <p:cNvGrpSpPr/>
          <p:nvPr/>
        </p:nvGrpSpPr>
        <p:grpSpPr>
          <a:xfrm>
            <a:off x="4627140" y="3355443"/>
            <a:ext cx="4849092" cy="788538"/>
            <a:chOff x="958371" y="1070038"/>
            <a:chExt cx="3892381" cy="846474"/>
          </a:xfrm>
        </p:grpSpPr>
        <p:sp>
          <p:nvSpPr>
            <p:cNvPr id="26" name="Round Same Side Corner Rectangle 11">
              <a:extLst>
                <a:ext uri="{FF2B5EF4-FFF2-40B4-BE49-F238E27FC236}">
                  <a16:creationId xmlns:a16="http://schemas.microsoft.com/office/drawing/2014/main" id="{966C3CD0-FDD0-439A-A7DB-A49EE5FFB1D3}"/>
                </a:ext>
              </a:extLst>
            </p:cNvPr>
            <p:cNvSpPr/>
            <p:nvPr/>
          </p:nvSpPr>
          <p:spPr>
            <a:xfrm rot="5400000">
              <a:off x="2481325" y="-452916"/>
              <a:ext cx="846474" cy="389238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ound Same Side Corner Rectangle 6">
              <a:extLst>
                <a:ext uri="{FF2B5EF4-FFF2-40B4-BE49-F238E27FC236}">
                  <a16:creationId xmlns:a16="http://schemas.microsoft.com/office/drawing/2014/main" id="{EA36FD50-A8D3-4402-807F-DB9B687A0D04}"/>
                </a:ext>
              </a:extLst>
            </p:cNvPr>
            <p:cNvSpPr/>
            <p:nvPr/>
          </p:nvSpPr>
          <p:spPr>
            <a:xfrm>
              <a:off x="958372" y="1113478"/>
              <a:ext cx="3847379" cy="8030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0795" rIns="10795" bIns="10795" numCol="1" spcCol="1270" anchor="ctr" anchorCtr="0">
              <a:noAutofit/>
            </a:bodyPr>
            <a:lstStyle/>
            <a:p>
              <a:pPr lvl="0" algn="just"/>
              <a:r>
                <a:rPr lang="en-US" sz="1900" b="1" dirty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3. </a:t>
              </a:r>
              <a:r>
                <a:rPr lang="vi-VN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Bộ phận 1 cửa tổng hợp chuyển đơn xin phúc khảo của SV đến Phòng 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KT&amp;</a:t>
              </a:r>
              <a:r>
                <a:rPr lang="vi-VN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ĐBCL</a:t>
              </a:r>
              <a:endParaRPr lang="en-US" sz="1900" b="1" dirty="0">
                <a:solidFill>
                  <a:srgbClr val="0000CC"/>
                </a:solidFill>
                <a:latin typeface="Arial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2A7161E-651E-4E7F-B2D5-ECDA17EAFEC8}"/>
              </a:ext>
            </a:extLst>
          </p:cNvPr>
          <p:cNvGrpSpPr/>
          <p:nvPr/>
        </p:nvGrpSpPr>
        <p:grpSpPr>
          <a:xfrm>
            <a:off x="3836862" y="5177478"/>
            <a:ext cx="762000" cy="1122738"/>
            <a:chOff x="0" y="1071473"/>
            <a:chExt cx="958372" cy="1369101"/>
          </a:xfrm>
        </p:grpSpPr>
        <p:sp>
          <p:nvSpPr>
            <p:cNvPr id="29" name="Chevron 8">
              <a:extLst>
                <a:ext uri="{FF2B5EF4-FFF2-40B4-BE49-F238E27FC236}">
                  <a16:creationId xmlns:a16="http://schemas.microsoft.com/office/drawing/2014/main" id="{47EF575B-E5C3-40C5-B679-064BD4688246}"/>
                </a:ext>
              </a:extLst>
            </p:cNvPr>
            <p:cNvSpPr/>
            <p:nvPr/>
          </p:nvSpPr>
          <p:spPr>
            <a:xfrm rot="5400000">
              <a:off x="-205365" y="1276838"/>
              <a:ext cx="1369101" cy="958371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Chevron 4">
              <a:extLst>
                <a:ext uri="{FF2B5EF4-FFF2-40B4-BE49-F238E27FC236}">
                  <a16:creationId xmlns:a16="http://schemas.microsoft.com/office/drawing/2014/main" id="{82EB9837-D9E7-4A5B-8288-8ABBA9F3C489}"/>
                </a:ext>
              </a:extLst>
            </p:cNvPr>
            <p:cNvSpPr/>
            <p:nvPr/>
          </p:nvSpPr>
          <p:spPr>
            <a:xfrm>
              <a:off x="1" y="1550659"/>
              <a:ext cx="958371" cy="4107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kern="1200"/>
                <a:t>5</a:t>
              </a:r>
              <a:endParaRPr lang="en-US" sz="3600" b="1" kern="12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95EFD47-B446-46F0-9A55-337CF1BD8EF9}"/>
              </a:ext>
            </a:extLst>
          </p:cNvPr>
          <p:cNvGrpSpPr/>
          <p:nvPr/>
        </p:nvGrpSpPr>
        <p:grpSpPr>
          <a:xfrm>
            <a:off x="4629050" y="5122312"/>
            <a:ext cx="4847183" cy="839576"/>
            <a:chOff x="958371" y="1070038"/>
            <a:chExt cx="3892381" cy="846474"/>
          </a:xfrm>
        </p:grpSpPr>
        <p:sp>
          <p:nvSpPr>
            <p:cNvPr id="32" name="Round Same Side Corner Rectangle 11">
              <a:extLst>
                <a:ext uri="{FF2B5EF4-FFF2-40B4-BE49-F238E27FC236}">
                  <a16:creationId xmlns:a16="http://schemas.microsoft.com/office/drawing/2014/main" id="{C097E5B6-A7FB-4339-9153-337A6FD87DD6}"/>
                </a:ext>
              </a:extLst>
            </p:cNvPr>
            <p:cNvSpPr/>
            <p:nvPr/>
          </p:nvSpPr>
          <p:spPr>
            <a:xfrm rot="5400000">
              <a:off x="2481325" y="-452916"/>
              <a:ext cx="846474" cy="389238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ound Same Side Corner Rectangle 6">
              <a:extLst>
                <a:ext uri="{FF2B5EF4-FFF2-40B4-BE49-F238E27FC236}">
                  <a16:creationId xmlns:a16="http://schemas.microsoft.com/office/drawing/2014/main" id="{CA15FAE1-A417-4D4E-9976-513DB5FA3A48}"/>
                </a:ext>
              </a:extLst>
            </p:cNvPr>
            <p:cNvSpPr/>
            <p:nvPr/>
          </p:nvSpPr>
          <p:spPr>
            <a:xfrm>
              <a:off x="958372" y="1113478"/>
              <a:ext cx="3847379" cy="8030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0795" rIns="10795" bIns="10795" numCol="1" spcCol="1270" anchor="ctr" anchorCtr="0">
              <a:noAutofit/>
            </a:bodyPr>
            <a:lstStyle/>
            <a:p>
              <a:pPr lvl="0" algn="just"/>
              <a:r>
                <a:rPr lang="en-US" sz="1900" b="1" dirty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5. </a:t>
              </a:r>
              <a:r>
                <a:rPr lang="vi-VN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Phòng 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KT&amp;</a:t>
              </a:r>
              <a:r>
                <a:rPr lang="vi-VN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ĐBCL công bố rộng rãi kết quả phúc khảo bài thi trên website </a:t>
              </a:r>
              <a:r>
                <a:rPr lang="en-US" sz="1900" b="1" dirty="0">
                  <a:solidFill>
                    <a:srgbClr val="FF0000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https://sinhvien.uneti.edu.vn/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D175DCF-6C7D-4D5C-BA1A-9ED2D35A064A}"/>
              </a:ext>
            </a:extLst>
          </p:cNvPr>
          <p:cNvGrpSpPr/>
          <p:nvPr/>
        </p:nvGrpSpPr>
        <p:grpSpPr>
          <a:xfrm>
            <a:off x="3828288" y="4304374"/>
            <a:ext cx="789707" cy="1122738"/>
            <a:chOff x="0" y="1071473"/>
            <a:chExt cx="958371" cy="1369101"/>
          </a:xfrm>
        </p:grpSpPr>
        <p:sp>
          <p:nvSpPr>
            <p:cNvPr id="35" name="Chevron 8">
              <a:extLst>
                <a:ext uri="{FF2B5EF4-FFF2-40B4-BE49-F238E27FC236}">
                  <a16:creationId xmlns:a16="http://schemas.microsoft.com/office/drawing/2014/main" id="{21A4AB0E-D83B-4D80-BC2E-49D4D2691EF5}"/>
                </a:ext>
              </a:extLst>
            </p:cNvPr>
            <p:cNvSpPr/>
            <p:nvPr/>
          </p:nvSpPr>
          <p:spPr>
            <a:xfrm rot="5400000">
              <a:off x="-205365" y="1276838"/>
              <a:ext cx="1369101" cy="958371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Chevron 4">
              <a:extLst>
                <a:ext uri="{FF2B5EF4-FFF2-40B4-BE49-F238E27FC236}">
                  <a16:creationId xmlns:a16="http://schemas.microsoft.com/office/drawing/2014/main" id="{D7AB7B49-C1C9-4D13-B7DA-ABE4E725642F}"/>
                </a:ext>
              </a:extLst>
            </p:cNvPr>
            <p:cNvSpPr/>
            <p:nvPr/>
          </p:nvSpPr>
          <p:spPr>
            <a:xfrm>
              <a:off x="1" y="1557378"/>
              <a:ext cx="927489" cy="404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kern="1200"/>
                <a:t>4</a:t>
              </a:r>
              <a:endParaRPr lang="en-US" sz="3600" b="1" kern="12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5811635-2D8A-432D-A6E3-0FAFD705837B}"/>
              </a:ext>
            </a:extLst>
          </p:cNvPr>
          <p:cNvGrpSpPr/>
          <p:nvPr/>
        </p:nvGrpSpPr>
        <p:grpSpPr>
          <a:xfrm>
            <a:off x="4617996" y="4266795"/>
            <a:ext cx="4849092" cy="788538"/>
            <a:chOff x="958371" y="1089670"/>
            <a:chExt cx="3892381" cy="846474"/>
          </a:xfrm>
        </p:grpSpPr>
        <p:sp>
          <p:nvSpPr>
            <p:cNvPr id="38" name="Round Same Side Corner Rectangle 11">
              <a:extLst>
                <a:ext uri="{FF2B5EF4-FFF2-40B4-BE49-F238E27FC236}">
                  <a16:creationId xmlns:a16="http://schemas.microsoft.com/office/drawing/2014/main" id="{39371FC3-740A-4947-BBE0-238772F7A084}"/>
                </a:ext>
              </a:extLst>
            </p:cNvPr>
            <p:cNvSpPr/>
            <p:nvPr/>
          </p:nvSpPr>
          <p:spPr>
            <a:xfrm rot="5400000">
              <a:off x="2481325" y="-433284"/>
              <a:ext cx="846474" cy="389238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Round Same Side Corner Rectangle 6">
              <a:extLst>
                <a:ext uri="{FF2B5EF4-FFF2-40B4-BE49-F238E27FC236}">
                  <a16:creationId xmlns:a16="http://schemas.microsoft.com/office/drawing/2014/main" id="{5E1542DF-082F-44AA-A89A-0986DFE04110}"/>
                </a:ext>
              </a:extLst>
            </p:cNvPr>
            <p:cNvSpPr/>
            <p:nvPr/>
          </p:nvSpPr>
          <p:spPr>
            <a:xfrm>
              <a:off x="958372" y="1113478"/>
              <a:ext cx="3847379" cy="8030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0795" rIns="10795" bIns="10795" numCol="1" spcCol="1270" anchor="ctr" anchorCtr="0">
              <a:noAutofit/>
            </a:bodyPr>
            <a:lstStyle/>
            <a:p>
              <a:pPr lvl="0" algn="just"/>
              <a:r>
                <a:rPr lang="en-US" sz="1900" b="1" dirty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4. </a:t>
              </a:r>
              <a:r>
                <a:rPr lang="vi-VN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Phòng 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KT&amp;ĐBCL </a:t>
              </a:r>
              <a:r>
                <a:rPr lang="en-US" sz="1900" b="1" dirty="0" err="1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phối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hợp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với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các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khoa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chuyên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môn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để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thực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err="1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hiện</a:t>
              </a:r>
              <a:r>
                <a:rPr lang="en-US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vi-VN" sz="1900" b="1" dirty="0">
                  <a:solidFill>
                    <a:srgbClr val="0000CC"/>
                  </a:solidFill>
                  <a:latin typeface="Arial"/>
                  <a:ea typeface="Arial Unicode MS" pitchFamily="34" charset="-128"/>
                  <a:cs typeface="Arial Unicode MS" pitchFamily="34" charset="-128"/>
                </a:rPr>
                <a:t>chấm phúc khảo</a:t>
              </a:r>
              <a:endParaRPr lang="en-US" sz="1900" b="1" dirty="0">
                <a:solidFill>
                  <a:srgbClr val="0000CC"/>
                </a:solidFill>
                <a:latin typeface="Arial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BFA59EA3-7AC0-4B32-9E33-E28D2CE745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" y="2113902"/>
            <a:ext cx="2691898" cy="201499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06A6FB3-077C-4AB9-9B0A-7B4A7D096F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" y="4162267"/>
            <a:ext cx="2691898" cy="188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2919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 smtClean="0">
                <a:solidFill>
                  <a:schemeClr val="bg1"/>
                </a:solidFill>
              </a:rPr>
              <a:t>3.1. </a:t>
            </a:r>
            <a:r>
              <a:rPr lang="en-US" sz="2600" b="1" dirty="0" err="1">
                <a:solidFill>
                  <a:schemeClr val="bg1"/>
                </a:solidFill>
              </a:rPr>
              <a:t>Các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quy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384892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Quy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định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về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đăng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ký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thi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+mj-lt"/>
              </a:rPr>
              <a:t>lại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15240" y="1420368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1373628A-90E5-4E69-AA0C-F69CADEAAF77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lvl="0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lang="en-US" sz="2400" b="1" dirty="0">
                <a:solidFill>
                  <a:srgbClr val="800000"/>
                </a:solidFill>
              </a:rPr>
              <a:t>3. CÔNG TÁC KHẢO THÍ</a:t>
            </a:r>
            <a:endParaRPr lang="en-US" sz="2400" b="1" dirty="0">
              <a:solidFill>
                <a:srgbClr val="800000"/>
              </a:solidFill>
            </a:endParaRPr>
          </a:p>
        </p:txBody>
      </p:sp>
      <p:grpSp>
        <p:nvGrpSpPr>
          <p:cNvPr id="16" name="Group 44">
            <a:extLst>
              <a:ext uri="{FF2B5EF4-FFF2-40B4-BE49-F238E27FC236}">
                <a16:creationId xmlns:a16="http://schemas.microsoft.com/office/drawing/2014/main" id="{EE508405-F2F1-46FB-9D45-ADEF81D997A3}"/>
              </a:ext>
            </a:extLst>
          </p:cNvPr>
          <p:cNvGrpSpPr/>
          <p:nvPr/>
        </p:nvGrpSpPr>
        <p:grpSpPr>
          <a:xfrm>
            <a:off x="226338" y="2028039"/>
            <a:ext cx="331330" cy="4067961"/>
            <a:chOff x="1374772" y="1213680"/>
            <a:chExt cx="274322" cy="5187394"/>
          </a:xfrm>
        </p:grpSpPr>
        <p:sp>
          <p:nvSpPr>
            <p:cNvPr id="17" name="Pentagon 51">
              <a:extLst>
                <a:ext uri="{FF2B5EF4-FFF2-40B4-BE49-F238E27FC236}">
                  <a16:creationId xmlns:a16="http://schemas.microsoft.com/office/drawing/2014/main" id="{DA22697C-B33F-4EC2-9D5A-33DBB60D22E7}"/>
                </a:ext>
              </a:extLst>
            </p:cNvPr>
            <p:cNvSpPr/>
            <p:nvPr/>
          </p:nvSpPr>
          <p:spPr>
            <a:xfrm rot="5400000">
              <a:off x="1103752" y="5857228"/>
              <a:ext cx="814866" cy="272825"/>
            </a:xfrm>
            <a:prstGeom prst="homePlate">
              <a:avLst>
                <a:gd name="adj" fmla="val 281623"/>
              </a:avLst>
            </a:prstGeom>
            <a:gradFill flip="none" rotWithShape="1">
              <a:gsLst>
                <a:gs pos="100000">
                  <a:srgbClr val="B88954"/>
                </a:gs>
                <a:gs pos="0">
                  <a:srgbClr val="E1C9AF"/>
                </a:gs>
              </a:gsLst>
              <a:lin ang="5400000" scaled="1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5FA88653-3C7D-489A-B189-DC76156424BA}"/>
                </a:ext>
              </a:extLst>
            </p:cNvPr>
            <p:cNvSpPr/>
            <p:nvPr/>
          </p:nvSpPr>
          <p:spPr>
            <a:xfrm>
              <a:off x="1374774" y="2007666"/>
              <a:ext cx="273845" cy="3776859"/>
            </a:xfrm>
            <a:custGeom>
              <a:avLst/>
              <a:gdLst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0 w 272825"/>
                <a:gd name="connsiteY3" fmla="*/ 3776662 h 3776662"/>
                <a:gd name="connsiteX4" fmla="*/ 0 w 272825"/>
                <a:gd name="connsiteY4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0 w 272825"/>
                <a:gd name="connsiteY3" fmla="*/ 3776662 h 3776662"/>
                <a:gd name="connsiteX4" fmla="*/ 1 w 272825"/>
                <a:gd name="connsiteY4" fmla="*/ 3609974 h 3776662"/>
                <a:gd name="connsiteX5" fmla="*/ 0 w 272825"/>
                <a:gd name="connsiteY5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57151 w 272825"/>
                <a:gd name="connsiteY3" fmla="*/ 3776661 h 3776662"/>
                <a:gd name="connsiteX4" fmla="*/ 0 w 272825"/>
                <a:gd name="connsiteY4" fmla="*/ 3776662 h 3776662"/>
                <a:gd name="connsiteX5" fmla="*/ 1 w 272825"/>
                <a:gd name="connsiteY5" fmla="*/ 3609974 h 3776662"/>
                <a:gd name="connsiteX6" fmla="*/ 0 w 272825"/>
                <a:gd name="connsiteY6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166689 w 272825"/>
                <a:gd name="connsiteY3" fmla="*/ 3776661 h 3776662"/>
                <a:gd name="connsiteX4" fmla="*/ 57151 w 272825"/>
                <a:gd name="connsiteY4" fmla="*/ 3776661 h 3776662"/>
                <a:gd name="connsiteX5" fmla="*/ 0 w 272825"/>
                <a:gd name="connsiteY5" fmla="*/ 3776662 h 3776662"/>
                <a:gd name="connsiteX6" fmla="*/ 1 w 272825"/>
                <a:gd name="connsiteY6" fmla="*/ 3609974 h 3776662"/>
                <a:gd name="connsiteX7" fmla="*/ 0 w 272825"/>
                <a:gd name="connsiteY7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166689 w 272825"/>
                <a:gd name="connsiteY3" fmla="*/ 3776661 h 3776662"/>
                <a:gd name="connsiteX4" fmla="*/ 107157 w 272825"/>
                <a:gd name="connsiteY4" fmla="*/ 3774280 h 3776662"/>
                <a:gd name="connsiteX5" fmla="*/ 57151 w 272825"/>
                <a:gd name="connsiteY5" fmla="*/ 3776661 h 3776662"/>
                <a:gd name="connsiteX6" fmla="*/ 0 w 272825"/>
                <a:gd name="connsiteY6" fmla="*/ 3776662 h 3776662"/>
                <a:gd name="connsiteX7" fmla="*/ 1 w 272825"/>
                <a:gd name="connsiteY7" fmla="*/ 3609974 h 3776662"/>
                <a:gd name="connsiteX8" fmla="*/ 0 w 272825"/>
                <a:gd name="connsiteY8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221457 w 272825"/>
                <a:gd name="connsiteY3" fmla="*/ 3774280 h 3776662"/>
                <a:gd name="connsiteX4" fmla="*/ 166689 w 272825"/>
                <a:gd name="connsiteY4" fmla="*/ 3776661 h 3776662"/>
                <a:gd name="connsiteX5" fmla="*/ 107157 w 272825"/>
                <a:gd name="connsiteY5" fmla="*/ 3774280 h 3776662"/>
                <a:gd name="connsiteX6" fmla="*/ 57151 w 272825"/>
                <a:gd name="connsiteY6" fmla="*/ 3776661 h 3776662"/>
                <a:gd name="connsiteX7" fmla="*/ 0 w 272825"/>
                <a:gd name="connsiteY7" fmla="*/ 3776662 h 3776662"/>
                <a:gd name="connsiteX8" fmla="*/ 1 w 272825"/>
                <a:gd name="connsiteY8" fmla="*/ 3609974 h 3776662"/>
                <a:gd name="connsiteX9" fmla="*/ 0 w 272825"/>
                <a:gd name="connsiteY9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252414 w 272825"/>
                <a:gd name="connsiteY3" fmla="*/ 3776661 h 3776662"/>
                <a:gd name="connsiteX4" fmla="*/ 221457 w 272825"/>
                <a:gd name="connsiteY4" fmla="*/ 3774280 h 3776662"/>
                <a:gd name="connsiteX5" fmla="*/ 166689 w 272825"/>
                <a:gd name="connsiteY5" fmla="*/ 3776661 h 3776662"/>
                <a:gd name="connsiteX6" fmla="*/ 107157 w 272825"/>
                <a:gd name="connsiteY6" fmla="*/ 3774280 h 3776662"/>
                <a:gd name="connsiteX7" fmla="*/ 57151 w 272825"/>
                <a:gd name="connsiteY7" fmla="*/ 3776661 h 3776662"/>
                <a:gd name="connsiteX8" fmla="*/ 0 w 272825"/>
                <a:gd name="connsiteY8" fmla="*/ 3776662 h 3776662"/>
                <a:gd name="connsiteX9" fmla="*/ 1 w 272825"/>
                <a:gd name="connsiteY9" fmla="*/ 3609974 h 3776662"/>
                <a:gd name="connsiteX10" fmla="*/ 0 w 272825"/>
                <a:gd name="connsiteY10" fmla="*/ 0 h 3776662"/>
                <a:gd name="connsiteX0" fmla="*/ 0 w 273845"/>
                <a:gd name="connsiteY0" fmla="*/ 0 h 3776662"/>
                <a:gd name="connsiteX1" fmla="*/ 272825 w 273845"/>
                <a:gd name="connsiteY1" fmla="*/ 0 h 3776662"/>
                <a:gd name="connsiteX2" fmla="*/ 273845 w 273845"/>
                <a:gd name="connsiteY2" fmla="*/ 3581399 h 3776662"/>
                <a:gd name="connsiteX3" fmla="*/ 272825 w 273845"/>
                <a:gd name="connsiteY3" fmla="*/ 3776662 h 3776662"/>
                <a:gd name="connsiteX4" fmla="*/ 252414 w 273845"/>
                <a:gd name="connsiteY4" fmla="*/ 3776661 h 3776662"/>
                <a:gd name="connsiteX5" fmla="*/ 221457 w 273845"/>
                <a:gd name="connsiteY5" fmla="*/ 3774280 h 3776662"/>
                <a:gd name="connsiteX6" fmla="*/ 166689 w 273845"/>
                <a:gd name="connsiteY6" fmla="*/ 3776661 h 3776662"/>
                <a:gd name="connsiteX7" fmla="*/ 107157 w 273845"/>
                <a:gd name="connsiteY7" fmla="*/ 3774280 h 3776662"/>
                <a:gd name="connsiteX8" fmla="*/ 57151 w 273845"/>
                <a:gd name="connsiteY8" fmla="*/ 3776661 h 3776662"/>
                <a:gd name="connsiteX9" fmla="*/ 0 w 273845"/>
                <a:gd name="connsiteY9" fmla="*/ 3776662 h 3776662"/>
                <a:gd name="connsiteX10" fmla="*/ 1 w 273845"/>
                <a:gd name="connsiteY10" fmla="*/ 3609974 h 3776662"/>
                <a:gd name="connsiteX11" fmla="*/ 0 w 273845"/>
                <a:gd name="connsiteY11" fmla="*/ 0 h 3776662"/>
                <a:gd name="connsiteX0" fmla="*/ 0 w 273845"/>
                <a:gd name="connsiteY0" fmla="*/ 0 h 3776662"/>
                <a:gd name="connsiteX1" fmla="*/ 272825 w 273845"/>
                <a:gd name="connsiteY1" fmla="*/ 0 h 3776662"/>
                <a:gd name="connsiteX2" fmla="*/ 273845 w 273845"/>
                <a:gd name="connsiteY2" fmla="*/ 3581399 h 3776662"/>
                <a:gd name="connsiteX3" fmla="*/ 252414 w 273845"/>
                <a:gd name="connsiteY3" fmla="*/ 3776661 h 3776662"/>
                <a:gd name="connsiteX4" fmla="*/ 221457 w 273845"/>
                <a:gd name="connsiteY4" fmla="*/ 3774280 h 3776662"/>
                <a:gd name="connsiteX5" fmla="*/ 166689 w 273845"/>
                <a:gd name="connsiteY5" fmla="*/ 3776661 h 3776662"/>
                <a:gd name="connsiteX6" fmla="*/ 107157 w 273845"/>
                <a:gd name="connsiteY6" fmla="*/ 3774280 h 3776662"/>
                <a:gd name="connsiteX7" fmla="*/ 57151 w 273845"/>
                <a:gd name="connsiteY7" fmla="*/ 3776661 h 3776662"/>
                <a:gd name="connsiteX8" fmla="*/ 0 w 273845"/>
                <a:gd name="connsiteY8" fmla="*/ 3776662 h 3776662"/>
                <a:gd name="connsiteX9" fmla="*/ 1 w 273845"/>
                <a:gd name="connsiteY9" fmla="*/ 3609974 h 3776662"/>
                <a:gd name="connsiteX10" fmla="*/ 0 w 273845"/>
                <a:gd name="connsiteY10" fmla="*/ 0 h 3776662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52414 w 273845"/>
                <a:gd name="connsiteY3" fmla="*/ 3776661 h 3776661"/>
                <a:gd name="connsiteX4" fmla="*/ 221457 w 273845"/>
                <a:gd name="connsiteY4" fmla="*/ 3774280 h 3776661"/>
                <a:gd name="connsiteX5" fmla="*/ 166689 w 273845"/>
                <a:gd name="connsiteY5" fmla="*/ 3776661 h 3776661"/>
                <a:gd name="connsiteX6" fmla="*/ 107157 w 273845"/>
                <a:gd name="connsiteY6" fmla="*/ 3774280 h 3776661"/>
                <a:gd name="connsiteX7" fmla="*/ 57151 w 273845"/>
                <a:gd name="connsiteY7" fmla="*/ 3776661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52414 w 273845"/>
                <a:gd name="connsiteY3" fmla="*/ 3776661 h 3776661"/>
                <a:gd name="connsiteX4" fmla="*/ 221457 w 273845"/>
                <a:gd name="connsiteY4" fmla="*/ 3774280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76661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52414 w 273845"/>
                <a:gd name="connsiteY3" fmla="*/ 3776661 h 3776661"/>
                <a:gd name="connsiteX4" fmla="*/ 221457 w 273845"/>
                <a:gd name="connsiteY4" fmla="*/ 3774280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52414 w 273845"/>
                <a:gd name="connsiteY3" fmla="*/ 3776661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50032 w 273845"/>
                <a:gd name="connsiteY3" fmla="*/ 3695699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887"/>
                <a:gd name="connsiteX1" fmla="*/ 272825 w 273845"/>
                <a:gd name="connsiteY1" fmla="*/ 0 h 3776887"/>
                <a:gd name="connsiteX2" fmla="*/ 273845 w 273845"/>
                <a:gd name="connsiteY2" fmla="*/ 3581399 h 3776887"/>
                <a:gd name="connsiteX3" fmla="*/ 247651 w 273845"/>
                <a:gd name="connsiteY3" fmla="*/ 3702843 h 3776887"/>
                <a:gd name="connsiteX4" fmla="*/ 228601 w 273845"/>
                <a:gd name="connsiteY4" fmla="*/ 3629023 h 3776887"/>
                <a:gd name="connsiteX5" fmla="*/ 166689 w 273845"/>
                <a:gd name="connsiteY5" fmla="*/ 3776661 h 3776887"/>
                <a:gd name="connsiteX6" fmla="*/ 104776 w 273845"/>
                <a:gd name="connsiteY6" fmla="*/ 3664743 h 3776887"/>
                <a:gd name="connsiteX7" fmla="*/ 57151 w 273845"/>
                <a:gd name="connsiteY7" fmla="*/ 3750467 h 3776887"/>
                <a:gd name="connsiteX8" fmla="*/ 1 w 273845"/>
                <a:gd name="connsiteY8" fmla="*/ 3609974 h 3776887"/>
                <a:gd name="connsiteX9" fmla="*/ 0 w 273845"/>
                <a:gd name="connsiteY9" fmla="*/ 0 h 3776887"/>
                <a:gd name="connsiteX0" fmla="*/ 0 w 273845"/>
                <a:gd name="connsiteY0" fmla="*/ 0 h 3776887"/>
                <a:gd name="connsiteX1" fmla="*/ 272825 w 273845"/>
                <a:gd name="connsiteY1" fmla="*/ 0 h 3776887"/>
                <a:gd name="connsiteX2" fmla="*/ 273845 w 273845"/>
                <a:gd name="connsiteY2" fmla="*/ 3581399 h 3776887"/>
                <a:gd name="connsiteX3" fmla="*/ 247651 w 273845"/>
                <a:gd name="connsiteY3" fmla="*/ 3702843 h 3776887"/>
                <a:gd name="connsiteX4" fmla="*/ 228601 w 273845"/>
                <a:gd name="connsiteY4" fmla="*/ 3629023 h 3776887"/>
                <a:gd name="connsiteX5" fmla="*/ 166689 w 273845"/>
                <a:gd name="connsiteY5" fmla="*/ 3776661 h 3776887"/>
                <a:gd name="connsiteX6" fmla="*/ 104776 w 273845"/>
                <a:gd name="connsiteY6" fmla="*/ 3664743 h 3776887"/>
                <a:gd name="connsiteX7" fmla="*/ 57151 w 273845"/>
                <a:gd name="connsiteY7" fmla="*/ 3750467 h 3776887"/>
                <a:gd name="connsiteX8" fmla="*/ 1 w 273845"/>
                <a:gd name="connsiteY8" fmla="*/ 3609974 h 3776887"/>
                <a:gd name="connsiteX9" fmla="*/ 0 w 273845"/>
                <a:gd name="connsiteY9" fmla="*/ 0 h 3776887"/>
                <a:gd name="connsiteX0" fmla="*/ 0 w 273845"/>
                <a:gd name="connsiteY0" fmla="*/ 0 h 3776887"/>
                <a:gd name="connsiteX1" fmla="*/ 272825 w 273845"/>
                <a:gd name="connsiteY1" fmla="*/ 0 h 3776887"/>
                <a:gd name="connsiteX2" fmla="*/ 273845 w 273845"/>
                <a:gd name="connsiteY2" fmla="*/ 3581399 h 3776887"/>
                <a:gd name="connsiteX3" fmla="*/ 247651 w 273845"/>
                <a:gd name="connsiteY3" fmla="*/ 3702843 h 3776887"/>
                <a:gd name="connsiteX4" fmla="*/ 228601 w 273845"/>
                <a:gd name="connsiteY4" fmla="*/ 3629023 h 3776887"/>
                <a:gd name="connsiteX5" fmla="*/ 166689 w 273845"/>
                <a:gd name="connsiteY5" fmla="*/ 3776661 h 3776887"/>
                <a:gd name="connsiteX6" fmla="*/ 104776 w 273845"/>
                <a:gd name="connsiteY6" fmla="*/ 3664743 h 3776887"/>
                <a:gd name="connsiteX7" fmla="*/ 57151 w 273845"/>
                <a:gd name="connsiteY7" fmla="*/ 3750467 h 3776887"/>
                <a:gd name="connsiteX8" fmla="*/ 1 w 273845"/>
                <a:gd name="connsiteY8" fmla="*/ 3609974 h 3776887"/>
                <a:gd name="connsiteX9" fmla="*/ 0 w 273845"/>
                <a:gd name="connsiteY9" fmla="*/ 0 h 3776887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7651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7651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94"/>
                <a:gd name="connsiteY0" fmla="*/ 0 h 3776859"/>
                <a:gd name="connsiteX1" fmla="*/ 272825 w 273894"/>
                <a:gd name="connsiteY1" fmla="*/ 0 h 3776859"/>
                <a:gd name="connsiteX2" fmla="*/ 273845 w 273894"/>
                <a:gd name="connsiteY2" fmla="*/ 3581399 h 3776859"/>
                <a:gd name="connsiteX3" fmla="*/ 247651 w 273894"/>
                <a:gd name="connsiteY3" fmla="*/ 3702843 h 3776859"/>
                <a:gd name="connsiteX4" fmla="*/ 223839 w 273894"/>
                <a:gd name="connsiteY4" fmla="*/ 3631404 h 3776859"/>
                <a:gd name="connsiteX5" fmla="*/ 166689 w 273894"/>
                <a:gd name="connsiteY5" fmla="*/ 3776661 h 3776859"/>
                <a:gd name="connsiteX6" fmla="*/ 104776 w 273894"/>
                <a:gd name="connsiteY6" fmla="*/ 3664743 h 3776859"/>
                <a:gd name="connsiteX7" fmla="*/ 57151 w 273894"/>
                <a:gd name="connsiteY7" fmla="*/ 3750467 h 3776859"/>
                <a:gd name="connsiteX8" fmla="*/ 1 w 273894"/>
                <a:gd name="connsiteY8" fmla="*/ 3609974 h 3776859"/>
                <a:gd name="connsiteX9" fmla="*/ 0 w 273894"/>
                <a:gd name="connsiteY9" fmla="*/ 0 h 3776859"/>
                <a:gd name="connsiteX0" fmla="*/ 0 w 273894"/>
                <a:gd name="connsiteY0" fmla="*/ 0 h 3776859"/>
                <a:gd name="connsiteX1" fmla="*/ 272825 w 273894"/>
                <a:gd name="connsiteY1" fmla="*/ 0 h 3776859"/>
                <a:gd name="connsiteX2" fmla="*/ 273845 w 273894"/>
                <a:gd name="connsiteY2" fmla="*/ 3581399 h 3776859"/>
                <a:gd name="connsiteX3" fmla="*/ 247651 w 273894"/>
                <a:gd name="connsiteY3" fmla="*/ 3702843 h 3776859"/>
                <a:gd name="connsiteX4" fmla="*/ 223839 w 273894"/>
                <a:gd name="connsiteY4" fmla="*/ 3631404 h 3776859"/>
                <a:gd name="connsiteX5" fmla="*/ 166689 w 273894"/>
                <a:gd name="connsiteY5" fmla="*/ 3776661 h 3776859"/>
                <a:gd name="connsiteX6" fmla="*/ 104776 w 273894"/>
                <a:gd name="connsiteY6" fmla="*/ 3664743 h 3776859"/>
                <a:gd name="connsiteX7" fmla="*/ 57151 w 273894"/>
                <a:gd name="connsiteY7" fmla="*/ 3750467 h 3776859"/>
                <a:gd name="connsiteX8" fmla="*/ 1 w 273894"/>
                <a:gd name="connsiteY8" fmla="*/ 3609974 h 3776859"/>
                <a:gd name="connsiteX9" fmla="*/ 0 w 273894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7651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52414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52414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3845" h="3776859">
                  <a:moveTo>
                    <a:pt x="0" y="0"/>
                  </a:moveTo>
                  <a:lnTo>
                    <a:pt x="272825" y="0"/>
                  </a:lnTo>
                  <a:lnTo>
                    <a:pt x="273845" y="3581399"/>
                  </a:lnTo>
                  <a:cubicBezTo>
                    <a:pt x="269876" y="3659980"/>
                    <a:pt x="258763" y="3688555"/>
                    <a:pt x="245270" y="3702843"/>
                  </a:cubicBezTo>
                  <a:cubicBezTo>
                    <a:pt x="228204" y="3675061"/>
                    <a:pt x="236936" y="3619101"/>
                    <a:pt x="223839" y="3631404"/>
                  </a:cubicBezTo>
                  <a:cubicBezTo>
                    <a:pt x="210742" y="3643707"/>
                    <a:pt x="186533" y="3771105"/>
                    <a:pt x="166689" y="3776661"/>
                  </a:cubicBezTo>
                  <a:cubicBezTo>
                    <a:pt x="146845" y="3782217"/>
                    <a:pt x="123032" y="3669109"/>
                    <a:pt x="104776" y="3664743"/>
                  </a:cubicBezTo>
                  <a:cubicBezTo>
                    <a:pt x="86520" y="3660377"/>
                    <a:pt x="74614" y="3759595"/>
                    <a:pt x="57151" y="3750467"/>
                  </a:cubicBezTo>
                  <a:cubicBezTo>
                    <a:pt x="28576" y="3725068"/>
                    <a:pt x="9527" y="3661568"/>
                    <a:pt x="1" y="3609974"/>
                  </a:cubicBezTo>
                  <a:cubicBezTo>
                    <a:pt x="1" y="2406649"/>
                    <a:pt x="0" y="1203325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83000">
                  <a:srgbClr val="C87B14"/>
                </a:gs>
                <a:gs pos="82000">
                  <a:srgbClr val="FF9F0B">
                    <a:lumMod val="90000"/>
                  </a:srgbClr>
                </a:gs>
                <a:gs pos="34000">
                  <a:srgbClr val="FEA30A">
                    <a:lumMod val="90000"/>
                  </a:srgbClr>
                </a:gs>
                <a:gs pos="0">
                  <a:srgbClr val="B87B00">
                    <a:lumMod val="90000"/>
                    <a:lumOff val="10000"/>
                  </a:srgbClr>
                </a:gs>
                <a:gs pos="33000">
                  <a:srgbClr val="BD7C04">
                    <a:lumMod val="100000"/>
                  </a:srgbClr>
                </a:gs>
                <a:gs pos="100000">
                  <a:srgbClr val="BC7908"/>
                </a:gs>
              </a:gsLst>
              <a:lin ang="0" scaled="1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A9BD44A-B920-4DCE-A7B5-5B218FCD774B}"/>
                </a:ext>
              </a:extLst>
            </p:cNvPr>
            <p:cNvSpPr/>
            <p:nvPr/>
          </p:nvSpPr>
          <p:spPr>
            <a:xfrm>
              <a:off x="1374774" y="1417118"/>
              <a:ext cx="272825" cy="590550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75000"/>
                  </a:sysClr>
                </a:gs>
                <a:gs pos="27000">
                  <a:srgbClr val="F2F2F2">
                    <a:lumMod val="0"/>
                    <a:lumOff val="100000"/>
                  </a:srgbClr>
                </a:gs>
                <a:gs pos="100000">
                  <a:sysClr val="window" lastClr="FFFFFF">
                    <a:lumMod val="50000"/>
                  </a:sysClr>
                </a:gs>
              </a:gsLst>
              <a:lin ang="10800000" scaled="1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C94A2DB-F544-4676-9695-86DBCC552683}"/>
                </a:ext>
              </a:extLst>
            </p:cNvPr>
            <p:cNvSpPr/>
            <p:nvPr/>
          </p:nvSpPr>
          <p:spPr>
            <a:xfrm>
              <a:off x="1404710" y="1213680"/>
              <a:ext cx="212954" cy="203438"/>
            </a:xfrm>
            <a:prstGeom prst="rect">
              <a:avLst/>
            </a:prstGeom>
            <a:gradFill flip="none" rotWithShape="1">
              <a:gsLst>
                <a:gs pos="16000">
                  <a:srgbClr val="B24349"/>
                </a:gs>
                <a:gs pos="52000">
                  <a:srgbClr val="FFB3C7">
                    <a:lumMod val="84000"/>
                  </a:srgbClr>
                </a:gs>
                <a:gs pos="100000">
                  <a:srgbClr val="CC7190">
                    <a:lumMod val="84000"/>
                  </a:srgbClr>
                </a:gs>
              </a:gsLst>
              <a:lin ang="0" scaled="1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DB981E3C-B76F-4227-9335-B3CF9440E1C6}"/>
                </a:ext>
              </a:extLst>
            </p:cNvPr>
            <p:cNvSpPr/>
            <p:nvPr/>
          </p:nvSpPr>
          <p:spPr>
            <a:xfrm rot="5400000">
              <a:off x="1396885" y="6250198"/>
              <a:ext cx="228600" cy="73152"/>
            </a:xfrm>
            <a:custGeom>
              <a:avLst/>
              <a:gdLst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44" h="70612">
                  <a:moveTo>
                    <a:pt x="0" y="35306"/>
                  </a:moveTo>
                  <a:cubicBezTo>
                    <a:pt x="1521" y="15316"/>
                    <a:pt x="12805" y="4576"/>
                    <a:pt x="27685" y="0"/>
                  </a:cubicBezTo>
                  <a:lnTo>
                    <a:pt x="226544" y="35306"/>
                  </a:lnTo>
                  <a:lnTo>
                    <a:pt x="27685" y="70612"/>
                  </a:lnTo>
                  <a:cubicBezTo>
                    <a:pt x="11264" y="65009"/>
                    <a:pt x="1007" y="52726"/>
                    <a:pt x="0" y="35306"/>
                  </a:cubicBezTo>
                  <a:close/>
                </a:path>
              </a:pathLst>
            </a:custGeom>
            <a:solidFill>
              <a:srgbClr val="4C504C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9BB9D14-FE54-4F54-BE47-0664EBC29F27}"/>
                </a:ext>
              </a:extLst>
            </p:cNvPr>
            <p:cNvCxnSpPr/>
            <p:nvPr/>
          </p:nvCxnSpPr>
          <p:spPr>
            <a:xfrm>
              <a:off x="1374774" y="1486648"/>
              <a:ext cx="274320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85EEF8F-F249-4C14-A747-4CBB095C6088}"/>
                </a:ext>
              </a:extLst>
            </p:cNvPr>
            <p:cNvCxnSpPr/>
            <p:nvPr/>
          </p:nvCxnSpPr>
          <p:spPr>
            <a:xfrm>
              <a:off x="1374774" y="1562425"/>
              <a:ext cx="274320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8801FCF-0BB7-43C8-A2C6-BAB53789FECA}"/>
                </a:ext>
              </a:extLst>
            </p:cNvPr>
            <p:cNvCxnSpPr/>
            <p:nvPr/>
          </p:nvCxnSpPr>
          <p:spPr>
            <a:xfrm>
              <a:off x="1374774" y="1638202"/>
              <a:ext cx="274320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B2F6BCC-6E00-4192-87F7-43534FC1BC05}"/>
                </a:ext>
              </a:extLst>
            </p:cNvPr>
            <p:cNvCxnSpPr/>
            <p:nvPr/>
          </p:nvCxnSpPr>
          <p:spPr>
            <a:xfrm>
              <a:off x="1374774" y="1713979"/>
              <a:ext cx="274320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49B9F65-0EF8-4C28-8533-A02F962D511F}"/>
                </a:ext>
              </a:extLst>
            </p:cNvPr>
            <p:cNvCxnSpPr/>
            <p:nvPr/>
          </p:nvCxnSpPr>
          <p:spPr>
            <a:xfrm>
              <a:off x="1374774" y="1789756"/>
              <a:ext cx="274320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26B332D-91F5-4C09-A371-08B2129FA332}"/>
                </a:ext>
              </a:extLst>
            </p:cNvPr>
            <p:cNvCxnSpPr/>
            <p:nvPr/>
          </p:nvCxnSpPr>
          <p:spPr>
            <a:xfrm>
              <a:off x="1374774" y="1865533"/>
              <a:ext cx="274320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60B04C5-8B58-41F2-9154-A374D70B1884}"/>
                </a:ext>
              </a:extLst>
            </p:cNvPr>
            <p:cNvCxnSpPr/>
            <p:nvPr/>
          </p:nvCxnSpPr>
          <p:spPr>
            <a:xfrm>
              <a:off x="1374774" y="1941308"/>
              <a:ext cx="274320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</p:grpSp>
      <p:sp>
        <p:nvSpPr>
          <p:cNvPr id="33" name="Trapezoid 32">
            <a:extLst>
              <a:ext uri="{FF2B5EF4-FFF2-40B4-BE49-F238E27FC236}">
                <a16:creationId xmlns:a16="http://schemas.microsoft.com/office/drawing/2014/main" id="{FE36F34A-A82D-4C32-9E1A-800B12365C91}"/>
              </a:ext>
            </a:extLst>
          </p:cNvPr>
          <p:cNvSpPr/>
          <p:nvPr/>
        </p:nvSpPr>
        <p:spPr>
          <a:xfrm rot="16200000">
            <a:off x="-162931" y="5522943"/>
            <a:ext cx="806108" cy="77473"/>
          </a:xfrm>
          <a:prstGeom prst="trapezoid">
            <a:avLst>
              <a:gd name="adj" fmla="val 69837"/>
            </a:avLst>
          </a:prstGeom>
          <a:solidFill>
            <a:srgbClr val="C0504D">
              <a:lumMod val="50000"/>
            </a:srgb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4" name="Trapezoid 33">
            <a:extLst>
              <a:ext uri="{FF2B5EF4-FFF2-40B4-BE49-F238E27FC236}">
                <a16:creationId xmlns:a16="http://schemas.microsoft.com/office/drawing/2014/main" id="{B6427B00-0CB1-4A81-9C74-3BDACFC0858C}"/>
              </a:ext>
            </a:extLst>
          </p:cNvPr>
          <p:cNvSpPr/>
          <p:nvPr/>
        </p:nvSpPr>
        <p:spPr>
          <a:xfrm rot="16200000">
            <a:off x="-162931" y="4496085"/>
            <a:ext cx="806108" cy="77473"/>
          </a:xfrm>
          <a:prstGeom prst="trapezoid">
            <a:avLst>
              <a:gd name="adj" fmla="val 69837"/>
            </a:avLst>
          </a:prstGeom>
          <a:solidFill>
            <a:srgbClr val="4BACC6">
              <a:lumMod val="50000"/>
            </a:srgb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E9B1C371-D6FD-4FA8-ABF6-7628F0164D40}"/>
              </a:ext>
            </a:extLst>
          </p:cNvPr>
          <p:cNvSpPr/>
          <p:nvPr/>
        </p:nvSpPr>
        <p:spPr>
          <a:xfrm rot="16200000">
            <a:off x="-162931" y="3440492"/>
            <a:ext cx="806108" cy="77473"/>
          </a:xfrm>
          <a:prstGeom prst="trapezoid">
            <a:avLst>
              <a:gd name="adj" fmla="val 69837"/>
            </a:avLst>
          </a:prstGeom>
          <a:solidFill>
            <a:srgbClr val="8064A2">
              <a:lumMod val="50000"/>
            </a:srgb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E2CBEBB4-E67D-430A-8362-F3E258189D38}"/>
              </a:ext>
            </a:extLst>
          </p:cNvPr>
          <p:cNvSpPr/>
          <p:nvPr/>
        </p:nvSpPr>
        <p:spPr>
          <a:xfrm rot="16200000">
            <a:off x="-162931" y="2392358"/>
            <a:ext cx="806108" cy="77473"/>
          </a:xfrm>
          <a:prstGeom prst="trapezoid">
            <a:avLst>
              <a:gd name="adj" fmla="val 69837"/>
            </a:avLst>
          </a:prstGeom>
          <a:solidFill>
            <a:srgbClr val="9BBB59">
              <a:lumMod val="50000"/>
            </a:srgb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" name="Pentagon 39">
            <a:extLst>
              <a:ext uri="{FF2B5EF4-FFF2-40B4-BE49-F238E27FC236}">
                <a16:creationId xmlns:a16="http://schemas.microsoft.com/office/drawing/2014/main" id="{88E759D4-C744-42C4-9FAF-D4B94A85223B}"/>
              </a:ext>
            </a:extLst>
          </p:cNvPr>
          <p:cNvSpPr/>
          <p:nvPr/>
        </p:nvSpPr>
        <p:spPr>
          <a:xfrm>
            <a:off x="201385" y="2077732"/>
            <a:ext cx="4569009" cy="703963"/>
          </a:xfrm>
          <a:prstGeom prst="homePlate">
            <a:avLst>
              <a:gd name="adj" fmla="val 36274"/>
            </a:avLst>
          </a:prstGeom>
          <a:gradFill flip="none" rotWithShape="1">
            <a:gsLst>
              <a:gs pos="0">
                <a:srgbClr val="9BBB59">
                  <a:shade val="30000"/>
                  <a:satMod val="115000"/>
                  <a:lumMod val="80000"/>
                  <a:lumOff val="20000"/>
                </a:srgbClr>
              </a:gs>
              <a:gs pos="50000">
                <a:srgbClr val="9BBB59">
                  <a:shade val="67500"/>
                  <a:satMod val="115000"/>
                  <a:lumMod val="80000"/>
                  <a:lumOff val="20000"/>
                </a:srgbClr>
              </a:gs>
              <a:gs pos="100000">
                <a:srgbClr val="9BBB59">
                  <a:shade val="100000"/>
                  <a:satMod val="115000"/>
                  <a:lumMod val="80000"/>
                  <a:lumOff val="20000"/>
                </a:srgbClr>
              </a:gs>
            </a:gsLst>
            <a:lin ang="0" scaled="1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8" name="Pentagon 40">
            <a:extLst>
              <a:ext uri="{FF2B5EF4-FFF2-40B4-BE49-F238E27FC236}">
                <a16:creationId xmlns:a16="http://schemas.microsoft.com/office/drawing/2014/main" id="{4F136258-0145-4206-A911-D1ADD0317E4D}"/>
              </a:ext>
            </a:extLst>
          </p:cNvPr>
          <p:cNvSpPr/>
          <p:nvPr/>
        </p:nvSpPr>
        <p:spPr>
          <a:xfrm>
            <a:off x="201385" y="3141021"/>
            <a:ext cx="4569006" cy="703963"/>
          </a:xfrm>
          <a:prstGeom prst="homePlate">
            <a:avLst>
              <a:gd name="adj" fmla="val 36274"/>
            </a:avLst>
          </a:prstGeom>
          <a:gradFill flip="none" rotWithShape="1">
            <a:gsLst>
              <a:gs pos="0">
                <a:srgbClr val="8064A2">
                  <a:shade val="30000"/>
                  <a:satMod val="115000"/>
                  <a:lumMod val="80000"/>
                  <a:lumOff val="20000"/>
                </a:srgbClr>
              </a:gs>
              <a:gs pos="50000">
                <a:srgbClr val="8064A2">
                  <a:shade val="67500"/>
                  <a:satMod val="115000"/>
                  <a:lumMod val="80000"/>
                  <a:lumOff val="20000"/>
                </a:srgbClr>
              </a:gs>
              <a:gs pos="100000">
                <a:srgbClr val="8064A2">
                  <a:shade val="100000"/>
                  <a:satMod val="115000"/>
                  <a:lumMod val="80000"/>
                  <a:lumOff val="20000"/>
                </a:srgbClr>
              </a:gs>
            </a:gsLst>
            <a:lin ang="0" scaled="1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9" name="Pentagon 41">
            <a:extLst>
              <a:ext uri="{FF2B5EF4-FFF2-40B4-BE49-F238E27FC236}">
                <a16:creationId xmlns:a16="http://schemas.microsoft.com/office/drawing/2014/main" id="{90E9622C-76B6-454A-A518-F036C9087C00}"/>
              </a:ext>
            </a:extLst>
          </p:cNvPr>
          <p:cNvSpPr/>
          <p:nvPr/>
        </p:nvSpPr>
        <p:spPr>
          <a:xfrm>
            <a:off x="230574" y="4181460"/>
            <a:ext cx="4569007" cy="703963"/>
          </a:xfrm>
          <a:prstGeom prst="homePlate">
            <a:avLst>
              <a:gd name="adj" fmla="val 36274"/>
            </a:avLst>
          </a:prstGeom>
          <a:solidFill>
            <a:schemeClr val="accent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0" name="Pentagon 42">
            <a:extLst>
              <a:ext uri="{FF2B5EF4-FFF2-40B4-BE49-F238E27FC236}">
                <a16:creationId xmlns:a16="http://schemas.microsoft.com/office/drawing/2014/main" id="{CE9D1D91-CEA3-4D96-BD6C-8B82B0716187}"/>
              </a:ext>
            </a:extLst>
          </p:cNvPr>
          <p:cNvSpPr/>
          <p:nvPr/>
        </p:nvSpPr>
        <p:spPr>
          <a:xfrm>
            <a:off x="206245" y="5223471"/>
            <a:ext cx="4569007" cy="703963"/>
          </a:xfrm>
          <a:prstGeom prst="homePlate">
            <a:avLst>
              <a:gd name="adj" fmla="val 36274"/>
            </a:avLst>
          </a:prstGeom>
          <a:gradFill flip="none" rotWithShape="1">
            <a:gsLst>
              <a:gs pos="0">
                <a:srgbClr val="C0504D">
                  <a:shade val="30000"/>
                  <a:satMod val="115000"/>
                  <a:lumMod val="95000"/>
                </a:srgbClr>
              </a:gs>
              <a:gs pos="50000">
                <a:srgbClr val="C0504D">
                  <a:shade val="67500"/>
                  <a:satMod val="115000"/>
                  <a:lumMod val="95000"/>
                </a:srgbClr>
              </a:gs>
              <a:gs pos="100000">
                <a:srgbClr val="C0504D">
                  <a:shade val="100000"/>
                  <a:satMod val="115000"/>
                  <a:lumMod val="92000"/>
                </a:srgbClr>
              </a:gs>
            </a:gsLst>
            <a:lin ang="0" scaled="1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F8C1158-BFF0-4115-A909-4348393E8E60}"/>
              </a:ext>
            </a:extLst>
          </p:cNvPr>
          <p:cNvSpPr txBox="1"/>
          <p:nvPr/>
        </p:nvSpPr>
        <p:spPr>
          <a:xfrm>
            <a:off x="229164" y="2125839"/>
            <a:ext cx="484428" cy="52322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1.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EE82928-ED03-46D5-AB63-BAF03F07F3DD}"/>
              </a:ext>
            </a:extLst>
          </p:cNvPr>
          <p:cNvSpPr txBox="1"/>
          <p:nvPr/>
        </p:nvSpPr>
        <p:spPr>
          <a:xfrm>
            <a:off x="229164" y="3219631"/>
            <a:ext cx="484428" cy="52322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2.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E0CE979-672D-45DD-B3C4-3C4D95CAC8E2}"/>
              </a:ext>
            </a:extLst>
          </p:cNvPr>
          <p:cNvSpPr txBox="1"/>
          <p:nvPr/>
        </p:nvSpPr>
        <p:spPr>
          <a:xfrm>
            <a:off x="229164" y="4229954"/>
            <a:ext cx="484428" cy="52322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3.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6A63656-21F8-42E7-A7C7-6CF4B44B0F55}"/>
              </a:ext>
            </a:extLst>
          </p:cNvPr>
          <p:cNvSpPr txBox="1"/>
          <p:nvPr/>
        </p:nvSpPr>
        <p:spPr>
          <a:xfrm>
            <a:off x="229164" y="5257007"/>
            <a:ext cx="484428" cy="52322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4.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E12E9F-BC86-4F3A-BC00-003BAF19D188}"/>
              </a:ext>
            </a:extLst>
          </p:cNvPr>
          <p:cNvSpPr txBox="1"/>
          <p:nvPr/>
        </p:nvSpPr>
        <p:spPr>
          <a:xfrm>
            <a:off x="606713" y="2107551"/>
            <a:ext cx="4063688" cy="69916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sz="1600" b="1">
                <a:solidFill>
                  <a:prstClr val="white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SINH VIÊN ĐĂNG KÝ THI LẠI TRÊN TRANG CÁ NHÂN</a:t>
            </a:r>
            <a:endParaRPr lang="en-US" sz="1600" b="1" dirty="0">
              <a:solidFill>
                <a:prstClr val="white"/>
              </a:solidFill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47F2ACD-604D-4BD8-81ED-8CD2636466F6}"/>
              </a:ext>
            </a:extLst>
          </p:cNvPr>
          <p:cNvSpPr txBox="1"/>
          <p:nvPr/>
        </p:nvSpPr>
        <p:spPr>
          <a:xfrm>
            <a:off x="558620" y="3228723"/>
            <a:ext cx="4159874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600" b="1" dirty="0">
                <a:solidFill>
                  <a:prstClr val="white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PHÒNG KT&amp;ĐBCL TỔNG HỢP CÁC ĐƠN ĐĂNG KÝ THI LẠI VÀ TỔ CHỨC THI LẠI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447B3F8-1BEF-4BA7-A98E-44812707A1F2}"/>
              </a:ext>
            </a:extLst>
          </p:cNvPr>
          <p:cNvSpPr txBox="1"/>
          <p:nvPr/>
        </p:nvSpPr>
        <p:spPr>
          <a:xfrm>
            <a:off x="565493" y="4212201"/>
            <a:ext cx="4150647" cy="69916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sz="1600" b="1">
                <a:solidFill>
                  <a:prstClr val="white"/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SINH VIÊN TRA CỨU LỊCH THI LẠI TRÊN TRANG CÁ NHÂN </a:t>
            </a:r>
            <a:endParaRPr lang="en-US" sz="1600" b="1" dirty="0">
              <a:solidFill>
                <a:prstClr val="white"/>
              </a:solidFill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200F10-67CC-495A-8E55-CD4A2DE8C248}"/>
              </a:ext>
            </a:extLst>
          </p:cNvPr>
          <p:cNvSpPr txBox="1"/>
          <p:nvPr/>
        </p:nvSpPr>
        <p:spPr>
          <a:xfrm>
            <a:off x="530384" y="5220966"/>
            <a:ext cx="4107708" cy="69916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sz="1600" b="1">
                <a:solidFill>
                  <a:prstClr val="white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SINH VIÊN DỰ THI ĐÚNG QUY CHẾ THEO LỊCH THI ĐÃ ĐƯỢC THÔNG BÁO</a:t>
            </a:r>
            <a:endParaRPr lang="en-US" sz="1600" b="1" dirty="0">
              <a:solidFill>
                <a:prstClr val="white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BFA6D97-C57D-4CE7-8925-821466392AD8}"/>
              </a:ext>
            </a:extLst>
          </p:cNvPr>
          <p:cNvSpPr txBox="1"/>
          <p:nvPr/>
        </p:nvSpPr>
        <p:spPr>
          <a:xfrm>
            <a:off x="5559031" y="3846242"/>
            <a:ext cx="43197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600" dirty="0">
              <a:solidFill>
                <a:srgbClr val="C0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Khi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tra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cứu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lịch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thi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nếu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sinh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viên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thấy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bị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trùng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lịch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thi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cần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liên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hệ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với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phòng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KT&amp;ĐBCL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hoặc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bộ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phân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một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cửa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để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được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hỗ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trợ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chuyển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lịch</a:t>
            </a:r>
            <a:r>
              <a:rPr lang="en-US" sz="1800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thi</a:t>
            </a:r>
            <a:endParaRPr lang="en-US" sz="1800" dirty="0">
              <a:solidFill>
                <a:srgbClr val="C0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1573335-AAF6-4B7A-806B-8303A884E5FA}"/>
              </a:ext>
            </a:extLst>
          </p:cNvPr>
          <p:cNvGrpSpPr/>
          <p:nvPr/>
        </p:nvGrpSpPr>
        <p:grpSpPr>
          <a:xfrm>
            <a:off x="4800597" y="1629582"/>
            <a:ext cx="734799" cy="1570811"/>
            <a:chOff x="7462316" y="1079217"/>
            <a:chExt cx="678384" cy="672518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A7500CF-8731-4ACB-A583-CD400E3B3920}"/>
                </a:ext>
              </a:extLst>
            </p:cNvPr>
            <p:cNvSpPr/>
            <p:nvPr/>
          </p:nvSpPr>
          <p:spPr>
            <a:xfrm>
              <a:off x="7462316" y="1299688"/>
              <a:ext cx="121230" cy="98407"/>
            </a:xfrm>
            <a:prstGeom prst="ellipse">
              <a:avLst/>
            </a:prstGeom>
            <a:noFill/>
            <a:ln w="381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3D29A1B-2B94-4C52-B74D-F0724D4FEF13}"/>
                </a:ext>
              </a:extLst>
            </p:cNvPr>
            <p:cNvCxnSpPr/>
            <p:nvPr/>
          </p:nvCxnSpPr>
          <p:spPr>
            <a:xfrm>
              <a:off x="8140700" y="1079217"/>
              <a:ext cx="0" cy="672518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3CEF5F9-4C48-41CE-B6A0-871D1ED789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83548" y="1343377"/>
              <a:ext cx="531777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D644C8-61A0-4137-9557-9C15C958A425}"/>
              </a:ext>
            </a:extLst>
          </p:cNvPr>
          <p:cNvGrpSpPr/>
          <p:nvPr/>
        </p:nvGrpSpPr>
        <p:grpSpPr>
          <a:xfrm>
            <a:off x="4849585" y="4204282"/>
            <a:ext cx="601785" cy="672518"/>
            <a:chOff x="7538915" y="1079217"/>
            <a:chExt cx="601785" cy="67251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9577639-9463-41F2-A8B2-1937DDEA77B9}"/>
                </a:ext>
              </a:extLst>
            </p:cNvPr>
            <p:cNvSpPr/>
            <p:nvPr/>
          </p:nvSpPr>
          <p:spPr>
            <a:xfrm>
              <a:off x="7538915" y="1337358"/>
              <a:ext cx="136586" cy="136586"/>
            </a:xfrm>
            <a:prstGeom prst="ellipse">
              <a:avLst/>
            </a:prstGeom>
            <a:noFill/>
            <a:ln w="38100" cap="flat" cmpd="sng" algn="ctr">
              <a:solidFill>
                <a:srgbClr val="4F81BD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CB0C020-6470-4797-8433-D654D5D757FE}"/>
                </a:ext>
              </a:extLst>
            </p:cNvPr>
            <p:cNvCxnSpPr/>
            <p:nvPr/>
          </p:nvCxnSpPr>
          <p:spPr>
            <a:xfrm>
              <a:off x="8140700" y="1079217"/>
              <a:ext cx="0" cy="672518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A9698C5-A3EE-43BF-BB63-3AEE3B7F4D80}"/>
                </a:ext>
              </a:extLst>
            </p:cNvPr>
            <p:cNvCxnSpPr>
              <a:stCxn id="61" idx="6"/>
            </p:cNvCxnSpPr>
            <p:nvPr/>
          </p:nvCxnSpPr>
          <p:spPr>
            <a:xfrm flipV="1">
              <a:off x="7675501" y="1405651"/>
              <a:ext cx="457200" cy="1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6FD3B945-2A19-41F2-BE73-C8CC21ACF959}"/>
              </a:ext>
            </a:extLst>
          </p:cNvPr>
          <p:cNvSpPr txBox="1"/>
          <p:nvPr/>
        </p:nvSpPr>
        <p:spPr>
          <a:xfrm>
            <a:off x="5509421" y="1516694"/>
            <a:ext cx="43949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C00000"/>
                </a:solidFill>
                <a:latin typeface="+mj-lt"/>
              </a:rPr>
              <a:t>Trường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hợp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sinh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viên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không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thể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đăng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ký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được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web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thì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sinh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viên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có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thể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đến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bộ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phận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một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cửa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vi-VN" sz="1800" dirty="0">
                <a:solidFill>
                  <a:srgbClr val="C00000"/>
                </a:solidFill>
                <a:latin typeface="+mj-lt"/>
              </a:rPr>
              <a:t>để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được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hướng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dẫn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đăng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ký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rgbClr val="C00000"/>
                </a:solidFill>
                <a:latin typeface="+mj-lt"/>
              </a:rPr>
              <a:t>Lệ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phí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thi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lại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của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sinh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viên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sẽ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được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tính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vào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công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nợ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và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sẽ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nộp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cùng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với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học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phí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của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kỳ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tiếp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800" dirty="0" err="1">
                <a:solidFill>
                  <a:srgbClr val="C00000"/>
                </a:solidFill>
                <a:latin typeface="+mj-lt"/>
              </a:rPr>
              <a:t>theo</a:t>
            </a:r>
            <a:endParaRPr lang="en-US" sz="1800" dirty="0">
              <a:solidFill>
                <a:srgbClr val="C000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248760"/>
      </p:ext>
    </p:extLst>
  </p:cSld>
  <p:clrMapOvr>
    <a:masterClrMapping/>
  </p:clrMapOvr>
  <p:transition>
    <p:split orient="vert"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2">
            <a:extLst>
              <a:ext uri="{FF2B5EF4-FFF2-40B4-BE49-F238E27FC236}">
                <a16:creationId xmlns:a16="http://schemas.microsoft.com/office/drawing/2014/main" id="{00159F89-7C74-45FC-BAF8-BB4E231A87DA}"/>
              </a:ext>
            </a:extLst>
          </p:cNvPr>
          <p:cNvGrpSpPr>
            <a:grpSpLocks/>
          </p:cNvGrpSpPr>
          <p:nvPr/>
        </p:nvGrpSpPr>
        <p:grpSpPr bwMode="auto">
          <a:xfrm>
            <a:off x="317731" y="1295399"/>
            <a:ext cx="9283469" cy="4800601"/>
            <a:chOff x="292053" y="1881569"/>
            <a:chExt cx="9283044" cy="4800964"/>
          </a:xfrm>
        </p:grpSpPr>
        <p:sp>
          <p:nvSpPr>
            <p:cNvPr id="32" name="Freeform 3">
              <a:extLst>
                <a:ext uri="{FF2B5EF4-FFF2-40B4-BE49-F238E27FC236}">
                  <a16:creationId xmlns:a16="http://schemas.microsoft.com/office/drawing/2014/main" id="{BC964401-29FA-45D3-91BC-56F3FE14E0DE}"/>
                </a:ext>
              </a:extLst>
            </p:cNvPr>
            <p:cNvSpPr/>
            <p:nvPr/>
          </p:nvSpPr>
          <p:spPr>
            <a:xfrm>
              <a:off x="5266818" y="4645616"/>
              <a:ext cx="4308279" cy="2036917"/>
            </a:xfrm>
            <a:custGeom>
              <a:avLst/>
              <a:gdLst>
                <a:gd name="connsiteX0" fmla="*/ 0 w 2007616"/>
                <a:gd name="connsiteY0" fmla="*/ 130048 h 1300480"/>
                <a:gd name="connsiteX1" fmla="*/ 130048 w 2007616"/>
                <a:gd name="connsiteY1" fmla="*/ 0 h 1300480"/>
                <a:gd name="connsiteX2" fmla="*/ 1877568 w 2007616"/>
                <a:gd name="connsiteY2" fmla="*/ 0 h 1300480"/>
                <a:gd name="connsiteX3" fmla="*/ 2007616 w 2007616"/>
                <a:gd name="connsiteY3" fmla="*/ 130048 h 1300480"/>
                <a:gd name="connsiteX4" fmla="*/ 2007616 w 2007616"/>
                <a:gd name="connsiteY4" fmla="*/ 1170432 h 1300480"/>
                <a:gd name="connsiteX5" fmla="*/ 1877568 w 2007616"/>
                <a:gd name="connsiteY5" fmla="*/ 1300480 h 1300480"/>
                <a:gd name="connsiteX6" fmla="*/ 130048 w 2007616"/>
                <a:gd name="connsiteY6" fmla="*/ 1300480 h 1300480"/>
                <a:gd name="connsiteX7" fmla="*/ 0 w 2007616"/>
                <a:gd name="connsiteY7" fmla="*/ 1170432 h 1300480"/>
                <a:gd name="connsiteX8" fmla="*/ 0 w 2007616"/>
                <a:gd name="connsiteY8" fmla="*/ 130048 h 130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7616" h="1300480">
                  <a:moveTo>
                    <a:pt x="0" y="130048"/>
                  </a:moveTo>
                  <a:cubicBezTo>
                    <a:pt x="0" y="58224"/>
                    <a:pt x="58224" y="0"/>
                    <a:pt x="130048" y="0"/>
                  </a:cubicBezTo>
                  <a:lnTo>
                    <a:pt x="1877568" y="0"/>
                  </a:lnTo>
                  <a:cubicBezTo>
                    <a:pt x="1949392" y="0"/>
                    <a:pt x="2007616" y="58224"/>
                    <a:pt x="2007616" y="130048"/>
                  </a:cubicBezTo>
                  <a:lnTo>
                    <a:pt x="2007616" y="1170432"/>
                  </a:lnTo>
                  <a:cubicBezTo>
                    <a:pt x="2007616" y="1242256"/>
                    <a:pt x="1949392" y="1300480"/>
                    <a:pt x="1877568" y="1300480"/>
                  </a:cubicBezTo>
                  <a:lnTo>
                    <a:pt x="130048" y="1300480"/>
                  </a:lnTo>
                  <a:cubicBezTo>
                    <a:pt x="58224" y="1300480"/>
                    <a:pt x="0" y="1242256"/>
                    <a:pt x="0" y="1170432"/>
                  </a:cubicBezTo>
                  <a:lnTo>
                    <a:pt x="0" y="130048"/>
                  </a:lnTo>
                  <a:close/>
                </a:path>
              </a:pathLst>
            </a:custGeom>
            <a:ln>
              <a:solidFill>
                <a:srgbClr val="0000CC"/>
              </a:solidFill>
            </a:ln>
          </p:spPr>
          <p:style>
            <a:lnRef idx="2">
              <a:schemeClr val="accent5">
                <a:hueOff val="-6622584"/>
                <a:satOff val="26541"/>
                <a:lumOff val="575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64000" tIns="91440" rIns="252000" bIns="0" spcCol="1270"/>
            <a:lstStyle/>
            <a:p>
              <a:pPr marL="342900" lvl="1" indent="-3429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vi-VN" sz="2000" b="1">
                  <a:latin typeface="+mj-lt"/>
                </a:rPr>
                <a:t>Là điều kiện bắt buộc sinh viên phải đạt được để đủ điều kiện xét tốt nghiệp.</a:t>
              </a:r>
              <a:endParaRPr lang="en-US" sz="2000" b="1" dirty="0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D0346BA1-8BF7-40CB-9FFC-DEFB4AB85A49}"/>
                </a:ext>
              </a:extLst>
            </p:cNvPr>
            <p:cNvSpPr/>
            <p:nvPr/>
          </p:nvSpPr>
          <p:spPr>
            <a:xfrm>
              <a:off x="292053" y="4645616"/>
              <a:ext cx="3596878" cy="2036917"/>
            </a:xfrm>
            <a:custGeom>
              <a:avLst/>
              <a:gdLst>
                <a:gd name="connsiteX0" fmla="*/ 0 w 2007616"/>
                <a:gd name="connsiteY0" fmla="*/ 130048 h 1300480"/>
                <a:gd name="connsiteX1" fmla="*/ 130048 w 2007616"/>
                <a:gd name="connsiteY1" fmla="*/ 0 h 1300480"/>
                <a:gd name="connsiteX2" fmla="*/ 1877568 w 2007616"/>
                <a:gd name="connsiteY2" fmla="*/ 0 h 1300480"/>
                <a:gd name="connsiteX3" fmla="*/ 2007616 w 2007616"/>
                <a:gd name="connsiteY3" fmla="*/ 130048 h 1300480"/>
                <a:gd name="connsiteX4" fmla="*/ 2007616 w 2007616"/>
                <a:gd name="connsiteY4" fmla="*/ 1170432 h 1300480"/>
                <a:gd name="connsiteX5" fmla="*/ 1877568 w 2007616"/>
                <a:gd name="connsiteY5" fmla="*/ 1300480 h 1300480"/>
                <a:gd name="connsiteX6" fmla="*/ 130048 w 2007616"/>
                <a:gd name="connsiteY6" fmla="*/ 1300480 h 1300480"/>
                <a:gd name="connsiteX7" fmla="*/ 0 w 2007616"/>
                <a:gd name="connsiteY7" fmla="*/ 1170432 h 1300480"/>
                <a:gd name="connsiteX8" fmla="*/ 0 w 2007616"/>
                <a:gd name="connsiteY8" fmla="*/ 130048 h 130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7616" h="1300480">
                  <a:moveTo>
                    <a:pt x="0" y="130048"/>
                  </a:moveTo>
                  <a:cubicBezTo>
                    <a:pt x="0" y="58224"/>
                    <a:pt x="58224" y="0"/>
                    <a:pt x="130048" y="0"/>
                  </a:cubicBezTo>
                  <a:lnTo>
                    <a:pt x="1877568" y="0"/>
                  </a:lnTo>
                  <a:cubicBezTo>
                    <a:pt x="1949392" y="0"/>
                    <a:pt x="2007616" y="58224"/>
                    <a:pt x="2007616" y="130048"/>
                  </a:cubicBezTo>
                  <a:lnTo>
                    <a:pt x="2007616" y="1170432"/>
                  </a:lnTo>
                  <a:cubicBezTo>
                    <a:pt x="2007616" y="1242256"/>
                    <a:pt x="1949392" y="1300480"/>
                    <a:pt x="1877568" y="1300480"/>
                  </a:cubicBezTo>
                  <a:lnTo>
                    <a:pt x="130048" y="1300480"/>
                  </a:lnTo>
                  <a:cubicBezTo>
                    <a:pt x="58224" y="1300480"/>
                    <a:pt x="0" y="1242256"/>
                    <a:pt x="0" y="1170432"/>
                  </a:cubicBezTo>
                  <a:lnTo>
                    <a:pt x="0" y="130048"/>
                  </a:lnTo>
                  <a:close/>
                </a:path>
              </a:pathLst>
            </a:custGeom>
            <a:ln>
              <a:solidFill>
                <a:srgbClr val="0000CC"/>
              </a:solidFill>
            </a:ln>
          </p:spPr>
          <p:style>
            <a:lnRef idx="2">
              <a:schemeClr val="accent5">
                <a:hueOff val="-9933876"/>
                <a:satOff val="39811"/>
                <a:lumOff val="862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tIns="91440" rIns="1080000" bIns="161917" spcCol="1270"/>
            <a:lstStyle/>
            <a:p>
              <a:pPr marL="342900" lvl="1" indent="-3429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vi-VN" sz="2000" b="1">
                  <a:latin typeface="+mj-lt"/>
                </a:rPr>
                <a:t>Là điều kiện để sinh viên được </a:t>
              </a:r>
              <a:r>
                <a:rPr lang="vi-VN" sz="2000" b="1">
                  <a:solidFill>
                    <a:srgbClr val="0000CC"/>
                  </a:solidFill>
                  <a:latin typeface="+mj-lt"/>
                </a:rPr>
                <a:t>xếp học</a:t>
              </a:r>
              <a:r>
                <a:rPr lang="vi-VN" sz="2000" b="1">
                  <a:latin typeface="+mj-lt"/>
                </a:rPr>
                <a:t> các học phần tiếng Anh bắt buộc trong chương trình đào tạo.</a:t>
              </a:r>
              <a:endParaRPr lang="en-US" sz="1900" b="1" dirty="0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A38B1B77-0AA7-466A-8D05-B110F3111400}"/>
                </a:ext>
              </a:extLst>
            </p:cNvPr>
            <p:cNvSpPr/>
            <p:nvPr/>
          </p:nvSpPr>
          <p:spPr>
            <a:xfrm>
              <a:off x="5384289" y="1881569"/>
              <a:ext cx="4190808" cy="1870216"/>
            </a:xfrm>
            <a:custGeom>
              <a:avLst/>
              <a:gdLst>
                <a:gd name="connsiteX0" fmla="*/ 0 w 2007616"/>
                <a:gd name="connsiteY0" fmla="*/ 130048 h 1300480"/>
                <a:gd name="connsiteX1" fmla="*/ 130048 w 2007616"/>
                <a:gd name="connsiteY1" fmla="*/ 0 h 1300480"/>
                <a:gd name="connsiteX2" fmla="*/ 1877568 w 2007616"/>
                <a:gd name="connsiteY2" fmla="*/ 0 h 1300480"/>
                <a:gd name="connsiteX3" fmla="*/ 2007616 w 2007616"/>
                <a:gd name="connsiteY3" fmla="*/ 130048 h 1300480"/>
                <a:gd name="connsiteX4" fmla="*/ 2007616 w 2007616"/>
                <a:gd name="connsiteY4" fmla="*/ 1170432 h 1300480"/>
                <a:gd name="connsiteX5" fmla="*/ 1877568 w 2007616"/>
                <a:gd name="connsiteY5" fmla="*/ 1300480 h 1300480"/>
                <a:gd name="connsiteX6" fmla="*/ 130048 w 2007616"/>
                <a:gd name="connsiteY6" fmla="*/ 1300480 h 1300480"/>
                <a:gd name="connsiteX7" fmla="*/ 0 w 2007616"/>
                <a:gd name="connsiteY7" fmla="*/ 1170432 h 1300480"/>
                <a:gd name="connsiteX8" fmla="*/ 0 w 2007616"/>
                <a:gd name="connsiteY8" fmla="*/ 130048 h 130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7616" h="1300480">
                  <a:moveTo>
                    <a:pt x="0" y="130048"/>
                  </a:moveTo>
                  <a:cubicBezTo>
                    <a:pt x="0" y="58224"/>
                    <a:pt x="58224" y="0"/>
                    <a:pt x="130048" y="0"/>
                  </a:cubicBezTo>
                  <a:lnTo>
                    <a:pt x="1877568" y="0"/>
                  </a:lnTo>
                  <a:cubicBezTo>
                    <a:pt x="1949392" y="0"/>
                    <a:pt x="2007616" y="58224"/>
                    <a:pt x="2007616" y="130048"/>
                  </a:cubicBezTo>
                  <a:lnTo>
                    <a:pt x="2007616" y="1170432"/>
                  </a:lnTo>
                  <a:cubicBezTo>
                    <a:pt x="2007616" y="1242256"/>
                    <a:pt x="1949392" y="1300480"/>
                    <a:pt x="1877568" y="1300480"/>
                  </a:cubicBezTo>
                  <a:lnTo>
                    <a:pt x="130048" y="1300480"/>
                  </a:lnTo>
                  <a:cubicBezTo>
                    <a:pt x="58224" y="1300480"/>
                    <a:pt x="0" y="1242256"/>
                    <a:pt x="0" y="1170432"/>
                  </a:cubicBezTo>
                  <a:lnTo>
                    <a:pt x="0" y="130048"/>
                  </a:lnTo>
                  <a:close/>
                </a:path>
              </a:pathLst>
            </a:custGeom>
            <a:ln>
              <a:solidFill>
                <a:srgbClr val="0000CC"/>
              </a:solidFill>
            </a:ln>
          </p:spPr>
          <p:style>
            <a:lnRef idx="2">
              <a:schemeClr val="accent5">
                <a:hueOff val="-3311292"/>
                <a:satOff val="13270"/>
                <a:lumOff val="287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764201" tIns="161917" rIns="180000" bIns="487037" spcCol="1270"/>
            <a:lstStyle/>
            <a:p>
              <a:pPr marL="342900" lvl="1" indent="-3429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900" b="1"/>
                <a:t>Tiếng Anh tăng cường đầu vào</a:t>
              </a:r>
            </a:p>
            <a:p>
              <a:pPr marL="342900" lvl="1" indent="-3429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1900" b="1"/>
                <a:t>TA 5, TA 6, TA 7, TA 8</a:t>
              </a:r>
            </a:p>
            <a:p>
              <a:pPr marL="342900" lvl="1" indent="-3429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vi-VN" sz="2000" b="1" i="0" u="none" strike="noStrike" baseline="0">
                  <a:solidFill>
                    <a:srgbClr val="000000"/>
                  </a:solidFill>
                  <a:latin typeface="+mj-lt"/>
                </a:rPr>
                <a:t>Giúp SV nâng cao năng lực TA và xếp lớp học vượt </a:t>
              </a:r>
              <a:endParaRPr lang="vi-VN" sz="2000" b="1">
                <a:latin typeface="+mj-lt"/>
              </a:endParaRPr>
            </a:p>
            <a:p>
              <a:pPr marL="0" lvl="1" algn="just" defTabSz="1200150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1900" b="1" dirty="0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6AC3AC69-AD13-4F01-AD02-11EE26433CD3}"/>
                </a:ext>
              </a:extLst>
            </p:cNvPr>
            <p:cNvSpPr/>
            <p:nvPr/>
          </p:nvSpPr>
          <p:spPr>
            <a:xfrm>
              <a:off x="292053" y="1881569"/>
              <a:ext cx="3449480" cy="1759083"/>
            </a:xfrm>
            <a:custGeom>
              <a:avLst/>
              <a:gdLst>
                <a:gd name="connsiteX0" fmla="*/ 0 w 2007616"/>
                <a:gd name="connsiteY0" fmla="*/ 130048 h 1300480"/>
                <a:gd name="connsiteX1" fmla="*/ 130048 w 2007616"/>
                <a:gd name="connsiteY1" fmla="*/ 0 h 1300480"/>
                <a:gd name="connsiteX2" fmla="*/ 1877568 w 2007616"/>
                <a:gd name="connsiteY2" fmla="*/ 0 h 1300480"/>
                <a:gd name="connsiteX3" fmla="*/ 2007616 w 2007616"/>
                <a:gd name="connsiteY3" fmla="*/ 130048 h 1300480"/>
                <a:gd name="connsiteX4" fmla="*/ 2007616 w 2007616"/>
                <a:gd name="connsiteY4" fmla="*/ 1170432 h 1300480"/>
                <a:gd name="connsiteX5" fmla="*/ 1877568 w 2007616"/>
                <a:gd name="connsiteY5" fmla="*/ 1300480 h 1300480"/>
                <a:gd name="connsiteX6" fmla="*/ 130048 w 2007616"/>
                <a:gd name="connsiteY6" fmla="*/ 1300480 h 1300480"/>
                <a:gd name="connsiteX7" fmla="*/ 0 w 2007616"/>
                <a:gd name="connsiteY7" fmla="*/ 1170432 h 1300480"/>
                <a:gd name="connsiteX8" fmla="*/ 0 w 2007616"/>
                <a:gd name="connsiteY8" fmla="*/ 130048 h 130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7616" h="1300480">
                  <a:moveTo>
                    <a:pt x="0" y="130048"/>
                  </a:moveTo>
                  <a:cubicBezTo>
                    <a:pt x="0" y="58224"/>
                    <a:pt x="58224" y="0"/>
                    <a:pt x="130048" y="0"/>
                  </a:cubicBezTo>
                  <a:lnTo>
                    <a:pt x="1877568" y="0"/>
                  </a:lnTo>
                  <a:cubicBezTo>
                    <a:pt x="1949392" y="0"/>
                    <a:pt x="2007616" y="58224"/>
                    <a:pt x="2007616" y="130048"/>
                  </a:cubicBezTo>
                  <a:lnTo>
                    <a:pt x="2007616" y="1170432"/>
                  </a:lnTo>
                  <a:cubicBezTo>
                    <a:pt x="2007616" y="1242256"/>
                    <a:pt x="1949392" y="1300480"/>
                    <a:pt x="1877568" y="1300480"/>
                  </a:cubicBezTo>
                  <a:lnTo>
                    <a:pt x="130048" y="1300480"/>
                  </a:lnTo>
                  <a:cubicBezTo>
                    <a:pt x="58224" y="1300480"/>
                    <a:pt x="0" y="1242256"/>
                    <a:pt x="0" y="1170432"/>
                  </a:cubicBezTo>
                  <a:lnTo>
                    <a:pt x="0" y="130048"/>
                  </a:lnTo>
                  <a:close/>
                </a:path>
              </a:pathLst>
            </a:custGeom>
            <a:ln>
              <a:solidFill>
                <a:srgbClr val="3333FF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61917" tIns="161917" rIns="764202" bIns="487037" spcCol="1270"/>
            <a:lstStyle/>
            <a:p>
              <a:pPr indent="-4572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2000" b="1"/>
                <a:t>Tiếng Anh 1</a:t>
              </a:r>
            </a:p>
            <a:p>
              <a:pPr indent="-4572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2000" b="1"/>
                <a:t>Tiếng Anh 2</a:t>
              </a:r>
            </a:p>
            <a:p>
              <a:pPr indent="-4572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2000" b="1"/>
                <a:t>Tiếng Anh 3</a:t>
              </a:r>
            </a:p>
            <a:p>
              <a:pPr indent="-457200" algn="just" defTabSz="12001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en-US" sz="2000" b="1"/>
                <a:t>Tiếng Anh 4</a:t>
              </a:r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13870CB5-D6CB-4685-B976-9C55A8C0B870}"/>
                </a:ext>
              </a:extLst>
            </p:cNvPr>
            <p:cNvSpPr/>
            <p:nvPr/>
          </p:nvSpPr>
          <p:spPr>
            <a:xfrm>
              <a:off x="2722171" y="2113363"/>
              <a:ext cx="1760457" cy="1759083"/>
            </a:xfrm>
            <a:custGeom>
              <a:avLst/>
              <a:gdLst>
                <a:gd name="connsiteX0" fmla="*/ 0 w 1759712"/>
                <a:gd name="connsiteY0" fmla="*/ 1759712 h 1759712"/>
                <a:gd name="connsiteX1" fmla="*/ 1759712 w 1759712"/>
                <a:gd name="connsiteY1" fmla="*/ 0 h 1759712"/>
                <a:gd name="connsiteX2" fmla="*/ 1759712 w 1759712"/>
                <a:gd name="connsiteY2" fmla="*/ 1759712 h 1759712"/>
                <a:gd name="connsiteX3" fmla="*/ 0 w 1759712"/>
                <a:gd name="connsiteY3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9712" h="1759712">
                  <a:moveTo>
                    <a:pt x="0" y="1759712"/>
                  </a:moveTo>
                  <a:cubicBezTo>
                    <a:pt x="0" y="787850"/>
                    <a:pt x="787850" y="0"/>
                    <a:pt x="1759712" y="0"/>
                  </a:cubicBezTo>
                  <a:lnTo>
                    <a:pt x="1759712" y="1759712"/>
                  </a:lnTo>
                  <a:lnTo>
                    <a:pt x="0" y="1759712"/>
                  </a:lnTo>
                  <a:close/>
                </a:path>
              </a:pathLst>
            </a:custGeom>
            <a:solidFill>
              <a:srgbClr val="4BACC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643424" tIns="643424" rIns="128016" bIns="27432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i="0" u="none" strike="noStrike" baseline="0"/>
                <a:t>Các HP Tiếng Anh bắt buộc</a:t>
              </a:r>
              <a:endParaRPr lang="en-US" sz="2000" b="1" dirty="0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73E3C658-E90F-414D-8CCB-E28A45827470}"/>
                </a:ext>
              </a:extLst>
            </p:cNvPr>
            <p:cNvSpPr/>
            <p:nvPr/>
          </p:nvSpPr>
          <p:spPr>
            <a:xfrm>
              <a:off x="4563587" y="2111774"/>
              <a:ext cx="1760457" cy="1763846"/>
            </a:xfrm>
            <a:custGeom>
              <a:avLst/>
              <a:gdLst>
                <a:gd name="connsiteX0" fmla="*/ 0 w 1763776"/>
                <a:gd name="connsiteY0" fmla="*/ 1759712 h 1759712"/>
                <a:gd name="connsiteX1" fmla="*/ 1763776 w 1763776"/>
                <a:gd name="connsiteY1" fmla="*/ 0 h 1759712"/>
                <a:gd name="connsiteX2" fmla="*/ 1763776 w 1763776"/>
                <a:gd name="connsiteY2" fmla="*/ 1759712 h 1759712"/>
                <a:gd name="connsiteX3" fmla="*/ 0 w 1763776"/>
                <a:gd name="connsiteY3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3776" h="1759712">
                  <a:moveTo>
                    <a:pt x="0" y="0"/>
                  </a:moveTo>
                  <a:cubicBezTo>
                    <a:pt x="974106" y="0"/>
                    <a:pt x="1763776" y="787849"/>
                    <a:pt x="1763776" y="1759712"/>
                  </a:cubicBezTo>
                  <a:lnTo>
                    <a:pt x="0" y="1759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D87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311292"/>
                <a:satOff val="13270"/>
                <a:lumOff val="2876"/>
                <a:alphaOff val="0"/>
              </a:schemeClr>
            </a:fillRef>
            <a:effectRef idx="0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lt1"/>
            </a:fontRef>
          </p:style>
          <p:txBody>
            <a:bodyPr lIns="128016" tIns="644614" rIns="643424" bIns="36576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/>
                <a:t>Các HP Tiếng Anh tự chọn</a:t>
              </a:r>
              <a:endParaRPr lang="en-US" sz="2000" b="1" dirty="0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3B386A1E-1F09-485C-B1FF-B2A73EEB1FFB}"/>
                </a:ext>
              </a:extLst>
            </p:cNvPr>
            <p:cNvSpPr/>
            <p:nvPr/>
          </p:nvSpPr>
          <p:spPr>
            <a:xfrm rot="21600000">
              <a:off x="4563587" y="3955002"/>
              <a:ext cx="1760457" cy="1759083"/>
            </a:xfrm>
            <a:custGeom>
              <a:avLst/>
              <a:gdLst>
                <a:gd name="connsiteX0" fmla="*/ 0 w 1759712"/>
                <a:gd name="connsiteY0" fmla="*/ 1759712 h 1759712"/>
                <a:gd name="connsiteX1" fmla="*/ 1759712 w 1759712"/>
                <a:gd name="connsiteY1" fmla="*/ 0 h 1759712"/>
                <a:gd name="connsiteX2" fmla="*/ 1759712 w 1759712"/>
                <a:gd name="connsiteY2" fmla="*/ 1759712 h 1759712"/>
                <a:gd name="connsiteX3" fmla="*/ 0 w 1759712"/>
                <a:gd name="connsiteY3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9712" h="1759712">
                  <a:moveTo>
                    <a:pt x="1759712" y="0"/>
                  </a:moveTo>
                  <a:cubicBezTo>
                    <a:pt x="1759712" y="971862"/>
                    <a:pt x="971862" y="1759712"/>
                    <a:pt x="0" y="1759712"/>
                  </a:cubicBezTo>
                  <a:lnTo>
                    <a:pt x="0" y="0"/>
                  </a:lnTo>
                  <a:lnTo>
                    <a:pt x="1759712" y="0"/>
                  </a:ln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622584"/>
                <a:satOff val="26541"/>
                <a:lumOff val="5752"/>
                <a:alphaOff val="0"/>
              </a:schemeClr>
            </a:fillRef>
            <a:effectRef idx="0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  <p:txBody>
            <a:bodyPr lIns="182880" tIns="0" rIns="548640" bIns="365760" spcCol="1270" anchor="ctr"/>
            <a:lstStyle/>
            <a:p>
              <a:pPr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>
                  <a:solidFill>
                    <a:schemeClr val="tx1"/>
                  </a:solidFill>
                </a:rPr>
                <a:t>Chuẩn đầu ra TA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051DBEE0-5001-4643-AF9F-A3813D9DF941}"/>
                </a:ext>
              </a:extLst>
            </p:cNvPr>
            <p:cNvSpPr/>
            <p:nvPr/>
          </p:nvSpPr>
          <p:spPr>
            <a:xfrm rot="21600000">
              <a:off x="2722171" y="3955002"/>
              <a:ext cx="1760457" cy="1759083"/>
            </a:xfrm>
            <a:custGeom>
              <a:avLst/>
              <a:gdLst>
                <a:gd name="connsiteX0" fmla="*/ 0 w 1759712"/>
                <a:gd name="connsiteY0" fmla="*/ 1759712 h 1759712"/>
                <a:gd name="connsiteX1" fmla="*/ 1759712 w 1759712"/>
                <a:gd name="connsiteY1" fmla="*/ 0 h 1759712"/>
                <a:gd name="connsiteX2" fmla="*/ 1759712 w 1759712"/>
                <a:gd name="connsiteY2" fmla="*/ 1759712 h 1759712"/>
                <a:gd name="connsiteX3" fmla="*/ 0 w 1759712"/>
                <a:gd name="connsiteY3" fmla="*/ 1759712 h 175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9712" h="1759712">
                  <a:moveTo>
                    <a:pt x="1759712" y="1759712"/>
                  </a:moveTo>
                  <a:cubicBezTo>
                    <a:pt x="787850" y="1759712"/>
                    <a:pt x="0" y="971862"/>
                    <a:pt x="0" y="0"/>
                  </a:cubicBezTo>
                  <a:lnTo>
                    <a:pt x="1759712" y="0"/>
                  </a:lnTo>
                  <a:lnTo>
                    <a:pt x="1759712" y="175971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 lIns="457200" tIns="274320" bIns="714544" spcCol="1270" anchor="ctr"/>
            <a:lstStyle/>
            <a:p>
              <a:pPr algn="ctr" defTabSz="1244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/>
                <a:t>Chuẩn đầu vào TA</a:t>
              </a:r>
              <a:endParaRPr lang="en-US" sz="2000" dirty="0"/>
            </a:p>
          </p:txBody>
        </p:sp>
        <p:sp>
          <p:nvSpPr>
            <p:cNvPr id="40" name="Circular Arrow 16">
              <a:extLst>
                <a:ext uri="{FF2B5EF4-FFF2-40B4-BE49-F238E27FC236}">
                  <a16:creationId xmlns:a16="http://schemas.microsoft.com/office/drawing/2014/main" id="{B3A5203C-ABC2-4DE3-93EA-4BF1B7776BA6}"/>
                </a:ext>
              </a:extLst>
            </p:cNvPr>
            <p:cNvSpPr/>
            <p:nvPr/>
          </p:nvSpPr>
          <p:spPr>
            <a:xfrm>
              <a:off x="4219116" y="3548571"/>
              <a:ext cx="607984" cy="527090"/>
            </a:xfrm>
            <a:prstGeom prst="circular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1" name="Circular Arrow 17">
              <a:extLst>
                <a:ext uri="{FF2B5EF4-FFF2-40B4-BE49-F238E27FC236}">
                  <a16:creationId xmlns:a16="http://schemas.microsoft.com/office/drawing/2014/main" id="{381666A5-470C-41A5-80A2-B60DCA2DF1C7}"/>
                </a:ext>
              </a:extLst>
            </p:cNvPr>
            <p:cNvSpPr/>
            <p:nvPr/>
          </p:nvSpPr>
          <p:spPr>
            <a:xfrm rot="10800000">
              <a:off x="4219116" y="3751786"/>
              <a:ext cx="607984" cy="527090"/>
            </a:xfrm>
            <a:prstGeom prst="circular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032DE3D3-16CB-4853-8FF1-A987138DF12D}"/>
              </a:ext>
            </a:extLst>
          </p:cNvPr>
          <p:cNvSpPr/>
          <p:nvPr/>
        </p:nvSpPr>
        <p:spPr>
          <a:xfrm>
            <a:off x="609600" y="34926"/>
            <a:ext cx="8534400" cy="5492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ectangle 28">
            <a:extLst>
              <a:ext uri="{FF2B5EF4-FFF2-40B4-BE49-F238E27FC236}">
                <a16:creationId xmlns:a16="http://schemas.microsoft.com/office/drawing/2014/main" id="{ABFE1AFD-6C70-47B4-BD4F-3B9585C4A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95" y="49214"/>
            <a:ext cx="86952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3.2. </a:t>
            </a:r>
            <a:r>
              <a:rPr lang="en-US" alt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Miễn</a:t>
            </a:r>
            <a:r>
              <a:rPr lang="en-US" alt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học</a:t>
            </a:r>
            <a:r>
              <a:rPr lang="en-US" alt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miễn</a:t>
            </a:r>
            <a:r>
              <a:rPr lang="en-US" alt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thi</a:t>
            </a:r>
            <a:r>
              <a:rPr lang="en-US" alt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TA &amp; </a:t>
            </a:r>
            <a:r>
              <a:rPr lang="en-US" alt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công</a:t>
            </a:r>
            <a:r>
              <a:rPr lang="en-US" alt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nhận</a:t>
            </a:r>
            <a:r>
              <a:rPr lang="en-US" altLang="en-US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 CĐR 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752D96-E957-4BDB-ABFD-163A514D79BB}"/>
              </a:ext>
            </a:extLst>
          </p:cNvPr>
          <p:cNvSpPr txBox="1"/>
          <p:nvPr/>
        </p:nvSpPr>
        <p:spPr>
          <a:xfrm>
            <a:off x="1509458" y="703084"/>
            <a:ext cx="75665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4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65/QĐ-ĐHKTKTCN, </a:t>
            </a:r>
            <a:r>
              <a:rPr lang="en-US" sz="24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4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en-US" sz="24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/03/2021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165254"/>
      </p:ext>
    </p:extLst>
  </p:cSld>
  <p:clrMapOvr>
    <a:masterClrMapping/>
  </p:clrMapOvr>
  <p:transition>
    <p:split orient="vert"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6">
            <a:extLst>
              <a:ext uri="{FF2B5EF4-FFF2-40B4-BE49-F238E27FC236}">
                <a16:creationId xmlns:a16="http://schemas.microsoft.com/office/drawing/2014/main" id="{E1F8B4CA-A5F9-4B52-8AB6-75FCB3BEB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286750" y="5875338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1D27792-1AEC-4F8C-981F-F05AE589600E}" type="slidenum">
              <a:rPr lang="en-US" altLang="en-US" smtClean="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000" b="0">
              <a:solidFill>
                <a:srgbClr val="898989"/>
              </a:solidFill>
            </a:endParaRPr>
          </a:p>
        </p:txBody>
      </p:sp>
      <p:sp>
        <p:nvSpPr>
          <p:cNvPr id="54276" name="TextBox 7">
            <a:extLst>
              <a:ext uri="{FF2B5EF4-FFF2-40B4-BE49-F238E27FC236}">
                <a16:creationId xmlns:a16="http://schemas.microsoft.com/office/drawing/2014/main" id="{982C46CD-A354-4908-AA2F-E1F460ADB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764" y="733755"/>
            <a:ext cx="101492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vi-VN" sz="2400" b="1">
                <a:solidFill>
                  <a:srgbClr val="FF0000"/>
                </a:solidFill>
                <a:latin typeface="+mj-lt"/>
              </a:rPr>
              <a:t>Những trường hợp được công nhận đạt chuẩn đầu vào tiếng Anh: </a:t>
            </a:r>
          </a:p>
        </p:txBody>
      </p:sp>
      <p:sp>
        <p:nvSpPr>
          <p:cNvPr id="6148" name="Right Arrow 18">
            <a:extLst>
              <a:ext uri="{FF2B5EF4-FFF2-40B4-BE49-F238E27FC236}">
                <a16:creationId xmlns:a16="http://schemas.microsoft.com/office/drawing/2014/main" id="{3C2B3558-4544-4A35-BF61-F5BF66AC8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" y="5105400"/>
            <a:ext cx="471488" cy="414337"/>
          </a:xfrm>
          <a:prstGeom prst="rightArrow">
            <a:avLst>
              <a:gd name="adj1" fmla="val 50000"/>
              <a:gd name="adj2" fmla="val 49911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49" name="Group 1">
            <a:extLst>
              <a:ext uri="{FF2B5EF4-FFF2-40B4-BE49-F238E27FC236}">
                <a16:creationId xmlns:a16="http://schemas.microsoft.com/office/drawing/2014/main" id="{8EF29287-28D9-40AD-B86C-F3C9D13CD9EA}"/>
              </a:ext>
            </a:extLst>
          </p:cNvPr>
          <p:cNvGrpSpPr>
            <a:grpSpLocks/>
          </p:cNvGrpSpPr>
          <p:nvPr/>
        </p:nvGrpSpPr>
        <p:grpSpPr bwMode="auto">
          <a:xfrm>
            <a:off x="576263" y="1246188"/>
            <a:ext cx="2387600" cy="3363912"/>
            <a:chOff x="1668463" y="2600325"/>
            <a:chExt cx="2486025" cy="3636963"/>
          </a:xfrm>
        </p:grpSpPr>
        <p:grpSp>
          <p:nvGrpSpPr>
            <p:cNvPr id="6174" name="Group 7">
              <a:extLst>
                <a:ext uri="{FF2B5EF4-FFF2-40B4-BE49-F238E27FC236}">
                  <a16:creationId xmlns:a16="http://schemas.microsoft.com/office/drawing/2014/main" id="{B9D9ADA6-A883-4244-AAD3-DABBBFDF4F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5463" y="2600325"/>
              <a:ext cx="2359025" cy="3636963"/>
              <a:chOff x="457200" y="1239996"/>
              <a:chExt cx="2177144" cy="2804886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55682FD-D00D-4C27-B692-D15514C2A636}"/>
                  </a:ext>
                </a:extLst>
              </p:cNvPr>
              <p:cNvSpPr/>
              <p:nvPr/>
            </p:nvSpPr>
            <p:spPr>
              <a:xfrm>
                <a:off x="457455" y="1239996"/>
                <a:ext cx="2176889" cy="28048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B28D7BF-CB4A-49C4-BE99-3A87A7B1D15F}"/>
                  </a:ext>
                </a:extLst>
              </p:cNvPr>
              <p:cNvSpPr/>
              <p:nvPr/>
            </p:nvSpPr>
            <p:spPr>
              <a:xfrm>
                <a:off x="536781" y="1294267"/>
                <a:ext cx="2018237" cy="2693697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grpSp>
          <p:nvGrpSpPr>
            <p:cNvPr id="6175" name="Group 6">
              <a:extLst>
                <a:ext uri="{FF2B5EF4-FFF2-40B4-BE49-F238E27FC236}">
                  <a16:creationId xmlns:a16="http://schemas.microsoft.com/office/drawing/2014/main" id="{62FAE4E5-188D-44C1-88E7-EAC2B7172E4A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668463" y="2773363"/>
              <a:ext cx="2400300" cy="738186"/>
              <a:chOff x="4763053" y="2429436"/>
              <a:chExt cx="3244251" cy="833717"/>
            </a:xfrm>
          </p:grpSpPr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3D524BA7-59B2-442E-80B8-CF72A0BF054E}"/>
                  </a:ext>
                </a:extLst>
              </p:cNvPr>
              <p:cNvSpPr/>
              <p:nvPr/>
            </p:nvSpPr>
            <p:spPr bwMode="gray">
              <a:xfrm>
                <a:off x="4770794" y="2429436"/>
                <a:ext cx="3236510" cy="768966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69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47" name="Pie 46">
                <a:extLst>
                  <a:ext uri="{FF2B5EF4-FFF2-40B4-BE49-F238E27FC236}">
                    <a16:creationId xmlns:a16="http://schemas.microsoft.com/office/drawing/2014/main" id="{570FBDE6-3ABE-4006-B01C-E83407E3101E}"/>
                  </a:ext>
                </a:extLst>
              </p:cNvPr>
              <p:cNvSpPr/>
              <p:nvPr/>
            </p:nvSpPr>
            <p:spPr bwMode="gray">
              <a:xfrm>
                <a:off x="4763053" y="3084459"/>
                <a:ext cx="303840" cy="178340"/>
              </a:xfrm>
              <a:prstGeom prst="pie">
                <a:avLst>
                  <a:gd name="adj1" fmla="val 5429925"/>
                  <a:gd name="adj2" fmla="val 1620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76" name="Rectangle 79">
              <a:extLst>
                <a:ext uri="{FF2B5EF4-FFF2-40B4-BE49-F238E27FC236}">
                  <a16:creationId xmlns:a16="http://schemas.microsoft.com/office/drawing/2014/main" id="{2C8926DA-36DA-4B1E-A5DB-348120248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4988" y="3528026"/>
              <a:ext cx="2000250" cy="2495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vi-VN" sz="2400">
                  <a:latin typeface="Times New Roman" panose="02020603050405020304" pitchFamily="18" charset="0"/>
                </a:rPr>
                <a:t>Sinh viên có điểm </a:t>
              </a:r>
              <a:r>
                <a:rPr lang="vi-VN" sz="2400">
                  <a:solidFill>
                    <a:srgbClr val="0000CC"/>
                  </a:solidFill>
                  <a:latin typeface="Times New Roman" panose="02020603050405020304" pitchFamily="18" charset="0"/>
                </a:rPr>
                <a:t>TOEIC Online Placement Test đạt 200 </a:t>
              </a:r>
              <a:r>
                <a:rPr lang="vi-VN" sz="2400">
                  <a:latin typeface="Times New Roman" panose="02020603050405020304" pitchFamily="18" charset="0"/>
                </a:rPr>
                <a:t>điểm trở lên.</a:t>
              </a:r>
              <a:endParaRPr lang="en-US" altLang="en-US" sz="2400" b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A68435B-A792-4385-BDB7-3B73189AB292}"/>
                </a:ext>
              </a:extLst>
            </p:cNvPr>
            <p:cNvSpPr txBox="1"/>
            <p:nvPr/>
          </p:nvSpPr>
          <p:spPr>
            <a:xfrm>
              <a:off x="1831380" y="2990764"/>
              <a:ext cx="1968453" cy="43258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eaLnBrk="1" hangingPunct="1">
                <a:defRPr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Trường hợp 1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150" name="Group 1">
            <a:extLst>
              <a:ext uri="{FF2B5EF4-FFF2-40B4-BE49-F238E27FC236}">
                <a16:creationId xmlns:a16="http://schemas.microsoft.com/office/drawing/2014/main" id="{413D6F88-7278-4886-B6A9-79FFFDB189B5}"/>
              </a:ext>
            </a:extLst>
          </p:cNvPr>
          <p:cNvGrpSpPr>
            <a:grpSpLocks/>
          </p:cNvGrpSpPr>
          <p:nvPr/>
        </p:nvGrpSpPr>
        <p:grpSpPr bwMode="auto">
          <a:xfrm>
            <a:off x="6572251" y="1246189"/>
            <a:ext cx="2486025" cy="3563937"/>
            <a:chOff x="1668463" y="2600325"/>
            <a:chExt cx="2486025" cy="3563937"/>
          </a:xfrm>
        </p:grpSpPr>
        <p:grpSp>
          <p:nvGrpSpPr>
            <p:cNvPr id="6164" name="Group 7">
              <a:extLst>
                <a:ext uri="{FF2B5EF4-FFF2-40B4-BE49-F238E27FC236}">
                  <a16:creationId xmlns:a16="http://schemas.microsoft.com/office/drawing/2014/main" id="{875CA9E1-BA2B-4FB6-ACAB-E042262B28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5463" y="2600325"/>
              <a:ext cx="2359025" cy="3563937"/>
              <a:chOff x="457200" y="1239996"/>
              <a:chExt cx="2177144" cy="2748567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73F6132-FCF1-40E4-888E-069BED597735}"/>
                  </a:ext>
                </a:extLst>
              </p:cNvPr>
              <p:cNvSpPr/>
              <p:nvPr/>
            </p:nvSpPr>
            <p:spPr>
              <a:xfrm>
                <a:off x="457200" y="1239996"/>
                <a:ext cx="2177144" cy="25943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76662B8-9411-4C5C-8E9C-5B4029A1860A}"/>
                  </a:ext>
                </a:extLst>
              </p:cNvPr>
              <p:cNvSpPr/>
              <p:nvPr/>
            </p:nvSpPr>
            <p:spPr>
              <a:xfrm>
                <a:off x="536316" y="1293865"/>
                <a:ext cx="2018913" cy="2694698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grpSp>
          <p:nvGrpSpPr>
            <p:cNvPr id="6165" name="Group 6">
              <a:extLst>
                <a:ext uri="{FF2B5EF4-FFF2-40B4-BE49-F238E27FC236}">
                  <a16:creationId xmlns:a16="http://schemas.microsoft.com/office/drawing/2014/main" id="{DDBE2995-C789-44F7-8618-B1831405392C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668463" y="2773363"/>
              <a:ext cx="2400300" cy="738186"/>
              <a:chOff x="4763053" y="2429436"/>
              <a:chExt cx="3244251" cy="833717"/>
            </a:xfrm>
          </p:grpSpPr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20C6AD0E-BFC4-424F-9B2D-F2FC3067BC51}"/>
                  </a:ext>
                </a:extLst>
              </p:cNvPr>
              <p:cNvSpPr/>
              <p:nvPr/>
            </p:nvSpPr>
            <p:spPr bwMode="gray">
              <a:xfrm>
                <a:off x="4770794" y="2429436"/>
                <a:ext cx="3236510" cy="768966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41" name="Pie 40">
                <a:extLst>
                  <a:ext uri="{FF2B5EF4-FFF2-40B4-BE49-F238E27FC236}">
                    <a16:creationId xmlns:a16="http://schemas.microsoft.com/office/drawing/2014/main" id="{EA633630-B646-4756-B430-D7DBA6246989}"/>
                  </a:ext>
                </a:extLst>
              </p:cNvPr>
              <p:cNvSpPr/>
              <p:nvPr/>
            </p:nvSpPr>
            <p:spPr bwMode="gray">
              <a:xfrm>
                <a:off x="4763053" y="3083860"/>
                <a:ext cx="304685" cy="179294"/>
              </a:xfrm>
              <a:prstGeom prst="pie">
                <a:avLst>
                  <a:gd name="adj1" fmla="val 5429925"/>
                  <a:gd name="adj2" fmla="val 1620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66" name="Rectangle 79">
              <a:extLst>
                <a:ext uri="{FF2B5EF4-FFF2-40B4-BE49-F238E27FC236}">
                  <a16:creationId xmlns:a16="http://schemas.microsoft.com/office/drawing/2014/main" id="{765BE2AC-9CD0-4B85-846E-41EEB3FB6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1987" y="3502405"/>
              <a:ext cx="2085975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vi-VN" sz="2400">
                  <a:latin typeface="Times New Roman" panose="02020603050405020304" pitchFamily="18" charset="0"/>
                </a:rPr>
                <a:t>Sinh viên có các </a:t>
              </a:r>
              <a:r>
                <a:rPr lang="vi-VN" sz="2400">
                  <a:solidFill>
                    <a:srgbClr val="0000CC"/>
                  </a:solidFill>
                  <a:latin typeface="Times New Roman" panose="02020603050405020304" pitchFamily="18" charset="0"/>
                </a:rPr>
                <a:t>chứng chỉ ngoại ngữ quốc tế </a:t>
              </a:r>
              <a:r>
                <a:rPr lang="vi-VN" sz="2400">
                  <a:latin typeface="Times New Roman" panose="02020603050405020304" pitchFamily="18" charset="0"/>
                </a:rPr>
                <a:t>theo quy định tại Phụ lục 4a</a:t>
              </a:r>
              <a:endPara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2E51B3-91DF-41E6-8248-17614F12366B}"/>
                </a:ext>
              </a:extLst>
            </p:cNvPr>
            <p:cNvSpPr txBox="1"/>
            <p:nvPr/>
          </p:nvSpPr>
          <p:spPr>
            <a:xfrm>
              <a:off x="1789113" y="3006725"/>
              <a:ext cx="2173288" cy="400050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Trường hợp 3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151" name="Group 1">
            <a:extLst>
              <a:ext uri="{FF2B5EF4-FFF2-40B4-BE49-F238E27FC236}">
                <a16:creationId xmlns:a16="http://schemas.microsoft.com/office/drawing/2014/main" id="{B03B89D5-1FF7-4571-B785-FA64625E5C04}"/>
              </a:ext>
            </a:extLst>
          </p:cNvPr>
          <p:cNvGrpSpPr>
            <a:grpSpLocks/>
          </p:cNvGrpSpPr>
          <p:nvPr/>
        </p:nvGrpSpPr>
        <p:grpSpPr bwMode="auto">
          <a:xfrm>
            <a:off x="3585291" y="1268413"/>
            <a:ext cx="2486898" cy="3300412"/>
            <a:chOff x="1668463" y="2600325"/>
            <a:chExt cx="2486025" cy="3636963"/>
          </a:xfrm>
        </p:grpSpPr>
        <p:grpSp>
          <p:nvGrpSpPr>
            <p:cNvPr id="6154" name="Group 7">
              <a:extLst>
                <a:ext uri="{FF2B5EF4-FFF2-40B4-BE49-F238E27FC236}">
                  <a16:creationId xmlns:a16="http://schemas.microsoft.com/office/drawing/2014/main" id="{E147052A-0A0F-4082-8D38-50D66E8749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5463" y="2600325"/>
              <a:ext cx="2359025" cy="3636963"/>
              <a:chOff x="457200" y="1239996"/>
              <a:chExt cx="2177144" cy="2804886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6E133DA5-56A3-4498-96E0-D9DC126871B5}"/>
                  </a:ext>
                </a:extLst>
              </p:cNvPr>
              <p:cNvSpPr/>
              <p:nvPr/>
            </p:nvSpPr>
            <p:spPr>
              <a:xfrm>
                <a:off x="456499" y="1239996"/>
                <a:ext cx="2177845" cy="28048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ECE6D832-3E29-4875-8323-2DE7011688AF}"/>
                  </a:ext>
                </a:extLst>
              </p:cNvPr>
              <p:cNvSpPr/>
              <p:nvPr/>
            </p:nvSpPr>
            <p:spPr>
              <a:xfrm>
                <a:off x="535587" y="1293962"/>
                <a:ext cx="2019669" cy="2694256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grpSp>
          <p:nvGrpSpPr>
            <p:cNvPr id="6155" name="Group 6">
              <a:extLst>
                <a:ext uri="{FF2B5EF4-FFF2-40B4-BE49-F238E27FC236}">
                  <a16:creationId xmlns:a16="http://schemas.microsoft.com/office/drawing/2014/main" id="{5D9672CD-1F87-4972-A660-AEBA88D735D8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668463" y="2773363"/>
              <a:ext cx="2400300" cy="738186"/>
              <a:chOff x="4763053" y="2429436"/>
              <a:chExt cx="3244251" cy="833717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A4D13347-2281-4BAD-A961-94660BB7149A}"/>
                  </a:ext>
                </a:extLst>
              </p:cNvPr>
              <p:cNvSpPr/>
              <p:nvPr/>
            </p:nvSpPr>
            <p:spPr bwMode="gray">
              <a:xfrm>
                <a:off x="4770794" y="2429436"/>
                <a:ext cx="3236510" cy="768966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54" name="Pie 53">
                <a:extLst>
                  <a:ext uri="{FF2B5EF4-FFF2-40B4-BE49-F238E27FC236}">
                    <a16:creationId xmlns:a16="http://schemas.microsoft.com/office/drawing/2014/main" id="{84408A8D-A56D-4657-ACED-9568CF2EC563}"/>
                  </a:ext>
                </a:extLst>
              </p:cNvPr>
              <p:cNvSpPr/>
              <p:nvPr/>
            </p:nvSpPr>
            <p:spPr bwMode="gray">
              <a:xfrm>
                <a:off x="4762087" y="3083188"/>
                <a:ext cx="304578" cy="179796"/>
              </a:xfrm>
              <a:prstGeom prst="pie">
                <a:avLst>
                  <a:gd name="adj1" fmla="val 5429925"/>
                  <a:gd name="adj2" fmla="val 1620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56" name="Rectangle 79">
              <a:extLst>
                <a:ext uri="{FF2B5EF4-FFF2-40B4-BE49-F238E27FC236}">
                  <a16:creationId xmlns:a16="http://schemas.microsoft.com/office/drawing/2014/main" id="{26AEB034-F002-444E-9BA2-3E7545A7B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4850" y="3892731"/>
              <a:ext cx="2000250" cy="1729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vi-VN" sz="2400">
                  <a:latin typeface="Times New Roman" panose="02020603050405020304" pitchFamily="18" charset="0"/>
                </a:rPr>
                <a:t>Sinh viên có bằng cử nhân ngành ngôn ngữ Anh</a:t>
              </a:r>
              <a:endParaRPr lang="en-US" altLang="en-US" sz="2400" b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CE14E81-0AFC-4DA5-96CF-1B574E9516C3}"/>
                </a:ext>
              </a:extLst>
            </p:cNvPr>
            <p:cNvSpPr txBox="1"/>
            <p:nvPr/>
          </p:nvSpPr>
          <p:spPr>
            <a:xfrm>
              <a:off x="1833682" y="2973785"/>
              <a:ext cx="1889855" cy="440910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Trường hợp 2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152" name="TextBox 7">
            <a:extLst>
              <a:ext uri="{FF2B5EF4-FFF2-40B4-BE49-F238E27FC236}">
                <a16:creationId xmlns:a16="http://schemas.microsoft.com/office/drawing/2014/main" id="{9889E403-5ED6-43F2-AB47-82CA0B5AA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301" y="4751388"/>
            <a:ext cx="9109899" cy="1383264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q"/>
            </a:pPr>
            <a:r>
              <a:rPr lang="vi-VN" sz="2400" b="0">
                <a:latin typeface="Times New Roman" panose="02020603050405020304" pitchFamily="18" charset="0"/>
              </a:rPr>
              <a:t>Trong học kỳ 1/8 của khóa học, Nhà trường phối hợp với IIG tổ chức kiểm tra </a:t>
            </a:r>
            <a:r>
              <a:rPr lang="vi-VN" sz="2400" b="0">
                <a:solidFill>
                  <a:srgbClr val="0000CC"/>
                </a:solidFill>
                <a:latin typeface="Times New Roman" panose="02020603050405020304" pitchFamily="18" charset="0"/>
              </a:rPr>
              <a:t>đánh giá trình độ đầu vào tiếng Anh </a:t>
            </a:r>
            <a:r>
              <a:rPr lang="vi-VN" sz="2400" b="0">
                <a:latin typeface="Times New Roman" panose="02020603050405020304" pitchFamily="18" charset="0"/>
              </a:rPr>
              <a:t>cho sinh viên mới nhập học bằng bài thi </a:t>
            </a:r>
            <a:r>
              <a:rPr lang="vi-VN" sz="2400" b="0">
                <a:solidFill>
                  <a:srgbClr val="0000CC"/>
                </a:solidFill>
                <a:latin typeface="Times New Roman" panose="02020603050405020304" pitchFamily="18" charset="0"/>
              </a:rPr>
              <a:t>TOEIC Online Placement Test - lần thi thứ nhất</a:t>
            </a:r>
            <a:r>
              <a:rPr lang="vi-VN" sz="2400" b="0">
                <a:latin typeface="Times New Roman" panose="02020603050405020304" pitchFamily="18" charset="0"/>
              </a:rPr>
              <a:t>.</a:t>
            </a:r>
            <a:endParaRPr lang="en-US" altLang="en-US" sz="2400" b="0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8F7550E7-1A58-4B4D-ABC7-1D35594567D5}"/>
              </a:ext>
            </a:extLst>
          </p:cNvPr>
          <p:cNvSpPr txBox="1">
            <a:spLocks/>
          </p:cNvSpPr>
          <p:nvPr/>
        </p:nvSpPr>
        <p:spPr bwMode="white">
          <a:xfrm>
            <a:off x="671512" y="67914"/>
            <a:ext cx="84724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ctr">
              <a:defRPr/>
            </a:pPr>
            <a:r>
              <a:rPr lang="en-US" altLang="en-US" sz="2400" ker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 ĐẦU VÀO TIẾNG ANH</a:t>
            </a:r>
            <a:endParaRPr lang="en-US" altLang="en-US" sz="2400" kern="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752D96-E957-4BDB-ABFD-163A514D79BB}"/>
              </a:ext>
            </a:extLst>
          </p:cNvPr>
          <p:cNvSpPr txBox="1"/>
          <p:nvPr/>
        </p:nvSpPr>
        <p:spPr>
          <a:xfrm>
            <a:off x="1905000" y="6103938"/>
            <a:ext cx="6681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65/QĐ-ĐHKTKTCN,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/03/2021</a:t>
            </a:r>
            <a:endParaRPr lang="en-US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ircl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6">
            <a:extLst>
              <a:ext uri="{FF2B5EF4-FFF2-40B4-BE49-F238E27FC236}">
                <a16:creationId xmlns:a16="http://schemas.microsoft.com/office/drawing/2014/main" id="{E1F8B4CA-A5F9-4B52-8AB6-75FCB3BEB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286750" y="5875338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Verdana" panose="020B060403050404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1D27792-1AEC-4F8C-981F-F05AE589600E}" type="slidenum">
              <a:rPr lang="en-US" altLang="en-US" smtClean="0"/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000" b="0">
              <a:solidFill>
                <a:srgbClr val="898989"/>
              </a:solidFill>
            </a:endParaRPr>
          </a:p>
        </p:txBody>
      </p:sp>
      <p:sp>
        <p:nvSpPr>
          <p:cNvPr id="54276" name="TextBox 7">
            <a:extLst>
              <a:ext uri="{FF2B5EF4-FFF2-40B4-BE49-F238E27FC236}">
                <a16:creationId xmlns:a16="http://schemas.microsoft.com/office/drawing/2014/main" id="{982C46CD-A354-4908-AA2F-E1F460ADB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764" y="733755"/>
            <a:ext cx="101492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vi-VN" sz="2400" b="1">
                <a:solidFill>
                  <a:srgbClr val="FF0000"/>
                </a:solidFill>
                <a:latin typeface="+mj-lt"/>
              </a:rPr>
              <a:t>Những trường hợp được công nhận đạt chuẩn đầu ra tiếng Anh: </a:t>
            </a:r>
          </a:p>
        </p:txBody>
      </p:sp>
      <p:sp>
        <p:nvSpPr>
          <p:cNvPr id="6148" name="Right Arrow 18">
            <a:extLst>
              <a:ext uri="{FF2B5EF4-FFF2-40B4-BE49-F238E27FC236}">
                <a16:creationId xmlns:a16="http://schemas.microsoft.com/office/drawing/2014/main" id="{3C2B3558-4544-4A35-BF61-F5BF66AC8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" y="5105400"/>
            <a:ext cx="471488" cy="414337"/>
          </a:xfrm>
          <a:prstGeom prst="rightArrow">
            <a:avLst>
              <a:gd name="adj1" fmla="val 50000"/>
              <a:gd name="adj2" fmla="val 49911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49" name="Group 1">
            <a:extLst>
              <a:ext uri="{FF2B5EF4-FFF2-40B4-BE49-F238E27FC236}">
                <a16:creationId xmlns:a16="http://schemas.microsoft.com/office/drawing/2014/main" id="{8EF29287-28D9-40AD-B86C-F3C9D13CD9EA}"/>
              </a:ext>
            </a:extLst>
          </p:cNvPr>
          <p:cNvGrpSpPr>
            <a:grpSpLocks/>
          </p:cNvGrpSpPr>
          <p:nvPr/>
        </p:nvGrpSpPr>
        <p:grpSpPr bwMode="auto">
          <a:xfrm>
            <a:off x="3632200" y="1246188"/>
            <a:ext cx="2387600" cy="3424195"/>
            <a:chOff x="1668463" y="2600325"/>
            <a:chExt cx="2486025" cy="3702138"/>
          </a:xfrm>
        </p:grpSpPr>
        <p:grpSp>
          <p:nvGrpSpPr>
            <p:cNvPr id="6174" name="Group 7">
              <a:extLst>
                <a:ext uri="{FF2B5EF4-FFF2-40B4-BE49-F238E27FC236}">
                  <a16:creationId xmlns:a16="http://schemas.microsoft.com/office/drawing/2014/main" id="{B9D9ADA6-A883-4244-AAD3-DABBBFDF4F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5739" y="2600325"/>
              <a:ext cx="2358749" cy="3636963"/>
              <a:chOff x="457455" y="1239996"/>
              <a:chExt cx="2176889" cy="2804886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55682FD-D00D-4C27-B692-D15514C2A636}"/>
                  </a:ext>
                </a:extLst>
              </p:cNvPr>
              <p:cNvSpPr/>
              <p:nvPr/>
            </p:nvSpPr>
            <p:spPr>
              <a:xfrm>
                <a:off x="457455" y="1239996"/>
                <a:ext cx="2176889" cy="28048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B28D7BF-CB4A-49C4-BE99-3A87A7B1D15F}"/>
                  </a:ext>
                </a:extLst>
              </p:cNvPr>
              <p:cNvSpPr/>
              <p:nvPr/>
            </p:nvSpPr>
            <p:spPr>
              <a:xfrm>
                <a:off x="536781" y="1294266"/>
                <a:ext cx="2018237" cy="2750615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grpSp>
          <p:nvGrpSpPr>
            <p:cNvPr id="6175" name="Group 6">
              <a:extLst>
                <a:ext uri="{FF2B5EF4-FFF2-40B4-BE49-F238E27FC236}">
                  <a16:creationId xmlns:a16="http://schemas.microsoft.com/office/drawing/2014/main" id="{62FAE4E5-188D-44C1-88E7-EAC2B7172E4A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668463" y="2773363"/>
              <a:ext cx="2400300" cy="738186"/>
              <a:chOff x="4763053" y="2429436"/>
              <a:chExt cx="3244251" cy="833717"/>
            </a:xfrm>
          </p:grpSpPr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3D524BA7-59B2-442E-80B8-CF72A0BF054E}"/>
                  </a:ext>
                </a:extLst>
              </p:cNvPr>
              <p:cNvSpPr/>
              <p:nvPr/>
            </p:nvSpPr>
            <p:spPr bwMode="gray">
              <a:xfrm>
                <a:off x="4770794" y="2429436"/>
                <a:ext cx="3236510" cy="768966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69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47" name="Pie 46">
                <a:extLst>
                  <a:ext uri="{FF2B5EF4-FFF2-40B4-BE49-F238E27FC236}">
                    <a16:creationId xmlns:a16="http://schemas.microsoft.com/office/drawing/2014/main" id="{570FBDE6-3ABE-4006-B01C-E83407E3101E}"/>
                  </a:ext>
                </a:extLst>
              </p:cNvPr>
              <p:cNvSpPr/>
              <p:nvPr/>
            </p:nvSpPr>
            <p:spPr bwMode="gray">
              <a:xfrm>
                <a:off x="4763053" y="3084459"/>
                <a:ext cx="303840" cy="178340"/>
              </a:xfrm>
              <a:prstGeom prst="pie">
                <a:avLst>
                  <a:gd name="adj1" fmla="val 5429925"/>
                  <a:gd name="adj2" fmla="val 1620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76" name="Rectangle 79">
              <a:extLst>
                <a:ext uri="{FF2B5EF4-FFF2-40B4-BE49-F238E27FC236}">
                  <a16:creationId xmlns:a16="http://schemas.microsoft.com/office/drawing/2014/main" id="{2C8926DA-36DA-4B1E-A5DB-348120248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3381" y="3407459"/>
              <a:ext cx="2278986" cy="2895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vi-VN" sz="2100">
                  <a:latin typeface="Times New Roman" panose="02020603050405020304" pitchFamily="18" charset="0"/>
                </a:rPr>
                <a:t>Sinh viên có </a:t>
              </a:r>
              <a:r>
                <a:rPr lang="vi-VN" sz="2100">
                  <a:solidFill>
                    <a:srgbClr val="0000CC"/>
                  </a:solidFill>
                  <a:latin typeface="Times New Roman" panose="02020603050405020304" pitchFamily="18" charset="0"/>
                </a:rPr>
                <a:t>chứng chỉ TA quốc tế </a:t>
              </a:r>
              <a:r>
                <a:rPr lang="vi-VN" sz="2100">
                  <a:latin typeface="Times New Roman" panose="02020603050405020304" pitchFamily="18" charset="0"/>
                </a:rPr>
                <a:t>đạt mức t</a:t>
              </a:r>
              <a:r>
                <a:rPr lang="vi-VN" sz="2100">
                  <a:solidFill>
                    <a:srgbClr val="0000CC"/>
                  </a:solidFill>
                  <a:latin typeface="Times New Roman" panose="02020603050405020304" pitchFamily="18" charset="0"/>
                </a:rPr>
                <a:t>ương đương Bậc 3/6 trở lên </a:t>
              </a:r>
              <a:r>
                <a:rPr lang="vi-VN" sz="2100">
                  <a:latin typeface="Times New Roman" panose="02020603050405020304" pitchFamily="18" charset="0"/>
                </a:rPr>
                <a:t>theo Khung năng lực ngoại ngữ 6 bậc của VN</a:t>
              </a:r>
              <a:endParaRPr lang="en-US" altLang="en-US" sz="2100" b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A68435B-A792-4385-BDB7-3B73189AB292}"/>
                </a:ext>
              </a:extLst>
            </p:cNvPr>
            <p:cNvSpPr txBox="1"/>
            <p:nvPr/>
          </p:nvSpPr>
          <p:spPr>
            <a:xfrm>
              <a:off x="1831380" y="2990764"/>
              <a:ext cx="1968453" cy="43258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eaLnBrk="1" hangingPunct="1">
                <a:defRPr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Trường hợp 2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150" name="Group 1">
            <a:extLst>
              <a:ext uri="{FF2B5EF4-FFF2-40B4-BE49-F238E27FC236}">
                <a16:creationId xmlns:a16="http://schemas.microsoft.com/office/drawing/2014/main" id="{413D6F88-7278-4886-B6A9-79FFFDB189B5}"/>
              </a:ext>
            </a:extLst>
          </p:cNvPr>
          <p:cNvGrpSpPr>
            <a:grpSpLocks/>
          </p:cNvGrpSpPr>
          <p:nvPr/>
        </p:nvGrpSpPr>
        <p:grpSpPr bwMode="auto">
          <a:xfrm>
            <a:off x="6572251" y="1246189"/>
            <a:ext cx="2486025" cy="3363911"/>
            <a:chOff x="1668463" y="2600325"/>
            <a:chExt cx="2486025" cy="3363911"/>
          </a:xfrm>
        </p:grpSpPr>
        <p:grpSp>
          <p:nvGrpSpPr>
            <p:cNvPr id="6164" name="Group 7">
              <a:extLst>
                <a:ext uri="{FF2B5EF4-FFF2-40B4-BE49-F238E27FC236}">
                  <a16:creationId xmlns:a16="http://schemas.microsoft.com/office/drawing/2014/main" id="{875CA9E1-BA2B-4FB6-ACAB-E042262B28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5463" y="2600325"/>
              <a:ext cx="2359025" cy="3363911"/>
              <a:chOff x="457200" y="1239996"/>
              <a:chExt cx="2177144" cy="2594304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73F6132-FCF1-40E4-888E-069BED597735}"/>
                  </a:ext>
                </a:extLst>
              </p:cNvPr>
              <p:cNvSpPr/>
              <p:nvPr/>
            </p:nvSpPr>
            <p:spPr>
              <a:xfrm>
                <a:off x="457200" y="1239996"/>
                <a:ext cx="2177144" cy="25943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76662B8-9411-4C5C-8E9C-5B4029A1860A}"/>
                  </a:ext>
                </a:extLst>
              </p:cNvPr>
              <p:cNvSpPr/>
              <p:nvPr/>
            </p:nvSpPr>
            <p:spPr>
              <a:xfrm>
                <a:off x="536316" y="1293865"/>
                <a:ext cx="2018913" cy="2508603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grpSp>
          <p:nvGrpSpPr>
            <p:cNvPr id="6165" name="Group 6">
              <a:extLst>
                <a:ext uri="{FF2B5EF4-FFF2-40B4-BE49-F238E27FC236}">
                  <a16:creationId xmlns:a16="http://schemas.microsoft.com/office/drawing/2014/main" id="{DDBE2995-C789-44F7-8618-B1831405392C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668463" y="2773363"/>
              <a:ext cx="2400300" cy="738186"/>
              <a:chOff x="4763053" y="2429436"/>
              <a:chExt cx="3244251" cy="833717"/>
            </a:xfrm>
          </p:grpSpPr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20C6AD0E-BFC4-424F-9B2D-F2FC3067BC51}"/>
                  </a:ext>
                </a:extLst>
              </p:cNvPr>
              <p:cNvSpPr/>
              <p:nvPr/>
            </p:nvSpPr>
            <p:spPr bwMode="gray">
              <a:xfrm>
                <a:off x="4770794" y="2429436"/>
                <a:ext cx="3236510" cy="768966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41" name="Pie 40">
                <a:extLst>
                  <a:ext uri="{FF2B5EF4-FFF2-40B4-BE49-F238E27FC236}">
                    <a16:creationId xmlns:a16="http://schemas.microsoft.com/office/drawing/2014/main" id="{EA633630-B646-4756-B430-D7DBA6246989}"/>
                  </a:ext>
                </a:extLst>
              </p:cNvPr>
              <p:cNvSpPr/>
              <p:nvPr/>
            </p:nvSpPr>
            <p:spPr bwMode="gray">
              <a:xfrm>
                <a:off x="4763053" y="3083860"/>
                <a:ext cx="304685" cy="179294"/>
              </a:xfrm>
              <a:prstGeom prst="pie">
                <a:avLst>
                  <a:gd name="adj1" fmla="val 5429925"/>
                  <a:gd name="adj2" fmla="val 1620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66" name="Rectangle 79">
              <a:extLst>
                <a:ext uri="{FF2B5EF4-FFF2-40B4-BE49-F238E27FC236}">
                  <a16:creationId xmlns:a16="http://schemas.microsoft.com/office/drawing/2014/main" id="{765BE2AC-9CD0-4B85-846E-41EEB3FB6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1987" y="3479321"/>
              <a:ext cx="2085975" cy="2354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vi-VN" sz="2100">
                  <a:latin typeface="Times New Roman" panose="02020603050405020304" pitchFamily="18" charset="0"/>
                </a:rPr>
                <a:t>Riêng đối với chứng chỉ TOEIC quốc tế sinh viên khóa 14,15 chỉ cần đạt </a:t>
              </a:r>
              <a:r>
                <a:rPr lang="vi-VN" sz="2100">
                  <a:solidFill>
                    <a:srgbClr val="0000CC"/>
                  </a:solidFill>
                  <a:latin typeface="Times New Roman" panose="02020603050405020304" pitchFamily="18" charset="0"/>
                </a:rPr>
                <a:t>400</a:t>
              </a:r>
              <a:r>
                <a:rPr lang="vi-VN" sz="2100">
                  <a:latin typeface="Times New Roman" panose="02020603050405020304" pitchFamily="18" charset="0"/>
                </a:rPr>
                <a:t> điểm trở lên</a:t>
              </a:r>
              <a:endParaRPr lang="en-US" altLang="en-US" sz="2100" b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F2E51B3-91DF-41E6-8248-17614F12366B}"/>
                </a:ext>
              </a:extLst>
            </p:cNvPr>
            <p:cNvSpPr txBox="1"/>
            <p:nvPr/>
          </p:nvSpPr>
          <p:spPr>
            <a:xfrm>
              <a:off x="1789113" y="3006725"/>
              <a:ext cx="2173288" cy="400050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eaLnBrk="1" hangingPunct="1">
                <a:defRPr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Trường hợp 3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151" name="Group 1">
            <a:extLst>
              <a:ext uri="{FF2B5EF4-FFF2-40B4-BE49-F238E27FC236}">
                <a16:creationId xmlns:a16="http://schemas.microsoft.com/office/drawing/2014/main" id="{B03B89D5-1FF7-4571-B785-FA64625E5C04}"/>
              </a:ext>
            </a:extLst>
          </p:cNvPr>
          <p:cNvGrpSpPr>
            <a:grpSpLocks/>
          </p:cNvGrpSpPr>
          <p:nvPr/>
        </p:nvGrpSpPr>
        <p:grpSpPr bwMode="auto">
          <a:xfrm>
            <a:off x="713502" y="1268413"/>
            <a:ext cx="2486898" cy="3300412"/>
            <a:chOff x="1668463" y="2600325"/>
            <a:chExt cx="2486025" cy="3636963"/>
          </a:xfrm>
        </p:grpSpPr>
        <p:grpSp>
          <p:nvGrpSpPr>
            <p:cNvPr id="6154" name="Group 7">
              <a:extLst>
                <a:ext uri="{FF2B5EF4-FFF2-40B4-BE49-F238E27FC236}">
                  <a16:creationId xmlns:a16="http://schemas.microsoft.com/office/drawing/2014/main" id="{E147052A-0A0F-4082-8D38-50D66E8749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94703" y="2600325"/>
              <a:ext cx="2359785" cy="3636963"/>
              <a:chOff x="456498" y="1239996"/>
              <a:chExt cx="2177845" cy="2804886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6E133DA5-56A3-4498-96E0-D9DC126871B5}"/>
                  </a:ext>
                </a:extLst>
              </p:cNvPr>
              <p:cNvSpPr/>
              <p:nvPr/>
            </p:nvSpPr>
            <p:spPr>
              <a:xfrm>
                <a:off x="456498" y="1239996"/>
                <a:ext cx="2177845" cy="28048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ECE6D832-3E29-4875-8323-2DE7011688AF}"/>
                  </a:ext>
                </a:extLst>
              </p:cNvPr>
              <p:cNvSpPr/>
              <p:nvPr/>
            </p:nvSpPr>
            <p:spPr>
              <a:xfrm>
                <a:off x="535587" y="1293962"/>
                <a:ext cx="2019669" cy="2694256"/>
              </a:xfrm>
              <a:prstGeom prst="rect">
                <a:avLst/>
              </a:prstGeom>
              <a:noFill/>
              <a:ln w="19050"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grpSp>
          <p:nvGrpSpPr>
            <p:cNvPr id="6155" name="Group 6">
              <a:extLst>
                <a:ext uri="{FF2B5EF4-FFF2-40B4-BE49-F238E27FC236}">
                  <a16:creationId xmlns:a16="http://schemas.microsoft.com/office/drawing/2014/main" id="{5D9672CD-1F87-4972-A660-AEBA88D735D8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668463" y="2773363"/>
              <a:ext cx="2400300" cy="738186"/>
              <a:chOff x="4763053" y="2429436"/>
              <a:chExt cx="3244251" cy="833717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A4D13347-2281-4BAD-A961-94660BB7149A}"/>
                  </a:ext>
                </a:extLst>
              </p:cNvPr>
              <p:cNvSpPr/>
              <p:nvPr/>
            </p:nvSpPr>
            <p:spPr bwMode="gray">
              <a:xfrm>
                <a:off x="4770794" y="2429436"/>
                <a:ext cx="3236510" cy="768966"/>
              </a:xfrm>
              <a:custGeom>
                <a:avLst/>
                <a:gdLst>
                  <a:gd name="connsiteX0" fmla="*/ 0 w 1205789"/>
                  <a:gd name="connsiteY0" fmla="*/ 0 h 404774"/>
                  <a:gd name="connsiteX1" fmla="*/ 1003402 w 1205789"/>
                  <a:gd name="connsiteY1" fmla="*/ 0 h 404774"/>
                  <a:gd name="connsiteX2" fmla="*/ 1205789 w 1205789"/>
                  <a:gd name="connsiteY2" fmla="*/ 202387 h 404774"/>
                  <a:gd name="connsiteX3" fmla="*/ 1003402 w 1205789"/>
                  <a:gd name="connsiteY3" fmla="*/ 404774 h 404774"/>
                  <a:gd name="connsiteX4" fmla="*/ 0 w 1205789"/>
                  <a:gd name="connsiteY4" fmla="*/ 404774 h 404774"/>
                  <a:gd name="connsiteX5" fmla="*/ 0 w 1205789"/>
                  <a:gd name="connsiteY5" fmla="*/ 0 h 404774"/>
                  <a:gd name="connsiteX0" fmla="*/ 7314 w 1213103"/>
                  <a:gd name="connsiteY0" fmla="*/ 0 h 404774"/>
                  <a:gd name="connsiteX1" fmla="*/ 1010716 w 1213103"/>
                  <a:gd name="connsiteY1" fmla="*/ 0 h 404774"/>
                  <a:gd name="connsiteX2" fmla="*/ 1213103 w 1213103"/>
                  <a:gd name="connsiteY2" fmla="*/ 202387 h 404774"/>
                  <a:gd name="connsiteX3" fmla="*/ 1010716 w 1213103"/>
                  <a:gd name="connsiteY3" fmla="*/ 404774 h 404774"/>
                  <a:gd name="connsiteX4" fmla="*/ 7314 w 1213103"/>
                  <a:gd name="connsiteY4" fmla="*/ 404774 h 404774"/>
                  <a:gd name="connsiteX5" fmla="*/ 0 w 1213103"/>
                  <a:gd name="connsiteY5" fmla="*/ 131673 h 404774"/>
                  <a:gd name="connsiteX6" fmla="*/ 7314 w 1213103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0 w 1295399"/>
                  <a:gd name="connsiteY5" fmla="*/ 99974 h 404774"/>
                  <a:gd name="connsiteX6" fmla="*/ 89610 w 1295399"/>
                  <a:gd name="connsiteY6" fmla="*/ 0 h 404774"/>
                  <a:gd name="connsiteX0" fmla="*/ 89610 w 1295399"/>
                  <a:gd name="connsiteY0" fmla="*/ 0 h 404774"/>
                  <a:gd name="connsiteX1" fmla="*/ 1093012 w 1295399"/>
                  <a:gd name="connsiteY1" fmla="*/ 0 h 404774"/>
                  <a:gd name="connsiteX2" fmla="*/ 1295399 w 1295399"/>
                  <a:gd name="connsiteY2" fmla="*/ 202387 h 404774"/>
                  <a:gd name="connsiteX3" fmla="*/ 1093012 w 1295399"/>
                  <a:gd name="connsiteY3" fmla="*/ 404774 h 404774"/>
                  <a:gd name="connsiteX4" fmla="*/ 89610 w 1295399"/>
                  <a:gd name="connsiteY4" fmla="*/ 404774 h 404774"/>
                  <a:gd name="connsiteX5" fmla="*/ 60350 w 1295399"/>
                  <a:gd name="connsiteY5" fmla="*/ 299923 h 404774"/>
                  <a:gd name="connsiteX6" fmla="*/ 0 w 1295399"/>
                  <a:gd name="connsiteY6" fmla="*/ 99974 h 404774"/>
                  <a:gd name="connsiteX7" fmla="*/ 89610 w 1295399"/>
                  <a:gd name="connsiteY7" fmla="*/ 0 h 4047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104497 w 1310286"/>
                  <a:gd name="connsiteY0" fmla="*/ 0 h 480974"/>
                  <a:gd name="connsiteX1" fmla="*/ 1107899 w 1310286"/>
                  <a:gd name="connsiteY1" fmla="*/ 0 h 480974"/>
                  <a:gd name="connsiteX2" fmla="*/ 1310286 w 1310286"/>
                  <a:gd name="connsiteY2" fmla="*/ 202387 h 480974"/>
                  <a:gd name="connsiteX3" fmla="*/ 1107899 w 1310286"/>
                  <a:gd name="connsiteY3" fmla="*/ 404774 h 480974"/>
                  <a:gd name="connsiteX4" fmla="*/ 104497 w 1310286"/>
                  <a:gd name="connsiteY4" fmla="*/ 404774 h 480974"/>
                  <a:gd name="connsiteX5" fmla="*/ 14887 w 1310286"/>
                  <a:gd name="connsiteY5" fmla="*/ 480974 h 480974"/>
                  <a:gd name="connsiteX6" fmla="*/ 14887 w 1310286"/>
                  <a:gd name="connsiteY6" fmla="*/ 99974 h 480974"/>
                  <a:gd name="connsiteX7" fmla="*/ 104497 w 1310286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0 h 480974"/>
                  <a:gd name="connsiteX1" fmla="*/ 1093012 w 1295399"/>
                  <a:gd name="connsiteY1" fmla="*/ 0 h 480974"/>
                  <a:gd name="connsiteX2" fmla="*/ 1295399 w 1295399"/>
                  <a:gd name="connsiteY2" fmla="*/ 202387 h 480974"/>
                  <a:gd name="connsiteX3" fmla="*/ 1093012 w 1295399"/>
                  <a:gd name="connsiteY3" fmla="*/ 404774 h 480974"/>
                  <a:gd name="connsiteX4" fmla="*/ 89610 w 1295399"/>
                  <a:gd name="connsiteY4" fmla="*/ 404774 h 480974"/>
                  <a:gd name="connsiteX5" fmla="*/ 0 w 1295399"/>
                  <a:gd name="connsiteY5" fmla="*/ 480974 h 480974"/>
                  <a:gd name="connsiteX6" fmla="*/ 0 w 1295399"/>
                  <a:gd name="connsiteY6" fmla="*/ 99974 h 480974"/>
                  <a:gd name="connsiteX7" fmla="*/ 89610 w 1295399"/>
                  <a:gd name="connsiteY7" fmla="*/ 0 h 480974"/>
                  <a:gd name="connsiteX0" fmla="*/ 89610 w 1295399"/>
                  <a:gd name="connsiteY0" fmla="*/ 2367 h 483341"/>
                  <a:gd name="connsiteX1" fmla="*/ 1093012 w 1295399"/>
                  <a:gd name="connsiteY1" fmla="*/ 2367 h 483341"/>
                  <a:gd name="connsiteX2" fmla="*/ 1295399 w 1295399"/>
                  <a:gd name="connsiteY2" fmla="*/ 204754 h 483341"/>
                  <a:gd name="connsiteX3" fmla="*/ 1093012 w 1295399"/>
                  <a:gd name="connsiteY3" fmla="*/ 407141 h 483341"/>
                  <a:gd name="connsiteX4" fmla="*/ 89610 w 1295399"/>
                  <a:gd name="connsiteY4" fmla="*/ 407141 h 483341"/>
                  <a:gd name="connsiteX5" fmla="*/ 0 w 1295399"/>
                  <a:gd name="connsiteY5" fmla="*/ 483341 h 483341"/>
                  <a:gd name="connsiteX6" fmla="*/ 0 w 1295399"/>
                  <a:gd name="connsiteY6" fmla="*/ 102341 h 483341"/>
                  <a:gd name="connsiteX7" fmla="*/ 89610 w 1295399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03929 w 1309718"/>
                  <a:gd name="connsiteY0" fmla="*/ 2367 h 483341"/>
                  <a:gd name="connsiteX1" fmla="*/ 1107331 w 1309718"/>
                  <a:gd name="connsiteY1" fmla="*/ 2367 h 483341"/>
                  <a:gd name="connsiteX2" fmla="*/ 1309718 w 1309718"/>
                  <a:gd name="connsiteY2" fmla="*/ 204754 h 483341"/>
                  <a:gd name="connsiteX3" fmla="*/ 1107331 w 1309718"/>
                  <a:gd name="connsiteY3" fmla="*/ 407141 h 483341"/>
                  <a:gd name="connsiteX4" fmla="*/ 103929 w 1309718"/>
                  <a:gd name="connsiteY4" fmla="*/ 407141 h 483341"/>
                  <a:gd name="connsiteX5" fmla="*/ 14319 w 1309718"/>
                  <a:gd name="connsiteY5" fmla="*/ 483341 h 483341"/>
                  <a:gd name="connsiteX6" fmla="*/ 14319 w 1309718"/>
                  <a:gd name="connsiteY6" fmla="*/ 102341 h 483341"/>
                  <a:gd name="connsiteX7" fmla="*/ 103929 w 1309718"/>
                  <a:gd name="connsiteY7" fmla="*/ 2367 h 483341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03929 w 1309718"/>
                  <a:gd name="connsiteY4" fmla="*/ 404774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140419 w 1309718"/>
                  <a:gd name="connsiteY0" fmla="*/ 2549 h 480974"/>
                  <a:gd name="connsiteX1" fmla="*/ 1107331 w 1309718"/>
                  <a:gd name="connsiteY1" fmla="*/ 0 h 480974"/>
                  <a:gd name="connsiteX2" fmla="*/ 1309718 w 1309718"/>
                  <a:gd name="connsiteY2" fmla="*/ 202387 h 480974"/>
                  <a:gd name="connsiteX3" fmla="*/ 1107331 w 1309718"/>
                  <a:gd name="connsiteY3" fmla="*/ 404774 h 480974"/>
                  <a:gd name="connsiteX4" fmla="*/ 137051 w 1309718"/>
                  <a:gd name="connsiteY4" fmla="*/ 410439 h 480974"/>
                  <a:gd name="connsiteX5" fmla="*/ 14319 w 1309718"/>
                  <a:gd name="connsiteY5" fmla="*/ 480974 h 480974"/>
                  <a:gd name="connsiteX6" fmla="*/ 14319 w 1309718"/>
                  <a:gd name="connsiteY6" fmla="*/ 99974 h 480974"/>
                  <a:gd name="connsiteX7" fmla="*/ 140419 w 1309718"/>
                  <a:gd name="connsiteY7" fmla="*/ 2549 h 480974"/>
                  <a:gd name="connsiteX0" fmla="*/ 94046 w 1309718"/>
                  <a:gd name="connsiteY0" fmla="*/ 2367 h 483679"/>
                  <a:gd name="connsiteX1" fmla="*/ 1107331 w 1309718"/>
                  <a:gd name="connsiteY1" fmla="*/ 2705 h 483679"/>
                  <a:gd name="connsiteX2" fmla="*/ 1309718 w 1309718"/>
                  <a:gd name="connsiteY2" fmla="*/ 205092 h 483679"/>
                  <a:gd name="connsiteX3" fmla="*/ 1107331 w 1309718"/>
                  <a:gd name="connsiteY3" fmla="*/ 407479 h 483679"/>
                  <a:gd name="connsiteX4" fmla="*/ 137051 w 1309718"/>
                  <a:gd name="connsiteY4" fmla="*/ 413144 h 483679"/>
                  <a:gd name="connsiteX5" fmla="*/ 14319 w 1309718"/>
                  <a:gd name="connsiteY5" fmla="*/ 483679 h 483679"/>
                  <a:gd name="connsiteX6" fmla="*/ 14319 w 1309718"/>
                  <a:gd name="connsiteY6" fmla="*/ 102679 h 483679"/>
                  <a:gd name="connsiteX7" fmla="*/ 94046 w 1309718"/>
                  <a:gd name="connsiteY7" fmla="*/ 2367 h 483679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11030 h 492342"/>
                  <a:gd name="connsiteX1" fmla="*/ 1107331 w 1309718"/>
                  <a:gd name="connsiteY1" fmla="*/ 11368 h 492342"/>
                  <a:gd name="connsiteX2" fmla="*/ 1309718 w 1309718"/>
                  <a:gd name="connsiteY2" fmla="*/ 213755 h 492342"/>
                  <a:gd name="connsiteX3" fmla="*/ 1107331 w 1309718"/>
                  <a:gd name="connsiteY3" fmla="*/ 416142 h 492342"/>
                  <a:gd name="connsiteX4" fmla="*/ 137051 w 1309718"/>
                  <a:gd name="connsiteY4" fmla="*/ 421807 h 492342"/>
                  <a:gd name="connsiteX5" fmla="*/ 14319 w 1309718"/>
                  <a:gd name="connsiteY5" fmla="*/ 492342 h 492342"/>
                  <a:gd name="connsiteX6" fmla="*/ 14319 w 1309718"/>
                  <a:gd name="connsiteY6" fmla="*/ 111342 h 492342"/>
                  <a:gd name="connsiteX7" fmla="*/ 94046 w 1309718"/>
                  <a:gd name="connsiteY7" fmla="*/ 11030 h 49234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94046 w 1309718"/>
                  <a:gd name="connsiteY0" fmla="*/ 0 h 481312"/>
                  <a:gd name="connsiteX1" fmla="*/ 1107331 w 1309718"/>
                  <a:gd name="connsiteY1" fmla="*/ 338 h 481312"/>
                  <a:gd name="connsiteX2" fmla="*/ 1309718 w 1309718"/>
                  <a:gd name="connsiteY2" fmla="*/ 202725 h 481312"/>
                  <a:gd name="connsiteX3" fmla="*/ 1107331 w 1309718"/>
                  <a:gd name="connsiteY3" fmla="*/ 405112 h 481312"/>
                  <a:gd name="connsiteX4" fmla="*/ 137051 w 1309718"/>
                  <a:gd name="connsiteY4" fmla="*/ 410777 h 481312"/>
                  <a:gd name="connsiteX5" fmla="*/ 14319 w 1309718"/>
                  <a:gd name="connsiteY5" fmla="*/ 481312 h 481312"/>
                  <a:gd name="connsiteX6" fmla="*/ 14319 w 1309718"/>
                  <a:gd name="connsiteY6" fmla="*/ 100312 h 481312"/>
                  <a:gd name="connsiteX7" fmla="*/ 94046 w 1309718"/>
                  <a:gd name="connsiteY7" fmla="*/ 0 h 481312"/>
                  <a:gd name="connsiteX0" fmla="*/ 81513 w 1297185"/>
                  <a:gd name="connsiteY0" fmla="*/ 0 h 481312"/>
                  <a:gd name="connsiteX1" fmla="*/ 1094798 w 1297185"/>
                  <a:gd name="connsiteY1" fmla="*/ 338 h 481312"/>
                  <a:gd name="connsiteX2" fmla="*/ 1297185 w 1297185"/>
                  <a:gd name="connsiteY2" fmla="*/ 202725 h 481312"/>
                  <a:gd name="connsiteX3" fmla="*/ 1094798 w 1297185"/>
                  <a:gd name="connsiteY3" fmla="*/ 405112 h 481312"/>
                  <a:gd name="connsiteX4" fmla="*/ 124518 w 1297185"/>
                  <a:gd name="connsiteY4" fmla="*/ 410777 h 481312"/>
                  <a:gd name="connsiteX5" fmla="*/ 1786 w 1297185"/>
                  <a:gd name="connsiteY5" fmla="*/ 481312 h 481312"/>
                  <a:gd name="connsiteX6" fmla="*/ 1786 w 1297185"/>
                  <a:gd name="connsiteY6" fmla="*/ 100312 h 481312"/>
                  <a:gd name="connsiteX7" fmla="*/ 81513 w 1297185"/>
                  <a:gd name="connsiteY7" fmla="*/ 0 h 481312"/>
                  <a:gd name="connsiteX0" fmla="*/ 79727 w 1295399"/>
                  <a:gd name="connsiteY0" fmla="*/ 0 h 481312"/>
                  <a:gd name="connsiteX1" fmla="*/ 1093012 w 1295399"/>
                  <a:gd name="connsiteY1" fmla="*/ 338 h 481312"/>
                  <a:gd name="connsiteX2" fmla="*/ 1295399 w 1295399"/>
                  <a:gd name="connsiteY2" fmla="*/ 202725 h 481312"/>
                  <a:gd name="connsiteX3" fmla="*/ 1093012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302292"/>
                  <a:gd name="connsiteY0" fmla="*/ 0 h 481312"/>
                  <a:gd name="connsiteX1" fmla="*/ 1134372 w 1302292"/>
                  <a:gd name="connsiteY1" fmla="*/ 1301 h 481312"/>
                  <a:gd name="connsiteX2" fmla="*/ 1295399 w 1302292"/>
                  <a:gd name="connsiteY2" fmla="*/ 202725 h 481312"/>
                  <a:gd name="connsiteX3" fmla="*/ 1093012 w 1302292"/>
                  <a:gd name="connsiteY3" fmla="*/ 405112 h 481312"/>
                  <a:gd name="connsiteX4" fmla="*/ 122732 w 1302292"/>
                  <a:gd name="connsiteY4" fmla="*/ 410777 h 481312"/>
                  <a:gd name="connsiteX5" fmla="*/ 0 w 1302292"/>
                  <a:gd name="connsiteY5" fmla="*/ 481312 h 481312"/>
                  <a:gd name="connsiteX6" fmla="*/ 0 w 1302292"/>
                  <a:gd name="connsiteY6" fmla="*/ 100312 h 481312"/>
                  <a:gd name="connsiteX7" fmla="*/ 79727 w 1302292"/>
                  <a:gd name="connsiteY7" fmla="*/ 0 h 481312"/>
                  <a:gd name="connsiteX0" fmla="*/ 79727 w 1295608"/>
                  <a:gd name="connsiteY0" fmla="*/ 0 h 481312"/>
                  <a:gd name="connsiteX1" fmla="*/ 1134372 w 1295608"/>
                  <a:gd name="connsiteY1" fmla="*/ 1301 h 481312"/>
                  <a:gd name="connsiteX2" fmla="*/ 1295399 w 1295608"/>
                  <a:gd name="connsiteY2" fmla="*/ 202725 h 481312"/>
                  <a:gd name="connsiteX3" fmla="*/ 1133118 w 1295608"/>
                  <a:gd name="connsiteY3" fmla="*/ 405112 h 481312"/>
                  <a:gd name="connsiteX4" fmla="*/ 122732 w 1295608"/>
                  <a:gd name="connsiteY4" fmla="*/ 410777 h 481312"/>
                  <a:gd name="connsiteX5" fmla="*/ 0 w 1295608"/>
                  <a:gd name="connsiteY5" fmla="*/ 481312 h 481312"/>
                  <a:gd name="connsiteX6" fmla="*/ 0 w 1295608"/>
                  <a:gd name="connsiteY6" fmla="*/ 100312 h 481312"/>
                  <a:gd name="connsiteX7" fmla="*/ 79727 w 1295608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33118 w 1295399"/>
                  <a:gd name="connsiteY3" fmla="*/ 405112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34372 w 1295399"/>
                  <a:gd name="connsiteY1" fmla="*/ 1301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  <a:gd name="connsiteX0" fmla="*/ 79727 w 1295399"/>
                  <a:gd name="connsiteY0" fmla="*/ 0 h 481312"/>
                  <a:gd name="connsiteX1" fmla="*/ 1156305 w 1295399"/>
                  <a:gd name="connsiteY1" fmla="*/ 6114 h 481312"/>
                  <a:gd name="connsiteX2" fmla="*/ 1295399 w 1295399"/>
                  <a:gd name="connsiteY2" fmla="*/ 202725 h 481312"/>
                  <a:gd name="connsiteX3" fmla="*/ 1165078 w 1295399"/>
                  <a:gd name="connsiteY3" fmla="*/ 406074 h 481312"/>
                  <a:gd name="connsiteX4" fmla="*/ 122732 w 1295399"/>
                  <a:gd name="connsiteY4" fmla="*/ 410777 h 481312"/>
                  <a:gd name="connsiteX5" fmla="*/ 0 w 1295399"/>
                  <a:gd name="connsiteY5" fmla="*/ 481312 h 481312"/>
                  <a:gd name="connsiteX6" fmla="*/ 0 w 1295399"/>
                  <a:gd name="connsiteY6" fmla="*/ 100312 h 481312"/>
                  <a:gd name="connsiteX7" fmla="*/ 79727 w 1295399"/>
                  <a:gd name="connsiteY7" fmla="*/ 0 h 481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95399" h="481312">
                    <a:moveTo>
                      <a:pt x="79727" y="0"/>
                    </a:moveTo>
                    <a:lnTo>
                      <a:pt x="1156305" y="6114"/>
                    </a:lnTo>
                    <a:lnTo>
                      <a:pt x="1295399" y="202725"/>
                    </a:lnTo>
                    <a:lnTo>
                      <a:pt x="1165078" y="406074"/>
                    </a:lnTo>
                    <a:lnTo>
                      <a:pt x="122732" y="410777"/>
                    </a:lnTo>
                    <a:cubicBezTo>
                      <a:pt x="78235" y="412895"/>
                      <a:pt x="11453" y="402374"/>
                      <a:pt x="0" y="481312"/>
                    </a:cubicBezTo>
                    <a:lnTo>
                      <a:pt x="0" y="100312"/>
                    </a:lnTo>
                    <a:cubicBezTo>
                      <a:pt x="721" y="14824"/>
                      <a:pt x="31644" y="5334"/>
                      <a:pt x="79727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threePt" dir="t"/>
              </a:scene3d>
              <a:sp3d prstMaterial="plastic">
                <a:bevelT w="57150" h="57150"/>
              </a:sp3d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/>
              </a:p>
            </p:txBody>
          </p:sp>
          <p:sp>
            <p:nvSpPr>
              <p:cNvPr id="54" name="Pie 53">
                <a:extLst>
                  <a:ext uri="{FF2B5EF4-FFF2-40B4-BE49-F238E27FC236}">
                    <a16:creationId xmlns:a16="http://schemas.microsoft.com/office/drawing/2014/main" id="{84408A8D-A56D-4657-ACED-9568CF2EC563}"/>
                  </a:ext>
                </a:extLst>
              </p:cNvPr>
              <p:cNvSpPr/>
              <p:nvPr/>
            </p:nvSpPr>
            <p:spPr bwMode="gray">
              <a:xfrm>
                <a:off x="4762087" y="3083188"/>
                <a:ext cx="304578" cy="179796"/>
              </a:xfrm>
              <a:prstGeom prst="pie">
                <a:avLst>
                  <a:gd name="adj1" fmla="val 5429925"/>
                  <a:gd name="adj2" fmla="val 1620000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156" name="Rectangle 79">
              <a:extLst>
                <a:ext uri="{FF2B5EF4-FFF2-40B4-BE49-F238E27FC236}">
                  <a16:creationId xmlns:a16="http://schemas.microsoft.com/office/drawing/2014/main" id="{26AEB034-F002-444E-9BA2-3E7545A7BD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4167" y="3538976"/>
              <a:ext cx="2117504" cy="1526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vi-VN" sz="2100">
                  <a:latin typeface="Times New Roman" panose="02020603050405020304" pitchFamily="18" charset="0"/>
                </a:rPr>
                <a:t>Sinh viên có bằng cử nhân ngành ngôn ngữ Anh</a:t>
              </a:r>
              <a:endParaRPr lang="en-US" altLang="en-US" sz="2100" b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CE14E81-0AFC-4DA5-96CF-1B574E9516C3}"/>
                </a:ext>
              </a:extLst>
            </p:cNvPr>
            <p:cNvSpPr txBox="1"/>
            <p:nvPr/>
          </p:nvSpPr>
          <p:spPr>
            <a:xfrm>
              <a:off x="1833682" y="2973785"/>
              <a:ext cx="1889855" cy="440910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r>
                <a:rPr lang="en-US"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Trường hợp 1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152" name="TextBox 7">
            <a:extLst>
              <a:ext uri="{FF2B5EF4-FFF2-40B4-BE49-F238E27FC236}">
                <a16:creationId xmlns:a16="http://schemas.microsoft.com/office/drawing/2014/main" id="{9889E403-5ED6-43F2-AB47-82CA0B5AA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301" y="4751388"/>
            <a:ext cx="9109899" cy="1200329"/>
          </a:xfrm>
          <a:prstGeom prst="rect">
            <a:avLst/>
          </a:prstGeom>
          <a:noFill/>
          <a:ln w="190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vi-VN" sz="2400" dirty="0">
                <a:solidFill>
                  <a:srgbClr val="0000CC"/>
                </a:solidFill>
                <a:latin typeface="Times New Roman" panose="02020603050405020304" pitchFamily="18" charset="0"/>
              </a:rPr>
              <a:t>Ghi chú - Đánh giá chuẩn đầu ra</a:t>
            </a:r>
            <a:r>
              <a:rPr lang="vi-VN" sz="2400" dirty="0">
                <a:latin typeface="Times New Roman" panose="02020603050405020304" pitchFamily="18" charset="0"/>
              </a:rPr>
              <a:t>: Sinh viên được đánh giá bằng bài thi TOEIC quốc tế. Dự kiến tổ chức từ học kỳ 6/8 của khóa học. </a:t>
            </a: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8F7550E7-1A58-4B4D-ABC7-1D35594567D5}"/>
              </a:ext>
            </a:extLst>
          </p:cNvPr>
          <p:cNvSpPr txBox="1">
            <a:spLocks/>
          </p:cNvSpPr>
          <p:nvPr/>
        </p:nvSpPr>
        <p:spPr bwMode="white">
          <a:xfrm>
            <a:off x="671512" y="67914"/>
            <a:ext cx="8472488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ctr">
              <a:defRPr/>
            </a:pPr>
            <a:r>
              <a:rPr lang="en-US" altLang="en-US" sz="2400" ker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 ĐẦU RA TIẾNG ANH</a:t>
            </a:r>
            <a:endParaRPr lang="en-US" altLang="en-US" sz="2400" kern="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752D96-E957-4BDB-ABFD-163A514D79BB}"/>
              </a:ext>
            </a:extLst>
          </p:cNvPr>
          <p:cNvSpPr txBox="1"/>
          <p:nvPr/>
        </p:nvSpPr>
        <p:spPr>
          <a:xfrm>
            <a:off x="1905000" y="6103938"/>
            <a:ext cx="6681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i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65/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QĐ-ĐHKTKTCN, </a:t>
            </a:r>
            <a:r>
              <a:rPr lang="en-US" sz="1800" b="1" i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800" b="1" i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en-US" sz="1800" b="1" i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/03/2021</a:t>
            </a:r>
            <a:endParaRPr lang="en-US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131133"/>
      </p:ext>
    </p:extLst>
  </p:cSld>
  <p:clrMapOvr>
    <a:masterClrMapping/>
  </p:clrMapOvr>
  <p:transition spd="slow">
    <p:circl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451A14E-EEAB-42F6-9FC3-5EBF93443E0E}"/>
              </a:ext>
            </a:extLst>
          </p:cNvPr>
          <p:cNvSpPr/>
          <p:nvPr/>
        </p:nvSpPr>
        <p:spPr>
          <a:xfrm>
            <a:off x="918972" y="34926"/>
            <a:ext cx="8148828" cy="5492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16" name="Rectangle 28">
            <a:extLst>
              <a:ext uri="{FF2B5EF4-FFF2-40B4-BE49-F238E27FC236}">
                <a16:creationId xmlns:a16="http://schemas.microsoft.com/office/drawing/2014/main" id="{A4BBAF92-092D-4EE2-B274-7779886DB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972" y="30926"/>
            <a:ext cx="83012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vi-VN" sz="18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QUY ĐỔI ĐIỂM CÁC CHỨNG CHỈ </a:t>
            </a:r>
            <a:r>
              <a:rPr lang="vi-VN" sz="1800" b="1" i="0" u="none" strike="noStrike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T</a:t>
            </a:r>
            <a:r>
              <a:rPr lang="en-US" sz="1800" b="1" i="0" u="none" strike="noStrike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IẾNG</a:t>
            </a:r>
            <a:r>
              <a:rPr lang="en-US" sz="1800" b="1" i="0" u="none" strike="noStrike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vi-VN" sz="1800" b="1" i="0" u="none" strike="noStrike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A</a:t>
            </a:r>
            <a:r>
              <a:rPr lang="en-US" sz="1800" b="1" i="0" u="none" strike="noStrike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NH</a:t>
            </a:r>
            <a:r>
              <a:rPr lang="vi-VN" sz="1800" b="1" i="0" u="none" strike="noStrike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vi-VN" sz="18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QUỐC TẾ </a:t>
            </a:r>
            <a:endParaRPr lang="en-US" sz="1800" b="1" i="0" u="none" strike="noStrike" baseline="0" dirty="0" smtClean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/>
            <a:r>
              <a:rPr lang="vi-VN" sz="1800" b="1" i="0" u="none" strike="noStrike" baseline="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ĐỐI </a:t>
            </a:r>
            <a:r>
              <a:rPr lang="vi-VN" sz="18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</a:rPr>
              <a:t>VỚI SINH VIÊN KHÔNG CHUYÊN NGỮ </a:t>
            </a:r>
            <a:endParaRPr lang="en-US" altLang="en-US" sz="2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6A10D3-9068-4BB6-AF3E-CF21C8746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340" y="655412"/>
            <a:ext cx="8328660" cy="4183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042CE3-CA82-42E6-BF2D-E104CADF7C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27"/>
          <a:stretch/>
        </p:blipFill>
        <p:spPr>
          <a:xfrm>
            <a:off x="1591056" y="4770212"/>
            <a:ext cx="8313420" cy="17343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D028D6-72B6-40DA-B51F-91A2D4BB6D92}"/>
              </a:ext>
            </a:extLst>
          </p:cNvPr>
          <p:cNvSpPr txBox="1"/>
          <p:nvPr/>
        </p:nvSpPr>
        <p:spPr>
          <a:xfrm>
            <a:off x="228600" y="5724320"/>
            <a:ext cx="15102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12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2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2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65</a:t>
            </a:r>
            <a:endParaRPr lang="en-US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4B5BD8-88A0-4CF1-9A1F-4DBC27CBA5B9}"/>
              </a:ext>
            </a:extLst>
          </p:cNvPr>
          <p:cNvSpPr/>
          <p:nvPr/>
        </p:nvSpPr>
        <p:spPr bwMode="auto">
          <a:xfrm>
            <a:off x="2872740" y="4313012"/>
            <a:ext cx="4495800" cy="551179"/>
          </a:xfrm>
          <a:prstGeom prst="rect">
            <a:avLst/>
          </a:prstGeom>
          <a:noFill/>
          <a:ln>
            <a:solidFill>
              <a:srgbClr val="0000CC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vi-VN" sz="2500" b="1" i="0" u="none" strike="noStrike" cap="none" normalizeH="0" baseline="0" err="1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914400"/>
            <a:ext cx="159105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16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Ghi </a:t>
            </a:r>
            <a:r>
              <a:rPr lang="vi-VN" sz="1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chú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:</a:t>
            </a:r>
            <a:r>
              <a:rPr lang="vi-VN" sz="1600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en-US" sz="1600" b="1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-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Thời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gian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nộp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chứng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chỉ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TA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quốc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tế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để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xét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miễn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học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miễn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thi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các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HP TA </a:t>
            </a:r>
            <a:r>
              <a:rPr lang="en-US" sz="16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là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từ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thời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điểm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2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tuần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trước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khi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bắt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đầu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mỗi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học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kỳ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đến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thời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điểm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1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tuần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sau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khi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học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kỳ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bắt</a:t>
            </a:r>
            <a:r>
              <a:rPr lang="en-US" sz="16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 panose="02020603050405020304" pitchFamily="18" charset="0"/>
              </a:rPr>
              <a:t>đầu</a:t>
            </a:r>
            <a:r>
              <a:rPr lang="en-US" sz="16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.</a:t>
            </a:r>
            <a:endParaRPr lang="en-US" sz="1600" dirty="0" smtClean="0">
              <a:solidFill>
                <a:srgbClr val="0000CC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sz="1600" dirty="0" smtClean="0">
                <a:latin typeface="Times New Roman" panose="02020603050405020304" pitchFamily="18" charset="0"/>
              </a:rPr>
              <a:t>- </a:t>
            </a:r>
            <a:r>
              <a:rPr lang="en-US" sz="1600" dirty="0" err="1" smtClean="0">
                <a:latin typeface="Times New Roman" panose="02020603050405020304" pitchFamily="18" charset="0"/>
              </a:rPr>
              <a:t>Tra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cứu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kết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quả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điểm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học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phần</a:t>
            </a:r>
            <a:r>
              <a:rPr lang="en-US" sz="1600" dirty="0" smtClean="0">
                <a:latin typeface="Times New Roman" panose="02020603050405020304" pitchFamily="18" charset="0"/>
              </a:rPr>
              <a:t> TA </a:t>
            </a:r>
            <a:r>
              <a:rPr lang="en-US" sz="1600" dirty="0" err="1" smtClean="0">
                <a:latin typeface="Times New Roman" panose="02020603050405020304" pitchFamily="18" charset="0"/>
              </a:rPr>
              <a:t>được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miễn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vào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thời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điểm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cuối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mỗi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học</a:t>
            </a:r>
            <a:r>
              <a:rPr lang="en-US" sz="1600" dirty="0" smtClean="0">
                <a:latin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</a:rPr>
              <a:t>kỳ</a:t>
            </a:r>
            <a:r>
              <a:rPr lang="en-US" sz="1600" dirty="0">
                <a:latin typeface="Times New Roman" panose="02020603050405020304" pitchFamily="18" charset="0"/>
              </a:rPr>
              <a:t>.</a:t>
            </a:r>
            <a:endParaRPr lang="vi-VN" sz="16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93701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2</a:t>
            </a:r>
            <a:r>
              <a:rPr lang="en-US" sz="2600" b="1">
                <a:solidFill>
                  <a:schemeClr val="bg1"/>
                </a:solidFill>
              </a:rPr>
              <a:t>. Các quy </a:t>
            </a:r>
            <a:r>
              <a:rPr lang="en-US" sz="2600" b="1" dirty="0" err="1">
                <a:solidFill>
                  <a:schemeClr val="bg1"/>
                </a:solidFill>
              </a:rPr>
              <a:t>định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về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kiểm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tra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và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thi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kết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thúc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học</a:t>
            </a:r>
            <a:r>
              <a:rPr lang="en-US" sz="2600" b="1" dirty="0">
                <a:solidFill>
                  <a:schemeClr val="bg1"/>
                </a:solidFill>
              </a:rPr>
              <a:t> </a:t>
            </a:r>
            <a:r>
              <a:rPr lang="en-US" sz="2600" b="1" dirty="0" err="1">
                <a:solidFill>
                  <a:schemeClr val="bg1"/>
                </a:solidFill>
              </a:rPr>
              <a:t>phần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685800" y="98489"/>
            <a:ext cx="7772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400" b="1" i="0" u="none" strike="noStrike" baseline="0" dirty="0" err="1">
                <a:solidFill>
                  <a:srgbClr val="0000CC"/>
                </a:solidFill>
                <a:latin typeface="+mj-lt"/>
              </a:rPr>
              <a:t>Đánh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CC"/>
                </a:solidFill>
                <a:latin typeface="+mj-lt"/>
              </a:rPr>
              <a:t>giá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CC"/>
                </a:solidFill>
                <a:latin typeface="+mj-lt"/>
              </a:rPr>
              <a:t>các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HP </a:t>
            </a:r>
            <a:r>
              <a:rPr lang="en-US" sz="2400" b="1" i="0" u="none" strike="noStrike" baseline="0" dirty="0" err="1" smtClean="0">
                <a:solidFill>
                  <a:srgbClr val="0000CC"/>
                </a:solidFill>
                <a:latin typeface="+mj-lt"/>
              </a:rPr>
              <a:t>Tiếng</a:t>
            </a:r>
            <a:r>
              <a:rPr lang="en-US" sz="2400" b="1" i="0" u="none" strike="noStrike" baseline="0" dirty="0" smtClean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+mj-lt"/>
              </a:rPr>
              <a:t>A</a:t>
            </a:r>
            <a:r>
              <a:rPr lang="en-US" sz="2400" b="1" i="0" u="none" strike="noStrike" baseline="0" dirty="0" smtClean="0">
                <a:solidFill>
                  <a:srgbClr val="0000CC"/>
                </a:solidFill>
                <a:latin typeface="+mj-lt"/>
              </a:rPr>
              <a:t>nh </a:t>
            </a:r>
            <a:r>
              <a:rPr lang="en-US" sz="2400" b="1" i="0" u="none" strike="noStrike" baseline="0" dirty="0" err="1">
                <a:solidFill>
                  <a:srgbClr val="0000CC"/>
                </a:solidFill>
                <a:latin typeface="+mj-lt"/>
              </a:rPr>
              <a:t>trong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CC"/>
                </a:solidFill>
                <a:latin typeface="+mj-lt"/>
              </a:rPr>
              <a:t>chương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r>
              <a:rPr lang="en-US" sz="2400" b="1" i="0" u="none" strike="noStrike" baseline="0" dirty="0" err="1">
                <a:solidFill>
                  <a:srgbClr val="0000CC"/>
                </a:solidFill>
                <a:latin typeface="+mj-lt"/>
              </a:rPr>
              <a:t>trình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+mj-lt"/>
              </a:rPr>
              <a:t> </a:t>
            </a:r>
            <a:endParaRPr lang="en-US" sz="2400" b="1" dirty="0">
              <a:solidFill>
                <a:srgbClr val="0000CC"/>
              </a:solidFill>
              <a:latin typeface="+mj-lt"/>
            </a:endParaRPr>
          </a:p>
        </p:txBody>
      </p:sp>
      <p:grpSp>
        <p:nvGrpSpPr>
          <p:cNvPr id="16" name="Group 13">
            <a:extLst>
              <a:ext uri="{FF2B5EF4-FFF2-40B4-BE49-F238E27FC236}">
                <a16:creationId xmlns:a16="http://schemas.microsoft.com/office/drawing/2014/main" id="{8BF03F18-5441-4590-BD1B-AB8077054BFC}"/>
              </a:ext>
            </a:extLst>
          </p:cNvPr>
          <p:cNvGrpSpPr>
            <a:grpSpLocks/>
          </p:cNvGrpSpPr>
          <p:nvPr/>
        </p:nvGrpSpPr>
        <p:grpSpPr bwMode="auto">
          <a:xfrm>
            <a:off x="0" y="609600"/>
            <a:ext cx="9821312" cy="5620468"/>
            <a:chOff x="1136399" y="1561283"/>
            <a:chExt cx="9519460" cy="5447577"/>
          </a:xfrm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6A0E6E1E-2D0D-4B82-8D85-05AA94C57E09}"/>
                </a:ext>
              </a:extLst>
            </p:cNvPr>
            <p:cNvSpPr/>
            <p:nvPr/>
          </p:nvSpPr>
          <p:spPr>
            <a:xfrm rot="2779777">
              <a:off x="2511375" y="5293248"/>
              <a:ext cx="786584" cy="5399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6850"/>
                  </a:moveTo>
                  <a:lnTo>
                    <a:pt x="786319" y="2685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507050A5-342A-4B73-884F-79F448A6C5B2}"/>
                </a:ext>
              </a:extLst>
            </p:cNvPr>
            <p:cNvSpPr/>
            <p:nvPr/>
          </p:nvSpPr>
          <p:spPr>
            <a:xfrm rot="18998949" flipV="1">
              <a:off x="2557766" y="2960079"/>
              <a:ext cx="1084005" cy="5309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6850"/>
                  </a:moveTo>
                  <a:lnTo>
                    <a:pt x="786319" y="2685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F375C78-5285-45B5-AE82-EF8C2C331E6B}"/>
                </a:ext>
              </a:extLst>
            </p:cNvPr>
            <p:cNvSpPr/>
            <p:nvPr/>
          </p:nvSpPr>
          <p:spPr>
            <a:xfrm>
              <a:off x="1136399" y="3241405"/>
              <a:ext cx="2066652" cy="190358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3D7BEDB9-B04D-437E-BE1C-38907CF83E70}"/>
                </a:ext>
              </a:extLst>
            </p:cNvPr>
            <p:cNvSpPr/>
            <p:nvPr/>
          </p:nvSpPr>
          <p:spPr>
            <a:xfrm>
              <a:off x="3089994" y="1662749"/>
              <a:ext cx="1722322" cy="1696037"/>
            </a:xfrm>
            <a:custGeom>
              <a:avLst/>
              <a:gdLst>
                <a:gd name="connsiteX0" fmla="*/ 0 w 1533090"/>
                <a:gd name="connsiteY0" fmla="*/ 766545 h 1533090"/>
                <a:gd name="connsiteX1" fmla="*/ 766545 w 1533090"/>
                <a:gd name="connsiteY1" fmla="*/ 0 h 1533090"/>
                <a:gd name="connsiteX2" fmla="*/ 1533090 w 1533090"/>
                <a:gd name="connsiteY2" fmla="*/ 766545 h 1533090"/>
                <a:gd name="connsiteX3" fmla="*/ 766545 w 1533090"/>
                <a:gd name="connsiteY3" fmla="*/ 1533090 h 1533090"/>
                <a:gd name="connsiteX4" fmla="*/ 0 w 1533090"/>
                <a:gd name="connsiteY4" fmla="*/ 766545 h 153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090" h="1533090">
                  <a:moveTo>
                    <a:pt x="0" y="766545"/>
                  </a:moveTo>
                  <a:cubicBezTo>
                    <a:pt x="0" y="343194"/>
                    <a:pt x="343194" y="0"/>
                    <a:pt x="766545" y="0"/>
                  </a:cubicBezTo>
                  <a:cubicBezTo>
                    <a:pt x="1189896" y="0"/>
                    <a:pt x="1533090" y="343194"/>
                    <a:pt x="1533090" y="766545"/>
                  </a:cubicBezTo>
                  <a:cubicBezTo>
                    <a:pt x="1533090" y="1189896"/>
                    <a:pt x="1189896" y="1533090"/>
                    <a:pt x="766545" y="1533090"/>
                  </a:cubicBezTo>
                  <a:cubicBezTo>
                    <a:pt x="343194" y="1533090"/>
                    <a:pt x="0" y="1189896"/>
                    <a:pt x="0" y="766545"/>
                  </a:cubicBez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46106" tIns="246106" rIns="246106" bIns="246106" spcCol="1270" anchor="ctr"/>
            <a:lstStyle/>
            <a:p>
              <a:pPr defTabSz="1511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 dirty="0"/>
                <a:t>ĐỐI VỚI </a:t>
              </a:r>
              <a:r>
                <a:rPr lang="en-US" sz="2400" dirty="0" smtClean="0"/>
                <a:t>HP. </a:t>
              </a:r>
              <a:r>
                <a:rPr lang="en-US" sz="2400" dirty="0"/>
                <a:t>TA 2 VÀ </a:t>
              </a:r>
              <a:r>
                <a:rPr lang="en-US" sz="2400" dirty="0" smtClean="0"/>
                <a:t>HP. </a:t>
              </a:r>
              <a:r>
                <a:rPr lang="en-US" sz="2400" dirty="0" smtClean="0"/>
                <a:t>TA3</a:t>
              </a:r>
              <a:endParaRPr lang="en-US" sz="2400" dirty="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A552DBED-80AC-4ABD-8D2D-41ACDB6ECACA}"/>
                </a:ext>
              </a:extLst>
            </p:cNvPr>
            <p:cNvSpPr/>
            <p:nvPr/>
          </p:nvSpPr>
          <p:spPr>
            <a:xfrm>
              <a:off x="4681585" y="1561283"/>
              <a:ext cx="5974274" cy="1366713"/>
            </a:xfrm>
            <a:custGeom>
              <a:avLst/>
              <a:gdLst>
                <a:gd name="connsiteX0" fmla="*/ 0 w 2299635"/>
                <a:gd name="connsiteY0" fmla="*/ 0 h 1533090"/>
                <a:gd name="connsiteX1" fmla="*/ 2299635 w 2299635"/>
                <a:gd name="connsiteY1" fmla="*/ 0 h 1533090"/>
                <a:gd name="connsiteX2" fmla="*/ 2299635 w 2299635"/>
                <a:gd name="connsiteY2" fmla="*/ 1533090 h 1533090"/>
                <a:gd name="connsiteX3" fmla="*/ 0 w 2299635"/>
                <a:gd name="connsiteY3" fmla="*/ 1533090 h 1533090"/>
                <a:gd name="connsiteX4" fmla="*/ 0 w 2299635"/>
                <a:gd name="connsiteY4" fmla="*/ 0 h 153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9635" h="1533090">
                  <a:moveTo>
                    <a:pt x="0" y="0"/>
                  </a:moveTo>
                  <a:lnTo>
                    <a:pt x="2299635" y="0"/>
                  </a:lnTo>
                  <a:lnTo>
                    <a:pt x="2299635" y="1533090"/>
                  </a:lnTo>
                  <a:lnTo>
                    <a:pt x="0" y="15330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marL="342900" indent="-342900" algn="just">
                <a:buFont typeface="Wingdings" panose="05000000000000000000" pitchFamily="2" charset="2"/>
                <a:buChar char="Ø"/>
              </a:pPr>
              <a:r>
                <a:rPr lang="vi-VN" sz="2200" dirty="0">
                  <a:solidFill>
                    <a:srgbClr val="0000CC"/>
                  </a:solidFill>
                  <a:latin typeface="+mj-lt"/>
                </a:rPr>
                <a:t>Điểm thi hết học phần TA2, TA3</a:t>
              </a:r>
              <a:r>
                <a:rPr lang="vi-VN" sz="2200" dirty="0">
                  <a:latin typeface="+mj-lt"/>
                </a:rPr>
                <a:t>: được xác định bằng kết quả bài thi </a:t>
              </a:r>
              <a:r>
                <a:rPr lang="vi-VN" sz="2200" dirty="0">
                  <a:solidFill>
                    <a:srgbClr val="C00000"/>
                  </a:solidFill>
                  <a:latin typeface="+mj-lt"/>
                </a:rPr>
                <a:t>TOEIC Online Placement Test </a:t>
              </a:r>
              <a:r>
                <a:rPr lang="vi-VN" sz="2200" dirty="0">
                  <a:latin typeface="+mj-lt"/>
                </a:rPr>
                <a:t>– Lần thi thứ 2, 3. </a:t>
              </a: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5ED9B9CC-0C6B-463D-9B03-A13FFA80EAEE}"/>
                </a:ext>
              </a:extLst>
            </p:cNvPr>
            <p:cNvSpPr/>
            <p:nvPr/>
          </p:nvSpPr>
          <p:spPr>
            <a:xfrm>
              <a:off x="3039090" y="5211659"/>
              <a:ext cx="1808658" cy="1622713"/>
            </a:xfrm>
            <a:custGeom>
              <a:avLst/>
              <a:gdLst>
                <a:gd name="connsiteX0" fmla="*/ 0 w 1533090"/>
                <a:gd name="connsiteY0" fmla="*/ 766545 h 1533090"/>
                <a:gd name="connsiteX1" fmla="*/ 766545 w 1533090"/>
                <a:gd name="connsiteY1" fmla="*/ 0 h 1533090"/>
                <a:gd name="connsiteX2" fmla="*/ 1533090 w 1533090"/>
                <a:gd name="connsiteY2" fmla="*/ 766545 h 1533090"/>
                <a:gd name="connsiteX3" fmla="*/ 766545 w 1533090"/>
                <a:gd name="connsiteY3" fmla="*/ 1533090 h 1533090"/>
                <a:gd name="connsiteX4" fmla="*/ 0 w 1533090"/>
                <a:gd name="connsiteY4" fmla="*/ 766545 h 153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3090" h="1533090">
                  <a:moveTo>
                    <a:pt x="0" y="766545"/>
                  </a:moveTo>
                  <a:cubicBezTo>
                    <a:pt x="0" y="343194"/>
                    <a:pt x="343194" y="0"/>
                    <a:pt x="766545" y="0"/>
                  </a:cubicBezTo>
                  <a:cubicBezTo>
                    <a:pt x="1189896" y="0"/>
                    <a:pt x="1533090" y="343194"/>
                    <a:pt x="1533090" y="766545"/>
                  </a:cubicBezTo>
                  <a:cubicBezTo>
                    <a:pt x="1533090" y="1189896"/>
                    <a:pt x="1189896" y="1533090"/>
                    <a:pt x="766545" y="1533090"/>
                  </a:cubicBezTo>
                  <a:cubicBezTo>
                    <a:pt x="343194" y="1533090"/>
                    <a:pt x="0" y="1189896"/>
                    <a:pt x="0" y="766545"/>
                  </a:cubicBezTo>
                  <a:close/>
                </a:path>
              </a:pathLst>
            </a:cu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46106" tIns="396000" rIns="246106" bIns="246106" spcCol="1270" anchor="ctr"/>
            <a:lstStyle/>
            <a:p>
              <a:pPr defTabSz="1511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400">
                  <a:solidFill>
                    <a:schemeClr val="tx1"/>
                  </a:solidFill>
                </a:rPr>
                <a:t>ĐỐI VỚI HP TA 1 VÀ TA4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3197FEA4-1EF2-490B-AE2E-EB2DB4893306}"/>
                </a:ext>
              </a:extLst>
            </p:cNvPr>
            <p:cNvSpPr/>
            <p:nvPr/>
          </p:nvSpPr>
          <p:spPr>
            <a:xfrm>
              <a:off x="4763669" y="6140355"/>
              <a:ext cx="5892190" cy="868505"/>
            </a:xfrm>
            <a:custGeom>
              <a:avLst/>
              <a:gdLst>
                <a:gd name="connsiteX0" fmla="*/ 0 w 2299635"/>
                <a:gd name="connsiteY0" fmla="*/ 0 h 1533090"/>
                <a:gd name="connsiteX1" fmla="*/ 2299635 w 2299635"/>
                <a:gd name="connsiteY1" fmla="*/ 0 h 1533090"/>
                <a:gd name="connsiteX2" fmla="*/ 2299635 w 2299635"/>
                <a:gd name="connsiteY2" fmla="*/ 1533090 h 1533090"/>
                <a:gd name="connsiteX3" fmla="*/ 0 w 2299635"/>
                <a:gd name="connsiteY3" fmla="*/ 1533090 h 1533090"/>
                <a:gd name="connsiteX4" fmla="*/ 0 w 2299635"/>
                <a:gd name="connsiteY4" fmla="*/ 0 h 153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9635" h="1533090">
                  <a:moveTo>
                    <a:pt x="0" y="0"/>
                  </a:moveTo>
                  <a:lnTo>
                    <a:pt x="2299635" y="0"/>
                  </a:lnTo>
                  <a:lnTo>
                    <a:pt x="2299635" y="1533090"/>
                  </a:lnTo>
                  <a:lnTo>
                    <a:pt x="0" y="153309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marL="342900" lvl="1" indent="-342900" algn="just" defTabSz="933450">
                <a:lnSpc>
                  <a:spcPct val="90000"/>
                </a:lnSpc>
                <a:spcAft>
                  <a:spcPct val="15000"/>
                </a:spcAft>
                <a:buFont typeface="Wingdings" panose="05000000000000000000" pitchFamily="2" charset="2"/>
                <a:buChar char="Ø"/>
                <a:defRPr/>
              </a:pPr>
              <a:r>
                <a:rPr lang="vi-VN" sz="2200" dirty="0">
                  <a:latin typeface="+mj-lt"/>
                </a:rPr>
                <a:t>Theo quy định chung của trường và được xác định trong đề cương chi tiết từng học phần</a:t>
              </a:r>
              <a:endParaRPr lang="en-US" sz="2200" dirty="0">
                <a:latin typeface="+mj-lt"/>
              </a:endParaRPr>
            </a:p>
          </p:txBody>
        </p:sp>
      </p:grpSp>
      <p:sp>
        <p:nvSpPr>
          <p:cNvPr id="26" name="Rectangle 24">
            <a:extLst>
              <a:ext uri="{FF2B5EF4-FFF2-40B4-BE49-F238E27FC236}">
                <a16:creationId xmlns:a16="http://schemas.microsoft.com/office/drawing/2014/main" id="{7C70B72B-B569-451C-A9DA-F5415658B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74" y="2537699"/>
            <a:ext cx="1978945" cy="170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6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lang="en-US" altLang="en-US" sz="2000" b="1">
                <a:solidFill>
                  <a:schemeClr val="bg1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ĐÁNH GIÁ CÁC HP TA TRONG CHƯƠNG TRÌNH</a:t>
            </a:r>
          </a:p>
        </p:txBody>
      </p:sp>
      <p:sp>
        <p:nvSpPr>
          <p:cNvPr id="27" name="Up-Down Arrow 21">
            <a:extLst>
              <a:ext uri="{FF2B5EF4-FFF2-40B4-BE49-F238E27FC236}">
                <a16:creationId xmlns:a16="http://schemas.microsoft.com/office/drawing/2014/main" id="{B1BE400C-761C-4D65-8CBD-8324B3D66E88}"/>
              </a:ext>
            </a:extLst>
          </p:cNvPr>
          <p:cNvSpPr/>
          <p:nvPr/>
        </p:nvSpPr>
        <p:spPr>
          <a:xfrm>
            <a:off x="2740025" y="2945552"/>
            <a:ext cx="578213" cy="864447"/>
          </a:xfrm>
          <a:prstGeom prst="up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35521E5-CFEC-4997-8560-FDE9E3C88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594" y="1785487"/>
            <a:ext cx="3892806" cy="368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88330"/>
      </p:ext>
    </p:extLst>
  </p:cSld>
  <p:clrMapOvr>
    <a:masterClrMapping/>
  </p:clrMapOvr>
  <p:transition>
    <p:split orient="vert" dir="in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451A14E-EEAB-42F6-9FC3-5EBF93443E0E}"/>
              </a:ext>
            </a:extLst>
          </p:cNvPr>
          <p:cNvSpPr/>
          <p:nvPr/>
        </p:nvSpPr>
        <p:spPr>
          <a:xfrm>
            <a:off x="1030288" y="34926"/>
            <a:ext cx="7772400" cy="5492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16" name="Rectangle 28">
            <a:extLst>
              <a:ext uri="{FF2B5EF4-FFF2-40B4-BE49-F238E27FC236}">
                <a16:creationId xmlns:a16="http://schemas.microsoft.com/office/drawing/2014/main" id="{A4BBAF92-092D-4EE2-B274-7779886DB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488" y="49214"/>
            <a:ext cx="7696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chemeClr val="bg1"/>
                </a:solidFill>
                <a:cs typeface="Times New Roman" panose="02020603050405020304" pitchFamily="18" charset="0"/>
              </a:rPr>
              <a:t>XÉT QUY ĐỔI ĐIỂM HỌC VƯỢT CÁC HP TA</a:t>
            </a:r>
            <a:endParaRPr lang="en-US" altLang="en-US" sz="28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C0C1C6-7059-4521-AF30-0A93D9C65F89}"/>
              </a:ext>
            </a:extLst>
          </p:cNvPr>
          <p:cNvSpPr txBox="1"/>
          <p:nvPr/>
        </p:nvSpPr>
        <p:spPr>
          <a:xfrm>
            <a:off x="5943600" y="6546075"/>
            <a:ext cx="15102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12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2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200" b="1" i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65</a:t>
            </a:r>
            <a:endParaRPr lang="en-US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B4CB567-5690-4145-8D63-6F8DB6F30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432677"/>
              </p:ext>
            </p:extLst>
          </p:nvPr>
        </p:nvGraphicFramePr>
        <p:xfrm>
          <a:off x="48768" y="1143000"/>
          <a:ext cx="9753600" cy="3200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80484">
                  <a:extLst>
                    <a:ext uri="{9D8B030D-6E8A-4147-A177-3AD203B41FA5}">
                      <a16:colId xmlns:a16="http://schemas.microsoft.com/office/drawing/2014/main" val="1882992996"/>
                    </a:ext>
                  </a:extLst>
                </a:gridCol>
                <a:gridCol w="1285358">
                  <a:extLst>
                    <a:ext uri="{9D8B030D-6E8A-4147-A177-3AD203B41FA5}">
                      <a16:colId xmlns:a16="http://schemas.microsoft.com/office/drawing/2014/main" val="3099012629"/>
                    </a:ext>
                  </a:extLst>
                </a:gridCol>
                <a:gridCol w="1587795">
                  <a:extLst>
                    <a:ext uri="{9D8B030D-6E8A-4147-A177-3AD203B41FA5}">
                      <a16:colId xmlns:a16="http://schemas.microsoft.com/office/drawing/2014/main" val="2162319688"/>
                    </a:ext>
                  </a:extLst>
                </a:gridCol>
                <a:gridCol w="1512186">
                  <a:extLst>
                    <a:ext uri="{9D8B030D-6E8A-4147-A177-3AD203B41FA5}">
                      <a16:colId xmlns:a16="http://schemas.microsoft.com/office/drawing/2014/main" val="295431882"/>
                    </a:ext>
                  </a:extLst>
                </a:gridCol>
                <a:gridCol w="1739014">
                  <a:extLst>
                    <a:ext uri="{9D8B030D-6E8A-4147-A177-3AD203B41FA5}">
                      <a16:colId xmlns:a16="http://schemas.microsoft.com/office/drawing/2014/main" val="436248330"/>
                    </a:ext>
                  </a:extLst>
                </a:gridCol>
                <a:gridCol w="2948763">
                  <a:extLst>
                    <a:ext uri="{9D8B030D-6E8A-4147-A177-3AD203B41FA5}">
                      <a16:colId xmlns:a16="http://schemas.microsoft.com/office/drawing/2014/main" val="1112013915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vi-VN">
                          <a:solidFill>
                            <a:srgbClr val="FF0000"/>
                          </a:solidFill>
                        </a:rPr>
                        <a:t>STT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>
                          <a:solidFill>
                            <a:srgbClr val="FF0000"/>
                          </a:solidFill>
                        </a:rPr>
                        <a:t>Điểm test TOEIC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>
                          <a:solidFill>
                            <a:srgbClr val="FF0000"/>
                          </a:solidFill>
                        </a:rPr>
                        <a:t>Học phần học vượt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>
                          <a:solidFill>
                            <a:srgbClr val="FF0000"/>
                          </a:solidFill>
                        </a:rPr>
                        <a:t>Học phần xét miễn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>
                          <a:solidFill>
                            <a:srgbClr val="FF0000"/>
                          </a:solidFill>
                        </a:rPr>
                        <a:t>Điểm quy đổi HP TA1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>
                          <a:solidFill>
                            <a:srgbClr val="FF0000"/>
                          </a:solidFill>
                        </a:rPr>
                        <a:t>Ghi chú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33509"/>
                  </a:ext>
                </a:extLst>
              </a:tr>
              <a:tr h="401536">
                <a:tc>
                  <a:txBody>
                    <a:bodyPr/>
                    <a:lstStyle/>
                    <a:p>
                      <a:pPr algn="ctr"/>
                      <a:r>
                        <a:rPr lang="vi-VN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275-345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Tiếng Anh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Tiếng Anh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vi-VN" b="1"/>
                        <a:t>Học vượt so với tiến độ chung 1 HP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5620"/>
                  </a:ext>
                </a:extLst>
              </a:tr>
              <a:tr h="401536">
                <a:tc>
                  <a:txBody>
                    <a:bodyPr/>
                    <a:lstStyle/>
                    <a:p>
                      <a:pPr algn="ctr"/>
                      <a:r>
                        <a:rPr lang="vi-VN" b="1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350-420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Tiếng Anh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Tiếng Anh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b="1"/>
                        <a:t>Học vượt so với tiến độ chung 2 HP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36179"/>
                  </a:ext>
                </a:extLst>
              </a:tr>
              <a:tr h="401536">
                <a:tc>
                  <a:txBody>
                    <a:bodyPr/>
                    <a:lstStyle/>
                    <a:p>
                      <a:pPr algn="ctr"/>
                      <a:r>
                        <a:rPr lang="vi-VN" b="1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425-495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Tiếng Anh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Tiếng Anh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b="1"/>
                        <a:t>Học vượt so với tiến độ chung 3 HP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123430"/>
                  </a:ext>
                </a:extLst>
              </a:tr>
              <a:tr h="401536">
                <a:tc>
                  <a:txBody>
                    <a:bodyPr/>
                    <a:lstStyle/>
                    <a:p>
                      <a:pPr algn="ctr"/>
                      <a:r>
                        <a:rPr lang="vi-VN" b="1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Từ 500 trở lên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Tiếng Anh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vi-VN" b="1"/>
                        <a:t>Tiếng Anh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b="1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b="1"/>
                        <a:t>Học vượt so với tiến độ chung 4 HP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39414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650373A-7AB7-48DB-AFED-9A6F9C8B85AC}"/>
              </a:ext>
            </a:extLst>
          </p:cNvPr>
          <p:cNvSpPr txBox="1"/>
          <p:nvPr/>
        </p:nvSpPr>
        <p:spPr>
          <a:xfrm>
            <a:off x="0" y="4572000"/>
            <a:ext cx="98724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000" dirty="0">
                <a:latin typeface="+mj-lt"/>
              </a:rPr>
              <a:t>Nếu sinh viên đạt các HP học vượt thì được xếp học vượt lên học phần tiếp theo ở học kỳ sau. Nếu không đạt HP học vượt thì học lại học phần đó. </a:t>
            </a:r>
            <a:r>
              <a:rPr lang="vi-VN" sz="2000" dirty="0">
                <a:solidFill>
                  <a:srgbClr val="0000CC"/>
                </a:solidFill>
                <a:latin typeface="+mj-lt"/>
              </a:rPr>
              <a:t>Trường hợp sinh viên học vượt có kết quả học phần học vượt </a:t>
            </a:r>
            <a:r>
              <a:rPr lang="vi-VN" sz="2000" dirty="0">
                <a:solidFill>
                  <a:srgbClr val="FF0000"/>
                </a:solidFill>
                <a:latin typeface="+mj-lt"/>
              </a:rPr>
              <a:t>cao hơn mức điểm quy đổi </a:t>
            </a:r>
            <a:r>
              <a:rPr lang="vi-VN" sz="2000" dirty="0">
                <a:solidFill>
                  <a:srgbClr val="0000CC"/>
                </a:solidFill>
                <a:latin typeface="+mj-lt"/>
              </a:rPr>
              <a:t>thì sinh viên được </a:t>
            </a:r>
            <a:r>
              <a:rPr lang="vi-VN" sz="2000" dirty="0">
                <a:solidFill>
                  <a:srgbClr val="FF0000"/>
                </a:solidFill>
                <a:latin typeface="+mj-lt"/>
              </a:rPr>
              <a:t>công nhận theo điểm đã đạt được của học phần học vượt</a:t>
            </a:r>
            <a:r>
              <a:rPr lang="vi-VN" sz="2000" dirty="0">
                <a:latin typeface="+mj-lt"/>
              </a:rPr>
              <a:t>. </a:t>
            </a:r>
            <a:endParaRPr lang="vi-VN" sz="2000" b="0" i="0" u="none" strike="noStrike" baseline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F41925-1805-40F3-A601-F857A45010F6}"/>
              </a:ext>
            </a:extLst>
          </p:cNvPr>
          <p:cNvSpPr txBox="1"/>
          <p:nvPr/>
        </p:nvSpPr>
        <p:spPr>
          <a:xfrm>
            <a:off x="1905000" y="6103938"/>
            <a:ext cx="6681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1800" b="1" i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65/</a:t>
            </a:r>
            <a:r>
              <a:rPr lang="en-US" sz="18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QĐ-ĐHKTKTCN, </a:t>
            </a:r>
            <a:r>
              <a:rPr lang="en-US" sz="1800" b="1" i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800" b="1" i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en-US" sz="1800" b="1" i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/03/2021</a:t>
            </a:r>
            <a:endParaRPr lang="en-US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07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" y="804672"/>
            <a:ext cx="92202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4. </a:t>
            </a:r>
            <a:r>
              <a:rPr lang="en-US" sz="28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Công</a:t>
            </a:r>
            <a:r>
              <a:rPr lang="en-US" sz="2800" b="1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tác</a:t>
            </a:r>
            <a:r>
              <a:rPr lang="en-US" sz="2800" b="1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Đ</a:t>
            </a:r>
            <a:r>
              <a:rPr lang="en-US" sz="2800" b="1" dirty="0" err="1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ảm</a:t>
            </a:r>
            <a:r>
              <a:rPr lang="en-US" sz="2800" b="1" dirty="0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bảo</a:t>
            </a:r>
            <a:r>
              <a:rPr lang="en-US" sz="2800" b="1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chất</a:t>
            </a:r>
            <a:r>
              <a:rPr lang="en-US" sz="2800" b="1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lượng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9D5B4B3B-8717-48DE-8CBC-3B3FB0C6B946}"/>
              </a:ext>
            </a:extLst>
          </p:cNvPr>
          <p:cNvSpPr txBox="1">
            <a:spLocks noChangeArrowheads="1"/>
          </p:cNvSpPr>
          <p:nvPr/>
        </p:nvSpPr>
        <p:spPr>
          <a:xfrm>
            <a:off x="1295400" y="177800"/>
            <a:ext cx="7162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PHÒNG KHẢO THÍ &amp; ĐẢM BẢO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37" name="Group 4">
            <a:extLst>
              <a:ext uri="{FF2B5EF4-FFF2-40B4-BE49-F238E27FC236}">
                <a16:creationId xmlns:a16="http://schemas.microsoft.com/office/drawing/2014/main" id="{418FD154-7754-446E-AB52-9BB8E4E301C7}"/>
              </a:ext>
            </a:extLst>
          </p:cNvPr>
          <p:cNvGrpSpPr/>
          <p:nvPr/>
        </p:nvGrpSpPr>
        <p:grpSpPr>
          <a:xfrm>
            <a:off x="21336" y="3131494"/>
            <a:ext cx="2760093" cy="2437764"/>
            <a:chOff x="524379" y="1367159"/>
            <a:chExt cx="3436016" cy="4106016"/>
          </a:xfrm>
        </p:grpSpPr>
        <p:sp>
          <p:nvSpPr>
            <p:cNvPr id="38" name="Rounded Rectangle 38">
              <a:extLst>
                <a:ext uri="{FF2B5EF4-FFF2-40B4-BE49-F238E27FC236}">
                  <a16:creationId xmlns:a16="http://schemas.microsoft.com/office/drawing/2014/main" id="{C3435648-3327-4D0A-831F-8AFFA385CDC3}"/>
                </a:ext>
              </a:extLst>
            </p:cNvPr>
            <p:cNvSpPr/>
            <p:nvPr/>
          </p:nvSpPr>
          <p:spPr>
            <a:xfrm>
              <a:off x="524379" y="1367159"/>
              <a:ext cx="3436016" cy="4106016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ounded Rectangle 5">
              <a:extLst>
                <a:ext uri="{FF2B5EF4-FFF2-40B4-BE49-F238E27FC236}">
                  <a16:creationId xmlns:a16="http://schemas.microsoft.com/office/drawing/2014/main" id="{F96804B8-F683-46B7-A19C-6E5C30F27873}"/>
                </a:ext>
              </a:extLst>
            </p:cNvPr>
            <p:cNvSpPr/>
            <p:nvPr/>
          </p:nvSpPr>
          <p:spPr>
            <a:xfrm>
              <a:off x="618078" y="2134011"/>
              <a:ext cx="3011704" cy="31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  <a:spcAft>
                  <a:spcPts val="0"/>
                </a:spcAft>
              </a:pPr>
              <a:endParaRPr lang="en-US" sz="4000" b="1" kern="12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7E9DBE63-17A6-417B-8D02-9D336308A9EC}"/>
              </a:ext>
            </a:extLst>
          </p:cNvPr>
          <p:cNvSpPr txBox="1"/>
          <p:nvPr/>
        </p:nvSpPr>
        <p:spPr>
          <a:xfrm>
            <a:off x="18289" y="3439234"/>
            <a:ext cx="2710730" cy="1680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1400" b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en-US" sz="2200" b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HĐ ĐBCL: Đổi mới PP giảng dạy, PP đánh giá, PP kiểm tra, ...</a:t>
            </a:r>
            <a:endParaRPr lang="en-US" sz="2200" b="1" dirty="0">
              <a:solidFill>
                <a:schemeClr val="bg1"/>
              </a:solidFill>
              <a:latin typeface="Arial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41" name="Group 4">
            <a:extLst>
              <a:ext uri="{FF2B5EF4-FFF2-40B4-BE49-F238E27FC236}">
                <a16:creationId xmlns:a16="http://schemas.microsoft.com/office/drawing/2014/main" id="{54AD8C69-927B-4CC6-B62D-356AF3C1B0EC}"/>
              </a:ext>
            </a:extLst>
          </p:cNvPr>
          <p:cNvGrpSpPr/>
          <p:nvPr/>
        </p:nvGrpSpPr>
        <p:grpSpPr>
          <a:xfrm>
            <a:off x="2886456" y="3131493"/>
            <a:ext cx="3882880" cy="2437763"/>
            <a:chOff x="524379" y="1367159"/>
            <a:chExt cx="3105403" cy="4106016"/>
          </a:xfrm>
        </p:grpSpPr>
        <p:sp>
          <p:nvSpPr>
            <p:cNvPr id="42" name="Rounded Rectangle 38">
              <a:extLst>
                <a:ext uri="{FF2B5EF4-FFF2-40B4-BE49-F238E27FC236}">
                  <a16:creationId xmlns:a16="http://schemas.microsoft.com/office/drawing/2014/main" id="{D9F04009-D61D-470D-9502-3819787F91CB}"/>
                </a:ext>
              </a:extLst>
            </p:cNvPr>
            <p:cNvSpPr/>
            <p:nvPr/>
          </p:nvSpPr>
          <p:spPr>
            <a:xfrm>
              <a:off x="524379" y="1367159"/>
              <a:ext cx="3105403" cy="4106016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Rounded Rectangle 5">
              <a:extLst>
                <a:ext uri="{FF2B5EF4-FFF2-40B4-BE49-F238E27FC236}">
                  <a16:creationId xmlns:a16="http://schemas.microsoft.com/office/drawing/2014/main" id="{A09BB067-2D8B-4E7D-902E-C7E99F589918}"/>
                </a:ext>
              </a:extLst>
            </p:cNvPr>
            <p:cNvSpPr/>
            <p:nvPr/>
          </p:nvSpPr>
          <p:spPr>
            <a:xfrm>
              <a:off x="618078" y="2134011"/>
              <a:ext cx="3011704" cy="31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  <a:spcAft>
                  <a:spcPts val="0"/>
                </a:spcAft>
              </a:pPr>
              <a:endParaRPr lang="en-US" sz="4000" b="1" kern="12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1D4F351A-CBBE-4745-B7F5-91EA5187F34C}"/>
              </a:ext>
            </a:extLst>
          </p:cNvPr>
          <p:cNvSpPr txBox="1"/>
          <p:nvPr/>
        </p:nvSpPr>
        <p:spPr>
          <a:xfrm>
            <a:off x="2903561" y="3231921"/>
            <a:ext cx="3780449" cy="2086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- HĐ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đánh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giá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chất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lượng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GD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bao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gồm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Tự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đánh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giá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và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đánh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giá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ngoài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đối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tượng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đánh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giá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là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nhà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trường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(CSGD)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và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CTĐT.</a:t>
            </a:r>
          </a:p>
        </p:txBody>
      </p:sp>
      <p:grpSp>
        <p:nvGrpSpPr>
          <p:cNvPr id="45" name="Group 4">
            <a:extLst>
              <a:ext uri="{FF2B5EF4-FFF2-40B4-BE49-F238E27FC236}">
                <a16:creationId xmlns:a16="http://schemas.microsoft.com/office/drawing/2014/main" id="{B4F1164D-3C34-47A5-B5BF-A386DA11926C}"/>
              </a:ext>
            </a:extLst>
          </p:cNvPr>
          <p:cNvGrpSpPr/>
          <p:nvPr/>
        </p:nvGrpSpPr>
        <p:grpSpPr>
          <a:xfrm>
            <a:off x="6876976" y="3131494"/>
            <a:ext cx="2995952" cy="2437762"/>
            <a:chOff x="524379" y="1367159"/>
            <a:chExt cx="3436016" cy="4106016"/>
          </a:xfrm>
        </p:grpSpPr>
        <p:sp>
          <p:nvSpPr>
            <p:cNvPr id="46" name="Rounded Rectangle 38">
              <a:extLst>
                <a:ext uri="{FF2B5EF4-FFF2-40B4-BE49-F238E27FC236}">
                  <a16:creationId xmlns:a16="http://schemas.microsoft.com/office/drawing/2014/main" id="{8FD20ACD-0B23-4652-8587-675CA675C47A}"/>
                </a:ext>
              </a:extLst>
            </p:cNvPr>
            <p:cNvSpPr/>
            <p:nvPr/>
          </p:nvSpPr>
          <p:spPr>
            <a:xfrm>
              <a:off x="524379" y="1367159"/>
              <a:ext cx="3436016" cy="4106016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Rounded Rectangle 5">
              <a:extLst>
                <a:ext uri="{FF2B5EF4-FFF2-40B4-BE49-F238E27FC236}">
                  <a16:creationId xmlns:a16="http://schemas.microsoft.com/office/drawing/2014/main" id="{37D98103-A0B5-4D6A-9EBE-96EB4C62AE81}"/>
                </a:ext>
              </a:extLst>
            </p:cNvPr>
            <p:cNvSpPr/>
            <p:nvPr/>
          </p:nvSpPr>
          <p:spPr>
            <a:xfrm>
              <a:off x="618078" y="2134011"/>
              <a:ext cx="3011704" cy="31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  <a:spcAft>
                  <a:spcPts val="0"/>
                </a:spcAft>
              </a:pPr>
              <a:endParaRPr lang="en-US" sz="4000" b="1" kern="12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A62CB92B-DE58-4648-B15A-963B3CC3D9FB}"/>
              </a:ext>
            </a:extLst>
          </p:cNvPr>
          <p:cNvSpPr txBox="1"/>
          <p:nvPr/>
        </p:nvSpPr>
        <p:spPr>
          <a:xfrm>
            <a:off x="6958675" y="3392462"/>
            <a:ext cx="2794925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Hoạt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động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khảo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sát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đối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với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SV, GV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và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các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bên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liên</a:t>
            </a:r>
            <a:r>
              <a:rPr lang="en-US" sz="2200" b="1" dirty="0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/>
                <a:ea typeface="Arial Unicode MS" pitchFamily="34" charset="-128"/>
                <a:cs typeface="Arial Unicode MS" pitchFamily="34" charset="-128"/>
              </a:rPr>
              <a:t>quan</a:t>
            </a:r>
            <a:endParaRPr lang="en-US" sz="2200" b="1" dirty="0">
              <a:solidFill>
                <a:schemeClr val="bg1"/>
              </a:solidFill>
              <a:latin typeface="Arial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50" name="Group 4">
            <a:extLst>
              <a:ext uri="{FF2B5EF4-FFF2-40B4-BE49-F238E27FC236}">
                <a16:creationId xmlns:a16="http://schemas.microsoft.com/office/drawing/2014/main" id="{02BA765D-0649-44AE-961A-7A384669225B}"/>
              </a:ext>
            </a:extLst>
          </p:cNvPr>
          <p:cNvGrpSpPr/>
          <p:nvPr/>
        </p:nvGrpSpPr>
        <p:grpSpPr>
          <a:xfrm>
            <a:off x="2720563" y="1676400"/>
            <a:ext cx="4451007" cy="867482"/>
            <a:chOff x="524379" y="1367159"/>
            <a:chExt cx="3436016" cy="4106016"/>
          </a:xfrm>
        </p:grpSpPr>
        <p:sp>
          <p:nvSpPr>
            <p:cNvPr id="51" name="Rounded Rectangle 38">
              <a:extLst>
                <a:ext uri="{FF2B5EF4-FFF2-40B4-BE49-F238E27FC236}">
                  <a16:creationId xmlns:a16="http://schemas.microsoft.com/office/drawing/2014/main" id="{85F2EF56-C098-48A7-81B3-06D94F0BAD6E}"/>
                </a:ext>
              </a:extLst>
            </p:cNvPr>
            <p:cNvSpPr/>
            <p:nvPr/>
          </p:nvSpPr>
          <p:spPr>
            <a:xfrm>
              <a:off x="524379" y="1367159"/>
              <a:ext cx="3436016" cy="4106016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Rounded Rectangle 5">
              <a:extLst>
                <a:ext uri="{FF2B5EF4-FFF2-40B4-BE49-F238E27FC236}">
                  <a16:creationId xmlns:a16="http://schemas.microsoft.com/office/drawing/2014/main" id="{6DE682EB-1FE5-47C3-B07E-B4690A0891E8}"/>
                </a:ext>
              </a:extLst>
            </p:cNvPr>
            <p:cNvSpPr/>
            <p:nvPr/>
          </p:nvSpPr>
          <p:spPr>
            <a:xfrm>
              <a:off x="618078" y="2134011"/>
              <a:ext cx="3011704" cy="31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  <a:spcAft>
                  <a:spcPts val="0"/>
                </a:spcAft>
              </a:pPr>
              <a:endParaRPr lang="en-US" sz="4000" b="1" kern="12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2840C8C7-C62E-4EA4-AC2D-831ABB5C7DB3}"/>
              </a:ext>
            </a:extLst>
          </p:cNvPr>
          <p:cNvSpPr txBox="1"/>
          <p:nvPr/>
        </p:nvSpPr>
        <p:spPr>
          <a:xfrm>
            <a:off x="2744947" y="1834448"/>
            <a:ext cx="43317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Công</a:t>
            </a:r>
            <a:r>
              <a:rPr lang="en-US" sz="2200" b="1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tác</a:t>
            </a:r>
            <a:r>
              <a:rPr lang="en-US" sz="2200" b="1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Đ</a:t>
            </a:r>
            <a:r>
              <a:rPr lang="en-US" sz="2200" b="1" dirty="0" err="1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ảm</a:t>
            </a:r>
            <a:r>
              <a:rPr lang="en-US" sz="2200" b="1" dirty="0" smtClean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bảo</a:t>
            </a:r>
            <a:r>
              <a:rPr lang="en-US" sz="2200" b="1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chất</a:t>
            </a:r>
            <a:r>
              <a:rPr lang="en-US" sz="2200" b="1" dirty="0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rPr>
              <a:t>lượng</a:t>
            </a:r>
            <a:endParaRPr lang="en-US" sz="2200" b="1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F8215A4-BBF8-4587-9FA4-86DC1A8B24C6}"/>
              </a:ext>
            </a:extLst>
          </p:cNvPr>
          <p:cNvCxnSpPr/>
          <p:nvPr/>
        </p:nvCxnSpPr>
        <p:spPr bwMode="auto">
          <a:xfrm>
            <a:off x="1533144" y="2091807"/>
            <a:ext cx="1219200" cy="0"/>
          </a:xfrm>
          <a:prstGeom prst="line">
            <a:avLst/>
          </a:prstGeom>
          <a:gradFill rotWithShape="1">
            <a:gsLst>
              <a:gs pos="0">
                <a:schemeClr val="accent1"/>
              </a:gs>
              <a:gs pos="100000">
                <a:srgbClr val="FFFFFF"/>
              </a:gs>
            </a:gsLst>
            <a:lin ang="0" scaled="1"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0EAEEB6-2311-405D-9313-C44E57140C2E}"/>
              </a:ext>
            </a:extLst>
          </p:cNvPr>
          <p:cNvCxnSpPr/>
          <p:nvPr/>
        </p:nvCxnSpPr>
        <p:spPr bwMode="auto">
          <a:xfrm>
            <a:off x="1533144" y="2091807"/>
            <a:ext cx="0" cy="1039686"/>
          </a:xfrm>
          <a:prstGeom prst="straightConnector1">
            <a:avLst/>
          </a:prstGeom>
          <a:gradFill rotWithShape="1">
            <a:gsLst>
              <a:gs pos="0">
                <a:schemeClr val="accent1"/>
              </a:gs>
              <a:gs pos="100000">
                <a:srgbClr val="FFFFFF"/>
              </a:gs>
            </a:gsLst>
            <a:lin ang="0" scaled="1"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618C39E-C287-41E9-840F-024C02D95B17}"/>
              </a:ext>
            </a:extLst>
          </p:cNvPr>
          <p:cNvCxnSpPr/>
          <p:nvPr/>
        </p:nvCxnSpPr>
        <p:spPr bwMode="auto">
          <a:xfrm>
            <a:off x="4818888" y="2521575"/>
            <a:ext cx="0" cy="612000"/>
          </a:xfrm>
          <a:prstGeom prst="straightConnector1">
            <a:avLst/>
          </a:prstGeom>
          <a:gradFill rotWithShape="1">
            <a:gsLst>
              <a:gs pos="0">
                <a:schemeClr val="accent1"/>
              </a:gs>
              <a:gs pos="100000">
                <a:srgbClr val="FFFFFF"/>
              </a:gs>
            </a:gsLst>
            <a:lin ang="0" scaled="1"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784261D-F510-4FED-A427-D2DB8AE2F257}"/>
              </a:ext>
            </a:extLst>
          </p:cNvPr>
          <p:cNvCxnSpPr/>
          <p:nvPr/>
        </p:nvCxnSpPr>
        <p:spPr bwMode="auto">
          <a:xfrm>
            <a:off x="8391144" y="2091807"/>
            <a:ext cx="0" cy="1039686"/>
          </a:xfrm>
          <a:prstGeom prst="straightConnector1">
            <a:avLst/>
          </a:prstGeom>
          <a:gradFill rotWithShape="1">
            <a:gsLst>
              <a:gs pos="0">
                <a:schemeClr val="accent1"/>
              </a:gs>
              <a:gs pos="100000">
                <a:srgbClr val="FFFFFF"/>
              </a:gs>
            </a:gsLst>
            <a:lin ang="0" scaled="1"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5007B80-27DC-420D-83DB-04A3E210AF67}"/>
              </a:ext>
            </a:extLst>
          </p:cNvPr>
          <p:cNvCxnSpPr>
            <a:cxnSpLocks/>
          </p:cNvCxnSpPr>
          <p:nvPr/>
        </p:nvCxnSpPr>
        <p:spPr bwMode="auto">
          <a:xfrm>
            <a:off x="7153282" y="2094855"/>
            <a:ext cx="1237862" cy="0"/>
          </a:xfrm>
          <a:prstGeom prst="line">
            <a:avLst/>
          </a:prstGeom>
          <a:gradFill rotWithShape="1">
            <a:gsLst>
              <a:gs pos="0">
                <a:schemeClr val="accent1"/>
              </a:gs>
              <a:gs pos="100000">
                <a:srgbClr val="FFFFFF"/>
              </a:gs>
            </a:gsLst>
            <a:lin ang="0" scaled="1"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52210623"/>
      </p:ext>
    </p:extLst>
  </p:cSld>
  <p:clrMapOvr>
    <a:masterClrMapping/>
  </p:clrMapOvr>
  <p:transition>
    <p:split orient="vert" dir="in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931" name="Rectangle 27"/>
          <p:cNvSpPr>
            <a:spLocks noChangeArrowheads="1"/>
          </p:cNvSpPr>
          <p:nvPr/>
        </p:nvSpPr>
        <p:spPr bwMode="auto">
          <a:xfrm>
            <a:off x="0" y="914400"/>
            <a:ext cx="9906000" cy="5943600"/>
          </a:xfrm>
          <a:prstGeom prst="rect">
            <a:avLst/>
          </a:prstGeom>
          <a:solidFill>
            <a:srgbClr val="CAD5D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5932" name="Rectangle 28" descr="Narrow horizontal"/>
          <p:cNvSpPr>
            <a:spLocks noChangeArrowheads="1"/>
          </p:cNvSpPr>
          <p:nvPr/>
        </p:nvSpPr>
        <p:spPr bwMode="auto">
          <a:xfrm>
            <a:off x="0" y="0"/>
            <a:ext cx="9906000" cy="990600"/>
          </a:xfrm>
          <a:prstGeom prst="rect">
            <a:avLst/>
          </a:prstGeom>
          <a:pattFill prst="narHorz">
            <a:fgClr>
              <a:schemeClr val="accent1"/>
            </a:fgClr>
            <a:bgClr>
              <a:schemeClr val="bg1"/>
            </a:bgClr>
          </a:pattFill>
          <a:ln w="9525" algn="ctr">
            <a:pattFill prst="narHorz">
              <a:fgClr>
                <a:srgbClr val="FFCC99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Tx/>
              <a:buSzTx/>
              <a:buFontTx/>
              <a:buNone/>
            </a:pPr>
            <a:endParaRPr lang="vi-VN" sz="1800" i="1">
              <a:solidFill>
                <a:schemeClr val="tx1"/>
              </a:solidFill>
            </a:endParaRPr>
          </a:p>
        </p:txBody>
      </p:sp>
      <p:sp>
        <p:nvSpPr>
          <p:cNvPr id="1915933" name="Rectangle 29" descr="Narrow horizontal"/>
          <p:cNvSpPr>
            <a:spLocks noChangeArrowheads="1"/>
          </p:cNvSpPr>
          <p:nvPr/>
        </p:nvSpPr>
        <p:spPr bwMode="auto">
          <a:xfrm>
            <a:off x="0" y="0"/>
            <a:ext cx="1143000" cy="6858000"/>
          </a:xfrm>
          <a:prstGeom prst="rect">
            <a:avLst/>
          </a:prstGeom>
          <a:pattFill prst="narHorz">
            <a:fgClr>
              <a:schemeClr val="accent1"/>
            </a:fgClr>
            <a:bgClr>
              <a:schemeClr val="bg1"/>
            </a:bgClr>
          </a:pattFill>
          <a:ln w="9525" algn="ctr">
            <a:pattFill prst="narHorz">
              <a:fgClr>
                <a:srgbClr val="FFCC99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Tx/>
              <a:buSzTx/>
              <a:buFontTx/>
              <a:buNone/>
            </a:pPr>
            <a:endParaRPr lang="vi-VN" sz="1800" i="1">
              <a:solidFill>
                <a:schemeClr val="tx1"/>
              </a:solidFill>
            </a:endParaRPr>
          </a:p>
        </p:txBody>
      </p:sp>
      <p:sp>
        <p:nvSpPr>
          <p:cNvPr id="1915938" name="Line 9"/>
          <p:cNvSpPr>
            <a:spLocks noChangeShapeType="1"/>
          </p:cNvSpPr>
          <p:nvPr/>
        </p:nvSpPr>
        <p:spPr bwMode="auto">
          <a:xfrm flipV="1">
            <a:off x="3779838" y="5959475"/>
            <a:ext cx="0" cy="1524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915975" name="Picture 7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43000" y="990600"/>
            <a:ext cx="8763000" cy="58674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  <p:sp>
        <p:nvSpPr>
          <p:cNvPr id="7292" name="Rectangle 124"/>
          <p:cNvSpPr>
            <a:spLocks noChangeArrowheads="1"/>
          </p:cNvSpPr>
          <p:nvPr/>
        </p:nvSpPr>
        <p:spPr bwMode="auto">
          <a:xfrm>
            <a:off x="1143000" y="2671964"/>
            <a:ext cx="8001000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8100000" algn="ctr" rotWithShape="0">
              <a:schemeClr val="tx2">
                <a:alpha val="50000"/>
              </a:schemeClr>
            </a:outerShdw>
          </a:effectLst>
        </p:spPr>
        <p:txBody>
          <a:bodyPr anchor="ctr"/>
          <a:lstStyle/>
          <a:p>
            <a:pPr eaLnBrk="1" hangingPunct="1">
              <a:lnSpc>
                <a:spcPct val="125000"/>
              </a:lnSpc>
              <a:buClrTx/>
              <a:buSzTx/>
              <a:buFontTx/>
              <a:buNone/>
            </a:pPr>
            <a:r>
              <a:rPr lang="en-US" sz="3200" b="1">
                <a:solidFill>
                  <a:srgbClr val="FF3300"/>
                </a:solidFill>
                <a:cs typeface="Arial" charset="0"/>
              </a:rPr>
              <a:t>THANK YOU AND WISH YOU HEALTH, HAPPINESS! </a:t>
            </a:r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0" y="0"/>
            <a:ext cx="1981200" cy="2143818"/>
            <a:chOff x="719" y="665"/>
            <a:chExt cx="1451" cy="1390"/>
          </a:xfrm>
        </p:grpSpPr>
        <p:sp>
          <p:nvSpPr>
            <p:cNvPr id="1915981" name="Rectangle 77"/>
            <p:cNvSpPr>
              <a:spLocks noChangeArrowheads="1"/>
            </p:cNvSpPr>
            <p:nvPr/>
          </p:nvSpPr>
          <p:spPr bwMode="auto">
            <a:xfrm>
              <a:off x="1439" y="665"/>
              <a:ext cx="369" cy="40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2" name="Rectangle 78"/>
            <p:cNvSpPr>
              <a:spLocks noChangeArrowheads="1"/>
            </p:cNvSpPr>
            <p:nvPr/>
          </p:nvSpPr>
          <p:spPr bwMode="auto">
            <a:xfrm>
              <a:off x="1441" y="1058"/>
              <a:ext cx="369" cy="405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3" name="Rectangle 79"/>
            <p:cNvSpPr>
              <a:spLocks noChangeArrowheads="1"/>
            </p:cNvSpPr>
            <p:nvPr/>
          </p:nvSpPr>
          <p:spPr bwMode="auto">
            <a:xfrm>
              <a:off x="719" y="1258"/>
              <a:ext cx="368" cy="39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4" name="Rectangle 80"/>
            <p:cNvSpPr>
              <a:spLocks noChangeArrowheads="1"/>
            </p:cNvSpPr>
            <p:nvPr/>
          </p:nvSpPr>
          <p:spPr bwMode="auto">
            <a:xfrm>
              <a:off x="1081" y="1258"/>
              <a:ext cx="362" cy="399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r>
                <a:rPr lang="en-US"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rPr>
                <a:t>            </a:t>
              </a:r>
            </a:p>
          </p:txBody>
        </p:sp>
        <p:sp>
          <p:nvSpPr>
            <p:cNvPr id="1915985" name="Rectangle 81"/>
            <p:cNvSpPr>
              <a:spLocks noChangeArrowheads="1"/>
            </p:cNvSpPr>
            <p:nvPr/>
          </p:nvSpPr>
          <p:spPr bwMode="auto">
            <a:xfrm>
              <a:off x="719" y="1649"/>
              <a:ext cx="368" cy="406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6" name="Rectangle 82"/>
            <p:cNvSpPr>
              <a:spLocks noChangeArrowheads="1"/>
            </p:cNvSpPr>
            <p:nvPr/>
          </p:nvSpPr>
          <p:spPr bwMode="auto">
            <a:xfrm>
              <a:off x="1801" y="665"/>
              <a:ext cx="369" cy="396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</p:grpSp>
      <p:pic>
        <p:nvPicPr>
          <p:cNvPr id="22" name="Picture 2" descr="UNET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" y="0"/>
            <a:ext cx="9890760" cy="914400"/>
          </a:xfrm>
          <a:prstGeom prst="rect">
            <a:avLst/>
          </a:prstGeom>
          <a:noFill/>
        </p:spPr>
      </p:pic>
      <p:pic>
        <p:nvPicPr>
          <p:cNvPr id="18" name="Picture 17" descr="gearanm[1]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5000"/>
            <a:ext cx="1143000" cy="1143000"/>
          </a:xfrm>
          <a:prstGeom prst="rect">
            <a:avLst/>
          </a:prstGeom>
        </p:spPr>
      </p:pic>
      <p:pic>
        <p:nvPicPr>
          <p:cNvPr id="19" name="Picture 74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026880" y="908231"/>
            <a:ext cx="8866419" cy="599344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78330FE-1078-447C-B206-CB0082E82B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" y="-18288"/>
            <a:ext cx="970199" cy="914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0"/>
                                        <p:tgtEl>
                                          <p:spTgt spid="191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2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390473541"/>
</p:tagLst>
</file>

<file path=ppt/theme/theme1.xml><?xml version="1.0" encoding="utf-8"?>
<a:theme xmlns:a="http://schemas.openxmlformats.org/drawingml/2006/main" name="ppc_blanko">
  <a:themeElements>
    <a:clrScheme name="ppc_blanko 2">
      <a:dk1>
        <a:srgbClr val="000000"/>
      </a:dk1>
      <a:lt1>
        <a:srgbClr val="FFFFFF"/>
      </a:lt1>
      <a:dk2>
        <a:srgbClr val="75CCEB"/>
      </a:dk2>
      <a:lt2>
        <a:srgbClr val="B5E3F3"/>
      </a:lt2>
      <a:accent1>
        <a:srgbClr val="00A8D6"/>
      </a:accent1>
      <a:accent2>
        <a:srgbClr val="0086AA"/>
      </a:accent2>
      <a:accent3>
        <a:srgbClr val="FFFFFF"/>
      </a:accent3>
      <a:accent4>
        <a:srgbClr val="000000"/>
      </a:accent4>
      <a:accent5>
        <a:srgbClr val="AAD1E8"/>
      </a:accent5>
      <a:accent6>
        <a:srgbClr val="00799A"/>
      </a:accent6>
      <a:hlink>
        <a:srgbClr val="005E78"/>
      </a:hlink>
      <a:folHlink>
        <a:srgbClr val="870A50"/>
      </a:folHlink>
    </a:clrScheme>
    <a:fontScheme name="ppc_blank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/>
          <a:tailEnd/>
        </a:ln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500" b="1" i="0" u="none" strike="noStrike" cap="none" normalizeH="0" baseline="0" err="1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  <a:ea typeface="Calibri" pitchFamily="34" charset="0"/>
            <a:cs typeface="Times New Roman" pitchFamily="18" charset="0"/>
          </a:defRPr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1"/>
            </a:gs>
            <a:gs pos="100000">
              <a:srgbClr val="FFFFFF"/>
            </a:gs>
          </a:gsLst>
          <a:lin ang="0" scaled="1"/>
        </a:gra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36000" tIns="3600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1"/>
          </a:buClr>
          <a:buSzPct val="70000"/>
          <a:buFont typeface="Wingdings" pitchFamily="2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pc_blanko 1">
        <a:dk1>
          <a:srgbClr val="000000"/>
        </a:dk1>
        <a:lt1>
          <a:srgbClr val="FFFFFF"/>
        </a:lt1>
        <a:dk2>
          <a:srgbClr val="A2D4E6"/>
        </a:dk2>
        <a:lt2>
          <a:srgbClr val="DBEEF5"/>
        </a:lt2>
        <a:accent1>
          <a:srgbClr val="00B0E0"/>
        </a:accent1>
        <a:accent2>
          <a:srgbClr val="008DB4"/>
        </a:accent2>
        <a:accent3>
          <a:srgbClr val="FFFFFF"/>
        </a:accent3>
        <a:accent4>
          <a:srgbClr val="000000"/>
        </a:accent4>
        <a:accent5>
          <a:srgbClr val="AAD4ED"/>
        </a:accent5>
        <a:accent6>
          <a:srgbClr val="007FA3"/>
        </a:accent6>
        <a:hlink>
          <a:srgbClr val="005E78"/>
        </a:hlink>
        <a:folHlink>
          <a:srgbClr val="870A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c_blanko 2">
        <a:dk1>
          <a:srgbClr val="000000"/>
        </a:dk1>
        <a:lt1>
          <a:srgbClr val="FFFFFF"/>
        </a:lt1>
        <a:dk2>
          <a:srgbClr val="75CCEB"/>
        </a:dk2>
        <a:lt2>
          <a:srgbClr val="B5E3F3"/>
        </a:lt2>
        <a:accent1>
          <a:srgbClr val="00A8D6"/>
        </a:accent1>
        <a:accent2>
          <a:srgbClr val="0086AA"/>
        </a:accent2>
        <a:accent3>
          <a:srgbClr val="FFFFFF"/>
        </a:accent3>
        <a:accent4>
          <a:srgbClr val="000000"/>
        </a:accent4>
        <a:accent5>
          <a:srgbClr val="AAD1E8"/>
        </a:accent5>
        <a:accent6>
          <a:srgbClr val="00799A"/>
        </a:accent6>
        <a:hlink>
          <a:srgbClr val="005E78"/>
        </a:hlink>
        <a:folHlink>
          <a:srgbClr val="870A5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C:\WINNT\Profiles\anette.martin\Desktop\PPT_Standard\Last Version\Vorlagen\ppc_blanko.pot</Template>
  <TotalTime>2449081</TotalTime>
  <Words>2497</Words>
  <Application>Microsoft Office PowerPoint</Application>
  <PresentationFormat>A4 Paper (210x297 mm)</PresentationFormat>
  <Paragraphs>281</Paragraphs>
  <Slides>27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Arial Unicode MS</vt:lpstr>
      <vt:lpstr>Calibri</vt:lpstr>
      <vt:lpstr>Symbol</vt:lpstr>
      <vt:lpstr>Tahoma</vt:lpstr>
      <vt:lpstr>Times New Roman</vt:lpstr>
      <vt:lpstr>Verdana</vt:lpstr>
      <vt:lpstr>Wingdings</vt:lpstr>
      <vt:lpstr>ppc_blanko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pixelpark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Kunde Titel der Präsentation</dc:title>
  <dc:subject>PowerPoint-Vorlage für PP Consult</dc:subject>
  <dc:creator>anette.martin</dc:creator>
  <dc:description>Headline und Subheadline sind anders als bei der pp_blanko-Vorlage</dc:description>
  <cp:lastModifiedBy>LENOVO</cp:lastModifiedBy>
  <cp:revision>2312</cp:revision>
  <cp:lastPrinted>2022-09-26T04:13:48Z</cp:lastPrinted>
  <dcterms:created xsi:type="dcterms:W3CDTF">2000-05-29T13:32:46Z</dcterms:created>
  <dcterms:modified xsi:type="dcterms:W3CDTF">2022-09-26T04:16:02Z</dcterms:modified>
</cp:coreProperties>
</file>