
<file path=[Content_Types].xml><?xml version="1.0" encoding="utf-8"?>
<Types xmlns="http://schemas.openxmlformats.org/package/2006/content-types">
  <Override PartName="/ppt/slides/slide6.xml" ContentType="application/vnd.openxmlformats-officedocument.presentationml.slide+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diagrams/layout7.xml" ContentType="application/vnd.openxmlformats-officedocument.drawingml.diagram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diagrams/colors5.xml" ContentType="application/vnd.openxmlformats-officedocument.drawingml.diagramColors+xml"/>
  <Override PartName="/ppt/diagrams/colors6.xml" ContentType="application/vnd.openxmlformats-officedocument.drawingml.diagramColors+xml"/>
  <Override PartName="/ppt/diagrams/drawing6.xml" ContentType="application/vnd.ms-office.drawingml.diagramDrawing+xml"/>
  <Override PartName="/ppt/diagrams/drawing7.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diagrams/drawing5.xml" ContentType="application/vnd.ms-office.drawingml.diagramDrawing+xml"/>
  <Override PartName="/ppt/diagrams/drawing4.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86" r:id="rId3"/>
    <p:sldId id="311" r:id="rId4"/>
    <p:sldId id="290" r:id="rId5"/>
    <p:sldId id="292" r:id="rId6"/>
    <p:sldId id="299" r:id="rId7"/>
    <p:sldId id="300" r:id="rId8"/>
    <p:sldId id="312" r:id="rId9"/>
    <p:sldId id="302" r:id="rId10"/>
    <p:sldId id="303" r:id="rId11"/>
    <p:sldId id="305" r:id="rId12"/>
    <p:sldId id="306" r:id="rId13"/>
    <p:sldId id="320" r:id="rId14"/>
    <p:sldId id="317" r:id="rId15"/>
    <p:sldId id="318" r:id="rId16"/>
    <p:sldId id="319" r:id="rId17"/>
    <p:sldId id="313" r:id="rId18"/>
    <p:sldId id="322" r:id="rId19"/>
    <p:sldId id="323" r:id="rId20"/>
    <p:sldId id="324" r:id="rId21"/>
    <p:sldId id="325" r:id="rId22"/>
    <p:sldId id="326" r:id="rId23"/>
    <p:sldId id="327" r:id="rId24"/>
    <p:sldId id="330" r:id="rId25"/>
    <p:sldId id="315" r:id="rId26"/>
    <p:sldId id="316" r:id="rId27"/>
    <p:sldId id="321" r:id="rId28"/>
    <p:sldId id="309" r:id="rId29"/>
  </p:sldIdLst>
  <p:sldSz cx="10058400" cy="77724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6" d="100"/>
          <a:sy n="76" d="100"/>
        </p:scale>
        <p:origin x="-1572" y="-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hyperlink" Target="https://sinhvien.uneti.edu.vn/sinh-vien/tin-tuc/quyet-dinh-so-475-qd-dhktktcn-ngay-20-10-2018-v-v-ban-hanh-quy-che-cong-tac-sinh-vien-cua-truong-dh-kinh-te-ky-thuat-cong-nghiep-doi-voi-chuong-trinh-.html" TargetMode="External"/></Relationships>
</file>

<file path=ppt/diagrams/_rels/data2.xml.rels><?xml version="1.0" encoding="UTF-8" standalone="yes"?>
<Relationships xmlns="http://schemas.openxmlformats.org/package/2006/relationships"><Relationship Id="rId1" Type="http://schemas.openxmlformats.org/officeDocument/2006/relationships/hyperlink" Target="https://sinhvien.uneti.edu.vn/sinh-vien/tin-tuc/quyet-dinh-so-644-qd-dhktktcn-ngay-01-12-2020-v-v-sua-doi-bo-sung-mot-so-noi-dung-cua-quy-che-danh-gia-ket-qua-ren-luyen-sinh-vien-043926.html" TargetMode="External"/></Relationships>
</file>

<file path=ppt/diagrams/_rels/data4.xml.rels><?xml version="1.0" encoding="UTF-8" standalone="yes"?>
<Relationships xmlns="http://schemas.openxmlformats.org/package/2006/relationships"><Relationship Id="rId1" Type="http://schemas.openxmlformats.org/officeDocument/2006/relationships/hyperlink" Target="https://uneti.edu.vn/quyet-dinh-sua-doi-bo-sung-mot-so-dieu-cua-quy-dinh-ve-hoc-bong-khuyen-khich-hoc-tap-doi-voi-sinh-vien-truong-dai-hoc-kinh-te-ky-thuat-cong-nghiep-ban-hanh-kem-theo-quyet-dinh-so-748-qd-dhktktcn-n/" TargetMode="External"/></Relationships>
</file>

<file path=ppt/diagrams/_rels/data5.xml.rels><?xml version="1.0" encoding="UTF-8" standalone="yes"?>
<Relationships xmlns="http://schemas.openxmlformats.org/package/2006/relationships"><Relationship Id="rId1" Type="http://schemas.openxmlformats.org/officeDocument/2006/relationships/hyperlink" Target="https://uneti.edu.vn/quyet-dinh-ban-hanh-quy-dinh-ve-mien-giam-hoc-phi-va-ho-tro-chi-phi-hoc-tap-doi-voi-sinh-vien-truong-dai-hoc-kinh-te-ky-thuat-cong-nghiep/" TargetMode="External"/></Relationships>
</file>

<file path=ppt/diagrams/_rels/data7.xml.rels><?xml version="1.0" encoding="UTF-8" standalone="yes"?>
<Relationships xmlns="http://schemas.openxmlformats.org/package/2006/relationships"><Relationship Id="rId2" Type="http://schemas.openxmlformats.org/officeDocument/2006/relationships/hyperlink" Target="https://thuvienphapluat.vn/van-ban/Giao-duc/Quyet-dinh-05-2022-QD-TTg-sua-doi-Quyet-dinh-157-2007-QD-TTg-tin-dung-hoc-sinh-507751.aspx" TargetMode="External"/><Relationship Id="rId1" Type="http://schemas.openxmlformats.org/officeDocument/2006/relationships/hyperlink" Target="https://thuvienphapluat.vn/van-ban/Tien-te-Ngan-hang/Quyet-dinh-157-2007-QD-TTg-tin-dung-hoc-sinh-sinh-vien-56252.aspx"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sinhvien.uneti.edu.vn/sinh-vien/tin-tuc/quyet-dinh-so-475-qd-dhktktcn-ngay-20-10-2018-v-v-ban-hanh-quy-che-cong-tac-sinh-vien-cua-truong-dh-kinh-te-ky-thuat-cong-nghiep-doi-voi-chuong-trinh-.html"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sinhvien.uneti.edu.vn/sinh-vien/tin-tuc/quyet-dinh-so-644-qd-dhktktcn-ngay-01-12-2020-v-v-sua-doi-bo-sung-mot-so-noi-dung-cua-quy-che-danh-gia-ket-qua-ren-luyen-sinh-vien-043926.html" TargetMode="External"/></Relationships>
</file>

<file path=ppt/diagrams/_rels/drawing5.xml.rels><?xml version="1.0" encoding="UTF-8" standalone="yes"?>
<Relationships xmlns="http://schemas.openxmlformats.org/package/2006/relationships"><Relationship Id="rId1" Type="http://schemas.openxmlformats.org/officeDocument/2006/relationships/hyperlink" Target="https://sinhvien.uneti.edu.vn/sinh-vien/tin-tuc/quyet-dinh-so-754-qd-dhktktcn-ngay-20-10-2018-ve-ban-hanh-quy-dinh-mien-giam-hoc-phi-hoc-tap-doi-voi-sinh-cien-truong-dh-kinh-te-ky-thuat-cong-nghiep.html" TargetMode="External"/></Relationships>
</file>

<file path=ppt/diagrams/_rels/drawing7.xml.rels><?xml version="1.0" encoding="UTF-8" standalone="yes"?>
<Relationships xmlns="http://schemas.openxmlformats.org/package/2006/relationships"><Relationship Id="rId1" Type="http://schemas.openxmlformats.org/officeDocument/2006/relationships/hyperlink" Target="https://uneti.edu.vn/quyet-dinh-so-157-ngay-27-thang-09-nam-2007-cua-thu-tuong-chinh-phu-ve-tin-dung-doi-voi-sinh-vien/" TargetMode="Externa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tyle>
          <a:lnRef idx="1">
            <a:schemeClr val="accent1"/>
          </a:lnRef>
          <a:fillRef idx="2">
            <a:schemeClr val="accent1"/>
          </a:fillRef>
          <a:effectRef idx="1">
            <a:schemeClr val="accent1"/>
          </a:effectRef>
          <a:fontRef idx="minor">
            <a:schemeClr val="dk1"/>
          </a:fontRef>
        </dgm:style>
      </dgm:prSet>
      <dgm:spPr/>
      <dgm:t>
        <a:bodyPr/>
        <a:lstStyle/>
        <a:p>
          <a:pPr algn="just">
            <a:lnSpc>
              <a:spcPct val="100000"/>
            </a:lnSpc>
          </a:pPr>
          <a:r>
            <a:rPr lang="en-US" sz="1400" b="1" dirty="0" smtClean="0">
              <a:latin typeface="Times New Roman" pitchFamily="18" charset="0"/>
              <a:cs typeface="Times New Roman" pitchFamily="18" charset="0"/>
            </a:rPr>
            <a:t>I. Quyết định </a:t>
          </a:r>
          <a:r>
            <a:rPr lang="vi-VN" sz="1400" b="1" dirty="0" smtClean="0">
              <a:latin typeface="Times New Roman" pitchFamily="18" charset="0"/>
              <a:cs typeface="Times New Roman" pitchFamily="18" charset="0"/>
            </a:rPr>
            <a:t>745/QĐ-ĐHKTKTCN</a:t>
          </a:r>
          <a:r>
            <a:rPr lang="en-US" sz="1400" b="1" dirty="0" smtClean="0">
              <a:latin typeface="Times New Roman" pitchFamily="18" charset="0"/>
              <a:cs typeface="Times New Roman" pitchFamily="18" charset="0"/>
            </a:rPr>
            <a:t> </a:t>
          </a:r>
          <a:r>
            <a:rPr lang="vi-VN" sz="1400" b="1" dirty="0" smtClean="0">
              <a:latin typeface="Times New Roman" pitchFamily="18" charset="0"/>
              <a:cs typeface="Times New Roman" pitchFamily="18" charset="0"/>
            </a:rPr>
            <a:t>ngày </a:t>
          </a:r>
          <a:r>
            <a:rPr lang="en-US" sz="1400" b="1" dirty="0" smtClean="0">
              <a:latin typeface="Times New Roman" pitchFamily="18" charset="0"/>
              <a:cs typeface="Times New Roman" pitchFamily="18" charset="0"/>
            </a:rPr>
            <a:t>20</a:t>
          </a:r>
          <a:r>
            <a:rPr lang="vi-VN" sz="1400" b="1" dirty="0" smtClean="0">
              <a:latin typeface="Times New Roman" pitchFamily="18" charset="0"/>
              <a:cs typeface="Times New Roman" pitchFamily="18" charset="0"/>
            </a:rPr>
            <a:t> tháng </a:t>
          </a:r>
          <a:r>
            <a:rPr lang="en-US" sz="1400" b="1" dirty="0" smtClean="0">
              <a:latin typeface="Times New Roman" pitchFamily="18" charset="0"/>
              <a:cs typeface="Times New Roman" pitchFamily="18" charset="0"/>
            </a:rPr>
            <a:t>8</a:t>
          </a:r>
          <a:r>
            <a:rPr lang="vi-VN" sz="1400" b="1" dirty="0" smtClean="0">
              <a:latin typeface="Times New Roman" pitchFamily="18" charset="0"/>
              <a:cs typeface="Times New Roman" pitchFamily="18" charset="0"/>
            </a:rPr>
            <a:t> năm 20</a:t>
          </a:r>
          <a:r>
            <a:rPr lang="en-US" sz="1400" b="1" dirty="0" smtClean="0">
              <a:latin typeface="Times New Roman" pitchFamily="18" charset="0"/>
              <a:cs typeface="Times New Roman" pitchFamily="18" charset="0"/>
            </a:rPr>
            <a:t>18</a:t>
          </a:r>
          <a:r>
            <a:rPr lang="vi-VN" sz="1400" b="1" dirty="0" smtClean="0">
              <a:latin typeface="Times New Roman" pitchFamily="18" charset="0"/>
              <a:cs typeface="Times New Roman" pitchFamily="18" charset="0"/>
            </a:rPr>
            <a:t> Quy chế công tác sinh viên của Trường Đại học Kinh tế - Kỹ thuật Công nghiệp đối với chương trình đào tạo đại học, cao đẳng hệ chính quy</a:t>
          </a:r>
          <a:r>
            <a:rPr lang="en-US" sz="1400" b="1" dirty="0" smtClean="0">
              <a:latin typeface="Times New Roman" pitchFamily="18" charset="0"/>
              <a:cs typeface="Times New Roman" pitchFamily="18" charset="0"/>
            </a:rPr>
            <a:t>. </a:t>
          </a:r>
          <a:r>
            <a:rPr lang="en-US" sz="1400" b="1" dirty="0" smtClean="0">
              <a:latin typeface="Times New Roman" pitchFamily="18" charset="0"/>
              <a:cs typeface="Times New Roman" pitchFamily="18" charset="0"/>
              <a:hlinkClick xmlns:r="http://schemas.openxmlformats.org/officeDocument/2006/relationships" r:id="rId1"/>
            </a:rPr>
            <a:t>https</a:t>
          </a:r>
          <a:r>
            <a:rPr lang="en-US" sz="1400" b="1" dirty="0" smtClean="0">
              <a:latin typeface="Times New Roman" pitchFamily="18" charset="0"/>
              <a:cs typeface="Times New Roman" pitchFamily="18" charset="0"/>
              <a:hlinkClick xmlns:r="http://schemas.openxmlformats.org/officeDocument/2006/relationships" r:id="rId1"/>
            </a:rPr>
            <a:t>://sinhvien.uneti.edu.vn/sinh-vien/tin-tuc/quyet-dinh-so-475-qd-dhktktcn-ngay-20-10-2018-v-v-ban-hanh-quy-che-cong-tac-sinh-vien-cua-truong-dh-kinh-te-ky-thuat-cong-nghiep-doi-voi-chuong-trinh-.html</a:t>
          </a:r>
          <a:endParaRPr lang="en-US" sz="1400" dirty="0">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tyle>
          <a:lnRef idx="1">
            <a:schemeClr val="accent1"/>
          </a:lnRef>
          <a:fillRef idx="2">
            <a:schemeClr val="accent1"/>
          </a:fillRef>
          <a:effectRef idx="1">
            <a:schemeClr val="accent1"/>
          </a:effectRef>
          <a:fontRef idx="minor">
            <a:schemeClr val="dk1"/>
          </a:fontRef>
        </dgm:style>
      </dgm:prSet>
      <dgm:spPr/>
      <dgm:t>
        <a:bodyPr/>
        <a:lstStyle/>
        <a:p>
          <a:pPr algn="l"/>
          <a:r>
            <a:rPr lang="en-US" sz="1800" b="1" dirty="0" smtClean="0">
              <a:latin typeface="Times New Roman" pitchFamily="18" charset="0"/>
              <a:cs typeface="Times New Roman" pitchFamily="18" charset="0"/>
            </a:rPr>
            <a:t>Điều 3. Nhiệm vụ </a:t>
          </a:r>
          <a:r>
            <a:rPr lang="en-US" sz="1800" b="1" dirty="0" err="1" smtClean="0">
              <a:latin typeface="Times New Roman" pitchFamily="18" charset="0"/>
              <a:cs typeface="Times New Roman" pitchFamily="18" charset="0"/>
            </a:rPr>
            <a:t>của</a:t>
          </a:r>
          <a:r>
            <a:rPr lang="en-US" sz="1800" b="1" dirty="0" smtClean="0">
              <a:latin typeface="Times New Roman" pitchFamily="18" charset="0"/>
              <a:cs typeface="Times New Roman" pitchFamily="18" charset="0"/>
            </a:rPr>
            <a:t> </a:t>
          </a:r>
          <a:r>
            <a:rPr lang="en-US" sz="1800" b="1" dirty="0" err="1" smtClean="0">
              <a:latin typeface="Times New Roman" pitchFamily="18" charset="0"/>
              <a:cs typeface="Times New Roman" pitchFamily="18" charset="0"/>
            </a:rPr>
            <a:t>Sinh</a:t>
          </a:r>
          <a:r>
            <a:rPr lang="en-US" sz="1800" b="1" dirty="0" smtClean="0">
              <a:latin typeface="Times New Roman" pitchFamily="18" charset="0"/>
              <a:cs typeface="Times New Roman" pitchFamily="18" charset="0"/>
            </a:rPr>
            <a:t> viên</a:t>
          </a:r>
        </a:p>
        <a:p>
          <a:pPr algn="l"/>
          <a:r>
            <a:rPr lang="vi-VN" sz="1800" b="1" dirty="0" smtClean="0">
              <a:latin typeface="Times New Roman" pitchFamily="18" charset="0"/>
              <a:cs typeface="Times New Roman" pitchFamily="18" charset="0"/>
            </a:rPr>
            <a:t>Điều 4. Quyền của </a:t>
          </a:r>
          <a:r>
            <a:rPr lang="en-US" sz="1800" b="1" dirty="0" smtClean="0">
              <a:latin typeface="Times New Roman" pitchFamily="18" charset="0"/>
              <a:cs typeface="Times New Roman" pitchFamily="18" charset="0"/>
            </a:rPr>
            <a:t>S</a:t>
          </a:r>
          <a:r>
            <a:rPr lang="vi-VN" sz="1800" b="1" dirty="0" smtClean="0">
              <a:latin typeface="Times New Roman" pitchFamily="18" charset="0"/>
              <a:cs typeface="Times New Roman" pitchFamily="18" charset="0"/>
            </a:rPr>
            <a:t>inh viên </a:t>
          </a:r>
          <a:endParaRPr lang="en-US" sz="1800" b="1" dirty="0" smtClean="0">
            <a:latin typeface="Times New Roman" pitchFamily="18" charset="0"/>
            <a:cs typeface="Times New Roman" pitchFamily="18" charset="0"/>
          </a:endParaRPr>
        </a:p>
        <a:p>
          <a:pPr algn="l"/>
          <a:r>
            <a:rPr lang="vi-VN" sz="1800" b="1" dirty="0" smtClean="0">
              <a:latin typeface="Times New Roman" pitchFamily="18" charset="0"/>
              <a:cs typeface="Times New Roman" pitchFamily="18" charset="0"/>
            </a:rPr>
            <a:t>Điều 5. Các hành vi </a:t>
          </a:r>
          <a:r>
            <a:rPr lang="en-US" sz="1800" b="1" dirty="0" smtClean="0">
              <a:latin typeface="Times New Roman" pitchFamily="18" charset="0"/>
              <a:cs typeface="Times New Roman" pitchFamily="18" charset="0"/>
            </a:rPr>
            <a:t>S</a:t>
          </a:r>
          <a:r>
            <a:rPr lang="vi-VN" sz="1800" b="1" dirty="0" smtClean="0">
              <a:latin typeface="Times New Roman" pitchFamily="18" charset="0"/>
              <a:cs typeface="Times New Roman" pitchFamily="18" charset="0"/>
            </a:rPr>
            <a:t>inh viên không được làm </a:t>
          </a:r>
          <a:endParaRPr lang="en-US" sz="1800" dirty="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t>
        <a:bodyPr/>
        <a:lstStyle/>
        <a:p>
          <a:endParaRPr lang="en-US"/>
        </a:p>
      </dgm:t>
    </dgm:pt>
    <dgm:pt modelId="{3B007D24-5E0C-43B3-8DA3-A8E25FF6B5C6}" type="pres">
      <dgm:prSet presAssocID="{7BC97FEC-B8DF-4609-A683-02F4D5849D07}" presName="parentTextBox" presStyleLbl="node1" presStyleIdx="0" presStyleCnt="2" custScaleY="55017"/>
      <dgm:spPr/>
      <dgm:t>
        <a:bodyPr/>
        <a:lstStyle/>
        <a:p>
          <a:endParaRPr lang="en-US"/>
        </a:p>
      </dgm:t>
    </dgm:pt>
    <dgm:pt modelId="{9E747395-D49A-439B-AF4A-43D67237113C}" type="pres">
      <dgm:prSet presAssocID="{91E0BA4A-D2D3-4A5E-BF58-D9FA4082DD1F}" presName="sp" presStyleCnt="0"/>
      <dgm:spPr/>
      <dgm:t>
        <a:bodyPr/>
        <a:lstStyle/>
        <a:p>
          <a:endParaRPr lang="en-US"/>
        </a:p>
      </dgm:t>
    </dgm:pt>
    <dgm:pt modelId="{5F0A0BA5-FAF2-44BB-9C49-D405AFF5357E}" type="pres">
      <dgm:prSet presAssocID="{03B0B798-9B19-4200-8116-73E94FA218DC}" presName="arrowAndChildren" presStyleCnt="0"/>
      <dgm:spPr/>
      <dgm:t>
        <a:bodyPr/>
        <a:lstStyle/>
        <a:p>
          <a:endParaRPr lang="en-US"/>
        </a:p>
      </dgm:t>
    </dgm:pt>
    <dgm:pt modelId="{5DE861E5-E954-48F8-80D5-E169B198E1BF}" type="pres">
      <dgm:prSet presAssocID="{03B0B798-9B19-4200-8116-73E94FA218DC}" presName="parentTextArrow" presStyleLbl="node1" presStyleIdx="1" presStyleCnt="2" custScaleY="64669" custLinFactNeighborY="-305"/>
      <dgm:spPr/>
      <dgm:t>
        <a:bodyPr/>
        <a:lstStyle/>
        <a:p>
          <a:endParaRPr lang="en-US"/>
        </a:p>
      </dgm:t>
    </dgm:pt>
  </dgm:ptLst>
  <dgm:cxnLst>
    <dgm:cxn modelId="{E9F7349D-EE80-4BC0-89DC-90B456169BE0}" type="presOf" srcId="{03B0B798-9B19-4200-8116-73E94FA218DC}" destId="{5DE861E5-E954-48F8-80D5-E169B198E1BF}" srcOrd="0" destOrd="0" presId="urn:microsoft.com/office/officeart/2005/8/layout/process4"/>
    <dgm:cxn modelId="{976950B7-36CD-4D27-BC3C-488428CCBA41}" type="presOf" srcId="{3F6D70CA-911F-4F26-A582-250517CD9D08}" destId="{6319975C-C72F-4686-9A1E-7FF6A5640F18}" srcOrd="0" destOrd="0" presId="urn:microsoft.com/office/officeart/2005/8/layout/process4"/>
    <dgm:cxn modelId="{16108545-EC84-44BD-A5A8-3E740BEA719F}" type="presOf" srcId="{7BC97FEC-B8DF-4609-A683-02F4D5849D07}" destId="{3B007D24-5E0C-43B3-8DA3-A8E25FF6B5C6}"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53816B77-2D95-4513-B08E-8CF82CF8ED35}" srcId="{3F6D70CA-911F-4F26-A582-250517CD9D08}" destId="{03B0B798-9B19-4200-8116-73E94FA218DC}" srcOrd="0" destOrd="0" parTransId="{910D6E94-A969-4EB2-893C-54CD8878022F}" sibTransId="{91E0BA4A-D2D3-4A5E-BF58-D9FA4082DD1F}"/>
    <dgm:cxn modelId="{A5AC0F04-41AB-4373-BC5A-0306C08207B3}" type="presParOf" srcId="{6319975C-C72F-4686-9A1E-7FF6A5640F18}" destId="{5427710B-72F2-4181-99B5-04F7DEBDF9E9}" srcOrd="0" destOrd="0" presId="urn:microsoft.com/office/officeart/2005/8/layout/process4"/>
    <dgm:cxn modelId="{CB8807E2-1513-4B49-A52A-C3074005F587}" type="presParOf" srcId="{5427710B-72F2-4181-99B5-04F7DEBDF9E9}" destId="{3B007D24-5E0C-43B3-8DA3-A8E25FF6B5C6}" srcOrd="0" destOrd="0" presId="urn:microsoft.com/office/officeart/2005/8/layout/process4"/>
    <dgm:cxn modelId="{9F390EB8-E54A-4BC2-A805-77485885E518}" type="presParOf" srcId="{6319975C-C72F-4686-9A1E-7FF6A5640F18}" destId="{9E747395-D49A-439B-AF4A-43D67237113C}" srcOrd="1" destOrd="0" presId="urn:microsoft.com/office/officeart/2005/8/layout/process4"/>
    <dgm:cxn modelId="{0F7E8D13-97DD-4CAE-9916-6E0667B7F56F}" type="presParOf" srcId="{6319975C-C72F-4686-9A1E-7FF6A5640F18}" destId="{5F0A0BA5-FAF2-44BB-9C49-D405AFF5357E}" srcOrd="2" destOrd="0" presId="urn:microsoft.com/office/officeart/2005/8/layout/process4"/>
    <dgm:cxn modelId="{911D8245-DC7C-475A-812C-FC8E6F191296}" type="presParOf" srcId="{5F0A0BA5-FAF2-44BB-9C49-D405AFF5357E}" destId="{5DE861E5-E954-48F8-80D5-E169B198E1BF}" srcOrd="0" destOrd="0" presId="urn:microsoft.com/office/officeart/2005/8/layout/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tyle>
          <a:lnRef idx="1">
            <a:schemeClr val="accent1"/>
          </a:lnRef>
          <a:fillRef idx="2">
            <a:schemeClr val="accent1"/>
          </a:fillRef>
          <a:effectRef idx="1">
            <a:schemeClr val="accent1"/>
          </a:effectRef>
          <a:fontRef idx="minor">
            <a:schemeClr val="dk1"/>
          </a:fontRef>
        </dgm:style>
      </dgm:prSet>
      <dgm:spPr/>
      <dgm:t>
        <a:bodyPr/>
        <a:lstStyle/>
        <a:p>
          <a:pPr algn="just">
            <a:lnSpc>
              <a:spcPct val="100000"/>
            </a:lnSpc>
          </a:pPr>
          <a:r>
            <a:rPr lang="en-US" sz="1400" b="1" dirty="0" smtClean="0">
              <a:solidFill>
                <a:schemeClr val="tx1"/>
              </a:solidFill>
              <a:latin typeface="Times New Roman" pitchFamily="18" charset="0"/>
              <a:cs typeface="Times New Roman" pitchFamily="18" charset="0"/>
            </a:rPr>
            <a:t>II. Quyết định 644</a:t>
          </a:r>
          <a:r>
            <a:rPr lang="vi-VN" sz="1400" b="1" dirty="0" smtClean="0">
              <a:solidFill>
                <a:schemeClr val="tx1"/>
              </a:solidFill>
              <a:latin typeface="Times New Roman" pitchFamily="18" charset="0"/>
              <a:cs typeface="Times New Roman" pitchFamily="18" charset="0"/>
            </a:rPr>
            <a:t>/QĐ-ĐHKTKTCN ngày </a:t>
          </a:r>
          <a:r>
            <a:rPr lang="en-US" sz="1400" b="1" dirty="0" smtClean="0">
              <a:solidFill>
                <a:schemeClr val="tx1"/>
              </a:solidFill>
              <a:latin typeface="Times New Roman" pitchFamily="18" charset="0"/>
              <a:cs typeface="Times New Roman" pitchFamily="18" charset="0"/>
            </a:rPr>
            <a:t>01</a:t>
          </a:r>
          <a:r>
            <a:rPr lang="vi-VN" sz="1400" b="1" dirty="0" smtClean="0">
              <a:solidFill>
                <a:schemeClr val="tx1"/>
              </a:solidFill>
              <a:latin typeface="Times New Roman" pitchFamily="18" charset="0"/>
              <a:cs typeface="Times New Roman" pitchFamily="18" charset="0"/>
            </a:rPr>
            <a:t> tháng </a:t>
          </a:r>
          <a:r>
            <a:rPr lang="en-US" sz="1400" b="1" dirty="0" smtClean="0">
              <a:solidFill>
                <a:schemeClr val="tx1"/>
              </a:solidFill>
              <a:latin typeface="Times New Roman" pitchFamily="18" charset="0"/>
              <a:cs typeface="Times New Roman" pitchFamily="18" charset="0"/>
            </a:rPr>
            <a:t>12</a:t>
          </a:r>
          <a:r>
            <a:rPr lang="vi-VN" sz="1400" b="1" dirty="0" smtClean="0">
              <a:solidFill>
                <a:schemeClr val="tx1"/>
              </a:solidFill>
              <a:latin typeface="Times New Roman" pitchFamily="18" charset="0"/>
              <a:cs typeface="Times New Roman" pitchFamily="18" charset="0"/>
            </a:rPr>
            <a:t> năm 20</a:t>
          </a:r>
          <a:r>
            <a:rPr lang="en-US" sz="1400" b="1" dirty="0" smtClean="0">
              <a:solidFill>
                <a:schemeClr val="tx1"/>
              </a:solidFill>
              <a:latin typeface="Times New Roman" pitchFamily="18" charset="0"/>
              <a:cs typeface="Times New Roman" pitchFamily="18" charset="0"/>
            </a:rPr>
            <a:t>20 V/v sửa đổi bổ sung một số nội dung của Quy chế đánh giá kết quả điểm rèn luyện được ban hành theo Quyết định 747</a:t>
          </a:r>
          <a:r>
            <a:rPr lang="vi-VN" sz="1400" b="1" dirty="0" smtClean="0">
              <a:solidFill>
                <a:schemeClr val="tx1"/>
              </a:solidFill>
              <a:latin typeface="Times New Roman" pitchFamily="18" charset="0"/>
              <a:cs typeface="Times New Roman" pitchFamily="18" charset="0"/>
            </a:rPr>
            <a:t>/QĐ-ĐHKTKTCN ngày </a:t>
          </a:r>
          <a:r>
            <a:rPr lang="en-US" sz="1400" b="1" dirty="0" smtClean="0">
              <a:solidFill>
                <a:schemeClr val="tx1"/>
              </a:solidFill>
              <a:latin typeface="Times New Roman" pitchFamily="18" charset="0"/>
              <a:cs typeface="Times New Roman" pitchFamily="18" charset="0"/>
            </a:rPr>
            <a:t>20/8/</a:t>
          </a:r>
          <a:r>
            <a:rPr lang="vi-VN" sz="1400" b="1" dirty="0" smtClean="0">
              <a:solidFill>
                <a:schemeClr val="tx1"/>
              </a:solidFill>
              <a:latin typeface="Times New Roman" pitchFamily="18" charset="0"/>
              <a:cs typeface="Times New Roman" pitchFamily="18" charset="0"/>
            </a:rPr>
            <a:t>20</a:t>
          </a:r>
          <a:r>
            <a:rPr lang="en-US" sz="1400" b="1" dirty="0" smtClean="0">
              <a:solidFill>
                <a:schemeClr val="tx1"/>
              </a:solidFill>
              <a:latin typeface="Times New Roman" pitchFamily="18" charset="0"/>
              <a:cs typeface="Times New Roman" pitchFamily="18" charset="0"/>
            </a:rPr>
            <a:t>18  của Hiệu trưởng </a:t>
          </a:r>
          <a:r>
            <a:rPr lang="vi-VN" sz="1400" b="1" dirty="0" smtClean="0">
              <a:solidFill>
                <a:schemeClr val="tx1"/>
              </a:solidFill>
              <a:latin typeface="Times New Roman" pitchFamily="18" charset="0"/>
              <a:cs typeface="Times New Roman" pitchFamily="18" charset="0"/>
            </a:rPr>
            <a:t>Trường Đại học Kinh tế - Kỹ thuật Công nghiệp</a:t>
          </a:r>
          <a:r>
            <a:rPr lang="en-US" sz="1400" b="1" dirty="0" smtClean="0">
              <a:solidFill>
                <a:schemeClr val="tx1"/>
              </a:solidFill>
              <a:latin typeface="Times New Roman" pitchFamily="18" charset="0"/>
              <a:cs typeface="Times New Roman" pitchFamily="18" charset="0"/>
            </a:rPr>
            <a:t>. (Gồm 5 chương 21 điều) </a:t>
          </a:r>
          <a:r>
            <a:rPr lang="en-US" sz="1400" b="1" dirty="0" smtClean="0">
              <a:solidFill>
                <a:schemeClr val="bg1"/>
              </a:solidFill>
              <a:latin typeface="Times New Roman" pitchFamily="18" charset="0"/>
              <a:cs typeface="Times New Roman" pitchFamily="18" charset="0"/>
              <a:hlinkClick xmlns:r="http://schemas.openxmlformats.org/officeDocument/2006/relationships" r:id="rId1"/>
            </a:rPr>
            <a:t>https</a:t>
          </a:r>
          <a:r>
            <a:rPr lang="en-US" sz="1400" b="1" dirty="0" smtClean="0">
              <a:solidFill>
                <a:schemeClr val="bg1"/>
              </a:solidFill>
              <a:latin typeface="Times New Roman" pitchFamily="18" charset="0"/>
              <a:cs typeface="Times New Roman" pitchFamily="18" charset="0"/>
              <a:hlinkClick xmlns:r="http://schemas.openxmlformats.org/officeDocument/2006/relationships" r:id="rId1"/>
            </a:rPr>
            <a:t>://sinhvien.uneti.edu.vn/sinh-vien/tin-tuc/quyet-dinh-so-644-qd-dhktktcn-ngay-01-12-2020-v-v-sua-doi-bo-sung-mot-so-noi-dung-cua-quy-che-danh-gia-ket-qua-ren-luyen-sinh-vien-043926.html</a:t>
          </a:r>
          <a:endParaRPr lang="en-US" sz="1400" dirty="0">
            <a:solidFill>
              <a:schemeClr val="bg1"/>
            </a:solidFill>
            <a:latin typeface="Times New Roman" pitchFamily="18" charset="0"/>
            <a:cs typeface="Times New Roman"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tyle>
          <a:lnRef idx="1">
            <a:schemeClr val="accent1"/>
          </a:lnRef>
          <a:fillRef idx="2">
            <a:schemeClr val="accent1"/>
          </a:fillRef>
          <a:effectRef idx="1">
            <a:schemeClr val="accent1"/>
          </a:effectRef>
          <a:fontRef idx="minor">
            <a:schemeClr val="dk1"/>
          </a:fontRef>
        </dgm:style>
      </dgm:prSet>
      <dgm:spPr/>
      <dgm:t>
        <a:bodyPr/>
        <a:lstStyle/>
        <a:p>
          <a:pPr algn="l"/>
          <a:r>
            <a:rPr lang="vi-VN" sz="1400" b="1" dirty="0" smtClean="0">
              <a:latin typeface="Times New Roman" panose="02020603050405020304" pitchFamily="18" charset="0"/>
              <a:cs typeface="Times New Roman" panose="02020603050405020304" pitchFamily="18" charset="0"/>
            </a:rPr>
            <a:t>Điều 4. Đánh giá về ý thức học tập</a:t>
          </a:r>
          <a:r>
            <a:rPr lang="en-US" sz="1400" b="1" dirty="0" smtClean="0">
              <a:latin typeface="Times New Roman" panose="02020603050405020304" pitchFamily="18" charset="0"/>
              <a:cs typeface="Times New Roman" panose="02020603050405020304" pitchFamily="18" charset="0"/>
            </a:rPr>
            <a:t> - </a:t>
          </a:r>
          <a:r>
            <a:rPr lang="vi-VN" sz="1400" i="1" dirty="0" smtClean="0">
              <a:latin typeface="Times New Roman" panose="02020603050405020304" pitchFamily="18" charset="0"/>
              <a:cs typeface="Times New Roman" panose="02020603050405020304" pitchFamily="18" charset="0"/>
            </a:rPr>
            <a:t>Khung điểm đánh giá từ 0 đến 20 điểm. </a:t>
          </a:r>
          <a:r>
            <a:rPr lang="vi-VN" sz="1400" b="1" dirty="0" smtClean="0">
              <a:latin typeface="Times New Roman" panose="02020603050405020304" pitchFamily="18" charset="0"/>
              <a:cs typeface="Times New Roman" panose="02020603050405020304" pitchFamily="18" charset="0"/>
            </a:rPr>
            <a:t> </a:t>
          </a:r>
          <a:endParaRPr lang="en-US" sz="1400" b="1" dirty="0" smtClean="0">
            <a:latin typeface="Times New Roman" panose="02020603050405020304" pitchFamily="18" charset="0"/>
            <a:cs typeface="Times New Roman" panose="02020603050405020304" pitchFamily="18" charset="0"/>
          </a:endParaRPr>
        </a:p>
        <a:p>
          <a:pPr algn="l"/>
          <a:r>
            <a:rPr lang="vi-VN" sz="1400" b="1" dirty="0" smtClean="0">
              <a:latin typeface="Times New Roman" panose="02020603050405020304" pitchFamily="18" charset="0"/>
              <a:cs typeface="Times New Roman" panose="02020603050405020304" pitchFamily="18" charset="0"/>
            </a:rPr>
            <a:t>Điều 5. Đánh giá về ý thức và kết quả chấp hành nội quy, quy chế, quy định trong nhà trường</a:t>
          </a:r>
          <a:r>
            <a:rPr lang="en-US" sz="1400" b="1" dirty="0" smtClean="0">
              <a:latin typeface="Times New Roman" panose="02020603050405020304" pitchFamily="18" charset="0"/>
              <a:cs typeface="Times New Roman" panose="02020603050405020304" pitchFamily="18" charset="0"/>
            </a:rPr>
            <a:t> - </a:t>
          </a:r>
          <a:r>
            <a:rPr lang="vi-VN" sz="1400" i="1" dirty="0" smtClean="0">
              <a:latin typeface="Times New Roman" panose="02020603050405020304" pitchFamily="18" charset="0"/>
              <a:cs typeface="Times New Roman" panose="02020603050405020304" pitchFamily="18" charset="0"/>
            </a:rPr>
            <a:t>Khung điểm đánh giá từ 0 đến 25 điểm. </a:t>
          </a:r>
          <a:endParaRPr lang="en-US" sz="1400" b="1" dirty="0" smtClean="0">
            <a:latin typeface="Times New Roman" panose="02020603050405020304" pitchFamily="18" charset="0"/>
            <a:cs typeface="Times New Roman" panose="02020603050405020304" pitchFamily="18" charset="0"/>
          </a:endParaRPr>
        </a:p>
        <a:p>
          <a:pPr algn="l"/>
          <a:r>
            <a:rPr lang="vi-VN" sz="1400" b="1" dirty="0" smtClean="0">
              <a:latin typeface="Times New Roman" panose="02020603050405020304" pitchFamily="18" charset="0"/>
              <a:cs typeface="Times New Roman" panose="02020603050405020304" pitchFamily="18" charset="0"/>
            </a:rPr>
            <a:t>Điều 6. Đánh giá về ý thức và kết quả tham gia các hoạt động chính trị - xã hội, văn hoá, văn nghệ, thể thao, phòng chống các tệ nạn xã hội </a:t>
          </a:r>
          <a:r>
            <a:rPr lang="en-US" sz="1400" b="1" dirty="0" smtClean="0">
              <a:latin typeface="Times New Roman" panose="02020603050405020304" pitchFamily="18" charset="0"/>
              <a:cs typeface="Times New Roman" panose="02020603050405020304" pitchFamily="18" charset="0"/>
            </a:rPr>
            <a:t> - </a:t>
          </a:r>
          <a:r>
            <a:rPr lang="vi-VN" sz="1400" i="1" dirty="0" smtClean="0">
              <a:latin typeface="Times New Roman" panose="02020603050405020304" pitchFamily="18" charset="0"/>
              <a:cs typeface="Times New Roman" panose="02020603050405020304" pitchFamily="18" charset="0"/>
            </a:rPr>
            <a:t>Khung điểm đánh giá từ 0 đến 20 điểm. </a:t>
          </a:r>
          <a:endParaRPr lang="en-US" sz="1400" b="1" dirty="0" smtClean="0">
            <a:latin typeface="Times New Roman" panose="02020603050405020304" pitchFamily="18" charset="0"/>
            <a:cs typeface="Times New Roman" panose="02020603050405020304" pitchFamily="18" charset="0"/>
          </a:endParaRPr>
        </a:p>
        <a:p>
          <a:pPr algn="l"/>
          <a:r>
            <a:rPr lang="vi-VN" sz="1400" b="1" dirty="0" smtClean="0">
              <a:latin typeface="Times New Roman" panose="02020603050405020304" pitchFamily="18" charset="0"/>
              <a:cs typeface="Times New Roman" panose="02020603050405020304" pitchFamily="18" charset="0"/>
            </a:rPr>
            <a:t>Điều 7. Đánh giá về ý thức công dân trong quan hệ với cộng đồng </a:t>
          </a:r>
          <a:r>
            <a:rPr lang="en-US" sz="1400" b="1" dirty="0" smtClean="0">
              <a:latin typeface="Times New Roman" panose="02020603050405020304" pitchFamily="18" charset="0"/>
              <a:cs typeface="Times New Roman" panose="02020603050405020304" pitchFamily="18" charset="0"/>
            </a:rPr>
            <a:t>- </a:t>
          </a:r>
          <a:r>
            <a:rPr lang="vi-VN" sz="1400" i="1" dirty="0" smtClean="0">
              <a:latin typeface="Times New Roman" panose="02020603050405020304" pitchFamily="18" charset="0"/>
              <a:cs typeface="Times New Roman" panose="02020603050405020304" pitchFamily="18" charset="0"/>
            </a:rPr>
            <a:t>Khung điểm đánh giá từ 0 đến 25 điểm. </a:t>
          </a:r>
          <a:endParaRPr lang="en-US" sz="1400" b="1" dirty="0" smtClean="0">
            <a:latin typeface="Times New Roman" panose="02020603050405020304" pitchFamily="18" charset="0"/>
            <a:cs typeface="Times New Roman" panose="02020603050405020304" pitchFamily="18" charset="0"/>
          </a:endParaRPr>
        </a:p>
        <a:p>
          <a:pPr algn="l"/>
          <a:r>
            <a:rPr lang="vi-VN" sz="1400" b="1" dirty="0" smtClean="0">
              <a:latin typeface="Times New Roman" panose="02020603050405020304" pitchFamily="18" charset="0"/>
              <a:cs typeface="Times New Roman" panose="02020603050405020304" pitchFamily="18" charset="0"/>
            </a:rPr>
            <a:t>Điều 8. Đánh giá về ý thức và kết quả tham gia công tác cán bộ lớp, các đoàn thể, tổ chức trong nhà trường hoặc đạt được thành tích đặc biệt trong học tập,</a:t>
          </a:r>
          <a:r>
            <a:rPr lang="en-US" sz="1400" b="1" dirty="0" smtClean="0">
              <a:latin typeface="Times New Roman" panose="02020603050405020304" pitchFamily="18" charset="0"/>
              <a:cs typeface="Times New Roman" panose="02020603050405020304" pitchFamily="18" charset="0"/>
            </a:rPr>
            <a:t> </a:t>
          </a:r>
          <a:r>
            <a:rPr lang="vi-VN" sz="1400" b="1" dirty="0" smtClean="0">
              <a:latin typeface="Times New Roman" panose="02020603050405020304" pitchFamily="18" charset="0"/>
              <a:cs typeface="Times New Roman" panose="02020603050405020304" pitchFamily="18" charset="0"/>
            </a:rPr>
            <a:t>rèn luyện</a:t>
          </a:r>
          <a:r>
            <a:rPr lang="en-US" sz="1400" b="1" dirty="0" smtClean="0">
              <a:latin typeface="Times New Roman" panose="02020603050405020304" pitchFamily="18" charset="0"/>
              <a:cs typeface="Times New Roman" panose="02020603050405020304" pitchFamily="18" charset="0"/>
            </a:rPr>
            <a:t> - </a:t>
          </a:r>
          <a:r>
            <a:rPr lang="vi-VN" sz="1400" i="1" dirty="0" smtClean="0">
              <a:latin typeface="Times New Roman" panose="02020603050405020304" pitchFamily="18" charset="0"/>
              <a:cs typeface="Times New Roman" panose="02020603050405020304" pitchFamily="18" charset="0"/>
            </a:rPr>
            <a:t>Khung điểm đánh giá từ 0 đến 10 điểm. </a:t>
          </a:r>
          <a:endParaRPr lang="en-US" sz="1400" b="1" dirty="0" smtClean="0">
            <a:latin typeface="Times New Roman" panose="02020603050405020304" pitchFamily="18" charset="0"/>
            <a:cs typeface="Times New Roman" panose="02020603050405020304" pitchFamily="18" charset="0"/>
          </a:endParaRPr>
        </a:p>
        <a:p>
          <a:pPr algn="l"/>
          <a:r>
            <a:rPr lang="vi-VN" sz="1400" b="1" dirty="0" smtClean="0">
              <a:latin typeface="Times New Roman" panose="02020603050405020304" pitchFamily="18" charset="0"/>
              <a:cs typeface="Times New Roman" panose="02020603050405020304" pitchFamily="18" charset="0"/>
            </a:rPr>
            <a:t>Điều 9. Điểm rèn luyện mặc định của sinh viên Căn cứ vào điều kiện thực tế của Nhà trường khi sử dụng phần mềm vào quản lý, để tạo mọi điều kiện thuận lợi cho sinh viên trong việc đánh giá điểm rèn luyện cũng như công tác quản lý của Nhà trường, sau khi kết thúc học kỳ và tiến hành đánh giá điểm rèn luyện, sinh viên chấp hành tốt và không có vi phạm gì thì điểm rèn luyện của sinh viên đó được xác định là 70 điểm (bẩy mươi điểm) cho cả sinh viên hệ đại học và sinh viên hệ cao đẳng. </a:t>
          </a:r>
          <a:endParaRPr lang="en-US" sz="1400" b="1" dirty="0" smtClean="0">
            <a:latin typeface="Times New Roman" panose="02020603050405020304" pitchFamily="18" charset="0"/>
            <a:cs typeface="Times New Roman" panose="02020603050405020304" pitchFamily="18" charset="0"/>
          </a:endParaRPr>
        </a:p>
        <a:p>
          <a:pPr algn="l"/>
          <a:r>
            <a:rPr lang="vi-VN" sz="1400" b="1" dirty="0" smtClean="0">
              <a:latin typeface="Times New Roman" panose="02020603050405020304" pitchFamily="18" charset="0"/>
              <a:cs typeface="Times New Roman" panose="02020603050405020304" pitchFamily="18" charset="0"/>
            </a:rPr>
            <a:t>Điều 10. Khung đánh giá điểm rèn luyện sinh viên</a:t>
          </a:r>
          <a:endParaRPr lang="en-US" sz="1400" b="1" dirty="0">
            <a:latin typeface="Times New Roman" panose="02020603050405020304" pitchFamily="18" charset="0"/>
            <a:cs typeface="Times New Roman" panose="02020603050405020304"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t>
        <a:bodyPr/>
        <a:lstStyle/>
        <a:p>
          <a:endParaRPr lang="en-US"/>
        </a:p>
      </dgm:t>
    </dgm:pt>
    <dgm:pt modelId="{3B007D24-5E0C-43B3-8DA3-A8E25FF6B5C6}" type="pres">
      <dgm:prSet presAssocID="{7BC97FEC-B8DF-4609-A683-02F4D5849D07}" presName="parentTextBox" presStyleLbl="node1" presStyleIdx="0" presStyleCnt="2" custScaleY="72622"/>
      <dgm:spPr/>
      <dgm:t>
        <a:bodyPr/>
        <a:lstStyle/>
        <a:p>
          <a:endParaRPr lang="en-US"/>
        </a:p>
      </dgm:t>
    </dgm:pt>
    <dgm:pt modelId="{9E747395-D49A-439B-AF4A-43D67237113C}" type="pres">
      <dgm:prSet presAssocID="{91E0BA4A-D2D3-4A5E-BF58-D9FA4082DD1F}" presName="sp" presStyleCnt="0"/>
      <dgm:spPr/>
      <dgm:t>
        <a:bodyPr/>
        <a:lstStyle/>
        <a:p>
          <a:endParaRPr lang="en-US"/>
        </a:p>
      </dgm:t>
    </dgm:pt>
    <dgm:pt modelId="{5F0A0BA5-FAF2-44BB-9C49-D405AFF5357E}" type="pres">
      <dgm:prSet presAssocID="{03B0B798-9B19-4200-8116-73E94FA218DC}" presName="arrowAndChildren" presStyleCnt="0"/>
      <dgm:spPr/>
      <dgm:t>
        <a:bodyPr/>
        <a:lstStyle/>
        <a:p>
          <a:endParaRPr lang="en-US"/>
        </a:p>
      </dgm:t>
    </dgm:pt>
    <dgm:pt modelId="{5DE861E5-E954-48F8-80D5-E169B198E1BF}" type="pres">
      <dgm:prSet presAssocID="{03B0B798-9B19-4200-8116-73E94FA218DC}" presName="parentTextArrow" presStyleLbl="node1" presStyleIdx="1" presStyleCnt="2" custScaleY="30986" custLinFactNeighborY="-4379"/>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3497721D-C4A2-474A-BC50-DE10FC3B9E63}" type="presOf" srcId="{7BC97FEC-B8DF-4609-A683-02F4D5849D07}" destId="{3B007D24-5E0C-43B3-8DA3-A8E25FF6B5C6}" srcOrd="0" destOrd="0" presId="urn:microsoft.com/office/officeart/2005/8/layout/process4"/>
    <dgm:cxn modelId="{A5C7AC4D-C42E-4FAD-80CC-11FCEA6FD026}" type="presOf" srcId="{03B0B798-9B19-4200-8116-73E94FA218DC}" destId="{5DE861E5-E954-48F8-80D5-E169B198E1BF}"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BB110573-096D-45BE-82CB-E1286B44FF70}" type="presOf" srcId="{3F6D70CA-911F-4F26-A582-250517CD9D08}" destId="{6319975C-C72F-4686-9A1E-7FF6A5640F18}" srcOrd="0" destOrd="0" presId="urn:microsoft.com/office/officeart/2005/8/layout/process4"/>
    <dgm:cxn modelId="{A12B302D-D770-4D01-89AD-A73E093E7235}" type="presParOf" srcId="{6319975C-C72F-4686-9A1E-7FF6A5640F18}" destId="{5427710B-72F2-4181-99B5-04F7DEBDF9E9}" srcOrd="0" destOrd="0" presId="urn:microsoft.com/office/officeart/2005/8/layout/process4"/>
    <dgm:cxn modelId="{BBA564A0-AD5F-41AD-B217-1916922C2B20}" type="presParOf" srcId="{5427710B-72F2-4181-99B5-04F7DEBDF9E9}" destId="{3B007D24-5E0C-43B3-8DA3-A8E25FF6B5C6}" srcOrd="0" destOrd="0" presId="urn:microsoft.com/office/officeart/2005/8/layout/process4"/>
    <dgm:cxn modelId="{436FD346-EF09-4298-AC72-0047E5BA5E3E}" type="presParOf" srcId="{6319975C-C72F-4686-9A1E-7FF6A5640F18}" destId="{9E747395-D49A-439B-AF4A-43D67237113C}" srcOrd="1" destOrd="0" presId="urn:microsoft.com/office/officeart/2005/8/layout/process4"/>
    <dgm:cxn modelId="{ADE05485-5B70-4F8A-8331-E13D22441505}" type="presParOf" srcId="{6319975C-C72F-4686-9A1E-7FF6A5640F18}" destId="{5F0A0BA5-FAF2-44BB-9C49-D405AFF5357E}" srcOrd="2" destOrd="0" presId="urn:microsoft.com/office/officeart/2005/8/layout/process4"/>
    <dgm:cxn modelId="{DAC78FE2-9EBF-410E-97D0-04B299B2A13D}" type="presParOf" srcId="{5F0A0BA5-FAF2-44BB-9C49-D405AFF5357E}" destId="{5DE861E5-E954-48F8-80D5-E169B198E1BF}" srcOrd="0" destOrd="0" presId="urn:microsoft.com/office/officeart/2005/8/layout/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7BC97FEC-B8DF-4609-A683-02F4D5849D07}">
      <dgm:prSet phldrT="[Text]" custT="1">
        <dgm:style>
          <a:lnRef idx="2">
            <a:schemeClr val="accent1">
              <a:shade val="50000"/>
            </a:schemeClr>
          </a:lnRef>
          <a:fillRef idx="1">
            <a:schemeClr val="accent1"/>
          </a:fillRef>
          <a:effectRef idx="0">
            <a:schemeClr val="accent1"/>
          </a:effectRef>
          <a:fontRef idx="minor">
            <a:schemeClr val="lt1"/>
          </a:fontRef>
        </dgm:style>
      </dgm:prSet>
      <dgm:spPr/>
      <dgm:t>
        <a:bodyPr/>
        <a:lstStyle/>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r>
            <a:rPr lang="en-US" sz="1100" b="0" dirty="0" smtClean="0">
              <a:latin typeface="Times New Roman" pitchFamily="18" charset="0"/>
              <a:cs typeface="Times New Roman" pitchFamily="18" charset="0"/>
            </a:rPr>
            <a:t> </a:t>
          </a:r>
        </a:p>
        <a:p>
          <a:pPr algn="l"/>
          <a:endParaRPr lang="en-US" sz="1100" b="0" dirty="0" smtClean="0">
            <a:latin typeface="Times New Roman" pitchFamily="18" charset="0"/>
            <a:cs typeface="Times New Roman" pitchFamily="18" charset="0"/>
          </a:endParaRPr>
        </a:p>
        <a:p>
          <a:pPr algn="l"/>
          <a:r>
            <a:rPr lang="vi-VN" sz="1400" b="1" dirty="0" smtClean="0">
              <a:latin typeface="Times New Roman" panose="02020603050405020304" pitchFamily="18" charset="0"/>
              <a:cs typeface="Times New Roman" panose="02020603050405020304" pitchFamily="18" charset="0"/>
            </a:rPr>
            <a:t>Điều 12. Phân loại kết quả rèn luyện</a:t>
          </a:r>
          <a:endParaRPr lang="en-US" sz="1400" b="1" dirty="0" smtClean="0">
            <a:latin typeface="Times New Roman" panose="02020603050405020304" pitchFamily="18" charset="0"/>
            <a:cs typeface="Times New Roman" panose="02020603050405020304" pitchFamily="18" charset="0"/>
          </a:endParaRPr>
        </a:p>
        <a:p>
          <a:pPr algn="l"/>
          <a:r>
            <a:rPr lang="en-US" sz="1400" b="1" dirty="0" smtClean="0">
              <a:latin typeface="Times New Roman" panose="02020603050405020304" pitchFamily="18" charset="0"/>
              <a:cs typeface="Times New Roman" panose="02020603050405020304" pitchFamily="18" charset="0"/>
            </a:rPr>
            <a:t>1. </a:t>
          </a:r>
          <a:r>
            <a:rPr lang="vi-VN" sz="1400" b="1" dirty="0" smtClean="0">
              <a:latin typeface="Times New Roman" panose="02020603050405020304" pitchFamily="18" charset="0"/>
              <a:cs typeface="Times New Roman" panose="02020603050405020304" pitchFamily="18" charset="0"/>
            </a:rPr>
            <a:t>Kết quả rèn luyện được phân thành các loại: Xuất sắc, Tốt, Khá, Trung bình, Yếu và Kém. </a:t>
          </a:r>
          <a:endParaRPr lang="en-US" sz="1400" b="1" dirty="0" smtClean="0">
            <a:latin typeface="Times New Roman" panose="02020603050405020304" pitchFamily="18" charset="0"/>
            <a:cs typeface="Times New Roman" panose="02020603050405020304" pitchFamily="18" charset="0"/>
          </a:endParaRPr>
        </a:p>
        <a:p>
          <a:pPr algn="l"/>
          <a:r>
            <a:rPr lang="vi-VN" sz="1400" b="1" dirty="0" smtClean="0">
              <a:latin typeface="Times New Roman" panose="02020603050405020304" pitchFamily="18" charset="0"/>
              <a:cs typeface="Times New Roman" panose="02020603050405020304" pitchFamily="18" charset="0"/>
            </a:rPr>
            <a:t>2. Phân loại kết quả rèn luyện:</a:t>
          </a:r>
          <a:endParaRPr lang="en-US" sz="1400" b="1" dirty="0" smtClean="0">
            <a:latin typeface="Times New Roman" panose="02020603050405020304" pitchFamily="18" charset="0"/>
            <a:cs typeface="Times New Roman" panose="02020603050405020304" pitchFamily="18" charset="0"/>
          </a:endParaRPr>
        </a:p>
        <a:p>
          <a:pPr algn="l"/>
          <a:r>
            <a:rPr lang="en-US" sz="1400" b="1" dirty="0" smtClean="0">
              <a:latin typeface="Times New Roman" panose="02020603050405020304" pitchFamily="18" charset="0"/>
              <a:cs typeface="Times New Roman" panose="02020603050405020304" pitchFamily="18" charset="0"/>
            </a:rPr>
            <a:t>Lưu ý: </a:t>
          </a:r>
          <a:r>
            <a:rPr lang="vi-VN" sz="1400" b="1" dirty="0" smtClean="0">
              <a:latin typeface="Times New Roman" panose="02020603050405020304" pitchFamily="18" charset="0"/>
              <a:cs typeface="Times New Roman" panose="02020603050405020304" pitchFamily="18" charset="0"/>
            </a:rPr>
            <a:t>Kết quả rèn luyện </a:t>
          </a:r>
          <a:r>
            <a:rPr lang="en-US" sz="1400" b="1" dirty="0" smtClean="0">
              <a:latin typeface="Times New Roman" panose="02020603050405020304" pitchFamily="18" charset="0"/>
              <a:cs typeface="Times New Roman" panose="02020603050405020304" pitchFamily="18" charset="0"/>
            </a:rPr>
            <a:t>trong các kỳ học được sử dụng để xét học bổng của mỗi kỳ.</a:t>
          </a: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t>
        <a:bodyPr/>
        <a:lstStyle/>
        <a:p>
          <a:endParaRPr lang="en-US"/>
        </a:p>
      </dgm:t>
    </dgm:pt>
    <dgm:pt modelId="{3B007D24-5E0C-43B3-8DA3-A8E25FF6B5C6}" type="pres">
      <dgm:prSet presAssocID="{7BC97FEC-B8DF-4609-A683-02F4D5849D07}" presName="parentTextBox" presStyleLbl="node1" presStyleIdx="0" presStyleCnt="1" custScaleY="78315" custLinFactNeighborX="4494" custLinFactNeighborY="-10891"/>
      <dgm:spPr/>
      <dgm:t>
        <a:bodyPr/>
        <a:lstStyle/>
        <a:p>
          <a:endParaRPr lang="en-US"/>
        </a:p>
      </dgm:t>
    </dgm:pt>
  </dgm:ptLst>
  <dgm:cxnLst>
    <dgm:cxn modelId="{6CE3DBA0-A58C-4EF8-91A7-2C73A14AB63C}" type="presOf" srcId="{3F6D70CA-911F-4F26-A582-250517CD9D08}" destId="{6319975C-C72F-4686-9A1E-7FF6A5640F18}" srcOrd="0" destOrd="0" presId="urn:microsoft.com/office/officeart/2005/8/layout/process4"/>
    <dgm:cxn modelId="{4BE6DDAF-7124-4A59-9731-18E1258E7F3E}" srcId="{3F6D70CA-911F-4F26-A582-250517CD9D08}" destId="{7BC97FEC-B8DF-4609-A683-02F4D5849D07}" srcOrd="0" destOrd="0" parTransId="{0A7FD945-8477-4DA3-AA44-7B6595C6CE0D}" sibTransId="{39C0F2EF-ABB1-469B-BC4B-32C0ECEF7E4A}"/>
    <dgm:cxn modelId="{16A8D3EE-B2FD-4D2B-9B9A-A72ABEDDEF81}" type="presOf" srcId="{7BC97FEC-B8DF-4609-A683-02F4D5849D07}" destId="{3B007D24-5E0C-43B3-8DA3-A8E25FF6B5C6}" srcOrd="0" destOrd="0" presId="urn:microsoft.com/office/officeart/2005/8/layout/process4"/>
    <dgm:cxn modelId="{3DE31D76-0F23-47FD-A54C-4CB8F48C9E30}" type="presParOf" srcId="{6319975C-C72F-4686-9A1E-7FF6A5640F18}" destId="{5427710B-72F2-4181-99B5-04F7DEBDF9E9}" srcOrd="0" destOrd="0" presId="urn:microsoft.com/office/officeart/2005/8/layout/process4"/>
    <dgm:cxn modelId="{A0582798-CFA8-4C11-9BC8-BFB50F2564A6}" type="presParOf" srcId="{5427710B-72F2-4181-99B5-04F7DEBDF9E9}" destId="{3B007D24-5E0C-43B3-8DA3-A8E25FF6B5C6}" srcOrd="0" destOrd="0" presId="urn:microsoft.com/office/officeart/2005/8/layout/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tyle>
          <a:lnRef idx="1">
            <a:schemeClr val="accent1"/>
          </a:lnRef>
          <a:fillRef idx="2">
            <a:schemeClr val="accent1"/>
          </a:fillRef>
          <a:effectRef idx="1">
            <a:schemeClr val="accent1"/>
          </a:effectRef>
          <a:fontRef idx="minor">
            <a:schemeClr val="dk1"/>
          </a:fontRef>
        </dgm:style>
      </dgm:prSet>
      <dgm:spPr/>
      <dgm:t>
        <a:bodyPr/>
        <a:lstStyle/>
        <a:p>
          <a:pPr algn="just">
            <a:lnSpc>
              <a:spcPct val="100000"/>
            </a:lnSpc>
          </a:pPr>
          <a:r>
            <a:rPr lang="en-US" sz="1400" b="1" dirty="0" smtClean="0">
              <a:latin typeface="Times New Roman" panose="02020603050405020304" pitchFamily="18" charset="0"/>
              <a:cs typeface="Times New Roman" panose="02020603050405020304" pitchFamily="18" charset="0"/>
            </a:rPr>
            <a:t>III. Quyết định 676</a:t>
          </a:r>
          <a:r>
            <a:rPr lang="vi-VN" sz="1400" b="1" dirty="0" smtClean="0">
              <a:latin typeface="Times New Roman" panose="02020603050405020304" pitchFamily="18" charset="0"/>
              <a:cs typeface="Times New Roman" panose="02020603050405020304" pitchFamily="18" charset="0"/>
            </a:rPr>
            <a:t>/QĐ-ĐHKTKTCN ngày</a:t>
          </a:r>
          <a:r>
            <a:rPr lang="en-US" sz="1400" b="1" dirty="0" smtClean="0">
              <a:latin typeface="Times New Roman" panose="02020603050405020304" pitchFamily="18" charset="0"/>
              <a:cs typeface="Times New Roman" panose="02020603050405020304" pitchFamily="18" charset="0"/>
            </a:rPr>
            <a:t> 05 </a:t>
          </a:r>
          <a:r>
            <a:rPr lang="vi-VN" sz="1400" b="1" dirty="0" smtClean="0">
              <a:latin typeface="Times New Roman" panose="02020603050405020304" pitchFamily="18" charset="0"/>
              <a:cs typeface="Times New Roman" panose="02020603050405020304" pitchFamily="18" charset="0"/>
            </a:rPr>
            <a:t>tháng </a:t>
          </a:r>
          <a:r>
            <a:rPr lang="en-US" sz="1400" b="1" dirty="0" smtClean="0">
              <a:latin typeface="Times New Roman" panose="02020603050405020304" pitchFamily="18" charset="0"/>
              <a:cs typeface="Times New Roman" panose="02020603050405020304" pitchFamily="18" charset="0"/>
            </a:rPr>
            <a:t>9</a:t>
          </a:r>
          <a:r>
            <a:rPr lang="vi-VN" sz="1400" b="1" dirty="0" smtClean="0">
              <a:latin typeface="Times New Roman" panose="02020603050405020304" pitchFamily="18" charset="0"/>
              <a:cs typeface="Times New Roman" panose="02020603050405020304" pitchFamily="18" charset="0"/>
            </a:rPr>
            <a:t> năm 20</a:t>
          </a:r>
          <a:r>
            <a:rPr lang="en-US" sz="1400" b="1" dirty="0" smtClean="0">
              <a:latin typeface="Times New Roman" panose="02020603050405020304" pitchFamily="18" charset="0"/>
              <a:cs typeface="Times New Roman" panose="02020603050405020304" pitchFamily="18" charset="0"/>
            </a:rPr>
            <a:t>22 V/v sửa đổi, bổ sung một số điều của Quy định về học bổng khuyến khích học tập đối với sinh viên Trường Đại học Kinh tế - Kỹ thuật Công nghiệp ban hành kèm theo Quyết định số 748/QĐ-ĐHKTKTCN ngày 20/10/2018: </a:t>
          </a:r>
          <a:r>
            <a:rPr lang="en-US" sz="1200" b="1" dirty="0" smtClean="0">
              <a:latin typeface="Times New Roman" panose="02020603050405020304" pitchFamily="18" charset="0"/>
              <a:cs typeface="Times New Roman" panose="02020603050405020304" pitchFamily="18" charset="0"/>
              <a:hlinkClick xmlns:r="http://schemas.openxmlformats.org/officeDocument/2006/relationships" r:id="rId1"/>
            </a:rPr>
            <a:t>https://uneti.edu.vn/quyet-dinh-sua-doi-bo-sung-mot-so-dieu-cua-quy-dinh-ve-hoc-bong-khuyen-khich-hoc-tap-doi-voi-sinh-vien-truong-dai-hoc-kinh-te-ky-thuat-cong-nghiep-ban-hanh-kem-theo-quyet-dinh-so-748-qd-dhktktcn-n</a:t>
          </a:r>
          <a:r>
            <a:rPr lang="en-US" sz="1200" b="1" dirty="0" smtClean="0">
              <a:latin typeface="Times New Roman" panose="02020603050405020304" pitchFamily="18" charset="0"/>
              <a:cs typeface="Times New Roman" panose="02020603050405020304" pitchFamily="18" charset="0"/>
            </a:rPr>
            <a:t>/</a:t>
          </a:r>
          <a:endParaRPr lang="en-US" sz="1200" b="1" dirty="0">
            <a:latin typeface="Times New Roman" panose="02020603050405020304" pitchFamily="18" charset="0"/>
            <a:cs typeface="Times New Roman" panose="02020603050405020304"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tyle>
          <a:lnRef idx="1">
            <a:schemeClr val="accent1"/>
          </a:lnRef>
          <a:fillRef idx="2">
            <a:schemeClr val="accent1"/>
          </a:fillRef>
          <a:effectRef idx="1">
            <a:schemeClr val="accent1"/>
          </a:effectRef>
          <a:fontRef idx="minor">
            <a:schemeClr val="dk1"/>
          </a:fontRef>
        </dgm:style>
      </dgm:prSet>
      <dgm:spPr/>
      <dgm:t>
        <a:bodyPr/>
        <a:lstStyle/>
        <a:p>
          <a:pPr algn="l"/>
          <a:r>
            <a:rPr lang="vi-VN" sz="1400" b="1" dirty="0" smtClean="0">
              <a:latin typeface="Times New Roman" pitchFamily="18" charset="0"/>
              <a:cs typeface="Times New Roman" pitchFamily="18" charset="0"/>
            </a:rPr>
            <a:t>Điều 2</a:t>
          </a:r>
          <a:r>
            <a:rPr lang="vi-VN" sz="1400" dirty="0" smtClean="0">
              <a:latin typeface="Times New Roman" pitchFamily="18" charset="0"/>
              <a:cs typeface="Times New Roman" pitchFamily="18" charset="0"/>
            </a:rPr>
            <a:t>. Tiêu chuẩn xét, cấp học bổng khuyến khích học tập </a:t>
          </a:r>
          <a:endParaRPr lang="en-US" sz="1400" dirty="0" smtClean="0">
            <a:latin typeface="Times New Roman" pitchFamily="18" charset="0"/>
            <a:cs typeface="Times New Roman" pitchFamily="18" charset="0"/>
          </a:endParaRPr>
        </a:p>
        <a:p>
          <a:pPr algn="l"/>
          <a:r>
            <a:rPr lang="vi-VN" sz="1400" b="1" dirty="0" smtClean="0">
              <a:latin typeface="Times New Roman" pitchFamily="18" charset="0"/>
              <a:cs typeface="Times New Roman" pitchFamily="18" charset="0"/>
            </a:rPr>
            <a:t>Điều 3. </a:t>
          </a:r>
          <a:r>
            <a:rPr lang="vi-VN" sz="1400" dirty="0" smtClean="0">
              <a:latin typeface="Times New Roman" pitchFamily="18" charset="0"/>
              <a:cs typeface="Times New Roman" pitchFamily="18" charset="0"/>
            </a:rPr>
            <a:t>Phân loại học bổng và mức học bổng KKHT được quy định cho từng</a:t>
          </a:r>
          <a:r>
            <a:rPr lang="en-US" sz="1400" dirty="0" smtClean="0">
              <a:latin typeface="Times New Roman" pitchFamily="18" charset="0"/>
              <a:cs typeface="Times New Roman" pitchFamily="18" charset="0"/>
            </a:rPr>
            <a:t> loại</a:t>
          </a:r>
          <a:r>
            <a:rPr lang="vi-VN" sz="1400" dirty="0" smtClean="0">
              <a:latin typeface="Times New Roman" pitchFamily="18" charset="0"/>
              <a:cs typeface="Times New Roman" pitchFamily="18" charset="0"/>
            </a:rPr>
            <a:t> học</a:t>
          </a:r>
          <a:r>
            <a:rPr lang="en-US" sz="1400" dirty="0" smtClean="0">
              <a:latin typeface="Times New Roman" pitchFamily="18" charset="0"/>
              <a:cs typeface="Times New Roman" pitchFamily="18" charset="0"/>
            </a:rPr>
            <a:t> bổng</a:t>
          </a:r>
          <a:endParaRPr lang="en-US" sz="1400" dirty="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t>
        <a:bodyPr/>
        <a:lstStyle/>
        <a:p>
          <a:endParaRPr lang="en-US"/>
        </a:p>
      </dgm:t>
    </dgm:pt>
    <dgm:pt modelId="{3B007D24-5E0C-43B3-8DA3-A8E25FF6B5C6}" type="pres">
      <dgm:prSet presAssocID="{7BC97FEC-B8DF-4609-A683-02F4D5849D07}" presName="parentTextBox" presStyleLbl="node1" presStyleIdx="0" presStyleCnt="2" custScaleY="36848" custLinFactNeighborY="-3569"/>
      <dgm:spPr/>
      <dgm:t>
        <a:bodyPr/>
        <a:lstStyle/>
        <a:p>
          <a:endParaRPr lang="en-US"/>
        </a:p>
      </dgm:t>
    </dgm:pt>
    <dgm:pt modelId="{9E747395-D49A-439B-AF4A-43D67237113C}" type="pres">
      <dgm:prSet presAssocID="{91E0BA4A-D2D3-4A5E-BF58-D9FA4082DD1F}" presName="sp" presStyleCnt="0"/>
      <dgm:spPr/>
      <dgm:t>
        <a:bodyPr/>
        <a:lstStyle/>
        <a:p>
          <a:endParaRPr lang="en-US"/>
        </a:p>
      </dgm:t>
    </dgm:pt>
    <dgm:pt modelId="{5F0A0BA5-FAF2-44BB-9C49-D405AFF5357E}" type="pres">
      <dgm:prSet presAssocID="{03B0B798-9B19-4200-8116-73E94FA218DC}" presName="arrowAndChildren" presStyleCnt="0"/>
      <dgm:spPr/>
      <dgm:t>
        <a:bodyPr/>
        <a:lstStyle/>
        <a:p>
          <a:endParaRPr lang="en-US"/>
        </a:p>
      </dgm:t>
    </dgm:pt>
    <dgm:pt modelId="{5DE861E5-E954-48F8-80D5-E169B198E1BF}" type="pres">
      <dgm:prSet presAssocID="{03B0B798-9B19-4200-8116-73E94FA218DC}" presName="parentTextArrow" presStyleLbl="node1" presStyleIdx="1" presStyleCnt="2" custScaleY="52073" custLinFactNeighborY="-17517"/>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63B8D9F3-9613-458F-A1B8-D38CB4FEC791}" type="presOf" srcId="{3F6D70CA-911F-4F26-A582-250517CD9D08}" destId="{6319975C-C72F-4686-9A1E-7FF6A5640F18}" srcOrd="0" destOrd="0" presId="urn:microsoft.com/office/officeart/2005/8/layout/process4"/>
    <dgm:cxn modelId="{07ED5111-1107-47CC-AF04-64033C4CA825}" type="presOf" srcId="{7BC97FEC-B8DF-4609-A683-02F4D5849D07}" destId="{3B007D24-5E0C-43B3-8DA3-A8E25FF6B5C6}"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458FE6CA-0B21-46D1-89D6-84968CAD17FF}" type="presOf" srcId="{03B0B798-9B19-4200-8116-73E94FA218DC}" destId="{5DE861E5-E954-48F8-80D5-E169B198E1BF}" srcOrd="0" destOrd="0" presId="urn:microsoft.com/office/officeart/2005/8/layout/process4"/>
    <dgm:cxn modelId="{2351F752-7677-4685-A05B-AD181DA087B6}" type="presParOf" srcId="{6319975C-C72F-4686-9A1E-7FF6A5640F18}" destId="{5427710B-72F2-4181-99B5-04F7DEBDF9E9}" srcOrd="0" destOrd="0" presId="urn:microsoft.com/office/officeart/2005/8/layout/process4"/>
    <dgm:cxn modelId="{4E3AEBCB-C7FB-4917-83C7-D82CB6797970}" type="presParOf" srcId="{5427710B-72F2-4181-99B5-04F7DEBDF9E9}" destId="{3B007D24-5E0C-43B3-8DA3-A8E25FF6B5C6}" srcOrd="0" destOrd="0" presId="urn:microsoft.com/office/officeart/2005/8/layout/process4"/>
    <dgm:cxn modelId="{B0297E24-8615-43CE-BF03-E97A64150135}" type="presParOf" srcId="{6319975C-C72F-4686-9A1E-7FF6A5640F18}" destId="{9E747395-D49A-439B-AF4A-43D67237113C}" srcOrd="1" destOrd="0" presId="urn:microsoft.com/office/officeart/2005/8/layout/process4"/>
    <dgm:cxn modelId="{BCCE3FF5-C620-47AB-A0E0-F941DDFE3FB6}" type="presParOf" srcId="{6319975C-C72F-4686-9A1E-7FF6A5640F18}" destId="{5F0A0BA5-FAF2-44BB-9C49-D405AFF5357E}" srcOrd="2" destOrd="0" presId="urn:microsoft.com/office/officeart/2005/8/layout/process4"/>
    <dgm:cxn modelId="{26D6F45D-53D5-4571-B089-7531F706FEFA}" type="presParOf" srcId="{5F0A0BA5-FAF2-44BB-9C49-D405AFF5357E}" destId="{5DE861E5-E954-48F8-80D5-E169B198E1BF}" srcOrd="0" destOrd="0" presId="urn:microsoft.com/office/officeart/2005/8/layout/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tyle>
          <a:lnRef idx="1">
            <a:schemeClr val="accent1"/>
          </a:lnRef>
          <a:fillRef idx="2">
            <a:schemeClr val="accent1"/>
          </a:fillRef>
          <a:effectRef idx="1">
            <a:schemeClr val="accent1"/>
          </a:effectRef>
          <a:fontRef idx="minor">
            <a:schemeClr val="dk1"/>
          </a:fontRef>
        </dgm:style>
      </dgm:prSet>
      <dgm:spPr/>
      <dgm:t>
        <a:bodyPr/>
        <a:lstStyle/>
        <a:p>
          <a:pPr algn="just">
            <a:lnSpc>
              <a:spcPct val="100000"/>
            </a:lnSpc>
          </a:pPr>
          <a:r>
            <a:rPr lang="en-US" sz="1400" b="1" dirty="0" smtClean="0">
              <a:latin typeface="Times New Roman" pitchFamily="18" charset="0"/>
              <a:cs typeface="Times New Roman" pitchFamily="18" charset="0"/>
            </a:rPr>
            <a:t>IV. Quyết định 672</a:t>
          </a:r>
          <a:r>
            <a:rPr lang="vi-VN" sz="1400" b="1" dirty="0" smtClean="0">
              <a:latin typeface="Times New Roman" pitchFamily="18" charset="0"/>
              <a:cs typeface="Times New Roman" pitchFamily="18" charset="0"/>
            </a:rPr>
            <a:t>/QĐ-ĐHKTKTCN ngày </a:t>
          </a:r>
          <a:r>
            <a:rPr lang="en-US" sz="1400" b="1" dirty="0" smtClean="0">
              <a:latin typeface="Times New Roman" pitchFamily="18" charset="0"/>
              <a:cs typeface="Times New Roman" pitchFamily="18" charset="0"/>
            </a:rPr>
            <a:t>05</a:t>
          </a:r>
          <a:r>
            <a:rPr lang="vi-VN" sz="1400" b="1" dirty="0" smtClean="0">
              <a:latin typeface="Times New Roman" pitchFamily="18" charset="0"/>
              <a:cs typeface="Times New Roman" pitchFamily="18" charset="0"/>
            </a:rPr>
            <a:t> tháng </a:t>
          </a:r>
          <a:r>
            <a:rPr lang="en-US" sz="1400" b="1" dirty="0" smtClean="0">
              <a:latin typeface="Times New Roman" pitchFamily="18" charset="0"/>
              <a:cs typeface="Times New Roman" pitchFamily="18" charset="0"/>
            </a:rPr>
            <a:t>9</a:t>
          </a:r>
          <a:r>
            <a:rPr lang="vi-VN" sz="1400" b="1" dirty="0" smtClean="0">
              <a:latin typeface="Times New Roman" pitchFamily="18" charset="0"/>
              <a:cs typeface="Times New Roman" pitchFamily="18" charset="0"/>
            </a:rPr>
            <a:t> năm 20</a:t>
          </a:r>
          <a:r>
            <a:rPr lang="en-US" sz="1400" b="1" dirty="0" smtClean="0">
              <a:latin typeface="Times New Roman" pitchFamily="18" charset="0"/>
              <a:cs typeface="Times New Roman" pitchFamily="18" charset="0"/>
            </a:rPr>
            <a:t>22 </a:t>
          </a:r>
          <a:r>
            <a:rPr lang="vi-VN" sz="1400" b="1" dirty="0" smtClean="0">
              <a:latin typeface="Times New Roman" pitchFamily="18" charset="0"/>
              <a:cs typeface="Times New Roman" pitchFamily="18" charset="0"/>
            </a:rPr>
            <a:t>Quy định về miễn, giảm học phí và hỗ trợ chi phí học tập đối với sinh viên Trường Đại học Kinh tế - Kỹ thuật Công nghiệp</a:t>
          </a:r>
          <a:r>
            <a:rPr lang="en-US" sz="1400" b="1" dirty="0" smtClean="0">
              <a:latin typeface="Times New Roman" pitchFamily="18" charset="0"/>
              <a:cs typeface="Times New Roman" pitchFamily="18" charset="0"/>
            </a:rPr>
            <a:t>. </a:t>
          </a:r>
          <a:r>
            <a:rPr lang="en-US" sz="1200" b="1" dirty="0" smtClean="0">
              <a:latin typeface="Times New Roman" pitchFamily="18" charset="0"/>
              <a:cs typeface="Times New Roman" pitchFamily="18" charset="0"/>
              <a:hlinkClick xmlns:r="http://schemas.openxmlformats.org/officeDocument/2006/relationships" r:id="rId1"/>
            </a:rPr>
            <a:t>https://uneti.edu.vn/quyet-dinh-ban-hanh-quy-dinh-ve-mien-giam-hoc-phi-va-ho-tro-chi-phi-hoc-tap-doi-voi-sinh-vien-truong-dai-hoc-kinh-te-ky-thuat-cong-nghiep</a:t>
          </a:r>
          <a:r>
            <a:rPr lang="en-US" sz="1400" b="1" dirty="0" smtClean="0">
              <a:latin typeface="Times New Roman" pitchFamily="18" charset="0"/>
              <a:cs typeface="Times New Roman" pitchFamily="18" charset="0"/>
              <a:hlinkClick xmlns:r="http://schemas.openxmlformats.org/officeDocument/2006/relationships" r:id="rId1"/>
            </a:rPr>
            <a:t>/</a:t>
          </a:r>
          <a:endParaRPr lang="en-US" sz="1400" b="1" dirty="0">
            <a:latin typeface="Times New Roman" panose="02020603050405020304" pitchFamily="18" charset="0"/>
            <a:cs typeface="Times New Roman" panose="02020603050405020304"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tyle>
          <a:lnRef idx="1">
            <a:schemeClr val="accent1"/>
          </a:lnRef>
          <a:fillRef idx="2">
            <a:schemeClr val="accent1"/>
          </a:fillRef>
          <a:effectRef idx="1">
            <a:schemeClr val="accent1"/>
          </a:effectRef>
          <a:fontRef idx="minor">
            <a:schemeClr val="dk1"/>
          </a:fontRef>
        </dgm:style>
      </dgm:prSet>
      <dgm:spPr/>
      <dgm:t>
        <a:bodyPr/>
        <a:lstStyle/>
        <a:p>
          <a:pPr algn="just"/>
          <a:r>
            <a:rPr lang="vi-VN" sz="1400" b="1" dirty="0" smtClean="0">
              <a:latin typeface="Times New Roman" pitchFamily="18" charset="0"/>
              <a:cs typeface="Times New Roman" pitchFamily="18" charset="0"/>
            </a:rPr>
            <a:t>Điều </a:t>
          </a:r>
          <a:r>
            <a:rPr lang="en-US" sz="1400" b="1" dirty="0" smtClean="0">
              <a:latin typeface="Times New Roman" pitchFamily="18" charset="0"/>
              <a:cs typeface="Times New Roman" pitchFamily="18" charset="0"/>
            </a:rPr>
            <a:t>3. Đối tượng được miễn học phí</a:t>
          </a:r>
        </a:p>
        <a:p>
          <a:pPr algn="just"/>
          <a:r>
            <a:rPr lang="en-US" sz="1400" i="0" dirty="0" smtClean="0">
              <a:latin typeface="Times New Roman" panose="02020603050405020304" pitchFamily="18" charset="0"/>
              <a:cs typeface="Times New Roman" panose="02020603050405020304" pitchFamily="18" charset="0"/>
            </a:rPr>
            <a:t>- </a:t>
          </a:r>
          <a:r>
            <a:rPr lang="vi-VN" sz="1400" i="0" dirty="0" smtClean="0">
              <a:latin typeface="Times New Roman" panose="02020603050405020304" pitchFamily="18" charset="0"/>
              <a:cs typeface="Times New Roman" panose="02020603050405020304" pitchFamily="18" charset="0"/>
            </a:rPr>
            <a:t>Người có công với cách mạng và thân nhân của người có công với cách mạng</a:t>
          </a:r>
          <a:endParaRPr lang="en-US" sz="1400" i="0" dirty="0" smtClean="0">
            <a:latin typeface="Times New Roman" panose="02020603050405020304" pitchFamily="18" charset="0"/>
            <a:cs typeface="Times New Roman" panose="02020603050405020304" pitchFamily="18" charset="0"/>
          </a:endParaRPr>
        </a:p>
        <a:p>
          <a:pPr algn="just"/>
          <a:r>
            <a:rPr lang="es-ES" sz="1400" i="0" dirty="0" smtClean="0">
              <a:latin typeface="Times New Roman" panose="02020603050405020304" pitchFamily="18" charset="0"/>
              <a:cs typeface="Times New Roman" panose="02020603050405020304" pitchFamily="18" charset="0"/>
            </a:rPr>
            <a:t>- Sinh viên khuyết tật </a:t>
          </a:r>
        </a:p>
        <a:p>
          <a:pPr algn="just"/>
          <a:r>
            <a:rPr lang="es-ES" sz="1400" i="0" dirty="0" smtClean="0">
              <a:latin typeface="Times New Roman" panose="02020603050405020304" pitchFamily="18" charset="0"/>
              <a:cs typeface="Times New Roman" panose="02020603050405020304" pitchFamily="18" charset="0"/>
            </a:rPr>
            <a:t>- </a:t>
          </a:r>
          <a:r>
            <a:rPr lang="pt-BR" sz="1400" i="0" dirty="0" smtClean="0">
              <a:latin typeface="Times New Roman" panose="02020603050405020304" pitchFamily="18" charset="0"/>
              <a:cs typeface="Times New Roman" panose="02020603050405020304" pitchFamily="18" charset="0"/>
            </a:rPr>
            <a:t>Sinh viên từ 16 đến 22 tuổi không có nguồn nuôi dưỡng đang học đại học văn bằng thứ nhất thuộc đối tượng hưởng trợ cấp xã hội hàng tháng theo quy định tại khoản 1 và 2 Điều 5 Nghị định số 20/2021/NĐ-CP ngày 15/3/2021 của Chính phủ về chính sách trợ cấp xã hội đối với đối tượng bảo trợ xã hội</a:t>
          </a:r>
          <a:r>
            <a:rPr lang="es-ES" sz="1400" i="0" dirty="0" smtClean="0">
              <a:latin typeface="Times New Roman" panose="02020603050405020304" pitchFamily="18" charset="0"/>
              <a:cs typeface="Times New Roman" panose="02020603050405020304" pitchFamily="18" charset="0"/>
            </a:rPr>
            <a:t>. </a:t>
          </a:r>
        </a:p>
        <a:p>
          <a:pPr algn="just"/>
          <a:r>
            <a:rPr lang="es-ES" sz="1400" i="0" dirty="0" smtClean="0">
              <a:latin typeface="Times New Roman" panose="02020603050405020304" pitchFamily="18" charset="0"/>
              <a:cs typeface="Times New Roman" panose="02020603050405020304" pitchFamily="18" charset="0"/>
            </a:rPr>
            <a:t>- Sinh viên là người dân tộc thiểu số thuộc hộ nghèo và hộ cận nghèo theo quy định của Thủ tướng Chính phủ. </a:t>
          </a:r>
        </a:p>
        <a:p>
          <a:pPr algn="just"/>
          <a:r>
            <a:rPr lang="es-ES" sz="1400" i="0" dirty="0" smtClean="0">
              <a:latin typeface="Times New Roman" panose="02020603050405020304" pitchFamily="18" charset="0"/>
              <a:cs typeface="Times New Roman" panose="02020603050405020304" pitchFamily="18" charset="0"/>
            </a:rPr>
            <a:t>- Học sinh, sinh viên người dân tộc thiểu số rất ít người, ở vùng có điều kiện kinh tế - xã hội khó khăn và vùng đặc biệt khó khăn (</a:t>
          </a:r>
          <a:r>
            <a:rPr lang="es-ES" sz="1400" i="1" dirty="0" smtClean="0">
              <a:latin typeface="Times New Roman" panose="02020603050405020304" pitchFamily="18" charset="0"/>
              <a:cs typeface="Times New Roman" panose="02020603050405020304" pitchFamily="18" charset="0"/>
            </a:rPr>
            <a:t>Người dân tộc thiểu số rất ít người bao gồm: La Hủ, La Ha, Pà Thẻn, Lự, Ngái, Chứt, Lô Lô, Mảng, Cống, Cờ Lao, Bố Y, Si La, Pu Péo, Rơ Măm, BRâu, Ơ Đu</a:t>
          </a:r>
          <a:r>
            <a:rPr lang="es-ES" sz="1400" i="0" dirty="0" smtClean="0">
              <a:latin typeface="Times New Roman" panose="02020603050405020304" pitchFamily="18" charset="0"/>
              <a:cs typeface="Times New Roman" panose="02020603050405020304" pitchFamily="18" charset="0"/>
            </a:rPr>
            <a:t>).</a:t>
          </a:r>
        </a:p>
        <a:p>
          <a:pPr algn="just"/>
          <a:endParaRPr lang="es-ES" sz="1400" i="1" dirty="0" smtClean="0">
            <a:latin typeface="Times New Roman" panose="02020603050405020304" pitchFamily="18" charset="0"/>
            <a:cs typeface="Times New Roman" panose="02020603050405020304" pitchFamily="18" charset="0"/>
          </a:endParaRPr>
        </a:p>
        <a:p>
          <a:pPr algn="l"/>
          <a:endParaRPr lang="en-US" sz="1400" b="0" dirty="0" smtClean="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t>
        <a:bodyPr/>
        <a:lstStyle/>
        <a:p>
          <a:endParaRPr lang="en-US"/>
        </a:p>
      </dgm:t>
    </dgm:pt>
    <dgm:pt modelId="{3B007D24-5E0C-43B3-8DA3-A8E25FF6B5C6}" type="pres">
      <dgm:prSet presAssocID="{7BC97FEC-B8DF-4609-A683-02F4D5849D07}" presName="parentTextBox" presStyleLbl="node1" presStyleIdx="0" presStyleCnt="2" custScaleY="60967" custLinFactNeighborY="9173"/>
      <dgm:spPr/>
      <dgm:t>
        <a:bodyPr/>
        <a:lstStyle/>
        <a:p>
          <a:endParaRPr lang="en-US"/>
        </a:p>
      </dgm:t>
    </dgm:pt>
    <dgm:pt modelId="{9E747395-D49A-439B-AF4A-43D67237113C}" type="pres">
      <dgm:prSet presAssocID="{91E0BA4A-D2D3-4A5E-BF58-D9FA4082DD1F}" presName="sp" presStyleCnt="0"/>
      <dgm:spPr/>
      <dgm:t>
        <a:bodyPr/>
        <a:lstStyle/>
        <a:p>
          <a:endParaRPr lang="en-US"/>
        </a:p>
      </dgm:t>
    </dgm:pt>
    <dgm:pt modelId="{5F0A0BA5-FAF2-44BB-9C49-D405AFF5357E}" type="pres">
      <dgm:prSet presAssocID="{03B0B798-9B19-4200-8116-73E94FA218DC}" presName="arrowAndChildren" presStyleCnt="0"/>
      <dgm:spPr/>
      <dgm:t>
        <a:bodyPr/>
        <a:lstStyle/>
        <a:p>
          <a:endParaRPr lang="en-US"/>
        </a:p>
      </dgm:t>
    </dgm:pt>
    <dgm:pt modelId="{5DE861E5-E954-48F8-80D5-E169B198E1BF}" type="pres">
      <dgm:prSet presAssocID="{03B0B798-9B19-4200-8116-73E94FA218DC}" presName="parentTextArrow" presStyleLbl="node1" presStyleIdx="1" presStyleCnt="2" custScaleY="25082" custLinFactNeighborX="901" custLinFactNeighborY="-1607"/>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D04E51CE-9BC3-43E4-87F6-A6084F3CD3DB}" type="presOf" srcId="{7BC97FEC-B8DF-4609-A683-02F4D5849D07}" destId="{3B007D24-5E0C-43B3-8DA3-A8E25FF6B5C6}"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21EB3DD1-8C38-4935-84C4-A01DDFF9DDD6}" type="presOf" srcId="{03B0B798-9B19-4200-8116-73E94FA218DC}" destId="{5DE861E5-E954-48F8-80D5-E169B198E1BF}" srcOrd="0" destOrd="0" presId="urn:microsoft.com/office/officeart/2005/8/layout/process4"/>
    <dgm:cxn modelId="{86F3B473-6648-4298-9A44-A71F577033ED}" type="presOf" srcId="{3F6D70CA-911F-4F26-A582-250517CD9D08}" destId="{6319975C-C72F-4686-9A1E-7FF6A5640F18}" srcOrd="0" destOrd="0" presId="urn:microsoft.com/office/officeart/2005/8/layout/process4"/>
    <dgm:cxn modelId="{44BCA570-2745-483F-866E-17EED6014071}" type="presParOf" srcId="{6319975C-C72F-4686-9A1E-7FF6A5640F18}" destId="{5427710B-72F2-4181-99B5-04F7DEBDF9E9}" srcOrd="0" destOrd="0" presId="urn:microsoft.com/office/officeart/2005/8/layout/process4"/>
    <dgm:cxn modelId="{F2437501-EBA5-4F0A-A2B6-451DF9A2BDF3}" type="presParOf" srcId="{5427710B-72F2-4181-99B5-04F7DEBDF9E9}" destId="{3B007D24-5E0C-43B3-8DA3-A8E25FF6B5C6}" srcOrd="0" destOrd="0" presId="urn:microsoft.com/office/officeart/2005/8/layout/process4"/>
    <dgm:cxn modelId="{8105B868-F84B-4287-8F8A-C3763552D111}" type="presParOf" srcId="{6319975C-C72F-4686-9A1E-7FF6A5640F18}" destId="{9E747395-D49A-439B-AF4A-43D67237113C}" srcOrd="1" destOrd="0" presId="urn:microsoft.com/office/officeart/2005/8/layout/process4"/>
    <dgm:cxn modelId="{B17609F3-2EA7-4C04-A065-F2E4626E1DB6}" type="presParOf" srcId="{6319975C-C72F-4686-9A1E-7FF6A5640F18}" destId="{5F0A0BA5-FAF2-44BB-9C49-D405AFF5357E}" srcOrd="2" destOrd="0" presId="urn:microsoft.com/office/officeart/2005/8/layout/process4"/>
    <dgm:cxn modelId="{59856AD4-9653-4DEF-8DAF-348FE94F5E42}" type="presParOf" srcId="{5F0A0BA5-FAF2-44BB-9C49-D405AFF5357E}" destId="{5DE861E5-E954-48F8-80D5-E169B198E1BF}" srcOrd="0" destOrd="0" presId="urn:microsoft.com/office/officeart/2005/8/layout/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7BC97FEC-B8DF-4609-A683-02F4D5849D07}">
      <dgm:prSet phldrT="[Text]" custT="1">
        <dgm:style>
          <a:lnRef idx="1">
            <a:schemeClr val="accent1"/>
          </a:lnRef>
          <a:fillRef idx="2">
            <a:schemeClr val="accent1"/>
          </a:fillRef>
          <a:effectRef idx="1">
            <a:schemeClr val="accent1"/>
          </a:effectRef>
          <a:fontRef idx="minor">
            <a:schemeClr val="dk1"/>
          </a:fontRef>
        </dgm:style>
      </dgm:prSet>
      <dgm:spPr/>
      <dgm:t>
        <a:bodyPr/>
        <a:lstStyle/>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r>
            <a:rPr lang="en-US" sz="1100" b="0" dirty="0" smtClean="0">
              <a:latin typeface="Times New Roman" pitchFamily="18" charset="0"/>
              <a:cs typeface="Times New Roman" pitchFamily="18" charset="0"/>
            </a:rPr>
            <a:t> </a:t>
          </a:r>
        </a:p>
        <a:p>
          <a:pPr algn="l"/>
          <a:endParaRPr lang="en-US" sz="1400" b="0" dirty="0" smtClean="0">
            <a:latin typeface="Times New Roman" pitchFamily="18" charset="0"/>
            <a:cs typeface="Times New Roman" pitchFamily="18" charset="0"/>
          </a:endParaRPr>
        </a:p>
        <a:p>
          <a:pPr algn="just"/>
          <a:r>
            <a:rPr lang="vi-VN" sz="1400" b="1" dirty="0" smtClean="0">
              <a:latin typeface="Times New Roman" pitchFamily="18" charset="0"/>
              <a:cs typeface="Times New Roman" pitchFamily="18" charset="0"/>
            </a:rPr>
            <a:t>Điều </a:t>
          </a:r>
          <a:r>
            <a:rPr lang="en-US" sz="1400" b="1" dirty="0" smtClean="0">
              <a:latin typeface="Times New Roman" pitchFamily="18" charset="0"/>
              <a:cs typeface="Times New Roman" pitchFamily="18" charset="0"/>
            </a:rPr>
            <a:t>4. Đối tượng được giảm học phí</a:t>
          </a:r>
        </a:p>
        <a:p>
          <a:pPr algn="just"/>
          <a:r>
            <a:rPr lang="pt-BR" sz="1400" b="1" i="1" dirty="0" smtClean="0">
              <a:latin typeface="Times New Roman" pitchFamily="18" charset="0"/>
              <a:cs typeface="Times New Roman" pitchFamily="18" charset="0"/>
            </a:rPr>
            <a:t>1.  Đối tượng được giảm 70% học phí: </a:t>
          </a:r>
          <a:r>
            <a:rPr lang="pt-BR" sz="1400" b="0" i="0" dirty="0" smtClean="0">
              <a:latin typeface="Times New Roman" pitchFamily="18" charset="0"/>
              <a:cs typeface="Times New Roman" pitchFamily="18" charset="0"/>
            </a:rPr>
            <a:t>Sinh viên là người dân tộc thiểu số (ngoài đối tượng dân tộc thiểu số rất ít người) ở thôn/bản đặc biệt khó khăn, xã khu vực III vùng dân tộc và miền núi, xã đặc biệt khó khăn vùng bãi ngang ven biển hải đảo theo quy định của cơ quan có thẩm quyền.</a:t>
          </a:r>
          <a:endParaRPr lang="en-US" sz="1400" b="0" i="0" dirty="0" smtClean="0">
            <a:latin typeface="Times New Roman" pitchFamily="18" charset="0"/>
            <a:cs typeface="Times New Roman" pitchFamily="18" charset="0"/>
          </a:endParaRPr>
        </a:p>
        <a:p>
          <a:pPr algn="just"/>
          <a:r>
            <a:rPr lang="pt-BR" sz="1400" b="1" i="1" dirty="0" smtClean="0">
              <a:latin typeface="Times New Roman" pitchFamily="18" charset="0"/>
              <a:cs typeface="Times New Roman" pitchFamily="18" charset="0"/>
            </a:rPr>
            <a:t>2. Đối tượng được giảm 50% học phí: </a:t>
          </a:r>
          <a:r>
            <a:rPr lang="pt-BR" sz="1400" b="0" i="0" dirty="0" smtClean="0">
              <a:latin typeface="Times New Roman" pitchFamily="18" charset="0"/>
              <a:cs typeface="Times New Roman" pitchFamily="18" charset="0"/>
            </a:rPr>
            <a:t>Sinh viên là con cán bộ, công chức, viên chức, công nhân mà cha hoặc mẹ bị tai nạn lao động hoặc mắc bệnh nghề nghiệp được hưởng trợ cấp thường xuyên.</a:t>
          </a:r>
          <a:endParaRPr lang="es-ES" sz="1400" b="0" i="0" dirty="0" smtClean="0">
            <a:latin typeface="Times New Roman" pitchFamily="18" charset="0"/>
            <a:cs typeface="Times New Roman" pitchFamily="18" charset="0"/>
          </a:endParaRPr>
        </a:p>
        <a:p>
          <a:pPr algn="just"/>
          <a:r>
            <a:rPr lang="en-US" sz="1400" b="1" dirty="0" smtClean="0">
              <a:latin typeface="Times New Roman" pitchFamily="18" charset="0"/>
              <a:cs typeface="Times New Roman" pitchFamily="18" charset="0"/>
            </a:rPr>
            <a:t>Điều 8. Hồ sơ miễn, giảm học phí và hỗ trợ chi phí học tập</a:t>
          </a:r>
          <a:r>
            <a:rPr lang="en-US" sz="1400" b="1" dirty="0" smtClean="0"/>
            <a:t>:</a:t>
          </a:r>
        </a:p>
        <a:p>
          <a:pPr algn="just"/>
          <a:r>
            <a:rPr lang="en-US" sz="1400" b="1" dirty="0" smtClean="0">
              <a:latin typeface="Times New Roman" pitchFamily="18" charset="0"/>
              <a:cs typeface="Times New Roman" pitchFamily="18" charset="0"/>
            </a:rPr>
            <a:t>- </a:t>
          </a:r>
          <a:r>
            <a:rPr lang="en-US" sz="1400" b="0" dirty="0" smtClean="0">
              <a:latin typeface="Times New Roman" pitchFamily="18" charset="0"/>
              <a:cs typeface="Times New Roman" pitchFamily="18" charset="0"/>
            </a:rPr>
            <a:t>Sinh viên phải có hồ sơ đề nghị miễn, giảm học phí gửi về Nhà trường (nộp </a:t>
          </a:r>
          <a:r>
            <a:rPr lang="en-US" sz="1400" b="0" dirty="0" smtClean="0">
              <a:latin typeface="Times New Roman" pitchFamily="18" charset="0"/>
              <a:cs typeface="Times New Roman" pitchFamily="18" charset="0"/>
            </a:rPr>
            <a:t>qua </a:t>
          </a:r>
          <a:r>
            <a:rPr lang="en-US" sz="1400" b="0" dirty="0" smtClean="0">
              <a:latin typeface="Times New Roman" pitchFamily="18" charset="0"/>
              <a:cs typeface="Times New Roman" pitchFamily="18" charset="0"/>
            </a:rPr>
            <a:t>Phòng CT&amp;CTSV) như sau:</a:t>
          </a:r>
        </a:p>
        <a:p>
          <a:pPr algn="just"/>
          <a:r>
            <a:rPr lang="en-US" sz="1400" b="0" dirty="0" smtClean="0">
              <a:latin typeface="Times New Roman" pitchFamily="18" charset="0"/>
              <a:cs typeface="Times New Roman" pitchFamily="18" charset="0"/>
            </a:rPr>
            <a:t>- Đơn xin miễn giảm học phí theo </a:t>
          </a:r>
          <a:r>
            <a:rPr lang="en-US" sz="1400" b="0" dirty="0" smtClean="0">
              <a:latin typeface="Times New Roman" pitchFamily="18" charset="0"/>
              <a:cs typeface="Times New Roman" pitchFamily="18" charset="0"/>
            </a:rPr>
            <a:t>mẫu.</a:t>
          </a:r>
          <a:endParaRPr lang="en-US" sz="1400" b="0" dirty="0" smtClean="0">
            <a:latin typeface="Times New Roman" pitchFamily="18" charset="0"/>
            <a:cs typeface="Times New Roman" pitchFamily="18" charset="0"/>
          </a:endParaRPr>
        </a:p>
        <a:p>
          <a:pPr algn="just"/>
          <a:r>
            <a:rPr lang="en-US" sz="1400" b="0" dirty="0" smtClean="0">
              <a:latin typeface="Times New Roman" pitchFamily="18" charset="0"/>
              <a:cs typeface="Times New Roman" pitchFamily="18" charset="0"/>
            </a:rPr>
            <a:t>- Tùy theo từng loại đối </a:t>
          </a:r>
          <a:r>
            <a:rPr lang="en-US" sz="1400" b="0" dirty="0" err="1" smtClean="0">
              <a:latin typeface="Times New Roman" pitchFamily="18" charset="0"/>
              <a:cs typeface="Times New Roman" pitchFamily="18" charset="0"/>
            </a:rPr>
            <a:t>tượng</a:t>
          </a:r>
          <a:r>
            <a:rPr lang="en-US" sz="1400" b="0" dirty="0" smtClean="0">
              <a:latin typeface="Times New Roman" pitchFamily="18" charset="0"/>
              <a:cs typeface="Times New Roman" pitchFamily="18" charset="0"/>
            </a:rPr>
            <a:t> đ</a:t>
          </a:r>
          <a:r>
            <a:rPr lang="vi-VN" sz="1400" b="0" dirty="0" smtClean="0">
              <a:latin typeface="Times New Roman" pitchFamily="18" charset="0"/>
              <a:cs typeface="Times New Roman" pitchFamily="18" charset="0"/>
            </a:rPr>
            <a:t>ư</a:t>
          </a:r>
          <a:r>
            <a:rPr lang="en-US" sz="1400" b="0" dirty="0" smtClean="0">
              <a:latin typeface="Times New Roman" pitchFamily="18" charset="0"/>
              <a:cs typeface="Times New Roman" pitchFamily="18" charset="0"/>
            </a:rPr>
            <a:t>ợc miễn giảm học phí  là bản sao chứng thực các loại giấy tờ liên </a:t>
          </a:r>
          <a:r>
            <a:rPr lang="en-US" sz="1400" b="0" dirty="0" smtClean="0">
              <a:latin typeface="Times New Roman" pitchFamily="18" charset="0"/>
              <a:cs typeface="Times New Roman" pitchFamily="18" charset="0"/>
            </a:rPr>
            <a:t>quan.</a:t>
          </a:r>
          <a:endParaRPr lang="en-US" sz="1400" b="0" dirty="0" smtClean="0">
            <a:latin typeface="Times New Roman" pitchFamily="18" charset="0"/>
            <a:cs typeface="Times New Roman" pitchFamily="18" charset="0"/>
          </a:endParaRPr>
        </a:p>
        <a:p>
          <a:pPr algn="just"/>
          <a:endParaRPr lang="en-US" sz="1400" b="0" dirty="0" smtClean="0">
            <a:latin typeface="Times New Roman" pitchFamily="18" charset="0"/>
            <a:cs typeface="Times New Roman" pitchFamily="18" charset="0"/>
          </a:endParaRPr>
        </a:p>
        <a:p>
          <a:pPr algn="just"/>
          <a:r>
            <a:rPr lang="en-US" sz="1400" b="1" i="1" u="sng" dirty="0" smtClean="0">
              <a:solidFill>
                <a:schemeClr val="tx1"/>
              </a:solidFill>
              <a:latin typeface="Times New Roman" pitchFamily="18" charset="0"/>
              <a:cs typeface="Times New Roman" pitchFamily="18" charset="0"/>
            </a:rPr>
            <a:t>Lưu ý:</a:t>
          </a:r>
          <a:r>
            <a:rPr lang="en-US" sz="1400" b="0" dirty="0" smtClean="0">
              <a:solidFill>
                <a:schemeClr val="tx1"/>
              </a:solidFill>
              <a:latin typeface="Times New Roman" pitchFamily="18" charset="0"/>
              <a:cs typeface="Times New Roman" pitchFamily="18" charset="0"/>
            </a:rPr>
            <a:t> - </a:t>
          </a:r>
          <a:r>
            <a:rPr lang="en-US" sz="1400" b="0" dirty="0" smtClean="0">
              <a:latin typeface="Times New Roman" pitchFamily="18" charset="0"/>
              <a:cs typeface="Times New Roman" pitchFamily="18" charset="0"/>
            </a:rPr>
            <a:t>Trong quá trình học tập, Sinh viên thuộc đối tượng được hưởng chế độ miễn, giảm học phí; hỗ trợ chi phí học tập không nộp đơn đề nghị và kèm theo đầy đủ các giấy tờ cần thiết theo quy định thì chỉ được hưởng chế độ miễn, giảm học phí; hỗ trợ chi phí học tập tính từ ngày Nhà trường nhận được đầy đủ hồ sơ và không được giải quyết truy lĩnh tiền miễn, giảm học phí; hỗ trợ chi phí học tập đối với thời gian đã học từ trước thời điểm Sinh viên gửi hồ sơ đề nghị kèm theo các giấy tờ cần thiết có liên quan.</a:t>
          </a:r>
        </a:p>
        <a:p>
          <a:pPr algn="just"/>
          <a:r>
            <a:rPr lang="en-US" sz="1400" b="0" dirty="0" smtClean="0">
              <a:latin typeface="Times New Roman" pitchFamily="18" charset="0"/>
              <a:cs typeface="Times New Roman" pitchFamily="18" charset="0"/>
            </a:rPr>
            <a:t>- Đối với SV </a:t>
          </a:r>
          <a:r>
            <a:rPr lang="es-ES" sz="1400" i="0" dirty="0" smtClean="0">
              <a:latin typeface="Times New Roman" panose="02020603050405020304" pitchFamily="18" charset="0"/>
              <a:cs typeface="Times New Roman" panose="02020603050405020304" pitchFamily="18" charset="0"/>
            </a:rPr>
            <a:t>là người dân tộc thiểu số phải nộp </a:t>
          </a:r>
          <a:r>
            <a:rPr lang="en-US" sz="1400" b="0" i="0" dirty="0" smtClean="0">
              <a:latin typeface="Times New Roman" pitchFamily="18" charset="0"/>
              <a:cs typeface="Times New Roman" pitchFamily="18" charset="0"/>
            </a:rPr>
            <a:t>giấy xác nhận thuộc hộ nghèo hoặc cận nghèo vào </a:t>
          </a:r>
          <a:r>
            <a:rPr lang="en-US" sz="1400" b="0" i="0" dirty="0" smtClean="0">
              <a:latin typeface="Times New Roman" pitchFamily="18" charset="0"/>
              <a:cs typeface="Times New Roman" pitchFamily="18" charset="0"/>
            </a:rPr>
            <a:t>đầu mỗi </a:t>
          </a:r>
          <a:r>
            <a:rPr lang="en-US" sz="1400" b="0" i="0" dirty="0" smtClean="0">
              <a:latin typeface="Times New Roman" pitchFamily="18" charset="0"/>
              <a:cs typeface="Times New Roman" pitchFamily="18" charset="0"/>
            </a:rPr>
            <a:t>năm dương lịch.</a:t>
          </a:r>
          <a:endParaRPr lang="en-US" sz="14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s-ES" sz="1100" i="1" dirty="0" smtClean="0">
            <a:latin typeface="Times New Roman" panose="02020603050405020304" pitchFamily="18" charset="0"/>
            <a:cs typeface="Times New Roman" panose="02020603050405020304"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a:p>
          <a:pPr algn="l"/>
          <a:endParaRPr lang="en-US" sz="1100" b="0" dirty="0" smtClean="0">
            <a:latin typeface="Times New Roman" pitchFamily="18" charset="0"/>
            <a:cs typeface="Times New Roman" pitchFamily="18" charset="0"/>
          </a:endParaRP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t>
        <a:bodyPr/>
        <a:lstStyle/>
        <a:p>
          <a:endParaRPr lang="en-US"/>
        </a:p>
      </dgm:t>
    </dgm:pt>
    <dgm:pt modelId="{3B007D24-5E0C-43B3-8DA3-A8E25FF6B5C6}" type="pres">
      <dgm:prSet presAssocID="{7BC97FEC-B8DF-4609-A683-02F4D5849D07}" presName="parentTextBox" presStyleLbl="node1" presStyleIdx="0" presStyleCnt="1" custScaleY="100098" custLinFactNeighborY="-8995"/>
      <dgm:spPr/>
      <dgm:t>
        <a:bodyPr/>
        <a:lstStyle/>
        <a:p>
          <a:endParaRPr lang="en-US"/>
        </a:p>
      </dgm:t>
    </dgm:pt>
  </dgm:ptLst>
  <dgm:cxnLst>
    <dgm:cxn modelId="{9148E98B-5795-41D1-9D50-0E8E48B1463E}" type="presOf" srcId="{7BC97FEC-B8DF-4609-A683-02F4D5849D07}" destId="{3B007D24-5E0C-43B3-8DA3-A8E25FF6B5C6}" srcOrd="0" destOrd="0" presId="urn:microsoft.com/office/officeart/2005/8/layout/process4"/>
    <dgm:cxn modelId="{23750BB3-D9F0-4773-B5FD-9041CB223663}" type="presOf" srcId="{3F6D70CA-911F-4F26-A582-250517CD9D08}" destId="{6319975C-C72F-4686-9A1E-7FF6A5640F18}" srcOrd="0" destOrd="0" presId="urn:microsoft.com/office/officeart/2005/8/layout/process4"/>
    <dgm:cxn modelId="{4BE6DDAF-7124-4A59-9731-18E1258E7F3E}" srcId="{3F6D70CA-911F-4F26-A582-250517CD9D08}" destId="{7BC97FEC-B8DF-4609-A683-02F4D5849D07}" srcOrd="0" destOrd="0" parTransId="{0A7FD945-8477-4DA3-AA44-7B6595C6CE0D}" sibTransId="{39C0F2EF-ABB1-469B-BC4B-32C0ECEF7E4A}"/>
    <dgm:cxn modelId="{887F1B8C-FD09-4E64-A044-04D98BE1BC0B}" type="presParOf" srcId="{6319975C-C72F-4686-9A1E-7FF6A5640F18}" destId="{5427710B-72F2-4181-99B5-04F7DEBDF9E9}" srcOrd="0" destOrd="0" presId="urn:microsoft.com/office/officeart/2005/8/layout/process4"/>
    <dgm:cxn modelId="{37261C64-527C-4279-B799-97E511CA46A6}" type="presParOf" srcId="{5427710B-72F2-4181-99B5-04F7DEBDF9E9}" destId="{3B007D24-5E0C-43B3-8DA3-A8E25FF6B5C6}" srcOrd="0" destOrd="0" presId="urn:microsoft.com/office/officeart/2005/8/layout/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F6D70CA-911F-4F26-A582-250517CD9D08}" type="doc">
      <dgm:prSet loTypeId="urn:microsoft.com/office/officeart/2005/8/layout/process4" loCatId="list" qsTypeId="urn:microsoft.com/office/officeart/2005/8/quickstyle/3d1" qsCatId="3D" csTypeId="urn:microsoft.com/office/officeart/2005/8/colors/colorful3" csCatId="colorful" phldr="1"/>
      <dgm:spPr/>
      <dgm:t>
        <a:bodyPr/>
        <a:lstStyle/>
        <a:p>
          <a:endParaRPr lang="en-US"/>
        </a:p>
      </dgm:t>
    </dgm:pt>
    <dgm:pt modelId="{03B0B798-9B19-4200-8116-73E94FA218DC}">
      <dgm:prSet phldrT="[Text]" custT="1">
        <dgm:style>
          <a:lnRef idx="1">
            <a:schemeClr val="accent1"/>
          </a:lnRef>
          <a:fillRef idx="2">
            <a:schemeClr val="accent1"/>
          </a:fillRef>
          <a:effectRef idx="1">
            <a:schemeClr val="accent1"/>
          </a:effectRef>
          <a:fontRef idx="minor">
            <a:schemeClr val="dk1"/>
          </a:fontRef>
        </dgm:style>
      </dgm:prSet>
      <dgm:spPr/>
      <dgm:t>
        <a:bodyPr/>
        <a:lstStyle/>
        <a:p>
          <a:pPr algn="just">
            <a:lnSpc>
              <a:spcPct val="100000"/>
            </a:lnSpc>
          </a:pPr>
          <a:r>
            <a:rPr lang="en-US" sz="1400" b="1" dirty="0" smtClean="0">
              <a:solidFill>
                <a:schemeClr val="tx1"/>
              </a:solidFill>
              <a:latin typeface="Times New Roman" pitchFamily="18" charset="0"/>
              <a:cs typeface="Times New Roman" pitchFamily="18" charset="0"/>
            </a:rPr>
            <a:t>V. Quyết định về tín dụng đối với HSSV (</a:t>
          </a:r>
          <a:r>
            <a:rPr lang="vi-VN" sz="1400" b="0" i="0" dirty="0" smtClean="0">
              <a:hlinkClick xmlns:r="http://schemas.openxmlformats.org/officeDocument/2006/relationships" r:id="rId1"/>
            </a:rPr>
            <a:t>Quyết định 157/2007/QĐ-TTg</a:t>
          </a:r>
          <a:r>
            <a:rPr lang="en-US" sz="1400" b="1" dirty="0" smtClean="0">
              <a:solidFill>
                <a:schemeClr val="tx1"/>
              </a:solidFill>
              <a:latin typeface="Times New Roman" pitchFamily="18" charset="0"/>
              <a:cs typeface="Times New Roman" pitchFamily="18" charset="0"/>
            </a:rPr>
            <a:t>, </a:t>
          </a:r>
          <a:r>
            <a:rPr lang="vi-VN" sz="1400" b="0" i="0" dirty="0" smtClean="0">
              <a:hlinkClick xmlns:r="http://schemas.openxmlformats.org/officeDocument/2006/relationships" r:id="rId2"/>
            </a:rPr>
            <a:t>Quyết định 05/2022/QĐ-TTg</a:t>
          </a:r>
          <a:r>
            <a:rPr lang="vi-VN" sz="1400" b="0" i="0" dirty="0" smtClean="0"/>
            <a:t>,</a:t>
          </a:r>
          <a:r>
            <a:rPr lang="en-US" sz="1400" b="1" dirty="0" smtClean="0">
              <a:solidFill>
                <a:schemeClr val="tx1"/>
              </a:solidFill>
              <a:latin typeface="Times New Roman" pitchFamily="18" charset="0"/>
              <a:cs typeface="Times New Roman" pitchFamily="18" charset="0"/>
            </a:rPr>
            <a:t>)</a:t>
          </a:r>
          <a:endParaRPr lang="en-US" sz="1400" b="1" dirty="0">
            <a:solidFill>
              <a:schemeClr val="bg1"/>
            </a:solidFill>
            <a:latin typeface="Times New Roman" panose="02020603050405020304" pitchFamily="18" charset="0"/>
            <a:cs typeface="Times New Roman" panose="02020603050405020304" pitchFamily="18" charset="0"/>
          </a:endParaRPr>
        </a:p>
      </dgm:t>
    </dgm:pt>
    <dgm:pt modelId="{91E0BA4A-D2D3-4A5E-BF58-D9FA4082DD1F}" type="sibTrans" cxnId="{53816B77-2D95-4513-B08E-8CF82CF8ED35}">
      <dgm:prSet/>
      <dgm:spPr/>
      <dgm:t>
        <a:bodyPr/>
        <a:lstStyle/>
        <a:p>
          <a:endParaRPr lang="en-US"/>
        </a:p>
      </dgm:t>
    </dgm:pt>
    <dgm:pt modelId="{910D6E94-A969-4EB2-893C-54CD8878022F}" type="parTrans" cxnId="{53816B77-2D95-4513-B08E-8CF82CF8ED35}">
      <dgm:prSet/>
      <dgm:spPr/>
      <dgm:t>
        <a:bodyPr/>
        <a:lstStyle/>
        <a:p>
          <a:endParaRPr lang="en-US"/>
        </a:p>
      </dgm:t>
    </dgm:pt>
    <dgm:pt modelId="{7BC97FEC-B8DF-4609-A683-02F4D5849D07}">
      <dgm:prSet phldrT="[Text]" custT="1">
        <dgm:style>
          <a:lnRef idx="1">
            <a:schemeClr val="accent1"/>
          </a:lnRef>
          <a:fillRef idx="2">
            <a:schemeClr val="accent1"/>
          </a:fillRef>
          <a:effectRef idx="1">
            <a:schemeClr val="accent1"/>
          </a:effectRef>
          <a:fontRef idx="minor">
            <a:schemeClr val="dk1"/>
          </a:fontRef>
        </dgm:style>
      </dgm:prSet>
      <dgm:spPr/>
      <dgm:t>
        <a:bodyPr/>
        <a:lstStyle/>
        <a:p>
          <a:pPr algn="l"/>
          <a:endParaRPr lang="en-US" sz="1400" b="1" dirty="0" smtClean="0">
            <a:latin typeface="Times New Roman" pitchFamily="18" charset="0"/>
            <a:cs typeface="Times New Roman" pitchFamily="18" charset="0"/>
          </a:endParaRPr>
        </a:p>
        <a:p>
          <a:pPr algn="l"/>
          <a:r>
            <a:rPr lang="vi-VN" sz="1400" b="1" dirty="0" smtClean="0">
              <a:latin typeface="Times New Roman" pitchFamily="18" charset="0"/>
              <a:cs typeface="Times New Roman" pitchFamily="18" charset="0"/>
            </a:rPr>
            <a:t>Điều </a:t>
          </a:r>
          <a:r>
            <a:rPr lang="en-US" sz="1400" b="1" dirty="0" smtClean="0">
              <a:latin typeface="Times New Roman" pitchFamily="18" charset="0"/>
              <a:cs typeface="Times New Roman" pitchFamily="18" charset="0"/>
            </a:rPr>
            <a:t>1. Mức vay tối đa:  </a:t>
          </a:r>
          <a:r>
            <a:rPr lang="en-US" sz="1400" b="0" dirty="0" smtClean="0">
              <a:latin typeface="Times New Roman" pitchFamily="18" charset="0"/>
              <a:cs typeface="Times New Roman" pitchFamily="18" charset="0"/>
            </a:rPr>
            <a:t>là 4000.000 đồng/tháng/HSSV</a:t>
          </a:r>
        </a:p>
        <a:p>
          <a:pPr algn="l"/>
          <a:r>
            <a:rPr lang="vi-VN" sz="1400" b="1" dirty="0" smtClean="0">
              <a:latin typeface="Times New Roman" pitchFamily="18" charset="0"/>
              <a:cs typeface="Times New Roman" pitchFamily="18" charset="0"/>
            </a:rPr>
            <a:t>Điều 2. Đối tượng được vay vốn:</a:t>
          </a:r>
          <a:endParaRPr lang="en-US" sz="1400" b="1" dirty="0" smtClean="0">
            <a:latin typeface="Times New Roman" pitchFamily="18" charset="0"/>
            <a:cs typeface="Times New Roman" pitchFamily="18" charset="0"/>
          </a:endParaRPr>
        </a:p>
        <a:p>
          <a:pPr algn="l"/>
          <a:r>
            <a:rPr lang="en-US" sz="1400" b="1" dirty="0" smtClean="0">
              <a:solidFill>
                <a:schemeClr val="tx1"/>
              </a:solidFill>
              <a:latin typeface="Times New Roman" pitchFamily="18" charset="0"/>
              <a:cs typeface="Times New Roman" pitchFamily="18" charset="0"/>
            </a:rPr>
            <a:t>- </a:t>
          </a:r>
          <a:r>
            <a:rPr lang="en-US" sz="1400" dirty="0" smtClean="0">
              <a:solidFill>
                <a:schemeClr val="tx1"/>
              </a:solidFill>
              <a:latin typeface="Times New Roman" pitchFamily="18" charset="0"/>
              <a:cs typeface="Times New Roman" pitchFamily="18" charset="0"/>
            </a:rPr>
            <a:t>S</a:t>
          </a:r>
          <a:r>
            <a:rPr lang="vi-VN" sz="1400" dirty="0" smtClean="0">
              <a:solidFill>
                <a:schemeClr val="tx1"/>
              </a:solidFill>
              <a:latin typeface="Times New Roman" pitchFamily="18" charset="0"/>
              <a:cs typeface="Times New Roman" pitchFamily="18" charset="0"/>
            </a:rPr>
            <a:t>inh viên có hoàn cảnh khó khăn</a:t>
          </a:r>
          <a:r>
            <a:rPr lang="en-US" sz="1400" dirty="0" smtClean="0">
              <a:solidFill>
                <a:schemeClr val="tx1"/>
              </a:solidFill>
              <a:latin typeface="Times New Roman" pitchFamily="18" charset="0"/>
              <a:cs typeface="Times New Roman" pitchFamily="18" charset="0"/>
            </a:rPr>
            <a:t>.</a:t>
          </a:r>
          <a:endParaRPr lang="en-US" sz="1400" b="1" dirty="0" smtClean="0">
            <a:solidFill>
              <a:schemeClr val="tx1"/>
            </a:solidFill>
            <a:latin typeface="Times New Roman" pitchFamily="18" charset="0"/>
            <a:cs typeface="Times New Roman" pitchFamily="18" charset="0"/>
          </a:endParaRPr>
        </a:p>
        <a:p>
          <a:pPr algn="l"/>
          <a:r>
            <a:rPr lang="vi-VN" sz="1400" b="1" dirty="0" smtClean="0">
              <a:latin typeface="Times New Roman" pitchFamily="18" charset="0"/>
              <a:cs typeface="Times New Roman" pitchFamily="18" charset="0"/>
            </a:rPr>
            <a:t>Điều </a:t>
          </a:r>
          <a:r>
            <a:rPr lang="en-US" sz="1400" b="1" dirty="0" smtClean="0">
              <a:latin typeface="Times New Roman" pitchFamily="18" charset="0"/>
              <a:cs typeface="Times New Roman" pitchFamily="18" charset="0"/>
            </a:rPr>
            <a:t>8</a:t>
          </a:r>
          <a:r>
            <a:rPr lang="vi-VN" sz="1400" b="1" dirty="0" smtClean="0">
              <a:latin typeface="Times New Roman" pitchFamily="18" charset="0"/>
              <a:cs typeface="Times New Roman" pitchFamily="18" charset="0"/>
            </a:rPr>
            <a:t>. </a:t>
          </a:r>
          <a:r>
            <a:rPr lang="en-US" sz="1400" b="1" dirty="0" smtClean="0">
              <a:latin typeface="Times New Roman" pitchFamily="18" charset="0"/>
              <a:cs typeface="Times New Roman" pitchFamily="18" charset="0"/>
            </a:rPr>
            <a:t>Trình tự và thủ tục vay vốn</a:t>
          </a:r>
          <a:r>
            <a:rPr lang="vi-VN" sz="1400" b="1" dirty="0" smtClean="0">
              <a:latin typeface="Times New Roman" pitchFamily="18" charset="0"/>
              <a:cs typeface="Times New Roman" pitchFamily="18" charset="0"/>
            </a:rPr>
            <a:t>:</a:t>
          </a:r>
          <a:endParaRPr lang="en-US" sz="1400" b="1" dirty="0" smtClean="0">
            <a:latin typeface="Times New Roman" pitchFamily="18" charset="0"/>
            <a:cs typeface="Times New Roman" pitchFamily="18" charset="0"/>
          </a:endParaRPr>
        </a:p>
        <a:p>
          <a:pPr algn="l"/>
          <a:r>
            <a:rPr lang="en-US" sz="1400" i="0" dirty="0" smtClean="0">
              <a:solidFill>
                <a:schemeClr val="tx1"/>
              </a:solidFill>
              <a:latin typeface="Times New Roman" panose="02020603050405020304" pitchFamily="18" charset="0"/>
              <a:cs typeface="Times New Roman" panose="02020603050405020304" pitchFamily="18" charset="0"/>
            </a:rPr>
            <a:t>- Sinh viên đề nghị cấp giấy xác nhận vay vốn theo mẫu quy định tại Bộ phận 1 cửa.</a:t>
          </a:r>
          <a:endParaRPr lang="es-ES" sz="1400" i="0" dirty="0" smtClean="0">
            <a:solidFill>
              <a:schemeClr val="tx1"/>
            </a:solidFill>
            <a:latin typeface="Times New Roman" panose="02020603050405020304" pitchFamily="18" charset="0"/>
            <a:cs typeface="Times New Roman" panose="02020603050405020304" pitchFamily="18" charset="0"/>
          </a:endParaRPr>
        </a:p>
        <a:p>
          <a:pPr algn="l"/>
          <a:r>
            <a:rPr lang="es-ES" sz="1400" i="0" dirty="0" smtClean="0">
              <a:latin typeface="Times New Roman" panose="02020603050405020304" pitchFamily="18" charset="0"/>
              <a:cs typeface="Times New Roman" panose="02020603050405020304" pitchFamily="18" charset="0"/>
            </a:rPr>
            <a:t>- Gia đình làm đơn xin vay vốn (theo mẫu của ngân hàng) kèm theo giấy xác nhận của Nhà trường nộp về Ngân hàng chính sách địa phương.</a:t>
          </a:r>
        </a:p>
        <a:p>
          <a:pPr algn="l"/>
          <a:r>
            <a:rPr lang="en-US" sz="1400" b="0" dirty="0" smtClean="0">
              <a:latin typeface="Times New Roman" pitchFamily="18" charset="0"/>
              <a:cs typeface="Times New Roman" pitchFamily="18" charset="0"/>
            </a:rPr>
            <a:t>- Ngân hàng chính sách xã hội quy định hồ sơ vay vốn, trình tự và thủ tục cho vay, trả nợ đơn giản, rõ ràng, dễ thực hiện.</a:t>
          </a:r>
        </a:p>
      </dgm:t>
    </dgm:pt>
    <dgm:pt modelId="{0A7FD945-8477-4DA3-AA44-7B6595C6CE0D}" type="parTrans" cxnId="{4BE6DDAF-7124-4A59-9731-18E1258E7F3E}">
      <dgm:prSet/>
      <dgm:spPr/>
      <dgm:t>
        <a:bodyPr/>
        <a:lstStyle/>
        <a:p>
          <a:endParaRPr lang="en-US"/>
        </a:p>
      </dgm:t>
    </dgm:pt>
    <dgm:pt modelId="{39C0F2EF-ABB1-469B-BC4B-32C0ECEF7E4A}" type="sibTrans" cxnId="{4BE6DDAF-7124-4A59-9731-18E1258E7F3E}">
      <dgm:prSet/>
      <dgm:spPr/>
      <dgm:t>
        <a:bodyPr/>
        <a:lstStyle/>
        <a:p>
          <a:endParaRPr lang="en-US"/>
        </a:p>
      </dgm:t>
    </dgm:pt>
    <dgm:pt modelId="{6319975C-C72F-4686-9A1E-7FF6A5640F18}" type="pres">
      <dgm:prSet presAssocID="{3F6D70CA-911F-4F26-A582-250517CD9D08}" presName="Name0" presStyleCnt="0">
        <dgm:presLayoutVars>
          <dgm:dir/>
          <dgm:animLvl val="lvl"/>
          <dgm:resizeHandles val="exact"/>
        </dgm:presLayoutVars>
      </dgm:prSet>
      <dgm:spPr/>
      <dgm:t>
        <a:bodyPr/>
        <a:lstStyle/>
        <a:p>
          <a:endParaRPr lang="en-US"/>
        </a:p>
      </dgm:t>
    </dgm:pt>
    <dgm:pt modelId="{5427710B-72F2-4181-99B5-04F7DEBDF9E9}" type="pres">
      <dgm:prSet presAssocID="{7BC97FEC-B8DF-4609-A683-02F4D5849D07}" presName="boxAndChildren" presStyleCnt="0"/>
      <dgm:spPr/>
      <dgm:t>
        <a:bodyPr/>
        <a:lstStyle/>
        <a:p>
          <a:endParaRPr lang="en-US"/>
        </a:p>
      </dgm:t>
    </dgm:pt>
    <dgm:pt modelId="{3B007D24-5E0C-43B3-8DA3-A8E25FF6B5C6}" type="pres">
      <dgm:prSet presAssocID="{7BC97FEC-B8DF-4609-A683-02F4D5849D07}" presName="parentTextBox" presStyleLbl="node1" presStyleIdx="0" presStyleCnt="2" custScaleY="66872" custLinFactNeighborY="-1343"/>
      <dgm:spPr/>
      <dgm:t>
        <a:bodyPr/>
        <a:lstStyle/>
        <a:p>
          <a:endParaRPr lang="en-US"/>
        </a:p>
      </dgm:t>
    </dgm:pt>
    <dgm:pt modelId="{9E747395-D49A-439B-AF4A-43D67237113C}" type="pres">
      <dgm:prSet presAssocID="{91E0BA4A-D2D3-4A5E-BF58-D9FA4082DD1F}" presName="sp" presStyleCnt="0"/>
      <dgm:spPr/>
      <dgm:t>
        <a:bodyPr/>
        <a:lstStyle/>
        <a:p>
          <a:endParaRPr lang="en-US"/>
        </a:p>
      </dgm:t>
    </dgm:pt>
    <dgm:pt modelId="{5F0A0BA5-FAF2-44BB-9C49-D405AFF5357E}" type="pres">
      <dgm:prSet presAssocID="{03B0B798-9B19-4200-8116-73E94FA218DC}" presName="arrowAndChildren" presStyleCnt="0"/>
      <dgm:spPr/>
      <dgm:t>
        <a:bodyPr/>
        <a:lstStyle/>
        <a:p>
          <a:endParaRPr lang="en-US"/>
        </a:p>
      </dgm:t>
    </dgm:pt>
    <dgm:pt modelId="{5DE861E5-E954-48F8-80D5-E169B198E1BF}" type="pres">
      <dgm:prSet presAssocID="{03B0B798-9B19-4200-8116-73E94FA218DC}" presName="parentTextArrow" presStyleLbl="node1" presStyleIdx="1" presStyleCnt="2" custScaleY="20133" custLinFactNeighborY="-2223"/>
      <dgm:spPr/>
      <dgm:t>
        <a:bodyPr/>
        <a:lstStyle/>
        <a:p>
          <a:endParaRPr lang="en-US"/>
        </a:p>
      </dgm:t>
    </dgm:pt>
  </dgm:ptLst>
  <dgm:cxnLst>
    <dgm:cxn modelId="{53816B77-2D95-4513-B08E-8CF82CF8ED35}" srcId="{3F6D70CA-911F-4F26-A582-250517CD9D08}" destId="{03B0B798-9B19-4200-8116-73E94FA218DC}" srcOrd="0" destOrd="0" parTransId="{910D6E94-A969-4EB2-893C-54CD8878022F}" sibTransId="{91E0BA4A-D2D3-4A5E-BF58-D9FA4082DD1F}"/>
    <dgm:cxn modelId="{57BF1904-810C-45B3-B320-546D6C71EA1E}" type="presOf" srcId="{03B0B798-9B19-4200-8116-73E94FA218DC}" destId="{5DE861E5-E954-48F8-80D5-E169B198E1BF}" srcOrd="0" destOrd="0" presId="urn:microsoft.com/office/officeart/2005/8/layout/process4"/>
    <dgm:cxn modelId="{4BE6DDAF-7124-4A59-9731-18E1258E7F3E}" srcId="{3F6D70CA-911F-4F26-A582-250517CD9D08}" destId="{7BC97FEC-B8DF-4609-A683-02F4D5849D07}" srcOrd="1" destOrd="0" parTransId="{0A7FD945-8477-4DA3-AA44-7B6595C6CE0D}" sibTransId="{39C0F2EF-ABB1-469B-BC4B-32C0ECEF7E4A}"/>
    <dgm:cxn modelId="{2941393F-29F3-4C07-89CA-1989EF9DEDD9}" type="presOf" srcId="{7BC97FEC-B8DF-4609-A683-02F4D5849D07}" destId="{3B007D24-5E0C-43B3-8DA3-A8E25FF6B5C6}" srcOrd="0" destOrd="0" presId="urn:microsoft.com/office/officeart/2005/8/layout/process4"/>
    <dgm:cxn modelId="{96C3A59E-9CA0-42C8-ABBA-5D0F37DF190E}" type="presOf" srcId="{3F6D70CA-911F-4F26-A582-250517CD9D08}" destId="{6319975C-C72F-4686-9A1E-7FF6A5640F18}" srcOrd="0" destOrd="0" presId="urn:microsoft.com/office/officeart/2005/8/layout/process4"/>
    <dgm:cxn modelId="{7D32C16D-B587-4DA1-B125-A6F6B856451C}" type="presParOf" srcId="{6319975C-C72F-4686-9A1E-7FF6A5640F18}" destId="{5427710B-72F2-4181-99B5-04F7DEBDF9E9}" srcOrd="0" destOrd="0" presId="urn:microsoft.com/office/officeart/2005/8/layout/process4"/>
    <dgm:cxn modelId="{8DFAA30E-8A75-4CFE-830C-D48A562916B4}" type="presParOf" srcId="{5427710B-72F2-4181-99B5-04F7DEBDF9E9}" destId="{3B007D24-5E0C-43B3-8DA3-A8E25FF6B5C6}" srcOrd="0" destOrd="0" presId="urn:microsoft.com/office/officeart/2005/8/layout/process4"/>
    <dgm:cxn modelId="{FC204A34-3B0A-4082-AD6E-EED5073F5346}" type="presParOf" srcId="{6319975C-C72F-4686-9A1E-7FF6A5640F18}" destId="{9E747395-D49A-439B-AF4A-43D67237113C}" srcOrd="1" destOrd="0" presId="urn:microsoft.com/office/officeart/2005/8/layout/process4"/>
    <dgm:cxn modelId="{3BE5223F-BA35-4F1D-9659-C88A7CE715B9}" type="presParOf" srcId="{6319975C-C72F-4686-9A1E-7FF6A5640F18}" destId="{5F0A0BA5-FAF2-44BB-9C49-D405AFF5357E}" srcOrd="2" destOrd="0" presId="urn:microsoft.com/office/officeart/2005/8/layout/process4"/>
    <dgm:cxn modelId="{7E21D39C-BDBD-4126-B138-43A856E44E8C}" type="presParOf" srcId="{5F0A0BA5-FAF2-44BB-9C49-D405AFF5357E}" destId="{5DE861E5-E954-48F8-80D5-E169B198E1BF}" srcOrd="0" destOrd="0" presId="urn:microsoft.com/office/officeart/2005/8/layout/process4"/>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2878573"/>
          <a:ext cx="8077200" cy="1615957"/>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128016" tIns="128016" rIns="128016" bIns="128016" numCol="1" spcCol="1270" anchor="ctr" anchorCtr="0">
          <a:noAutofit/>
        </a:bodyPr>
        <a:lstStyle/>
        <a:p>
          <a:pPr lvl="0" algn="l" defTabSz="800100">
            <a:lnSpc>
              <a:spcPct val="90000"/>
            </a:lnSpc>
            <a:spcBef>
              <a:spcPct val="0"/>
            </a:spcBef>
            <a:spcAft>
              <a:spcPct val="35000"/>
            </a:spcAft>
          </a:pPr>
          <a:r>
            <a:rPr lang="en-US" sz="1800" b="1" kern="1200" dirty="0" smtClean="0">
              <a:latin typeface="Times New Roman" pitchFamily="18" charset="0"/>
              <a:cs typeface="Times New Roman" pitchFamily="18" charset="0"/>
            </a:rPr>
            <a:t>Điều 3. Nhiệm vụ </a:t>
          </a:r>
          <a:r>
            <a:rPr lang="en-US" sz="1800" b="1" kern="1200" dirty="0" err="1" smtClean="0">
              <a:latin typeface="Times New Roman" pitchFamily="18" charset="0"/>
              <a:cs typeface="Times New Roman" pitchFamily="18" charset="0"/>
            </a:rPr>
            <a:t>của</a:t>
          </a:r>
          <a:r>
            <a:rPr lang="en-US" sz="1800" b="1" kern="1200" dirty="0" smtClean="0">
              <a:latin typeface="Times New Roman" pitchFamily="18" charset="0"/>
              <a:cs typeface="Times New Roman" pitchFamily="18" charset="0"/>
            </a:rPr>
            <a:t> </a:t>
          </a:r>
          <a:r>
            <a:rPr lang="en-US" sz="1800" b="1" kern="1200" dirty="0" err="1" smtClean="0">
              <a:latin typeface="Times New Roman" pitchFamily="18" charset="0"/>
              <a:cs typeface="Times New Roman" pitchFamily="18" charset="0"/>
            </a:rPr>
            <a:t>Sinh</a:t>
          </a:r>
          <a:r>
            <a:rPr lang="en-US" sz="1800" b="1" kern="1200" dirty="0" smtClean="0">
              <a:latin typeface="Times New Roman" pitchFamily="18" charset="0"/>
              <a:cs typeface="Times New Roman" pitchFamily="18" charset="0"/>
            </a:rPr>
            <a:t> </a:t>
          </a:r>
          <a:r>
            <a:rPr lang="en-US" sz="1800" b="1" kern="1200" dirty="0" smtClean="0">
              <a:latin typeface="Times New Roman" pitchFamily="18" charset="0"/>
              <a:cs typeface="Times New Roman" pitchFamily="18" charset="0"/>
            </a:rPr>
            <a:t>viên</a:t>
          </a:r>
        </a:p>
        <a:p>
          <a:pPr lvl="0" algn="l" defTabSz="800100">
            <a:lnSpc>
              <a:spcPct val="90000"/>
            </a:lnSpc>
            <a:spcBef>
              <a:spcPct val="0"/>
            </a:spcBef>
            <a:spcAft>
              <a:spcPct val="35000"/>
            </a:spcAft>
          </a:pPr>
          <a:r>
            <a:rPr lang="vi-VN" sz="1800" b="1" kern="1200" dirty="0" smtClean="0">
              <a:latin typeface="Times New Roman" pitchFamily="18" charset="0"/>
              <a:cs typeface="Times New Roman" pitchFamily="18" charset="0"/>
            </a:rPr>
            <a:t>Điều 4. Quyền của </a:t>
          </a:r>
          <a:r>
            <a:rPr lang="en-US" sz="1800" b="1" kern="1200" dirty="0" smtClean="0">
              <a:latin typeface="Times New Roman" pitchFamily="18" charset="0"/>
              <a:cs typeface="Times New Roman" pitchFamily="18" charset="0"/>
            </a:rPr>
            <a:t>S</a:t>
          </a:r>
          <a:r>
            <a:rPr lang="vi-VN" sz="1800" b="1" kern="1200" dirty="0" smtClean="0">
              <a:latin typeface="Times New Roman" pitchFamily="18" charset="0"/>
              <a:cs typeface="Times New Roman" pitchFamily="18" charset="0"/>
            </a:rPr>
            <a:t>inh </a:t>
          </a:r>
          <a:r>
            <a:rPr lang="vi-VN" sz="1800" b="1" kern="1200" dirty="0" smtClean="0">
              <a:latin typeface="Times New Roman" pitchFamily="18" charset="0"/>
              <a:cs typeface="Times New Roman" pitchFamily="18" charset="0"/>
            </a:rPr>
            <a:t>viên </a:t>
          </a:r>
          <a:endParaRPr lang="en-US" sz="1800" b="1" kern="1200" dirty="0" smtClean="0">
            <a:latin typeface="Times New Roman" pitchFamily="18" charset="0"/>
            <a:cs typeface="Times New Roman" pitchFamily="18" charset="0"/>
          </a:endParaRPr>
        </a:p>
        <a:p>
          <a:pPr lvl="0" algn="l" defTabSz="800100">
            <a:lnSpc>
              <a:spcPct val="90000"/>
            </a:lnSpc>
            <a:spcBef>
              <a:spcPct val="0"/>
            </a:spcBef>
            <a:spcAft>
              <a:spcPct val="35000"/>
            </a:spcAft>
          </a:pPr>
          <a:r>
            <a:rPr lang="vi-VN" sz="1800" b="1" kern="1200" dirty="0" smtClean="0">
              <a:latin typeface="Times New Roman" pitchFamily="18" charset="0"/>
              <a:cs typeface="Times New Roman" pitchFamily="18" charset="0"/>
            </a:rPr>
            <a:t>Điều 5. Các hành vi </a:t>
          </a:r>
          <a:r>
            <a:rPr lang="en-US" sz="1800" b="1" kern="1200" dirty="0" smtClean="0">
              <a:latin typeface="Times New Roman" pitchFamily="18" charset="0"/>
              <a:cs typeface="Times New Roman" pitchFamily="18" charset="0"/>
            </a:rPr>
            <a:t>S</a:t>
          </a:r>
          <a:r>
            <a:rPr lang="vi-VN" sz="1800" b="1" kern="1200" dirty="0" smtClean="0">
              <a:latin typeface="Times New Roman" pitchFamily="18" charset="0"/>
              <a:cs typeface="Times New Roman" pitchFamily="18" charset="0"/>
            </a:rPr>
            <a:t>inh </a:t>
          </a:r>
          <a:r>
            <a:rPr lang="vi-VN" sz="1800" b="1" kern="1200" dirty="0" smtClean="0">
              <a:latin typeface="Times New Roman" pitchFamily="18" charset="0"/>
              <a:cs typeface="Times New Roman" pitchFamily="18" charset="0"/>
            </a:rPr>
            <a:t>viên không được làm </a:t>
          </a:r>
          <a:endParaRPr lang="en-US" sz="1800" kern="1200" dirty="0">
            <a:latin typeface="Times New Roman" pitchFamily="18" charset="0"/>
            <a:cs typeface="Times New Roman" pitchFamily="18" charset="0"/>
          </a:endParaRPr>
        </a:p>
      </dsp:txBody>
      <dsp:txXfrm>
        <a:off x="0" y="2878573"/>
        <a:ext cx="8077200" cy="1615957"/>
      </dsp:txXfrm>
    </dsp:sp>
    <dsp:sp modelId="{5DE861E5-E954-48F8-80D5-E169B198E1BF}">
      <dsp:nvSpPr>
        <dsp:cNvPr id="0" name=""/>
        <dsp:cNvSpPr/>
      </dsp:nvSpPr>
      <dsp:spPr>
        <a:xfrm rot="10800000">
          <a:off x="0" y="0"/>
          <a:ext cx="8077200" cy="2921363"/>
        </a:xfrm>
        <a:prstGeom prst="upArrowCallou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99568" tIns="99568" rIns="99568" bIns="99568" numCol="1" spcCol="1270" anchor="ctr" anchorCtr="0">
          <a:noAutofit/>
        </a:bodyPr>
        <a:lstStyle/>
        <a:p>
          <a:pPr lvl="0" algn="just" defTabSz="622300">
            <a:lnSpc>
              <a:spcPct val="100000"/>
            </a:lnSpc>
            <a:spcBef>
              <a:spcPct val="0"/>
            </a:spcBef>
            <a:spcAft>
              <a:spcPct val="35000"/>
            </a:spcAft>
          </a:pPr>
          <a:r>
            <a:rPr lang="en-US" sz="1400" b="1" kern="1200" dirty="0" smtClean="0">
              <a:latin typeface="Times New Roman" pitchFamily="18" charset="0"/>
              <a:cs typeface="Times New Roman" pitchFamily="18" charset="0"/>
            </a:rPr>
            <a:t>I. Quyết định </a:t>
          </a:r>
          <a:r>
            <a:rPr lang="vi-VN" sz="1400" b="1" kern="1200" dirty="0" smtClean="0">
              <a:latin typeface="Times New Roman" pitchFamily="18" charset="0"/>
              <a:cs typeface="Times New Roman" pitchFamily="18" charset="0"/>
            </a:rPr>
            <a:t>745/QĐ-ĐHKTKTCN</a:t>
          </a:r>
          <a:r>
            <a:rPr lang="en-US" sz="1400" b="1" kern="1200" dirty="0" smtClean="0">
              <a:latin typeface="Times New Roman" pitchFamily="18" charset="0"/>
              <a:cs typeface="Times New Roman" pitchFamily="18" charset="0"/>
            </a:rPr>
            <a:t> </a:t>
          </a:r>
          <a:r>
            <a:rPr lang="vi-VN" sz="1400" b="1" kern="1200" dirty="0" smtClean="0">
              <a:latin typeface="Times New Roman" pitchFamily="18" charset="0"/>
              <a:cs typeface="Times New Roman" pitchFamily="18" charset="0"/>
            </a:rPr>
            <a:t>ngày </a:t>
          </a:r>
          <a:r>
            <a:rPr lang="en-US" sz="1400" b="1" kern="1200" dirty="0" smtClean="0">
              <a:latin typeface="Times New Roman" pitchFamily="18" charset="0"/>
              <a:cs typeface="Times New Roman" pitchFamily="18" charset="0"/>
            </a:rPr>
            <a:t>20</a:t>
          </a:r>
          <a:r>
            <a:rPr lang="vi-VN" sz="1400" b="1" kern="1200" dirty="0" smtClean="0">
              <a:latin typeface="Times New Roman" pitchFamily="18" charset="0"/>
              <a:cs typeface="Times New Roman" pitchFamily="18" charset="0"/>
            </a:rPr>
            <a:t> tháng </a:t>
          </a:r>
          <a:r>
            <a:rPr lang="en-US" sz="1400" b="1" kern="1200" dirty="0" smtClean="0">
              <a:latin typeface="Times New Roman" pitchFamily="18" charset="0"/>
              <a:cs typeface="Times New Roman" pitchFamily="18" charset="0"/>
            </a:rPr>
            <a:t>8</a:t>
          </a:r>
          <a:r>
            <a:rPr lang="vi-VN" sz="1400" b="1" kern="1200" dirty="0" smtClean="0">
              <a:latin typeface="Times New Roman" pitchFamily="18" charset="0"/>
              <a:cs typeface="Times New Roman" pitchFamily="18" charset="0"/>
            </a:rPr>
            <a:t> năm 20</a:t>
          </a:r>
          <a:r>
            <a:rPr lang="en-US" sz="1400" b="1" kern="1200" dirty="0" smtClean="0">
              <a:latin typeface="Times New Roman" pitchFamily="18" charset="0"/>
              <a:cs typeface="Times New Roman" pitchFamily="18" charset="0"/>
            </a:rPr>
            <a:t>18</a:t>
          </a:r>
          <a:r>
            <a:rPr lang="vi-VN" sz="1400" b="1" kern="1200" dirty="0" smtClean="0">
              <a:latin typeface="Times New Roman" pitchFamily="18" charset="0"/>
              <a:cs typeface="Times New Roman" pitchFamily="18" charset="0"/>
            </a:rPr>
            <a:t> Quy chế công tác sinh viên của Trường Đại học Kinh tế - Kỹ thuật Công nghiệp đối với chương trình đào tạo đại học, cao đẳng hệ chính quy</a:t>
          </a:r>
          <a:r>
            <a:rPr lang="en-US" sz="1400" b="1" kern="1200" dirty="0" smtClean="0">
              <a:latin typeface="Times New Roman" pitchFamily="18" charset="0"/>
              <a:cs typeface="Times New Roman" pitchFamily="18" charset="0"/>
            </a:rPr>
            <a:t>. (Gồm 5 chương 26 điều, 1 phụ lục) </a:t>
          </a:r>
          <a:r>
            <a:rPr lang="en-US" sz="1400" b="1" kern="1200" dirty="0" smtClean="0">
              <a:latin typeface="Times New Roman" pitchFamily="18" charset="0"/>
              <a:cs typeface="Times New Roman" pitchFamily="18" charset="0"/>
              <a:hlinkClick xmlns:r="http://schemas.openxmlformats.org/officeDocument/2006/relationships" r:id="rId1"/>
            </a:rPr>
            <a:t>https://sinhvien.uneti.edu.vn/sinh-vien/tin-tuc/quyet-dinh-so-475-qd-dhktktcn-ngay-20-10-2018-v-v-ban-hanh-quy-che-cong-tac-sinh-vien-cua-truong-dh-kinh-te-ky-thuat-cong-nghiep-doi-voi-chuong-trinh-.html</a:t>
          </a:r>
          <a:endParaRPr lang="en-US" sz="1400" kern="1200" dirty="0">
            <a:latin typeface="Times New Roman" pitchFamily="18" charset="0"/>
            <a:cs typeface="Times New Roman" pitchFamily="18" charset="0"/>
          </a:endParaRPr>
        </a:p>
      </dsp:txBody>
      <dsp:txXfrm rot="10800000">
        <a:off x="0" y="0"/>
        <a:ext cx="8077200" cy="18982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2072829"/>
          <a:ext cx="8534400" cy="326083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4. Đánh giá về ý thức học tập</a:t>
          </a:r>
          <a:r>
            <a:rPr lang="en-US" sz="1400" b="1" kern="1200" dirty="0" smtClean="0">
              <a:latin typeface="Times New Roman" panose="02020603050405020304" pitchFamily="18" charset="0"/>
              <a:cs typeface="Times New Roman" panose="02020603050405020304" pitchFamily="18" charset="0"/>
            </a:rPr>
            <a:t> - </a:t>
          </a:r>
          <a:r>
            <a:rPr lang="vi-VN" sz="1400" i="1" kern="1200" dirty="0" smtClean="0">
              <a:latin typeface="Times New Roman" panose="02020603050405020304" pitchFamily="18" charset="0"/>
              <a:cs typeface="Times New Roman" panose="02020603050405020304" pitchFamily="18" charset="0"/>
            </a:rPr>
            <a:t>Khung điểm đánh giá từ 0 đến 20 điểm. </a:t>
          </a:r>
          <a:r>
            <a:rPr lang="vi-VN" sz="1400" b="1" kern="1200" dirty="0" smtClean="0">
              <a:latin typeface="Times New Roman" panose="02020603050405020304" pitchFamily="18" charset="0"/>
              <a:cs typeface="Times New Roman" panose="02020603050405020304" pitchFamily="18" charset="0"/>
            </a:rPr>
            <a:t> </a:t>
          </a:r>
          <a:endParaRPr lang="en-US"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5. Đánh giá về ý thức và kết quả chấp hành nội quy, quy chế, quy định trong nhà trường</a:t>
          </a:r>
          <a:r>
            <a:rPr lang="en-US" sz="1400" b="1" kern="1200" dirty="0" smtClean="0">
              <a:latin typeface="Times New Roman" panose="02020603050405020304" pitchFamily="18" charset="0"/>
              <a:cs typeface="Times New Roman" panose="02020603050405020304" pitchFamily="18" charset="0"/>
            </a:rPr>
            <a:t> - </a:t>
          </a:r>
          <a:r>
            <a:rPr lang="vi-VN" sz="1400" i="1" kern="1200" dirty="0" smtClean="0">
              <a:latin typeface="Times New Roman" panose="02020603050405020304" pitchFamily="18" charset="0"/>
              <a:cs typeface="Times New Roman" panose="02020603050405020304" pitchFamily="18" charset="0"/>
            </a:rPr>
            <a:t>Khung điểm đánh giá từ 0 đến 25 điểm. </a:t>
          </a:r>
          <a:endParaRPr lang="en-US"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6. Đánh giá về ý thức và kết quả tham gia các hoạt động chính trị - xã hội, văn hoá, văn nghệ, thể thao, phòng chống các tệ nạn xã hội </a:t>
          </a:r>
          <a:r>
            <a:rPr lang="en-US" sz="1400" b="1" kern="1200" dirty="0" smtClean="0">
              <a:latin typeface="Times New Roman" panose="02020603050405020304" pitchFamily="18" charset="0"/>
              <a:cs typeface="Times New Roman" panose="02020603050405020304" pitchFamily="18" charset="0"/>
            </a:rPr>
            <a:t> - </a:t>
          </a:r>
          <a:r>
            <a:rPr lang="vi-VN" sz="1400" i="1" kern="1200" dirty="0" smtClean="0">
              <a:latin typeface="Times New Roman" panose="02020603050405020304" pitchFamily="18" charset="0"/>
              <a:cs typeface="Times New Roman" panose="02020603050405020304" pitchFamily="18" charset="0"/>
            </a:rPr>
            <a:t>Khung điểm đánh giá từ 0 đến 20 điểm. </a:t>
          </a:r>
          <a:endParaRPr lang="en-US"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7. Đánh giá về ý thức công dân trong quan hệ với cộng đồng </a:t>
          </a:r>
          <a:r>
            <a:rPr lang="en-US" sz="1400" b="1" kern="1200" dirty="0" smtClean="0">
              <a:latin typeface="Times New Roman" panose="02020603050405020304" pitchFamily="18" charset="0"/>
              <a:cs typeface="Times New Roman" panose="02020603050405020304" pitchFamily="18" charset="0"/>
            </a:rPr>
            <a:t>- </a:t>
          </a:r>
          <a:r>
            <a:rPr lang="vi-VN" sz="1400" i="1" kern="1200" dirty="0" smtClean="0">
              <a:latin typeface="Times New Roman" panose="02020603050405020304" pitchFamily="18" charset="0"/>
              <a:cs typeface="Times New Roman" panose="02020603050405020304" pitchFamily="18" charset="0"/>
            </a:rPr>
            <a:t>Khung điểm đánh giá từ 0 đến 25 điểm. </a:t>
          </a:r>
          <a:endParaRPr lang="en-US"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8. Đánh giá về ý thức và kết quả tham gia công tác cán bộ lớp, các đoàn thể, tổ chức trong nhà trường hoặc đạt được thành tích đặc biệt trong học tập,</a:t>
          </a:r>
          <a:r>
            <a:rPr lang="en-US" sz="1400" b="1" kern="1200" dirty="0" smtClean="0">
              <a:latin typeface="Times New Roman" panose="02020603050405020304" pitchFamily="18" charset="0"/>
              <a:cs typeface="Times New Roman" panose="02020603050405020304" pitchFamily="18" charset="0"/>
            </a:rPr>
            <a:t> </a:t>
          </a:r>
          <a:r>
            <a:rPr lang="vi-VN" sz="1400" b="1" kern="1200" dirty="0" smtClean="0">
              <a:latin typeface="Times New Roman" panose="02020603050405020304" pitchFamily="18" charset="0"/>
              <a:cs typeface="Times New Roman" panose="02020603050405020304" pitchFamily="18" charset="0"/>
            </a:rPr>
            <a:t>rèn luyện</a:t>
          </a:r>
          <a:r>
            <a:rPr lang="en-US" sz="1400" b="1" kern="1200" dirty="0" smtClean="0">
              <a:latin typeface="Times New Roman" panose="02020603050405020304" pitchFamily="18" charset="0"/>
              <a:cs typeface="Times New Roman" panose="02020603050405020304" pitchFamily="18" charset="0"/>
            </a:rPr>
            <a:t> - </a:t>
          </a:r>
          <a:r>
            <a:rPr lang="vi-VN" sz="1400" i="1" kern="1200" dirty="0" smtClean="0">
              <a:latin typeface="Times New Roman" panose="02020603050405020304" pitchFamily="18" charset="0"/>
              <a:cs typeface="Times New Roman" panose="02020603050405020304" pitchFamily="18" charset="0"/>
            </a:rPr>
            <a:t>Khung điểm đánh giá từ 0 đến 10 điểm. </a:t>
          </a:r>
          <a:endParaRPr lang="en-US"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9. Điểm rèn luyện mặc định của sinh viên Căn cứ vào điều kiện thực tế của Nhà trường khi sử dụng phần mềm vào quản lý, để tạo mọi điều kiện thuận lợi cho sinh viên trong việc đánh giá điểm rèn luyện cũng như công tác quản lý của Nhà trường, sau khi kết thúc học kỳ và tiến hành đánh giá điểm rèn luyện, sinh viên chấp hành tốt và không có vi phạm gì thì điểm rèn luyện của sinh viên đó được xác định là 70 điểm (bẩy mươi điểm) cho cả sinh viên hệ đại học và sinh viên hệ cao đẳng. </a:t>
          </a:r>
          <a:endParaRPr lang="en-US"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10. Khung đánh giá điểm rèn luyện sinh viên</a:t>
          </a:r>
          <a:endParaRPr lang="en-US" sz="1400" b="1" kern="1200" dirty="0">
            <a:latin typeface="Times New Roman" panose="02020603050405020304" pitchFamily="18" charset="0"/>
            <a:cs typeface="Times New Roman" panose="02020603050405020304" pitchFamily="18" charset="0"/>
          </a:endParaRPr>
        </a:p>
      </dsp:txBody>
      <dsp:txXfrm>
        <a:off x="0" y="2072829"/>
        <a:ext cx="8534400" cy="3260832"/>
      </dsp:txXfrm>
    </dsp:sp>
    <dsp:sp modelId="{5DE861E5-E954-48F8-80D5-E169B198E1BF}">
      <dsp:nvSpPr>
        <dsp:cNvPr id="0" name=""/>
        <dsp:cNvSpPr/>
      </dsp:nvSpPr>
      <dsp:spPr>
        <a:xfrm rot="10800000">
          <a:off x="0" y="0"/>
          <a:ext cx="8534400" cy="2139844"/>
        </a:xfrm>
        <a:prstGeom prst="upArrowCallou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99568" tIns="99568" rIns="99568" bIns="99568" numCol="1" spcCol="1270" anchor="ctr" anchorCtr="0">
          <a:noAutofit/>
        </a:bodyPr>
        <a:lstStyle/>
        <a:p>
          <a:pPr lvl="0" algn="just" defTabSz="622300">
            <a:lnSpc>
              <a:spcPct val="100000"/>
            </a:lnSpc>
            <a:spcBef>
              <a:spcPct val="0"/>
            </a:spcBef>
            <a:spcAft>
              <a:spcPct val="35000"/>
            </a:spcAft>
          </a:pPr>
          <a:r>
            <a:rPr lang="en-US" sz="1400" b="1" kern="1200" dirty="0" smtClean="0">
              <a:solidFill>
                <a:schemeClr val="bg1"/>
              </a:solidFill>
              <a:latin typeface="Times New Roman" pitchFamily="18" charset="0"/>
              <a:cs typeface="Times New Roman" pitchFamily="18" charset="0"/>
            </a:rPr>
            <a:t>II. Quyết định 644</a:t>
          </a:r>
          <a:r>
            <a:rPr lang="vi-VN" sz="1400" b="1" kern="1200" dirty="0" smtClean="0">
              <a:solidFill>
                <a:schemeClr val="bg1"/>
              </a:solidFill>
              <a:latin typeface="Times New Roman" pitchFamily="18" charset="0"/>
              <a:cs typeface="Times New Roman" pitchFamily="18" charset="0"/>
            </a:rPr>
            <a:t>/QĐ-ĐHKTKTCN ngày </a:t>
          </a:r>
          <a:r>
            <a:rPr lang="en-US" sz="1400" b="1" kern="1200" dirty="0" smtClean="0">
              <a:solidFill>
                <a:schemeClr val="bg1"/>
              </a:solidFill>
              <a:latin typeface="Times New Roman" pitchFamily="18" charset="0"/>
              <a:cs typeface="Times New Roman" pitchFamily="18" charset="0"/>
            </a:rPr>
            <a:t>01</a:t>
          </a:r>
          <a:r>
            <a:rPr lang="vi-VN" sz="1400" b="1" kern="1200" dirty="0" smtClean="0">
              <a:solidFill>
                <a:schemeClr val="bg1"/>
              </a:solidFill>
              <a:latin typeface="Times New Roman" pitchFamily="18" charset="0"/>
              <a:cs typeface="Times New Roman" pitchFamily="18" charset="0"/>
            </a:rPr>
            <a:t> tháng </a:t>
          </a:r>
          <a:r>
            <a:rPr lang="en-US" sz="1400" b="1" kern="1200" dirty="0" smtClean="0">
              <a:solidFill>
                <a:schemeClr val="bg1"/>
              </a:solidFill>
              <a:latin typeface="Times New Roman" pitchFamily="18" charset="0"/>
              <a:cs typeface="Times New Roman" pitchFamily="18" charset="0"/>
            </a:rPr>
            <a:t>12</a:t>
          </a:r>
          <a:r>
            <a:rPr lang="vi-VN" sz="1400" b="1" kern="1200" dirty="0" smtClean="0">
              <a:solidFill>
                <a:schemeClr val="bg1"/>
              </a:solidFill>
              <a:latin typeface="Times New Roman" pitchFamily="18" charset="0"/>
              <a:cs typeface="Times New Roman" pitchFamily="18" charset="0"/>
            </a:rPr>
            <a:t> năm 20</a:t>
          </a:r>
          <a:r>
            <a:rPr lang="en-US" sz="1400" b="1" kern="1200" dirty="0" smtClean="0">
              <a:solidFill>
                <a:schemeClr val="bg1"/>
              </a:solidFill>
              <a:latin typeface="Times New Roman" pitchFamily="18" charset="0"/>
              <a:cs typeface="Times New Roman" pitchFamily="18" charset="0"/>
            </a:rPr>
            <a:t>20 V/v sửa đổi bổ sung một số nội dung của Quy chế đánh giá kết quả điểm rèn luyện được ban hành theo Quyết định 747</a:t>
          </a:r>
          <a:r>
            <a:rPr lang="vi-VN" sz="1400" b="1" kern="1200" dirty="0" smtClean="0">
              <a:solidFill>
                <a:schemeClr val="bg1"/>
              </a:solidFill>
              <a:latin typeface="Times New Roman" pitchFamily="18" charset="0"/>
              <a:cs typeface="Times New Roman" pitchFamily="18" charset="0"/>
            </a:rPr>
            <a:t>/QĐ-ĐHKTKTCN ngày </a:t>
          </a:r>
          <a:r>
            <a:rPr lang="en-US" sz="1400" b="1" kern="1200" dirty="0" smtClean="0">
              <a:solidFill>
                <a:schemeClr val="bg1"/>
              </a:solidFill>
              <a:latin typeface="Times New Roman" pitchFamily="18" charset="0"/>
              <a:cs typeface="Times New Roman" pitchFamily="18" charset="0"/>
            </a:rPr>
            <a:t>20/8/</a:t>
          </a:r>
          <a:r>
            <a:rPr lang="vi-VN" sz="1400" b="1" kern="1200" dirty="0" smtClean="0">
              <a:solidFill>
                <a:schemeClr val="bg1"/>
              </a:solidFill>
              <a:latin typeface="Times New Roman" pitchFamily="18" charset="0"/>
              <a:cs typeface="Times New Roman" pitchFamily="18" charset="0"/>
            </a:rPr>
            <a:t>20</a:t>
          </a:r>
          <a:r>
            <a:rPr lang="en-US" sz="1400" b="1" kern="1200" dirty="0" smtClean="0">
              <a:solidFill>
                <a:schemeClr val="bg1"/>
              </a:solidFill>
              <a:latin typeface="Times New Roman" pitchFamily="18" charset="0"/>
              <a:cs typeface="Times New Roman" pitchFamily="18" charset="0"/>
            </a:rPr>
            <a:t>18  của Hiệu trưởng </a:t>
          </a:r>
          <a:r>
            <a:rPr lang="vi-VN" sz="1400" b="1" kern="1200" dirty="0" smtClean="0">
              <a:solidFill>
                <a:schemeClr val="bg1"/>
              </a:solidFill>
              <a:latin typeface="Times New Roman" pitchFamily="18" charset="0"/>
              <a:cs typeface="Times New Roman" pitchFamily="18" charset="0"/>
            </a:rPr>
            <a:t>Trường Đại học Kinh tế - Kỹ thuật Công nghiệp</a:t>
          </a:r>
          <a:r>
            <a:rPr lang="en-US" sz="1400" b="1" kern="1200" dirty="0" smtClean="0">
              <a:solidFill>
                <a:schemeClr val="bg1"/>
              </a:solidFill>
              <a:latin typeface="Times New Roman" pitchFamily="18" charset="0"/>
              <a:cs typeface="Times New Roman" pitchFamily="18" charset="0"/>
            </a:rPr>
            <a:t>.</a:t>
          </a:r>
          <a:r>
            <a:rPr lang="vi-VN" sz="1400" b="1" kern="1200" dirty="0" smtClean="0">
              <a:solidFill>
                <a:schemeClr val="bg1"/>
              </a:solidFill>
              <a:latin typeface="Times New Roman" pitchFamily="18" charset="0"/>
              <a:cs typeface="Times New Roman" pitchFamily="18" charset="0"/>
            </a:rPr>
            <a:t> </a:t>
          </a:r>
          <a:r>
            <a:rPr lang="en-US" sz="1400" b="1" kern="1200" dirty="0" smtClean="0">
              <a:solidFill>
                <a:schemeClr val="bg1"/>
              </a:solidFill>
              <a:latin typeface="Times New Roman" pitchFamily="18" charset="0"/>
              <a:cs typeface="Times New Roman" pitchFamily="18" charset="0"/>
            </a:rPr>
            <a:t>(Gồm 5 chương 21 điều) </a:t>
          </a:r>
          <a:r>
            <a:rPr lang="en-US" sz="1400" b="1" kern="1200" dirty="0" smtClean="0">
              <a:solidFill>
                <a:schemeClr val="bg1"/>
              </a:solidFill>
              <a:latin typeface="Times New Roman" pitchFamily="18" charset="0"/>
              <a:cs typeface="Times New Roman" pitchFamily="18" charset="0"/>
              <a:hlinkClick xmlns:r="http://schemas.openxmlformats.org/officeDocument/2006/relationships" r:id="rId1"/>
            </a:rPr>
            <a:t>https://sinhvien.uneti.edu.vn/sinh-vien/tin-tuc/quyet-dinh-so-644-qd-dhktktcn-ngay-01-12-2020-v-v-sua-doi-bo-sung-mot-so-noi-dung-cua-quy-che-danh-gia-ket-qua-ren-luyen-sinh-vien-043926.html</a:t>
          </a:r>
          <a:endParaRPr lang="en-US" sz="1400" kern="1200" dirty="0">
            <a:solidFill>
              <a:schemeClr val="bg1"/>
            </a:solidFill>
            <a:latin typeface="Times New Roman" pitchFamily="18" charset="0"/>
            <a:cs typeface="Times New Roman" pitchFamily="18" charset="0"/>
          </a:endParaRPr>
        </a:p>
      </dsp:txBody>
      <dsp:txXfrm rot="10800000">
        <a:off x="0" y="0"/>
        <a:ext cx="8534400" cy="13904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5"/>
          <a:ext cx="8077200" cy="1132737"/>
        </a:xfrm>
        <a:prstGeom prst="rect">
          <a:avLst/>
        </a:prstGeom>
        <a:solidFill>
          <a:schemeClr val="accent1"/>
        </a:solidFill>
        <a:ln w="25400" cap="flat" cmpd="sng" algn="ctr">
          <a:solidFill>
            <a:schemeClr val="accent1">
              <a:shade val="50000"/>
            </a:schemeClr>
          </a:solidFill>
          <a:prstDash val="solid"/>
        </a:ln>
        <a:effectLst/>
        <a:scene3d>
          <a:camera prst="orthographicFront"/>
          <a:lightRig rig="flat" dir="t"/>
        </a:scene3d>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78232" tIns="78232" rIns="78232" bIns="78232" numCol="1" spcCol="1270" anchor="ctr" anchorCtr="0">
          <a:noAutofit/>
        </a:bodyPr>
        <a:lstStyle/>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r>
            <a:rPr lang="en-US" sz="1100" b="0" kern="1200" dirty="0" smtClean="0">
              <a:latin typeface="Times New Roman" pitchFamily="18" charset="0"/>
              <a:cs typeface="Times New Roman" pitchFamily="18" charset="0"/>
            </a:rPr>
            <a:t> </a:t>
          </a: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Điều 12. Phân loại kết quả rèn luyện</a:t>
          </a:r>
          <a:endParaRPr lang="en-US" sz="1400" b="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en-US" sz="1400" b="1" kern="1200" dirty="0" smtClean="0">
              <a:latin typeface="Times New Roman" panose="02020603050405020304" pitchFamily="18" charset="0"/>
              <a:cs typeface="Times New Roman" panose="02020603050405020304" pitchFamily="18" charset="0"/>
            </a:rPr>
            <a:t>1. </a:t>
          </a:r>
          <a:r>
            <a:rPr lang="vi-VN" sz="1400" b="1" kern="1200" dirty="0" smtClean="0">
              <a:latin typeface="Times New Roman" panose="02020603050405020304" pitchFamily="18" charset="0"/>
              <a:cs typeface="Times New Roman" panose="02020603050405020304" pitchFamily="18" charset="0"/>
            </a:rPr>
            <a:t>Kết quả rèn luyện được phân thành các loại: Xuất sắc, Tốt, Khá, Trung bình, Yếu và Kém. </a:t>
          </a:r>
          <a:endParaRPr lang="en-US" sz="1400" b="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vi-VN" sz="1400" b="1" kern="1200" dirty="0" smtClean="0">
              <a:latin typeface="Times New Roman" panose="02020603050405020304" pitchFamily="18" charset="0"/>
              <a:cs typeface="Times New Roman" panose="02020603050405020304" pitchFamily="18" charset="0"/>
            </a:rPr>
            <a:t>2. Phân loại kết quả rèn luyện:</a:t>
          </a:r>
          <a:endParaRPr lang="en-US" sz="1400" b="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r>
            <a:rPr lang="en-US" sz="1400" b="1" kern="1200" dirty="0" smtClean="0">
              <a:latin typeface="Times New Roman" panose="02020603050405020304" pitchFamily="18" charset="0"/>
              <a:cs typeface="Times New Roman" panose="02020603050405020304" pitchFamily="18" charset="0"/>
            </a:rPr>
            <a:t>Lưu ý: </a:t>
          </a:r>
          <a:r>
            <a:rPr lang="vi-VN" sz="1400" b="1" kern="1200" dirty="0" smtClean="0">
              <a:latin typeface="Times New Roman" panose="02020603050405020304" pitchFamily="18" charset="0"/>
              <a:cs typeface="Times New Roman" panose="02020603050405020304" pitchFamily="18" charset="0"/>
            </a:rPr>
            <a:t>Kết quả rèn luyện </a:t>
          </a:r>
          <a:r>
            <a:rPr lang="en-US" sz="1400" b="1" kern="1200" dirty="0" smtClean="0">
              <a:latin typeface="Times New Roman" panose="02020603050405020304" pitchFamily="18" charset="0"/>
              <a:cs typeface="Times New Roman" panose="02020603050405020304" pitchFamily="18" charset="0"/>
            </a:rPr>
            <a:t>trong các kỳ học được sử dụng để xét học bổng của mỗi kỳ.</a:t>
          </a: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dsp:txBody>
      <dsp:txXfrm>
        <a:off x="0" y="5"/>
        <a:ext cx="8077200" cy="11327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1485589"/>
          <a:ext cx="8305800" cy="729648"/>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vi-VN" sz="1400" b="1" kern="1200" dirty="0" smtClean="0">
              <a:latin typeface="Times New Roman" pitchFamily="18" charset="0"/>
              <a:cs typeface="Times New Roman" pitchFamily="18" charset="0"/>
            </a:rPr>
            <a:t>Điều 2</a:t>
          </a:r>
          <a:r>
            <a:rPr lang="vi-VN" sz="1400" kern="1200" dirty="0" smtClean="0">
              <a:latin typeface="Times New Roman" pitchFamily="18" charset="0"/>
              <a:cs typeface="Times New Roman" pitchFamily="18" charset="0"/>
            </a:rPr>
            <a:t>. Tiêu chuẩn xét, cấp học bổng khuyến khích học tập </a:t>
          </a:r>
          <a:endParaRPr lang="en-US" sz="1400" kern="1200" dirty="0" smtClean="0">
            <a:latin typeface="Times New Roman" pitchFamily="18" charset="0"/>
            <a:cs typeface="Times New Roman" pitchFamily="18" charset="0"/>
          </a:endParaRPr>
        </a:p>
        <a:p>
          <a:pPr lvl="0" algn="l" defTabSz="622300">
            <a:lnSpc>
              <a:spcPct val="90000"/>
            </a:lnSpc>
            <a:spcBef>
              <a:spcPct val="0"/>
            </a:spcBef>
            <a:spcAft>
              <a:spcPct val="35000"/>
            </a:spcAft>
          </a:pPr>
          <a:r>
            <a:rPr lang="vi-VN" sz="1400" b="1" kern="1200" dirty="0" smtClean="0">
              <a:latin typeface="Times New Roman" pitchFamily="18" charset="0"/>
              <a:cs typeface="Times New Roman" pitchFamily="18" charset="0"/>
            </a:rPr>
            <a:t>Điều 3. </a:t>
          </a:r>
          <a:r>
            <a:rPr lang="vi-VN" sz="1400" kern="1200" dirty="0" smtClean="0">
              <a:latin typeface="Times New Roman" pitchFamily="18" charset="0"/>
              <a:cs typeface="Times New Roman" pitchFamily="18" charset="0"/>
            </a:rPr>
            <a:t>Phân loại học bổng và mức học bổng KKHT được quy định cho từng</a:t>
          </a:r>
          <a:r>
            <a:rPr lang="en-US" sz="1400" kern="1200" dirty="0" smtClean="0">
              <a:latin typeface="Times New Roman" pitchFamily="18" charset="0"/>
              <a:cs typeface="Times New Roman" pitchFamily="18" charset="0"/>
            </a:rPr>
            <a:t> loại</a:t>
          </a:r>
          <a:r>
            <a:rPr lang="vi-VN" sz="1400" kern="1200" dirty="0" smtClean="0">
              <a:latin typeface="Times New Roman" pitchFamily="18" charset="0"/>
              <a:cs typeface="Times New Roman" pitchFamily="18" charset="0"/>
            </a:rPr>
            <a:t> học</a:t>
          </a:r>
          <a:r>
            <a:rPr lang="en-US" sz="1400" kern="1200" dirty="0" smtClean="0">
              <a:latin typeface="Times New Roman" pitchFamily="18" charset="0"/>
              <a:cs typeface="Times New Roman" pitchFamily="18" charset="0"/>
            </a:rPr>
            <a:t> bổng</a:t>
          </a:r>
          <a:endParaRPr lang="en-US" sz="1400" kern="1200" dirty="0">
            <a:latin typeface="Times New Roman" pitchFamily="18" charset="0"/>
            <a:cs typeface="Times New Roman" pitchFamily="18" charset="0"/>
          </a:endParaRPr>
        </a:p>
      </dsp:txBody>
      <dsp:txXfrm>
        <a:off x="0" y="1485589"/>
        <a:ext cx="8305800" cy="729648"/>
      </dsp:txXfrm>
    </dsp:sp>
    <dsp:sp modelId="{5DE861E5-E954-48F8-80D5-E169B198E1BF}">
      <dsp:nvSpPr>
        <dsp:cNvPr id="0" name=""/>
        <dsp:cNvSpPr/>
      </dsp:nvSpPr>
      <dsp:spPr>
        <a:xfrm rot="10800000">
          <a:off x="0" y="0"/>
          <a:ext cx="8305800" cy="1585874"/>
        </a:xfrm>
        <a:prstGeom prst="upArrowCallou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99568" tIns="99568" rIns="99568" bIns="99568" numCol="1" spcCol="1270" anchor="ctr" anchorCtr="0">
          <a:noAutofit/>
        </a:bodyPr>
        <a:lstStyle/>
        <a:p>
          <a:pPr lvl="0" algn="just" defTabSz="622300">
            <a:lnSpc>
              <a:spcPct val="100000"/>
            </a:lnSpc>
            <a:spcBef>
              <a:spcPct val="0"/>
            </a:spcBef>
            <a:spcAft>
              <a:spcPct val="35000"/>
            </a:spcAft>
          </a:pPr>
          <a:r>
            <a:rPr lang="en-US" sz="1400" b="1" kern="1200" dirty="0" smtClean="0">
              <a:latin typeface="Times New Roman" panose="02020603050405020304" pitchFamily="18" charset="0"/>
              <a:cs typeface="Times New Roman" panose="02020603050405020304" pitchFamily="18" charset="0"/>
            </a:rPr>
            <a:t>III. Quyết định 676</a:t>
          </a:r>
          <a:r>
            <a:rPr lang="vi-VN" sz="1400" b="1" kern="1200" dirty="0" smtClean="0">
              <a:latin typeface="Times New Roman" panose="02020603050405020304" pitchFamily="18" charset="0"/>
              <a:cs typeface="Times New Roman" panose="02020603050405020304" pitchFamily="18" charset="0"/>
            </a:rPr>
            <a:t>/QĐ-ĐHKTKTCN ngày</a:t>
          </a:r>
          <a:r>
            <a:rPr lang="en-US" sz="1400" b="1" kern="1200" dirty="0" smtClean="0">
              <a:latin typeface="Times New Roman" panose="02020603050405020304" pitchFamily="18" charset="0"/>
              <a:cs typeface="Times New Roman" panose="02020603050405020304" pitchFamily="18" charset="0"/>
            </a:rPr>
            <a:t> 05 </a:t>
          </a:r>
          <a:r>
            <a:rPr lang="vi-VN" sz="1400" b="1" kern="1200" dirty="0" smtClean="0">
              <a:latin typeface="Times New Roman" panose="02020603050405020304" pitchFamily="18" charset="0"/>
              <a:cs typeface="Times New Roman" panose="02020603050405020304" pitchFamily="18" charset="0"/>
            </a:rPr>
            <a:t>tháng </a:t>
          </a:r>
          <a:r>
            <a:rPr lang="en-US" sz="1400" b="1" kern="1200" dirty="0" smtClean="0">
              <a:latin typeface="Times New Roman" panose="02020603050405020304" pitchFamily="18" charset="0"/>
              <a:cs typeface="Times New Roman" panose="02020603050405020304" pitchFamily="18" charset="0"/>
            </a:rPr>
            <a:t>9</a:t>
          </a:r>
          <a:r>
            <a:rPr lang="vi-VN" sz="1400" b="1" kern="1200" dirty="0" smtClean="0">
              <a:latin typeface="Times New Roman" panose="02020603050405020304" pitchFamily="18" charset="0"/>
              <a:cs typeface="Times New Roman" panose="02020603050405020304" pitchFamily="18" charset="0"/>
            </a:rPr>
            <a:t> năm 20</a:t>
          </a:r>
          <a:r>
            <a:rPr lang="en-US" sz="1400" b="1" kern="1200" dirty="0" smtClean="0">
              <a:latin typeface="Times New Roman" panose="02020603050405020304" pitchFamily="18" charset="0"/>
              <a:cs typeface="Times New Roman" panose="02020603050405020304" pitchFamily="18" charset="0"/>
            </a:rPr>
            <a:t>22 V/v sửa đổi, bổ sung một số điều của Quy định về học bổng khuyến khích học tập đối với sinh viên Trường Đại học Kinh tế - Kỹ thuật Công nghiệp ban hành kèm theo Quyết định số 748/QĐ-ĐHKTKTCN ngày 20/10/2018</a:t>
          </a:r>
          <a:r>
            <a:rPr lang="vi-VN" sz="1400" b="1" kern="1200" dirty="0" smtClean="0">
              <a:latin typeface="Times New Roman" pitchFamily="18" charset="0"/>
              <a:cs typeface="Times New Roman" pitchFamily="18" charset="0"/>
            </a:rPr>
            <a:t> </a:t>
          </a:r>
          <a:r>
            <a:rPr lang="en-US" sz="1400" b="1" kern="1200" dirty="0" smtClean="0">
              <a:latin typeface="Times New Roman" panose="02020603050405020304" pitchFamily="18" charset="0"/>
              <a:cs typeface="Times New Roman" panose="02020603050405020304" pitchFamily="18" charset="0"/>
            </a:rPr>
            <a:t>:</a:t>
          </a:r>
          <a:endParaRPr lang="en-US" sz="1400" b="1" kern="1200" dirty="0">
            <a:latin typeface="Times New Roman" panose="02020603050405020304" pitchFamily="18" charset="0"/>
            <a:cs typeface="Times New Roman" panose="02020603050405020304" pitchFamily="18" charset="0"/>
          </a:endParaRPr>
        </a:p>
      </dsp:txBody>
      <dsp:txXfrm rot="10800000">
        <a:off x="0" y="0"/>
        <a:ext cx="8305800" cy="10304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1992790"/>
          <a:ext cx="8458200" cy="3112609"/>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99568" tIns="99568" rIns="99568" bIns="99568" numCol="1" spcCol="1270" anchor="ctr" anchorCtr="0">
          <a:noAutofit/>
        </a:bodyPr>
        <a:lstStyle/>
        <a:p>
          <a:pPr lvl="0" algn="just" defTabSz="622300">
            <a:lnSpc>
              <a:spcPct val="90000"/>
            </a:lnSpc>
            <a:spcBef>
              <a:spcPct val="0"/>
            </a:spcBef>
            <a:spcAft>
              <a:spcPct val="35000"/>
            </a:spcAft>
          </a:pPr>
          <a:r>
            <a:rPr lang="vi-VN" sz="1400" b="1" kern="1200" dirty="0" smtClean="0">
              <a:latin typeface="Times New Roman" pitchFamily="18" charset="0"/>
              <a:cs typeface="Times New Roman" pitchFamily="18" charset="0"/>
            </a:rPr>
            <a:t>Điều </a:t>
          </a:r>
          <a:r>
            <a:rPr lang="en-US" sz="1400" b="1" kern="1200" dirty="0" smtClean="0">
              <a:latin typeface="Times New Roman" pitchFamily="18" charset="0"/>
              <a:cs typeface="Times New Roman" pitchFamily="18" charset="0"/>
            </a:rPr>
            <a:t>3. Đối tượng được miễn học phí</a:t>
          </a:r>
        </a:p>
        <a:p>
          <a:pPr lvl="0" algn="just" defTabSz="622300">
            <a:lnSpc>
              <a:spcPct val="90000"/>
            </a:lnSpc>
            <a:spcBef>
              <a:spcPct val="0"/>
            </a:spcBef>
            <a:spcAft>
              <a:spcPct val="35000"/>
            </a:spcAft>
          </a:pPr>
          <a:r>
            <a:rPr lang="en-US" sz="1400" i="0" kern="1200" dirty="0" smtClean="0">
              <a:latin typeface="Times New Roman" panose="02020603050405020304" pitchFamily="18" charset="0"/>
              <a:cs typeface="Times New Roman" panose="02020603050405020304" pitchFamily="18" charset="0"/>
            </a:rPr>
            <a:t>- </a:t>
          </a:r>
          <a:r>
            <a:rPr lang="vi-VN" sz="1400" i="0" kern="1200" dirty="0" smtClean="0">
              <a:latin typeface="Times New Roman" panose="02020603050405020304" pitchFamily="18" charset="0"/>
              <a:cs typeface="Times New Roman" panose="02020603050405020304" pitchFamily="18" charset="0"/>
            </a:rPr>
            <a:t>Người có công với cách mạng và thân nhân của người có công với cách mạng</a:t>
          </a:r>
          <a:endParaRPr lang="en-US" sz="1400" i="0" kern="1200" dirty="0" smtClean="0">
            <a:latin typeface="Times New Roman" panose="02020603050405020304" pitchFamily="18" charset="0"/>
            <a:cs typeface="Times New Roman" panose="02020603050405020304" pitchFamily="18" charset="0"/>
          </a:endParaRPr>
        </a:p>
        <a:p>
          <a:pPr lvl="0" algn="just" defTabSz="622300">
            <a:lnSpc>
              <a:spcPct val="90000"/>
            </a:lnSpc>
            <a:spcBef>
              <a:spcPct val="0"/>
            </a:spcBef>
            <a:spcAft>
              <a:spcPct val="35000"/>
            </a:spcAft>
          </a:pPr>
          <a:r>
            <a:rPr lang="es-ES" sz="1400" i="0" kern="1200" dirty="0" smtClean="0">
              <a:latin typeface="Times New Roman" panose="02020603050405020304" pitchFamily="18" charset="0"/>
              <a:cs typeface="Times New Roman" panose="02020603050405020304" pitchFamily="18" charset="0"/>
            </a:rPr>
            <a:t>- Sinh viên khuyết tật </a:t>
          </a:r>
        </a:p>
        <a:p>
          <a:pPr lvl="0" algn="just" defTabSz="622300">
            <a:lnSpc>
              <a:spcPct val="90000"/>
            </a:lnSpc>
            <a:spcBef>
              <a:spcPct val="0"/>
            </a:spcBef>
            <a:spcAft>
              <a:spcPct val="35000"/>
            </a:spcAft>
          </a:pPr>
          <a:r>
            <a:rPr lang="es-ES" sz="1400" i="0" kern="1200" dirty="0" smtClean="0">
              <a:latin typeface="Times New Roman" panose="02020603050405020304" pitchFamily="18" charset="0"/>
              <a:cs typeface="Times New Roman" panose="02020603050405020304" pitchFamily="18" charset="0"/>
            </a:rPr>
            <a:t>- </a:t>
          </a:r>
          <a:r>
            <a:rPr lang="pt-BR" sz="1400" i="0" kern="1200" dirty="0" smtClean="0">
              <a:latin typeface="Times New Roman" panose="02020603050405020304" pitchFamily="18" charset="0"/>
              <a:cs typeface="Times New Roman" panose="02020603050405020304" pitchFamily="18" charset="0"/>
            </a:rPr>
            <a:t>Sinh viên từ 16 đến 22 tuổi không có nguồn nuôi dưỡng đang học đại học văn bằng thứ nhất thuộc đối tượng hưởng trợ cấp xã hội hàng tháng theo quy định tại khoản 1 và 2 Điều 5 Nghị định số 20/2021/NĐ-CP ngày 15/3/2021 của Chính phủ về chính sách trợ cấp xã hội đối với đối tượng bảo trợ xã hội</a:t>
          </a:r>
          <a:r>
            <a:rPr lang="es-ES" sz="1400" i="0" kern="1200" dirty="0" smtClean="0">
              <a:latin typeface="Times New Roman" panose="02020603050405020304" pitchFamily="18" charset="0"/>
              <a:cs typeface="Times New Roman" panose="02020603050405020304" pitchFamily="18" charset="0"/>
            </a:rPr>
            <a:t>. </a:t>
          </a:r>
        </a:p>
        <a:p>
          <a:pPr lvl="0" algn="just" defTabSz="622300">
            <a:lnSpc>
              <a:spcPct val="90000"/>
            </a:lnSpc>
            <a:spcBef>
              <a:spcPct val="0"/>
            </a:spcBef>
            <a:spcAft>
              <a:spcPct val="35000"/>
            </a:spcAft>
          </a:pPr>
          <a:r>
            <a:rPr lang="es-ES" sz="1400" i="0" kern="1200" dirty="0" smtClean="0">
              <a:latin typeface="Times New Roman" panose="02020603050405020304" pitchFamily="18" charset="0"/>
              <a:cs typeface="Times New Roman" panose="02020603050405020304" pitchFamily="18" charset="0"/>
            </a:rPr>
            <a:t>- Sinh viên là người dân tộc thiểu số thuộc hộ nghèo và hộ cận nghèo theo quy định của Thủ tướng Chính phủ. </a:t>
          </a:r>
        </a:p>
        <a:p>
          <a:pPr lvl="0" algn="just" defTabSz="622300">
            <a:lnSpc>
              <a:spcPct val="90000"/>
            </a:lnSpc>
            <a:spcBef>
              <a:spcPct val="0"/>
            </a:spcBef>
            <a:spcAft>
              <a:spcPct val="35000"/>
            </a:spcAft>
          </a:pPr>
          <a:r>
            <a:rPr lang="es-ES" sz="1400" i="0" kern="1200" dirty="0" smtClean="0">
              <a:latin typeface="Times New Roman" panose="02020603050405020304" pitchFamily="18" charset="0"/>
              <a:cs typeface="Times New Roman" panose="02020603050405020304" pitchFamily="18" charset="0"/>
            </a:rPr>
            <a:t>- Học sinh, sinh viên người dân tộc thiểu số rất ít người, ở vùng có điều kiện kinh tế - xã hội khó khăn và vùng đặc biệt khó khăn (</a:t>
          </a:r>
          <a:r>
            <a:rPr lang="es-ES" sz="1400" i="1" kern="1200" dirty="0" smtClean="0">
              <a:latin typeface="Times New Roman" panose="02020603050405020304" pitchFamily="18" charset="0"/>
              <a:cs typeface="Times New Roman" panose="02020603050405020304" pitchFamily="18" charset="0"/>
            </a:rPr>
            <a:t>Người dân tộc thiểu số rất ít người bao gồm: La Hủ, La Ha, Pà Thẻn, Lự, Ngái, Chứt, Lô Lô, Mảng, Cống, Cờ Lao, Bố Y, Si La, Pu Péo, Rơ Măm, BRâu, Ơ Đu</a:t>
          </a:r>
          <a:r>
            <a:rPr lang="es-ES" sz="1400" i="0" kern="1200" dirty="0" smtClean="0">
              <a:latin typeface="Times New Roman" panose="02020603050405020304" pitchFamily="18" charset="0"/>
              <a:cs typeface="Times New Roman" panose="02020603050405020304" pitchFamily="18" charset="0"/>
            </a:rPr>
            <a:t>).</a:t>
          </a:r>
        </a:p>
        <a:p>
          <a:pPr lvl="0" algn="just" defTabSz="622300">
            <a:lnSpc>
              <a:spcPct val="90000"/>
            </a:lnSpc>
            <a:spcBef>
              <a:spcPct val="0"/>
            </a:spcBef>
            <a:spcAft>
              <a:spcPct val="35000"/>
            </a:spcAft>
          </a:pPr>
          <a:endParaRPr lang="es-ES" sz="1400" i="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endParaRPr lang="en-US" sz="1400" b="0" kern="1200" dirty="0" smtClean="0">
            <a:latin typeface="Times New Roman" pitchFamily="18" charset="0"/>
            <a:cs typeface="Times New Roman" pitchFamily="18" charset="0"/>
          </a:endParaRPr>
        </a:p>
      </dsp:txBody>
      <dsp:txXfrm>
        <a:off x="0" y="1992790"/>
        <a:ext cx="8458200" cy="3112609"/>
      </dsp:txXfrm>
    </dsp:sp>
    <dsp:sp modelId="{5DE861E5-E954-48F8-80D5-E169B198E1BF}">
      <dsp:nvSpPr>
        <dsp:cNvPr id="0" name=""/>
        <dsp:cNvSpPr/>
      </dsp:nvSpPr>
      <dsp:spPr>
        <a:xfrm rot="10800000">
          <a:off x="0" y="0"/>
          <a:ext cx="8458200" cy="1969465"/>
        </a:xfrm>
        <a:prstGeom prst="upArrowCallou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99568" tIns="99568" rIns="99568" bIns="99568" numCol="1" spcCol="1270" anchor="ctr" anchorCtr="0">
          <a:noAutofit/>
        </a:bodyPr>
        <a:lstStyle/>
        <a:p>
          <a:pPr lvl="0" algn="just" defTabSz="622300">
            <a:lnSpc>
              <a:spcPct val="100000"/>
            </a:lnSpc>
            <a:spcBef>
              <a:spcPct val="0"/>
            </a:spcBef>
            <a:spcAft>
              <a:spcPct val="35000"/>
            </a:spcAft>
          </a:pPr>
          <a:r>
            <a:rPr lang="en-US" sz="1400" kern="1200" dirty="0" smtClean="0">
              <a:latin typeface="Times New Roman" pitchFamily="18" charset="0"/>
              <a:cs typeface="Times New Roman" pitchFamily="18" charset="0"/>
            </a:rPr>
            <a:t>IV. Quyết định 672</a:t>
          </a:r>
          <a:r>
            <a:rPr lang="vi-VN" sz="1400" kern="1200" dirty="0" smtClean="0">
              <a:latin typeface="Times New Roman" pitchFamily="18" charset="0"/>
              <a:cs typeface="Times New Roman" pitchFamily="18" charset="0"/>
            </a:rPr>
            <a:t>/QĐ-ĐHKTKTCN ngày </a:t>
          </a:r>
          <a:r>
            <a:rPr lang="en-US" sz="1400" kern="1200" dirty="0" smtClean="0">
              <a:latin typeface="Times New Roman" pitchFamily="18" charset="0"/>
              <a:cs typeface="Times New Roman" pitchFamily="18" charset="0"/>
            </a:rPr>
            <a:t>05</a:t>
          </a:r>
          <a:r>
            <a:rPr lang="vi-VN" sz="1400" kern="1200" dirty="0" smtClean="0">
              <a:latin typeface="Times New Roman" pitchFamily="18" charset="0"/>
              <a:cs typeface="Times New Roman" pitchFamily="18" charset="0"/>
            </a:rPr>
            <a:t> tháng </a:t>
          </a:r>
          <a:r>
            <a:rPr lang="en-US" sz="1400" kern="1200" dirty="0" smtClean="0">
              <a:latin typeface="Times New Roman" pitchFamily="18" charset="0"/>
              <a:cs typeface="Times New Roman" pitchFamily="18" charset="0"/>
            </a:rPr>
            <a:t>9</a:t>
          </a:r>
          <a:r>
            <a:rPr lang="vi-VN" sz="1400" kern="1200" dirty="0" smtClean="0">
              <a:latin typeface="Times New Roman" pitchFamily="18" charset="0"/>
              <a:cs typeface="Times New Roman" pitchFamily="18" charset="0"/>
            </a:rPr>
            <a:t> năm 20</a:t>
          </a:r>
          <a:r>
            <a:rPr lang="en-US" sz="1400" kern="1200" dirty="0" smtClean="0">
              <a:latin typeface="Times New Roman" pitchFamily="18" charset="0"/>
              <a:cs typeface="Times New Roman" pitchFamily="18" charset="0"/>
            </a:rPr>
            <a:t>22 </a:t>
          </a:r>
          <a:r>
            <a:rPr lang="vi-VN" sz="1400" kern="1200" dirty="0" smtClean="0">
              <a:latin typeface="Times New Roman" pitchFamily="18" charset="0"/>
              <a:cs typeface="Times New Roman" pitchFamily="18" charset="0"/>
            </a:rPr>
            <a:t>Quy định về miễn, giảm học phí và hỗ trợ chi phí học tập đối với sinh viên Trường Đại học Kinh tế - Kỹ thuật Công nghiệp</a:t>
          </a:r>
          <a:r>
            <a:rPr lang="en-US" sz="1400" kern="1200" dirty="0" smtClean="0">
              <a:latin typeface="Times New Roman" pitchFamily="18" charset="0"/>
              <a:cs typeface="Times New Roman" pitchFamily="18" charset="0"/>
              <a:hlinkClick xmlns:r="http://schemas.openxmlformats.org/officeDocument/2006/relationships" r:id="rId1"/>
            </a:rPr>
            <a:t>.</a:t>
          </a:r>
          <a:r>
            <a:rPr lang="vi-VN" sz="1400" kern="1200" dirty="0" smtClean="0">
              <a:latin typeface="Times New Roman" pitchFamily="18" charset="0"/>
              <a:cs typeface="Times New Roman" pitchFamily="18" charset="0"/>
              <a:hlinkClick xmlns:r="http://schemas.openxmlformats.org/officeDocument/2006/relationships" r:id="rId1"/>
            </a:rPr>
            <a:t> </a:t>
          </a:r>
          <a:endParaRPr lang="en-US" sz="1400" b="1" kern="1200" dirty="0">
            <a:latin typeface="Times New Roman" panose="02020603050405020304" pitchFamily="18" charset="0"/>
            <a:cs typeface="Times New Roman" panose="02020603050405020304" pitchFamily="18" charset="0"/>
          </a:endParaRPr>
        </a:p>
      </dsp:txBody>
      <dsp:txXfrm rot="10800000">
        <a:off x="0" y="0"/>
        <a:ext cx="8458200" cy="12796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0"/>
          <a:ext cx="8229600" cy="4263039"/>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78232" tIns="78232" rIns="78232" bIns="78232" numCol="1" spcCol="1270" anchor="ctr" anchorCtr="0">
          <a:noAutofit/>
        </a:bodyPr>
        <a:lstStyle/>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r>
            <a:rPr lang="en-US" sz="1100" b="0" kern="1200" dirty="0" smtClean="0">
              <a:latin typeface="Times New Roman" pitchFamily="18" charset="0"/>
              <a:cs typeface="Times New Roman" pitchFamily="18" charset="0"/>
            </a:rPr>
            <a:t> </a:t>
          </a:r>
        </a:p>
        <a:p>
          <a:pPr lvl="0" algn="l" defTabSz="488950">
            <a:lnSpc>
              <a:spcPct val="90000"/>
            </a:lnSpc>
            <a:spcBef>
              <a:spcPct val="0"/>
            </a:spcBef>
            <a:spcAft>
              <a:spcPct val="35000"/>
            </a:spcAft>
          </a:pPr>
          <a:endParaRPr lang="en-US" sz="1400" b="0" kern="1200" dirty="0" smtClean="0">
            <a:latin typeface="Times New Roman" pitchFamily="18" charset="0"/>
            <a:cs typeface="Times New Roman" pitchFamily="18" charset="0"/>
          </a:endParaRPr>
        </a:p>
        <a:p>
          <a:pPr lvl="0" algn="just" defTabSz="488950">
            <a:lnSpc>
              <a:spcPct val="90000"/>
            </a:lnSpc>
            <a:spcBef>
              <a:spcPct val="0"/>
            </a:spcBef>
            <a:spcAft>
              <a:spcPct val="35000"/>
            </a:spcAft>
          </a:pPr>
          <a:r>
            <a:rPr lang="vi-VN" sz="1400" b="1" kern="1200" dirty="0" smtClean="0">
              <a:latin typeface="Times New Roman" pitchFamily="18" charset="0"/>
              <a:cs typeface="Times New Roman" pitchFamily="18" charset="0"/>
            </a:rPr>
            <a:t>Điều </a:t>
          </a:r>
          <a:r>
            <a:rPr lang="en-US" sz="1400" b="1" kern="1200" dirty="0" smtClean="0">
              <a:latin typeface="Times New Roman" pitchFamily="18" charset="0"/>
              <a:cs typeface="Times New Roman" pitchFamily="18" charset="0"/>
            </a:rPr>
            <a:t>4. Đối tượng được giảm học phí</a:t>
          </a:r>
        </a:p>
        <a:p>
          <a:pPr lvl="0" algn="just" defTabSz="488950">
            <a:lnSpc>
              <a:spcPct val="90000"/>
            </a:lnSpc>
            <a:spcBef>
              <a:spcPct val="0"/>
            </a:spcBef>
            <a:spcAft>
              <a:spcPct val="35000"/>
            </a:spcAft>
          </a:pPr>
          <a:r>
            <a:rPr lang="pt-BR" sz="1400" b="1" i="1" kern="1200" dirty="0" smtClean="0">
              <a:latin typeface="Times New Roman" pitchFamily="18" charset="0"/>
              <a:cs typeface="Times New Roman" pitchFamily="18" charset="0"/>
            </a:rPr>
            <a:t>1.  Đối tượng được giảm 70% học phí: </a:t>
          </a:r>
          <a:r>
            <a:rPr lang="pt-BR" sz="1400" b="0" i="0" kern="1200" dirty="0" smtClean="0">
              <a:latin typeface="Times New Roman" pitchFamily="18" charset="0"/>
              <a:cs typeface="Times New Roman" pitchFamily="18" charset="0"/>
            </a:rPr>
            <a:t>Sinh viên là người dân tộc thiểu số (ngoài đối tượng dân tộc thiểu số rất ít người) ở thôn/bản đặc biệt khó khăn, xã khu vực III vùng dân tộc và miền núi, xã đặc biệt khó khăn vùng bãi ngang ven biển hải đảo theo quy định của cơ quan có thẩm quyền.</a:t>
          </a:r>
          <a:endParaRPr lang="en-US" sz="1400" b="0" i="0" kern="1200" dirty="0" smtClean="0">
            <a:latin typeface="Times New Roman" pitchFamily="18" charset="0"/>
            <a:cs typeface="Times New Roman" pitchFamily="18" charset="0"/>
          </a:endParaRPr>
        </a:p>
        <a:p>
          <a:pPr lvl="0" algn="just" defTabSz="488950">
            <a:lnSpc>
              <a:spcPct val="90000"/>
            </a:lnSpc>
            <a:spcBef>
              <a:spcPct val="0"/>
            </a:spcBef>
            <a:spcAft>
              <a:spcPct val="35000"/>
            </a:spcAft>
          </a:pPr>
          <a:r>
            <a:rPr lang="pt-BR" sz="1400" b="1" i="1" kern="1200" dirty="0" smtClean="0">
              <a:latin typeface="Times New Roman" pitchFamily="18" charset="0"/>
              <a:cs typeface="Times New Roman" pitchFamily="18" charset="0"/>
            </a:rPr>
            <a:t>2. Đối tượng được giảm 50% học phí: </a:t>
          </a:r>
          <a:r>
            <a:rPr lang="pt-BR" sz="1400" b="0" i="0" kern="1200" dirty="0" smtClean="0">
              <a:latin typeface="Times New Roman" pitchFamily="18" charset="0"/>
              <a:cs typeface="Times New Roman" pitchFamily="18" charset="0"/>
            </a:rPr>
            <a:t>Sinh viên là con cán bộ, công chức, viên chức, công nhân mà cha hoặc mẹ bị tai nạn lao động hoặc mắc bệnh nghề nghiệp được hưởng trợ cấp thường xuyên.</a:t>
          </a:r>
          <a:endParaRPr lang="es-ES" sz="1400" b="0" i="0" kern="1200" dirty="0" smtClean="0">
            <a:latin typeface="Times New Roman" pitchFamily="18" charset="0"/>
            <a:cs typeface="Times New Roman" pitchFamily="18" charset="0"/>
          </a:endParaRPr>
        </a:p>
        <a:p>
          <a:pPr lvl="0" algn="just" defTabSz="488950">
            <a:lnSpc>
              <a:spcPct val="90000"/>
            </a:lnSpc>
            <a:spcBef>
              <a:spcPct val="0"/>
            </a:spcBef>
            <a:spcAft>
              <a:spcPct val="35000"/>
            </a:spcAft>
          </a:pPr>
          <a:r>
            <a:rPr lang="en-US" sz="1400" b="1" kern="1200" dirty="0" smtClean="0">
              <a:latin typeface="Times New Roman" pitchFamily="18" charset="0"/>
              <a:cs typeface="Times New Roman" pitchFamily="18" charset="0"/>
            </a:rPr>
            <a:t>Điều 8. Hồ sơ miễn, giảm học phí và hỗ trợ chi phí học tập</a:t>
          </a:r>
          <a:r>
            <a:rPr lang="en-US" sz="1400" b="1" kern="1200" dirty="0" smtClean="0"/>
            <a:t>:</a:t>
          </a:r>
        </a:p>
        <a:p>
          <a:pPr lvl="0" algn="just" defTabSz="488950">
            <a:lnSpc>
              <a:spcPct val="90000"/>
            </a:lnSpc>
            <a:spcBef>
              <a:spcPct val="0"/>
            </a:spcBef>
            <a:spcAft>
              <a:spcPct val="35000"/>
            </a:spcAft>
          </a:pPr>
          <a:r>
            <a:rPr lang="en-US" sz="1400" b="1" kern="1200" dirty="0" smtClean="0">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Sinh viên phải có hồ sơ đề nghị miễn, giảm học </a:t>
          </a:r>
          <a:r>
            <a:rPr lang="en-US" sz="1400" b="0" kern="1200" dirty="0" err="1" smtClean="0">
              <a:latin typeface="Times New Roman" pitchFamily="18" charset="0"/>
              <a:cs typeface="Times New Roman" pitchFamily="18" charset="0"/>
            </a:rPr>
            <a:t>phí</a:t>
          </a:r>
          <a:r>
            <a:rPr lang="en-US" sz="1400" b="0" kern="1200" dirty="0" smtClean="0">
              <a:latin typeface="Times New Roman" pitchFamily="18" charset="0"/>
              <a:cs typeface="Times New Roman" pitchFamily="18" charset="0"/>
            </a:rPr>
            <a:t> </a:t>
          </a:r>
          <a:r>
            <a:rPr lang="en-US" sz="1400" b="0" kern="1200" dirty="0" err="1" smtClean="0">
              <a:latin typeface="Times New Roman" pitchFamily="18" charset="0"/>
              <a:cs typeface="Times New Roman" pitchFamily="18" charset="0"/>
            </a:rPr>
            <a:t>gửi</a:t>
          </a:r>
          <a:r>
            <a:rPr lang="en-US" sz="1400" b="0" kern="1200" dirty="0" smtClean="0">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về Nhà trường (nộp về Phòng CT&amp;CTSV) như sau:</a:t>
          </a:r>
        </a:p>
        <a:p>
          <a:pPr lvl="0" algn="just" defTabSz="488950">
            <a:lnSpc>
              <a:spcPct val="90000"/>
            </a:lnSpc>
            <a:spcBef>
              <a:spcPct val="0"/>
            </a:spcBef>
            <a:spcAft>
              <a:spcPct val="35000"/>
            </a:spcAft>
          </a:pPr>
          <a:r>
            <a:rPr lang="en-US" sz="1400" b="0" kern="1200" dirty="0" smtClean="0">
              <a:latin typeface="Times New Roman" pitchFamily="18" charset="0"/>
              <a:cs typeface="Times New Roman" pitchFamily="18" charset="0"/>
            </a:rPr>
            <a:t>- Đơn xin </a:t>
          </a:r>
          <a:r>
            <a:rPr lang="en-US" sz="1400" b="0" kern="1200" dirty="0" err="1" smtClean="0">
              <a:latin typeface="Times New Roman" pitchFamily="18" charset="0"/>
              <a:cs typeface="Times New Roman" pitchFamily="18" charset="0"/>
            </a:rPr>
            <a:t>miễn</a:t>
          </a:r>
          <a:r>
            <a:rPr lang="en-US" sz="1400" b="0" kern="1200" dirty="0" smtClean="0">
              <a:latin typeface="Times New Roman" pitchFamily="18" charset="0"/>
              <a:cs typeface="Times New Roman" pitchFamily="18" charset="0"/>
            </a:rPr>
            <a:t> </a:t>
          </a:r>
          <a:r>
            <a:rPr lang="en-US" sz="1400" b="0" kern="1200" dirty="0" err="1" smtClean="0">
              <a:latin typeface="Times New Roman" pitchFamily="18" charset="0"/>
              <a:cs typeface="Times New Roman" pitchFamily="18" charset="0"/>
            </a:rPr>
            <a:t>giảm</a:t>
          </a:r>
          <a:r>
            <a:rPr lang="en-US" sz="1400" b="0" kern="1200" dirty="0" smtClean="0">
              <a:latin typeface="Times New Roman" pitchFamily="18" charset="0"/>
              <a:cs typeface="Times New Roman" pitchFamily="18" charset="0"/>
            </a:rPr>
            <a:t> </a:t>
          </a:r>
          <a:r>
            <a:rPr lang="en-US" sz="1400" b="0" kern="1200" dirty="0" err="1" smtClean="0">
              <a:latin typeface="Times New Roman" pitchFamily="18" charset="0"/>
              <a:cs typeface="Times New Roman" pitchFamily="18" charset="0"/>
            </a:rPr>
            <a:t>học</a:t>
          </a:r>
          <a:r>
            <a:rPr lang="en-US" sz="1400" b="0" kern="1200" dirty="0" smtClean="0">
              <a:latin typeface="Times New Roman" pitchFamily="18" charset="0"/>
              <a:cs typeface="Times New Roman" pitchFamily="18" charset="0"/>
            </a:rPr>
            <a:t> </a:t>
          </a:r>
          <a:r>
            <a:rPr lang="en-US" sz="1400" b="0" kern="1200" dirty="0" err="1" smtClean="0">
              <a:latin typeface="Times New Roman" pitchFamily="18" charset="0"/>
              <a:cs typeface="Times New Roman" pitchFamily="18" charset="0"/>
            </a:rPr>
            <a:t>phí</a:t>
          </a:r>
          <a:r>
            <a:rPr lang="en-US" sz="1400" b="0" kern="1200" dirty="0" smtClean="0">
              <a:latin typeface="Times New Roman" pitchFamily="18" charset="0"/>
              <a:cs typeface="Times New Roman" pitchFamily="18" charset="0"/>
            </a:rPr>
            <a:t> </a:t>
          </a:r>
          <a:r>
            <a:rPr lang="en-US" sz="1400" b="0" kern="1200" dirty="0" err="1" smtClean="0">
              <a:latin typeface="Times New Roman" pitchFamily="18" charset="0"/>
              <a:cs typeface="Times New Roman" pitchFamily="18" charset="0"/>
            </a:rPr>
            <a:t>theo</a:t>
          </a:r>
          <a:r>
            <a:rPr lang="en-US" sz="1400" b="0" kern="1200" dirty="0" smtClean="0">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mẫu  (https://sinhvien.uneti.edu.vn/sinh-vien-dang-nhap.html)</a:t>
          </a:r>
        </a:p>
        <a:p>
          <a:pPr lvl="0" algn="just" defTabSz="488950">
            <a:lnSpc>
              <a:spcPct val="90000"/>
            </a:lnSpc>
            <a:spcBef>
              <a:spcPct val="0"/>
            </a:spcBef>
            <a:spcAft>
              <a:spcPct val="35000"/>
            </a:spcAft>
          </a:pPr>
          <a:r>
            <a:rPr lang="en-US" sz="1400" b="0" kern="1200" dirty="0" smtClean="0">
              <a:latin typeface="Times New Roman" pitchFamily="18" charset="0"/>
              <a:cs typeface="Times New Roman" pitchFamily="18" charset="0"/>
            </a:rPr>
            <a:t>- Tùy theo từng loại đối </a:t>
          </a:r>
          <a:r>
            <a:rPr lang="en-US" sz="1400" b="0" kern="1200" dirty="0" err="1" smtClean="0">
              <a:latin typeface="Times New Roman" pitchFamily="18" charset="0"/>
              <a:cs typeface="Times New Roman" pitchFamily="18" charset="0"/>
            </a:rPr>
            <a:t>tượng</a:t>
          </a:r>
          <a:r>
            <a:rPr lang="en-US" sz="1400" b="0" kern="1200" dirty="0" smtClean="0">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đ</a:t>
          </a:r>
          <a:r>
            <a:rPr lang="vi-VN" sz="1400" b="0" kern="1200" dirty="0" smtClean="0">
              <a:latin typeface="Times New Roman" pitchFamily="18" charset="0"/>
              <a:cs typeface="Times New Roman" pitchFamily="18" charset="0"/>
            </a:rPr>
            <a:t>ư</a:t>
          </a:r>
          <a:r>
            <a:rPr lang="en-US" sz="1400" b="0" kern="1200" dirty="0" err="1" smtClean="0">
              <a:latin typeface="Times New Roman" pitchFamily="18" charset="0"/>
              <a:cs typeface="Times New Roman" pitchFamily="18" charset="0"/>
            </a:rPr>
            <a:t>ợc</a:t>
          </a:r>
          <a:r>
            <a:rPr lang="en-US" sz="1400" b="0" kern="1200" dirty="0" smtClean="0">
              <a:latin typeface="Times New Roman" pitchFamily="18" charset="0"/>
              <a:cs typeface="Times New Roman" pitchFamily="18" charset="0"/>
            </a:rPr>
            <a:t> </a:t>
          </a:r>
          <a:r>
            <a:rPr lang="en-US" sz="1400" b="0" kern="1200" dirty="0" err="1" smtClean="0">
              <a:latin typeface="Times New Roman" pitchFamily="18" charset="0"/>
              <a:cs typeface="Times New Roman" pitchFamily="18" charset="0"/>
            </a:rPr>
            <a:t>miễn</a:t>
          </a:r>
          <a:r>
            <a:rPr lang="en-US" sz="1400" b="0" kern="1200" dirty="0" smtClean="0">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giảm học phí  là bản sao chứng thực các loại giấy tờ liên quan</a:t>
          </a:r>
        </a:p>
        <a:p>
          <a:pPr lvl="0" algn="just" defTabSz="488950">
            <a:lnSpc>
              <a:spcPct val="90000"/>
            </a:lnSpc>
            <a:spcBef>
              <a:spcPct val="0"/>
            </a:spcBef>
            <a:spcAft>
              <a:spcPct val="35000"/>
            </a:spcAft>
          </a:pPr>
          <a:endParaRPr lang="en-US" sz="1400" b="0" kern="1200" dirty="0" smtClean="0">
            <a:latin typeface="Times New Roman" pitchFamily="18" charset="0"/>
            <a:cs typeface="Times New Roman" pitchFamily="18" charset="0"/>
          </a:endParaRPr>
        </a:p>
        <a:p>
          <a:pPr lvl="0" algn="just" defTabSz="488950">
            <a:lnSpc>
              <a:spcPct val="90000"/>
            </a:lnSpc>
            <a:spcBef>
              <a:spcPct val="0"/>
            </a:spcBef>
            <a:spcAft>
              <a:spcPct val="35000"/>
            </a:spcAft>
          </a:pPr>
          <a:r>
            <a:rPr lang="en-US" sz="1400" b="1" i="1" u="sng" kern="1200" dirty="0" smtClean="0">
              <a:solidFill>
                <a:schemeClr val="tx1"/>
              </a:solidFill>
              <a:latin typeface="Times New Roman" pitchFamily="18" charset="0"/>
              <a:cs typeface="Times New Roman" pitchFamily="18" charset="0"/>
            </a:rPr>
            <a:t>Lưu ý:</a:t>
          </a:r>
          <a:r>
            <a:rPr lang="en-US" sz="1400" b="0" kern="1200" dirty="0" smtClean="0">
              <a:solidFill>
                <a:schemeClr val="tx1"/>
              </a:solidFill>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Trong quá trình học tập, </a:t>
          </a:r>
          <a:r>
            <a:rPr lang="en-US" sz="1400" b="0" kern="1200" dirty="0" err="1" smtClean="0">
              <a:latin typeface="Times New Roman" pitchFamily="18" charset="0"/>
              <a:cs typeface="Times New Roman" pitchFamily="18" charset="0"/>
            </a:rPr>
            <a:t>Sinh</a:t>
          </a:r>
          <a:r>
            <a:rPr lang="en-US" sz="1400" b="0" kern="1200" dirty="0" smtClean="0">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viên thuộc đối tượng được hưởng chế độ miễn, giảm học phí; hỗ trợ chi phí học tập không nộp đơn đề nghị và kèm theo đầy đủ các giấy tờ cần thiết theo quy định thì chỉ được hưởng chế độ miễn, giảm học phí; hỗ trợ chi phí học tập tính từ ngày Nhà trường nhận được đầy đủ hồ sơ và không được giải quyết truy lĩnh tiền miễn, giảm học phí; hỗ trợ chi phí học tập đối với thời gian đã học từ trước thời </a:t>
          </a:r>
          <a:r>
            <a:rPr lang="en-US" sz="1400" b="0" kern="1200" dirty="0" err="1" smtClean="0">
              <a:latin typeface="Times New Roman" pitchFamily="18" charset="0"/>
              <a:cs typeface="Times New Roman" pitchFamily="18" charset="0"/>
            </a:rPr>
            <a:t>điểm</a:t>
          </a:r>
          <a:r>
            <a:rPr lang="en-US" sz="1400" b="0" kern="1200" dirty="0" smtClean="0">
              <a:latin typeface="Times New Roman" pitchFamily="18" charset="0"/>
              <a:cs typeface="Times New Roman" pitchFamily="18" charset="0"/>
            </a:rPr>
            <a:t> </a:t>
          </a:r>
          <a:r>
            <a:rPr lang="en-US" sz="1400" b="0" kern="1200" dirty="0" err="1" smtClean="0">
              <a:latin typeface="Times New Roman" pitchFamily="18" charset="0"/>
              <a:cs typeface="Times New Roman" pitchFamily="18" charset="0"/>
            </a:rPr>
            <a:t>Sinh</a:t>
          </a:r>
          <a:r>
            <a:rPr lang="en-US" sz="1400" b="0" kern="1200" dirty="0" smtClean="0">
              <a:latin typeface="Times New Roman" pitchFamily="18" charset="0"/>
              <a:cs typeface="Times New Roman" pitchFamily="18" charset="0"/>
            </a:rPr>
            <a:t> </a:t>
          </a:r>
          <a:r>
            <a:rPr lang="en-US" sz="1400" b="0" kern="1200" dirty="0" smtClean="0">
              <a:latin typeface="Times New Roman" pitchFamily="18" charset="0"/>
              <a:cs typeface="Times New Roman" pitchFamily="18" charset="0"/>
            </a:rPr>
            <a:t>viên gửi hồ sơ đề nghị kèm theo các giấy tờ cần thiết có liên quan.</a:t>
          </a: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s-ES" sz="1100" i="1" kern="1200" dirty="0" smtClean="0">
            <a:latin typeface="Times New Roman" panose="02020603050405020304" pitchFamily="18" charset="0"/>
            <a:cs typeface="Times New Roman" panose="02020603050405020304"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a:p>
          <a:pPr lvl="0" algn="l" defTabSz="488950">
            <a:lnSpc>
              <a:spcPct val="90000"/>
            </a:lnSpc>
            <a:spcBef>
              <a:spcPct val="0"/>
            </a:spcBef>
            <a:spcAft>
              <a:spcPct val="35000"/>
            </a:spcAft>
          </a:pPr>
          <a:endParaRPr lang="en-US" sz="1100" b="0" kern="1200" dirty="0" smtClean="0">
            <a:latin typeface="Times New Roman" pitchFamily="18" charset="0"/>
            <a:cs typeface="Times New Roman" pitchFamily="18" charset="0"/>
          </a:endParaRPr>
        </a:p>
      </dsp:txBody>
      <dsp:txXfrm>
        <a:off x="0" y="0"/>
        <a:ext cx="8229600" cy="42630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007D24-5E0C-43B3-8DA3-A8E25FF6B5C6}">
      <dsp:nvSpPr>
        <dsp:cNvPr id="0" name=""/>
        <dsp:cNvSpPr/>
      </dsp:nvSpPr>
      <dsp:spPr>
        <a:xfrm>
          <a:off x="0" y="1437937"/>
          <a:ext cx="8305800" cy="3210257"/>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a:sp3d/>
      </dsp:spPr>
      <dsp:style>
        <a:lnRef idx="1">
          <a:schemeClr val="accent1"/>
        </a:lnRef>
        <a:fillRef idx="2">
          <a:schemeClr val="accent1"/>
        </a:fillRef>
        <a:effectRef idx="1">
          <a:schemeClr val="accent1"/>
        </a:effectRef>
        <a:fontRef idx="minor">
          <a:schemeClr val="dk1"/>
        </a:fontRef>
      </dsp:style>
      <dsp:txBody>
        <a:bodyPr spcFirstLastPara="0" vert="horz" wrap="square" lIns="99568" tIns="99568" rIns="99568" bIns="99568" numCol="1" spcCol="1270" anchor="ctr" anchorCtr="0">
          <a:noAutofit/>
        </a:bodyPr>
        <a:lstStyle/>
        <a:p>
          <a:pPr lvl="0" algn="l" defTabSz="622300">
            <a:lnSpc>
              <a:spcPct val="90000"/>
            </a:lnSpc>
            <a:spcBef>
              <a:spcPct val="0"/>
            </a:spcBef>
            <a:spcAft>
              <a:spcPct val="35000"/>
            </a:spcAft>
          </a:pPr>
          <a:r>
            <a:rPr lang="vi-VN" sz="1400" b="1" kern="1200" dirty="0" smtClean="0">
              <a:latin typeface="Times New Roman" pitchFamily="18" charset="0"/>
              <a:cs typeface="Times New Roman" pitchFamily="18" charset="0"/>
            </a:rPr>
            <a:t>Điều 2. Đối tượng được vay vốn:</a:t>
          </a:r>
          <a:endParaRPr lang="en-US" sz="1400" b="1" kern="1200" dirty="0" smtClean="0">
            <a:latin typeface="Times New Roman" pitchFamily="18" charset="0"/>
            <a:cs typeface="Times New Roman" pitchFamily="18" charset="0"/>
          </a:endParaRPr>
        </a:p>
        <a:p>
          <a:pPr lvl="0" algn="l" defTabSz="622300">
            <a:lnSpc>
              <a:spcPct val="90000"/>
            </a:lnSpc>
            <a:spcBef>
              <a:spcPct val="0"/>
            </a:spcBef>
            <a:spcAft>
              <a:spcPct val="35000"/>
            </a:spcAft>
          </a:pPr>
          <a:r>
            <a:rPr lang="en-US" sz="1400" b="1" kern="1200" dirty="0" smtClean="0">
              <a:latin typeface="Times New Roman" pitchFamily="18" charset="0"/>
              <a:cs typeface="Times New Roman" pitchFamily="18" charset="0"/>
            </a:rPr>
            <a:t>- </a:t>
          </a:r>
          <a:r>
            <a:rPr lang="en-US" sz="1400" kern="1200" dirty="0" smtClean="0">
              <a:solidFill>
                <a:srgbClr val="FF0000"/>
              </a:solidFill>
              <a:latin typeface="Times New Roman" pitchFamily="18" charset="0"/>
              <a:cs typeface="Times New Roman" pitchFamily="18" charset="0"/>
            </a:rPr>
            <a:t>S</a:t>
          </a:r>
          <a:r>
            <a:rPr lang="vi-VN" sz="1400" kern="1200" dirty="0" smtClean="0">
              <a:solidFill>
                <a:srgbClr val="FF0000"/>
              </a:solidFill>
              <a:latin typeface="Times New Roman" pitchFamily="18" charset="0"/>
              <a:cs typeface="Times New Roman" pitchFamily="18" charset="0"/>
            </a:rPr>
            <a:t>inh </a:t>
          </a:r>
          <a:r>
            <a:rPr lang="vi-VN" sz="1400" kern="1200" dirty="0" smtClean="0">
              <a:solidFill>
                <a:srgbClr val="FF0000"/>
              </a:solidFill>
              <a:latin typeface="Times New Roman" pitchFamily="18" charset="0"/>
              <a:cs typeface="Times New Roman" pitchFamily="18" charset="0"/>
            </a:rPr>
            <a:t>viên có hoàn cảnh khó </a:t>
          </a:r>
          <a:r>
            <a:rPr lang="vi-VN" sz="1400" kern="1200" dirty="0" smtClean="0">
              <a:solidFill>
                <a:srgbClr val="FF0000"/>
              </a:solidFill>
              <a:latin typeface="Times New Roman" pitchFamily="18" charset="0"/>
              <a:cs typeface="Times New Roman" pitchFamily="18" charset="0"/>
            </a:rPr>
            <a:t>khăn</a:t>
          </a:r>
          <a:r>
            <a:rPr lang="en-US" sz="1400" kern="1200" dirty="0" smtClean="0">
              <a:solidFill>
                <a:srgbClr val="FF0000"/>
              </a:solidFill>
              <a:latin typeface="Times New Roman" pitchFamily="18" charset="0"/>
              <a:cs typeface="Times New Roman" pitchFamily="18" charset="0"/>
            </a:rPr>
            <a:t>.</a:t>
          </a:r>
          <a:endParaRPr lang="en-US" sz="1400" b="1" kern="1200" dirty="0" smtClean="0">
            <a:solidFill>
              <a:srgbClr val="FF0000"/>
            </a:solidFill>
            <a:latin typeface="Times New Roman" pitchFamily="18" charset="0"/>
            <a:cs typeface="Times New Roman" pitchFamily="18" charset="0"/>
          </a:endParaRPr>
        </a:p>
        <a:p>
          <a:pPr lvl="0" algn="l" defTabSz="622300">
            <a:lnSpc>
              <a:spcPct val="90000"/>
            </a:lnSpc>
            <a:spcBef>
              <a:spcPct val="0"/>
            </a:spcBef>
            <a:spcAft>
              <a:spcPct val="35000"/>
            </a:spcAft>
          </a:pPr>
          <a:r>
            <a:rPr lang="vi-VN" sz="1400" b="1" kern="1200" dirty="0" smtClean="0">
              <a:latin typeface="Times New Roman" pitchFamily="18" charset="0"/>
              <a:cs typeface="Times New Roman" pitchFamily="18" charset="0"/>
            </a:rPr>
            <a:t>Điều </a:t>
          </a:r>
          <a:r>
            <a:rPr lang="en-US" sz="1400" b="1" kern="1200" dirty="0" smtClean="0">
              <a:latin typeface="Times New Roman" pitchFamily="18" charset="0"/>
              <a:cs typeface="Times New Roman" pitchFamily="18" charset="0"/>
            </a:rPr>
            <a:t>8</a:t>
          </a:r>
          <a:r>
            <a:rPr lang="vi-VN" sz="1400" b="1" kern="1200" dirty="0" smtClean="0">
              <a:latin typeface="Times New Roman" pitchFamily="18" charset="0"/>
              <a:cs typeface="Times New Roman" pitchFamily="18" charset="0"/>
            </a:rPr>
            <a:t>. </a:t>
          </a:r>
          <a:r>
            <a:rPr lang="en-US" sz="1400" b="1" kern="1200" dirty="0" smtClean="0">
              <a:latin typeface="Times New Roman" pitchFamily="18" charset="0"/>
              <a:cs typeface="Times New Roman" pitchFamily="18" charset="0"/>
            </a:rPr>
            <a:t>Trình tự và thủ tục vay vốn</a:t>
          </a:r>
          <a:r>
            <a:rPr lang="vi-VN" sz="1400" b="1" kern="1200" dirty="0" smtClean="0">
              <a:latin typeface="Times New Roman" pitchFamily="18" charset="0"/>
              <a:cs typeface="Times New Roman" pitchFamily="18" charset="0"/>
            </a:rPr>
            <a:t>:</a:t>
          </a:r>
          <a:endParaRPr lang="en-US" sz="1400" b="1" kern="1200" dirty="0" smtClean="0">
            <a:latin typeface="Times New Roman" pitchFamily="18" charset="0"/>
            <a:cs typeface="Times New Roman" pitchFamily="18" charset="0"/>
          </a:endParaRPr>
        </a:p>
        <a:p>
          <a:pPr lvl="0" algn="l" defTabSz="622300">
            <a:lnSpc>
              <a:spcPct val="90000"/>
            </a:lnSpc>
            <a:spcBef>
              <a:spcPct val="0"/>
            </a:spcBef>
            <a:spcAft>
              <a:spcPct val="35000"/>
            </a:spcAft>
          </a:pPr>
          <a:r>
            <a:rPr lang="en-US" sz="1400" i="0" kern="1200" dirty="0" smtClean="0">
              <a:latin typeface="Times New Roman" panose="02020603050405020304" pitchFamily="18" charset="0"/>
              <a:cs typeface="Times New Roman" panose="02020603050405020304" pitchFamily="18" charset="0"/>
            </a:rPr>
            <a:t>- </a:t>
          </a:r>
          <a:r>
            <a:rPr lang="en-US" sz="1400" i="0" kern="1200" dirty="0" smtClean="0">
              <a:solidFill>
                <a:srgbClr val="FF0000"/>
              </a:solidFill>
              <a:latin typeface="Times New Roman" panose="02020603050405020304" pitchFamily="18" charset="0"/>
              <a:cs typeface="Times New Roman" panose="02020603050405020304" pitchFamily="18" charset="0"/>
            </a:rPr>
            <a:t>Sinh </a:t>
          </a:r>
          <a:r>
            <a:rPr lang="en-US" sz="1400" i="0" kern="1200" dirty="0" err="1" smtClean="0">
              <a:solidFill>
                <a:srgbClr val="FF0000"/>
              </a:solidFill>
              <a:latin typeface="Times New Roman" panose="02020603050405020304" pitchFamily="18" charset="0"/>
              <a:cs typeface="Times New Roman" panose="02020603050405020304" pitchFamily="18" charset="0"/>
            </a:rPr>
            <a:t>viên</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err="1" smtClean="0">
              <a:solidFill>
                <a:srgbClr val="FF0000"/>
              </a:solidFill>
              <a:latin typeface="Times New Roman" panose="02020603050405020304" pitchFamily="18" charset="0"/>
              <a:cs typeface="Times New Roman" panose="02020603050405020304" pitchFamily="18" charset="0"/>
            </a:rPr>
            <a:t>đề</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err="1" smtClean="0">
              <a:solidFill>
                <a:srgbClr val="FF0000"/>
              </a:solidFill>
              <a:latin typeface="Times New Roman" panose="02020603050405020304" pitchFamily="18" charset="0"/>
              <a:cs typeface="Times New Roman" panose="02020603050405020304" pitchFamily="18" charset="0"/>
            </a:rPr>
            <a:t>nghị</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err="1" smtClean="0">
              <a:solidFill>
                <a:srgbClr val="FF0000"/>
              </a:solidFill>
              <a:latin typeface="Times New Roman" panose="02020603050405020304" pitchFamily="18" charset="0"/>
              <a:cs typeface="Times New Roman" panose="02020603050405020304" pitchFamily="18" charset="0"/>
            </a:rPr>
            <a:t>cấp</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smtClean="0">
              <a:solidFill>
                <a:srgbClr val="FF0000"/>
              </a:solidFill>
              <a:latin typeface="Times New Roman" panose="02020603050405020304" pitchFamily="18" charset="0"/>
              <a:cs typeface="Times New Roman" panose="02020603050405020304" pitchFamily="18" charset="0"/>
            </a:rPr>
            <a:t>giấy xác nhận vay vốn theo mẫu của </a:t>
          </a:r>
          <a:r>
            <a:rPr lang="en-US" sz="1400" i="0" kern="1200" dirty="0" err="1" smtClean="0">
              <a:solidFill>
                <a:srgbClr val="FF0000"/>
              </a:solidFill>
              <a:latin typeface="Times New Roman" panose="02020603050405020304" pitchFamily="18" charset="0"/>
              <a:cs typeface="Times New Roman" panose="02020603050405020304" pitchFamily="18" charset="0"/>
            </a:rPr>
            <a:t>Nhà</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err="1" smtClean="0">
              <a:solidFill>
                <a:srgbClr val="FF0000"/>
              </a:solidFill>
              <a:latin typeface="Times New Roman" panose="02020603050405020304" pitchFamily="18" charset="0"/>
              <a:cs typeface="Times New Roman" panose="02020603050405020304" pitchFamily="18" charset="0"/>
            </a:rPr>
            <a:t>trường</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err="1" smtClean="0">
              <a:solidFill>
                <a:srgbClr val="FF0000"/>
              </a:solidFill>
              <a:latin typeface="Times New Roman" panose="02020603050405020304" pitchFamily="18" charset="0"/>
              <a:cs typeface="Times New Roman" panose="02020603050405020304" pitchFamily="18" charset="0"/>
            </a:rPr>
            <a:t>tại</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err="1" smtClean="0">
              <a:solidFill>
                <a:srgbClr val="FF0000"/>
              </a:solidFill>
              <a:latin typeface="Times New Roman" panose="02020603050405020304" pitchFamily="18" charset="0"/>
              <a:cs typeface="Times New Roman" panose="02020603050405020304" pitchFamily="18" charset="0"/>
            </a:rPr>
            <a:t>Bộ</a:t>
          </a:r>
          <a:r>
            <a:rPr lang="en-US" sz="1400" i="0" kern="1200" dirty="0" smtClean="0">
              <a:solidFill>
                <a:srgbClr val="FF0000"/>
              </a:solidFill>
              <a:latin typeface="Times New Roman" panose="02020603050405020304" pitchFamily="18" charset="0"/>
              <a:cs typeface="Times New Roman" panose="02020603050405020304" pitchFamily="18" charset="0"/>
            </a:rPr>
            <a:t> </a:t>
          </a:r>
          <a:r>
            <a:rPr lang="en-US" sz="1400" i="0" kern="1200" dirty="0" err="1" smtClean="0">
              <a:solidFill>
                <a:srgbClr val="FF0000"/>
              </a:solidFill>
              <a:latin typeface="Times New Roman" panose="02020603050405020304" pitchFamily="18" charset="0"/>
              <a:cs typeface="Times New Roman" panose="02020603050405020304" pitchFamily="18" charset="0"/>
            </a:rPr>
            <a:t>phận</a:t>
          </a:r>
          <a:r>
            <a:rPr lang="en-US" sz="1400" i="0" kern="1200" dirty="0" smtClean="0">
              <a:solidFill>
                <a:srgbClr val="FF0000"/>
              </a:solidFill>
              <a:latin typeface="Times New Roman" panose="02020603050405020304" pitchFamily="18" charset="0"/>
              <a:cs typeface="Times New Roman" panose="02020603050405020304" pitchFamily="18" charset="0"/>
            </a:rPr>
            <a:t> 1 </a:t>
          </a:r>
          <a:r>
            <a:rPr lang="en-US" sz="1400" i="0" kern="1200" dirty="0" err="1" smtClean="0">
              <a:solidFill>
                <a:srgbClr val="FF0000"/>
              </a:solidFill>
              <a:latin typeface="Times New Roman" panose="02020603050405020304" pitchFamily="18" charset="0"/>
              <a:cs typeface="Times New Roman" panose="02020603050405020304" pitchFamily="18" charset="0"/>
            </a:rPr>
            <a:t>cửa</a:t>
          </a:r>
          <a:r>
            <a:rPr lang="en-US" sz="1400" i="0" kern="1200" dirty="0" smtClean="0">
              <a:solidFill>
                <a:srgbClr val="FF0000"/>
              </a:solidFill>
              <a:latin typeface="Times New Roman" panose="02020603050405020304" pitchFamily="18" charset="0"/>
              <a:cs typeface="Times New Roman" panose="02020603050405020304" pitchFamily="18" charset="0"/>
            </a:rPr>
            <a:t>.</a:t>
          </a:r>
          <a:endParaRPr lang="es-ES" sz="1400" i="0" kern="1200" dirty="0" smtClean="0">
            <a:solidFill>
              <a:srgbClr val="FF0000"/>
            </a:solidFill>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es-ES" sz="1400" i="0" kern="1200" dirty="0" smtClean="0">
              <a:latin typeface="Times New Roman" panose="02020603050405020304" pitchFamily="18" charset="0"/>
              <a:cs typeface="Times New Roman" panose="02020603050405020304" pitchFamily="18" charset="0"/>
            </a:rPr>
            <a:t>- Gia đình làm đơn xin vay vốn (theo mẫu của ngân hàng) kèm theo giấy xác nhận của Nhà trường nộp về Ngân hàng chính sách địa phương.</a:t>
          </a:r>
        </a:p>
        <a:p>
          <a:pPr lvl="0" algn="l" defTabSz="622300">
            <a:lnSpc>
              <a:spcPct val="90000"/>
            </a:lnSpc>
            <a:spcBef>
              <a:spcPct val="0"/>
            </a:spcBef>
            <a:spcAft>
              <a:spcPct val="35000"/>
            </a:spcAft>
          </a:pPr>
          <a:r>
            <a:rPr lang="en-US" sz="1400" b="0" kern="1200" dirty="0" smtClean="0">
              <a:latin typeface="Times New Roman" pitchFamily="18" charset="0"/>
              <a:cs typeface="Times New Roman" pitchFamily="18" charset="0"/>
            </a:rPr>
            <a:t>- Ngân hàng chính sách xã hội quy định hồ sơ vay vốn, trình tự và thủ tục cho vay, trả nợ đơn giản, rõ ràng, dễ thực hiện.</a:t>
          </a:r>
        </a:p>
      </dsp:txBody>
      <dsp:txXfrm>
        <a:off x="0" y="1437937"/>
        <a:ext cx="8305800" cy="3210257"/>
      </dsp:txXfrm>
    </dsp:sp>
    <dsp:sp modelId="{5DE861E5-E954-48F8-80D5-E169B198E1BF}">
      <dsp:nvSpPr>
        <dsp:cNvPr id="0" name=""/>
        <dsp:cNvSpPr/>
      </dsp:nvSpPr>
      <dsp:spPr>
        <a:xfrm rot="10800000">
          <a:off x="0" y="0"/>
          <a:ext cx="8305800" cy="1486484"/>
        </a:xfrm>
        <a:prstGeom prst="upArrowCallout">
          <a:avLst/>
        </a:prstGeom>
        <a:solidFill>
          <a:schemeClr val="accent1"/>
        </a:solidFill>
        <a:ln w="38100" cap="flat" cmpd="sng" algn="ctr">
          <a:solidFill>
            <a:schemeClr val="lt1"/>
          </a:solidFill>
          <a:prstDash val="solid"/>
        </a:ln>
        <a:effectLst>
          <a:outerShdw blurRad="40000" dist="20000" dir="5400000" rotWithShape="0">
            <a:srgbClr val="000000">
              <a:alpha val="38000"/>
            </a:srgbClr>
          </a:outerShdw>
        </a:effectLst>
        <a:scene3d>
          <a:camera prst="orthographicFront"/>
          <a:lightRig rig="flat" dir="t"/>
        </a:scene3d>
        <a:sp3d/>
      </dsp:spPr>
      <dsp:style>
        <a:lnRef idx="3">
          <a:schemeClr val="lt1"/>
        </a:lnRef>
        <a:fillRef idx="1">
          <a:schemeClr val="accent1"/>
        </a:fillRef>
        <a:effectRef idx="1">
          <a:schemeClr val="accent1"/>
        </a:effectRef>
        <a:fontRef idx="minor">
          <a:schemeClr val="lt1"/>
        </a:fontRef>
      </dsp:style>
      <dsp:txBody>
        <a:bodyPr spcFirstLastPara="0" vert="horz" wrap="square" lIns="99568" tIns="99568" rIns="99568" bIns="99568" numCol="1" spcCol="1270" anchor="ctr" anchorCtr="0">
          <a:noAutofit/>
        </a:bodyPr>
        <a:lstStyle/>
        <a:p>
          <a:pPr lvl="0" algn="just" defTabSz="622300">
            <a:lnSpc>
              <a:spcPct val="100000"/>
            </a:lnSpc>
            <a:spcBef>
              <a:spcPct val="0"/>
            </a:spcBef>
            <a:spcAft>
              <a:spcPct val="35000"/>
            </a:spcAft>
          </a:pPr>
          <a:r>
            <a:rPr lang="en-US" sz="1400" b="1" kern="1200" dirty="0" smtClean="0">
              <a:solidFill>
                <a:schemeClr val="bg1"/>
              </a:solidFill>
              <a:latin typeface="Times New Roman" pitchFamily="18" charset="0"/>
              <a:cs typeface="Times New Roman" pitchFamily="18" charset="0"/>
            </a:rPr>
            <a:t>V. Quyết định về tín dụng đối với HSSV (Số 157/2007/QĐ-TTg) </a:t>
          </a:r>
          <a:r>
            <a:rPr lang="en-US" sz="1400" b="1" kern="1200" dirty="0" smtClean="0">
              <a:solidFill>
                <a:schemeClr val="bg1"/>
              </a:solidFill>
              <a:latin typeface="Times New Roman" pitchFamily="18" charset="0"/>
              <a:cs typeface="Times New Roman" pitchFamily="18" charset="0"/>
              <a:hlinkClick xmlns:r="http://schemas.openxmlformats.org/officeDocument/2006/relationships" r:id="rId1"/>
            </a:rPr>
            <a:t>https://uneti.edu.vn/quyet-dinh-so-157-ngay-27-thang-09-nam-2007-cua-thu-tuong-chinh-phu-ve-tin-dung-doi-voi-sinh-vien/</a:t>
          </a:r>
          <a:endParaRPr lang="en-US" sz="1400" b="1" kern="1200" dirty="0">
            <a:solidFill>
              <a:schemeClr val="bg1"/>
            </a:solidFill>
            <a:latin typeface="Times New Roman" panose="02020603050405020304" pitchFamily="18" charset="0"/>
            <a:cs typeface="Times New Roman" panose="02020603050405020304" pitchFamily="18" charset="0"/>
          </a:endParaRPr>
        </a:p>
      </dsp:txBody>
      <dsp:txXfrm rot="10800000">
        <a:off x="0" y="0"/>
        <a:ext cx="8305800" cy="96587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057655"/>
            <a:ext cx="10058400" cy="5659120"/>
          </a:xfrm>
          <a:custGeom>
            <a:avLst/>
            <a:gdLst/>
            <a:ahLst/>
            <a:cxnLst/>
            <a:rect l="l" t="t" r="r" b="b"/>
            <a:pathLst>
              <a:path w="10058400" h="5659120">
                <a:moveTo>
                  <a:pt x="10058400" y="0"/>
                </a:moveTo>
                <a:lnTo>
                  <a:pt x="9953155" y="812"/>
                </a:lnTo>
                <a:lnTo>
                  <a:pt x="9848393" y="3251"/>
                </a:lnTo>
                <a:lnTo>
                  <a:pt x="9744113" y="7277"/>
                </a:lnTo>
                <a:lnTo>
                  <a:pt x="9640354" y="12890"/>
                </a:lnTo>
                <a:lnTo>
                  <a:pt x="9537116" y="20078"/>
                </a:lnTo>
                <a:lnTo>
                  <a:pt x="9434436" y="28829"/>
                </a:lnTo>
                <a:lnTo>
                  <a:pt x="9332303" y="39116"/>
                </a:lnTo>
                <a:lnTo>
                  <a:pt x="9230754" y="50927"/>
                </a:lnTo>
                <a:lnTo>
                  <a:pt x="9129801" y="64262"/>
                </a:lnTo>
                <a:lnTo>
                  <a:pt x="9029459" y="79095"/>
                </a:lnTo>
                <a:lnTo>
                  <a:pt x="8929764" y="95415"/>
                </a:lnTo>
                <a:lnTo>
                  <a:pt x="8830704" y="113207"/>
                </a:lnTo>
                <a:lnTo>
                  <a:pt x="8732304" y="132461"/>
                </a:lnTo>
                <a:lnTo>
                  <a:pt x="8634603" y="153149"/>
                </a:lnTo>
                <a:lnTo>
                  <a:pt x="8537588" y="175272"/>
                </a:lnTo>
                <a:lnTo>
                  <a:pt x="8441296" y="198805"/>
                </a:lnTo>
                <a:lnTo>
                  <a:pt x="8345741" y="223735"/>
                </a:lnTo>
                <a:lnTo>
                  <a:pt x="8250936" y="250063"/>
                </a:lnTo>
                <a:lnTo>
                  <a:pt x="8156905" y="277749"/>
                </a:lnTo>
                <a:lnTo>
                  <a:pt x="8063662" y="306806"/>
                </a:lnTo>
                <a:lnTo>
                  <a:pt x="7971231" y="337197"/>
                </a:lnTo>
                <a:lnTo>
                  <a:pt x="7879613" y="368909"/>
                </a:lnTo>
                <a:lnTo>
                  <a:pt x="7788834" y="401942"/>
                </a:lnTo>
                <a:lnTo>
                  <a:pt x="7698905" y="436283"/>
                </a:lnTo>
                <a:lnTo>
                  <a:pt x="7609865" y="471893"/>
                </a:lnTo>
                <a:lnTo>
                  <a:pt x="7521702" y="508787"/>
                </a:lnTo>
                <a:lnTo>
                  <a:pt x="7434453" y="546938"/>
                </a:lnTo>
                <a:lnTo>
                  <a:pt x="7348131" y="586320"/>
                </a:lnTo>
                <a:lnTo>
                  <a:pt x="7286104" y="615835"/>
                </a:lnTo>
                <a:lnTo>
                  <a:pt x="7299947" y="591261"/>
                </a:lnTo>
                <a:lnTo>
                  <a:pt x="7320648" y="553720"/>
                </a:lnTo>
                <a:lnTo>
                  <a:pt x="7340981" y="516026"/>
                </a:lnTo>
                <a:lnTo>
                  <a:pt x="7360945" y="478193"/>
                </a:lnTo>
                <a:lnTo>
                  <a:pt x="7380529" y="440220"/>
                </a:lnTo>
                <a:lnTo>
                  <a:pt x="7399756" y="402082"/>
                </a:lnTo>
                <a:lnTo>
                  <a:pt x="7418603" y="363816"/>
                </a:lnTo>
                <a:lnTo>
                  <a:pt x="7437069" y="325399"/>
                </a:lnTo>
                <a:lnTo>
                  <a:pt x="7455167" y="286842"/>
                </a:lnTo>
                <a:lnTo>
                  <a:pt x="7472883" y="248145"/>
                </a:lnTo>
                <a:lnTo>
                  <a:pt x="7490219" y="209308"/>
                </a:lnTo>
                <a:lnTo>
                  <a:pt x="7507173" y="170345"/>
                </a:lnTo>
                <a:lnTo>
                  <a:pt x="7523734" y="131229"/>
                </a:lnTo>
                <a:lnTo>
                  <a:pt x="7539914" y="91986"/>
                </a:lnTo>
                <a:lnTo>
                  <a:pt x="7555712" y="52616"/>
                </a:lnTo>
                <a:lnTo>
                  <a:pt x="7571118" y="13106"/>
                </a:lnTo>
                <a:lnTo>
                  <a:pt x="7576071" y="0"/>
                </a:lnTo>
                <a:lnTo>
                  <a:pt x="3674199" y="0"/>
                </a:lnTo>
                <a:lnTo>
                  <a:pt x="0" y="0"/>
                </a:lnTo>
                <a:lnTo>
                  <a:pt x="0" y="128625"/>
                </a:lnTo>
                <a:lnTo>
                  <a:pt x="0" y="3685286"/>
                </a:lnTo>
                <a:lnTo>
                  <a:pt x="0" y="5658612"/>
                </a:lnTo>
                <a:lnTo>
                  <a:pt x="4669015" y="5658612"/>
                </a:lnTo>
                <a:lnTo>
                  <a:pt x="6388760" y="5658612"/>
                </a:lnTo>
                <a:lnTo>
                  <a:pt x="6393116" y="5625020"/>
                </a:lnTo>
                <a:lnTo>
                  <a:pt x="6398209" y="5582399"/>
                </a:lnTo>
                <a:lnTo>
                  <a:pt x="6402857" y="5539664"/>
                </a:lnTo>
                <a:lnTo>
                  <a:pt x="6407074" y="5496826"/>
                </a:lnTo>
                <a:lnTo>
                  <a:pt x="6410858" y="5453888"/>
                </a:lnTo>
                <a:lnTo>
                  <a:pt x="6414198" y="5410847"/>
                </a:lnTo>
                <a:lnTo>
                  <a:pt x="6417094" y="5367718"/>
                </a:lnTo>
                <a:lnTo>
                  <a:pt x="6419558" y="5324487"/>
                </a:lnTo>
                <a:lnTo>
                  <a:pt x="6421577" y="5281155"/>
                </a:lnTo>
                <a:lnTo>
                  <a:pt x="6423152" y="5237734"/>
                </a:lnTo>
                <a:lnTo>
                  <a:pt x="6424269" y="5194224"/>
                </a:lnTo>
                <a:lnTo>
                  <a:pt x="6424955" y="5150624"/>
                </a:lnTo>
                <a:lnTo>
                  <a:pt x="6425184" y="5106936"/>
                </a:lnTo>
                <a:lnTo>
                  <a:pt x="6424955" y="5063236"/>
                </a:lnTo>
                <a:lnTo>
                  <a:pt x="6424269" y="5019637"/>
                </a:lnTo>
                <a:lnTo>
                  <a:pt x="6423152" y="4976126"/>
                </a:lnTo>
                <a:lnTo>
                  <a:pt x="6421577" y="4932705"/>
                </a:lnTo>
                <a:lnTo>
                  <a:pt x="6419558" y="4889373"/>
                </a:lnTo>
                <a:lnTo>
                  <a:pt x="6417094" y="4846142"/>
                </a:lnTo>
                <a:lnTo>
                  <a:pt x="6414198" y="4803013"/>
                </a:lnTo>
                <a:lnTo>
                  <a:pt x="6410858" y="4759972"/>
                </a:lnTo>
                <a:lnTo>
                  <a:pt x="6407074" y="4717034"/>
                </a:lnTo>
                <a:lnTo>
                  <a:pt x="6402857" y="4674197"/>
                </a:lnTo>
                <a:lnTo>
                  <a:pt x="6398209" y="4631461"/>
                </a:lnTo>
                <a:lnTo>
                  <a:pt x="6393116" y="4588840"/>
                </a:lnTo>
                <a:lnTo>
                  <a:pt x="6387605" y="4546308"/>
                </a:lnTo>
                <a:lnTo>
                  <a:pt x="6381661" y="4503902"/>
                </a:lnTo>
                <a:lnTo>
                  <a:pt x="6375298" y="4461586"/>
                </a:lnTo>
                <a:lnTo>
                  <a:pt x="6368504" y="4419397"/>
                </a:lnTo>
                <a:lnTo>
                  <a:pt x="6361277" y="4377309"/>
                </a:lnTo>
                <a:lnTo>
                  <a:pt x="6353645" y="4335335"/>
                </a:lnTo>
                <a:lnTo>
                  <a:pt x="6345580" y="4293476"/>
                </a:lnTo>
                <a:lnTo>
                  <a:pt x="6337109" y="4251744"/>
                </a:lnTo>
                <a:lnTo>
                  <a:pt x="6328219" y="4210126"/>
                </a:lnTo>
                <a:lnTo>
                  <a:pt x="6318910" y="4168622"/>
                </a:lnTo>
                <a:lnTo>
                  <a:pt x="6309195" y="4127233"/>
                </a:lnTo>
                <a:lnTo>
                  <a:pt x="6299060" y="4085983"/>
                </a:lnTo>
                <a:lnTo>
                  <a:pt x="6288532" y="4044848"/>
                </a:lnTo>
                <a:lnTo>
                  <a:pt x="6277584" y="4003840"/>
                </a:lnTo>
                <a:lnTo>
                  <a:pt x="6266231" y="3962958"/>
                </a:lnTo>
                <a:lnTo>
                  <a:pt x="6254483" y="3922204"/>
                </a:lnTo>
                <a:lnTo>
                  <a:pt x="6242329" y="3881577"/>
                </a:lnTo>
                <a:lnTo>
                  <a:pt x="6229782" y="3841089"/>
                </a:lnTo>
                <a:lnTo>
                  <a:pt x="6216828" y="3800729"/>
                </a:lnTo>
                <a:lnTo>
                  <a:pt x="6203480" y="3760508"/>
                </a:lnTo>
                <a:lnTo>
                  <a:pt x="6189738" y="3720414"/>
                </a:lnTo>
                <a:lnTo>
                  <a:pt x="6175603" y="3680472"/>
                </a:lnTo>
                <a:lnTo>
                  <a:pt x="6161087" y="3640658"/>
                </a:lnTo>
                <a:lnTo>
                  <a:pt x="6146177" y="3600983"/>
                </a:lnTo>
                <a:lnTo>
                  <a:pt x="6130887" y="3561461"/>
                </a:lnTo>
                <a:lnTo>
                  <a:pt x="6115202" y="3522078"/>
                </a:lnTo>
                <a:lnTo>
                  <a:pt x="6099137" y="3482835"/>
                </a:lnTo>
                <a:lnTo>
                  <a:pt x="6088723" y="3458095"/>
                </a:lnTo>
                <a:lnTo>
                  <a:pt x="6104547" y="3467468"/>
                </a:lnTo>
                <a:lnTo>
                  <a:pt x="6144057" y="3490442"/>
                </a:lnTo>
                <a:lnTo>
                  <a:pt x="6183795" y="3513086"/>
                </a:lnTo>
                <a:lnTo>
                  <a:pt x="6223749" y="3535413"/>
                </a:lnTo>
                <a:lnTo>
                  <a:pt x="6263945" y="3557409"/>
                </a:lnTo>
                <a:lnTo>
                  <a:pt x="6304356" y="3579088"/>
                </a:lnTo>
                <a:lnTo>
                  <a:pt x="6344983" y="3600424"/>
                </a:lnTo>
                <a:lnTo>
                  <a:pt x="6385839" y="3621430"/>
                </a:lnTo>
                <a:lnTo>
                  <a:pt x="6426898" y="3642106"/>
                </a:lnTo>
                <a:lnTo>
                  <a:pt x="6468186" y="3662438"/>
                </a:lnTo>
                <a:lnTo>
                  <a:pt x="6509677" y="3682441"/>
                </a:lnTo>
                <a:lnTo>
                  <a:pt x="6551384" y="3702100"/>
                </a:lnTo>
                <a:lnTo>
                  <a:pt x="6593294" y="3721417"/>
                </a:lnTo>
                <a:lnTo>
                  <a:pt x="6635420" y="3740391"/>
                </a:lnTo>
                <a:lnTo>
                  <a:pt x="6677736" y="3759022"/>
                </a:lnTo>
                <a:lnTo>
                  <a:pt x="6720268" y="3777297"/>
                </a:lnTo>
                <a:lnTo>
                  <a:pt x="6762991" y="3795230"/>
                </a:lnTo>
                <a:lnTo>
                  <a:pt x="6805917" y="3812806"/>
                </a:lnTo>
                <a:lnTo>
                  <a:pt x="6849034" y="3830040"/>
                </a:lnTo>
                <a:lnTo>
                  <a:pt x="6892353" y="3846906"/>
                </a:lnTo>
                <a:lnTo>
                  <a:pt x="6935864" y="3863416"/>
                </a:lnTo>
                <a:lnTo>
                  <a:pt x="6979564" y="3879570"/>
                </a:lnTo>
                <a:lnTo>
                  <a:pt x="7023455" y="3895369"/>
                </a:lnTo>
                <a:lnTo>
                  <a:pt x="7067524" y="3910800"/>
                </a:lnTo>
                <a:lnTo>
                  <a:pt x="7111784" y="3925862"/>
                </a:lnTo>
                <a:lnTo>
                  <a:pt x="7156221" y="3940568"/>
                </a:lnTo>
                <a:lnTo>
                  <a:pt x="7200849" y="3954894"/>
                </a:lnTo>
                <a:lnTo>
                  <a:pt x="7245642" y="3968851"/>
                </a:lnTo>
                <a:lnTo>
                  <a:pt x="7290625" y="3982440"/>
                </a:lnTo>
                <a:lnTo>
                  <a:pt x="7335774" y="3995661"/>
                </a:lnTo>
                <a:lnTo>
                  <a:pt x="7381087" y="4008488"/>
                </a:lnTo>
                <a:lnTo>
                  <a:pt x="7426579" y="4020947"/>
                </a:lnTo>
                <a:lnTo>
                  <a:pt x="7472248" y="4033024"/>
                </a:lnTo>
                <a:lnTo>
                  <a:pt x="7518070" y="4044721"/>
                </a:lnTo>
                <a:lnTo>
                  <a:pt x="7564069" y="4056037"/>
                </a:lnTo>
                <a:lnTo>
                  <a:pt x="7610221" y="4066959"/>
                </a:lnTo>
                <a:lnTo>
                  <a:pt x="7656525" y="4077500"/>
                </a:lnTo>
                <a:lnTo>
                  <a:pt x="7703007" y="4087647"/>
                </a:lnTo>
                <a:lnTo>
                  <a:pt x="7749629" y="4097401"/>
                </a:lnTo>
                <a:lnTo>
                  <a:pt x="7796416" y="4106773"/>
                </a:lnTo>
                <a:lnTo>
                  <a:pt x="7843342" y="4115739"/>
                </a:lnTo>
                <a:lnTo>
                  <a:pt x="7890434" y="4124312"/>
                </a:lnTo>
                <a:lnTo>
                  <a:pt x="7937665" y="4132478"/>
                </a:lnTo>
                <a:lnTo>
                  <a:pt x="7985036" y="4140250"/>
                </a:lnTo>
                <a:lnTo>
                  <a:pt x="8032559" y="4147616"/>
                </a:lnTo>
                <a:lnTo>
                  <a:pt x="8080222" y="4154576"/>
                </a:lnTo>
                <a:lnTo>
                  <a:pt x="8128025" y="4161129"/>
                </a:lnTo>
                <a:lnTo>
                  <a:pt x="8175968" y="4167276"/>
                </a:lnTo>
                <a:lnTo>
                  <a:pt x="8224050" y="4173004"/>
                </a:lnTo>
                <a:lnTo>
                  <a:pt x="8272259" y="4178325"/>
                </a:lnTo>
                <a:lnTo>
                  <a:pt x="8320608" y="4183240"/>
                </a:lnTo>
                <a:lnTo>
                  <a:pt x="8369084" y="4187723"/>
                </a:lnTo>
                <a:lnTo>
                  <a:pt x="8417687" y="4191800"/>
                </a:lnTo>
                <a:lnTo>
                  <a:pt x="8466417" y="4195445"/>
                </a:lnTo>
                <a:lnTo>
                  <a:pt x="8515261" y="4198683"/>
                </a:lnTo>
                <a:lnTo>
                  <a:pt x="8564245" y="4201490"/>
                </a:lnTo>
                <a:lnTo>
                  <a:pt x="8613330" y="4203865"/>
                </a:lnTo>
                <a:lnTo>
                  <a:pt x="8662543" y="4205808"/>
                </a:lnTo>
                <a:lnTo>
                  <a:pt x="8711870" y="4207332"/>
                </a:lnTo>
                <a:lnTo>
                  <a:pt x="8761311" y="4208424"/>
                </a:lnTo>
                <a:lnTo>
                  <a:pt x="8810866" y="4209072"/>
                </a:lnTo>
                <a:lnTo>
                  <a:pt x="8860536" y="4209288"/>
                </a:lnTo>
                <a:lnTo>
                  <a:pt x="8910168" y="4209072"/>
                </a:lnTo>
                <a:lnTo>
                  <a:pt x="8959698" y="4208424"/>
                </a:lnTo>
                <a:lnTo>
                  <a:pt x="9009113" y="4207332"/>
                </a:lnTo>
                <a:lnTo>
                  <a:pt x="9058415" y="4205808"/>
                </a:lnTo>
                <a:lnTo>
                  <a:pt x="9107602" y="4203865"/>
                </a:lnTo>
                <a:lnTo>
                  <a:pt x="9156675" y="4201490"/>
                </a:lnTo>
                <a:lnTo>
                  <a:pt x="9205620" y="4198683"/>
                </a:lnTo>
                <a:lnTo>
                  <a:pt x="9254452" y="4195445"/>
                </a:lnTo>
                <a:lnTo>
                  <a:pt x="9303156" y="4191800"/>
                </a:lnTo>
                <a:lnTo>
                  <a:pt x="9351734" y="4187723"/>
                </a:lnTo>
                <a:lnTo>
                  <a:pt x="9400184" y="4183240"/>
                </a:lnTo>
                <a:lnTo>
                  <a:pt x="9448508" y="4178325"/>
                </a:lnTo>
                <a:lnTo>
                  <a:pt x="9496692" y="4173004"/>
                </a:lnTo>
                <a:lnTo>
                  <a:pt x="9544748" y="4167276"/>
                </a:lnTo>
                <a:lnTo>
                  <a:pt x="9592666" y="4161129"/>
                </a:lnTo>
                <a:lnTo>
                  <a:pt x="9640456" y="4154576"/>
                </a:lnTo>
                <a:lnTo>
                  <a:pt x="9688093" y="4147616"/>
                </a:lnTo>
                <a:lnTo>
                  <a:pt x="9735591" y="4140250"/>
                </a:lnTo>
                <a:lnTo>
                  <a:pt x="9782950" y="4132478"/>
                </a:lnTo>
                <a:lnTo>
                  <a:pt x="9830168" y="4124312"/>
                </a:lnTo>
                <a:lnTo>
                  <a:pt x="9877234" y="4115739"/>
                </a:lnTo>
                <a:lnTo>
                  <a:pt x="9924148" y="4106773"/>
                </a:lnTo>
                <a:lnTo>
                  <a:pt x="9970910" y="4097401"/>
                </a:lnTo>
                <a:lnTo>
                  <a:pt x="10017519" y="4087647"/>
                </a:lnTo>
                <a:lnTo>
                  <a:pt x="10058400" y="4078719"/>
                </a:lnTo>
                <a:lnTo>
                  <a:pt x="7279500" y="2303348"/>
                </a:lnTo>
                <a:lnTo>
                  <a:pt x="10058400" y="0"/>
                </a:lnTo>
                <a:close/>
              </a:path>
            </a:pathLst>
          </a:custGeom>
          <a:solidFill>
            <a:srgbClr val="F7CAAC"/>
          </a:solidFill>
        </p:spPr>
        <p:txBody>
          <a:bodyPr wrap="square" lIns="0" tIns="0" rIns="0" bIns="0" rtlCol="0"/>
          <a:lstStyle/>
          <a:p>
            <a:endParaRPr/>
          </a:p>
        </p:txBody>
      </p:sp>
      <p:sp>
        <p:nvSpPr>
          <p:cNvPr id="17" name="bg object 17"/>
          <p:cNvSpPr/>
          <p:nvPr/>
        </p:nvSpPr>
        <p:spPr>
          <a:xfrm>
            <a:off x="5963412" y="2095500"/>
            <a:ext cx="2354579" cy="2724912"/>
          </a:xfrm>
          <a:prstGeom prst="rect">
            <a:avLst/>
          </a:prstGeom>
          <a:blipFill>
            <a:blip r:embed="rId2" cstate="print"/>
            <a:stretch>
              <a:fillRect/>
            </a:stretch>
          </a:blipFill>
        </p:spPr>
        <p:txBody>
          <a:bodyPr wrap="square" lIns="0" tIns="0" rIns="0" bIns="0" rtlCol="0"/>
          <a:lstStyle/>
          <a:p>
            <a:endParaRPr/>
          </a:p>
        </p:txBody>
      </p:sp>
      <p:sp>
        <p:nvSpPr>
          <p:cNvPr id="18" name="bg object 18"/>
          <p:cNvSpPr/>
          <p:nvPr/>
        </p:nvSpPr>
        <p:spPr>
          <a:xfrm>
            <a:off x="7185660" y="5117592"/>
            <a:ext cx="891540" cy="886967"/>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2218519" y="1226265"/>
            <a:ext cx="5621361" cy="83058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9/30/2022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50" b="1" i="0">
                <a:solidFill>
                  <a:srgbClr val="FF0000"/>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sz="165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9/30/2022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44779" y="1202436"/>
            <a:ext cx="9768840" cy="5367527"/>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950" b="1" i="0">
                <a:solidFill>
                  <a:srgbClr val="FF0000"/>
                </a:solidFill>
                <a:latin typeface="Times New Roman"/>
                <a:cs typeface="Times New Roman"/>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9/30/2022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950" b="1" i="0">
                <a:solidFill>
                  <a:srgbClr val="FF0000"/>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9/30/2022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9/30/2022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2">
            <a:extLst>
              <a:ext uri="{28A0092B-C50C-407E-A947-70E740481C1C}">
                <a14:useLocalDpi xmlns="" xmlns:a14="http://schemas.microsoft.com/office/drawing/2010/main" val="0"/>
              </a:ext>
            </a:extLst>
          </a:blip>
          <a:srcRect/>
          <a:stretch>
            <a:fillRect/>
          </a:stretch>
        </p:blipFill>
        <p:spPr bwMode="auto">
          <a:xfrm>
            <a:off x="150178" y="206906"/>
            <a:ext cx="9758045" cy="73585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1074092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499645" y="1588998"/>
            <a:ext cx="7059108" cy="327660"/>
          </a:xfrm>
          <a:prstGeom prst="rect">
            <a:avLst/>
          </a:prstGeom>
        </p:spPr>
        <p:txBody>
          <a:bodyPr wrap="square" lIns="0" tIns="0" rIns="0" bIns="0">
            <a:spAutoFit/>
          </a:bodyPr>
          <a:lstStyle>
            <a:lvl1pPr>
              <a:defRPr sz="1950" b="1" i="0">
                <a:solidFill>
                  <a:srgbClr val="FF0000"/>
                </a:solidFill>
                <a:latin typeface="Times New Roman"/>
                <a:cs typeface="Times New Roman"/>
              </a:defRPr>
            </a:lvl1pPr>
          </a:lstStyle>
          <a:p>
            <a:endParaRPr/>
          </a:p>
        </p:txBody>
      </p:sp>
      <p:sp>
        <p:nvSpPr>
          <p:cNvPr id="3" name="Holder 3"/>
          <p:cNvSpPr>
            <a:spLocks noGrp="1"/>
          </p:cNvSpPr>
          <p:nvPr>
            <p:ph type="body" idx="1"/>
          </p:nvPr>
        </p:nvSpPr>
        <p:spPr>
          <a:xfrm>
            <a:off x="460031" y="2399281"/>
            <a:ext cx="9138336" cy="3041650"/>
          </a:xfrm>
          <a:prstGeom prst="rect">
            <a:avLst/>
          </a:prstGeom>
        </p:spPr>
        <p:txBody>
          <a:bodyPr wrap="square" lIns="0" tIns="0" rIns="0" bIns="0">
            <a:spAutoFit/>
          </a:bodyPr>
          <a:lstStyle>
            <a:lvl1pPr>
              <a:defRPr sz="1650" b="1"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3419856" y="7228332"/>
            <a:ext cx="3218688"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9/30/2022</a:t>
            </a:fld>
            <a:endParaRPr lang="en-US"/>
          </a:p>
        </p:txBody>
      </p:sp>
      <p:sp>
        <p:nvSpPr>
          <p:cNvPr id="6" name="Holder 6"/>
          <p:cNvSpPr>
            <a:spLocks noGrp="1"/>
          </p:cNvSpPr>
          <p:nvPr>
            <p:ph type="sldNum" sz="quarter" idx="7"/>
          </p:nvPr>
        </p:nvSpPr>
        <p:spPr>
          <a:xfrm>
            <a:off x="7242048" y="7228332"/>
            <a:ext cx="2313432"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uneti.edu.vn/danh-muc-cac-van-ban-tai-lieu-tham-khao-danh-cho-sinh-vien-tuan-sinh-hoat-cong-dan-sinh-vien-dau-khoa-hoc-nam-hoc-2022-2023/" TargetMode="External"/><Relationship Id="rId2" Type="http://schemas.openxmlformats.org/officeDocument/2006/relationships/hyperlink" Target="http://www.uneti.edu.vn/" TargetMode="Externa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uneti.edu.vn/quyet-dinh-ban-hanh-quy-dinh-ve-thuc-hien-nep-song-van-hoa-hoc-duong-va-moi-truong-hoc-tap-5s-doi-voi-nguoi-hoc-tai-truong-dai-hoc-kinh-te-ky-thuat-cong-nghiep/" TargetMode="External"/><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uneti.edu.vn/thong-bao-ve-viec-thu-ho-so-dang-ky-xet-cap-hoc-bong-htht-hoc-ky-i-nam-hoc-2022-2023-doi-voi-sinh-vien-dai-hoc-he-chinh-quy/" TargetMode="External"/><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uneti.edu.vn/thong-bao-ve-viec-xet-gioi-thieu-doan-vien-sinh-vien-uu-tu-di-hoc-lop-doi-tuong-phat-trien-dang-nam-2022/" TargetMode="External"/><Relationship Id="rId2" Type="http://schemas.openxmlformats.org/officeDocument/2006/relationships/image" Target="../media/image6.png"/><Relationship Id="rId1" Type="http://schemas.openxmlformats.org/officeDocument/2006/relationships/slideLayout" Target="../slideLayouts/slideLayout5.xml"/><Relationship Id="rId5" Type="http://schemas.openxmlformats.org/officeDocument/2006/relationships/hyperlink" Target="https://uneti.edu.vn/thong-bao-ve-viec-lua-chon-sinh-vien-khoa-13-14-va-15-tieu-bieu-xuat-sac-de-nha-truong-bieu-duong-khen-thuong-trong-le-khai-giang-nam-hoc-moi-2022-2023/" TargetMode="External"/><Relationship Id="rId4" Type="http://schemas.openxmlformats.org/officeDocument/2006/relationships/hyperlink" Target="https://uneti.edu.vn/vong-chung-ket-cuoc-thi-y-tuong-sang-tao-khoi-nghiep-sinh-vien-uneti-nam-hoc-2021-2022/"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uneti.edu.vn/thong-bao-huong-dan-to-chuc-thuc-hien-dau-khoa-doi-voi-sinh-vien-khoa-16-tuyen-sinh-nam-2022"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uneti.edu.vn/thong-bao-huong-dan-to-chuc-thuc-hien-dau-khoa-doi-voi-sinh-vien-khoa-16-tuyen-sinh-nam-2022/"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uneti.edu.vn/thong-bao-huong-dan-to-chuc-thuc-hien-dau-khoa-doi-voi-sinh-vien-khoa-16-tuyen-sinh-nam-2022/" TargetMode="External"/><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hyperlink" Target="https://uneti.edu.vn/thong-bao-huong-dan-to-chuc-thuc-hien-dau-khoa-doi-voi-sinh-vien-khoa-16-tuyen-sinh-nam-2022/" TargetMode="External"/><Relationship Id="rId2" Type="http://schemas.openxmlformats.org/officeDocument/2006/relationships/image" Target="../media/image20.jpeg"/><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uneti.edu.vn/huong-dan-nhap-hoc/" TargetMode="Externa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hyperlink" Target="https://uneti.edu.vn/wp-content/uploads/2022/09/4.-Gioi-thieu-mo-hinh-dao-tao-chuong-trinh-chat-luong-1.pdf" TargetMode="External"/><Relationship Id="rId2" Type="http://schemas.openxmlformats.org/officeDocument/2006/relationships/hyperlink" Target="https://uneti.edu.vn/thong-bao-tuyen-sinh-nam-2022-dot-2/" TargetMode="Externa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hyperlink" Target="https://uneti.edu.vn/thong-bao-huong-dan-to-chuc-thuc-hien-dau-khoa-doi-voi-sinh-vien-khoa-16-tuyen-sinh-nam-2022"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http://www.facebook.com/CTSV.UNETI" TargetMode="External"/><Relationship Id="rId7" Type="http://schemas.openxmlformats.org/officeDocument/2006/relationships/image" Target="../media/image30.jpeg"/><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hyperlink" Target="mailto:sv.phongctsv@uneti.edu.vn" TargetMode="External"/><Relationship Id="rId9"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hyperlink" Target="http://WWW.SINHVIEN.UNETI.EDU.VN/" TargetMode="External"/><Relationship Id="rId2" Type="http://schemas.openxmlformats.org/officeDocument/2006/relationships/hyperlink" Target="http://WWW.UNETI.EDU.VN/" TargetMode="Externa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295400" y="0"/>
            <a:ext cx="13335000" cy="7772400"/>
          </a:xfrm>
          <a:prstGeom prst="rect">
            <a:avLst/>
          </a:prstGeom>
        </p:spPr>
      </p:pic>
      <p:grpSp>
        <p:nvGrpSpPr>
          <p:cNvPr id="11" name="Group 10"/>
          <p:cNvGrpSpPr/>
          <p:nvPr/>
        </p:nvGrpSpPr>
        <p:grpSpPr>
          <a:xfrm>
            <a:off x="-1371600" y="5562600"/>
            <a:ext cx="13411200" cy="2209800"/>
            <a:chOff x="11825" y="4247684"/>
            <a:chExt cx="9144000" cy="1333500"/>
          </a:xfrm>
        </p:grpSpPr>
        <p:sp>
          <p:nvSpPr>
            <p:cNvPr id="12" name="Rectangle 11"/>
            <p:cNvSpPr/>
            <p:nvPr/>
          </p:nvSpPr>
          <p:spPr>
            <a:xfrm>
              <a:off x="11825" y="4247684"/>
              <a:ext cx="9144000" cy="1333500"/>
            </a:xfrm>
            <a:prstGeom prst="rect">
              <a:avLst/>
            </a:prstGeom>
            <a:solidFill>
              <a:srgbClr val="7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US" dirty="0"/>
            </a:p>
          </p:txBody>
        </p:sp>
        <p:sp>
          <p:nvSpPr>
            <p:cNvPr id="13" name="TextBox 12"/>
            <p:cNvSpPr txBox="1"/>
            <p:nvPr/>
          </p:nvSpPr>
          <p:spPr>
            <a:xfrm>
              <a:off x="427461" y="5075374"/>
              <a:ext cx="8519160" cy="352881"/>
            </a:xfrm>
            <a:prstGeom prst="rect">
              <a:avLst/>
            </a:prstGeom>
            <a:noFill/>
          </p:spPr>
          <p:txBody>
            <a:bodyPr wrap="square" rtlCol="0">
              <a:spAutoFit/>
            </a:bodyPr>
            <a:lstStyle/>
            <a:p>
              <a:pPr algn="ctr"/>
              <a:r>
                <a:rPr lang="en-US" sz="3200" b="1" dirty="0" smtClean="0">
                  <a:solidFill>
                    <a:schemeClr val="bg1"/>
                  </a:solidFill>
                  <a:latin typeface="Times New Roman" panose="02020603050405020304" pitchFamily="18" charset="0"/>
                  <a:cs typeface="Times New Roman" panose="02020603050405020304" pitchFamily="18" charset="0"/>
                </a:rPr>
                <a:t>TRƯỜNG ĐẠI HỌC KINH TẾ - KỸ THUẬT CÔNG NGHIỆP</a:t>
              </a:r>
            </a:p>
          </p:txBody>
        </p:sp>
      </p:grpSp>
      <p:sp>
        <p:nvSpPr>
          <p:cNvPr id="14" name="Rectangle 13"/>
          <p:cNvSpPr/>
          <p:nvPr/>
        </p:nvSpPr>
        <p:spPr>
          <a:xfrm>
            <a:off x="228600" y="5867400"/>
            <a:ext cx="10366088" cy="742511"/>
          </a:xfrm>
          <a:prstGeom prst="rect">
            <a:avLst/>
          </a:prstGeom>
        </p:spPr>
        <p:txBody>
          <a:bodyPr wrap="square">
            <a:spAutoFit/>
          </a:bodyPr>
          <a:lstStyle/>
          <a:p>
            <a:pPr lvl="0" algn="ctr">
              <a:lnSpc>
                <a:spcPct val="150000"/>
              </a:lnSpc>
            </a:pPr>
            <a:r>
              <a:rPr lang="en-US" sz="3200" b="1" dirty="0" smtClean="0">
                <a:solidFill>
                  <a:schemeClr val="bg1"/>
                </a:solidFill>
                <a:latin typeface="Times New Roman" panose="02020603050405020304" pitchFamily="18" charset="0"/>
                <a:cs typeface="Times New Roman" panose="02020603050405020304" pitchFamily="18" charset="0"/>
              </a:rPr>
              <a:t>PHÒNG CHÍNH TRỊ VÀ CÔNG TÁC SINH VIÊN</a:t>
            </a:r>
            <a:endParaRPr lang="en-US" sz="32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89560" y="1219200"/>
            <a:ext cx="9768840" cy="5417819"/>
          </a:xfrm>
          <a:prstGeom prst="rect">
            <a:avLst/>
          </a:prstGeom>
          <a:blipFill>
            <a:blip r:embed="rId2" cstate="print"/>
            <a:stretch>
              <a:fillRect/>
            </a:stretch>
          </a:blipFill>
        </p:spPr>
        <p:txBody>
          <a:bodyPr wrap="square" lIns="0" tIns="0" rIns="0" bIns="0" rtlCol="0"/>
          <a:lstStyle/>
          <a:p>
            <a:endParaRPr/>
          </a:p>
        </p:txBody>
      </p:sp>
      <p:sp>
        <p:nvSpPr>
          <p:cNvPr id="8" name="Rectangle 2"/>
          <p:cNvSpPr>
            <a:spLocks noChangeArrowheads="1"/>
          </p:cNvSpPr>
          <p:nvPr/>
        </p:nvSpPr>
        <p:spPr bwMode="auto">
          <a:xfrm>
            <a:off x="762001" y="1447800"/>
            <a:ext cx="8305800" cy="338554"/>
          </a:xfrm>
          <a:prstGeom prst="rect">
            <a:avLst/>
          </a:prstGeom>
          <a:ln/>
        </p:spPr>
        <p:style>
          <a:lnRef idx="1">
            <a:schemeClr val="accent5"/>
          </a:lnRef>
          <a:fillRef idx="3">
            <a:schemeClr val="accent5"/>
          </a:fillRef>
          <a:effectRef idx="2">
            <a:schemeClr val="accent5"/>
          </a:effectRef>
          <a:fontRef idx="minor">
            <a:schemeClr val="lt1"/>
          </a:fontRef>
        </p:style>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b="1" dirty="0">
                <a:solidFill>
                  <a:schemeClr val="bg1"/>
                </a:solidFill>
                <a:latin typeface="Times New Roman" panose="02020603050405020304" pitchFamily="18" charset="0"/>
                <a:ea typeface="Cambria" panose="02040503050406030204" pitchFamily="18" charset="0"/>
                <a:cs typeface="Times New Roman" panose="02020603050405020304" pitchFamily="18" charset="0"/>
              </a:rPr>
              <a:t>TUẦN SINH HOẠT CÔNG DÂN - SINH VIÊN ĐẦU </a:t>
            </a:r>
            <a:r>
              <a:rPr lang="en-US" altLang="en-US" sz="1600" b="1"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KHÓA 16 TUYỂN SINH NĂM 2022</a:t>
            </a:r>
            <a:endParaRPr lang="en-US" altLang="en-US" sz="1600" b="1" dirty="0">
              <a:solidFill>
                <a:schemeClr val="bg1"/>
              </a:solidFill>
              <a:ea typeface="Cambria" panose="020405030504060302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6C5D2FD5-DE8B-4BAC-B693-EB74F59C792D}"/>
              </a:ext>
            </a:extLst>
          </p:cNvPr>
          <p:cNvSpPr txBox="1"/>
          <p:nvPr/>
        </p:nvSpPr>
        <p:spPr>
          <a:xfrm>
            <a:off x="203100" y="2282414"/>
            <a:ext cx="9710728" cy="3952429"/>
          </a:xfrm>
          <a:prstGeom prst="rect">
            <a:avLst/>
          </a:prstGeom>
          <a:noFill/>
        </p:spPr>
        <p:txBody>
          <a:bodyPr wrap="square" rtlCol="0">
            <a:spAutoFit/>
          </a:bodyPr>
          <a:lstStyle/>
          <a:p>
            <a:pPr marL="990600" marR="982980" algn="ctr">
              <a:lnSpc>
                <a:spcPct val="151200"/>
              </a:lnSpc>
              <a:spcBef>
                <a:spcPts val="95"/>
              </a:spcBef>
            </a:pPr>
            <a:r>
              <a:rPr lang="en-US" sz="2800" b="1" spc="15" dirty="0">
                <a:solidFill>
                  <a:srgbClr val="0070BF"/>
                </a:solidFill>
                <a:latin typeface="Times New Roman"/>
                <a:cs typeface="Times New Roman"/>
              </a:rPr>
              <a:t>NHIỆT LIỆT CHÀO MỪNG </a:t>
            </a:r>
            <a:r>
              <a:rPr lang="en-US" sz="2800" b="1" spc="10" dirty="0">
                <a:solidFill>
                  <a:srgbClr val="0070BF"/>
                </a:solidFill>
                <a:latin typeface="Times New Roman"/>
                <a:cs typeface="Times New Roman"/>
              </a:rPr>
              <a:t>CÁC </a:t>
            </a:r>
            <a:r>
              <a:rPr lang="en-US" sz="2800" b="1" spc="5" dirty="0">
                <a:solidFill>
                  <a:srgbClr val="0070BF"/>
                </a:solidFill>
                <a:latin typeface="Times New Roman"/>
                <a:cs typeface="Times New Roman"/>
              </a:rPr>
              <a:t>EM TÂN </a:t>
            </a:r>
          </a:p>
          <a:p>
            <a:pPr marL="990600" marR="982980" algn="ctr">
              <a:lnSpc>
                <a:spcPct val="151200"/>
              </a:lnSpc>
              <a:spcBef>
                <a:spcPts val="95"/>
              </a:spcBef>
            </a:pPr>
            <a:r>
              <a:rPr lang="en-US" sz="2800" b="1" spc="15" dirty="0">
                <a:solidFill>
                  <a:srgbClr val="0070BF"/>
                </a:solidFill>
                <a:latin typeface="Times New Roman"/>
                <a:cs typeface="Times New Roman"/>
              </a:rPr>
              <a:t>SINH</a:t>
            </a:r>
            <a:r>
              <a:rPr lang="en-US" sz="2800" b="1" spc="-175" dirty="0">
                <a:solidFill>
                  <a:srgbClr val="0070BF"/>
                </a:solidFill>
                <a:latin typeface="Times New Roman"/>
                <a:cs typeface="Times New Roman"/>
              </a:rPr>
              <a:t> </a:t>
            </a:r>
            <a:r>
              <a:rPr lang="en-US" sz="2800" b="1" spc="5" dirty="0">
                <a:solidFill>
                  <a:srgbClr val="0070BF"/>
                </a:solidFill>
                <a:latin typeface="Times New Roman"/>
                <a:cs typeface="Times New Roman"/>
              </a:rPr>
              <a:t>VIÊN  KHÓA 16 </a:t>
            </a:r>
            <a:r>
              <a:rPr lang="en-US" sz="2800" b="1" spc="20" dirty="0">
                <a:solidFill>
                  <a:srgbClr val="0070BF"/>
                </a:solidFill>
                <a:latin typeface="Times New Roman"/>
                <a:cs typeface="Times New Roman"/>
              </a:rPr>
              <a:t>NHẬP HỌC NĂM 2022</a:t>
            </a:r>
          </a:p>
          <a:p>
            <a:pPr marL="990600" marR="982980" algn="ctr">
              <a:lnSpc>
                <a:spcPct val="151200"/>
              </a:lnSpc>
              <a:spcBef>
                <a:spcPts val="95"/>
              </a:spcBef>
            </a:pPr>
            <a:r>
              <a:rPr lang="en-US" sz="2800" b="1" spc="20" dirty="0">
                <a:solidFill>
                  <a:srgbClr val="0070BF"/>
                </a:solidFill>
                <a:latin typeface="Times New Roman"/>
                <a:cs typeface="Times New Roman"/>
              </a:rPr>
              <a:t> THAM GIA HỌC TẬP </a:t>
            </a:r>
            <a:endParaRPr lang="en-US" sz="2800" dirty="0">
              <a:latin typeface="Times New Roman"/>
              <a:cs typeface="Times New Roman"/>
            </a:endParaRPr>
          </a:p>
          <a:p>
            <a:pPr marL="12700" marR="5080" algn="ctr">
              <a:lnSpc>
                <a:spcPts val="5350"/>
              </a:lnSpc>
              <a:spcBef>
                <a:spcPts val="470"/>
              </a:spcBef>
            </a:pPr>
            <a:r>
              <a:rPr lang="en-US" sz="2800" b="1" spc="10" dirty="0">
                <a:solidFill>
                  <a:srgbClr val="0070BF"/>
                </a:solidFill>
                <a:latin typeface="Times New Roman"/>
                <a:cs typeface="Times New Roman"/>
              </a:rPr>
              <a:t>“TUẦN </a:t>
            </a:r>
            <a:r>
              <a:rPr lang="en-US" sz="2800" b="1" spc="15" dirty="0">
                <a:solidFill>
                  <a:srgbClr val="0070BF"/>
                </a:solidFill>
                <a:latin typeface="Times New Roman"/>
                <a:cs typeface="Times New Roman"/>
              </a:rPr>
              <a:t>SINH </a:t>
            </a:r>
            <a:r>
              <a:rPr lang="en-US" sz="2800" b="1" spc="10" dirty="0">
                <a:solidFill>
                  <a:srgbClr val="0070BF"/>
                </a:solidFill>
                <a:latin typeface="Times New Roman"/>
                <a:cs typeface="Times New Roman"/>
              </a:rPr>
              <a:t>HOẠT </a:t>
            </a:r>
            <a:r>
              <a:rPr lang="en-US" sz="2800" b="1" spc="15" dirty="0">
                <a:solidFill>
                  <a:srgbClr val="0070BF"/>
                </a:solidFill>
                <a:latin typeface="Times New Roman"/>
                <a:cs typeface="Times New Roman"/>
              </a:rPr>
              <a:t>CÔNG </a:t>
            </a:r>
            <a:r>
              <a:rPr lang="en-US" sz="2800" b="1" spc="10" dirty="0">
                <a:solidFill>
                  <a:srgbClr val="0070BF"/>
                </a:solidFill>
                <a:latin typeface="Times New Roman"/>
                <a:cs typeface="Times New Roman"/>
              </a:rPr>
              <a:t>DÂN </a:t>
            </a:r>
            <a:r>
              <a:rPr lang="en-US" sz="2800" b="1" spc="5" dirty="0">
                <a:solidFill>
                  <a:srgbClr val="0070BF"/>
                </a:solidFill>
                <a:latin typeface="Times New Roman"/>
                <a:cs typeface="Times New Roman"/>
              </a:rPr>
              <a:t>- </a:t>
            </a:r>
            <a:r>
              <a:rPr lang="en-US" sz="2800" b="1" spc="15" dirty="0">
                <a:solidFill>
                  <a:srgbClr val="0070BF"/>
                </a:solidFill>
                <a:latin typeface="Times New Roman"/>
                <a:cs typeface="Times New Roman"/>
              </a:rPr>
              <a:t>SINH</a:t>
            </a:r>
            <a:r>
              <a:rPr lang="en-US" sz="2800" b="1" spc="-275" dirty="0">
                <a:solidFill>
                  <a:srgbClr val="0070BF"/>
                </a:solidFill>
                <a:latin typeface="Times New Roman"/>
                <a:cs typeface="Times New Roman"/>
              </a:rPr>
              <a:t> </a:t>
            </a:r>
            <a:r>
              <a:rPr lang="en-US" sz="2800" b="1" spc="10" dirty="0">
                <a:solidFill>
                  <a:srgbClr val="0070BF"/>
                </a:solidFill>
                <a:latin typeface="Times New Roman"/>
                <a:cs typeface="Times New Roman"/>
              </a:rPr>
              <a:t>VIÊN” </a:t>
            </a:r>
          </a:p>
          <a:p>
            <a:pPr marL="12700" marR="5080" algn="ctr">
              <a:lnSpc>
                <a:spcPts val="5350"/>
              </a:lnSpc>
              <a:spcBef>
                <a:spcPts val="470"/>
              </a:spcBef>
            </a:pPr>
            <a:r>
              <a:rPr lang="en-US" sz="2800" b="1" spc="10" dirty="0">
                <a:solidFill>
                  <a:srgbClr val="FF0000"/>
                </a:solidFill>
                <a:latin typeface="Times New Roman"/>
                <a:cs typeface="Times New Roman"/>
              </a:rPr>
              <a:t>NĂM </a:t>
            </a:r>
            <a:r>
              <a:rPr lang="en-US" sz="2800" b="1" spc="20" dirty="0">
                <a:solidFill>
                  <a:srgbClr val="FF0000"/>
                </a:solidFill>
                <a:latin typeface="Times New Roman"/>
                <a:cs typeface="Times New Roman"/>
              </a:rPr>
              <a:t>HỌC </a:t>
            </a:r>
            <a:r>
              <a:rPr lang="en-US" sz="2800" b="1" spc="10" dirty="0">
                <a:solidFill>
                  <a:srgbClr val="FF0000"/>
                </a:solidFill>
                <a:latin typeface="Times New Roman"/>
                <a:cs typeface="Times New Roman"/>
              </a:rPr>
              <a:t>2022 </a:t>
            </a:r>
            <a:r>
              <a:rPr lang="en-US" sz="2800" b="1" spc="5" dirty="0">
                <a:solidFill>
                  <a:srgbClr val="FF0000"/>
                </a:solidFill>
                <a:latin typeface="Times New Roman"/>
                <a:cs typeface="Times New Roman"/>
              </a:rPr>
              <a:t>-</a:t>
            </a:r>
            <a:r>
              <a:rPr lang="en-US" sz="2800" b="1" spc="-65" dirty="0">
                <a:solidFill>
                  <a:srgbClr val="FF0000"/>
                </a:solidFill>
                <a:latin typeface="Times New Roman"/>
                <a:cs typeface="Times New Roman"/>
              </a:rPr>
              <a:t> </a:t>
            </a:r>
            <a:r>
              <a:rPr lang="en-US" sz="2800" b="1" spc="10" dirty="0">
                <a:solidFill>
                  <a:srgbClr val="FF0000"/>
                </a:solidFill>
                <a:latin typeface="Times New Roman"/>
                <a:cs typeface="Times New Roman"/>
              </a:rPr>
              <a:t>2023</a:t>
            </a:r>
            <a:endParaRPr lang="en-US" sz="2800" dirty="0">
              <a:solidFill>
                <a:srgbClr val="FF0000"/>
              </a:solidFill>
              <a:latin typeface="Times New Roman"/>
              <a:cs typeface="Times New Roman"/>
            </a:endParaRPr>
          </a:p>
          <a:p>
            <a:pPr algn="ctr"/>
            <a:endPar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300"/>
                                  </p:stCondLst>
                                  <p:iterate type="lt">
                                    <p:tmAbs val="80"/>
                                  </p:iterate>
                                  <p:childTnLst>
                                    <p:set>
                                      <p:cBhvr>
                                        <p:cTn id="6" dur="1" fill="hold">
                                          <p:stCondLst>
                                            <p:cond delay="0"/>
                                          </p:stCondLst>
                                        </p:cTn>
                                        <p:tgtEl>
                                          <p:spTgt spid="9"/>
                                        </p:tgtEl>
                                        <p:attrNameLst>
                                          <p:attrName>style.visibility</p:attrName>
                                        </p:attrNameLst>
                                      </p:cBhvr>
                                      <p:to>
                                        <p:strVal val="visible"/>
                                      </p:to>
                                    </p:set>
                                  </p:childTnLst>
                                </p:cTn>
                              </p:par>
                              <p:par>
                                <p:cTn id="7" presetID="34" presetClass="emph" presetSubtype="0" fill="hold" grpId="1" nodeType="withEffect">
                                  <p:stCondLst>
                                    <p:cond delay="0"/>
                                  </p:stCondLst>
                                  <p:iterate type="lt">
                                    <p:tmPct val="0"/>
                                  </p:iterate>
                                  <p:childTnLst>
                                    <p:animMotion origin="layout" path="M -9.09091E-7 -4.11765E-6 L -9.09091E-7 -0.05228 " pathEditMode="relative" rAng="0" ptsTypes="AA">
                                      <p:cBhvr>
                                        <p:cTn id="8" dur="300" accel="50000" decel="50000" autoRev="1" fill="hold">
                                          <p:stCondLst>
                                            <p:cond delay="0"/>
                                          </p:stCondLst>
                                        </p:cTn>
                                        <p:tgtEl>
                                          <p:spTgt spid="9"/>
                                        </p:tgtEl>
                                        <p:attrNameLst>
                                          <p:attrName>ppt_x</p:attrName>
                                          <p:attrName>ppt_y</p:attrName>
                                        </p:attrNameLst>
                                      </p:cBhvr>
                                      <p:rCtr x="0" y="-2614"/>
                                    </p:animMotion>
                                    <p:animRot by="1500000">
                                      <p:cBhvr>
                                        <p:cTn id="9" dur="150" fill="hold">
                                          <p:stCondLst>
                                            <p:cond delay="0"/>
                                          </p:stCondLst>
                                        </p:cTn>
                                        <p:tgtEl>
                                          <p:spTgt spid="9"/>
                                        </p:tgtEl>
                                        <p:attrNameLst>
                                          <p:attrName>r</p:attrName>
                                        </p:attrNameLst>
                                      </p:cBhvr>
                                    </p:animRot>
                                    <p:animRot by="-1500000">
                                      <p:cBhvr>
                                        <p:cTn id="10" dur="150" fill="hold">
                                          <p:stCondLst>
                                            <p:cond delay="150"/>
                                          </p:stCondLst>
                                        </p:cTn>
                                        <p:tgtEl>
                                          <p:spTgt spid="9"/>
                                        </p:tgtEl>
                                        <p:attrNameLst>
                                          <p:attrName>r</p:attrName>
                                        </p:attrNameLst>
                                      </p:cBhvr>
                                    </p:animRot>
                                    <p:animRot by="-1500000">
                                      <p:cBhvr>
                                        <p:cTn id="11" dur="150" fill="hold">
                                          <p:stCondLst>
                                            <p:cond delay="300"/>
                                          </p:stCondLst>
                                        </p:cTn>
                                        <p:tgtEl>
                                          <p:spTgt spid="9"/>
                                        </p:tgtEl>
                                        <p:attrNameLst>
                                          <p:attrName>r</p:attrName>
                                        </p:attrNameLst>
                                      </p:cBhvr>
                                    </p:animRot>
                                    <p:animRot by="1500000">
                                      <p:cBhvr>
                                        <p:cTn id="12" dur="150" fill="hold">
                                          <p:stCondLst>
                                            <p:cond delay="45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92722" y="2145326"/>
            <a:ext cx="3166110" cy="293670"/>
          </a:xfrm>
          <a:prstGeom prst="rect">
            <a:avLst/>
          </a:prstGeom>
        </p:spPr>
        <p:txBody>
          <a:bodyPr vert="horz" wrap="square" lIns="0" tIns="16510" rIns="0" bIns="0" rtlCol="0">
            <a:spAutoFit/>
          </a:bodyPr>
          <a:lstStyle/>
          <a:p>
            <a:pPr marL="12700">
              <a:lnSpc>
                <a:spcPct val="100000"/>
              </a:lnSpc>
              <a:spcBef>
                <a:spcPts val="130"/>
              </a:spcBef>
            </a:pPr>
            <a:r>
              <a:rPr lang="en-US" altLang="en-US" sz="1800" kern="1200" dirty="0" smtClean="0">
                <a:solidFill>
                  <a:schemeClr val="tx1"/>
                </a:solidFill>
                <a:latin typeface="Times New Roman" panose="02020603050405020304" pitchFamily="18" charset="0"/>
                <a:ea typeface="Cambria" panose="02040503050406030204" pitchFamily="18" charset="0"/>
                <a:cs typeface="Times New Roman" panose="02020603050405020304" pitchFamily="18" charset="0"/>
              </a:rPr>
              <a:t>CÁC VĂN BẢN, QUY ĐỊNH</a:t>
            </a:r>
            <a:endParaRPr lang="en-US" altLang="en-US" sz="1800" kern="1200" dirty="0">
              <a:solidFill>
                <a:schemeClr val="tx1"/>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 name="object 3"/>
          <p:cNvSpPr txBox="1"/>
          <p:nvPr/>
        </p:nvSpPr>
        <p:spPr>
          <a:xfrm>
            <a:off x="3565694" y="2687886"/>
            <a:ext cx="5730706" cy="2229456"/>
          </a:xfrm>
          <a:prstGeom prst="rect">
            <a:avLst/>
          </a:prstGeom>
        </p:spPr>
        <p:txBody>
          <a:bodyPr vert="horz" wrap="square" lIns="0" tIns="13335" rIns="0" bIns="0" rtlCol="0">
            <a:spAutoFit/>
          </a:bodyPr>
          <a:lstStyle/>
          <a:p>
            <a:pPr marL="12700">
              <a:lnSpc>
                <a:spcPct val="100000"/>
              </a:lnSpc>
              <a:spcBef>
                <a:spcPts val="105"/>
              </a:spcBef>
            </a:pP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rPr>
              <a:t>ĐÃ ĐƯỢC NHÀ TRƯỜNG CẬP NHẬT </a:t>
            </a: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rPr>
              <a:t>ĐẦY ĐỦ </a:t>
            </a: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rPr>
              <a:t>TRÊN</a:t>
            </a:r>
          </a:p>
          <a:p>
            <a:pPr>
              <a:lnSpc>
                <a:spcPct val="100000"/>
              </a:lnSpc>
              <a:spcBef>
                <a:spcPts val="10"/>
              </a:spcBef>
            </a:pPr>
            <a:endPar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pP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rPr>
              <a:t>HỆ THỐNG WEBSITE: </a:t>
            </a: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hlinkClick r:id="rId2"/>
              </a:rPr>
              <a:t>WWW.UNETI.EDU.VN</a:t>
            </a:r>
            <a:endPar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pPr>
            <a:endPar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tabLst>
                <a:tab pos="2132965" algn="l"/>
              </a:tabLst>
            </a:pP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rPr>
              <a:t>TRANG SINH VIÊN: WWW.SINHVIEN.UNETI.EDU.VN</a:t>
            </a:r>
          </a:p>
          <a:p>
            <a:pPr marL="12700">
              <a:lnSpc>
                <a:spcPct val="100000"/>
              </a:lnSpc>
              <a:tabLst>
                <a:tab pos="2132965" algn="l"/>
              </a:tabLst>
            </a:pPr>
            <a:endPar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tabLst>
                <a:tab pos="2132965" algn="l"/>
              </a:tabLst>
            </a:pP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rPr>
              <a:t>LINK DANH MỤC TLTK: </a:t>
            </a: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hlinkClick r:id="rId3"/>
              </a:rPr>
              <a:t>https://uneti.edu.vn/danh-muc-cac-van-ban-tai-lieu-tham-khao-danh-cho-sinh-vien-tuan-sinh-hoat-cong-dan-sinh-vien-dau-khoa-hoc-nam-hoc-2022-2023</a:t>
            </a:r>
            <a:r>
              <a:rPr lang="en-US" altLang="en-US" sz="1600" b="1" dirty="0" smtClean="0">
                <a:latin typeface="Times New Roman" panose="02020603050405020304" pitchFamily="18" charset="0"/>
                <a:ea typeface="Cambria" panose="02040503050406030204" pitchFamily="18" charset="0"/>
                <a:cs typeface="Times New Roman" panose="02020603050405020304" pitchFamily="18" charset="0"/>
              </a:rPr>
              <a:t>/</a:t>
            </a:r>
            <a:endParaRPr lang="en-US" altLang="en-US" sz="1600" b="1"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4" name="object 4"/>
          <p:cNvSpPr txBox="1"/>
          <p:nvPr/>
        </p:nvSpPr>
        <p:spPr>
          <a:xfrm>
            <a:off x="3505200" y="5791200"/>
            <a:ext cx="5654506" cy="744435"/>
          </a:xfrm>
          <a:prstGeom prst="rect">
            <a:avLst/>
          </a:prstGeom>
        </p:spPr>
        <p:txBody>
          <a:bodyPr vert="horz" wrap="square" lIns="0" tIns="13335" rIns="0" bIns="0" rtlCol="0">
            <a:spAutoFit/>
          </a:bodyPr>
          <a:lstStyle/>
          <a:p>
            <a:pPr>
              <a:lnSpc>
                <a:spcPct val="100000"/>
              </a:lnSpc>
              <a:spcBef>
                <a:spcPts val="10"/>
              </a:spcBef>
            </a:pPr>
            <a:endParaRPr sz="1450" dirty="0">
              <a:latin typeface="Times New Roman"/>
              <a:cs typeface="Times New Roman"/>
            </a:endParaRPr>
          </a:p>
          <a:p>
            <a:pPr marL="12700">
              <a:lnSpc>
                <a:spcPct val="100000"/>
              </a:lnSpc>
            </a:pPr>
            <a:r>
              <a:rPr sz="1650" b="1" dirty="0">
                <a:solidFill>
                  <a:srgbClr val="FF0000"/>
                </a:solidFill>
                <a:latin typeface="Times New Roman"/>
                <a:cs typeface="Times New Roman"/>
              </a:rPr>
              <a:t>CÓ </a:t>
            </a:r>
            <a:r>
              <a:rPr lang="en-US" sz="1650" b="1" spc="-5" dirty="0" smtClean="0">
                <a:solidFill>
                  <a:srgbClr val="FF0000"/>
                </a:solidFill>
                <a:latin typeface="Times New Roman"/>
                <a:cs typeface="Times New Roman"/>
              </a:rPr>
              <a:t>NHỮNG </a:t>
            </a:r>
            <a:r>
              <a:rPr sz="1650" b="1" dirty="0" smtClean="0">
                <a:solidFill>
                  <a:srgbClr val="FF0000"/>
                </a:solidFill>
                <a:latin typeface="Times New Roman"/>
                <a:cs typeface="Times New Roman"/>
              </a:rPr>
              <a:t>Đ</a:t>
            </a:r>
            <a:r>
              <a:rPr lang="en-US" sz="1650" b="1" dirty="0" smtClean="0">
                <a:solidFill>
                  <a:srgbClr val="FF0000"/>
                </a:solidFill>
                <a:latin typeface="Times New Roman"/>
                <a:cs typeface="Times New Roman"/>
              </a:rPr>
              <a:t>IỀU</a:t>
            </a:r>
            <a:r>
              <a:rPr sz="1650" b="1" dirty="0" smtClean="0">
                <a:solidFill>
                  <a:srgbClr val="FF0000"/>
                </a:solidFill>
                <a:latin typeface="Times New Roman"/>
                <a:cs typeface="Times New Roman"/>
              </a:rPr>
              <a:t> </a:t>
            </a:r>
            <a:r>
              <a:rPr lang="en-US" sz="1650" b="1" dirty="0" smtClean="0">
                <a:solidFill>
                  <a:srgbClr val="FF0000"/>
                </a:solidFill>
                <a:latin typeface="Times New Roman"/>
                <a:cs typeface="Times New Roman"/>
              </a:rPr>
              <a:t>TRONG MỘT SỐ QUY ĐỊNH </a:t>
            </a:r>
            <a:r>
              <a:rPr sz="1650" b="1" dirty="0" smtClean="0">
                <a:solidFill>
                  <a:srgbClr val="FF0000"/>
                </a:solidFill>
                <a:latin typeface="Times New Roman"/>
                <a:cs typeface="Times New Roman"/>
              </a:rPr>
              <a:t>MÀ </a:t>
            </a:r>
            <a:r>
              <a:rPr sz="1650" b="1" spc="5" dirty="0">
                <a:solidFill>
                  <a:srgbClr val="FF0000"/>
                </a:solidFill>
                <a:latin typeface="Times New Roman"/>
                <a:cs typeface="Times New Roman"/>
              </a:rPr>
              <a:t>CÁC EM </a:t>
            </a:r>
            <a:r>
              <a:rPr lang="en-US" sz="1650" b="1" spc="5" dirty="0" smtClean="0">
                <a:solidFill>
                  <a:srgbClr val="FF0000"/>
                </a:solidFill>
                <a:latin typeface="Times New Roman"/>
                <a:cs typeface="Times New Roman"/>
              </a:rPr>
              <a:t>TÂN SINH VIÊN KHÓA 16 </a:t>
            </a:r>
            <a:r>
              <a:rPr sz="1650" b="1" spc="5" dirty="0" smtClean="0">
                <a:solidFill>
                  <a:srgbClr val="FF0000"/>
                </a:solidFill>
                <a:latin typeface="Times New Roman"/>
                <a:cs typeface="Times New Roman"/>
              </a:rPr>
              <a:t>CẦN </a:t>
            </a:r>
            <a:r>
              <a:rPr sz="1650" b="1" spc="5" dirty="0">
                <a:solidFill>
                  <a:srgbClr val="FF0000"/>
                </a:solidFill>
                <a:latin typeface="Times New Roman"/>
                <a:cs typeface="Times New Roman"/>
              </a:rPr>
              <a:t>LƯU</a:t>
            </a:r>
            <a:r>
              <a:rPr sz="1650" b="1" spc="-200" dirty="0">
                <a:solidFill>
                  <a:srgbClr val="FF0000"/>
                </a:solidFill>
                <a:latin typeface="Times New Roman"/>
                <a:cs typeface="Times New Roman"/>
              </a:rPr>
              <a:t> </a:t>
            </a:r>
            <a:r>
              <a:rPr sz="1650" b="1" dirty="0">
                <a:solidFill>
                  <a:srgbClr val="FF0000"/>
                </a:solidFill>
                <a:latin typeface="Times New Roman"/>
                <a:cs typeface="Times New Roman"/>
              </a:rPr>
              <a:t>Ý</a:t>
            </a:r>
            <a:r>
              <a:rPr sz="1650" b="1" dirty="0">
                <a:solidFill>
                  <a:srgbClr val="ED7C31"/>
                </a:solidFill>
                <a:latin typeface="Times New Roman"/>
                <a:cs typeface="Times New Roman"/>
              </a:rPr>
              <a:t>!</a:t>
            </a:r>
            <a:endParaRPr sz="1650" dirty="0">
              <a:latin typeface="Times New Roman"/>
              <a:cs typeface="Times New Roman"/>
            </a:endParaRPr>
          </a:p>
        </p:txBody>
      </p:sp>
      <p:sp>
        <p:nvSpPr>
          <p:cNvPr id="5" name="object 5"/>
          <p:cNvSpPr/>
          <p:nvPr/>
        </p:nvSpPr>
        <p:spPr>
          <a:xfrm>
            <a:off x="3581400" y="5410200"/>
            <a:ext cx="5783580" cy="29209"/>
          </a:xfrm>
          <a:custGeom>
            <a:avLst/>
            <a:gdLst/>
            <a:ahLst/>
            <a:cxnLst/>
            <a:rect l="l" t="t" r="r" b="b"/>
            <a:pathLst>
              <a:path w="5783580" h="29210">
                <a:moveTo>
                  <a:pt x="5783580" y="28956"/>
                </a:moveTo>
                <a:lnTo>
                  <a:pt x="0" y="28956"/>
                </a:lnTo>
                <a:lnTo>
                  <a:pt x="0" y="0"/>
                </a:lnTo>
                <a:lnTo>
                  <a:pt x="5783580" y="0"/>
                </a:lnTo>
                <a:lnTo>
                  <a:pt x="5783580" y="28956"/>
                </a:lnTo>
                <a:close/>
              </a:path>
            </a:pathLst>
          </a:custGeom>
          <a:solidFill>
            <a:srgbClr val="8EAADB"/>
          </a:solidFill>
        </p:spPr>
        <p:txBody>
          <a:bodyPr wrap="square" lIns="0" tIns="0" rIns="0" bIns="0" rtlCol="0"/>
          <a:lstStyle/>
          <a:p>
            <a:endParaRPr/>
          </a:p>
        </p:txBody>
      </p:sp>
      <p:sp>
        <p:nvSpPr>
          <p:cNvPr id="6" name="object 6"/>
          <p:cNvSpPr/>
          <p:nvPr/>
        </p:nvSpPr>
        <p:spPr>
          <a:xfrm>
            <a:off x="609600" y="5943600"/>
            <a:ext cx="541341" cy="112776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06839" y="2719708"/>
            <a:ext cx="2136483" cy="2470055"/>
          </a:xfrm>
          <a:prstGeom prst="rect">
            <a:avLst/>
          </a:prstGeom>
          <a:blipFill>
            <a:blip r:embed="rId5" cstate="print"/>
            <a:stretch>
              <a:fillRect/>
            </a:stretch>
          </a:blipFill>
        </p:spPr>
        <p:txBody>
          <a:bodyPr wrap="square" lIns="0" tIns="0" rIns="0" bIns="0" rtlCol="0"/>
          <a:lstStyle/>
          <a:p>
            <a:endParaRPr/>
          </a:p>
        </p:txBody>
      </p:sp>
      <p:sp>
        <p:nvSpPr>
          <p:cNvPr id="11" name="object 11"/>
          <p:cNvSpPr txBox="1"/>
          <p:nvPr/>
        </p:nvSpPr>
        <p:spPr>
          <a:xfrm>
            <a:off x="2209800" y="1447800"/>
            <a:ext cx="6257925" cy="240450"/>
          </a:xfrm>
          <a:prstGeom prst="rect">
            <a:avLst/>
          </a:prstGeom>
        </p:spPr>
        <p:txBody>
          <a:bodyPr vert="horz" wrap="square" lIns="0" tIns="17145" rIns="0" bIns="0" rtlCol="0">
            <a:spAutoFit/>
          </a:bodyPr>
          <a:lstStyle/>
          <a:p>
            <a:pPr marL="12700">
              <a:lnSpc>
                <a:spcPct val="100000"/>
              </a:lnSpc>
              <a:spcBef>
                <a:spcPts val="135"/>
              </a:spcBef>
            </a:pPr>
            <a:r>
              <a:rPr sz="1450" b="1" spc="25" dirty="0">
                <a:solidFill>
                  <a:srgbClr val="FFFFFF"/>
                </a:solidFill>
                <a:latin typeface="Times New Roman"/>
                <a:cs typeface="Times New Roman"/>
              </a:rPr>
              <a:t>TUẦN</a:t>
            </a:r>
            <a:r>
              <a:rPr sz="1450" b="1" spc="-10" dirty="0">
                <a:solidFill>
                  <a:srgbClr val="FFFFFF"/>
                </a:solidFill>
                <a:latin typeface="Times New Roman"/>
                <a:cs typeface="Times New Roman"/>
              </a:rPr>
              <a:t> </a:t>
            </a:r>
            <a:r>
              <a:rPr sz="1450" b="1" spc="20" dirty="0">
                <a:solidFill>
                  <a:srgbClr val="FFFFFF"/>
                </a:solidFill>
                <a:latin typeface="Times New Roman"/>
                <a:cs typeface="Times New Roman"/>
              </a:rPr>
              <a:t>SINH</a:t>
            </a:r>
            <a:r>
              <a:rPr sz="1450" b="1" dirty="0">
                <a:solidFill>
                  <a:srgbClr val="FFFFFF"/>
                </a:solidFill>
                <a:latin typeface="Times New Roman"/>
                <a:cs typeface="Times New Roman"/>
              </a:rPr>
              <a:t> </a:t>
            </a:r>
            <a:r>
              <a:rPr sz="1450" b="1" spc="20" dirty="0">
                <a:solidFill>
                  <a:srgbClr val="FFFFFF"/>
                </a:solidFill>
                <a:latin typeface="Times New Roman"/>
                <a:cs typeface="Times New Roman"/>
              </a:rPr>
              <a:t>HOẠT</a:t>
            </a:r>
            <a:r>
              <a:rPr sz="1450" b="1" spc="-15" dirty="0">
                <a:solidFill>
                  <a:srgbClr val="FFFFFF"/>
                </a:solidFill>
                <a:latin typeface="Times New Roman"/>
                <a:cs typeface="Times New Roman"/>
              </a:rPr>
              <a:t> </a:t>
            </a:r>
            <a:r>
              <a:rPr sz="1450" b="1" spc="25" dirty="0">
                <a:solidFill>
                  <a:srgbClr val="FFFFFF"/>
                </a:solidFill>
                <a:latin typeface="Times New Roman"/>
                <a:cs typeface="Times New Roman"/>
              </a:rPr>
              <a:t>CÔNG</a:t>
            </a:r>
            <a:r>
              <a:rPr sz="1450" b="1" spc="-5" dirty="0">
                <a:solidFill>
                  <a:srgbClr val="FFFFFF"/>
                </a:solidFill>
                <a:latin typeface="Times New Roman"/>
                <a:cs typeface="Times New Roman"/>
              </a:rPr>
              <a:t> </a:t>
            </a:r>
            <a:r>
              <a:rPr sz="1450" b="1" spc="25" dirty="0">
                <a:solidFill>
                  <a:srgbClr val="FFFFFF"/>
                </a:solidFill>
                <a:latin typeface="Times New Roman"/>
                <a:cs typeface="Times New Roman"/>
              </a:rPr>
              <a:t>DÂN</a:t>
            </a:r>
            <a:r>
              <a:rPr sz="1450" b="1" spc="-5" dirty="0">
                <a:solidFill>
                  <a:srgbClr val="FFFFFF"/>
                </a:solidFill>
                <a:latin typeface="Times New Roman"/>
                <a:cs typeface="Times New Roman"/>
              </a:rPr>
              <a:t> </a:t>
            </a:r>
            <a:r>
              <a:rPr sz="1450" b="1" spc="10" dirty="0">
                <a:solidFill>
                  <a:srgbClr val="FFFFFF"/>
                </a:solidFill>
                <a:latin typeface="Times New Roman"/>
                <a:cs typeface="Times New Roman"/>
              </a:rPr>
              <a:t>-</a:t>
            </a:r>
            <a:r>
              <a:rPr sz="1450" b="1" spc="20" dirty="0">
                <a:solidFill>
                  <a:srgbClr val="FFFFFF"/>
                </a:solidFill>
                <a:latin typeface="Times New Roman"/>
                <a:cs typeface="Times New Roman"/>
              </a:rPr>
              <a:t> SINH</a:t>
            </a:r>
            <a:r>
              <a:rPr sz="1450" b="1" spc="-30" dirty="0">
                <a:solidFill>
                  <a:srgbClr val="FFFFFF"/>
                </a:solidFill>
                <a:latin typeface="Times New Roman"/>
                <a:cs typeface="Times New Roman"/>
              </a:rPr>
              <a:t> </a:t>
            </a:r>
            <a:r>
              <a:rPr sz="1450" b="1" spc="15" dirty="0">
                <a:solidFill>
                  <a:srgbClr val="FFFFFF"/>
                </a:solidFill>
                <a:latin typeface="Times New Roman"/>
                <a:cs typeface="Times New Roman"/>
              </a:rPr>
              <a:t>VIÊN</a:t>
            </a:r>
            <a:r>
              <a:rPr sz="1450" b="1" spc="5" dirty="0">
                <a:solidFill>
                  <a:srgbClr val="FFFFFF"/>
                </a:solidFill>
                <a:latin typeface="Times New Roman"/>
                <a:cs typeface="Times New Roman"/>
              </a:rPr>
              <a:t> </a:t>
            </a:r>
            <a:r>
              <a:rPr sz="1450" b="1" spc="25" dirty="0">
                <a:solidFill>
                  <a:srgbClr val="FFFFFF"/>
                </a:solidFill>
                <a:latin typeface="Times New Roman"/>
                <a:cs typeface="Times New Roman"/>
              </a:rPr>
              <a:t>ĐẦU</a:t>
            </a:r>
            <a:r>
              <a:rPr sz="1450" b="1" spc="-5" dirty="0">
                <a:solidFill>
                  <a:srgbClr val="FFFFFF"/>
                </a:solidFill>
                <a:latin typeface="Times New Roman"/>
                <a:cs typeface="Times New Roman"/>
              </a:rPr>
              <a:t> </a:t>
            </a:r>
            <a:r>
              <a:rPr lang="en-US" sz="1450" b="1" spc="30" dirty="0" smtClean="0">
                <a:solidFill>
                  <a:srgbClr val="FFFFFF"/>
                </a:solidFill>
                <a:latin typeface="Times New Roman"/>
                <a:cs typeface="Times New Roman"/>
              </a:rPr>
              <a:t>KHÓA 16</a:t>
            </a:r>
            <a:endParaRPr sz="1450" dirty="0">
              <a:latin typeface="Times New Roman"/>
              <a:cs typeface="Times New Roman"/>
            </a:endParaRPr>
          </a:p>
        </p:txBody>
      </p:sp>
      <p:sp>
        <p:nvSpPr>
          <p:cNvPr id="12" name="Rectangle 2"/>
          <p:cNvSpPr>
            <a:spLocks noChangeArrowheads="1"/>
          </p:cNvSpPr>
          <p:nvPr/>
        </p:nvSpPr>
        <p:spPr bwMode="auto">
          <a:xfrm>
            <a:off x="1219200" y="1447800"/>
            <a:ext cx="8305800" cy="338554"/>
          </a:xfrm>
          <a:prstGeom prst="rect">
            <a:avLst/>
          </a:prstGeom>
          <a:ln/>
        </p:spPr>
        <p:style>
          <a:lnRef idx="1">
            <a:schemeClr val="accent5"/>
          </a:lnRef>
          <a:fillRef idx="3">
            <a:schemeClr val="accent5"/>
          </a:fillRef>
          <a:effectRef idx="2">
            <a:schemeClr val="accent5"/>
          </a:effectRef>
          <a:fontRef idx="minor">
            <a:schemeClr val="lt1"/>
          </a:fontRef>
        </p:style>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1600" b="1" dirty="0">
                <a:solidFill>
                  <a:schemeClr val="bg1"/>
                </a:solidFill>
                <a:latin typeface="Times New Roman" panose="02020603050405020304" pitchFamily="18" charset="0"/>
                <a:ea typeface="Cambria" panose="02040503050406030204" pitchFamily="18" charset="0"/>
                <a:cs typeface="Times New Roman" panose="02020603050405020304" pitchFamily="18" charset="0"/>
              </a:rPr>
              <a:t>TUẦN SINH HOẠT CÔNG DÂN - SINH VIÊN ĐẦU </a:t>
            </a:r>
            <a:r>
              <a:rPr lang="en-US" altLang="en-US" sz="1600" b="1" dirty="0" smtClean="0">
                <a:solidFill>
                  <a:schemeClr val="bg1"/>
                </a:solidFill>
                <a:latin typeface="Times New Roman" panose="02020603050405020304" pitchFamily="18" charset="0"/>
                <a:ea typeface="Cambria" panose="02040503050406030204" pitchFamily="18" charset="0"/>
                <a:cs typeface="Times New Roman" panose="02020603050405020304" pitchFamily="18" charset="0"/>
              </a:rPr>
              <a:t>KHÓA 16 TUYỂN SINH NĂM 2022</a:t>
            </a:r>
            <a:endParaRPr lang="en-US" altLang="en-US" sz="1600" b="1" dirty="0">
              <a:solidFill>
                <a:schemeClr val="bg1"/>
              </a:solidFill>
              <a:ea typeface="Cambria" panose="020405030504060302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89560" y="609600"/>
            <a:ext cx="9768840" cy="64770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762000" y="990600"/>
            <a:ext cx="7848600" cy="284693"/>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 NHỮNG NỘI DUNG CƠ BẢN CỦA  CÁC QUYẾT ĐỊNH</a:t>
            </a:r>
            <a:endParaRPr lang="en-US" sz="1400" dirty="0" smtClean="0">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p14="http://schemas.microsoft.com/office/powerpoint/2010/main" val="285582895"/>
              </p:ext>
            </p:extLst>
          </p:nvPr>
        </p:nvGraphicFramePr>
        <p:xfrm>
          <a:off x="1219200" y="1676400"/>
          <a:ext cx="80772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228600"/>
            <a:ext cx="10058400" cy="71628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533400" y="685800"/>
            <a:ext cx="7848600" cy="284693"/>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 NHỮNG NỘI DUNG CƠ BẢN CỦA CÁC QUYẾT ĐỊNH  </a:t>
            </a:r>
          </a:p>
        </p:txBody>
      </p:sp>
      <p:graphicFrame>
        <p:nvGraphicFramePr>
          <p:cNvPr id="4" name="Diagram 3"/>
          <p:cNvGraphicFramePr/>
          <p:nvPr>
            <p:extLst>
              <p:ext uri="{D42A27DB-BD31-4B8C-83A1-F6EECF244321}">
                <p14:modId xmlns="" xmlns:p14="http://schemas.microsoft.com/office/powerpoint/2010/main" val="2778889257"/>
              </p:ext>
            </p:extLst>
          </p:nvPr>
        </p:nvGraphicFramePr>
        <p:xfrm>
          <a:off x="990600" y="1371600"/>
          <a:ext cx="8534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89560" y="0"/>
            <a:ext cx="9768840" cy="76200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838200" y="533400"/>
            <a:ext cx="7848600" cy="284693"/>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NHỮNG NỘI DUNG CƠ BẢN CỦA  CÁC QUYẾT ĐỊNH </a:t>
            </a:r>
            <a:endParaRPr lang="en-US" sz="1400" dirty="0" smtClean="0">
              <a:latin typeface="Times New Roman" pitchFamily="18" charset="0"/>
              <a:cs typeface="Times New Roman" pitchFamily="18" charset="0"/>
            </a:endParaRPr>
          </a:p>
        </p:txBody>
      </p:sp>
      <p:graphicFrame>
        <p:nvGraphicFramePr>
          <p:cNvPr id="5" name="Diagram 4"/>
          <p:cNvGraphicFramePr/>
          <p:nvPr>
            <p:extLst>
              <p:ext uri="{D42A27DB-BD31-4B8C-83A1-F6EECF244321}">
                <p14:modId xmlns="" xmlns:p14="http://schemas.microsoft.com/office/powerpoint/2010/main" val="2778889257"/>
              </p:ext>
            </p:extLst>
          </p:nvPr>
        </p:nvGraphicFramePr>
        <p:xfrm>
          <a:off x="1447800" y="1447800"/>
          <a:ext cx="8077200" cy="144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Table 5"/>
          <p:cNvGraphicFramePr>
            <a:graphicFrameLocks noGrp="1"/>
          </p:cNvGraphicFramePr>
          <p:nvPr>
            <p:extLst>
              <p:ext uri="{D42A27DB-BD31-4B8C-83A1-F6EECF244321}">
                <p14:modId xmlns="" xmlns:p14="http://schemas.microsoft.com/office/powerpoint/2010/main" val="1638938834"/>
              </p:ext>
            </p:extLst>
          </p:nvPr>
        </p:nvGraphicFramePr>
        <p:xfrm>
          <a:off x="1447800" y="2667000"/>
          <a:ext cx="8077200" cy="3733800"/>
        </p:xfrm>
        <a:graphic>
          <a:graphicData uri="http://schemas.openxmlformats.org/drawingml/2006/table">
            <a:tbl>
              <a:tblPr firstRow="1" bandRow="1">
                <a:tableStyleId>{5C22544A-7EE6-4342-B048-85BDC9FD1C3A}</a:tableStyleId>
              </a:tblPr>
              <a:tblGrid>
                <a:gridCol w="1211580">
                  <a:extLst>
                    <a:ext uri="{9D8B030D-6E8A-4147-A177-3AD203B41FA5}">
                      <a16:colId xmlns="" xmlns:a16="http://schemas.microsoft.com/office/drawing/2014/main" val="20000"/>
                    </a:ext>
                  </a:extLst>
                </a:gridCol>
                <a:gridCol w="2598420">
                  <a:extLst>
                    <a:ext uri="{9D8B030D-6E8A-4147-A177-3AD203B41FA5}">
                      <a16:colId xmlns="" xmlns:a16="http://schemas.microsoft.com/office/drawing/2014/main" val="20001"/>
                    </a:ext>
                  </a:extLst>
                </a:gridCol>
                <a:gridCol w="2954655">
                  <a:extLst>
                    <a:ext uri="{9D8B030D-6E8A-4147-A177-3AD203B41FA5}">
                      <a16:colId xmlns="" xmlns:a16="http://schemas.microsoft.com/office/drawing/2014/main" val="20002"/>
                    </a:ext>
                  </a:extLst>
                </a:gridCol>
                <a:gridCol w="1312545">
                  <a:extLst>
                    <a:ext uri="{9D8B030D-6E8A-4147-A177-3AD203B41FA5}">
                      <a16:colId xmlns="" xmlns:a16="http://schemas.microsoft.com/office/drawing/2014/main" val="20003"/>
                    </a:ext>
                  </a:extLst>
                </a:gridCol>
              </a:tblGrid>
              <a:tr h="533400">
                <a:tc>
                  <a:txBody>
                    <a:bodyPr/>
                    <a:lstStyle/>
                    <a:p>
                      <a:pPr algn="ctr">
                        <a:lnSpc>
                          <a:spcPct val="150000"/>
                        </a:lnSpc>
                      </a:pPr>
                      <a:r>
                        <a:rPr lang="en-US" sz="1400" dirty="0" smtClean="0">
                          <a:latin typeface="Times New Roman" pitchFamily="18" charset="0"/>
                          <a:cs typeface="Times New Roman" pitchFamily="18" charset="0"/>
                        </a:rPr>
                        <a:t>STT</a:t>
                      </a:r>
                      <a:endParaRPr lang="en-US" sz="1400" dirty="0">
                        <a:latin typeface="Times New Roman" pitchFamily="18" charset="0"/>
                        <a:cs typeface="Times New Roman" pitchFamily="18" charset="0"/>
                      </a:endParaRPr>
                    </a:p>
                  </a:txBody>
                  <a:tcPr/>
                </a:tc>
                <a:tc>
                  <a:txBody>
                    <a:bodyPr/>
                    <a:lstStyle/>
                    <a:p>
                      <a:pPr algn="ctr">
                        <a:lnSpc>
                          <a:spcPct val="150000"/>
                        </a:lnSpc>
                      </a:pPr>
                      <a:r>
                        <a:rPr lang="en-US" sz="1400" dirty="0" smtClean="0">
                          <a:latin typeface="Times New Roman" pitchFamily="18" charset="0"/>
                          <a:cs typeface="Times New Roman" pitchFamily="18" charset="0"/>
                        </a:rPr>
                        <a:t>Điểm</a:t>
                      </a:r>
                      <a:r>
                        <a:rPr lang="en-US" sz="1400" baseline="0" dirty="0" smtClean="0">
                          <a:latin typeface="Times New Roman" pitchFamily="18" charset="0"/>
                          <a:cs typeface="Times New Roman" pitchFamily="18" charset="0"/>
                        </a:rPr>
                        <a:t> rèn luyện</a:t>
                      </a:r>
                      <a:endParaRPr lang="en-US" sz="1400" dirty="0">
                        <a:latin typeface="Times New Roman" pitchFamily="18" charset="0"/>
                        <a:cs typeface="Times New Roman" pitchFamily="18" charset="0"/>
                      </a:endParaRPr>
                    </a:p>
                  </a:txBody>
                  <a:tcPr/>
                </a:tc>
                <a:tc>
                  <a:txBody>
                    <a:bodyPr/>
                    <a:lstStyle/>
                    <a:p>
                      <a:pPr algn="ctr">
                        <a:lnSpc>
                          <a:spcPct val="150000"/>
                        </a:lnSpc>
                      </a:pPr>
                      <a:r>
                        <a:rPr lang="en-US" sz="1400" dirty="0" smtClean="0">
                          <a:latin typeface="Times New Roman" pitchFamily="18" charset="0"/>
                          <a:cs typeface="Times New Roman" pitchFamily="18" charset="0"/>
                        </a:rPr>
                        <a:t>Phân</a:t>
                      </a:r>
                      <a:r>
                        <a:rPr lang="en-US" sz="1400" baseline="0" dirty="0" smtClean="0">
                          <a:latin typeface="Times New Roman" pitchFamily="18" charset="0"/>
                          <a:cs typeface="Times New Roman" pitchFamily="18" charset="0"/>
                        </a:rPr>
                        <a:t> loại điểm rèn luyện</a:t>
                      </a:r>
                      <a:endParaRPr lang="en-US" sz="1400" dirty="0">
                        <a:latin typeface="Times New Roman" pitchFamily="18" charset="0"/>
                        <a:cs typeface="Times New Roman" pitchFamily="18" charset="0"/>
                      </a:endParaRPr>
                    </a:p>
                  </a:txBody>
                  <a:tcPr/>
                </a:tc>
                <a:tc>
                  <a:txBody>
                    <a:bodyPr/>
                    <a:lstStyle/>
                    <a:p>
                      <a:pPr algn="ctr">
                        <a:lnSpc>
                          <a:spcPct val="150000"/>
                        </a:lnSpc>
                      </a:pPr>
                      <a:r>
                        <a:rPr lang="en-US" sz="1400" dirty="0" smtClean="0">
                          <a:latin typeface="Times New Roman" pitchFamily="18" charset="0"/>
                          <a:cs typeface="Times New Roman" pitchFamily="18" charset="0"/>
                        </a:rPr>
                        <a:t>Ghi chú</a:t>
                      </a:r>
                      <a:endParaRPr lang="en-US" sz="1400" dirty="0">
                        <a:latin typeface="Times New Roman" pitchFamily="18" charset="0"/>
                        <a:cs typeface="Times New Roman" pitchFamily="18" charset="0"/>
                      </a:endParaRPr>
                    </a:p>
                  </a:txBody>
                  <a:tcPr/>
                </a:tc>
                <a:extLst>
                  <a:ext uri="{0D108BD9-81ED-4DB2-BD59-A6C34878D82A}">
                    <a16:rowId xmlns="" xmlns:a16="http://schemas.microsoft.com/office/drawing/2014/main" val="10000"/>
                  </a:ext>
                </a:extLst>
              </a:tr>
              <a:tr h="533400">
                <a:tc>
                  <a:txBody>
                    <a:bodyPr/>
                    <a:lstStyle/>
                    <a:p>
                      <a:pPr algn="ctr">
                        <a:lnSpc>
                          <a:spcPct val="150000"/>
                        </a:lnSpc>
                      </a:pPr>
                      <a:r>
                        <a:rPr lang="en-US" sz="1400" dirty="0" smtClean="0">
                          <a:latin typeface="Times New Roman" pitchFamily="18" charset="0"/>
                          <a:cs typeface="Times New Roman" pitchFamily="18" charset="0"/>
                        </a:rPr>
                        <a:t>1</a:t>
                      </a:r>
                      <a:endParaRPr lang="en-US" sz="1400" dirty="0">
                        <a:latin typeface="Times New Roman" pitchFamily="18" charset="0"/>
                        <a:cs typeface="Times New Roman" pitchFamily="18" charset="0"/>
                      </a:endParaRPr>
                    </a:p>
                  </a:txBody>
                  <a:tcPr/>
                </a:tc>
                <a:tc>
                  <a:txBody>
                    <a:bodyPr/>
                    <a:lstStyle/>
                    <a:p>
                      <a:pPr>
                        <a:lnSpc>
                          <a:spcPct val="150000"/>
                        </a:lnSpc>
                      </a:pPr>
                      <a:r>
                        <a:rPr lang="vi-VN" sz="1400" dirty="0" smtClean="0">
                          <a:latin typeface="Times New Roman" pitchFamily="18" charset="0"/>
                          <a:cs typeface="Times New Roman" pitchFamily="18" charset="0"/>
                        </a:rPr>
                        <a:t>Từ 90 đến 100 điểm </a:t>
                      </a:r>
                      <a:endParaRPr lang="en-US" sz="1400" dirty="0">
                        <a:latin typeface="Times New Roman" pitchFamily="18" charset="0"/>
                        <a:cs typeface="Times New Roman" pitchFamily="18" charset="0"/>
                      </a:endParaRPr>
                    </a:p>
                  </a:txBody>
                  <a:tcPr/>
                </a:tc>
                <a:tc>
                  <a:txBody>
                    <a:bodyPr/>
                    <a:lstStyle/>
                    <a:p>
                      <a:pPr algn="l">
                        <a:lnSpc>
                          <a:spcPct val="150000"/>
                        </a:lnSpc>
                      </a:pPr>
                      <a:r>
                        <a:rPr lang="en-US" sz="1400" dirty="0" smtClean="0">
                          <a:latin typeface="Times New Roman" panose="02020603050405020304" pitchFamily="18" charset="0"/>
                          <a:cs typeface="Times New Roman" panose="02020603050405020304" pitchFamily="18" charset="0"/>
                        </a:rPr>
                        <a:t>Đạt loại Xuất sắc</a:t>
                      </a:r>
                      <a:endParaRPr lang="en-US" sz="1400" dirty="0">
                        <a:latin typeface="Times New Roman" pitchFamily="18" charset="0"/>
                        <a:cs typeface="Times New Roman" pitchFamily="18" charset="0"/>
                      </a:endParaRPr>
                    </a:p>
                  </a:txBody>
                  <a:tcPr/>
                </a:tc>
                <a:tc>
                  <a:txBody>
                    <a:bodyPr/>
                    <a:lstStyle/>
                    <a:p>
                      <a:pPr>
                        <a:lnSpc>
                          <a:spcPct val="150000"/>
                        </a:lnSpc>
                      </a:pPr>
                      <a:endParaRPr lang="en-US" sz="14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533400">
                <a:tc>
                  <a:txBody>
                    <a:bodyPr/>
                    <a:lstStyle/>
                    <a:p>
                      <a:pPr algn="ctr">
                        <a:lnSpc>
                          <a:spcPct val="150000"/>
                        </a:lnSpc>
                      </a:pPr>
                      <a:r>
                        <a:rPr lang="en-US" sz="1400" dirty="0" smtClean="0">
                          <a:latin typeface="Times New Roman" pitchFamily="18" charset="0"/>
                          <a:cs typeface="Times New Roman" pitchFamily="18" charset="0"/>
                        </a:rPr>
                        <a:t>2</a:t>
                      </a:r>
                      <a:endParaRPr lang="en-US" sz="1400" dirty="0">
                        <a:latin typeface="Times New Roman" pitchFamily="18" charset="0"/>
                        <a:cs typeface="Times New Roman" pitchFamily="18" charset="0"/>
                      </a:endParaRPr>
                    </a:p>
                  </a:txBody>
                  <a:tcPr/>
                </a:tc>
                <a:tc>
                  <a:txBody>
                    <a:bodyPr/>
                    <a:lstStyle/>
                    <a:p>
                      <a:pPr>
                        <a:lnSpc>
                          <a:spcPct val="150000"/>
                        </a:lnSpc>
                      </a:pPr>
                      <a:r>
                        <a:rPr lang="vi-VN" sz="1400" dirty="0" smtClean="0">
                          <a:latin typeface="Times New Roman" pitchFamily="18" charset="0"/>
                          <a:cs typeface="Times New Roman" pitchFamily="18" charset="0"/>
                        </a:rPr>
                        <a:t>Từ 80 đến dưới 90 điểm</a:t>
                      </a:r>
                      <a:endParaRPr lang="en-US" sz="1400" dirty="0">
                        <a:latin typeface="Times New Roman" pitchFamily="18" charset="0"/>
                        <a:cs typeface="Times New Roman" pitchFamily="18" charset="0"/>
                      </a:endParaRPr>
                    </a:p>
                  </a:txBody>
                  <a:tcPr/>
                </a:tc>
                <a:tc>
                  <a:txBody>
                    <a:bodyPr/>
                    <a:lstStyle/>
                    <a:p>
                      <a:pPr algn="l">
                        <a:lnSpc>
                          <a:spcPct val="150000"/>
                        </a:lnSpc>
                      </a:pPr>
                      <a:r>
                        <a:rPr lang="en-US" sz="1400" dirty="0" smtClean="0">
                          <a:latin typeface="Times New Roman" panose="02020603050405020304" pitchFamily="18" charset="0"/>
                          <a:cs typeface="Times New Roman" panose="02020603050405020304" pitchFamily="18" charset="0"/>
                        </a:rPr>
                        <a:t>Đạt loại Tốt</a:t>
                      </a:r>
                      <a:endParaRPr lang="en-US" sz="1400" dirty="0">
                        <a:latin typeface="Times New Roman" pitchFamily="18" charset="0"/>
                        <a:cs typeface="Times New Roman" pitchFamily="18" charset="0"/>
                      </a:endParaRPr>
                    </a:p>
                  </a:txBody>
                  <a:tcPr/>
                </a:tc>
                <a:tc>
                  <a:txBody>
                    <a:bodyPr/>
                    <a:lstStyle/>
                    <a:p>
                      <a:pPr>
                        <a:lnSpc>
                          <a:spcPct val="150000"/>
                        </a:lnSpc>
                      </a:pPr>
                      <a:endParaRPr lang="en-US" sz="140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r h="533400">
                <a:tc>
                  <a:txBody>
                    <a:bodyPr/>
                    <a:lstStyle/>
                    <a:p>
                      <a:pPr algn="ctr">
                        <a:lnSpc>
                          <a:spcPct val="150000"/>
                        </a:lnSpc>
                      </a:pPr>
                      <a:r>
                        <a:rPr lang="en-US" sz="1400" dirty="0" smtClean="0">
                          <a:latin typeface="Times New Roman" pitchFamily="18" charset="0"/>
                          <a:cs typeface="Times New Roman" pitchFamily="18" charset="0"/>
                        </a:rPr>
                        <a:t>3</a:t>
                      </a:r>
                      <a:endParaRPr lang="en-US" sz="1400" dirty="0">
                        <a:latin typeface="Times New Roman" pitchFamily="18" charset="0"/>
                        <a:cs typeface="Times New Roman" pitchFamily="18" charset="0"/>
                      </a:endParaRPr>
                    </a:p>
                  </a:txBody>
                  <a:tcPr/>
                </a:tc>
                <a:tc>
                  <a:txBody>
                    <a:bodyPr/>
                    <a:lstStyle/>
                    <a:p>
                      <a:pPr marL="0" algn="l" defTabSz="914400" rtl="0" eaLnBrk="1" latinLnBrk="0" hangingPunct="1">
                        <a:lnSpc>
                          <a:spcPct val="150000"/>
                        </a:lnSpc>
                      </a:pPr>
                      <a:r>
                        <a:rPr lang="vi-VN" sz="1400" kern="1200" dirty="0" smtClean="0">
                          <a:solidFill>
                            <a:schemeClr val="dk1"/>
                          </a:solidFill>
                          <a:latin typeface="Times New Roman" pitchFamily="18" charset="0"/>
                          <a:ea typeface="+mn-ea"/>
                          <a:cs typeface="Times New Roman" pitchFamily="18" charset="0"/>
                        </a:rPr>
                        <a:t>Từ 65 đến dưới 80 điểm</a:t>
                      </a:r>
                      <a:endParaRPr lang="en-US" sz="1400" kern="1200" dirty="0" smtClean="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smtClean="0">
                          <a:latin typeface="Times New Roman" panose="02020603050405020304" pitchFamily="18" charset="0"/>
                          <a:cs typeface="Times New Roman" panose="02020603050405020304" pitchFamily="18" charset="0"/>
                        </a:rPr>
                        <a:t>Đạt loại Khá</a:t>
                      </a:r>
                      <a:endParaRPr lang="en-US" sz="1400" dirty="0">
                        <a:latin typeface="Times New Roman" pitchFamily="18" charset="0"/>
                        <a:cs typeface="Times New Roman" pitchFamily="18" charset="0"/>
                      </a:endParaRPr>
                    </a:p>
                  </a:txBody>
                  <a:tcPr/>
                </a:tc>
                <a:tc>
                  <a:txBody>
                    <a:bodyPr/>
                    <a:lstStyle/>
                    <a:p>
                      <a:pPr>
                        <a:lnSpc>
                          <a:spcPct val="150000"/>
                        </a:lnSpc>
                      </a:pPr>
                      <a:endParaRPr lang="en-US" sz="1400">
                        <a:latin typeface="Times New Roman" pitchFamily="18" charset="0"/>
                        <a:cs typeface="Times New Roman" pitchFamily="18" charset="0"/>
                      </a:endParaRPr>
                    </a:p>
                  </a:txBody>
                  <a:tcPr/>
                </a:tc>
                <a:extLst>
                  <a:ext uri="{0D108BD9-81ED-4DB2-BD59-A6C34878D82A}">
                    <a16:rowId xmlns="" xmlns:a16="http://schemas.microsoft.com/office/drawing/2014/main" val="10004"/>
                  </a:ext>
                </a:extLst>
              </a:tr>
              <a:tr h="533400">
                <a:tc>
                  <a:txBody>
                    <a:bodyPr/>
                    <a:lstStyle/>
                    <a:p>
                      <a:pPr algn="ctr">
                        <a:lnSpc>
                          <a:spcPct val="150000"/>
                        </a:lnSpc>
                      </a:pPr>
                      <a:r>
                        <a:rPr lang="en-US" sz="1400" dirty="0" smtClean="0">
                          <a:latin typeface="Times New Roman" pitchFamily="18" charset="0"/>
                          <a:cs typeface="Times New Roman" pitchFamily="18" charset="0"/>
                        </a:rPr>
                        <a:t>4</a:t>
                      </a:r>
                      <a:endParaRPr lang="en-US" sz="1400" dirty="0">
                        <a:latin typeface="Times New Roman" pitchFamily="18" charset="0"/>
                        <a:cs typeface="Times New Roman" pitchFamily="18" charset="0"/>
                      </a:endParaRPr>
                    </a:p>
                  </a:txBody>
                  <a:tcPr/>
                </a:tc>
                <a:tc>
                  <a:txBody>
                    <a:bodyPr/>
                    <a:lstStyle/>
                    <a:p>
                      <a:pPr marL="0" algn="l" defTabSz="914400" rtl="0" eaLnBrk="1" latinLnBrk="0" hangingPunct="1">
                        <a:lnSpc>
                          <a:spcPct val="150000"/>
                        </a:lnSpc>
                      </a:pPr>
                      <a:r>
                        <a:rPr lang="vi-VN" sz="1400" kern="1200" dirty="0" smtClean="0">
                          <a:solidFill>
                            <a:schemeClr val="dk1"/>
                          </a:solidFill>
                          <a:latin typeface="Times New Roman" pitchFamily="18" charset="0"/>
                          <a:ea typeface="+mn-ea"/>
                          <a:cs typeface="Times New Roman" pitchFamily="18" charset="0"/>
                        </a:rPr>
                        <a:t>Từ 50 đến dưới 65 điểm </a:t>
                      </a:r>
                      <a:endParaRPr lang="en-US" sz="1400" kern="1200" dirty="0" smtClean="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smtClean="0">
                          <a:latin typeface="Times New Roman" panose="02020603050405020304" pitchFamily="18" charset="0"/>
                          <a:cs typeface="Times New Roman" panose="02020603050405020304" pitchFamily="18" charset="0"/>
                        </a:rPr>
                        <a:t>Đạt loại Trung bình</a:t>
                      </a:r>
                      <a:endParaRPr lang="en-US" sz="1400" dirty="0">
                        <a:latin typeface="Times New Roman" pitchFamily="18" charset="0"/>
                        <a:cs typeface="Times New Roman" pitchFamily="18" charset="0"/>
                      </a:endParaRPr>
                    </a:p>
                  </a:txBody>
                  <a:tcPr/>
                </a:tc>
                <a:tc>
                  <a:txBody>
                    <a:bodyPr/>
                    <a:lstStyle/>
                    <a:p>
                      <a:pPr>
                        <a:lnSpc>
                          <a:spcPct val="150000"/>
                        </a:lnSpc>
                      </a:pPr>
                      <a:endParaRPr lang="en-US" sz="1400">
                        <a:latin typeface="Times New Roman" pitchFamily="18" charset="0"/>
                        <a:cs typeface="Times New Roman" pitchFamily="18" charset="0"/>
                      </a:endParaRPr>
                    </a:p>
                  </a:txBody>
                  <a:tcPr/>
                </a:tc>
                <a:extLst>
                  <a:ext uri="{0D108BD9-81ED-4DB2-BD59-A6C34878D82A}">
                    <a16:rowId xmlns="" xmlns:a16="http://schemas.microsoft.com/office/drawing/2014/main" val="10005"/>
                  </a:ext>
                </a:extLst>
              </a:tr>
              <a:tr h="533400">
                <a:tc>
                  <a:txBody>
                    <a:bodyPr/>
                    <a:lstStyle/>
                    <a:p>
                      <a:pPr algn="ctr">
                        <a:lnSpc>
                          <a:spcPct val="150000"/>
                        </a:lnSpc>
                      </a:pPr>
                      <a:r>
                        <a:rPr lang="en-US" sz="1400" dirty="0" smtClean="0">
                          <a:latin typeface="Times New Roman" pitchFamily="18" charset="0"/>
                          <a:cs typeface="Times New Roman" pitchFamily="18" charset="0"/>
                        </a:rPr>
                        <a:t>5</a:t>
                      </a:r>
                      <a:endParaRPr lang="en-US" sz="1400" dirty="0">
                        <a:latin typeface="Times New Roman" pitchFamily="18" charset="0"/>
                        <a:cs typeface="Times New Roman" pitchFamily="18" charset="0"/>
                      </a:endParaRPr>
                    </a:p>
                  </a:txBody>
                  <a:tcPr/>
                </a:tc>
                <a:tc>
                  <a:txBody>
                    <a:bodyPr/>
                    <a:lstStyle/>
                    <a:p>
                      <a:pPr marL="0" algn="l" defTabSz="914400" rtl="0" eaLnBrk="1" latinLnBrk="0" hangingPunct="1">
                        <a:lnSpc>
                          <a:spcPct val="150000"/>
                        </a:lnSpc>
                      </a:pPr>
                      <a:r>
                        <a:rPr lang="vi-VN" sz="1400" kern="1200" dirty="0" smtClean="0">
                          <a:solidFill>
                            <a:schemeClr val="dk1"/>
                          </a:solidFill>
                          <a:latin typeface="Times New Roman" pitchFamily="18" charset="0"/>
                          <a:ea typeface="+mn-ea"/>
                          <a:cs typeface="Times New Roman" pitchFamily="18" charset="0"/>
                        </a:rPr>
                        <a:t>Từ 35 đến dưới 50 điểm</a:t>
                      </a:r>
                      <a:endParaRPr lang="en-US" sz="1400" kern="1200" dirty="0" smtClean="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smtClean="0">
                          <a:latin typeface="Times New Roman" panose="02020603050405020304" pitchFamily="18" charset="0"/>
                          <a:cs typeface="Times New Roman" panose="02020603050405020304" pitchFamily="18" charset="0"/>
                        </a:rPr>
                        <a:t>Đạt loại Yếu</a:t>
                      </a:r>
                      <a:endParaRPr lang="en-US" sz="1400" dirty="0">
                        <a:latin typeface="Times New Roman" pitchFamily="18" charset="0"/>
                        <a:cs typeface="Times New Roman" pitchFamily="18" charset="0"/>
                      </a:endParaRPr>
                    </a:p>
                  </a:txBody>
                  <a:tcPr/>
                </a:tc>
                <a:tc>
                  <a:txBody>
                    <a:bodyPr/>
                    <a:lstStyle/>
                    <a:p>
                      <a:pPr>
                        <a:lnSpc>
                          <a:spcPct val="150000"/>
                        </a:lnSpc>
                      </a:pPr>
                      <a:endParaRPr lang="en-US" sz="1400" dirty="0">
                        <a:latin typeface="Times New Roman" pitchFamily="18" charset="0"/>
                        <a:cs typeface="Times New Roman" pitchFamily="18" charset="0"/>
                      </a:endParaRPr>
                    </a:p>
                  </a:txBody>
                  <a:tcPr/>
                </a:tc>
                <a:extLst>
                  <a:ext uri="{0D108BD9-81ED-4DB2-BD59-A6C34878D82A}">
                    <a16:rowId xmlns="" xmlns:a16="http://schemas.microsoft.com/office/drawing/2014/main" val="10006"/>
                  </a:ext>
                </a:extLst>
              </a:tr>
              <a:tr h="533400">
                <a:tc>
                  <a:txBody>
                    <a:bodyPr/>
                    <a:lstStyle/>
                    <a:p>
                      <a:pPr algn="ctr">
                        <a:lnSpc>
                          <a:spcPct val="150000"/>
                        </a:lnSpc>
                      </a:pPr>
                      <a:r>
                        <a:rPr lang="en-US" sz="1400" dirty="0" smtClean="0">
                          <a:latin typeface="Times New Roman" pitchFamily="18" charset="0"/>
                          <a:cs typeface="Times New Roman" pitchFamily="18" charset="0"/>
                        </a:rPr>
                        <a:t>6</a:t>
                      </a:r>
                      <a:endParaRPr lang="en-US" sz="1400" dirty="0">
                        <a:latin typeface="Times New Roman" pitchFamily="18" charset="0"/>
                        <a:cs typeface="Times New Roman" pitchFamily="18" charset="0"/>
                      </a:endParaRPr>
                    </a:p>
                  </a:txBody>
                  <a:tcPr/>
                </a:tc>
                <a:tc>
                  <a:txBody>
                    <a:bodyPr/>
                    <a:lstStyle/>
                    <a:p>
                      <a:pPr marL="0" algn="l" defTabSz="914400" rtl="0" eaLnBrk="1" latinLnBrk="0" hangingPunct="1">
                        <a:lnSpc>
                          <a:spcPct val="150000"/>
                        </a:lnSpc>
                      </a:pPr>
                      <a:r>
                        <a:rPr lang="vi-VN" sz="1400" kern="1200" dirty="0" smtClean="0">
                          <a:solidFill>
                            <a:schemeClr val="dk1"/>
                          </a:solidFill>
                          <a:latin typeface="Times New Roman" pitchFamily="18" charset="0"/>
                          <a:ea typeface="+mn-ea"/>
                          <a:cs typeface="Times New Roman" pitchFamily="18" charset="0"/>
                        </a:rPr>
                        <a:t>Dưới 35 điểm</a:t>
                      </a:r>
                      <a:endParaRPr lang="en-US" sz="1400" kern="1200" dirty="0" smtClean="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smtClean="0">
                          <a:latin typeface="Times New Roman" panose="02020603050405020304" pitchFamily="18" charset="0"/>
                          <a:cs typeface="Times New Roman" panose="02020603050405020304" pitchFamily="18" charset="0"/>
                        </a:rPr>
                        <a:t>Đạt loại Kém</a:t>
                      </a:r>
                      <a:endParaRPr lang="en-US" sz="1400" dirty="0">
                        <a:latin typeface="Times New Roman" pitchFamily="18" charset="0"/>
                        <a:cs typeface="Times New Roman" pitchFamily="18" charset="0"/>
                      </a:endParaRPr>
                    </a:p>
                  </a:txBody>
                  <a:tcPr/>
                </a:tc>
                <a:tc>
                  <a:txBody>
                    <a:bodyPr/>
                    <a:lstStyle/>
                    <a:p>
                      <a:pPr>
                        <a:lnSpc>
                          <a:spcPct val="150000"/>
                        </a:lnSpc>
                      </a:pPr>
                      <a:endParaRPr lang="en-US" sz="1400" dirty="0">
                        <a:latin typeface="Times New Roman" pitchFamily="18" charset="0"/>
                        <a:cs typeface="Times New Roman" pitchFamily="18" charset="0"/>
                      </a:endParaRPr>
                    </a:p>
                  </a:txBody>
                  <a:tcPr/>
                </a:tc>
                <a:extLst>
                  <a:ext uri="{0D108BD9-81ED-4DB2-BD59-A6C34878D82A}">
                    <a16:rowId xmlns="" xmlns:a16="http://schemas.microsoft.com/office/drawing/2014/main" val="10007"/>
                  </a:ext>
                </a:extLst>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28600" y="76200"/>
            <a:ext cx="10058400" cy="77724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457200" y="533400"/>
            <a:ext cx="7848600" cy="500137"/>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NHỮNG NỘI DUNG CƠ BẢN CỦA  CÁC QUYẾT ĐỊNH </a:t>
            </a:r>
            <a:endParaRPr lang="en-US" sz="1400" dirty="0" smtClean="0">
              <a:latin typeface="Times New Roman" pitchFamily="18" charset="0"/>
              <a:cs typeface="Times New Roman" pitchFamily="18" charset="0"/>
            </a:endParaRPr>
          </a:p>
          <a:p>
            <a:pPr lvl="0">
              <a:lnSpc>
                <a:spcPct val="100000"/>
              </a:lnSpc>
            </a:pPr>
            <a:endParaRPr lang="en-US" sz="1400" dirty="0" smtClean="0">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p14="http://schemas.microsoft.com/office/powerpoint/2010/main" val="2778889257"/>
              </p:ext>
            </p:extLst>
          </p:nvPr>
        </p:nvGraphicFramePr>
        <p:xfrm>
          <a:off x="990600" y="1165964"/>
          <a:ext cx="83058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object 9"/>
          <p:cNvGraphicFramePr>
            <a:graphicFrameLocks noGrp="1"/>
          </p:cNvGraphicFramePr>
          <p:nvPr>
            <p:extLst>
              <p:ext uri="{D42A27DB-BD31-4B8C-83A1-F6EECF244321}">
                <p14:modId xmlns="" xmlns:p14="http://schemas.microsoft.com/office/powerpoint/2010/main" val="112847531"/>
              </p:ext>
            </p:extLst>
          </p:nvPr>
        </p:nvGraphicFramePr>
        <p:xfrm>
          <a:off x="990601" y="3352800"/>
          <a:ext cx="8305798" cy="3424314"/>
        </p:xfrm>
        <a:graphic>
          <a:graphicData uri="http://schemas.openxmlformats.org/drawingml/2006/table">
            <a:tbl>
              <a:tblPr firstRow="1" bandRow="1">
                <a:tableStyleId>{BC89EF96-8CEA-46FF-86C4-4CE0E7609802}</a:tableStyleId>
              </a:tblPr>
              <a:tblGrid>
                <a:gridCol w="445834">
                  <a:extLst>
                    <a:ext uri="{9D8B030D-6E8A-4147-A177-3AD203B41FA5}">
                      <a16:colId xmlns="" xmlns:a16="http://schemas.microsoft.com/office/drawing/2014/main" val="20000"/>
                    </a:ext>
                  </a:extLst>
                </a:gridCol>
                <a:gridCol w="2206851">
                  <a:extLst>
                    <a:ext uri="{9D8B030D-6E8A-4147-A177-3AD203B41FA5}">
                      <a16:colId xmlns="" xmlns:a16="http://schemas.microsoft.com/office/drawing/2014/main" val="20001"/>
                    </a:ext>
                  </a:extLst>
                </a:gridCol>
                <a:gridCol w="4679324">
                  <a:extLst>
                    <a:ext uri="{9D8B030D-6E8A-4147-A177-3AD203B41FA5}">
                      <a16:colId xmlns="" xmlns:a16="http://schemas.microsoft.com/office/drawing/2014/main" val="20002"/>
                    </a:ext>
                  </a:extLst>
                </a:gridCol>
                <a:gridCol w="973789">
                  <a:extLst>
                    <a:ext uri="{9D8B030D-6E8A-4147-A177-3AD203B41FA5}">
                      <a16:colId xmlns="" xmlns:a16="http://schemas.microsoft.com/office/drawing/2014/main" val="20003"/>
                    </a:ext>
                  </a:extLst>
                </a:gridCol>
              </a:tblGrid>
              <a:tr h="700419">
                <a:tc>
                  <a:txBody>
                    <a:bodyPr/>
                    <a:lstStyle/>
                    <a:p>
                      <a:pPr algn="l">
                        <a:lnSpc>
                          <a:spcPct val="100000"/>
                        </a:lnSpc>
                        <a:spcBef>
                          <a:spcPts val="5"/>
                        </a:spcBef>
                      </a:pPr>
                      <a:endParaRPr lang="vi-VN" sz="1400" dirty="0" smtClean="0">
                        <a:latin typeface="Times New Roman" pitchFamily="18" charset="0"/>
                        <a:cs typeface="Times New Roman" pitchFamily="18" charset="0"/>
                      </a:endParaRPr>
                    </a:p>
                    <a:p>
                      <a:pPr marL="635" algn="l">
                        <a:lnSpc>
                          <a:spcPct val="100000"/>
                        </a:lnSpc>
                      </a:pPr>
                      <a:r>
                        <a:rPr lang="vi-VN" sz="1400" dirty="0" smtClean="0">
                          <a:latin typeface="Times New Roman" pitchFamily="18" charset="0"/>
                          <a:cs typeface="Times New Roman" pitchFamily="18" charset="0"/>
                        </a:rPr>
                        <a:t>TT</a:t>
                      </a:r>
                      <a:endParaRPr lang="vi-VN" sz="1400" dirty="0">
                        <a:latin typeface="Times New Roman" pitchFamily="18" charset="0"/>
                        <a:cs typeface="Times New Roman" pitchFamily="18" charset="0"/>
                      </a:endParaRPr>
                    </a:p>
                  </a:txBody>
                  <a:tcPr marL="0" marR="0" marT="635" marB="0"/>
                </a:tc>
                <a:tc>
                  <a:txBody>
                    <a:bodyPr/>
                    <a:lstStyle/>
                    <a:p>
                      <a:pPr algn="l">
                        <a:lnSpc>
                          <a:spcPct val="100000"/>
                        </a:lnSpc>
                        <a:spcBef>
                          <a:spcPts val="5"/>
                        </a:spcBef>
                      </a:pPr>
                      <a:endParaRPr lang="vi-VN" sz="1400" smtClean="0">
                        <a:latin typeface="Times New Roman" pitchFamily="18" charset="0"/>
                        <a:cs typeface="Times New Roman" pitchFamily="18" charset="0"/>
                      </a:endParaRPr>
                    </a:p>
                    <a:p>
                      <a:pPr marL="143510" algn="l">
                        <a:lnSpc>
                          <a:spcPct val="100000"/>
                        </a:lnSpc>
                      </a:pPr>
                      <a:r>
                        <a:rPr lang="vi-VN" sz="1400" smtClean="0">
                          <a:latin typeface="Times New Roman" pitchFamily="18" charset="0"/>
                          <a:cs typeface="Times New Roman" pitchFamily="18" charset="0"/>
                        </a:rPr>
                        <a:t>Phân </a:t>
                      </a:r>
                      <a:r>
                        <a:rPr lang="en-US" sz="1400" smtClean="0">
                          <a:latin typeface="Times New Roman" pitchFamily="18" charset="0"/>
                          <a:cs typeface="Times New Roman" pitchFamily="18" charset="0"/>
                        </a:rPr>
                        <a:t>l</a:t>
                      </a:r>
                      <a:r>
                        <a:rPr lang="vi-VN" sz="1400" smtClean="0">
                          <a:latin typeface="Times New Roman" pitchFamily="18" charset="0"/>
                          <a:cs typeface="Times New Roman" pitchFamily="18" charset="0"/>
                        </a:rPr>
                        <a:t>oại học bổng</a:t>
                      </a:r>
                      <a:endParaRPr lang="vi-VN" sz="1400" dirty="0">
                        <a:latin typeface="Times New Roman" pitchFamily="18" charset="0"/>
                        <a:cs typeface="Times New Roman" pitchFamily="18" charset="0"/>
                      </a:endParaRPr>
                    </a:p>
                  </a:txBody>
                  <a:tcPr marL="0" marR="0" marT="635" marB="0"/>
                </a:tc>
                <a:tc>
                  <a:txBody>
                    <a:bodyPr/>
                    <a:lstStyle/>
                    <a:p>
                      <a:pPr algn="l">
                        <a:lnSpc>
                          <a:spcPct val="100000"/>
                        </a:lnSpc>
                        <a:spcBef>
                          <a:spcPts val="5"/>
                        </a:spcBef>
                      </a:pPr>
                      <a:endParaRPr lang="vi-VN" sz="1400" smtClean="0">
                        <a:latin typeface="Times New Roman" pitchFamily="18" charset="0"/>
                        <a:cs typeface="Times New Roman" pitchFamily="18" charset="0"/>
                      </a:endParaRPr>
                    </a:p>
                    <a:p>
                      <a:pPr marL="1270" algn="l">
                        <a:lnSpc>
                          <a:spcPct val="100000"/>
                        </a:lnSpc>
                      </a:pPr>
                      <a:r>
                        <a:rPr lang="vi-VN" sz="1400" smtClean="0">
                          <a:latin typeface="Times New Roman" pitchFamily="18" charset="0"/>
                          <a:cs typeface="Times New Roman" pitchFamily="18" charset="0"/>
                        </a:rPr>
                        <a:t>Mức học bổng khuyến khích học tập</a:t>
                      </a:r>
                      <a:endParaRPr lang="vi-VN" sz="1400" dirty="0">
                        <a:latin typeface="Times New Roman" pitchFamily="18" charset="0"/>
                        <a:cs typeface="Times New Roman" pitchFamily="18" charset="0"/>
                      </a:endParaRPr>
                    </a:p>
                  </a:txBody>
                  <a:tcPr marL="0" marR="0" marT="635" marB="0"/>
                </a:tc>
                <a:tc>
                  <a:txBody>
                    <a:bodyPr/>
                    <a:lstStyle/>
                    <a:p>
                      <a:pPr algn="l">
                        <a:lnSpc>
                          <a:spcPct val="100000"/>
                        </a:lnSpc>
                        <a:spcBef>
                          <a:spcPts val="5"/>
                        </a:spcBef>
                      </a:pPr>
                      <a:endParaRPr lang="vi-VN" sz="1400" smtClean="0">
                        <a:latin typeface="Times New Roman" pitchFamily="18" charset="0"/>
                        <a:cs typeface="Times New Roman" pitchFamily="18" charset="0"/>
                      </a:endParaRPr>
                    </a:p>
                    <a:p>
                      <a:pPr algn="l">
                        <a:lnSpc>
                          <a:spcPct val="100000"/>
                        </a:lnSpc>
                      </a:pPr>
                      <a:r>
                        <a:rPr lang="vi-VN" sz="1400" smtClean="0">
                          <a:latin typeface="Times New Roman" pitchFamily="18" charset="0"/>
                          <a:cs typeface="Times New Roman" pitchFamily="18" charset="0"/>
                        </a:rPr>
                        <a:t>Hệ số</a:t>
                      </a:r>
                      <a:endParaRPr lang="vi-VN" sz="1400" dirty="0">
                        <a:latin typeface="Times New Roman" pitchFamily="18" charset="0"/>
                        <a:cs typeface="Times New Roman" pitchFamily="18" charset="0"/>
                      </a:endParaRPr>
                    </a:p>
                  </a:txBody>
                  <a:tcPr marL="0" marR="0" marT="635" marB="0"/>
                </a:tc>
                <a:extLst>
                  <a:ext uri="{0D108BD9-81ED-4DB2-BD59-A6C34878D82A}">
                    <a16:rowId xmlns="" xmlns:a16="http://schemas.microsoft.com/office/drawing/2014/main" val="10000"/>
                  </a:ext>
                </a:extLst>
              </a:tr>
              <a:tr h="823581">
                <a:tc>
                  <a:txBody>
                    <a:bodyPr/>
                    <a:lstStyle/>
                    <a:p>
                      <a:pPr algn="l">
                        <a:lnSpc>
                          <a:spcPct val="150000"/>
                        </a:lnSpc>
                        <a:spcBef>
                          <a:spcPts val="5"/>
                        </a:spcBef>
                      </a:pPr>
                      <a:endParaRPr lang="vi-VN" sz="1400" smtClean="0">
                        <a:latin typeface="Times New Roman" pitchFamily="18" charset="0"/>
                        <a:cs typeface="Times New Roman" pitchFamily="18" charset="0"/>
                      </a:endParaRPr>
                    </a:p>
                    <a:p>
                      <a:pPr algn="l">
                        <a:lnSpc>
                          <a:spcPct val="150000"/>
                        </a:lnSpc>
                      </a:pPr>
                      <a:r>
                        <a:rPr lang="vi-VN" sz="1400" smtClean="0">
                          <a:latin typeface="Times New Roman" pitchFamily="18" charset="0"/>
                          <a:cs typeface="Times New Roman" pitchFamily="18" charset="0"/>
                        </a:rPr>
                        <a:t>1</a:t>
                      </a:r>
                      <a:endParaRPr lang="vi-VN" sz="1400" dirty="0">
                        <a:latin typeface="Times New Roman" pitchFamily="18" charset="0"/>
                        <a:cs typeface="Times New Roman" pitchFamily="18" charset="0"/>
                      </a:endParaRPr>
                    </a:p>
                  </a:txBody>
                  <a:tcPr marL="0" marR="0" marT="635" marB="0"/>
                </a:tc>
                <a:tc>
                  <a:txBody>
                    <a:bodyPr/>
                    <a:lstStyle/>
                    <a:p>
                      <a:pPr algn="l">
                        <a:lnSpc>
                          <a:spcPct val="150000"/>
                        </a:lnSpc>
                        <a:spcBef>
                          <a:spcPts val="5"/>
                        </a:spcBef>
                      </a:pPr>
                      <a:endParaRPr lang="vi-VN" sz="1400" smtClean="0">
                        <a:latin typeface="Times New Roman" pitchFamily="18" charset="0"/>
                        <a:cs typeface="Times New Roman" pitchFamily="18" charset="0"/>
                      </a:endParaRPr>
                    </a:p>
                    <a:p>
                      <a:pPr marL="75565" algn="l">
                        <a:lnSpc>
                          <a:spcPct val="150000"/>
                        </a:lnSpc>
                      </a:pPr>
                      <a:r>
                        <a:rPr lang="vi-VN" sz="1400" smtClean="0">
                          <a:latin typeface="Times New Roman" pitchFamily="18" charset="0"/>
                          <a:cs typeface="Times New Roman" pitchFamily="18" charset="0"/>
                        </a:rPr>
                        <a:t>Loại Khá (3)</a:t>
                      </a:r>
                      <a:endParaRPr lang="vi-VN" sz="1400" dirty="0">
                        <a:latin typeface="Times New Roman" pitchFamily="18" charset="0"/>
                        <a:cs typeface="Times New Roman" pitchFamily="18" charset="0"/>
                      </a:endParaRPr>
                    </a:p>
                  </a:txBody>
                  <a:tcPr marL="0" marR="0" marT="635" marB="0"/>
                </a:tc>
                <a:tc>
                  <a:txBody>
                    <a:bodyPr/>
                    <a:lstStyle/>
                    <a:p>
                      <a:pPr marL="76200" marR="420370" algn="l">
                        <a:lnSpc>
                          <a:spcPts val="2960"/>
                        </a:lnSpc>
                        <a:spcBef>
                          <a:spcPts val="165"/>
                        </a:spcBef>
                      </a:pPr>
                      <a:r>
                        <a:rPr lang="vi-VN" sz="1400" dirty="0" smtClean="0">
                          <a:latin typeface="Times New Roman" pitchFamily="18" charset="0"/>
                          <a:cs typeface="Times New Roman" pitchFamily="18" charset="0"/>
                        </a:rPr>
                        <a:t>Tổng số tín chỉ của các học phần được tính  điểm trung bình trong học kỳ x MHP/TC</a:t>
                      </a:r>
                      <a:endParaRPr lang="vi-VN" sz="1400" dirty="0">
                        <a:latin typeface="Times New Roman" pitchFamily="18" charset="0"/>
                        <a:cs typeface="Times New Roman" pitchFamily="18" charset="0"/>
                      </a:endParaRPr>
                    </a:p>
                  </a:txBody>
                  <a:tcPr marL="0" marR="0" marT="20955" marB="0"/>
                </a:tc>
                <a:tc>
                  <a:txBody>
                    <a:bodyPr/>
                    <a:lstStyle/>
                    <a:p>
                      <a:pPr algn="l">
                        <a:lnSpc>
                          <a:spcPct val="150000"/>
                        </a:lnSpc>
                        <a:spcBef>
                          <a:spcPts val="5"/>
                        </a:spcBef>
                      </a:pPr>
                      <a:endParaRPr lang="vi-VN" sz="1400" smtClean="0">
                        <a:latin typeface="Times New Roman" pitchFamily="18" charset="0"/>
                        <a:cs typeface="Times New Roman" pitchFamily="18" charset="0"/>
                      </a:endParaRPr>
                    </a:p>
                    <a:p>
                      <a:pPr algn="l">
                        <a:lnSpc>
                          <a:spcPct val="150000"/>
                        </a:lnSpc>
                      </a:pPr>
                      <a:r>
                        <a:rPr lang="vi-VN" sz="1400" smtClean="0">
                          <a:latin typeface="Times New Roman" pitchFamily="18" charset="0"/>
                          <a:cs typeface="Times New Roman" pitchFamily="18" charset="0"/>
                        </a:rPr>
                        <a:t>1,0</a:t>
                      </a:r>
                      <a:endParaRPr lang="vi-VN" sz="1400" dirty="0">
                        <a:latin typeface="Times New Roman" pitchFamily="18" charset="0"/>
                        <a:cs typeface="Times New Roman" pitchFamily="18" charset="0"/>
                      </a:endParaRPr>
                    </a:p>
                  </a:txBody>
                  <a:tcPr marL="0" marR="0" marT="635" marB="0"/>
                </a:tc>
                <a:extLst>
                  <a:ext uri="{0D108BD9-81ED-4DB2-BD59-A6C34878D82A}">
                    <a16:rowId xmlns="" xmlns:a16="http://schemas.microsoft.com/office/drawing/2014/main" val="10001"/>
                  </a:ext>
                </a:extLst>
              </a:tr>
              <a:tr h="914400">
                <a:tc>
                  <a:txBody>
                    <a:bodyPr/>
                    <a:lstStyle/>
                    <a:p>
                      <a:pPr algn="l">
                        <a:lnSpc>
                          <a:spcPct val="150000"/>
                        </a:lnSpc>
                        <a:spcBef>
                          <a:spcPts val="5"/>
                        </a:spcBef>
                      </a:pPr>
                      <a:endParaRPr lang="vi-VN" sz="1400" smtClean="0">
                        <a:latin typeface="Times New Roman" pitchFamily="18" charset="0"/>
                        <a:cs typeface="Times New Roman" pitchFamily="18" charset="0"/>
                      </a:endParaRPr>
                    </a:p>
                    <a:p>
                      <a:pPr algn="l">
                        <a:lnSpc>
                          <a:spcPct val="150000"/>
                        </a:lnSpc>
                      </a:pPr>
                      <a:r>
                        <a:rPr lang="vi-VN" sz="1400" smtClean="0">
                          <a:latin typeface="Times New Roman" pitchFamily="18" charset="0"/>
                          <a:cs typeface="Times New Roman" pitchFamily="18" charset="0"/>
                        </a:rPr>
                        <a:t>2</a:t>
                      </a:r>
                      <a:endParaRPr lang="vi-VN" sz="1400" dirty="0">
                        <a:latin typeface="Times New Roman" pitchFamily="18" charset="0"/>
                        <a:cs typeface="Times New Roman" pitchFamily="18" charset="0"/>
                      </a:endParaRPr>
                    </a:p>
                  </a:txBody>
                  <a:tcPr marL="0" marR="0" marT="635" marB="0"/>
                </a:tc>
                <a:tc>
                  <a:txBody>
                    <a:bodyPr/>
                    <a:lstStyle/>
                    <a:p>
                      <a:pPr algn="l">
                        <a:lnSpc>
                          <a:spcPct val="150000"/>
                        </a:lnSpc>
                        <a:spcBef>
                          <a:spcPts val="5"/>
                        </a:spcBef>
                      </a:pPr>
                      <a:endParaRPr lang="vi-VN" sz="1400" smtClean="0">
                        <a:latin typeface="Times New Roman" pitchFamily="18" charset="0"/>
                        <a:cs typeface="Times New Roman" pitchFamily="18" charset="0"/>
                      </a:endParaRPr>
                    </a:p>
                    <a:p>
                      <a:pPr marL="75565" algn="l">
                        <a:lnSpc>
                          <a:spcPct val="150000"/>
                        </a:lnSpc>
                      </a:pPr>
                      <a:r>
                        <a:rPr lang="vi-VN" sz="1400" smtClean="0">
                          <a:latin typeface="Times New Roman" pitchFamily="18" charset="0"/>
                          <a:cs typeface="Times New Roman" pitchFamily="18" charset="0"/>
                        </a:rPr>
                        <a:t>Loại Giỏi (2)</a:t>
                      </a:r>
                      <a:endParaRPr lang="vi-VN" sz="1400" dirty="0">
                        <a:latin typeface="Times New Roman" pitchFamily="18" charset="0"/>
                        <a:cs typeface="Times New Roman" pitchFamily="18" charset="0"/>
                      </a:endParaRPr>
                    </a:p>
                  </a:txBody>
                  <a:tcPr marL="0" marR="0" marT="635" marB="0"/>
                </a:tc>
                <a:tc>
                  <a:txBody>
                    <a:bodyPr/>
                    <a:lstStyle/>
                    <a:p>
                      <a:pPr marL="76200" marR="420370" algn="l">
                        <a:lnSpc>
                          <a:spcPts val="2960"/>
                        </a:lnSpc>
                        <a:spcBef>
                          <a:spcPts val="160"/>
                        </a:spcBef>
                      </a:pPr>
                      <a:r>
                        <a:rPr lang="vi-VN" sz="1400" dirty="0" smtClean="0">
                          <a:latin typeface="Times New Roman" pitchFamily="18" charset="0"/>
                          <a:cs typeface="Times New Roman" pitchFamily="18" charset="0"/>
                        </a:rPr>
                        <a:t>Tổng số tín chỉ của các học phần được tính  điểm trung bình trong học kỳ x MHP/TC</a:t>
                      </a:r>
                      <a:endParaRPr lang="vi-VN" sz="1400" dirty="0">
                        <a:latin typeface="Times New Roman" pitchFamily="18" charset="0"/>
                        <a:cs typeface="Times New Roman" pitchFamily="18" charset="0"/>
                      </a:endParaRPr>
                    </a:p>
                  </a:txBody>
                  <a:tcPr marL="0" marR="0" marT="20320" marB="0"/>
                </a:tc>
                <a:tc>
                  <a:txBody>
                    <a:bodyPr/>
                    <a:lstStyle/>
                    <a:p>
                      <a:pPr algn="l">
                        <a:lnSpc>
                          <a:spcPct val="150000"/>
                        </a:lnSpc>
                        <a:spcBef>
                          <a:spcPts val="5"/>
                        </a:spcBef>
                      </a:pPr>
                      <a:endParaRPr lang="vi-VN" sz="1400" smtClean="0">
                        <a:latin typeface="Times New Roman" pitchFamily="18" charset="0"/>
                        <a:cs typeface="Times New Roman" pitchFamily="18" charset="0"/>
                      </a:endParaRPr>
                    </a:p>
                    <a:p>
                      <a:pPr algn="l">
                        <a:lnSpc>
                          <a:spcPct val="150000"/>
                        </a:lnSpc>
                      </a:pPr>
                      <a:r>
                        <a:rPr lang="vi-VN" sz="1400" smtClean="0">
                          <a:latin typeface="Times New Roman" pitchFamily="18" charset="0"/>
                          <a:cs typeface="Times New Roman" pitchFamily="18" charset="0"/>
                        </a:rPr>
                        <a:t>1,1</a:t>
                      </a:r>
                      <a:endParaRPr lang="vi-VN" sz="1400" dirty="0">
                        <a:latin typeface="Times New Roman" pitchFamily="18" charset="0"/>
                        <a:cs typeface="Times New Roman" pitchFamily="18" charset="0"/>
                      </a:endParaRPr>
                    </a:p>
                  </a:txBody>
                  <a:tcPr marL="0" marR="0" marT="635" marB="0"/>
                </a:tc>
                <a:extLst>
                  <a:ext uri="{0D108BD9-81ED-4DB2-BD59-A6C34878D82A}">
                    <a16:rowId xmlns="" xmlns:a16="http://schemas.microsoft.com/office/drawing/2014/main" val="10002"/>
                  </a:ext>
                </a:extLst>
              </a:tr>
              <a:tr h="985914">
                <a:tc>
                  <a:txBody>
                    <a:bodyPr/>
                    <a:lstStyle/>
                    <a:p>
                      <a:pPr algn="l">
                        <a:lnSpc>
                          <a:spcPct val="150000"/>
                        </a:lnSpc>
                      </a:pPr>
                      <a:endParaRPr lang="vi-VN" sz="1400" smtClean="0">
                        <a:latin typeface="Times New Roman" pitchFamily="18" charset="0"/>
                        <a:cs typeface="Times New Roman" pitchFamily="18" charset="0"/>
                      </a:endParaRPr>
                    </a:p>
                    <a:p>
                      <a:pPr algn="l">
                        <a:lnSpc>
                          <a:spcPct val="150000"/>
                        </a:lnSpc>
                        <a:spcBef>
                          <a:spcPts val="5"/>
                        </a:spcBef>
                      </a:pPr>
                      <a:r>
                        <a:rPr lang="vi-VN" sz="1400" smtClean="0">
                          <a:latin typeface="Times New Roman" pitchFamily="18" charset="0"/>
                          <a:cs typeface="Times New Roman" pitchFamily="18" charset="0"/>
                        </a:rPr>
                        <a:t>3</a:t>
                      </a:r>
                      <a:endParaRPr lang="vi-VN" sz="1400" dirty="0">
                        <a:latin typeface="Times New Roman" pitchFamily="18" charset="0"/>
                        <a:cs typeface="Times New Roman" pitchFamily="18" charset="0"/>
                      </a:endParaRPr>
                    </a:p>
                  </a:txBody>
                  <a:tcPr marL="0" marR="0" marT="0" marB="0"/>
                </a:tc>
                <a:tc>
                  <a:txBody>
                    <a:bodyPr/>
                    <a:lstStyle/>
                    <a:p>
                      <a:pPr algn="l">
                        <a:lnSpc>
                          <a:spcPct val="150000"/>
                        </a:lnSpc>
                      </a:pPr>
                      <a:endParaRPr lang="vi-VN" sz="1400" dirty="0" smtClean="0">
                        <a:latin typeface="Times New Roman" pitchFamily="18" charset="0"/>
                        <a:cs typeface="Times New Roman" pitchFamily="18" charset="0"/>
                      </a:endParaRPr>
                    </a:p>
                    <a:p>
                      <a:pPr marL="75565" algn="l">
                        <a:lnSpc>
                          <a:spcPct val="150000"/>
                        </a:lnSpc>
                        <a:spcBef>
                          <a:spcPts val="5"/>
                        </a:spcBef>
                      </a:pPr>
                      <a:r>
                        <a:rPr lang="vi-VN" sz="1400" dirty="0" smtClean="0">
                          <a:latin typeface="Times New Roman" pitchFamily="18" charset="0"/>
                          <a:cs typeface="Times New Roman" pitchFamily="18" charset="0"/>
                        </a:rPr>
                        <a:t>Loại Xuất sắc (1)</a:t>
                      </a:r>
                      <a:endParaRPr lang="vi-VN" sz="1400" dirty="0">
                        <a:latin typeface="Times New Roman" pitchFamily="18" charset="0"/>
                        <a:cs typeface="Times New Roman" pitchFamily="18" charset="0"/>
                      </a:endParaRPr>
                    </a:p>
                  </a:txBody>
                  <a:tcPr marL="0" marR="0" marT="0" marB="0"/>
                </a:tc>
                <a:tc>
                  <a:txBody>
                    <a:bodyPr/>
                    <a:lstStyle/>
                    <a:p>
                      <a:pPr marL="76200" marR="420370" algn="l">
                        <a:lnSpc>
                          <a:spcPts val="2960"/>
                        </a:lnSpc>
                        <a:spcBef>
                          <a:spcPts val="165"/>
                        </a:spcBef>
                      </a:pPr>
                      <a:r>
                        <a:rPr lang="vi-VN" sz="1400" dirty="0" smtClean="0">
                          <a:latin typeface="Times New Roman" pitchFamily="18" charset="0"/>
                          <a:cs typeface="Times New Roman" pitchFamily="18" charset="0"/>
                        </a:rPr>
                        <a:t>Tổng số tín chỉ của các học phần được tính  điểm trung bình trong học kỳ x MHP/TC</a:t>
                      </a:r>
                      <a:endParaRPr lang="vi-VN" sz="1400" dirty="0">
                        <a:latin typeface="Times New Roman" pitchFamily="18" charset="0"/>
                        <a:cs typeface="Times New Roman" pitchFamily="18" charset="0"/>
                      </a:endParaRPr>
                    </a:p>
                  </a:txBody>
                  <a:tcPr marL="0" marR="0" marT="20955" marB="0"/>
                </a:tc>
                <a:tc>
                  <a:txBody>
                    <a:bodyPr/>
                    <a:lstStyle/>
                    <a:p>
                      <a:pPr algn="l">
                        <a:lnSpc>
                          <a:spcPct val="150000"/>
                        </a:lnSpc>
                      </a:pPr>
                      <a:endParaRPr lang="vi-VN" sz="1400" dirty="0" smtClean="0">
                        <a:latin typeface="Times New Roman" pitchFamily="18" charset="0"/>
                        <a:cs typeface="Times New Roman" pitchFamily="18" charset="0"/>
                      </a:endParaRPr>
                    </a:p>
                    <a:p>
                      <a:pPr algn="l">
                        <a:lnSpc>
                          <a:spcPct val="150000"/>
                        </a:lnSpc>
                        <a:spcBef>
                          <a:spcPts val="5"/>
                        </a:spcBef>
                      </a:pPr>
                      <a:r>
                        <a:rPr lang="vi-VN" sz="1400" dirty="0" smtClean="0">
                          <a:latin typeface="Times New Roman" pitchFamily="18" charset="0"/>
                          <a:cs typeface="Times New Roman" pitchFamily="18" charset="0"/>
                        </a:rPr>
                        <a:t>1,2</a:t>
                      </a:r>
                      <a:endParaRPr lang="vi-VN" sz="1400" dirty="0">
                        <a:latin typeface="Times New Roman" pitchFamily="18" charset="0"/>
                        <a:cs typeface="Times New Roman" pitchFamily="18" charset="0"/>
                      </a:endParaRPr>
                    </a:p>
                  </a:txBody>
                  <a:tcPr marL="0" marR="0" marT="0" marB="0"/>
                </a:tc>
                <a:extLst>
                  <a:ext uri="{0D108BD9-81ED-4DB2-BD59-A6C34878D82A}">
                    <a16:rowId xmlns=""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0"/>
            <a:ext cx="10058400" cy="77724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533400" y="533400"/>
            <a:ext cx="7848600" cy="284693"/>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NHỮNG NỘI DUNG CƠ BẢN CỦA  CÁC QUYẾT ĐỊNH </a:t>
            </a:r>
            <a:endParaRPr lang="en-US" sz="1400" dirty="0" smtClean="0">
              <a:latin typeface="Times New Roman" pitchFamily="18" charset="0"/>
              <a:cs typeface="Times New Roman" pitchFamily="18" charset="0"/>
            </a:endParaRPr>
          </a:p>
        </p:txBody>
      </p:sp>
      <p:graphicFrame>
        <p:nvGraphicFramePr>
          <p:cNvPr id="12" name="object 2"/>
          <p:cNvGraphicFramePr>
            <a:graphicFrameLocks noGrp="1"/>
          </p:cNvGraphicFramePr>
          <p:nvPr>
            <p:extLst>
              <p:ext uri="{D42A27DB-BD31-4B8C-83A1-F6EECF244321}">
                <p14:modId xmlns="" xmlns:p14="http://schemas.microsoft.com/office/powerpoint/2010/main" val="1478514293"/>
              </p:ext>
            </p:extLst>
          </p:nvPr>
        </p:nvGraphicFramePr>
        <p:xfrm>
          <a:off x="1066800" y="1972818"/>
          <a:ext cx="8118473" cy="4282384"/>
        </p:xfrm>
        <a:graphic>
          <a:graphicData uri="http://schemas.openxmlformats.org/drawingml/2006/table">
            <a:tbl>
              <a:tblPr firstRow="1" bandRow="1">
                <a:tableStyleId>{BC89EF96-8CEA-46FF-86C4-4CE0E7609802}</a:tableStyleId>
              </a:tblPr>
              <a:tblGrid>
                <a:gridCol w="26305">
                  <a:extLst>
                    <a:ext uri="{9D8B030D-6E8A-4147-A177-3AD203B41FA5}">
                      <a16:colId xmlns="" xmlns:a16="http://schemas.microsoft.com/office/drawing/2014/main" val="20000"/>
                    </a:ext>
                  </a:extLst>
                </a:gridCol>
                <a:gridCol w="2288562">
                  <a:extLst>
                    <a:ext uri="{9D8B030D-6E8A-4147-A177-3AD203B41FA5}">
                      <a16:colId xmlns="" xmlns:a16="http://schemas.microsoft.com/office/drawing/2014/main" val="20001"/>
                    </a:ext>
                  </a:extLst>
                </a:gridCol>
                <a:gridCol w="1972898">
                  <a:extLst>
                    <a:ext uri="{9D8B030D-6E8A-4147-A177-3AD203B41FA5}">
                      <a16:colId xmlns="" xmlns:a16="http://schemas.microsoft.com/office/drawing/2014/main" val="20002"/>
                    </a:ext>
                  </a:extLst>
                </a:gridCol>
                <a:gridCol w="1972898">
                  <a:extLst>
                    <a:ext uri="{9D8B030D-6E8A-4147-A177-3AD203B41FA5}">
                      <a16:colId xmlns="" xmlns:a16="http://schemas.microsoft.com/office/drawing/2014/main" val="20003"/>
                    </a:ext>
                  </a:extLst>
                </a:gridCol>
                <a:gridCol w="1857810">
                  <a:extLst>
                    <a:ext uri="{9D8B030D-6E8A-4147-A177-3AD203B41FA5}">
                      <a16:colId xmlns="" xmlns:a16="http://schemas.microsoft.com/office/drawing/2014/main" val="20004"/>
                    </a:ext>
                  </a:extLst>
                </a:gridCol>
              </a:tblGrid>
              <a:tr h="522364">
                <a:tc rowSpan="2">
                  <a:txBody>
                    <a:bodyPr/>
                    <a:lstStyle/>
                    <a:p>
                      <a:pPr marL="2540" algn="ctr">
                        <a:lnSpc>
                          <a:spcPct val="250000"/>
                        </a:lnSpc>
                        <a:spcBef>
                          <a:spcPts val="855"/>
                        </a:spcBef>
                      </a:pPr>
                      <a:r>
                        <a:rPr sz="1400" spc="25" dirty="0">
                          <a:latin typeface="Times New Roman" panose="02020603050405020304" pitchFamily="18" charset="0"/>
                          <a:cs typeface="Times New Roman" panose="02020603050405020304" pitchFamily="18" charset="0"/>
                        </a:rPr>
                        <a:t>TT</a:t>
                      </a:r>
                      <a:endParaRPr sz="1400" dirty="0">
                        <a:latin typeface="Times New Roman" panose="02020603050405020304" pitchFamily="18" charset="0"/>
                        <a:cs typeface="Times New Roman" panose="02020603050405020304" pitchFamily="18" charset="0"/>
                      </a:endParaRPr>
                    </a:p>
                  </a:txBody>
                  <a:tcPr marL="0" marR="0" marT="108585" marB="0"/>
                </a:tc>
                <a:tc rowSpan="2">
                  <a:txBody>
                    <a:bodyPr/>
                    <a:lstStyle/>
                    <a:p>
                      <a:pPr marL="3810" algn="ctr">
                        <a:lnSpc>
                          <a:spcPct val="250000"/>
                        </a:lnSpc>
                        <a:spcBef>
                          <a:spcPts val="855"/>
                        </a:spcBef>
                      </a:pPr>
                      <a:r>
                        <a:rPr lang="vi-VN" sz="1400" dirty="0" smtClean="0">
                          <a:latin typeface="Times New Roman" pitchFamily="18" charset="0"/>
                          <a:cs typeface="Times New Roman" pitchFamily="18" charset="0"/>
                        </a:rPr>
                        <a:t>Tiêu chí</a:t>
                      </a:r>
                      <a:endParaRPr lang="vi-VN" sz="1400" dirty="0">
                        <a:latin typeface="Times New Roman" pitchFamily="18" charset="0"/>
                        <a:cs typeface="Times New Roman" pitchFamily="18" charset="0"/>
                      </a:endParaRPr>
                    </a:p>
                  </a:txBody>
                  <a:tcPr marL="0" marR="0" marT="108585" marB="0"/>
                </a:tc>
                <a:tc gridSpan="3">
                  <a:txBody>
                    <a:bodyPr/>
                    <a:lstStyle/>
                    <a:p>
                      <a:pPr marL="635" algn="ctr">
                        <a:lnSpc>
                          <a:spcPct val="100000"/>
                        </a:lnSpc>
                        <a:spcBef>
                          <a:spcPts val="855"/>
                        </a:spcBef>
                      </a:pPr>
                      <a:r>
                        <a:rPr lang="vi-VN" sz="1400" dirty="0" smtClean="0">
                          <a:latin typeface="Times New Roman" pitchFamily="18" charset="0"/>
                          <a:cs typeface="Times New Roman" pitchFamily="18" charset="0"/>
                        </a:rPr>
                        <a:t>Xếp loại học bổng</a:t>
                      </a:r>
                      <a:endParaRPr lang="vi-VN" sz="1400" dirty="0">
                        <a:latin typeface="Times New Roman" pitchFamily="18" charset="0"/>
                        <a:cs typeface="Times New Roman" pitchFamily="18" charset="0"/>
                      </a:endParaRPr>
                    </a:p>
                  </a:txBody>
                  <a:tcPr marL="0" marR="0" marT="108585" marB="0"/>
                </a:tc>
                <a:tc hMerge="1">
                  <a:txBody>
                    <a:bodyPr/>
                    <a:lstStyle/>
                    <a:p>
                      <a:endParaRPr/>
                    </a:p>
                  </a:txBody>
                  <a:tcPr marL="0" marR="0" marT="0" marB="0"/>
                </a:tc>
                <a:tc hMerge="1">
                  <a:txBody>
                    <a:bodyPr/>
                    <a:lstStyle/>
                    <a:p>
                      <a:endParaRPr/>
                    </a:p>
                  </a:txBody>
                  <a:tcPr marL="0" marR="0" marT="0" marB="0"/>
                </a:tc>
                <a:extLst>
                  <a:ext uri="{0D108BD9-81ED-4DB2-BD59-A6C34878D82A}">
                    <a16:rowId xmlns="" xmlns:a16="http://schemas.microsoft.com/office/drawing/2014/main" val="10000"/>
                  </a:ext>
                </a:extLst>
              </a:tr>
              <a:tr h="530046">
                <a:tc vMerge="1">
                  <a:txBody>
                    <a:bodyPr/>
                    <a:lstStyle/>
                    <a:p>
                      <a:endParaRPr/>
                    </a:p>
                  </a:txBody>
                  <a:tcPr marL="0" marR="0" marT="108585" marB="0">
                    <a:lnL w="12700">
                      <a:solidFill>
                        <a:srgbClr val="70AC46"/>
                      </a:solidFill>
                      <a:prstDash val="solid"/>
                    </a:lnL>
                    <a:lnR w="12700">
                      <a:solidFill>
                        <a:srgbClr val="70AC46"/>
                      </a:solidFill>
                      <a:prstDash val="solid"/>
                    </a:lnR>
                    <a:lnT w="12700">
                      <a:solidFill>
                        <a:srgbClr val="70AC46"/>
                      </a:solidFill>
                      <a:prstDash val="solid"/>
                    </a:lnT>
                    <a:lnB w="12700">
                      <a:solidFill>
                        <a:srgbClr val="70AC46"/>
                      </a:solidFill>
                      <a:prstDash val="solid"/>
                    </a:lnB>
                    <a:solidFill>
                      <a:srgbClr val="EBF0E8"/>
                    </a:solidFill>
                  </a:tcPr>
                </a:tc>
                <a:tc vMerge="1">
                  <a:txBody>
                    <a:bodyPr/>
                    <a:lstStyle/>
                    <a:p>
                      <a:endParaRPr/>
                    </a:p>
                  </a:txBody>
                  <a:tcPr marL="0" marR="0" marT="108585" marB="0">
                    <a:lnL w="12700">
                      <a:solidFill>
                        <a:srgbClr val="70AC46"/>
                      </a:solidFill>
                      <a:prstDash val="solid"/>
                    </a:lnL>
                    <a:lnR w="12700">
                      <a:solidFill>
                        <a:srgbClr val="70AC46"/>
                      </a:solidFill>
                      <a:prstDash val="solid"/>
                    </a:lnR>
                    <a:lnT w="12700">
                      <a:solidFill>
                        <a:srgbClr val="70AC46"/>
                      </a:solidFill>
                      <a:prstDash val="solid"/>
                    </a:lnT>
                    <a:lnB w="12700">
                      <a:solidFill>
                        <a:srgbClr val="70AC46"/>
                      </a:solidFill>
                      <a:prstDash val="solid"/>
                    </a:lnB>
                    <a:solidFill>
                      <a:srgbClr val="EBF0E8"/>
                    </a:solidFill>
                  </a:tcPr>
                </a:tc>
                <a:tc>
                  <a:txBody>
                    <a:bodyPr/>
                    <a:lstStyle/>
                    <a:p>
                      <a:pPr marL="196215" algn="l">
                        <a:lnSpc>
                          <a:spcPct val="100000"/>
                        </a:lnSpc>
                        <a:spcBef>
                          <a:spcPts val="855"/>
                        </a:spcBef>
                      </a:pPr>
                      <a:r>
                        <a:rPr lang="vi-VN" sz="1400" dirty="0" smtClean="0">
                          <a:latin typeface="Times New Roman" pitchFamily="18" charset="0"/>
                          <a:cs typeface="Times New Roman" pitchFamily="18" charset="0"/>
                        </a:rPr>
                        <a:t>Loại Xuất sắc (1)</a:t>
                      </a:r>
                      <a:endParaRPr lang="vi-VN" sz="1400" dirty="0">
                        <a:latin typeface="Times New Roman" pitchFamily="18" charset="0"/>
                        <a:cs typeface="Times New Roman" pitchFamily="18" charset="0"/>
                      </a:endParaRPr>
                    </a:p>
                  </a:txBody>
                  <a:tcPr marL="0" marR="0" marT="108585" marB="0"/>
                </a:tc>
                <a:tc>
                  <a:txBody>
                    <a:bodyPr/>
                    <a:lstStyle/>
                    <a:p>
                      <a:pPr marL="460375" algn="l">
                        <a:lnSpc>
                          <a:spcPct val="100000"/>
                        </a:lnSpc>
                        <a:spcBef>
                          <a:spcPts val="855"/>
                        </a:spcBef>
                      </a:pPr>
                      <a:r>
                        <a:rPr lang="vi-VN" sz="1400" dirty="0" smtClean="0">
                          <a:latin typeface="Times New Roman" pitchFamily="18" charset="0"/>
                          <a:cs typeface="Times New Roman" pitchFamily="18" charset="0"/>
                        </a:rPr>
                        <a:t>Loại Giỏi (2)</a:t>
                      </a:r>
                      <a:endParaRPr lang="vi-VN" sz="1400" dirty="0">
                        <a:latin typeface="Times New Roman" pitchFamily="18" charset="0"/>
                        <a:cs typeface="Times New Roman" pitchFamily="18" charset="0"/>
                      </a:endParaRPr>
                    </a:p>
                  </a:txBody>
                  <a:tcPr marL="0" marR="0" marT="108585" marB="0"/>
                </a:tc>
                <a:tc>
                  <a:txBody>
                    <a:bodyPr/>
                    <a:lstStyle/>
                    <a:p>
                      <a:pPr marL="386715" algn="l">
                        <a:lnSpc>
                          <a:spcPct val="100000"/>
                        </a:lnSpc>
                        <a:spcBef>
                          <a:spcPts val="855"/>
                        </a:spcBef>
                      </a:pPr>
                      <a:r>
                        <a:rPr lang="vi-VN" sz="1400" smtClean="0">
                          <a:latin typeface="Times New Roman" pitchFamily="18" charset="0"/>
                          <a:cs typeface="Times New Roman" pitchFamily="18" charset="0"/>
                        </a:rPr>
                        <a:t>Loại Khá (3)</a:t>
                      </a:r>
                      <a:endParaRPr lang="vi-VN" sz="1400">
                        <a:latin typeface="Times New Roman" pitchFamily="18" charset="0"/>
                        <a:cs typeface="Times New Roman" pitchFamily="18" charset="0"/>
                      </a:endParaRPr>
                    </a:p>
                  </a:txBody>
                  <a:tcPr marL="0" marR="0" marT="108585" marB="0"/>
                </a:tc>
                <a:extLst>
                  <a:ext uri="{0D108BD9-81ED-4DB2-BD59-A6C34878D82A}">
                    <a16:rowId xmlns="" xmlns:a16="http://schemas.microsoft.com/office/drawing/2014/main" val="10001"/>
                  </a:ext>
                </a:extLst>
              </a:tr>
              <a:tr h="1089572">
                <a:tc>
                  <a:txBody>
                    <a:bodyPr/>
                    <a:lstStyle/>
                    <a:p>
                      <a:pPr marL="2540" algn="ctr">
                        <a:lnSpc>
                          <a:spcPct val="300000"/>
                        </a:lnSpc>
                        <a:spcBef>
                          <a:spcPts val="850"/>
                        </a:spcBef>
                      </a:pPr>
                      <a:r>
                        <a:rPr sz="1400" dirty="0">
                          <a:latin typeface="Times New Roman" panose="02020603050405020304" pitchFamily="18" charset="0"/>
                          <a:cs typeface="Times New Roman" panose="02020603050405020304" pitchFamily="18" charset="0"/>
                        </a:rPr>
                        <a:t>1</a:t>
                      </a:r>
                    </a:p>
                  </a:txBody>
                  <a:tcPr marL="0" marR="0" marT="107950" marB="0"/>
                </a:tc>
                <a:tc>
                  <a:txBody>
                    <a:bodyPr/>
                    <a:lstStyle/>
                    <a:p>
                      <a:pPr marL="75565" algn="l">
                        <a:lnSpc>
                          <a:spcPct val="300000"/>
                        </a:lnSpc>
                        <a:spcBef>
                          <a:spcPts val="850"/>
                        </a:spcBef>
                      </a:pPr>
                      <a:r>
                        <a:rPr lang="vi-VN" sz="1400" dirty="0" smtClean="0">
                          <a:latin typeface="Times New Roman" pitchFamily="18" charset="0"/>
                          <a:cs typeface="Times New Roman" pitchFamily="18" charset="0"/>
                        </a:rPr>
                        <a:t>Điểm TBC học tập</a:t>
                      </a:r>
                      <a:endParaRPr lang="vi-VN" sz="1400" dirty="0">
                        <a:latin typeface="Times New Roman" pitchFamily="18" charset="0"/>
                        <a:cs typeface="Times New Roman" pitchFamily="18" charset="0"/>
                      </a:endParaRPr>
                    </a:p>
                  </a:txBody>
                  <a:tcPr marL="0" marR="0" marT="107950" marB="0"/>
                </a:tc>
                <a:tc>
                  <a:txBody>
                    <a:bodyPr/>
                    <a:lstStyle/>
                    <a:p>
                      <a:pPr marL="75565" marR="171450" indent="635" algn="l">
                        <a:lnSpc>
                          <a:spcPct val="200000"/>
                        </a:lnSpc>
                        <a:spcBef>
                          <a:spcPts val="160"/>
                        </a:spcBef>
                      </a:pPr>
                      <a:r>
                        <a:rPr lang="vi-VN" sz="1400" dirty="0" smtClean="0">
                          <a:latin typeface="Times New Roman" pitchFamily="18" charset="0"/>
                          <a:cs typeface="Times New Roman" pitchFamily="18" charset="0"/>
                        </a:rPr>
                        <a:t>Đạt điểm học tập loại Xuất sắc</a:t>
                      </a:r>
                      <a:endParaRPr lang="vi-VN" sz="1400" dirty="0">
                        <a:latin typeface="Times New Roman" pitchFamily="18" charset="0"/>
                        <a:cs typeface="Times New Roman" pitchFamily="18" charset="0"/>
                      </a:endParaRPr>
                    </a:p>
                  </a:txBody>
                  <a:tcPr marL="0" marR="0" marT="20320" marB="0"/>
                </a:tc>
                <a:tc>
                  <a:txBody>
                    <a:bodyPr/>
                    <a:lstStyle/>
                    <a:p>
                      <a:pPr marL="76200" marR="372745" algn="l">
                        <a:lnSpc>
                          <a:spcPct val="200000"/>
                        </a:lnSpc>
                        <a:spcBef>
                          <a:spcPts val="160"/>
                        </a:spcBef>
                      </a:pPr>
                      <a:r>
                        <a:rPr lang="vi-VN" sz="1400" dirty="0" smtClean="0">
                          <a:latin typeface="Times New Roman" pitchFamily="18" charset="0"/>
                          <a:cs typeface="Times New Roman" pitchFamily="18" charset="0"/>
                        </a:rPr>
                        <a:t>Đạt điểm học tập  loại Giỏi trở lên</a:t>
                      </a:r>
                      <a:endParaRPr lang="vi-VN" sz="1400" dirty="0">
                        <a:latin typeface="Times New Roman" pitchFamily="18" charset="0"/>
                        <a:cs typeface="Times New Roman" pitchFamily="18" charset="0"/>
                      </a:endParaRPr>
                    </a:p>
                  </a:txBody>
                  <a:tcPr marL="0" marR="0" marT="20320" marB="0"/>
                </a:tc>
                <a:tc>
                  <a:txBody>
                    <a:bodyPr/>
                    <a:lstStyle/>
                    <a:p>
                      <a:pPr marL="76200" marR="207645" algn="l">
                        <a:lnSpc>
                          <a:spcPct val="200000"/>
                        </a:lnSpc>
                        <a:spcBef>
                          <a:spcPts val="160"/>
                        </a:spcBef>
                      </a:pPr>
                      <a:r>
                        <a:rPr lang="vi-VN" sz="1400" dirty="0" smtClean="0">
                          <a:latin typeface="Times New Roman" pitchFamily="18" charset="0"/>
                          <a:cs typeface="Times New Roman" pitchFamily="18" charset="0"/>
                        </a:rPr>
                        <a:t>Đạt điểm học tập  loại Khá trở lên</a:t>
                      </a:r>
                      <a:endParaRPr lang="vi-VN" sz="1400" dirty="0">
                        <a:latin typeface="Times New Roman" pitchFamily="18" charset="0"/>
                        <a:cs typeface="Times New Roman" pitchFamily="18" charset="0"/>
                      </a:endParaRPr>
                    </a:p>
                  </a:txBody>
                  <a:tcPr marL="0" marR="0" marT="20320" marB="0"/>
                </a:tc>
                <a:extLst>
                  <a:ext uri="{0D108BD9-81ED-4DB2-BD59-A6C34878D82A}">
                    <a16:rowId xmlns="" xmlns:a16="http://schemas.microsoft.com/office/drawing/2014/main" val="10002"/>
                  </a:ext>
                </a:extLst>
              </a:tr>
              <a:tr h="1066800">
                <a:tc>
                  <a:txBody>
                    <a:bodyPr/>
                    <a:lstStyle/>
                    <a:p>
                      <a:pPr marL="2540" algn="ctr">
                        <a:lnSpc>
                          <a:spcPct val="250000"/>
                        </a:lnSpc>
                        <a:spcBef>
                          <a:spcPts val="855"/>
                        </a:spcBef>
                      </a:pPr>
                      <a:r>
                        <a:rPr sz="1400" dirty="0">
                          <a:latin typeface="Times New Roman" panose="02020603050405020304" pitchFamily="18" charset="0"/>
                          <a:cs typeface="Times New Roman" panose="02020603050405020304" pitchFamily="18" charset="0"/>
                        </a:rPr>
                        <a:t>2</a:t>
                      </a:r>
                    </a:p>
                  </a:txBody>
                  <a:tcPr marL="0" marR="0" marT="108585" marB="0"/>
                </a:tc>
                <a:tc>
                  <a:txBody>
                    <a:bodyPr/>
                    <a:lstStyle/>
                    <a:p>
                      <a:pPr marL="76200" algn="l">
                        <a:lnSpc>
                          <a:spcPct val="250000"/>
                        </a:lnSpc>
                        <a:spcBef>
                          <a:spcPts val="855"/>
                        </a:spcBef>
                      </a:pPr>
                      <a:r>
                        <a:rPr lang="vi-VN" sz="1400" smtClean="0">
                          <a:latin typeface="Times New Roman" pitchFamily="18" charset="0"/>
                          <a:cs typeface="Times New Roman" pitchFamily="18" charset="0"/>
                        </a:rPr>
                        <a:t>Điểm rèn luyện</a:t>
                      </a:r>
                      <a:endParaRPr lang="vi-VN" sz="1400" dirty="0">
                        <a:latin typeface="Times New Roman" pitchFamily="18" charset="0"/>
                        <a:cs typeface="Times New Roman" pitchFamily="18" charset="0"/>
                      </a:endParaRPr>
                    </a:p>
                  </a:txBody>
                  <a:tcPr marL="0" marR="0" marT="108585" marB="0"/>
                </a:tc>
                <a:tc>
                  <a:txBody>
                    <a:bodyPr/>
                    <a:lstStyle/>
                    <a:p>
                      <a:pPr marL="75565" marR="163830" algn="l">
                        <a:lnSpc>
                          <a:spcPct val="200000"/>
                        </a:lnSpc>
                        <a:spcBef>
                          <a:spcPts val="160"/>
                        </a:spcBef>
                      </a:pPr>
                      <a:r>
                        <a:rPr lang="vi-VN" sz="1400" dirty="0" smtClean="0">
                          <a:latin typeface="Times New Roman" pitchFamily="18" charset="0"/>
                          <a:cs typeface="Times New Roman" pitchFamily="18" charset="0"/>
                        </a:rPr>
                        <a:t>Đạt điểm RL loại  Xuất sắc</a:t>
                      </a:r>
                      <a:endParaRPr lang="vi-VN" sz="1400" dirty="0">
                        <a:latin typeface="Times New Roman" pitchFamily="18" charset="0"/>
                        <a:cs typeface="Times New Roman" pitchFamily="18" charset="0"/>
                      </a:endParaRPr>
                    </a:p>
                  </a:txBody>
                  <a:tcPr marL="0" marR="0" marT="20320" marB="0"/>
                </a:tc>
                <a:tc>
                  <a:txBody>
                    <a:bodyPr/>
                    <a:lstStyle/>
                    <a:p>
                      <a:pPr marL="76200" marR="364490" algn="l">
                        <a:lnSpc>
                          <a:spcPct val="200000"/>
                        </a:lnSpc>
                        <a:spcBef>
                          <a:spcPts val="160"/>
                        </a:spcBef>
                      </a:pPr>
                      <a:r>
                        <a:rPr lang="vi-VN" sz="1400" smtClean="0">
                          <a:latin typeface="Times New Roman" pitchFamily="18" charset="0"/>
                          <a:cs typeface="Times New Roman" pitchFamily="18" charset="0"/>
                        </a:rPr>
                        <a:t>Đạt điểm RL loại  Tốt trở lên</a:t>
                      </a:r>
                      <a:endParaRPr lang="vi-VN" sz="1400" dirty="0">
                        <a:latin typeface="Times New Roman" pitchFamily="18" charset="0"/>
                        <a:cs typeface="Times New Roman" pitchFamily="18" charset="0"/>
                      </a:endParaRPr>
                    </a:p>
                  </a:txBody>
                  <a:tcPr marL="0" marR="0" marT="20320" marB="0"/>
                </a:tc>
                <a:tc>
                  <a:txBody>
                    <a:bodyPr/>
                    <a:lstStyle/>
                    <a:p>
                      <a:pPr marL="76200" marR="200025" algn="l">
                        <a:lnSpc>
                          <a:spcPct val="200000"/>
                        </a:lnSpc>
                        <a:spcBef>
                          <a:spcPts val="160"/>
                        </a:spcBef>
                      </a:pPr>
                      <a:r>
                        <a:rPr lang="vi-VN" sz="1400" smtClean="0">
                          <a:latin typeface="Times New Roman" pitchFamily="18" charset="0"/>
                          <a:cs typeface="Times New Roman" pitchFamily="18" charset="0"/>
                        </a:rPr>
                        <a:t>Đạt điểm RL loại  Khá trở lên</a:t>
                      </a:r>
                      <a:endParaRPr lang="vi-VN" sz="1400" dirty="0">
                        <a:latin typeface="Times New Roman" pitchFamily="18" charset="0"/>
                        <a:cs typeface="Times New Roman" pitchFamily="18" charset="0"/>
                      </a:endParaRPr>
                    </a:p>
                  </a:txBody>
                  <a:tcPr marL="0" marR="0" marT="20320" marB="0"/>
                </a:tc>
                <a:extLst>
                  <a:ext uri="{0D108BD9-81ED-4DB2-BD59-A6C34878D82A}">
                    <a16:rowId xmlns="" xmlns:a16="http://schemas.microsoft.com/office/drawing/2014/main" val="10003"/>
                  </a:ext>
                </a:extLst>
              </a:tr>
              <a:tr h="950627">
                <a:tc>
                  <a:txBody>
                    <a:bodyPr/>
                    <a:lstStyle/>
                    <a:p>
                      <a:pPr marL="2540" algn="ctr">
                        <a:lnSpc>
                          <a:spcPct val="250000"/>
                        </a:lnSpc>
                        <a:spcBef>
                          <a:spcPts val="850"/>
                        </a:spcBef>
                      </a:pPr>
                      <a:r>
                        <a:rPr sz="1400" dirty="0">
                          <a:latin typeface="Times New Roman" panose="02020603050405020304" pitchFamily="18" charset="0"/>
                          <a:cs typeface="Times New Roman" panose="02020603050405020304" pitchFamily="18" charset="0"/>
                        </a:rPr>
                        <a:t>3</a:t>
                      </a:r>
                    </a:p>
                  </a:txBody>
                  <a:tcPr marL="0" marR="0" marT="107950" marB="0"/>
                </a:tc>
                <a:tc>
                  <a:txBody>
                    <a:bodyPr/>
                    <a:lstStyle/>
                    <a:p>
                      <a:pPr marL="75565" marR="197485" algn="l">
                        <a:lnSpc>
                          <a:spcPct val="150000"/>
                        </a:lnSpc>
                        <a:spcBef>
                          <a:spcPts val="160"/>
                        </a:spcBef>
                      </a:pPr>
                      <a:r>
                        <a:rPr lang="vi-VN" sz="1400" smtClean="0">
                          <a:latin typeface="Times New Roman" pitchFamily="18" charset="0"/>
                          <a:cs typeface="Times New Roman" pitchFamily="18" charset="0"/>
                        </a:rPr>
                        <a:t>Phân bổ tỷ lệ (%) từ quỹ học  bổng KKHT</a:t>
                      </a:r>
                      <a:endParaRPr lang="vi-VN" sz="1400" dirty="0">
                        <a:latin typeface="Times New Roman" pitchFamily="18" charset="0"/>
                        <a:cs typeface="Times New Roman" pitchFamily="18" charset="0"/>
                      </a:endParaRPr>
                    </a:p>
                  </a:txBody>
                  <a:tcPr marL="0" marR="0" marT="20320" marB="0"/>
                </a:tc>
                <a:tc>
                  <a:txBody>
                    <a:bodyPr/>
                    <a:lstStyle/>
                    <a:p>
                      <a:pPr marL="75565" algn="l">
                        <a:lnSpc>
                          <a:spcPct val="200000"/>
                        </a:lnSpc>
                        <a:spcBef>
                          <a:spcPts val="850"/>
                        </a:spcBef>
                      </a:pPr>
                      <a:r>
                        <a:rPr lang="vi-VN" sz="1400" smtClean="0">
                          <a:latin typeface="Times New Roman" pitchFamily="18" charset="0"/>
                          <a:cs typeface="Times New Roman" pitchFamily="18" charset="0"/>
                        </a:rPr>
                        <a:t>Tối đa 20%</a:t>
                      </a:r>
                      <a:endParaRPr lang="vi-VN" sz="1400" dirty="0">
                        <a:latin typeface="Times New Roman" pitchFamily="18" charset="0"/>
                        <a:cs typeface="Times New Roman" pitchFamily="18" charset="0"/>
                      </a:endParaRPr>
                    </a:p>
                  </a:txBody>
                  <a:tcPr marL="0" marR="0" marT="107950" marB="0"/>
                </a:tc>
                <a:tc>
                  <a:txBody>
                    <a:bodyPr/>
                    <a:lstStyle/>
                    <a:p>
                      <a:pPr marL="75565" algn="l">
                        <a:lnSpc>
                          <a:spcPct val="200000"/>
                        </a:lnSpc>
                        <a:spcBef>
                          <a:spcPts val="850"/>
                        </a:spcBef>
                      </a:pPr>
                      <a:r>
                        <a:rPr lang="vi-VN" sz="1400" smtClean="0">
                          <a:latin typeface="Times New Roman" pitchFamily="18" charset="0"/>
                          <a:cs typeface="Times New Roman" pitchFamily="18" charset="0"/>
                        </a:rPr>
                        <a:t>Tối đa 20%</a:t>
                      </a:r>
                      <a:endParaRPr lang="vi-VN" sz="1400" dirty="0">
                        <a:latin typeface="Times New Roman" pitchFamily="18" charset="0"/>
                        <a:cs typeface="Times New Roman" pitchFamily="18" charset="0"/>
                      </a:endParaRPr>
                    </a:p>
                  </a:txBody>
                  <a:tcPr marL="0" marR="0" marT="107950" marB="0"/>
                </a:tc>
                <a:tc>
                  <a:txBody>
                    <a:bodyPr/>
                    <a:lstStyle/>
                    <a:p>
                      <a:pPr marL="75565" algn="l">
                        <a:lnSpc>
                          <a:spcPct val="200000"/>
                        </a:lnSpc>
                        <a:spcBef>
                          <a:spcPts val="850"/>
                        </a:spcBef>
                      </a:pPr>
                      <a:r>
                        <a:rPr lang="vi-VN" sz="1400" dirty="0" smtClean="0">
                          <a:latin typeface="Times New Roman" pitchFamily="18" charset="0"/>
                          <a:cs typeface="Times New Roman" pitchFamily="18" charset="0"/>
                        </a:rPr>
                        <a:t>Tối thiểu 60%</a:t>
                      </a:r>
                      <a:endParaRPr lang="vi-VN" sz="1400" dirty="0">
                        <a:latin typeface="Times New Roman" pitchFamily="18" charset="0"/>
                        <a:cs typeface="Times New Roman" pitchFamily="18" charset="0"/>
                      </a:endParaRPr>
                    </a:p>
                  </a:txBody>
                  <a:tcPr marL="0" marR="0" marT="107950" marB="0"/>
                </a:tc>
                <a:extLst>
                  <a:ext uri="{0D108BD9-81ED-4DB2-BD59-A6C34878D82A}">
                    <a16:rowId xmlns="" xmlns:a16="http://schemas.microsoft.com/office/drawing/2014/main" val="10004"/>
                  </a:ext>
                </a:extLst>
              </a:tr>
            </a:tbl>
          </a:graphicData>
        </a:graphic>
      </p:graphicFrame>
      <p:sp>
        <p:nvSpPr>
          <p:cNvPr id="13" name="object 4"/>
          <p:cNvSpPr txBox="1"/>
          <p:nvPr/>
        </p:nvSpPr>
        <p:spPr>
          <a:xfrm>
            <a:off x="1295400" y="6400800"/>
            <a:ext cx="7891145" cy="619850"/>
          </a:xfrm>
          <a:prstGeom prst="rect">
            <a:avLst/>
          </a:prstGeom>
        </p:spPr>
        <p:txBody>
          <a:bodyPr vert="horz" wrap="square" lIns="0" tIns="12065" rIns="0" bIns="0" rtlCol="0">
            <a:spAutoFit/>
          </a:bodyPr>
          <a:lstStyle/>
          <a:p>
            <a:pPr marL="75565" marR="163830">
              <a:lnSpc>
                <a:spcPct val="150000"/>
              </a:lnSpc>
              <a:spcBef>
                <a:spcPts val="160"/>
              </a:spcBef>
            </a:pPr>
            <a:r>
              <a:rPr lang="vi-VN" sz="1400" b="1" i="1" dirty="0" smtClean="0">
                <a:latin typeface="Times New Roman" pitchFamily="18" charset="0"/>
                <a:cs typeface="Times New Roman" pitchFamily="18" charset="0"/>
              </a:rPr>
              <a:t>Học bổng lấy liền mạch từ cao xuống thấp không ngắt quãng, trong trường hợp không sử dụng hết quỹ học bổng  cấp cho </a:t>
            </a:r>
            <a:r>
              <a:rPr lang="en-US" sz="1400" b="1" i="1" dirty="0" smtClean="0">
                <a:latin typeface="Times New Roman" pitchFamily="18" charset="0"/>
                <a:cs typeface="Times New Roman" pitchFamily="18" charset="0"/>
              </a:rPr>
              <a:t>S</a:t>
            </a:r>
            <a:r>
              <a:rPr lang="vi-VN" sz="1400" b="1" i="1" dirty="0" smtClean="0">
                <a:latin typeface="Times New Roman" pitchFamily="18" charset="0"/>
                <a:cs typeface="Times New Roman" pitchFamily="18" charset="0"/>
              </a:rPr>
              <a:t>inh viên của ngành học, khóa học sẽ do Hiệu trưởng Nhà trường quyết định.</a:t>
            </a:r>
            <a:endParaRPr lang="vi-VN" sz="1400" b="1" i="1" dirty="0">
              <a:latin typeface="Times New Roman" pitchFamily="18" charset="0"/>
              <a:cs typeface="Times New Roman" pitchFamily="18" charset="0"/>
            </a:endParaRPr>
          </a:p>
        </p:txBody>
      </p:sp>
      <p:grpSp>
        <p:nvGrpSpPr>
          <p:cNvPr id="14" name="object 5"/>
          <p:cNvGrpSpPr/>
          <p:nvPr/>
        </p:nvGrpSpPr>
        <p:grpSpPr>
          <a:xfrm>
            <a:off x="1066800" y="1219200"/>
            <a:ext cx="8193405" cy="586740"/>
            <a:chOff x="941832" y="1819655"/>
            <a:chExt cx="8193405" cy="586740"/>
          </a:xfrm>
        </p:grpSpPr>
        <p:sp>
          <p:nvSpPr>
            <p:cNvPr id="15" name="object 6"/>
            <p:cNvSpPr/>
            <p:nvPr/>
          </p:nvSpPr>
          <p:spPr>
            <a:xfrm>
              <a:off x="941832" y="1819655"/>
              <a:ext cx="8188959" cy="582295"/>
            </a:xfrm>
            <a:custGeom>
              <a:avLst/>
              <a:gdLst/>
              <a:ahLst/>
              <a:cxnLst/>
              <a:rect l="l" t="t" r="r" b="b"/>
              <a:pathLst>
                <a:path w="8188959" h="582294">
                  <a:moveTo>
                    <a:pt x="8188452" y="582168"/>
                  </a:moveTo>
                  <a:lnTo>
                    <a:pt x="0" y="582168"/>
                  </a:lnTo>
                  <a:lnTo>
                    <a:pt x="0" y="0"/>
                  </a:lnTo>
                  <a:lnTo>
                    <a:pt x="8188452" y="0"/>
                  </a:lnTo>
                  <a:lnTo>
                    <a:pt x="8188452" y="582168"/>
                  </a:lnTo>
                  <a:close/>
                </a:path>
              </a:pathLst>
            </a:custGeom>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latin typeface="Times New Roman" pitchFamily="18" charset="0"/>
                <a:cs typeface="Times New Roman" pitchFamily="18" charset="0"/>
              </a:endParaRPr>
            </a:p>
          </p:txBody>
        </p:sp>
        <p:sp>
          <p:nvSpPr>
            <p:cNvPr id="16" name="object 7"/>
            <p:cNvSpPr/>
            <p:nvPr/>
          </p:nvSpPr>
          <p:spPr>
            <a:xfrm>
              <a:off x="941832" y="1819655"/>
              <a:ext cx="8193405" cy="586740"/>
            </a:xfrm>
            <a:custGeom>
              <a:avLst/>
              <a:gdLst/>
              <a:ahLst/>
              <a:cxnLst/>
              <a:rect l="l" t="t" r="r" b="b"/>
              <a:pathLst>
                <a:path w="8193405" h="586739">
                  <a:moveTo>
                    <a:pt x="8193024" y="586740"/>
                  </a:moveTo>
                  <a:lnTo>
                    <a:pt x="0" y="586740"/>
                  </a:lnTo>
                  <a:lnTo>
                    <a:pt x="0" y="0"/>
                  </a:lnTo>
                  <a:lnTo>
                    <a:pt x="8193024" y="0"/>
                  </a:lnTo>
                  <a:lnTo>
                    <a:pt x="8193024" y="3048"/>
                  </a:lnTo>
                  <a:lnTo>
                    <a:pt x="4572" y="3048"/>
                  </a:lnTo>
                  <a:lnTo>
                    <a:pt x="1524" y="6096"/>
                  </a:lnTo>
                  <a:lnTo>
                    <a:pt x="4572" y="6096"/>
                  </a:lnTo>
                  <a:lnTo>
                    <a:pt x="4572" y="582168"/>
                  </a:lnTo>
                  <a:lnTo>
                    <a:pt x="1524" y="582168"/>
                  </a:lnTo>
                  <a:lnTo>
                    <a:pt x="4572" y="585216"/>
                  </a:lnTo>
                  <a:lnTo>
                    <a:pt x="8193024" y="585216"/>
                  </a:lnTo>
                  <a:lnTo>
                    <a:pt x="8193024" y="586740"/>
                  </a:lnTo>
                  <a:close/>
                </a:path>
                <a:path w="8193405" h="586739">
                  <a:moveTo>
                    <a:pt x="4572" y="6096"/>
                  </a:moveTo>
                  <a:lnTo>
                    <a:pt x="1524" y="6096"/>
                  </a:lnTo>
                  <a:lnTo>
                    <a:pt x="4572" y="3048"/>
                  </a:lnTo>
                  <a:lnTo>
                    <a:pt x="4572" y="6096"/>
                  </a:lnTo>
                  <a:close/>
                </a:path>
                <a:path w="8193405" h="586739">
                  <a:moveTo>
                    <a:pt x="8188452" y="6096"/>
                  </a:moveTo>
                  <a:lnTo>
                    <a:pt x="4572" y="6096"/>
                  </a:lnTo>
                  <a:lnTo>
                    <a:pt x="4572" y="3048"/>
                  </a:lnTo>
                  <a:lnTo>
                    <a:pt x="8188452" y="3048"/>
                  </a:lnTo>
                  <a:lnTo>
                    <a:pt x="8188452" y="6096"/>
                  </a:lnTo>
                  <a:close/>
                </a:path>
                <a:path w="8193405" h="586739">
                  <a:moveTo>
                    <a:pt x="8188452" y="585216"/>
                  </a:moveTo>
                  <a:lnTo>
                    <a:pt x="8188452" y="3048"/>
                  </a:lnTo>
                  <a:lnTo>
                    <a:pt x="8189976" y="6096"/>
                  </a:lnTo>
                  <a:lnTo>
                    <a:pt x="8193024" y="6096"/>
                  </a:lnTo>
                  <a:lnTo>
                    <a:pt x="8193024" y="582168"/>
                  </a:lnTo>
                  <a:lnTo>
                    <a:pt x="8189976" y="582168"/>
                  </a:lnTo>
                  <a:lnTo>
                    <a:pt x="8188452" y="585216"/>
                  </a:lnTo>
                  <a:close/>
                </a:path>
                <a:path w="8193405" h="586739">
                  <a:moveTo>
                    <a:pt x="8193024" y="6096"/>
                  </a:moveTo>
                  <a:lnTo>
                    <a:pt x="8189976" y="6096"/>
                  </a:lnTo>
                  <a:lnTo>
                    <a:pt x="8188452" y="3048"/>
                  </a:lnTo>
                  <a:lnTo>
                    <a:pt x="8193024" y="3048"/>
                  </a:lnTo>
                  <a:lnTo>
                    <a:pt x="8193024" y="6096"/>
                  </a:lnTo>
                  <a:close/>
                </a:path>
                <a:path w="8193405" h="586739">
                  <a:moveTo>
                    <a:pt x="4572" y="585216"/>
                  </a:moveTo>
                  <a:lnTo>
                    <a:pt x="1524" y="582168"/>
                  </a:lnTo>
                  <a:lnTo>
                    <a:pt x="4572" y="582168"/>
                  </a:lnTo>
                  <a:lnTo>
                    <a:pt x="4572" y="585216"/>
                  </a:lnTo>
                  <a:close/>
                </a:path>
                <a:path w="8193405" h="586739">
                  <a:moveTo>
                    <a:pt x="8188452" y="585216"/>
                  </a:moveTo>
                  <a:lnTo>
                    <a:pt x="4572" y="585216"/>
                  </a:lnTo>
                  <a:lnTo>
                    <a:pt x="4572" y="582168"/>
                  </a:lnTo>
                  <a:lnTo>
                    <a:pt x="8188452" y="582168"/>
                  </a:lnTo>
                  <a:lnTo>
                    <a:pt x="8188452" y="585216"/>
                  </a:lnTo>
                  <a:close/>
                </a:path>
                <a:path w="8193405" h="586739">
                  <a:moveTo>
                    <a:pt x="8193024" y="585216"/>
                  </a:moveTo>
                  <a:lnTo>
                    <a:pt x="8188452" y="585216"/>
                  </a:lnTo>
                  <a:lnTo>
                    <a:pt x="8189976" y="582168"/>
                  </a:lnTo>
                  <a:lnTo>
                    <a:pt x="8193024" y="582168"/>
                  </a:lnTo>
                  <a:lnTo>
                    <a:pt x="8193024" y="585216"/>
                  </a:lnTo>
                  <a:close/>
                </a:path>
              </a:pathLst>
            </a:custGeom>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latin typeface="Times New Roman" pitchFamily="18" charset="0"/>
                <a:cs typeface="Times New Roman" pitchFamily="18" charset="0"/>
              </a:endParaRPr>
            </a:p>
          </p:txBody>
        </p:sp>
      </p:grpSp>
      <p:sp>
        <p:nvSpPr>
          <p:cNvPr id="17" name="object 8"/>
          <p:cNvSpPr txBox="1"/>
          <p:nvPr/>
        </p:nvSpPr>
        <p:spPr>
          <a:xfrm>
            <a:off x="990600" y="1371600"/>
            <a:ext cx="8188959" cy="278923"/>
          </a:xfrm>
          <a:prstGeom prst="rect">
            <a:avLst/>
          </a:prstGeom>
        </p:spPr>
        <p:txBody>
          <a:bodyPr vert="horz" wrap="square" lIns="0" tIns="1905" rIns="0" bIns="0" rtlCol="0">
            <a:spAutoFit/>
          </a:bodyPr>
          <a:lstStyle/>
          <a:p>
            <a:pPr marL="196215" algn="ctr">
              <a:spcBef>
                <a:spcPts val="855"/>
              </a:spcBef>
            </a:pPr>
            <a:r>
              <a:rPr lang="en-US" b="1" dirty="0" smtClean="0">
                <a:latin typeface="Times New Roman" pitchFamily="18" charset="0"/>
                <a:cs typeface="Times New Roman" pitchFamily="18" charset="0"/>
              </a:rPr>
              <a:t>PHÂN BỔ QUỸ HỌC BỔNG </a:t>
            </a:r>
            <a:r>
              <a:rPr lang="vi-VN" b="1" dirty="0" smtClean="0">
                <a:latin typeface="Times New Roman" pitchFamily="18" charset="0"/>
                <a:cs typeface="Times New Roman" pitchFamily="18" charset="0"/>
              </a:rPr>
              <a:t>KKHT</a:t>
            </a:r>
            <a:endParaRPr lang="vi-VN"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228600"/>
            <a:ext cx="10058400" cy="72390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457200" y="685800"/>
            <a:ext cx="7848600" cy="284693"/>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NHỮNG NỘI DUNG CƠ BẢN CỦA  CÁC QUYẾT ĐỊNH</a:t>
            </a:r>
            <a:endParaRPr lang="en-US" sz="1400" dirty="0" smtClean="0">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p14="http://schemas.microsoft.com/office/powerpoint/2010/main" val="3109660065"/>
              </p:ext>
            </p:extLst>
          </p:nvPr>
        </p:nvGraphicFramePr>
        <p:xfrm>
          <a:off x="990600" y="1447800"/>
          <a:ext cx="84582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89560" y="381000"/>
            <a:ext cx="9768840" cy="67056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762000" y="838200"/>
            <a:ext cx="7848600" cy="284693"/>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NHỮNG NỘI DUNG CƠ BẢN CỦA  CÁC QUYẾT ĐỊNH</a:t>
            </a:r>
            <a:endParaRPr lang="en-US" sz="1400" dirty="0" smtClean="0">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p14="http://schemas.microsoft.com/office/powerpoint/2010/main" val="451107227"/>
              </p:ext>
            </p:extLst>
          </p:nvPr>
        </p:nvGraphicFramePr>
        <p:xfrm>
          <a:off x="1371600" y="1752600"/>
          <a:ext cx="82296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89560" y="609600"/>
            <a:ext cx="9768840" cy="64770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762000" y="838200"/>
            <a:ext cx="7848600" cy="284693"/>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NHỮNG NỘI DUNG CƠ BẢN CỦA  CÁC QUYẾT ĐỊNH</a:t>
            </a:r>
            <a:endParaRPr lang="en-US" sz="1400" dirty="0" smtClean="0">
              <a:latin typeface="Times New Roman" pitchFamily="18" charset="0"/>
              <a:cs typeface="Times New Roman" pitchFamily="18" charset="0"/>
            </a:endParaRPr>
          </a:p>
        </p:txBody>
      </p:sp>
      <p:graphicFrame>
        <p:nvGraphicFramePr>
          <p:cNvPr id="4" name="Diagram 3"/>
          <p:cNvGraphicFramePr/>
          <p:nvPr>
            <p:extLst>
              <p:ext uri="{D42A27DB-BD31-4B8C-83A1-F6EECF244321}">
                <p14:modId xmlns="" xmlns:p14="http://schemas.microsoft.com/office/powerpoint/2010/main" val="2499871717"/>
              </p:ext>
            </p:extLst>
          </p:nvPr>
        </p:nvGraphicFramePr>
        <p:xfrm>
          <a:off x="1219200" y="1600200"/>
          <a:ext cx="83058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0"/>
            <a:ext cx="10058400" cy="77724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533400" y="381000"/>
            <a:ext cx="7848600" cy="500137"/>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dirty="0" smtClean="0">
                <a:solidFill>
                  <a:srgbClr val="C00000"/>
                </a:solidFill>
                <a:latin typeface="Times New Roman" pitchFamily="18" charset="0"/>
                <a:cs typeface="Times New Roman" pitchFamily="18" charset="0"/>
              </a:rPr>
              <a:t>NHỮNG NỘI DUNG CƠ BẢN CỦA  CÁC QUYẾT ĐỊNH</a:t>
            </a:r>
            <a:endParaRPr lang="en-US" sz="1400" dirty="0" smtClean="0">
              <a:latin typeface="Times New Roman" pitchFamily="18" charset="0"/>
              <a:cs typeface="Times New Roman" pitchFamily="18" charset="0"/>
            </a:endParaRPr>
          </a:p>
          <a:p>
            <a:pPr lvl="0">
              <a:lnSpc>
                <a:spcPct val="100000"/>
              </a:lnSpc>
            </a:pPr>
            <a:endParaRPr lang="en-US" sz="1400" dirty="0" smtClean="0">
              <a:latin typeface="Times New Roman" pitchFamily="18" charset="0"/>
              <a:cs typeface="Times New Roman" pitchFamily="18" charset="0"/>
            </a:endParaRPr>
          </a:p>
        </p:txBody>
      </p:sp>
      <p:sp>
        <p:nvSpPr>
          <p:cNvPr id="5" name="TextBox 1"/>
          <p:cNvSpPr txBox="1">
            <a:spLocks noChangeArrowheads="1"/>
          </p:cNvSpPr>
          <p:nvPr/>
        </p:nvSpPr>
        <p:spPr bwMode="auto">
          <a:xfrm>
            <a:off x="533400" y="1066800"/>
            <a:ext cx="8458200" cy="931024"/>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lIns="68580" tIns="34290" rIns="68580" bIns="34290">
            <a:spAutoFit/>
          </a:bodyPr>
          <a:lstStyle/>
          <a:p>
            <a:pPr lvl="0" algn="just">
              <a:lnSpc>
                <a:spcPct val="100000"/>
              </a:lnSpc>
            </a:pPr>
            <a:r>
              <a:rPr lang="en-US" sz="1400" b="1" dirty="0" smtClean="0">
                <a:latin typeface="Times New Roman" pitchFamily="18" charset="0"/>
                <a:cs typeface="Times New Roman" pitchFamily="18" charset="0"/>
              </a:rPr>
              <a:t>VI. Quyết định 673</a:t>
            </a:r>
            <a:r>
              <a:rPr lang="vi-VN" sz="1400" b="1" dirty="0" smtClean="0">
                <a:latin typeface="Times New Roman" pitchFamily="18" charset="0"/>
                <a:cs typeface="Times New Roman" pitchFamily="18" charset="0"/>
              </a:rPr>
              <a:t>/QĐ-ĐHKTKTCN</a:t>
            </a:r>
            <a:r>
              <a:rPr lang="en-US" sz="1400" b="1" dirty="0" smtClean="0">
                <a:latin typeface="Times New Roman" pitchFamily="18" charset="0"/>
                <a:cs typeface="Times New Roman" pitchFamily="18" charset="0"/>
              </a:rPr>
              <a:t> </a:t>
            </a:r>
            <a:r>
              <a:rPr lang="vi-VN" sz="1400" b="1" dirty="0" smtClean="0">
                <a:latin typeface="Times New Roman" pitchFamily="18" charset="0"/>
                <a:cs typeface="Times New Roman" pitchFamily="18" charset="0"/>
              </a:rPr>
              <a:t>ngày </a:t>
            </a:r>
            <a:r>
              <a:rPr lang="en-US" sz="1400" b="1" dirty="0" smtClean="0">
                <a:latin typeface="Times New Roman" pitchFamily="18" charset="0"/>
                <a:cs typeface="Times New Roman" pitchFamily="18" charset="0"/>
              </a:rPr>
              <a:t>05</a:t>
            </a:r>
            <a:r>
              <a:rPr lang="vi-VN" sz="1400" b="1" dirty="0" smtClean="0">
                <a:latin typeface="Times New Roman" pitchFamily="18" charset="0"/>
                <a:cs typeface="Times New Roman" pitchFamily="18" charset="0"/>
              </a:rPr>
              <a:t> tháng </a:t>
            </a:r>
            <a:r>
              <a:rPr lang="en-US" sz="1400" b="1" dirty="0" smtClean="0">
                <a:latin typeface="Times New Roman" pitchFamily="18" charset="0"/>
                <a:cs typeface="Times New Roman" pitchFamily="18" charset="0"/>
              </a:rPr>
              <a:t>9</a:t>
            </a:r>
            <a:r>
              <a:rPr lang="vi-VN" sz="1400" b="1" dirty="0" smtClean="0">
                <a:latin typeface="Times New Roman" pitchFamily="18" charset="0"/>
                <a:cs typeface="Times New Roman" pitchFamily="18" charset="0"/>
              </a:rPr>
              <a:t> năm 20</a:t>
            </a:r>
            <a:r>
              <a:rPr lang="en-US" sz="1400" b="1" dirty="0" smtClean="0">
                <a:latin typeface="Times New Roman" pitchFamily="18" charset="0"/>
                <a:cs typeface="Times New Roman" pitchFamily="18" charset="0"/>
              </a:rPr>
              <a:t>22</a:t>
            </a:r>
            <a:r>
              <a:rPr lang="vi-VN" sz="1400" b="1" dirty="0" smtClean="0">
                <a:latin typeface="Times New Roman" pitchFamily="18" charset="0"/>
                <a:cs typeface="Times New Roman" pitchFamily="18" charset="0"/>
              </a:rPr>
              <a:t> </a:t>
            </a:r>
            <a:r>
              <a:rPr lang="en-US" sz="1400" b="1" dirty="0" smtClean="0">
                <a:latin typeface="Times New Roman" pitchFamily="18" charset="0"/>
                <a:cs typeface="Times New Roman" pitchFamily="18" charset="0"/>
              </a:rPr>
              <a:t>Ban hành Quy định về thực hiện nếp sống văn hóa học đường và môi trường học tập 5S đối với người học tại Trường Đại học Kinh tế - Kỹ thuật Công nghiệp. </a:t>
            </a:r>
            <a:r>
              <a:rPr lang="en-US" sz="1200" b="1" dirty="0" smtClean="0">
                <a:latin typeface="Times New Roman" pitchFamily="18" charset="0"/>
                <a:cs typeface="Times New Roman" pitchFamily="18" charset="0"/>
                <a:hlinkClick r:id="rId3"/>
              </a:rPr>
              <a:t>https://uneti.edu.vn/quyet-dinh-ban-hanh-quy-dinh-ve-thuc-hien-nep-song-van-hoa-hoc-duong-va-moi-truong-hoc-tap-5s-doi-voi-nguoi-hoc-tai-truong-dai-hoc-kinh-te-ky-thuat-cong-nghiep/</a:t>
            </a:r>
            <a:endParaRPr lang="en-US" sz="1400" dirty="0" smtClean="0">
              <a:latin typeface="Times New Roman" pitchFamily="18" charset="0"/>
              <a:cs typeface="Times New Roman" pitchFamily="18" charset="0"/>
            </a:endParaRPr>
          </a:p>
        </p:txBody>
      </p:sp>
      <p:sp>
        <p:nvSpPr>
          <p:cNvPr id="6" name="object 2"/>
          <p:cNvSpPr/>
          <p:nvPr/>
        </p:nvSpPr>
        <p:spPr>
          <a:xfrm>
            <a:off x="1143000" y="2514600"/>
            <a:ext cx="5078691" cy="4535953"/>
          </a:xfrm>
          <a:prstGeom prst="rect">
            <a:avLst/>
          </a:prstGeom>
          <a:blipFill>
            <a:blip r:embed="rId4" cstate="print"/>
            <a:stretch>
              <a:fillRect/>
            </a:stretch>
          </a:blipFill>
        </p:spPr>
        <p:txBody>
          <a:bodyPr wrap="square" lIns="0" tIns="0" rIns="0" bIns="0" rtlCol="0"/>
          <a:lstStyle/>
          <a:p>
            <a:endParaRPr/>
          </a:p>
        </p:txBody>
      </p:sp>
      <p:sp>
        <p:nvSpPr>
          <p:cNvPr id="7" name="object 4"/>
          <p:cNvSpPr txBox="1"/>
          <p:nvPr/>
        </p:nvSpPr>
        <p:spPr>
          <a:xfrm>
            <a:off x="1752600" y="2209800"/>
            <a:ext cx="6477000" cy="240450"/>
          </a:xfrm>
          <a:prstGeom prst="rect">
            <a:avLst/>
          </a:prstGeom>
        </p:spPr>
        <p:txBody>
          <a:bodyPr vert="horz" wrap="square" lIns="0" tIns="17145" rIns="0" bIns="0" rtlCol="0">
            <a:spAutoFit/>
          </a:bodyPr>
          <a:lstStyle/>
          <a:p>
            <a:pPr marL="12700">
              <a:lnSpc>
                <a:spcPct val="100000"/>
              </a:lnSpc>
              <a:spcBef>
                <a:spcPts val="135"/>
              </a:spcBef>
            </a:pPr>
            <a:r>
              <a:rPr lang="en-US" sz="1450" b="1" spc="20" dirty="0" smtClean="0">
                <a:solidFill>
                  <a:srgbClr val="FF0000"/>
                </a:solidFill>
                <a:latin typeface="Times New Roman"/>
                <a:cs typeface="Times New Roman"/>
              </a:rPr>
              <a:t>THỰC HIỆN </a:t>
            </a:r>
            <a:r>
              <a:rPr sz="1450" b="1" spc="20" dirty="0" smtClean="0">
                <a:solidFill>
                  <a:srgbClr val="FF0000"/>
                </a:solidFill>
                <a:latin typeface="Times New Roman"/>
                <a:cs typeface="Times New Roman"/>
              </a:rPr>
              <a:t>NẾP</a:t>
            </a:r>
            <a:r>
              <a:rPr sz="1450" b="1" spc="-85" dirty="0" smtClean="0">
                <a:solidFill>
                  <a:srgbClr val="FF0000"/>
                </a:solidFill>
                <a:latin typeface="Times New Roman"/>
                <a:cs typeface="Times New Roman"/>
              </a:rPr>
              <a:t> </a:t>
            </a:r>
            <a:r>
              <a:rPr lang="en-US" sz="1450" b="1" spc="-85" dirty="0" smtClean="0">
                <a:solidFill>
                  <a:srgbClr val="FF0000"/>
                </a:solidFill>
                <a:latin typeface="Times New Roman"/>
                <a:cs typeface="Times New Roman"/>
              </a:rPr>
              <a:t> </a:t>
            </a:r>
            <a:r>
              <a:rPr sz="1450" b="1" spc="25" dirty="0" smtClean="0">
                <a:solidFill>
                  <a:srgbClr val="FF0000"/>
                </a:solidFill>
                <a:latin typeface="Times New Roman"/>
                <a:cs typeface="Times New Roman"/>
              </a:rPr>
              <a:t>SỐNG</a:t>
            </a:r>
            <a:r>
              <a:rPr sz="1450" b="1" spc="-35" dirty="0" smtClean="0">
                <a:solidFill>
                  <a:srgbClr val="FF0000"/>
                </a:solidFill>
                <a:latin typeface="Times New Roman"/>
                <a:cs typeface="Times New Roman"/>
              </a:rPr>
              <a:t> </a:t>
            </a:r>
            <a:r>
              <a:rPr sz="1450" b="1" spc="20" dirty="0">
                <a:solidFill>
                  <a:srgbClr val="FF0000"/>
                </a:solidFill>
                <a:latin typeface="Times New Roman"/>
                <a:cs typeface="Times New Roman"/>
              </a:rPr>
              <a:t>VĂN</a:t>
            </a:r>
            <a:r>
              <a:rPr sz="1450" b="1" spc="10" dirty="0">
                <a:solidFill>
                  <a:srgbClr val="FF0000"/>
                </a:solidFill>
                <a:latin typeface="Times New Roman"/>
                <a:cs typeface="Times New Roman"/>
              </a:rPr>
              <a:t> </a:t>
            </a:r>
            <a:r>
              <a:rPr sz="1450" b="1" spc="20" dirty="0">
                <a:solidFill>
                  <a:srgbClr val="FF0000"/>
                </a:solidFill>
                <a:latin typeface="Times New Roman"/>
                <a:cs typeface="Times New Roman"/>
              </a:rPr>
              <a:t>HÓA</a:t>
            </a:r>
            <a:r>
              <a:rPr sz="1450" b="1" spc="-70" dirty="0">
                <a:solidFill>
                  <a:srgbClr val="FF0000"/>
                </a:solidFill>
                <a:latin typeface="Times New Roman"/>
                <a:cs typeface="Times New Roman"/>
              </a:rPr>
              <a:t> </a:t>
            </a:r>
            <a:r>
              <a:rPr lang="en-US" sz="1450" b="1" spc="-70" dirty="0" smtClean="0">
                <a:solidFill>
                  <a:srgbClr val="FF0000"/>
                </a:solidFill>
                <a:latin typeface="Times New Roman"/>
                <a:cs typeface="Times New Roman"/>
              </a:rPr>
              <a:t> </a:t>
            </a:r>
            <a:r>
              <a:rPr sz="1450" b="1" spc="15" dirty="0" smtClean="0">
                <a:solidFill>
                  <a:srgbClr val="FF0000"/>
                </a:solidFill>
                <a:latin typeface="Times New Roman"/>
                <a:cs typeface="Times New Roman"/>
              </a:rPr>
              <a:t>HỌC</a:t>
            </a:r>
            <a:r>
              <a:rPr sz="1450" b="1" spc="20" dirty="0" smtClean="0">
                <a:solidFill>
                  <a:srgbClr val="FF0000"/>
                </a:solidFill>
                <a:latin typeface="Times New Roman"/>
                <a:cs typeface="Times New Roman"/>
              </a:rPr>
              <a:t> </a:t>
            </a:r>
            <a:r>
              <a:rPr sz="1450" b="1" spc="25" dirty="0">
                <a:solidFill>
                  <a:srgbClr val="FF0000"/>
                </a:solidFill>
                <a:latin typeface="Times New Roman"/>
                <a:cs typeface="Times New Roman"/>
              </a:rPr>
              <a:t>ĐƯỜNG</a:t>
            </a:r>
            <a:r>
              <a:rPr sz="1450" b="1" dirty="0">
                <a:solidFill>
                  <a:srgbClr val="FF0000"/>
                </a:solidFill>
                <a:latin typeface="Times New Roman"/>
                <a:cs typeface="Times New Roman"/>
              </a:rPr>
              <a:t> </a:t>
            </a:r>
            <a:r>
              <a:rPr sz="1450" b="1" spc="20" dirty="0">
                <a:solidFill>
                  <a:srgbClr val="FF0000"/>
                </a:solidFill>
                <a:latin typeface="Times New Roman"/>
                <a:cs typeface="Times New Roman"/>
              </a:rPr>
              <a:t>SINH</a:t>
            </a:r>
            <a:r>
              <a:rPr sz="1450" b="1" spc="-35" dirty="0">
                <a:solidFill>
                  <a:srgbClr val="FF0000"/>
                </a:solidFill>
                <a:latin typeface="Times New Roman"/>
                <a:cs typeface="Times New Roman"/>
              </a:rPr>
              <a:t> </a:t>
            </a:r>
            <a:r>
              <a:rPr sz="1450" b="1" spc="15" dirty="0">
                <a:solidFill>
                  <a:srgbClr val="FF0000"/>
                </a:solidFill>
                <a:latin typeface="Times New Roman"/>
                <a:cs typeface="Times New Roman"/>
              </a:rPr>
              <a:t>VIÊN</a:t>
            </a:r>
            <a:r>
              <a:rPr sz="1450" b="1" spc="20" dirty="0">
                <a:solidFill>
                  <a:srgbClr val="FF0000"/>
                </a:solidFill>
                <a:latin typeface="Times New Roman"/>
                <a:cs typeface="Times New Roman"/>
              </a:rPr>
              <a:t> </a:t>
            </a:r>
            <a:r>
              <a:rPr sz="1450" b="1" spc="25" dirty="0">
                <a:solidFill>
                  <a:srgbClr val="FF0000"/>
                </a:solidFill>
                <a:latin typeface="Times New Roman"/>
                <a:cs typeface="Times New Roman"/>
              </a:rPr>
              <a:t>UNETI</a:t>
            </a:r>
            <a:endParaRPr sz="1450" dirty="0">
              <a:latin typeface="Times New Roman"/>
              <a:cs typeface="Times New Roman"/>
            </a:endParaRPr>
          </a:p>
        </p:txBody>
      </p:sp>
      <p:grpSp>
        <p:nvGrpSpPr>
          <p:cNvPr id="8" name="object 5"/>
          <p:cNvGrpSpPr/>
          <p:nvPr/>
        </p:nvGrpSpPr>
        <p:grpSpPr>
          <a:xfrm>
            <a:off x="7162800" y="5257800"/>
            <a:ext cx="2430780" cy="1710055"/>
            <a:chOff x="7136892" y="4687823"/>
            <a:chExt cx="2430780" cy="1710055"/>
          </a:xfrm>
        </p:grpSpPr>
        <p:sp>
          <p:nvSpPr>
            <p:cNvPr id="9" name="object 6"/>
            <p:cNvSpPr/>
            <p:nvPr/>
          </p:nvSpPr>
          <p:spPr>
            <a:xfrm>
              <a:off x="7139940" y="4929393"/>
              <a:ext cx="2373774" cy="1467934"/>
            </a:xfrm>
            <a:prstGeom prst="rect">
              <a:avLst/>
            </a:prstGeom>
            <a:blipFill>
              <a:blip r:embed="rId5" cstate="print"/>
              <a:stretch>
                <a:fillRect/>
              </a:stretch>
            </a:blipFill>
          </p:spPr>
          <p:txBody>
            <a:bodyPr wrap="square" lIns="0" tIns="0" rIns="0" bIns="0" rtlCol="0"/>
            <a:lstStyle/>
            <a:p>
              <a:endParaRPr/>
            </a:p>
          </p:txBody>
        </p:sp>
        <p:sp>
          <p:nvSpPr>
            <p:cNvPr id="11" name="object 7"/>
            <p:cNvSpPr/>
            <p:nvPr/>
          </p:nvSpPr>
          <p:spPr>
            <a:xfrm>
              <a:off x="7139940" y="4692395"/>
              <a:ext cx="2423160" cy="533400"/>
            </a:xfrm>
            <a:custGeom>
              <a:avLst/>
              <a:gdLst/>
              <a:ahLst/>
              <a:cxnLst/>
              <a:rect l="l" t="t" r="r" b="b"/>
              <a:pathLst>
                <a:path w="2423159" h="533400">
                  <a:moveTo>
                    <a:pt x="2423159" y="533400"/>
                  </a:moveTo>
                  <a:lnTo>
                    <a:pt x="0" y="533400"/>
                  </a:lnTo>
                  <a:lnTo>
                    <a:pt x="0" y="0"/>
                  </a:lnTo>
                  <a:lnTo>
                    <a:pt x="2423159" y="0"/>
                  </a:lnTo>
                  <a:lnTo>
                    <a:pt x="2423159" y="533400"/>
                  </a:lnTo>
                  <a:close/>
                </a:path>
              </a:pathLst>
            </a:custGeom>
            <a:solidFill>
              <a:srgbClr val="E2EFD8"/>
            </a:solidFill>
          </p:spPr>
          <p:txBody>
            <a:bodyPr wrap="square" lIns="0" tIns="0" rIns="0" bIns="0" rtlCol="0"/>
            <a:lstStyle/>
            <a:p>
              <a:endParaRPr/>
            </a:p>
          </p:txBody>
        </p:sp>
        <p:sp>
          <p:nvSpPr>
            <p:cNvPr id="12" name="object 8"/>
            <p:cNvSpPr/>
            <p:nvPr/>
          </p:nvSpPr>
          <p:spPr>
            <a:xfrm>
              <a:off x="7136892" y="4687823"/>
              <a:ext cx="2430780" cy="541020"/>
            </a:xfrm>
            <a:custGeom>
              <a:avLst/>
              <a:gdLst/>
              <a:ahLst/>
              <a:cxnLst/>
              <a:rect l="l" t="t" r="r" b="b"/>
              <a:pathLst>
                <a:path w="2430779" h="541020">
                  <a:moveTo>
                    <a:pt x="2427732" y="541020"/>
                  </a:moveTo>
                  <a:lnTo>
                    <a:pt x="1524" y="541020"/>
                  </a:lnTo>
                  <a:lnTo>
                    <a:pt x="0" y="539496"/>
                  </a:lnTo>
                  <a:lnTo>
                    <a:pt x="0" y="3048"/>
                  </a:lnTo>
                  <a:lnTo>
                    <a:pt x="1524" y="0"/>
                  </a:lnTo>
                  <a:lnTo>
                    <a:pt x="2427732" y="0"/>
                  </a:lnTo>
                  <a:lnTo>
                    <a:pt x="2430780" y="3048"/>
                  </a:lnTo>
                  <a:lnTo>
                    <a:pt x="2430780" y="4572"/>
                  </a:lnTo>
                  <a:lnTo>
                    <a:pt x="7620" y="4572"/>
                  </a:lnTo>
                  <a:lnTo>
                    <a:pt x="3048" y="9144"/>
                  </a:lnTo>
                  <a:lnTo>
                    <a:pt x="7620" y="9144"/>
                  </a:lnTo>
                  <a:lnTo>
                    <a:pt x="7620" y="533400"/>
                  </a:lnTo>
                  <a:lnTo>
                    <a:pt x="3048" y="533400"/>
                  </a:lnTo>
                  <a:lnTo>
                    <a:pt x="7620" y="537972"/>
                  </a:lnTo>
                  <a:lnTo>
                    <a:pt x="2430780" y="537972"/>
                  </a:lnTo>
                  <a:lnTo>
                    <a:pt x="2430780" y="539496"/>
                  </a:lnTo>
                  <a:lnTo>
                    <a:pt x="2427732" y="541020"/>
                  </a:lnTo>
                  <a:close/>
                </a:path>
                <a:path w="2430779" h="541020">
                  <a:moveTo>
                    <a:pt x="7620" y="9144"/>
                  </a:moveTo>
                  <a:lnTo>
                    <a:pt x="3048" y="9144"/>
                  </a:lnTo>
                  <a:lnTo>
                    <a:pt x="7620" y="4572"/>
                  </a:lnTo>
                  <a:lnTo>
                    <a:pt x="7620" y="9144"/>
                  </a:lnTo>
                  <a:close/>
                </a:path>
                <a:path w="2430779" h="541020">
                  <a:moveTo>
                    <a:pt x="2421636" y="9144"/>
                  </a:moveTo>
                  <a:lnTo>
                    <a:pt x="7620" y="9144"/>
                  </a:lnTo>
                  <a:lnTo>
                    <a:pt x="7620" y="4572"/>
                  </a:lnTo>
                  <a:lnTo>
                    <a:pt x="2421636" y="4572"/>
                  </a:lnTo>
                  <a:lnTo>
                    <a:pt x="2421636" y="9144"/>
                  </a:lnTo>
                  <a:close/>
                </a:path>
                <a:path w="2430779" h="541020">
                  <a:moveTo>
                    <a:pt x="2421636" y="537972"/>
                  </a:moveTo>
                  <a:lnTo>
                    <a:pt x="2421636" y="4572"/>
                  </a:lnTo>
                  <a:lnTo>
                    <a:pt x="2426208" y="9144"/>
                  </a:lnTo>
                  <a:lnTo>
                    <a:pt x="2430780" y="9144"/>
                  </a:lnTo>
                  <a:lnTo>
                    <a:pt x="2430780" y="533400"/>
                  </a:lnTo>
                  <a:lnTo>
                    <a:pt x="2426208" y="533400"/>
                  </a:lnTo>
                  <a:lnTo>
                    <a:pt x="2421636" y="537972"/>
                  </a:lnTo>
                  <a:close/>
                </a:path>
                <a:path w="2430779" h="541020">
                  <a:moveTo>
                    <a:pt x="2430780" y="9144"/>
                  </a:moveTo>
                  <a:lnTo>
                    <a:pt x="2426208" y="9144"/>
                  </a:lnTo>
                  <a:lnTo>
                    <a:pt x="2421636" y="4572"/>
                  </a:lnTo>
                  <a:lnTo>
                    <a:pt x="2430780" y="4572"/>
                  </a:lnTo>
                  <a:lnTo>
                    <a:pt x="2430780" y="9144"/>
                  </a:lnTo>
                  <a:close/>
                </a:path>
                <a:path w="2430779" h="541020">
                  <a:moveTo>
                    <a:pt x="7620" y="537972"/>
                  </a:moveTo>
                  <a:lnTo>
                    <a:pt x="3048" y="533400"/>
                  </a:lnTo>
                  <a:lnTo>
                    <a:pt x="7620" y="533400"/>
                  </a:lnTo>
                  <a:lnTo>
                    <a:pt x="7620" y="537972"/>
                  </a:lnTo>
                  <a:close/>
                </a:path>
                <a:path w="2430779" h="541020">
                  <a:moveTo>
                    <a:pt x="2421636" y="537972"/>
                  </a:moveTo>
                  <a:lnTo>
                    <a:pt x="7620" y="537972"/>
                  </a:lnTo>
                  <a:lnTo>
                    <a:pt x="7620" y="533400"/>
                  </a:lnTo>
                  <a:lnTo>
                    <a:pt x="2421636" y="533400"/>
                  </a:lnTo>
                  <a:lnTo>
                    <a:pt x="2421636" y="537972"/>
                  </a:lnTo>
                  <a:close/>
                </a:path>
                <a:path w="2430779" h="541020">
                  <a:moveTo>
                    <a:pt x="2430780" y="537972"/>
                  </a:moveTo>
                  <a:lnTo>
                    <a:pt x="2421636" y="537972"/>
                  </a:lnTo>
                  <a:lnTo>
                    <a:pt x="2426208" y="533400"/>
                  </a:lnTo>
                  <a:lnTo>
                    <a:pt x="2430780" y="533400"/>
                  </a:lnTo>
                  <a:lnTo>
                    <a:pt x="2430780" y="537972"/>
                  </a:lnTo>
                  <a:close/>
                </a:path>
              </a:pathLst>
            </a:custGeom>
            <a:solidFill>
              <a:srgbClr val="ED7C31"/>
            </a:solidFill>
          </p:spPr>
          <p:txBody>
            <a:bodyPr wrap="square" lIns="0" tIns="0" rIns="0" bIns="0" rtlCol="0"/>
            <a:lstStyle/>
            <a:p>
              <a:endParaRPr/>
            </a:p>
          </p:txBody>
        </p:sp>
      </p:grpSp>
      <p:sp>
        <p:nvSpPr>
          <p:cNvPr id="13" name="object 9"/>
          <p:cNvSpPr txBox="1"/>
          <p:nvPr/>
        </p:nvSpPr>
        <p:spPr>
          <a:xfrm>
            <a:off x="7162800" y="5257800"/>
            <a:ext cx="2423160" cy="533400"/>
          </a:xfrm>
          <a:prstGeom prst="rect">
            <a:avLst/>
          </a:prstGeom>
        </p:spPr>
        <p:txBody>
          <a:bodyPr vert="horz" wrap="square" lIns="0" tIns="38735" rIns="0" bIns="0" rtlCol="0">
            <a:spAutoFit/>
          </a:bodyPr>
          <a:lstStyle/>
          <a:p>
            <a:pPr marL="75565" marR="191135" algn="just">
              <a:lnSpc>
                <a:spcPts val="1190"/>
              </a:lnSpc>
              <a:spcBef>
                <a:spcPts val="305"/>
              </a:spcBef>
            </a:pPr>
            <a:r>
              <a:rPr sz="1000" b="1" spc="-5" dirty="0">
                <a:solidFill>
                  <a:srgbClr val="385623"/>
                </a:solidFill>
                <a:latin typeface="Times New Roman"/>
                <a:cs typeface="Times New Roman"/>
              </a:rPr>
              <a:t>Phòng </a:t>
            </a:r>
            <a:r>
              <a:rPr sz="1000" b="1" spc="-10" dirty="0">
                <a:solidFill>
                  <a:srgbClr val="385623"/>
                </a:solidFill>
                <a:latin typeface="Times New Roman"/>
                <a:cs typeface="Times New Roman"/>
              </a:rPr>
              <a:t>Chính </a:t>
            </a:r>
            <a:r>
              <a:rPr sz="1000" b="1" dirty="0">
                <a:solidFill>
                  <a:srgbClr val="385623"/>
                </a:solidFill>
                <a:latin typeface="Times New Roman"/>
                <a:cs typeface="Times New Roman"/>
              </a:rPr>
              <a:t>trị và </a:t>
            </a:r>
            <a:r>
              <a:rPr sz="1000" b="1" spc="-5" dirty="0">
                <a:solidFill>
                  <a:srgbClr val="385623"/>
                </a:solidFill>
                <a:latin typeface="Times New Roman"/>
                <a:cs typeface="Times New Roman"/>
              </a:rPr>
              <a:t>Công </a:t>
            </a:r>
            <a:r>
              <a:rPr sz="1000" b="1" dirty="0">
                <a:solidFill>
                  <a:srgbClr val="385623"/>
                </a:solidFill>
                <a:latin typeface="Times New Roman"/>
                <a:cs typeface="Times New Roman"/>
              </a:rPr>
              <a:t>tác </a:t>
            </a:r>
            <a:r>
              <a:rPr sz="1000" b="1" spc="-10" dirty="0">
                <a:solidFill>
                  <a:srgbClr val="385623"/>
                </a:solidFill>
                <a:latin typeface="Times New Roman"/>
                <a:cs typeface="Times New Roman"/>
              </a:rPr>
              <a:t>Sinh </a:t>
            </a:r>
            <a:r>
              <a:rPr sz="1000" b="1" spc="-5" dirty="0">
                <a:solidFill>
                  <a:srgbClr val="385623"/>
                </a:solidFill>
                <a:latin typeface="Times New Roman"/>
                <a:cs typeface="Times New Roman"/>
              </a:rPr>
              <a:t>viên:  Cam </a:t>
            </a:r>
            <a:r>
              <a:rPr sz="1000" b="1" spc="-10" dirty="0">
                <a:solidFill>
                  <a:srgbClr val="385623"/>
                </a:solidFill>
                <a:latin typeface="Times New Roman"/>
                <a:cs typeface="Times New Roman"/>
              </a:rPr>
              <a:t>kết </a:t>
            </a:r>
            <a:r>
              <a:rPr sz="1000" b="1" spc="-5" dirty="0">
                <a:solidFill>
                  <a:srgbClr val="385623"/>
                </a:solidFill>
                <a:latin typeface="Times New Roman"/>
                <a:cs typeface="Times New Roman"/>
              </a:rPr>
              <a:t>thực </a:t>
            </a:r>
            <a:r>
              <a:rPr sz="1000" b="1" spc="-10" dirty="0">
                <a:solidFill>
                  <a:srgbClr val="385623"/>
                </a:solidFill>
                <a:latin typeface="Times New Roman"/>
                <a:cs typeface="Times New Roman"/>
              </a:rPr>
              <a:t>hiện </a:t>
            </a:r>
            <a:r>
              <a:rPr sz="1000" b="1" spc="-5" dirty="0">
                <a:solidFill>
                  <a:srgbClr val="385623"/>
                </a:solidFill>
                <a:latin typeface="Times New Roman"/>
                <a:cs typeface="Times New Roman"/>
              </a:rPr>
              <a:t>và </a:t>
            </a:r>
            <a:r>
              <a:rPr sz="1000" b="1" spc="-10" dirty="0">
                <a:solidFill>
                  <a:srgbClr val="385623"/>
                </a:solidFill>
                <a:latin typeface="Times New Roman"/>
                <a:cs typeface="Times New Roman"/>
              </a:rPr>
              <a:t>duy </a:t>
            </a:r>
            <a:r>
              <a:rPr sz="1000" b="1" dirty="0">
                <a:solidFill>
                  <a:srgbClr val="385623"/>
                </a:solidFill>
                <a:latin typeface="Times New Roman"/>
                <a:cs typeface="Times New Roman"/>
              </a:rPr>
              <a:t>trì </a:t>
            </a:r>
            <a:r>
              <a:rPr sz="1000" b="1" spc="-5" dirty="0">
                <a:solidFill>
                  <a:srgbClr val="385623"/>
                </a:solidFill>
                <a:latin typeface="Times New Roman"/>
                <a:cs typeface="Times New Roman"/>
              </a:rPr>
              <a:t>hoạt động  này theo </a:t>
            </a:r>
            <a:r>
              <a:rPr sz="1000" b="1" spc="-25" dirty="0">
                <a:solidFill>
                  <a:srgbClr val="385623"/>
                </a:solidFill>
                <a:latin typeface="Times New Roman"/>
                <a:cs typeface="Times New Roman"/>
              </a:rPr>
              <a:t>mô </a:t>
            </a:r>
            <a:r>
              <a:rPr sz="1000" b="1" spc="-5" dirty="0">
                <a:solidFill>
                  <a:srgbClr val="385623"/>
                </a:solidFill>
                <a:latin typeface="Times New Roman"/>
                <a:cs typeface="Times New Roman"/>
              </a:rPr>
              <a:t>hình quản lý</a:t>
            </a:r>
            <a:r>
              <a:rPr sz="1000" b="1" spc="-75" dirty="0">
                <a:solidFill>
                  <a:srgbClr val="385623"/>
                </a:solidFill>
                <a:latin typeface="Times New Roman"/>
                <a:cs typeface="Times New Roman"/>
              </a:rPr>
              <a:t> </a:t>
            </a:r>
            <a:r>
              <a:rPr sz="1000" b="1" dirty="0">
                <a:solidFill>
                  <a:srgbClr val="385623"/>
                </a:solidFill>
                <a:latin typeface="Times New Roman"/>
                <a:cs typeface="Times New Roman"/>
              </a:rPr>
              <a:t>5S</a:t>
            </a:r>
            <a:endParaRPr sz="1000" dirty="0">
              <a:latin typeface="Times New Roman"/>
              <a:cs typeface="Times New Roman"/>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00" y="6324600"/>
            <a:ext cx="503172" cy="1057655"/>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959372" y="1648502"/>
            <a:ext cx="6803628" cy="240450"/>
          </a:xfrm>
          <a:prstGeom prst="rect">
            <a:avLst/>
          </a:prstGeom>
        </p:spPr>
        <p:txBody>
          <a:bodyPr vert="horz" wrap="square" lIns="0" tIns="17145" rIns="0" bIns="0" rtlCol="0">
            <a:spAutoFit/>
          </a:bodyPr>
          <a:lstStyle/>
          <a:p>
            <a:pPr marL="12700">
              <a:lnSpc>
                <a:spcPct val="100000"/>
              </a:lnSpc>
              <a:spcBef>
                <a:spcPts val="135"/>
              </a:spcBef>
            </a:pPr>
            <a:r>
              <a:rPr lang="en-US" sz="1450" b="1" spc="20" dirty="0" smtClean="0">
                <a:solidFill>
                  <a:srgbClr val="FF0000"/>
                </a:solidFill>
                <a:latin typeface="Times New Roman"/>
                <a:cs typeface="Times New Roman"/>
              </a:rPr>
              <a:t>THỰC HIỆN </a:t>
            </a:r>
            <a:r>
              <a:rPr sz="1450" b="1" spc="20" dirty="0" smtClean="0">
                <a:solidFill>
                  <a:srgbClr val="FF0000"/>
                </a:solidFill>
                <a:latin typeface="Times New Roman"/>
                <a:cs typeface="Times New Roman"/>
              </a:rPr>
              <a:t>NẾP</a:t>
            </a:r>
            <a:r>
              <a:rPr sz="1450" b="1" spc="-85" dirty="0" smtClean="0">
                <a:solidFill>
                  <a:srgbClr val="FF0000"/>
                </a:solidFill>
                <a:latin typeface="Times New Roman"/>
                <a:cs typeface="Times New Roman"/>
              </a:rPr>
              <a:t> </a:t>
            </a:r>
            <a:r>
              <a:rPr lang="en-US" sz="1450" b="1" spc="-85" dirty="0" smtClean="0">
                <a:solidFill>
                  <a:srgbClr val="FF0000"/>
                </a:solidFill>
                <a:latin typeface="Times New Roman"/>
                <a:cs typeface="Times New Roman"/>
              </a:rPr>
              <a:t> </a:t>
            </a:r>
            <a:r>
              <a:rPr sz="1450" b="1" spc="25" dirty="0" smtClean="0">
                <a:solidFill>
                  <a:srgbClr val="FF0000"/>
                </a:solidFill>
                <a:latin typeface="Times New Roman"/>
                <a:cs typeface="Times New Roman"/>
              </a:rPr>
              <a:t>SỐNG</a:t>
            </a:r>
            <a:r>
              <a:rPr sz="1450" b="1" spc="-35" dirty="0" smtClean="0">
                <a:solidFill>
                  <a:srgbClr val="FF0000"/>
                </a:solidFill>
                <a:latin typeface="Times New Roman"/>
                <a:cs typeface="Times New Roman"/>
              </a:rPr>
              <a:t> </a:t>
            </a:r>
            <a:r>
              <a:rPr sz="1450" b="1" spc="20" dirty="0">
                <a:solidFill>
                  <a:srgbClr val="FF0000"/>
                </a:solidFill>
                <a:latin typeface="Times New Roman"/>
                <a:cs typeface="Times New Roman"/>
              </a:rPr>
              <a:t>VĂN</a:t>
            </a:r>
            <a:r>
              <a:rPr sz="1450" b="1" spc="10" dirty="0">
                <a:solidFill>
                  <a:srgbClr val="FF0000"/>
                </a:solidFill>
                <a:latin typeface="Times New Roman"/>
                <a:cs typeface="Times New Roman"/>
              </a:rPr>
              <a:t> </a:t>
            </a:r>
            <a:r>
              <a:rPr sz="1450" b="1" spc="20" dirty="0" smtClean="0">
                <a:solidFill>
                  <a:srgbClr val="FF0000"/>
                </a:solidFill>
                <a:latin typeface="Times New Roman"/>
                <a:cs typeface="Times New Roman"/>
              </a:rPr>
              <a:t>HÓA</a:t>
            </a:r>
            <a:r>
              <a:rPr lang="en-US" sz="1450" b="1" spc="20" dirty="0" smtClean="0">
                <a:solidFill>
                  <a:srgbClr val="FF0000"/>
                </a:solidFill>
                <a:latin typeface="Times New Roman"/>
                <a:cs typeface="Times New Roman"/>
              </a:rPr>
              <a:t> </a:t>
            </a:r>
            <a:r>
              <a:rPr sz="1450" b="1" spc="-70" dirty="0" smtClean="0">
                <a:solidFill>
                  <a:srgbClr val="FF0000"/>
                </a:solidFill>
                <a:latin typeface="Times New Roman"/>
                <a:cs typeface="Times New Roman"/>
              </a:rPr>
              <a:t> </a:t>
            </a:r>
            <a:r>
              <a:rPr sz="1450" b="1" spc="15" dirty="0">
                <a:solidFill>
                  <a:srgbClr val="FF0000"/>
                </a:solidFill>
                <a:latin typeface="Times New Roman"/>
                <a:cs typeface="Times New Roman"/>
              </a:rPr>
              <a:t>HỌC</a:t>
            </a:r>
            <a:r>
              <a:rPr sz="1450" b="1" spc="20" dirty="0">
                <a:solidFill>
                  <a:srgbClr val="FF0000"/>
                </a:solidFill>
                <a:latin typeface="Times New Roman"/>
                <a:cs typeface="Times New Roman"/>
              </a:rPr>
              <a:t> </a:t>
            </a:r>
            <a:r>
              <a:rPr sz="1450" b="1" spc="25" dirty="0">
                <a:solidFill>
                  <a:srgbClr val="FF0000"/>
                </a:solidFill>
                <a:latin typeface="Times New Roman"/>
                <a:cs typeface="Times New Roman"/>
              </a:rPr>
              <a:t>ĐƯỜNG</a:t>
            </a:r>
            <a:r>
              <a:rPr sz="1450" b="1" dirty="0">
                <a:solidFill>
                  <a:srgbClr val="FF0000"/>
                </a:solidFill>
                <a:latin typeface="Times New Roman"/>
                <a:cs typeface="Times New Roman"/>
              </a:rPr>
              <a:t> </a:t>
            </a:r>
            <a:r>
              <a:rPr sz="1450" b="1" spc="20" dirty="0">
                <a:solidFill>
                  <a:srgbClr val="FF0000"/>
                </a:solidFill>
                <a:latin typeface="Times New Roman"/>
                <a:cs typeface="Times New Roman"/>
              </a:rPr>
              <a:t>SINH</a:t>
            </a:r>
            <a:r>
              <a:rPr sz="1450" b="1" spc="-35" dirty="0">
                <a:solidFill>
                  <a:srgbClr val="FF0000"/>
                </a:solidFill>
                <a:latin typeface="Times New Roman"/>
                <a:cs typeface="Times New Roman"/>
              </a:rPr>
              <a:t> </a:t>
            </a:r>
            <a:r>
              <a:rPr sz="1450" b="1" spc="15" dirty="0">
                <a:solidFill>
                  <a:srgbClr val="FF0000"/>
                </a:solidFill>
                <a:latin typeface="Times New Roman"/>
                <a:cs typeface="Times New Roman"/>
              </a:rPr>
              <a:t>VIÊN</a:t>
            </a:r>
            <a:r>
              <a:rPr sz="1450" b="1" spc="20" dirty="0">
                <a:solidFill>
                  <a:srgbClr val="FF0000"/>
                </a:solidFill>
                <a:latin typeface="Times New Roman"/>
                <a:cs typeface="Times New Roman"/>
              </a:rPr>
              <a:t> </a:t>
            </a:r>
            <a:r>
              <a:rPr sz="1450" b="1" spc="25" dirty="0">
                <a:solidFill>
                  <a:srgbClr val="FF0000"/>
                </a:solidFill>
                <a:latin typeface="Times New Roman"/>
                <a:cs typeface="Times New Roman"/>
              </a:rPr>
              <a:t>UNETI</a:t>
            </a:r>
            <a:endParaRPr sz="1450" dirty="0">
              <a:latin typeface="Times New Roman"/>
              <a:cs typeface="Times New Roman"/>
            </a:endParaRPr>
          </a:p>
        </p:txBody>
      </p:sp>
      <p:sp>
        <p:nvSpPr>
          <p:cNvPr id="4" name="object 4"/>
          <p:cNvSpPr/>
          <p:nvPr/>
        </p:nvSpPr>
        <p:spPr>
          <a:xfrm>
            <a:off x="3232404" y="2106167"/>
            <a:ext cx="1990344" cy="3994404"/>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414771" y="2087879"/>
            <a:ext cx="2023872" cy="401116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7632192" y="2081783"/>
            <a:ext cx="2014727" cy="4043171"/>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109472" y="2106167"/>
            <a:ext cx="2017776" cy="3998976"/>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446520" y="2290572"/>
            <a:ext cx="3611879" cy="3190240"/>
            <a:chOff x="6446520" y="2290572"/>
            <a:chExt cx="3611879" cy="3190240"/>
          </a:xfrm>
        </p:grpSpPr>
        <p:sp>
          <p:nvSpPr>
            <p:cNvPr id="3" name="object 3"/>
            <p:cNvSpPr/>
            <p:nvPr/>
          </p:nvSpPr>
          <p:spPr>
            <a:xfrm>
              <a:off x="7397496" y="3179063"/>
              <a:ext cx="2661285" cy="1697989"/>
            </a:xfrm>
            <a:custGeom>
              <a:avLst/>
              <a:gdLst/>
              <a:ahLst/>
              <a:cxnLst/>
              <a:rect l="l" t="t" r="r" b="b"/>
              <a:pathLst>
                <a:path w="2661284" h="1697989">
                  <a:moveTo>
                    <a:pt x="2401823" y="344424"/>
                  </a:moveTo>
                  <a:lnTo>
                    <a:pt x="1036319" y="344424"/>
                  </a:lnTo>
                  <a:lnTo>
                    <a:pt x="990225" y="338229"/>
                  </a:lnTo>
                  <a:lnTo>
                    <a:pt x="948999" y="320773"/>
                  </a:lnTo>
                  <a:lnTo>
                    <a:pt x="914208" y="293751"/>
                  </a:lnTo>
                  <a:lnTo>
                    <a:pt x="887418" y="258854"/>
                  </a:lnTo>
                  <a:lnTo>
                    <a:pt x="870196" y="217776"/>
                  </a:lnTo>
                  <a:lnTo>
                    <a:pt x="864107" y="172212"/>
                  </a:lnTo>
                  <a:lnTo>
                    <a:pt x="870196" y="126647"/>
                  </a:lnTo>
                  <a:lnTo>
                    <a:pt x="887418" y="85569"/>
                  </a:lnTo>
                  <a:lnTo>
                    <a:pt x="914208" y="50673"/>
                  </a:lnTo>
                  <a:lnTo>
                    <a:pt x="948999" y="23650"/>
                  </a:lnTo>
                  <a:lnTo>
                    <a:pt x="990225" y="6194"/>
                  </a:lnTo>
                  <a:lnTo>
                    <a:pt x="1036319" y="0"/>
                  </a:lnTo>
                  <a:lnTo>
                    <a:pt x="1716023" y="0"/>
                  </a:lnTo>
                  <a:lnTo>
                    <a:pt x="1761304" y="3060"/>
                  </a:lnTo>
                  <a:lnTo>
                    <a:pt x="1805415" y="12045"/>
                  </a:lnTo>
                  <a:lnTo>
                    <a:pt x="1847916" y="26663"/>
                  </a:lnTo>
                  <a:lnTo>
                    <a:pt x="1888369" y="46622"/>
                  </a:lnTo>
                  <a:lnTo>
                    <a:pt x="1926335" y="71628"/>
                  </a:lnTo>
                  <a:lnTo>
                    <a:pt x="2191511" y="272796"/>
                  </a:lnTo>
                  <a:lnTo>
                    <a:pt x="2228891" y="298387"/>
                  </a:lnTo>
                  <a:lnTo>
                    <a:pt x="2269271" y="318418"/>
                  </a:lnTo>
                  <a:lnTo>
                    <a:pt x="2311992" y="332817"/>
                  </a:lnTo>
                  <a:lnTo>
                    <a:pt x="2356395" y="341510"/>
                  </a:lnTo>
                  <a:lnTo>
                    <a:pt x="2401823" y="344424"/>
                  </a:lnTo>
                  <a:close/>
                </a:path>
                <a:path w="2661284" h="1697989">
                  <a:moveTo>
                    <a:pt x="1824227" y="1697736"/>
                  </a:moveTo>
                  <a:lnTo>
                    <a:pt x="722375" y="1697736"/>
                  </a:lnTo>
                  <a:lnTo>
                    <a:pt x="677565" y="1691661"/>
                  </a:lnTo>
                  <a:lnTo>
                    <a:pt x="637200" y="1674537"/>
                  </a:lnTo>
                  <a:lnTo>
                    <a:pt x="602931" y="1648015"/>
                  </a:lnTo>
                  <a:lnTo>
                    <a:pt x="576409" y="1613746"/>
                  </a:lnTo>
                  <a:lnTo>
                    <a:pt x="559286" y="1573381"/>
                  </a:lnTo>
                  <a:lnTo>
                    <a:pt x="553211" y="1528572"/>
                  </a:lnTo>
                  <a:lnTo>
                    <a:pt x="559286" y="1483762"/>
                  </a:lnTo>
                  <a:lnTo>
                    <a:pt x="576409" y="1443397"/>
                  </a:lnTo>
                  <a:lnTo>
                    <a:pt x="602931" y="1409128"/>
                  </a:lnTo>
                  <a:lnTo>
                    <a:pt x="637200" y="1382606"/>
                  </a:lnTo>
                  <a:lnTo>
                    <a:pt x="677565" y="1365482"/>
                  </a:lnTo>
                  <a:lnTo>
                    <a:pt x="722375" y="1359408"/>
                  </a:lnTo>
                  <a:lnTo>
                    <a:pt x="326135" y="1359408"/>
                  </a:lnTo>
                  <a:lnTo>
                    <a:pt x="281325" y="1353333"/>
                  </a:lnTo>
                  <a:lnTo>
                    <a:pt x="240960" y="1336209"/>
                  </a:lnTo>
                  <a:lnTo>
                    <a:pt x="206691" y="1309687"/>
                  </a:lnTo>
                  <a:lnTo>
                    <a:pt x="180169" y="1275418"/>
                  </a:lnTo>
                  <a:lnTo>
                    <a:pt x="163046" y="1235053"/>
                  </a:lnTo>
                  <a:lnTo>
                    <a:pt x="156971" y="1190244"/>
                  </a:lnTo>
                  <a:lnTo>
                    <a:pt x="163046" y="1145434"/>
                  </a:lnTo>
                  <a:lnTo>
                    <a:pt x="180169" y="1105069"/>
                  </a:lnTo>
                  <a:lnTo>
                    <a:pt x="206691" y="1070800"/>
                  </a:lnTo>
                  <a:lnTo>
                    <a:pt x="240960" y="1044278"/>
                  </a:lnTo>
                  <a:lnTo>
                    <a:pt x="281325" y="1027154"/>
                  </a:lnTo>
                  <a:lnTo>
                    <a:pt x="326135" y="1021080"/>
                  </a:lnTo>
                  <a:lnTo>
                    <a:pt x="169163" y="1021080"/>
                  </a:lnTo>
                  <a:lnTo>
                    <a:pt x="123824" y="1015005"/>
                  </a:lnTo>
                  <a:lnTo>
                    <a:pt x="83311" y="997881"/>
                  </a:lnTo>
                  <a:lnTo>
                    <a:pt x="49148" y="971359"/>
                  </a:lnTo>
                  <a:lnTo>
                    <a:pt x="22859" y="937090"/>
                  </a:lnTo>
                  <a:lnTo>
                    <a:pt x="5968" y="896725"/>
                  </a:lnTo>
                  <a:lnTo>
                    <a:pt x="0" y="851921"/>
                  </a:lnTo>
                  <a:lnTo>
                    <a:pt x="5968" y="807106"/>
                  </a:lnTo>
                  <a:lnTo>
                    <a:pt x="22859" y="766741"/>
                  </a:lnTo>
                  <a:lnTo>
                    <a:pt x="49148" y="732472"/>
                  </a:lnTo>
                  <a:lnTo>
                    <a:pt x="83311" y="705950"/>
                  </a:lnTo>
                  <a:lnTo>
                    <a:pt x="123824" y="688826"/>
                  </a:lnTo>
                  <a:lnTo>
                    <a:pt x="169163" y="682752"/>
                  </a:lnTo>
                  <a:lnTo>
                    <a:pt x="362711" y="682752"/>
                  </a:lnTo>
                  <a:lnTo>
                    <a:pt x="318014" y="676677"/>
                  </a:lnTo>
                  <a:lnTo>
                    <a:pt x="277931" y="659553"/>
                  </a:lnTo>
                  <a:lnTo>
                    <a:pt x="244029" y="633031"/>
                  </a:lnTo>
                  <a:lnTo>
                    <a:pt x="217874" y="598762"/>
                  </a:lnTo>
                  <a:lnTo>
                    <a:pt x="201033" y="558397"/>
                  </a:lnTo>
                  <a:lnTo>
                    <a:pt x="195071" y="513588"/>
                  </a:lnTo>
                  <a:lnTo>
                    <a:pt x="201040" y="468778"/>
                  </a:lnTo>
                  <a:lnTo>
                    <a:pt x="217931" y="428413"/>
                  </a:lnTo>
                  <a:lnTo>
                    <a:pt x="244220" y="394144"/>
                  </a:lnTo>
                  <a:lnTo>
                    <a:pt x="278383" y="367622"/>
                  </a:lnTo>
                  <a:lnTo>
                    <a:pt x="318896" y="350498"/>
                  </a:lnTo>
                  <a:lnTo>
                    <a:pt x="364235" y="344424"/>
                  </a:lnTo>
                  <a:lnTo>
                    <a:pt x="2542031" y="344424"/>
                  </a:lnTo>
                  <a:lnTo>
                    <a:pt x="2660904" y="380475"/>
                  </a:lnTo>
                  <a:lnTo>
                    <a:pt x="2660904" y="1450184"/>
                  </a:lnTo>
                  <a:lnTo>
                    <a:pt x="2542031" y="1482852"/>
                  </a:lnTo>
                  <a:lnTo>
                    <a:pt x="2380487" y="1482852"/>
                  </a:lnTo>
                  <a:lnTo>
                    <a:pt x="2334005" y="1485733"/>
                  </a:lnTo>
                  <a:lnTo>
                    <a:pt x="2288666" y="1494472"/>
                  </a:lnTo>
                  <a:lnTo>
                    <a:pt x="2245041" y="1509212"/>
                  </a:lnTo>
                  <a:lnTo>
                    <a:pt x="2203703" y="1530096"/>
                  </a:lnTo>
                  <a:lnTo>
                    <a:pt x="2001011" y="1648968"/>
                  </a:lnTo>
                  <a:lnTo>
                    <a:pt x="1959672" y="1670089"/>
                  </a:lnTo>
                  <a:lnTo>
                    <a:pt x="1916048" y="1685353"/>
                  </a:lnTo>
                  <a:lnTo>
                    <a:pt x="1870709" y="1694616"/>
                  </a:lnTo>
                  <a:lnTo>
                    <a:pt x="1824227" y="1697736"/>
                  </a:lnTo>
                  <a:close/>
                </a:path>
              </a:pathLst>
            </a:custGeom>
            <a:solidFill>
              <a:srgbClr val="FFCDBF"/>
            </a:solidFill>
          </p:spPr>
          <p:txBody>
            <a:bodyPr wrap="square" lIns="0" tIns="0" rIns="0" bIns="0" rtlCol="0"/>
            <a:lstStyle/>
            <a:p>
              <a:endParaRPr/>
            </a:p>
          </p:txBody>
        </p:sp>
        <p:sp>
          <p:nvSpPr>
            <p:cNvPr id="4" name="object 4"/>
            <p:cNvSpPr/>
            <p:nvPr/>
          </p:nvSpPr>
          <p:spPr>
            <a:xfrm>
              <a:off x="7397496" y="3273551"/>
              <a:ext cx="2661285" cy="1603375"/>
            </a:xfrm>
            <a:custGeom>
              <a:avLst/>
              <a:gdLst/>
              <a:ahLst/>
              <a:cxnLst/>
              <a:rect l="l" t="t" r="r" b="b"/>
              <a:pathLst>
                <a:path w="2661284" h="1603375">
                  <a:moveTo>
                    <a:pt x="1193279" y="1184148"/>
                  </a:moveTo>
                  <a:lnTo>
                    <a:pt x="1187399" y="1155128"/>
                  </a:lnTo>
                  <a:lnTo>
                    <a:pt x="1171371" y="1131379"/>
                  </a:lnTo>
                  <a:lnTo>
                    <a:pt x="1147635" y="1115364"/>
                  </a:lnTo>
                  <a:lnTo>
                    <a:pt x="1118603" y="1109472"/>
                  </a:lnTo>
                  <a:lnTo>
                    <a:pt x="326123" y="1109472"/>
                  </a:lnTo>
                  <a:lnTo>
                    <a:pt x="300202" y="1107528"/>
                  </a:lnTo>
                  <a:lnTo>
                    <a:pt x="251764" y="1092758"/>
                  </a:lnTo>
                  <a:lnTo>
                    <a:pt x="213855" y="1068235"/>
                  </a:lnTo>
                  <a:lnTo>
                    <a:pt x="187045" y="1038517"/>
                  </a:lnTo>
                  <a:lnTo>
                    <a:pt x="176771" y="1021080"/>
                  </a:lnTo>
                  <a:lnTo>
                    <a:pt x="175247" y="1019556"/>
                  </a:lnTo>
                  <a:lnTo>
                    <a:pt x="175247" y="1018032"/>
                  </a:lnTo>
                  <a:lnTo>
                    <a:pt x="173723" y="1016508"/>
                  </a:lnTo>
                  <a:lnTo>
                    <a:pt x="166611" y="1033945"/>
                  </a:lnTo>
                  <a:lnTo>
                    <a:pt x="161340" y="1051941"/>
                  </a:lnTo>
                  <a:lnTo>
                    <a:pt x="158089" y="1070521"/>
                  </a:lnTo>
                  <a:lnTo>
                    <a:pt x="156959" y="1089660"/>
                  </a:lnTo>
                  <a:lnTo>
                    <a:pt x="158127" y="1111046"/>
                  </a:lnTo>
                  <a:lnTo>
                    <a:pt x="167894" y="1150962"/>
                  </a:lnTo>
                  <a:lnTo>
                    <a:pt x="187045" y="1186345"/>
                  </a:lnTo>
                  <a:lnTo>
                    <a:pt x="213855" y="1216063"/>
                  </a:lnTo>
                  <a:lnTo>
                    <a:pt x="251764" y="1240586"/>
                  </a:lnTo>
                  <a:lnTo>
                    <a:pt x="300202" y="1255356"/>
                  </a:lnTo>
                  <a:lnTo>
                    <a:pt x="326123" y="1257300"/>
                  </a:lnTo>
                  <a:lnTo>
                    <a:pt x="1118603" y="1257300"/>
                  </a:lnTo>
                  <a:lnTo>
                    <a:pt x="1147635" y="1251445"/>
                  </a:lnTo>
                  <a:lnTo>
                    <a:pt x="1171371" y="1235583"/>
                  </a:lnTo>
                  <a:lnTo>
                    <a:pt x="1187399" y="1212303"/>
                  </a:lnTo>
                  <a:lnTo>
                    <a:pt x="1193279" y="1184148"/>
                  </a:lnTo>
                  <a:close/>
                </a:path>
                <a:path w="2661284" h="1603375">
                  <a:moveTo>
                    <a:pt x="1193292" y="848868"/>
                  </a:moveTo>
                  <a:lnTo>
                    <a:pt x="1187399" y="819848"/>
                  </a:lnTo>
                  <a:lnTo>
                    <a:pt x="1171384" y="796099"/>
                  </a:lnTo>
                  <a:lnTo>
                    <a:pt x="1147635" y="780084"/>
                  </a:lnTo>
                  <a:lnTo>
                    <a:pt x="1118616" y="774192"/>
                  </a:lnTo>
                  <a:lnTo>
                    <a:pt x="169164" y="774192"/>
                  </a:lnTo>
                  <a:lnTo>
                    <a:pt x="120916" y="767384"/>
                  </a:lnTo>
                  <a:lnTo>
                    <a:pt x="78105" y="748284"/>
                  </a:lnTo>
                  <a:lnTo>
                    <a:pt x="42710" y="718908"/>
                  </a:lnTo>
                  <a:lnTo>
                    <a:pt x="16764" y="681228"/>
                  </a:lnTo>
                  <a:lnTo>
                    <a:pt x="9639" y="698690"/>
                  </a:lnTo>
                  <a:lnTo>
                    <a:pt x="4381" y="716851"/>
                  </a:lnTo>
                  <a:lnTo>
                    <a:pt x="1117" y="735888"/>
                  </a:lnTo>
                  <a:lnTo>
                    <a:pt x="0" y="755904"/>
                  </a:lnTo>
                  <a:lnTo>
                    <a:pt x="5969" y="799960"/>
                  </a:lnTo>
                  <a:lnTo>
                    <a:pt x="22860" y="839622"/>
                  </a:lnTo>
                  <a:lnTo>
                    <a:pt x="49149" y="873252"/>
                  </a:lnTo>
                  <a:lnTo>
                    <a:pt x="83312" y="899274"/>
                  </a:lnTo>
                  <a:lnTo>
                    <a:pt x="123825" y="916076"/>
                  </a:lnTo>
                  <a:lnTo>
                    <a:pt x="169164" y="922020"/>
                  </a:lnTo>
                  <a:lnTo>
                    <a:pt x="1118616" y="922020"/>
                  </a:lnTo>
                  <a:lnTo>
                    <a:pt x="1147635" y="916165"/>
                  </a:lnTo>
                  <a:lnTo>
                    <a:pt x="1171384" y="900303"/>
                  </a:lnTo>
                  <a:lnTo>
                    <a:pt x="1187399" y="877023"/>
                  </a:lnTo>
                  <a:lnTo>
                    <a:pt x="1193292" y="848868"/>
                  </a:lnTo>
                  <a:close/>
                </a:path>
                <a:path w="2661284" h="1603375">
                  <a:moveTo>
                    <a:pt x="1193292" y="509016"/>
                  </a:moveTo>
                  <a:lnTo>
                    <a:pt x="1187399" y="479107"/>
                  </a:lnTo>
                  <a:lnTo>
                    <a:pt x="1171384" y="454914"/>
                  </a:lnTo>
                  <a:lnTo>
                    <a:pt x="1147635" y="438721"/>
                  </a:lnTo>
                  <a:lnTo>
                    <a:pt x="1118616" y="432816"/>
                  </a:lnTo>
                  <a:lnTo>
                    <a:pt x="367284" y="432816"/>
                  </a:lnTo>
                  <a:lnTo>
                    <a:pt x="319278" y="425729"/>
                  </a:lnTo>
                  <a:lnTo>
                    <a:pt x="276987" y="405765"/>
                  </a:lnTo>
                  <a:lnTo>
                    <a:pt x="242125" y="374954"/>
                  </a:lnTo>
                  <a:lnTo>
                    <a:pt x="216408" y="335280"/>
                  </a:lnTo>
                  <a:lnTo>
                    <a:pt x="208407" y="353212"/>
                  </a:lnTo>
                  <a:lnTo>
                    <a:pt x="202692" y="372427"/>
                  </a:lnTo>
                  <a:lnTo>
                    <a:pt x="199263" y="392506"/>
                  </a:lnTo>
                  <a:lnTo>
                    <a:pt x="198120" y="413004"/>
                  </a:lnTo>
                  <a:lnTo>
                    <a:pt x="204190" y="459219"/>
                  </a:lnTo>
                  <a:lnTo>
                    <a:pt x="221310" y="500722"/>
                  </a:lnTo>
                  <a:lnTo>
                    <a:pt x="247840" y="535876"/>
                  </a:lnTo>
                  <a:lnTo>
                    <a:pt x="282105" y="563041"/>
                  </a:lnTo>
                  <a:lnTo>
                    <a:pt x="322465" y="580542"/>
                  </a:lnTo>
                  <a:lnTo>
                    <a:pt x="367284" y="586740"/>
                  </a:lnTo>
                  <a:lnTo>
                    <a:pt x="1118616" y="586740"/>
                  </a:lnTo>
                  <a:lnTo>
                    <a:pt x="1147635" y="580605"/>
                  </a:lnTo>
                  <a:lnTo>
                    <a:pt x="1171384" y="563880"/>
                  </a:lnTo>
                  <a:lnTo>
                    <a:pt x="1187399" y="539165"/>
                  </a:lnTo>
                  <a:lnTo>
                    <a:pt x="1193292" y="509016"/>
                  </a:lnTo>
                  <a:close/>
                </a:path>
                <a:path w="2661284" h="1603375">
                  <a:moveTo>
                    <a:pt x="1780032" y="469392"/>
                  </a:moveTo>
                  <a:lnTo>
                    <a:pt x="1765554" y="428434"/>
                  </a:lnTo>
                  <a:lnTo>
                    <a:pt x="1728216" y="406908"/>
                  </a:lnTo>
                  <a:lnTo>
                    <a:pt x="1667027" y="391033"/>
                  </a:lnTo>
                  <a:lnTo>
                    <a:pt x="1614487" y="368414"/>
                  </a:lnTo>
                  <a:lnTo>
                    <a:pt x="1569935" y="340614"/>
                  </a:lnTo>
                  <a:lnTo>
                    <a:pt x="1532763" y="309181"/>
                  </a:lnTo>
                  <a:lnTo>
                    <a:pt x="1502283" y="275691"/>
                  </a:lnTo>
                  <a:lnTo>
                    <a:pt x="1477899" y="241681"/>
                  </a:lnTo>
                  <a:lnTo>
                    <a:pt x="1444752" y="178308"/>
                  </a:lnTo>
                  <a:lnTo>
                    <a:pt x="1423936" y="144881"/>
                  </a:lnTo>
                  <a:lnTo>
                    <a:pt x="1394841" y="118872"/>
                  </a:lnTo>
                  <a:lnTo>
                    <a:pt x="1359446" y="102019"/>
                  </a:lnTo>
                  <a:lnTo>
                    <a:pt x="1319784" y="96012"/>
                  </a:lnTo>
                  <a:lnTo>
                    <a:pt x="1040892" y="96012"/>
                  </a:lnTo>
                  <a:lnTo>
                    <a:pt x="1006195" y="92659"/>
                  </a:lnTo>
                  <a:lnTo>
                    <a:pt x="944232" y="67081"/>
                  </a:lnTo>
                  <a:lnTo>
                    <a:pt x="909256" y="35801"/>
                  </a:lnTo>
                  <a:lnTo>
                    <a:pt x="886968" y="0"/>
                  </a:lnTo>
                  <a:lnTo>
                    <a:pt x="878967" y="17703"/>
                  </a:lnTo>
                  <a:lnTo>
                    <a:pt x="873252" y="36385"/>
                  </a:lnTo>
                  <a:lnTo>
                    <a:pt x="869823" y="55943"/>
                  </a:lnTo>
                  <a:lnTo>
                    <a:pt x="868680" y="76200"/>
                  </a:lnTo>
                  <a:lnTo>
                    <a:pt x="872248" y="110680"/>
                  </a:lnTo>
                  <a:lnTo>
                    <a:pt x="898245" y="172212"/>
                  </a:lnTo>
                  <a:lnTo>
                    <a:pt x="944232" y="218846"/>
                  </a:lnTo>
                  <a:lnTo>
                    <a:pt x="1006195" y="244843"/>
                  </a:lnTo>
                  <a:lnTo>
                    <a:pt x="1040892" y="248412"/>
                  </a:lnTo>
                  <a:lnTo>
                    <a:pt x="1374648" y="248412"/>
                  </a:lnTo>
                  <a:lnTo>
                    <a:pt x="1388338" y="285229"/>
                  </a:lnTo>
                  <a:lnTo>
                    <a:pt x="1438465" y="370332"/>
                  </a:lnTo>
                  <a:lnTo>
                    <a:pt x="1538592" y="465734"/>
                  </a:lnTo>
                  <a:lnTo>
                    <a:pt x="1702308" y="533400"/>
                  </a:lnTo>
                  <a:lnTo>
                    <a:pt x="1731810" y="532409"/>
                  </a:lnTo>
                  <a:lnTo>
                    <a:pt x="1756600" y="519684"/>
                  </a:lnTo>
                  <a:lnTo>
                    <a:pt x="1773669" y="497827"/>
                  </a:lnTo>
                  <a:lnTo>
                    <a:pt x="1780032" y="469392"/>
                  </a:lnTo>
                  <a:close/>
                </a:path>
                <a:path w="2661284" h="1603375">
                  <a:moveTo>
                    <a:pt x="2660904" y="1226820"/>
                  </a:moveTo>
                  <a:lnTo>
                    <a:pt x="2380488" y="1226820"/>
                  </a:lnTo>
                  <a:lnTo>
                    <a:pt x="2334006" y="1229918"/>
                  </a:lnTo>
                  <a:lnTo>
                    <a:pt x="2288667" y="1239012"/>
                  </a:lnTo>
                  <a:lnTo>
                    <a:pt x="2245042" y="1253832"/>
                  </a:lnTo>
                  <a:lnTo>
                    <a:pt x="2203704" y="1274064"/>
                  </a:lnTo>
                  <a:lnTo>
                    <a:pt x="2001012" y="1394460"/>
                  </a:lnTo>
                  <a:lnTo>
                    <a:pt x="1959902" y="1415592"/>
                  </a:lnTo>
                  <a:lnTo>
                    <a:pt x="1916811" y="1430845"/>
                  </a:lnTo>
                  <a:lnTo>
                    <a:pt x="1871992" y="1440116"/>
                  </a:lnTo>
                  <a:lnTo>
                    <a:pt x="1825752" y="1443228"/>
                  </a:lnTo>
                  <a:lnTo>
                    <a:pt x="723900" y="1443228"/>
                  </a:lnTo>
                  <a:lnTo>
                    <a:pt x="677621" y="1436687"/>
                  </a:lnTo>
                  <a:lnTo>
                    <a:pt x="636066" y="1418272"/>
                  </a:lnTo>
                  <a:lnTo>
                    <a:pt x="601091" y="1389875"/>
                  </a:lnTo>
                  <a:lnTo>
                    <a:pt x="574535" y="1353312"/>
                  </a:lnTo>
                  <a:lnTo>
                    <a:pt x="566305" y="1371269"/>
                  </a:lnTo>
                  <a:lnTo>
                    <a:pt x="560057" y="1390650"/>
                  </a:lnTo>
                  <a:lnTo>
                    <a:pt x="556107" y="1411185"/>
                  </a:lnTo>
                  <a:lnTo>
                    <a:pt x="554837" y="1430845"/>
                  </a:lnTo>
                  <a:lnTo>
                    <a:pt x="554939" y="1434084"/>
                  </a:lnTo>
                  <a:lnTo>
                    <a:pt x="560806" y="1478013"/>
                  </a:lnTo>
                  <a:lnTo>
                    <a:pt x="577926" y="1518818"/>
                  </a:lnTo>
                  <a:lnTo>
                    <a:pt x="604443" y="1553337"/>
                  </a:lnTo>
                  <a:lnTo>
                    <a:pt x="638721" y="1579994"/>
                  </a:lnTo>
                  <a:lnTo>
                    <a:pt x="679081" y="1597177"/>
                  </a:lnTo>
                  <a:lnTo>
                    <a:pt x="723900" y="1603248"/>
                  </a:lnTo>
                  <a:lnTo>
                    <a:pt x="1825752" y="1603248"/>
                  </a:lnTo>
                  <a:lnTo>
                    <a:pt x="1871992" y="1600136"/>
                  </a:lnTo>
                  <a:lnTo>
                    <a:pt x="1916811" y="1590865"/>
                  </a:lnTo>
                  <a:lnTo>
                    <a:pt x="1959902" y="1575612"/>
                  </a:lnTo>
                  <a:lnTo>
                    <a:pt x="2001012" y="1554480"/>
                  </a:lnTo>
                  <a:lnTo>
                    <a:pt x="2188299" y="1443228"/>
                  </a:lnTo>
                  <a:lnTo>
                    <a:pt x="2203704" y="1434084"/>
                  </a:lnTo>
                  <a:lnTo>
                    <a:pt x="2245042" y="1413852"/>
                  </a:lnTo>
                  <a:lnTo>
                    <a:pt x="2288667" y="1399032"/>
                  </a:lnTo>
                  <a:lnTo>
                    <a:pt x="2334006" y="1389938"/>
                  </a:lnTo>
                  <a:lnTo>
                    <a:pt x="2380488" y="1386840"/>
                  </a:lnTo>
                  <a:lnTo>
                    <a:pt x="2660904" y="1386840"/>
                  </a:lnTo>
                  <a:lnTo>
                    <a:pt x="2660904" y="1226820"/>
                  </a:lnTo>
                  <a:close/>
                </a:path>
              </a:pathLst>
            </a:custGeom>
            <a:solidFill>
              <a:srgbClr val="FFAF9E"/>
            </a:solidFill>
          </p:spPr>
          <p:txBody>
            <a:bodyPr wrap="square" lIns="0" tIns="0" rIns="0" bIns="0" rtlCol="0"/>
            <a:lstStyle/>
            <a:p>
              <a:endParaRPr/>
            </a:p>
          </p:txBody>
        </p:sp>
        <p:sp>
          <p:nvSpPr>
            <p:cNvPr id="5" name="object 5"/>
            <p:cNvSpPr/>
            <p:nvPr/>
          </p:nvSpPr>
          <p:spPr>
            <a:xfrm>
              <a:off x="9942576" y="3514344"/>
              <a:ext cx="116205" cy="1143000"/>
            </a:xfrm>
            <a:custGeom>
              <a:avLst/>
              <a:gdLst/>
              <a:ahLst/>
              <a:cxnLst/>
              <a:rect l="l" t="t" r="r" b="b"/>
              <a:pathLst>
                <a:path w="116204" h="1143000">
                  <a:moveTo>
                    <a:pt x="115824" y="1143000"/>
                  </a:moveTo>
                  <a:lnTo>
                    <a:pt x="0" y="1143000"/>
                  </a:lnTo>
                  <a:lnTo>
                    <a:pt x="0" y="0"/>
                  </a:lnTo>
                  <a:lnTo>
                    <a:pt x="115824" y="0"/>
                  </a:lnTo>
                  <a:lnTo>
                    <a:pt x="115824" y="1143000"/>
                  </a:lnTo>
                  <a:close/>
                </a:path>
              </a:pathLst>
            </a:custGeom>
            <a:solidFill>
              <a:srgbClr val="548234"/>
            </a:solidFill>
          </p:spPr>
          <p:txBody>
            <a:bodyPr wrap="square" lIns="0" tIns="0" rIns="0" bIns="0" rtlCol="0"/>
            <a:lstStyle/>
            <a:p>
              <a:endParaRPr/>
            </a:p>
          </p:txBody>
        </p:sp>
        <p:sp>
          <p:nvSpPr>
            <p:cNvPr id="6" name="object 6"/>
            <p:cNvSpPr/>
            <p:nvPr/>
          </p:nvSpPr>
          <p:spPr>
            <a:xfrm>
              <a:off x="6446520" y="2290572"/>
              <a:ext cx="2465832" cy="3189731"/>
            </a:xfrm>
            <a:prstGeom prst="rect">
              <a:avLst/>
            </a:prstGeom>
            <a:blipFill>
              <a:blip r:embed="rId2" cstate="print"/>
              <a:stretch>
                <a:fillRect/>
              </a:stretch>
            </a:blipFill>
          </p:spPr>
          <p:txBody>
            <a:bodyPr wrap="square" lIns="0" tIns="0" rIns="0" bIns="0" rtlCol="0"/>
            <a:lstStyle/>
            <a:p>
              <a:endParaRPr/>
            </a:p>
          </p:txBody>
        </p:sp>
      </p:grpSp>
      <p:sp>
        <p:nvSpPr>
          <p:cNvPr id="7" name="object 7"/>
          <p:cNvSpPr txBox="1">
            <a:spLocks noGrp="1"/>
          </p:cNvSpPr>
          <p:nvPr>
            <p:ph type="title"/>
          </p:nvPr>
        </p:nvSpPr>
        <p:spPr>
          <a:xfrm>
            <a:off x="506912" y="2429766"/>
            <a:ext cx="5404485" cy="2136140"/>
          </a:xfrm>
          <a:prstGeom prst="rect">
            <a:avLst/>
          </a:prstGeom>
        </p:spPr>
        <p:txBody>
          <a:bodyPr vert="horz" wrap="square" lIns="0" tIns="12065" rIns="0" bIns="0" rtlCol="0">
            <a:spAutoFit/>
          </a:bodyPr>
          <a:lstStyle/>
          <a:p>
            <a:pPr marL="12700" marR="5080" algn="ctr">
              <a:lnSpc>
                <a:spcPct val="150400"/>
              </a:lnSpc>
              <a:spcBef>
                <a:spcPts val="95"/>
              </a:spcBef>
            </a:pPr>
            <a:r>
              <a:rPr sz="2300" spc="10" dirty="0">
                <a:solidFill>
                  <a:srgbClr val="385623"/>
                </a:solidFill>
              </a:rPr>
              <a:t>MỘT SỐ CHỦ </a:t>
            </a:r>
            <a:r>
              <a:rPr sz="2300" spc="5" dirty="0">
                <a:solidFill>
                  <a:srgbClr val="385623"/>
                </a:solidFill>
              </a:rPr>
              <a:t>TRƯƠNG, </a:t>
            </a:r>
            <a:r>
              <a:rPr sz="2300" dirty="0">
                <a:solidFill>
                  <a:srgbClr val="385623"/>
                </a:solidFill>
              </a:rPr>
              <a:t>ĐỊNH</a:t>
            </a:r>
            <a:r>
              <a:rPr sz="2300" spc="-204" dirty="0">
                <a:solidFill>
                  <a:srgbClr val="385623"/>
                </a:solidFill>
              </a:rPr>
              <a:t> </a:t>
            </a:r>
            <a:r>
              <a:rPr sz="2300" spc="5" dirty="0">
                <a:solidFill>
                  <a:srgbClr val="385623"/>
                </a:solidFill>
              </a:rPr>
              <a:t>HƯỚNG  CỦA </a:t>
            </a:r>
            <a:r>
              <a:rPr sz="2300" dirty="0">
                <a:solidFill>
                  <a:srgbClr val="385623"/>
                </a:solidFill>
              </a:rPr>
              <a:t>NHÀ</a:t>
            </a:r>
            <a:r>
              <a:rPr sz="2300" spc="-155" dirty="0">
                <a:solidFill>
                  <a:srgbClr val="385623"/>
                </a:solidFill>
              </a:rPr>
              <a:t> </a:t>
            </a:r>
            <a:r>
              <a:rPr sz="2300" spc="5" dirty="0">
                <a:solidFill>
                  <a:srgbClr val="385623"/>
                </a:solidFill>
              </a:rPr>
              <a:t>TRƯỜNG</a:t>
            </a:r>
            <a:endParaRPr sz="2300"/>
          </a:p>
          <a:p>
            <a:pPr marL="658495" marR="652145" algn="ctr">
              <a:lnSpc>
                <a:spcPct val="150500"/>
              </a:lnSpc>
              <a:spcBef>
                <a:spcPts val="10"/>
              </a:spcBef>
            </a:pPr>
            <a:r>
              <a:rPr sz="2300" spc="10" dirty="0">
                <a:solidFill>
                  <a:srgbClr val="385623"/>
                </a:solidFill>
              </a:rPr>
              <a:t>TRONG </a:t>
            </a:r>
            <a:r>
              <a:rPr sz="2300" spc="5" dirty="0">
                <a:solidFill>
                  <a:srgbClr val="385623"/>
                </a:solidFill>
              </a:rPr>
              <a:t>NĂM HỌC 2022 -</a:t>
            </a:r>
            <a:r>
              <a:rPr sz="2300" spc="-100" dirty="0">
                <a:solidFill>
                  <a:srgbClr val="385623"/>
                </a:solidFill>
              </a:rPr>
              <a:t> </a:t>
            </a:r>
            <a:r>
              <a:rPr sz="2300" spc="5" dirty="0">
                <a:solidFill>
                  <a:srgbClr val="385623"/>
                </a:solidFill>
              </a:rPr>
              <a:t>2023  VỀ </a:t>
            </a:r>
            <a:r>
              <a:rPr sz="2300" spc="10" dirty="0">
                <a:solidFill>
                  <a:srgbClr val="385623"/>
                </a:solidFill>
              </a:rPr>
              <a:t>CÔNG TÁC </a:t>
            </a:r>
            <a:r>
              <a:rPr sz="2300" spc="5" dirty="0">
                <a:solidFill>
                  <a:srgbClr val="385623"/>
                </a:solidFill>
              </a:rPr>
              <a:t>SINH</a:t>
            </a:r>
            <a:r>
              <a:rPr sz="2300" spc="-175" dirty="0">
                <a:solidFill>
                  <a:srgbClr val="385623"/>
                </a:solidFill>
              </a:rPr>
              <a:t> </a:t>
            </a:r>
            <a:r>
              <a:rPr sz="2300" dirty="0">
                <a:solidFill>
                  <a:srgbClr val="385623"/>
                </a:solidFill>
              </a:rPr>
              <a:t>VIÊN</a:t>
            </a:r>
            <a:endParaRPr sz="230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14884" y="2046732"/>
            <a:ext cx="853440" cy="4377055"/>
            <a:chOff x="214884" y="2046732"/>
            <a:chExt cx="853440" cy="4377055"/>
          </a:xfrm>
        </p:grpSpPr>
        <p:sp>
          <p:nvSpPr>
            <p:cNvPr id="3" name="object 3"/>
            <p:cNvSpPr/>
            <p:nvPr/>
          </p:nvSpPr>
          <p:spPr>
            <a:xfrm>
              <a:off x="446531" y="2087880"/>
              <a:ext cx="615950" cy="3619500"/>
            </a:xfrm>
            <a:custGeom>
              <a:avLst/>
              <a:gdLst/>
              <a:ahLst/>
              <a:cxnLst/>
              <a:rect l="l" t="t" r="r" b="b"/>
              <a:pathLst>
                <a:path w="615950" h="3619500">
                  <a:moveTo>
                    <a:pt x="152400" y="3619500"/>
                  </a:moveTo>
                  <a:lnTo>
                    <a:pt x="152400" y="2715768"/>
                  </a:lnTo>
                  <a:lnTo>
                    <a:pt x="0" y="2715768"/>
                  </a:lnTo>
                  <a:lnTo>
                    <a:pt x="0" y="905256"/>
                  </a:lnTo>
                  <a:lnTo>
                    <a:pt x="152400" y="905256"/>
                  </a:lnTo>
                  <a:lnTo>
                    <a:pt x="152400" y="0"/>
                  </a:lnTo>
                  <a:lnTo>
                    <a:pt x="615696" y="1810512"/>
                  </a:lnTo>
                  <a:lnTo>
                    <a:pt x="152400" y="3619500"/>
                  </a:lnTo>
                  <a:close/>
                </a:path>
              </a:pathLst>
            </a:custGeom>
            <a:solidFill>
              <a:srgbClr val="BF0000"/>
            </a:solidFill>
          </p:spPr>
          <p:txBody>
            <a:bodyPr wrap="square" lIns="0" tIns="0" rIns="0" bIns="0" rtlCol="0"/>
            <a:lstStyle/>
            <a:p>
              <a:endParaRPr/>
            </a:p>
          </p:txBody>
        </p:sp>
        <p:sp>
          <p:nvSpPr>
            <p:cNvPr id="4" name="object 4"/>
            <p:cNvSpPr/>
            <p:nvPr/>
          </p:nvSpPr>
          <p:spPr>
            <a:xfrm>
              <a:off x="440436" y="2046732"/>
              <a:ext cx="628015" cy="3703320"/>
            </a:xfrm>
            <a:custGeom>
              <a:avLst/>
              <a:gdLst/>
              <a:ahLst/>
              <a:cxnLst/>
              <a:rect l="l" t="t" r="r" b="b"/>
              <a:pathLst>
                <a:path w="628015" h="3703320">
                  <a:moveTo>
                    <a:pt x="152400" y="42672"/>
                  </a:moveTo>
                  <a:lnTo>
                    <a:pt x="152400" y="0"/>
                  </a:lnTo>
                  <a:lnTo>
                    <a:pt x="162970" y="41162"/>
                  </a:lnTo>
                  <a:lnTo>
                    <a:pt x="152400" y="42672"/>
                  </a:lnTo>
                  <a:close/>
                </a:path>
                <a:path w="628015" h="3703320">
                  <a:moveTo>
                    <a:pt x="163068" y="84224"/>
                  </a:moveTo>
                  <a:lnTo>
                    <a:pt x="152400" y="42672"/>
                  </a:lnTo>
                  <a:lnTo>
                    <a:pt x="162970" y="41162"/>
                  </a:lnTo>
                  <a:lnTo>
                    <a:pt x="163068" y="84224"/>
                  </a:lnTo>
                  <a:close/>
                </a:path>
                <a:path w="628015" h="3703320">
                  <a:moveTo>
                    <a:pt x="616828" y="1851660"/>
                  </a:moveTo>
                  <a:lnTo>
                    <a:pt x="163068" y="84224"/>
                  </a:lnTo>
                  <a:lnTo>
                    <a:pt x="163068" y="41543"/>
                  </a:lnTo>
                  <a:lnTo>
                    <a:pt x="627496" y="1850136"/>
                  </a:lnTo>
                  <a:lnTo>
                    <a:pt x="617220" y="1850136"/>
                  </a:lnTo>
                  <a:lnTo>
                    <a:pt x="616828" y="1851660"/>
                  </a:lnTo>
                  <a:close/>
                </a:path>
                <a:path w="628015" h="3703320">
                  <a:moveTo>
                    <a:pt x="152400" y="946404"/>
                  </a:moveTo>
                  <a:lnTo>
                    <a:pt x="152400" y="42672"/>
                  </a:lnTo>
                  <a:lnTo>
                    <a:pt x="163068" y="84224"/>
                  </a:lnTo>
                  <a:lnTo>
                    <a:pt x="163068" y="941832"/>
                  </a:lnTo>
                  <a:lnTo>
                    <a:pt x="158496" y="941832"/>
                  </a:lnTo>
                  <a:lnTo>
                    <a:pt x="152400" y="946404"/>
                  </a:lnTo>
                  <a:close/>
                </a:path>
                <a:path w="628015" h="3703320">
                  <a:moveTo>
                    <a:pt x="152400" y="2761488"/>
                  </a:moveTo>
                  <a:lnTo>
                    <a:pt x="0" y="2761488"/>
                  </a:lnTo>
                  <a:lnTo>
                    <a:pt x="0" y="941832"/>
                  </a:lnTo>
                  <a:lnTo>
                    <a:pt x="152400" y="941832"/>
                  </a:lnTo>
                  <a:lnTo>
                    <a:pt x="152400" y="946404"/>
                  </a:lnTo>
                  <a:lnTo>
                    <a:pt x="10668" y="946404"/>
                  </a:lnTo>
                  <a:lnTo>
                    <a:pt x="6096" y="952500"/>
                  </a:lnTo>
                  <a:lnTo>
                    <a:pt x="10668" y="952500"/>
                  </a:lnTo>
                  <a:lnTo>
                    <a:pt x="10668" y="2750820"/>
                  </a:lnTo>
                  <a:lnTo>
                    <a:pt x="6096" y="2750820"/>
                  </a:lnTo>
                  <a:lnTo>
                    <a:pt x="10668" y="2756916"/>
                  </a:lnTo>
                  <a:lnTo>
                    <a:pt x="152400" y="2756916"/>
                  </a:lnTo>
                  <a:lnTo>
                    <a:pt x="152400" y="2761488"/>
                  </a:lnTo>
                  <a:close/>
                </a:path>
                <a:path w="628015" h="3703320">
                  <a:moveTo>
                    <a:pt x="163068" y="952500"/>
                  </a:moveTo>
                  <a:lnTo>
                    <a:pt x="10668" y="952500"/>
                  </a:lnTo>
                  <a:lnTo>
                    <a:pt x="10668" y="946404"/>
                  </a:lnTo>
                  <a:lnTo>
                    <a:pt x="152400" y="946404"/>
                  </a:lnTo>
                  <a:lnTo>
                    <a:pt x="158496" y="941832"/>
                  </a:lnTo>
                  <a:lnTo>
                    <a:pt x="163068" y="941832"/>
                  </a:lnTo>
                  <a:lnTo>
                    <a:pt x="163068" y="952500"/>
                  </a:lnTo>
                  <a:close/>
                </a:path>
                <a:path w="628015" h="3703320">
                  <a:moveTo>
                    <a:pt x="10668" y="952500"/>
                  </a:moveTo>
                  <a:lnTo>
                    <a:pt x="6096" y="952500"/>
                  </a:lnTo>
                  <a:lnTo>
                    <a:pt x="10668" y="946404"/>
                  </a:lnTo>
                  <a:lnTo>
                    <a:pt x="10668" y="952500"/>
                  </a:lnTo>
                  <a:close/>
                </a:path>
                <a:path w="628015" h="3703320">
                  <a:moveTo>
                    <a:pt x="617220" y="1853184"/>
                  </a:moveTo>
                  <a:lnTo>
                    <a:pt x="616828" y="1851660"/>
                  </a:lnTo>
                  <a:lnTo>
                    <a:pt x="617220" y="1850136"/>
                  </a:lnTo>
                  <a:lnTo>
                    <a:pt x="617220" y="1853184"/>
                  </a:lnTo>
                  <a:close/>
                </a:path>
                <a:path w="628015" h="3703320">
                  <a:moveTo>
                    <a:pt x="627496" y="1853184"/>
                  </a:moveTo>
                  <a:lnTo>
                    <a:pt x="617220" y="1853184"/>
                  </a:lnTo>
                  <a:lnTo>
                    <a:pt x="617220" y="1850136"/>
                  </a:lnTo>
                  <a:lnTo>
                    <a:pt x="627496" y="1850136"/>
                  </a:lnTo>
                  <a:lnTo>
                    <a:pt x="627888" y="1851660"/>
                  </a:lnTo>
                  <a:lnTo>
                    <a:pt x="627496" y="1853184"/>
                  </a:lnTo>
                  <a:close/>
                </a:path>
                <a:path w="628015" h="3703320">
                  <a:moveTo>
                    <a:pt x="163357" y="3660648"/>
                  </a:moveTo>
                  <a:lnTo>
                    <a:pt x="163068" y="3660648"/>
                  </a:lnTo>
                  <a:lnTo>
                    <a:pt x="163068" y="3619095"/>
                  </a:lnTo>
                  <a:lnTo>
                    <a:pt x="616828" y="1851660"/>
                  </a:lnTo>
                  <a:lnTo>
                    <a:pt x="617220" y="1853184"/>
                  </a:lnTo>
                  <a:lnTo>
                    <a:pt x="627496" y="1853184"/>
                  </a:lnTo>
                  <a:lnTo>
                    <a:pt x="163357" y="3660648"/>
                  </a:lnTo>
                  <a:close/>
                </a:path>
                <a:path w="628015" h="3703320">
                  <a:moveTo>
                    <a:pt x="10668" y="2756916"/>
                  </a:moveTo>
                  <a:lnTo>
                    <a:pt x="6096" y="2750820"/>
                  </a:lnTo>
                  <a:lnTo>
                    <a:pt x="10668" y="2750820"/>
                  </a:lnTo>
                  <a:lnTo>
                    <a:pt x="10668" y="2756916"/>
                  </a:lnTo>
                  <a:close/>
                </a:path>
                <a:path w="628015" h="3703320">
                  <a:moveTo>
                    <a:pt x="163068" y="2761488"/>
                  </a:moveTo>
                  <a:lnTo>
                    <a:pt x="158496" y="2761488"/>
                  </a:lnTo>
                  <a:lnTo>
                    <a:pt x="152400" y="2756916"/>
                  </a:lnTo>
                  <a:lnTo>
                    <a:pt x="10668" y="2756916"/>
                  </a:lnTo>
                  <a:lnTo>
                    <a:pt x="10668" y="2750820"/>
                  </a:lnTo>
                  <a:lnTo>
                    <a:pt x="163068" y="2750820"/>
                  </a:lnTo>
                  <a:lnTo>
                    <a:pt x="163068" y="2761488"/>
                  </a:lnTo>
                  <a:close/>
                </a:path>
                <a:path w="628015" h="3703320">
                  <a:moveTo>
                    <a:pt x="152400" y="3660648"/>
                  </a:moveTo>
                  <a:lnTo>
                    <a:pt x="152400" y="2756916"/>
                  </a:lnTo>
                  <a:lnTo>
                    <a:pt x="158496" y="2761488"/>
                  </a:lnTo>
                  <a:lnTo>
                    <a:pt x="163068" y="2761488"/>
                  </a:lnTo>
                  <a:lnTo>
                    <a:pt x="163068" y="3619095"/>
                  </a:lnTo>
                  <a:lnTo>
                    <a:pt x="152400" y="3660648"/>
                  </a:lnTo>
                  <a:close/>
                </a:path>
                <a:path w="628015" h="3703320">
                  <a:moveTo>
                    <a:pt x="152400" y="3703320"/>
                  </a:moveTo>
                  <a:lnTo>
                    <a:pt x="152400" y="3660648"/>
                  </a:lnTo>
                  <a:lnTo>
                    <a:pt x="163068" y="3619095"/>
                  </a:lnTo>
                  <a:lnTo>
                    <a:pt x="163068" y="3660648"/>
                  </a:lnTo>
                  <a:lnTo>
                    <a:pt x="163357" y="3660648"/>
                  </a:lnTo>
                  <a:lnTo>
                    <a:pt x="152400" y="3703320"/>
                  </a:lnTo>
                  <a:close/>
                </a:path>
              </a:pathLst>
            </a:custGeom>
            <a:solidFill>
              <a:srgbClr val="E11C46"/>
            </a:solidFill>
          </p:spPr>
          <p:txBody>
            <a:bodyPr wrap="square" lIns="0" tIns="0" rIns="0" bIns="0" rtlCol="0"/>
            <a:lstStyle/>
            <a:p>
              <a:endParaRPr/>
            </a:p>
          </p:txBody>
        </p:sp>
        <p:sp>
          <p:nvSpPr>
            <p:cNvPr id="5" name="object 5"/>
            <p:cNvSpPr/>
            <p:nvPr/>
          </p:nvSpPr>
          <p:spPr>
            <a:xfrm>
              <a:off x="214884" y="5782055"/>
              <a:ext cx="434340" cy="641603"/>
            </a:xfrm>
            <a:prstGeom prst="rect">
              <a:avLst/>
            </a:prstGeom>
            <a:blipFill>
              <a:blip r:embed="rId2" cstate="print"/>
              <a:stretch>
                <a:fillRect/>
              </a:stretch>
            </a:blipFill>
          </p:spPr>
          <p:txBody>
            <a:bodyPr wrap="square" lIns="0" tIns="0" rIns="0" bIns="0" rtlCol="0"/>
            <a:lstStyle/>
            <a:p>
              <a:endParaRPr/>
            </a:p>
          </p:txBody>
        </p:sp>
      </p:grpSp>
      <p:grpSp>
        <p:nvGrpSpPr>
          <p:cNvPr id="6" name="object 6"/>
          <p:cNvGrpSpPr/>
          <p:nvPr/>
        </p:nvGrpSpPr>
        <p:grpSpPr>
          <a:xfrm>
            <a:off x="1455419" y="3590544"/>
            <a:ext cx="7985759" cy="1226820"/>
            <a:chOff x="1455419" y="3590544"/>
            <a:chExt cx="7985759" cy="1226820"/>
          </a:xfrm>
        </p:grpSpPr>
        <p:sp>
          <p:nvSpPr>
            <p:cNvPr id="7" name="object 7"/>
            <p:cNvSpPr/>
            <p:nvPr/>
          </p:nvSpPr>
          <p:spPr>
            <a:xfrm>
              <a:off x="1455419" y="3590544"/>
              <a:ext cx="7985759" cy="1226820"/>
            </a:xfrm>
            <a:custGeom>
              <a:avLst/>
              <a:gdLst/>
              <a:ahLst/>
              <a:cxnLst/>
              <a:rect l="l" t="t" r="r" b="b"/>
              <a:pathLst>
                <a:path w="7985759" h="1226820">
                  <a:moveTo>
                    <a:pt x="7984236" y="1226820"/>
                  </a:moveTo>
                  <a:lnTo>
                    <a:pt x="1524" y="1226820"/>
                  </a:lnTo>
                  <a:lnTo>
                    <a:pt x="0" y="1225296"/>
                  </a:lnTo>
                  <a:lnTo>
                    <a:pt x="0" y="1524"/>
                  </a:lnTo>
                  <a:lnTo>
                    <a:pt x="1524" y="0"/>
                  </a:lnTo>
                  <a:lnTo>
                    <a:pt x="7984236" y="0"/>
                  </a:lnTo>
                  <a:lnTo>
                    <a:pt x="7985760" y="1524"/>
                  </a:lnTo>
                  <a:lnTo>
                    <a:pt x="7985760" y="4571"/>
                  </a:lnTo>
                  <a:lnTo>
                    <a:pt x="3048" y="4571"/>
                  </a:lnTo>
                  <a:lnTo>
                    <a:pt x="3048" y="1222247"/>
                  </a:lnTo>
                  <a:lnTo>
                    <a:pt x="7620" y="1222248"/>
                  </a:lnTo>
                  <a:lnTo>
                    <a:pt x="7985760" y="1222248"/>
                  </a:lnTo>
                  <a:lnTo>
                    <a:pt x="7985760" y="1225296"/>
                  </a:lnTo>
                  <a:lnTo>
                    <a:pt x="7984236" y="1226820"/>
                  </a:lnTo>
                  <a:close/>
                </a:path>
                <a:path w="7985759" h="1226820">
                  <a:moveTo>
                    <a:pt x="7985760" y="1222248"/>
                  </a:moveTo>
                  <a:lnTo>
                    <a:pt x="7978140" y="1222248"/>
                  </a:lnTo>
                  <a:lnTo>
                    <a:pt x="7982712" y="1222247"/>
                  </a:lnTo>
                  <a:lnTo>
                    <a:pt x="7982712" y="4571"/>
                  </a:lnTo>
                  <a:lnTo>
                    <a:pt x="7985760" y="4571"/>
                  </a:lnTo>
                  <a:lnTo>
                    <a:pt x="7985760" y="1222248"/>
                  </a:lnTo>
                  <a:close/>
                </a:path>
                <a:path w="7985759" h="1226820">
                  <a:moveTo>
                    <a:pt x="7620" y="1222248"/>
                  </a:moveTo>
                  <a:close/>
                </a:path>
                <a:path w="7985759" h="1226820">
                  <a:moveTo>
                    <a:pt x="7978140" y="1222248"/>
                  </a:moveTo>
                  <a:lnTo>
                    <a:pt x="7620" y="1222248"/>
                  </a:lnTo>
                  <a:lnTo>
                    <a:pt x="7978140" y="1222247"/>
                  </a:lnTo>
                  <a:close/>
                </a:path>
              </a:pathLst>
            </a:custGeom>
            <a:solidFill>
              <a:srgbClr val="E11C46"/>
            </a:solidFill>
          </p:spPr>
          <p:txBody>
            <a:bodyPr wrap="square" lIns="0" tIns="0" rIns="0" bIns="0" rtlCol="0"/>
            <a:lstStyle/>
            <a:p>
              <a:endParaRPr/>
            </a:p>
          </p:txBody>
        </p:sp>
        <p:sp>
          <p:nvSpPr>
            <p:cNvPr id="8" name="object 8"/>
            <p:cNvSpPr/>
            <p:nvPr/>
          </p:nvSpPr>
          <p:spPr>
            <a:xfrm>
              <a:off x="1458467" y="3595116"/>
              <a:ext cx="7980045" cy="1217930"/>
            </a:xfrm>
            <a:custGeom>
              <a:avLst/>
              <a:gdLst/>
              <a:ahLst/>
              <a:cxnLst/>
              <a:rect l="l" t="t" r="r" b="b"/>
              <a:pathLst>
                <a:path w="7980045" h="1217929">
                  <a:moveTo>
                    <a:pt x="7979663" y="1217676"/>
                  </a:moveTo>
                  <a:lnTo>
                    <a:pt x="0" y="1217676"/>
                  </a:lnTo>
                  <a:lnTo>
                    <a:pt x="0" y="0"/>
                  </a:lnTo>
                  <a:lnTo>
                    <a:pt x="7979663" y="0"/>
                  </a:lnTo>
                  <a:lnTo>
                    <a:pt x="7979663" y="1217676"/>
                  </a:lnTo>
                  <a:close/>
                </a:path>
              </a:pathLst>
            </a:custGeom>
            <a:solidFill>
              <a:srgbClr val="E2EFD8"/>
            </a:solidFill>
          </p:spPr>
          <p:txBody>
            <a:bodyPr wrap="square" lIns="0" tIns="0" rIns="0" bIns="0" rtlCol="0"/>
            <a:lstStyle/>
            <a:p>
              <a:endParaRPr/>
            </a:p>
          </p:txBody>
        </p:sp>
        <p:sp>
          <p:nvSpPr>
            <p:cNvPr id="9" name="object 9"/>
            <p:cNvSpPr/>
            <p:nvPr/>
          </p:nvSpPr>
          <p:spPr>
            <a:xfrm>
              <a:off x="1455419" y="3590544"/>
              <a:ext cx="7985759" cy="1226820"/>
            </a:xfrm>
            <a:custGeom>
              <a:avLst/>
              <a:gdLst/>
              <a:ahLst/>
              <a:cxnLst/>
              <a:rect l="l" t="t" r="r" b="b"/>
              <a:pathLst>
                <a:path w="7985759" h="1226820">
                  <a:moveTo>
                    <a:pt x="7984236" y="1226820"/>
                  </a:moveTo>
                  <a:lnTo>
                    <a:pt x="1524" y="1226820"/>
                  </a:lnTo>
                  <a:lnTo>
                    <a:pt x="0" y="1225296"/>
                  </a:lnTo>
                  <a:lnTo>
                    <a:pt x="0" y="1524"/>
                  </a:lnTo>
                  <a:lnTo>
                    <a:pt x="1524" y="0"/>
                  </a:lnTo>
                  <a:lnTo>
                    <a:pt x="7984236" y="0"/>
                  </a:lnTo>
                  <a:lnTo>
                    <a:pt x="7985760" y="1524"/>
                  </a:lnTo>
                  <a:lnTo>
                    <a:pt x="7985760" y="4572"/>
                  </a:lnTo>
                  <a:lnTo>
                    <a:pt x="7620" y="4572"/>
                  </a:lnTo>
                  <a:lnTo>
                    <a:pt x="3048" y="7620"/>
                  </a:lnTo>
                  <a:lnTo>
                    <a:pt x="7620" y="7620"/>
                  </a:lnTo>
                  <a:lnTo>
                    <a:pt x="7620" y="1219200"/>
                  </a:lnTo>
                  <a:lnTo>
                    <a:pt x="3048" y="1219200"/>
                  </a:lnTo>
                  <a:lnTo>
                    <a:pt x="7620" y="1222248"/>
                  </a:lnTo>
                  <a:lnTo>
                    <a:pt x="7985760" y="1222248"/>
                  </a:lnTo>
                  <a:lnTo>
                    <a:pt x="7985760" y="1225296"/>
                  </a:lnTo>
                  <a:lnTo>
                    <a:pt x="7984236" y="1226820"/>
                  </a:lnTo>
                  <a:close/>
                </a:path>
                <a:path w="7985759" h="1226820">
                  <a:moveTo>
                    <a:pt x="7620" y="7620"/>
                  </a:moveTo>
                  <a:lnTo>
                    <a:pt x="3048" y="7620"/>
                  </a:lnTo>
                  <a:lnTo>
                    <a:pt x="7620" y="4572"/>
                  </a:lnTo>
                  <a:lnTo>
                    <a:pt x="7620" y="7620"/>
                  </a:lnTo>
                  <a:close/>
                </a:path>
                <a:path w="7985759" h="1226820">
                  <a:moveTo>
                    <a:pt x="7978140" y="7620"/>
                  </a:moveTo>
                  <a:lnTo>
                    <a:pt x="7620" y="7620"/>
                  </a:lnTo>
                  <a:lnTo>
                    <a:pt x="7620" y="4572"/>
                  </a:lnTo>
                  <a:lnTo>
                    <a:pt x="7978140" y="4572"/>
                  </a:lnTo>
                  <a:lnTo>
                    <a:pt x="7978140" y="7620"/>
                  </a:lnTo>
                  <a:close/>
                </a:path>
                <a:path w="7985759" h="1226820">
                  <a:moveTo>
                    <a:pt x="7978140" y="1222248"/>
                  </a:moveTo>
                  <a:lnTo>
                    <a:pt x="7978140" y="4572"/>
                  </a:lnTo>
                  <a:lnTo>
                    <a:pt x="7982712" y="7620"/>
                  </a:lnTo>
                  <a:lnTo>
                    <a:pt x="7985760" y="7620"/>
                  </a:lnTo>
                  <a:lnTo>
                    <a:pt x="7985760" y="1219200"/>
                  </a:lnTo>
                  <a:lnTo>
                    <a:pt x="7982712" y="1219200"/>
                  </a:lnTo>
                  <a:lnTo>
                    <a:pt x="7978140" y="1222248"/>
                  </a:lnTo>
                  <a:close/>
                </a:path>
                <a:path w="7985759" h="1226820">
                  <a:moveTo>
                    <a:pt x="7985760" y="7620"/>
                  </a:moveTo>
                  <a:lnTo>
                    <a:pt x="7982712" y="7620"/>
                  </a:lnTo>
                  <a:lnTo>
                    <a:pt x="7978140" y="4572"/>
                  </a:lnTo>
                  <a:lnTo>
                    <a:pt x="7985760" y="4572"/>
                  </a:lnTo>
                  <a:lnTo>
                    <a:pt x="7985760" y="7620"/>
                  </a:lnTo>
                  <a:close/>
                </a:path>
                <a:path w="7985759" h="1226820">
                  <a:moveTo>
                    <a:pt x="7620" y="1222248"/>
                  </a:moveTo>
                  <a:lnTo>
                    <a:pt x="3048" y="1219200"/>
                  </a:lnTo>
                  <a:lnTo>
                    <a:pt x="7620" y="1219200"/>
                  </a:lnTo>
                  <a:lnTo>
                    <a:pt x="7620" y="1222248"/>
                  </a:lnTo>
                  <a:close/>
                </a:path>
                <a:path w="7985759" h="1226820">
                  <a:moveTo>
                    <a:pt x="7978140" y="1222248"/>
                  </a:moveTo>
                  <a:lnTo>
                    <a:pt x="7620" y="1222248"/>
                  </a:lnTo>
                  <a:lnTo>
                    <a:pt x="7620" y="1219200"/>
                  </a:lnTo>
                  <a:lnTo>
                    <a:pt x="7978140" y="1219200"/>
                  </a:lnTo>
                  <a:lnTo>
                    <a:pt x="7978140" y="1222248"/>
                  </a:lnTo>
                  <a:close/>
                </a:path>
                <a:path w="7985759" h="1226820">
                  <a:moveTo>
                    <a:pt x="7985760" y="1222248"/>
                  </a:moveTo>
                  <a:lnTo>
                    <a:pt x="7978140" y="1222248"/>
                  </a:lnTo>
                  <a:lnTo>
                    <a:pt x="7982712" y="1219200"/>
                  </a:lnTo>
                  <a:lnTo>
                    <a:pt x="7985760" y="1219200"/>
                  </a:lnTo>
                  <a:lnTo>
                    <a:pt x="7985760" y="1222248"/>
                  </a:lnTo>
                  <a:close/>
                </a:path>
              </a:pathLst>
            </a:custGeom>
            <a:solidFill>
              <a:srgbClr val="E11C46"/>
            </a:solidFill>
          </p:spPr>
          <p:txBody>
            <a:bodyPr wrap="square" lIns="0" tIns="0" rIns="0" bIns="0" rtlCol="0"/>
            <a:lstStyle/>
            <a:p>
              <a:endParaRPr/>
            </a:p>
          </p:txBody>
        </p:sp>
      </p:grpSp>
      <p:sp>
        <p:nvSpPr>
          <p:cNvPr id="10" name="object 10"/>
          <p:cNvSpPr txBox="1"/>
          <p:nvPr/>
        </p:nvSpPr>
        <p:spPr>
          <a:xfrm>
            <a:off x="1458467" y="3595115"/>
            <a:ext cx="7980045" cy="1217930"/>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20320" rIns="0" bIns="0" rtlCol="0">
            <a:spAutoFit/>
          </a:bodyPr>
          <a:lstStyle/>
          <a:p>
            <a:pPr marL="75565" marR="65405">
              <a:lnSpc>
                <a:spcPts val="2960"/>
              </a:lnSpc>
              <a:spcBef>
                <a:spcPts val="160"/>
              </a:spcBef>
            </a:pPr>
            <a:r>
              <a:rPr sz="1650" spc="-10" dirty="0">
                <a:latin typeface="Times New Roman"/>
                <a:cs typeface="Times New Roman"/>
              </a:rPr>
              <a:t>2.Triển </a:t>
            </a:r>
            <a:r>
              <a:rPr sz="1650" dirty="0">
                <a:latin typeface="Times New Roman"/>
                <a:cs typeface="Times New Roman"/>
              </a:rPr>
              <a:t>khai kế </a:t>
            </a:r>
            <a:r>
              <a:rPr sz="1650" spc="-5" dirty="0">
                <a:latin typeface="Times New Roman"/>
                <a:cs typeface="Times New Roman"/>
              </a:rPr>
              <a:t>hoạch, </a:t>
            </a:r>
            <a:r>
              <a:rPr sz="1650" dirty="0">
                <a:latin typeface="Times New Roman"/>
                <a:cs typeface="Times New Roman"/>
              </a:rPr>
              <a:t>phối hợp </a:t>
            </a:r>
            <a:r>
              <a:rPr sz="1650" spc="-5" dirty="0">
                <a:latin typeface="Times New Roman"/>
                <a:cs typeface="Times New Roman"/>
              </a:rPr>
              <a:t>tuyên truyền, giáo </a:t>
            </a:r>
            <a:r>
              <a:rPr sz="1650" dirty="0">
                <a:latin typeface="Times New Roman"/>
                <a:cs typeface="Times New Roman"/>
              </a:rPr>
              <a:t>dục và </a:t>
            </a:r>
            <a:r>
              <a:rPr sz="1650" spc="-5" dirty="0">
                <a:latin typeface="Times New Roman"/>
                <a:cs typeface="Times New Roman"/>
              </a:rPr>
              <a:t>từng </a:t>
            </a:r>
            <a:r>
              <a:rPr sz="1650" dirty="0">
                <a:latin typeface="Times New Roman"/>
                <a:cs typeface="Times New Roman"/>
              </a:rPr>
              <a:t>bước thực </a:t>
            </a:r>
            <a:r>
              <a:rPr sz="1650" spc="-5" dirty="0">
                <a:latin typeface="Times New Roman"/>
                <a:cs typeface="Times New Roman"/>
              </a:rPr>
              <a:t>hiện </a:t>
            </a:r>
            <a:r>
              <a:rPr sz="1650" dirty="0">
                <a:latin typeface="Times New Roman"/>
                <a:cs typeface="Times New Roman"/>
              </a:rPr>
              <a:t>thành công  chương </a:t>
            </a:r>
            <a:r>
              <a:rPr sz="1650" spc="-5" dirty="0">
                <a:latin typeface="Times New Roman"/>
                <a:cs typeface="Times New Roman"/>
              </a:rPr>
              <a:t>trình xây </a:t>
            </a:r>
            <a:r>
              <a:rPr sz="1650" dirty="0">
                <a:latin typeface="Times New Roman"/>
                <a:cs typeface="Times New Roman"/>
              </a:rPr>
              <a:t>dựng </a:t>
            </a:r>
            <a:r>
              <a:rPr sz="1650" spc="5" dirty="0">
                <a:latin typeface="Times New Roman"/>
                <a:cs typeface="Times New Roman"/>
              </a:rPr>
              <a:t>nếp </a:t>
            </a:r>
            <a:r>
              <a:rPr sz="1650" dirty="0">
                <a:latin typeface="Times New Roman"/>
                <a:cs typeface="Times New Roman"/>
              </a:rPr>
              <a:t>sống “Văn hóa </a:t>
            </a:r>
            <a:r>
              <a:rPr sz="1650" spc="-5" dirty="0">
                <a:latin typeface="Times New Roman"/>
                <a:cs typeface="Times New Roman"/>
              </a:rPr>
              <a:t>học </a:t>
            </a:r>
            <a:r>
              <a:rPr sz="1650" spc="5" dirty="0">
                <a:latin typeface="Times New Roman"/>
                <a:cs typeface="Times New Roman"/>
              </a:rPr>
              <a:t>đường </a:t>
            </a:r>
            <a:r>
              <a:rPr sz="1650" dirty="0">
                <a:latin typeface="Times New Roman"/>
                <a:cs typeface="Times New Roman"/>
              </a:rPr>
              <a:t>Sinh </a:t>
            </a:r>
            <a:r>
              <a:rPr sz="1650" spc="-5" dirty="0">
                <a:latin typeface="Times New Roman"/>
                <a:cs typeface="Times New Roman"/>
              </a:rPr>
              <a:t>viên </a:t>
            </a:r>
            <a:r>
              <a:rPr sz="1650" dirty="0">
                <a:latin typeface="Times New Roman"/>
                <a:cs typeface="Times New Roman"/>
              </a:rPr>
              <a:t>Uneti” </a:t>
            </a:r>
            <a:r>
              <a:rPr sz="1650" spc="-5" dirty="0">
                <a:latin typeface="Times New Roman"/>
                <a:cs typeface="Times New Roman"/>
              </a:rPr>
              <a:t>theo mô hình quản</a:t>
            </a:r>
            <a:r>
              <a:rPr sz="1650" spc="110" dirty="0">
                <a:latin typeface="Times New Roman"/>
                <a:cs typeface="Times New Roman"/>
              </a:rPr>
              <a:t> </a:t>
            </a:r>
            <a:r>
              <a:rPr sz="1650" spc="-10" dirty="0">
                <a:latin typeface="Times New Roman"/>
                <a:cs typeface="Times New Roman"/>
              </a:rPr>
              <a:t>lý</a:t>
            </a:r>
            <a:endParaRPr sz="1650" dirty="0">
              <a:latin typeface="Times New Roman"/>
              <a:cs typeface="Times New Roman"/>
            </a:endParaRPr>
          </a:p>
          <a:p>
            <a:pPr marL="75565">
              <a:lnSpc>
                <a:spcPct val="100000"/>
              </a:lnSpc>
              <a:spcBef>
                <a:spcPts val="740"/>
              </a:spcBef>
            </a:pPr>
            <a:r>
              <a:rPr sz="1650" dirty="0">
                <a:latin typeface="Times New Roman"/>
                <a:cs typeface="Times New Roman"/>
              </a:rPr>
              <a:t>5S trong năm học 2022 -</a:t>
            </a:r>
            <a:r>
              <a:rPr sz="1650" spc="-80" dirty="0">
                <a:latin typeface="Times New Roman"/>
                <a:cs typeface="Times New Roman"/>
              </a:rPr>
              <a:t> </a:t>
            </a:r>
            <a:r>
              <a:rPr sz="1650" dirty="0">
                <a:latin typeface="Times New Roman"/>
                <a:cs typeface="Times New Roman"/>
              </a:rPr>
              <a:t>2023;</a:t>
            </a:r>
          </a:p>
        </p:txBody>
      </p:sp>
      <p:grpSp>
        <p:nvGrpSpPr>
          <p:cNvPr id="11" name="object 11"/>
          <p:cNvGrpSpPr/>
          <p:nvPr/>
        </p:nvGrpSpPr>
        <p:grpSpPr>
          <a:xfrm>
            <a:off x="1455419" y="1595627"/>
            <a:ext cx="7985759" cy="1607820"/>
            <a:chOff x="1455419" y="1595627"/>
            <a:chExt cx="7985759" cy="1607820"/>
          </a:xfrm>
        </p:grpSpPr>
        <p:sp>
          <p:nvSpPr>
            <p:cNvPr id="12" name="object 12"/>
            <p:cNvSpPr/>
            <p:nvPr/>
          </p:nvSpPr>
          <p:spPr>
            <a:xfrm>
              <a:off x="1455419" y="1595627"/>
              <a:ext cx="7985759" cy="1607820"/>
            </a:xfrm>
            <a:custGeom>
              <a:avLst/>
              <a:gdLst/>
              <a:ahLst/>
              <a:cxnLst/>
              <a:rect l="l" t="t" r="r" b="b"/>
              <a:pathLst>
                <a:path w="7985759" h="1607820">
                  <a:moveTo>
                    <a:pt x="7984236" y="1607820"/>
                  </a:moveTo>
                  <a:lnTo>
                    <a:pt x="1524" y="1607820"/>
                  </a:lnTo>
                  <a:lnTo>
                    <a:pt x="0" y="1606296"/>
                  </a:lnTo>
                  <a:lnTo>
                    <a:pt x="0" y="1524"/>
                  </a:lnTo>
                  <a:lnTo>
                    <a:pt x="1524" y="0"/>
                  </a:lnTo>
                  <a:lnTo>
                    <a:pt x="7984236" y="0"/>
                  </a:lnTo>
                  <a:lnTo>
                    <a:pt x="7985760" y="1524"/>
                  </a:lnTo>
                  <a:lnTo>
                    <a:pt x="7985760" y="3047"/>
                  </a:lnTo>
                  <a:lnTo>
                    <a:pt x="3048" y="3047"/>
                  </a:lnTo>
                  <a:lnTo>
                    <a:pt x="3048" y="1603247"/>
                  </a:lnTo>
                  <a:lnTo>
                    <a:pt x="7620" y="1603248"/>
                  </a:lnTo>
                  <a:lnTo>
                    <a:pt x="7985760" y="1603248"/>
                  </a:lnTo>
                  <a:lnTo>
                    <a:pt x="7985760" y="1606296"/>
                  </a:lnTo>
                  <a:lnTo>
                    <a:pt x="7984236" y="1607820"/>
                  </a:lnTo>
                  <a:close/>
                </a:path>
                <a:path w="7985759" h="1607820">
                  <a:moveTo>
                    <a:pt x="7985760" y="1603248"/>
                  </a:moveTo>
                  <a:lnTo>
                    <a:pt x="7978140" y="1603248"/>
                  </a:lnTo>
                  <a:lnTo>
                    <a:pt x="7982712" y="1603247"/>
                  </a:lnTo>
                  <a:lnTo>
                    <a:pt x="7982712" y="3047"/>
                  </a:lnTo>
                  <a:lnTo>
                    <a:pt x="7985760" y="3047"/>
                  </a:lnTo>
                  <a:lnTo>
                    <a:pt x="7985760" y="1603248"/>
                  </a:lnTo>
                  <a:close/>
                </a:path>
                <a:path w="7985759" h="1607820">
                  <a:moveTo>
                    <a:pt x="3048" y="1600200"/>
                  </a:moveTo>
                  <a:close/>
                </a:path>
                <a:path w="7985759" h="1607820">
                  <a:moveTo>
                    <a:pt x="7620" y="1603248"/>
                  </a:moveTo>
                  <a:close/>
                </a:path>
                <a:path w="7985759" h="1607820">
                  <a:moveTo>
                    <a:pt x="7978140" y="1603248"/>
                  </a:moveTo>
                  <a:lnTo>
                    <a:pt x="7620" y="1603248"/>
                  </a:lnTo>
                  <a:lnTo>
                    <a:pt x="7978140" y="1603247"/>
                  </a:lnTo>
                  <a:close/>
                </a:path>
              </a:pathLst>
            </a:custGeom>
            <a:solidFill>
              <a:srgbClr val="E11C46"/>
            </a:solidFill>
          </p:spPr>
          <p:txBody>
            <a:bodyPr wrap="square" lIns="0" tIns="0" rIns="0" bIns="0" rtlCol="0"/>
            <a:lstStyle/>
            <a:p>
              <a:endParaRPr/>
            </a:p>
          </p:txBody>
        </p:sp>
        <p:sp>
          <p:nvSpPr>
            <p:cNvPr id="13" name="object 13"/>
            <p:cNvSpPr/>
            <p:nvPr/>
          </p:nvSpPr>
          <p:spPr>
            <a:xfrm>
              <a:off x="1458467" y="1598675"/>
              <a:ext cx="7980045" cy="1600200"/>
            </a:xfrm>
            <a:custGeom>
              <a:avLst/>
              <a:gdLst/>
              <a:ahLst/>
              <a:cxnLst/>
              <a:rect l="l" t="t" r="r" b="b"/>
              <a:pathLst>
                <a:path w="7980045" h="1600200">
                  <a:moveTo>
                    <a:pt x="7979663" y="1600200"/>
                  </a:moveTo>
                  <a:lnTo>
                    <a:pt x="0" y="1600200"/>
                  </a:lnTo>
                  <a:lnTo>
                    <a:pt x="0" y="0"/>
                  </a:lnTo>
                  <a:lnTo>
                    <a:pt x="7979663" y="0"/>
                  </a:lnTo>
                  <a:lnTo>
                    <a:pt x="7979663" y="1600200"/>
                  </a:lnTo>
                  <a:close/>
                </a:path>
              </a:pathLst>
            </a:custGeom>
            <a:solidFill>
              <a:srgbClr val="E2EFD8"/>
            </a:solidFill>
          </p:spPr>
          <p:txBody>
            <a:bodyPr wrap="square" lIns="0" tIns="0" rIns="0" bIns="0" rtlCol="0"/>
            <a:lstStyle/>
            <a:p>
              <a:endParaRPr/>
            </a:p>
          </p:txBody>
        </p:sp>
        <p:sp>
          <p:nvSpPr>
            <p:cNvPr id="14" name="object 14"/>
            <p:cNvSpPr/>
            <p:nvPr/>
          </p:nvSpPr>
          <p:spPr>
            <a:xfrm>
              <a:off x="1455419" y="1595627"/>
              <a:ext cx="7985759" cy="1607820"/>
            </a:xfrm>
            <a:custGeom>
              <a:avLst/>
              <a:gdLst/>
              <a:ahLst/>
              <a:cxnLst/>
              <a:rect l="l" t="t" r="r" b="b"/>
              <a:pathLst>
                <a:path w="7985759" h="1607820">
                  <a:moveTo>
                    <a:pt x="7984236" y="1607820"/>
                  </a:moveTo>
                  <a:lnTo>
                    <a:pt x="1524" y="1607820"/>
                  </a:lnTo>
                  <a:lnTo>
                    <a:pt x="0" y="1606296"/>
                  </a:lnTo>
                  <a:lnTo>
                    <a:pt x="0" y="1524"/>
                  </a:lnTo>
                  <a:lnTo>
                    <a:pt x="1524" y="0"/>
                  </a:lnTo>
                  <a:lnTo>
                    <a:pt x="7984236" y="0"/>
                  </a:lnTo>
                  <a:lnTo>
                    <a:pt x="7985760" y="1524"/>
                  </a:lnTo>
                  <a:lnTo>
                    <a:pt x="7985760" y="3048"/>
                  </a:lnTo>
                  <a:lnTo>
                    <a:pt x="7620" y="3048"/>
                  </a:lnTo>
                  <a:lnTo>
                    <a:pt x="3048" y="7620"/>
                  </a:lnTo>
                  <a:lnTo>
                    <a:pt x="7620" y="7620"/>
                  </a:lnTo>
                  <a:lnTo>
                    <a:pt x="7620" y="1600200"/>
                  </a:lnTo>
                  <a:lnTo>
                    <a:pt x="3048" y="1600200"/>
                  </a:lnTo>
                  <a:lnTo>
                    <a:pt x="7620" y="1603248"/>
                  </a:lnTo>
                  <a:lnTo>
                    <a:pt x="7985760" y="1603248"/>
                  </a:lnTo>
                  <a:lnTo>
                    <a:pt x="7985760" y="1606296"/>
                  </a:lnTo>
                  <a:lnTo>
                    <a:pt x="7984236" y="1607820"/>
                  </a:lnTo>
                  <a:close/>
                </a:path>
                <a:path w="7985759" h="1607820">
                  <a:moveTo>
                    <a:pt x="7620" y="7620"/>
                  </a:moveTo>
                  <a:lnTo>
                    <a:pt x="3048" y="7620"/>
                  </a:lnTo>
                  <a:lnTo>
                    <a:pt x="7620" y="3048"/>
                  </a:lnTo>
                  <a:lnTo>
                    <a:pt x="7620" y="7620"/>
                  </a:lnTo>
                  <a:close/>
                </a:path>
                <a:path w="7985759" h="1607820">
                  <a:moveTo>
                    <a:pt x="7978140" y="7620"/>
                  </a:moveTo>
                  <a:lnTo>
                    <a:pt x="7620" y="7620"/>
                  </a:lnTo>
                  <a:lnTo>
                    <a:pt x="7620" y="3048"/>
                  </a:lnTo>
                  <a:lnTo>
                    <a:pt x="7978140" y="3048"/>
                  </a:lnTo>
                  <a:lnTo>
                    <a:pt x="7978140" y="7620"/>
                  </a:lnTo>
                  <a:close/>
                </a:path>
                <a:path w="7985759" h="1607820">
                  <a:moveTo>
                    <a:pt x="7978140" y="1603248"/>
                  </a:moveTo>
                  <a:lnTo>
                    <a:pt x="7978140" y="3048"/>
                  </a:lnTo>
                  <a:lnTo>
                    <a:pt x="7982712" y="7620"/>
                  </a:lnTo>
                  <a:lnTo>
                    <a:pt x="7985760" y="7620"/>
                  </a:lnTo>
                  <a:lnTo>
                    <a:pt x="7985760" y="1600200"/>
                  </a:lnTo>
                  <a:lnTo>
                    <a:pt x="7982712" y="1600200"/>
                  </a:lnTo>
                  <a:lnTo>
                    <a:pt x="7978140" y="1603248"/>
                  </a:lnTo>
                  <a:close/>
                </a:path>
                <a:path w="7985759" h="1607820">
                  <a:moveTo>
                    <a:pt x="7985760" y="7620"/>
                  </a:moveTo>
                  <a:lnTo>
                    <a:pt x="7982712" y="7620"/>
                  </a:lnTo>
                  <a:lnTo>
                    <a:pt x="7978140" y="3048"/>
                  </a:lnTo>
                  <a:lnTo>
                    <a:pt x="7985760" y="3048"/>
                  </a:lnTo>
                  <a:lnTo>
                    <a:pt x="7985760" y="7620"/>
                  </a:lnTo>
                  <a:close/>
                </a:path>
                <a:path w="7985759" h="1607820">
                  <a:moveTo>
                    <a:pt x="7620" y="1603248"/>
                  </a:moveTo>
                  <a:lnTo>
                    <a:pt x="3048" y="1600200"/>
                  </a:lnTo>
                  <a:lnTo>
                    <a:pt x="7620" y="1600200"/>
                  </a:lnTo>
                  <a:lnTo>
                    <a:pt x="7620" y="1603248"/>
                  </a:lnTo>
                  <a:close/>
                </a:path>
                <a:path w="7985759" h="1607820">
                  <a:moveTo>
                    <a:pt x="7978140" y="1603248"/>
                  </a:moveTo>
                  <a:lnTo>
                    <a:pt x="7620" y="1603248"/>
                  </a:lnTo>
                  <a:lnTo>
                    <a:pt x="7620" y="1600200"/>
                  </a:lnTo>
                  <a:lnTo>
                    <a:pt x="7978140" y="1600200"/>
                  </a:lnTo>
                  <a:lnTo>
                    <a:pt x="7978140" y="1603248"/>
                  </a:lnTo>
                  <a:close/>
                </a:path>
                <a:path w="7985759" h="1607820">
                  <a:moveTo>
                    <a:pt x="7985760" y="1603248"/>
                  </a:moveTo>
                  <a:lnTo>
                    <a:pt x="7978140" y="1603248"/>
                  </a:lnTo>
                  <a:lnTo>
                    <a:pt x="7982712" y="1600200"/>
                  </a:lnTo>
                  <a:lnTo>
                    <a:pt x="7985760" y="1600200"/>
                  </a:lnTo>
                  <a:lnTo>
                    <a:pt x="7985760" y="1603248"/>
                  </a:lnTo>
                  <a:close/>
                </a:path>
              </a:pathLst>
            </a:custGeom>
            <a:solidFill>
              <a:srgbClr val="E11C46"/>
            </a:solidFill>
          </p:spPr>
          <p:txBody>
            <a:bodyPr wrap="square" lIns="0" tIns="0" rIns="0" bIns="0" rtlCol="0"/>
            <a:lstStyle/>
            <a:p>
              <a:endParaRPr/>
            </a:p>
          </p:txBody>
        </p:sp>
      </p:grpSp>
      <p:sp>
        <p:nvSpPr>
          <p:cNvPr id="15" name="object 15"/>
          <p:cNvSpPr txBox="1"/>
          <p:nvPr/>
        </p:nvSpPr>
        <p:spPr>
          <a:xfrm>
            <a:off x="1458467" y="1598675"/>
            <a:ext cx="7980045" cy="1600200"/>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22225" rIns="0" bIns="0" rtlCol="0">
            <a:spAutoFit/>
          </a:bodyPr>
          <a:lstStyle/>
          <a:p>
            <a:pPr marL="75565" marR="65405">
              <a:lnSpc>
                <a:spcPts val="2960"/>
              </a:lnSpc>
              <a:spcBef>
                <a:spcPts val="175"/>
              </a:spcBef>
            </a:pPr>
            <a:r>
              <a:rPr sz="1650" spc="-15" dirty="0">
                <a:latin typeface="Times New Roman"/>
                <a:cs typeface="Times New Roman"/>
              </a:rPr>
              <a:t>1.Tiếp </a:t>
            </a:r>
            <a:r>
              <a:rPr sz="1650" spc="-5" dirty="0">
                <a:latin typeface="Times New Roman"/>
                <a:cs typeface="Times New Roman"/>
              </a:rPr>
              <a:t>tục </a:t>
            </a:r>
            <a:r>
              <a:rPr sz="1650" dirty="0">
                <a:latin typeface="Times New Roman"/>
                <a:cs typeface="Times New Roman"/>
              </a:rPr>
              <a:t>giữ </a:t>
            </a:r>
            <a:r>
              <a:rPr sz="1650" spc="-10" dirty="0">
                <a:latin typeface="Times New Roman"/>
                <a:cs typeface="Times New Roman"/>
              </a:rPr>
              <a:t>vững </a:t>
            </a:r>
            <a:r>
              <a:rPr sz="1650" dirty="0">
                <a:latin typeface="Times New Roman"/>
                <a:cs typeface="Times New Roman"/>
              </a:rPr>
              <a:t>và </a:t>
            </a:r>
            <a:r>
              <a:rPr sz="1650" spc="-10" dirty="0">
                <a:latin typeface="Times New Roman"/>
                <a:cs typeface="Times New Roman"/>
              </a:rPr>
              <a:t>làm </a:t>
            </a:r>
            <a:r>
              <a:rPr sz="1650" spc="-5" dirty="0">
                <a:latin typeface="Times New Roman"/>
                <a:cs typeface="Times New Roman"/>
              </a:rPr>
              <a:t>tốt </a:t>
            </a:r>
            <a:r>
              <a:rPr sz="1650" dirty="0">
                <a:latin typeface="Times New Roman"/>
                <a:cs typeface="Times New Roman"/>
              </a:rPr>
              <a:t>hơn </a:t>
            </a:r>
            <a:r>
              <a:rPr sz="1650" spc="5" dirty="0">
                <a:latin typeface="Times New Roman"/>
                <a:cs typeface="Times New Roman"/>
              </a:rPr>
              <a:t>nữa </a:t>
            </a:r>
            <a:r>
              <a:rPr sz="1650" dirty="0">
                <a:latin typeface="Times New Roman"/>
                <a:cs typeface="Times New Roman"/>
              </a:rPr>
              <a:t>công </a:t>
            </a:r>
            <a:r>
              <a:rPr sz="1650" spc="-5" dirty="0">
                <a:latin typeface="Times New Roman"/>
                <a:cs typeface="Times New Roman"/>
              </a:rPr>
              <a:t>tác giáo dục chính </a:t>
            </a:r>
            <a:r>
              <a:rPr sz="1650" dirty="0">
                <a:latin typeface="Times New Roman"/>
                <a:cs typeface="Times New Roman"/>
              </a:rPr>
              <a:t>trị </a:t>
            </a:r>
            <a:r>
              <a:rPr sz="1650" spc="-5" dirty="0">
                <a:latin typeface="Times New Roman"/>
                <a:cs typeface="Times New Roman"/>
              </a:rPr>
              <a:t>tư </a:t>
            </a:r>
            <a:r>
              <a:rPr sz="1650" dirty="0">
                <a:latin typeface="Times New Roman"/>
                <a:cs typeface="Times New Roman"/>
              </a:rPr>
              <a:t>tưởng </a:t>
            </a:r>
            <a:r>
              <a:rPr sz="1650" spc="-5" dirty="0">
                <a:latin typeface="Times New Roman"/>
                <a:cs typeface="Times New Roman"/>
              </a:rPr>
              <a:t>sinh </a:t>
            </a:r>
            <a:r>
              <a:rPr sz="1650" dirty="0">
                <a:latin typeface="Times New Roman"/>
                <a:cs typeface="Times New Roman"/>
              </a:rPr>
              <a:t>viên; </a:t>
            </a:r>
            <a:r>
              <a:rPr lang="en-US" sz="1650" spc="5" dirty="0" smtClean="0">
                <a:latin typeface="Times New Roman"/>
                <a:cs typeface="Times New Roman"/>
              </a:rPr>
              <a:t>d</a:t>
            </a:r>
            <a:r>
              <a:rPr sz="1650" spc="5" dirty="0" smtClean="0">
                <a:latin typeface="Times New Roman"/>
                <a:cs typeface="Times New Roman"/>
              </a:rPr>
              <a:t>uy  </a:t>
            </a:r>
            <a:r>
              <a:rPr sz="1650" dirty="0">
                <a:latin typeface="Times New Roman"/>
                <a:cs typeface="Times New Roman"/>
              </a:rPr>
              <a:t>trì nề </a:t>
            </a:r>
            <a:r>
              <a:rPr sz="1650" spc="-5" dirty="0">
                <a:latin typeface="Times New Roman"/>
                <a:cs typeface="Times New Roman"/>
              </a:rPr>
              <a:t>nếp sinh hoạt, thường xuyên đổi mới </a:t>
            </a:r>
            <a:r>
              <a:rPr sz="1650" dirty="0">
                <a:latin typeface="Times New Roman"/>
                <a:cs typeface="Times New Roman"/>
              </a:rPr>
              <a:t>nội dung, phương </a:t>
            </a:r>
            <a:r>
              <a:rPr sz="1650" spc="-5" dirty="0">
                <a:latin typeface="Times New Roman"/>
                <a:cs typeface="Times New Roman"/>
              </a:rPr>
              <a:t>pháp </a:t>
            </a:r>
            <a:r>
              <a:rPr sz="1650" dirty="0">
                <a:latin typeface="Times New Roman"/>
                <a:cs typeface="Times New Roman"/>
              </a:rPr>
              <a:t>tổ </a:t>
            </a:r>
            <a:r>
              <a:rPr sz="1650" spc="-5" dirty="0">
                <a:latin typeface="Times New Roman"/>
                <a:cs typeface="Times New Roman"/>
              </a:rPr>
              <a:t>chức các hoạt </a:t>
            </a:r>
            <a:r>
              <a:rPr sz="1650" dirty="0" smtClean="0">
                <a:latin typeface="Times New Roman"/>
                <a:cs typeface="Times New Roman"/>
              </a:rPr>
              <a:t>động</a:t>
            </a:r>
            <a:r>
              <a:rPr lang="en-US" sz="1650" spc="395" dirty="0" smtClean="0">
                <a:latin typeface="Times New Roman"/>
                <a:cs typeface="Times New Roman"/>
              </a:rPr>
              <a:t> </a:t>
            </a:r>
            <a:r>
              <a:rPr sz="1650" dirty="0" smtClean="0">
                <a:latin typeface="Times New Roman"/>
                <a:cs typeface="Times New Roman"/>
              </a:rPr>
              <a:t>đối</a:t>
            </a:r>
            <a:endParaRPr sz="1650" dirty="0">
              <a:latin typeface="Times New Roman"/>
              <a:cs typeface="Times New Roman"/>
            </a:endParaRPr>
          </a:p>
          <a:p>
            <a:pPr marL="75565" marR="65405">
              <a:lnSpc>
                <a:spcPts val="2960"/>
              </a:lnSpc>
              <a:spcBef>
                <a:spcPts val="20"/>
              </a:spcBef>
            </a:pPr>
            <a:r>
              <a:rPr sz="1650" dirty="0">
                <a:latin typeface="Times New Roman"/>
                <a:cs typeface="Times New Roman"/>
              </a:rPr>
              <a:t>thoại giữa </a:t>
            </a:r>
            <a:r>
              <a:rPr sz="1650" spc="-5" dirty="0">
                <a:latin typeface="Times New Roman"/>
                <a:cs typeface="Times New Roman"/>
              </a:rPr>
              <a:t>lãnh </a:t>
            </a:r>
            <a:r>
              <a:rPr sz="1650" spc="-10" dirty="0">
                <a:latin typeface="Times New Roman"/>
                <a:cs typeface="Times New Roman"/>
              </a:rPr>
              <a:t>đạo </a:t>
            </a:r>
            <a:r>
              <a:rPr sz="1650" dirty="0">
                <a:latin typeface="Times New Roman"/>
                <a:cs typeface="Times New Roman"/>
              </a:rPr>
              <a:t>Nhà </a:t>
            </a:r>
            <a:r>
              <a:rPr sz="1650" spc="-5" dirty="0">
                <a:latin typeface="Times New Roman"/>
                <a:cs typeface="Times New Roman"/>
              </a:rPr>
              <a:t>trường, các </a:t>
            </a:r>
            <a:r>
              <a:rPr sz="1650" dirty="0">
                <a:latin typeface="Times New Roman"/>
                <a:cs typeface="Times New Roman"/>
              </a:rPr>
              <a:t>đơn vị </a:t>
            </a:r>
            <a:r>
              <a:rPr sz="1650" spc="-5" dirty="0">
                <a:latin typeface="Times New Roman"/>
                <a:cs typeface="Times New Roman"/>
              </a:rPr>
              <a:t>chức năng </a:t>
            </a:r>
            <a:r>
              <a:rPr sz="1650" dirty="0">
                <a:latin typeface="Times New Roman"/>
                <a:cs typeface="Times New Roman"/>
              </a:rPr>
              <a:t>với </a:t>
            </a:r>
            <a:r>
              <a:rPr sz="1650" spc="-5" dirty="0">
                <a:latin typeface="Times New Roman"/>
                <a:cs typeface="Times New Roman"/>
              </a:rPr>
              <a:t>đại diện </a:t>
            </a:r>
            <a:r>
              <a:rPr sz="1650" dirty="0">
                <a:latin typeface="Times New Roman"/>
                <a:cs typeface="Times New Roman"/>
              </a:rPr>
              <a:t>các lớp, sinh viên </a:t>
            </a:r>
            <a:r>
              <a:rPr sz="1650" spc="-5" dirty="0">
                <a:latin typeface="Times New Roman"/>
                <a:cs typeface="Times New Roman"/>
              </a:rPr>
              <a:t>trong  </a:t>
            </a:r>
            <a:r>
              <a:rPr sz="1650" dirty="0">
                <a:latin typeface="Times New Roman"/>
                <a:cs typeface="Times New Roman"/>
              </a:rPr>
              <a:t>toàn</a:t>
            </a:r>
            <a:r>
              <a:rPr sz="1650" spc="-55" dirty="0">
                <a:latin typeface="Times New Roman"/>
                <a:cs typeface="Times New Roman"/>
              </a:rPr>
              <a:t> </a:t>
            </a:r>
            <a:r>
              <a:rPr sz="1650" spc="-10" dirty="0">
                <a:latin typeface="Times New Roman"/>
                <a:cs typeface="Times New Roman"/>
              </a:rPr>
              <a:t>Trường;</a:t>
            </a:r>
            <a:endParaRPr sz="1650" dirty="0">
              <a:latin typeface="Times New Roman"/>
              <a:cs typeface="Times New Roman"/>
            </a:endParaRPr>
          </a:p>
        </p:txBody>
      </p:sp>
      <p:grpSp>
        <p:nvGrpSpPr>
          <p:cNvPr id="16" name="object 16"/>
          <p:cNvGrpSpPr/>
          <p:nvPr/>
        </p:nvGrpSpPr>
        <p:grpSpPr>
          <a:xfrm>
            <a:off x="1455419" y="5123688"/>
            <a:ext cx="7985759" cy="1226820"/>
            <a:chOff x="1455419" y="5123688"/>
            <a:chExt cx="7985759" cy="1226820"/>
          </a:xfrm>
        </p:grpSpPr>
        <p:sp>
          <p:nvSpPr>
            <p:cNvPr id="17" name="object 17"/>
            <p:cNvSpPr/>
            <p:nvPr/>
          </p:nvSpPr>
          <p:spPr>
            <a:xfrm>
              <a:off x="1455419" y="5123688"/>
              <a:ext cx="7985759" cy="1226820"/>
            </a:xfrm>
            <a:custGeom>
              <a:avLst/>
              <a:gdLst/>
              <a:ahLst/>
              <a:cxnLst/>
              <a:rect l="l" t="t" r="r" b="b"/>
              <a:pathLst>
                <a:path w="7985759" h="1226820">
                  <a:moveTo>
                    <a:pt x="7984236" y="1226820"/>
                  </a:moveTo>
                  <a:lnTo>
                    <a:pt x="1524" y="1226820"/>
                  </a:lnTo>
                  <a:lnTo>
                    <a:pt x="0" y="1225296"/>
                  </a:lnTo>
                  <a:lnTo>
                    <a:pt x="0" y="1524"/>
                  </a:lnTo>
                  <a:lnTo>
                    <a:pt x="1524" y="0"/>
                  </a:lnTo>
                  <a:lnTo>
                    <a:pt x="7984236" y="0"/>
                  </a:lnTo>
                  <a:lnTo>
                    <a:pt x="7985760" y="1524"/>
                  </a:lnTo>
                  <a:lnTo>
                    <a:pt x="7985760" y="4571"/>
                  </a:lnTo>
                  <a:lnTo>
                    <a:pt x="3048" y="4571"/>
                  </a:lnTo>
                  <a:lnTo>
                    <a:pt x="3048" y="1222247"/>
                  </a:lnTo>
                  <a:lnTo>
                    <a:pt x="7620" y="1222248"/>
                  </a:lnTo>
                  <a:lnTo>
                    <a:pt x="7985760" y="1222248"/>
                  </a:lnTo>
                  <a:lnTo>
                    <a:pt x="7985760" y="1225296"/>
                  </a:lnTo>
                  <a:lnTo>
                    <a:pt x="7984236" y="1226820"/>
                  </a:lnTo>
                  <a:close/>
                </a:path>
                <a:path w="7985759" h="1226820">
                  <a:moveTo>
                    <a:pt x="7985760" y="1222248"/>
                  </a:moveTo>
                  <a:lnTo>
                    <a:pt x="7978140" y="1222248"/>
                  </a:lnTo>
                  <a:lnTo>
                    <a:pt x="7982712" y="1222247"/>
                  </a:lnTo>
                  <a:lnTo>
                    <a:pt x="7982712" y="4571"/>
                  </a:lnTo>
                  <a:lnTo>
                    <a:pt x="7985760" y="4571"/>
                  </a:lnTo>
                  <a:lnTo>
                    <a:pt x="7985760" y="1222248"/>
                  </a:lnTo>
                  <a:close/>
                </a:path>
                <a:path w="7985759" h="1226820">
                  <a:moveTo>
                    <a:pt x="3048" y="1219200"/>
                  </a:moveTo>
                  <a:close/>
                </a:path>
                <a:path w="7985759" h="1226820">
                  <a:moveTo>
                    <a:pt x="7620" y="1222248"/>
                  </a:moveTo>
                  <a:close/>
                </a:path>
                <a:path w="7985759" h="1226820">
                  <a:moveTo>
                    <a:pt x="7978140" y="1222248"/>
                  </a:moveTo>
                  <a:lnTo>
                    <a:pt x="7620" y="1222248"/>
                  </a:lnTo>
                  <a:lnTo>
                    <a:pt x="7978140" y="1222247"/>
                  </a:lnTo>
                  <a:close/>
                </a:path>
              </a:pathLst>
            </a:custGeom>
            <a:solidFill>
              <a:srgbClr val="E11C46"/>
            </a:solidFill>
          </p:spPr>
          <p:txBody>
            <a:bodyPr wrap="square" lIns="0" tIns="0" rIns="0" bIns="0" rtlCol="0"/>
            <a:lstStyle/>
            <a:p>
              <a:endParaRPr/>
            </a:p>
          </p:txBody>
        </p:sp>
        <p:sp>
          <p:nvSpPr>
            <p:cNvPr id="18" name="object 18"/>
            <p:cNvSpPr/>
            <p:nvPr/>
          </p:nvSpPr>
          <p:spPr>
            <a:xfrm>
              <a:off x="1458467" y="5128260"/>
              <a:ext cx="7980045" cy="1217930"/>
            </a:xfrm>
            <a:custGeom>
              <a:avLst/>
              <a:gdLst/>
              <a:ahLst/>
              <a:cxnLst/>
              <a:rect l="l" t="t" r="r" b="b"/>
              <a:pathLst>
                <a:path w="7980045" h="1217929">
                  <a:moveTo>
                    <a:pt x="7979663" y="1217676"/>
                  </a:moveTo>
                  <a:lnTo>
                    <a:pt x="0" y="1217676"/>
                  </a:lnTo>
                  <a:lnTo>
                    <a:pt x="0" y="0"/>
                  </a:lnTo>
                  <a:lnTo>
                    <a:pt x="7979663" y="0"/>
                  </a:lnTo>
                  <a:lnTo>
                    <a:pt x="7979663" y="1217676"/>
                  </a:lnTo>
                  <a:close/>
                </a:path>
              </a:pathLst>
            </a:custGeom>
            <a:solidFill>
              <a:srgbClr val="E2EFD8"/>
            </a:solidFill>
          </p:spPr>
          <p:txBody>
            <a:bodyPr wrap="square" lIns="0" tIns="0" rIns="0" bIns="0" rtlCol="0"/>
            <a:lstStyle/>
            <a:p>
              <a:endParaRPr/>
            </a:p>
          </p:txBody>
        </p:sp>
        <p:sp>
          <p:nvSpPr>
            <p:cNvPr id="19" name="object 19"/>
            <p:cNvSpPr/>
            <p:nvPr/>
          </p:nvSpPr>
          <p:spPr>
            <a:xfrm>
              <a:off x="1455419" y="5123688"/>
              <a:ext cx="7985759" cy="1226820"/>
            </a:xfrm>
            <a:custGeom>
              <a:avLst/>
              <a:gdLst/>
              <a:ahLst/>
              <a:cxnLst/>
              <a:rect l="l" t="t" r="r" b="b"/>
              <a:pathLst>
                <a:path w="7985759" h="1226820">
                  <a:moveTo>
                    <a:pt x="7984236" y="1226820"/>
                  </a:moveTo>
                  <a:lnTo>
                    <a:pt x="1524" y="1226820"/>
                  </a:lnTo>
                  <a:lnTo>
                    <a:pt x="0" y="1225296"/>
                  </a:lnTo>
                  <a:lnTo>
                    <a:pt x="0" y="1524"/>
                  </a:lnTo>
                  <a:lnTo>
                    <a:pt x="1524" y="0"/>
                  </a:lnTo>
                  <a:lnTo>
                    <a:pt x="7984236" y="0"/>
                  </a:lnTo>
                  <a:lnTo>
                    <a:pt x="7985760" y="1524"/>
                  </a:lnTo>
                  <a:lnTo>
                    <a:pt x="7985760" y="4572"/>
                  </a:lnTo>
                  <a:lnTo>
                    <a:pt x="7620" y="4572"/>
                  </a:lnTo>
                  <a:lnTo>
                    <a:pt x="3048" y="7620"/>
                  </a:lnTo>
                  <a:lnTo>
                    <a:pt x="7620" y="7620"/>
                  </a:lnTo>
                  <a:lnTo>
                    <a:pt x="7620" y="1219200"/>
                  </a:lnTo>
                  <a:lnTo>
                    <a:pt x="3048" y="1219200"/>
                  </a:lnTo>
                  <a:lnTo>
                    <a:pt x="7620" y="1222248"/>
                  </a:lnTo>
                  <a:lnTo>
                    <a:pt x="7985760" y="1222248"/>
                  </a:lnTo>
                  <a:lnTo>
                    <a:pt x="7985760" y="1225296"/>
                  </a:lnTo>
                  <a:lnTo>
                    <a:pt x="7984236" y="1226820"/>
                  </a:lnTo>
                  <a:close/>
                </a:path>
                <a:path w="7985759" h="1226820">
                  <a:moveTo>
                    <a:pt x="7620" y="7620"/>
                  </a:moveTo>
                  <a:lnTo>
                    <a:pt x="3048" y="7620"/>
                  </a:lnTo>
                  <a:lnTo>
                    <a:pt x="7620" y="4572"/>
                  </a:lnTo>
                  <a:lnTo>
                    <a:pt x="7620" y="7620"/>
                  </a:lnTo>
                  <a:close/>
                </a:path>
                <a:path w="7985759" h="1226820">
                  <a:moveTo>
                    <a:pt x="7978140" y="7620"/>
                  </a:moveTo>
                  <a:lnTo>
                    <a:pt x="7620" y="7620"/>
                  </a:lnTo>
                  <a:lnTo>
                    <a:pt x="7620" y="4572"/>
                  </a:lnTo>
                  <a:lnTo>
                    <a:pt x="7978140" y="4572"/>
                  </a:lnTo>
                  <a:lnTo>
                    <a:pt x="7978140" y="7620"/>
                  </a:lnTo>
                  <a:close/>
                </a:path>
                <a:path w="7985759" h="1226820">
                  <a:moveTo>
                    <a:pt x="7978140" y="1222248"/>
                  </a:moveTo>
                  <a:lnTo>
                    <a:pt x="7978140" y="4572"/>
                  </a:lnTo>
                  <a:lnTo>
                    <a:pt x="7982712" y="7620"/>
                  </a:lnTo>
                  <a:lnTo>
                    <a:pt x="7985760" y="7620"/>
                  </a:lnTo>
                  <a:lnTo>
                    <a:pt x="7985760" y="1219200"/>
                  </a:lnTo>
                  <a:lnTo>
                    <a:pt x="7982712" y="1219200"/>
                  </a:lnTo>
                  <a:lnTo>
                    <a:pt x="7978140" y="1222248"/>
                  </a:lnTo>
                  <a:close/>
                </a:path>
                <a:path w="7985759" h="1226820">
                  <a:moveTo>
                    <a:pt x="7985760" y="7620"/>
                  </a:moveTo>
                  <a:lnTo>
                    <a:pt x="7982712" y="7620"/>
                  </a:lnTo>
                  <a:lnTo>
                    <a:pt x="7978140" y="4572"/>
                  </a:lnTo>
                  <a:lnTo>
                    <a:pt x="7985760" y="4572"/>
                  </a:lnTo>
                  <a:lnTo>
                    <a:pt x="7985760" y="7620"/>
                  </a:lnTo>
                  <a:close/>
                </a:path>
                <a:path w="7985759" h="1226820">
                  <a:moveTo>
                    <a:pt x="7620" y="1222248"/>
                  </a:moveTo>
                  <a:lnTo>
                    <a:pt x="3048" y="1219200"/>
                  </a:lnTo>
                  <a:lnTo>
                    <a:pt x="7620" y="1219200"/>
                  </a:lnTo>
                  <a:lnTo>
                    <a:pt x="7620" y="1222248"/>
                  </a:lnTo>
                  <a:close/>
                </a:path>
                <a:path w="7985759" h="1226820">
                  <a:moveTo>
                    <a:pt x="7978140" y="1222248"/>
                  </a:moveTo>
                  <a:lnTo>
                    <a:pt x="7620" y="1222248"/>
                  </a:lnTo>
                  <a:lnTo>
                    <a:pt x="7620" y="1219200"/>
                  </a:lnTo>
                  <a:lnTo>
                    <a:pt x="7978140" y="1219200"/>
                  </a:lnTo>
                  <a:lnTo>
                    <a:pt x="7978140" y="1222248"/>
                  </a:lnTo>
                  <a:close/>
                </a:path>
                <a:path w="7985759" h="1226820">
                  <a:moveTo>
                    <a:pt x="7985760" y="1222248"/>
                  </a:moveTo>
                  <a:lnTo>
                    <a:pt x="7978140" y="1222248"/>
                  </a:lnTo>
                  <a:lnTo>
                    <a:pt x="7982712" y="1219200"/>
                  </a:lnTo>
                  <a:lnTo>
                    <a:pt x="7985760" y="1219200"/>
                  </a:lnTo>
                  <a:lnTo>
                    <a:pt x="7985760" y="1222248"/>
                  </a:lnTo>
                  <a:close/>
                </a:path>
              </a:pathLst>
            </a:custGeom>
            <a:solidFill>
              <a:srgbClr val="E11C46"/>
            </a:solidFill>
          </p:spPr>
          <p:txBody>
            <a:bodyPr wrap="square" lIns="0" tIns="0" rIns="0" bIns="0" rtlCol="0"/>
            <a:lstStyle/>
            <a:p>
              <a:endParaRPr/>
            </a:p>
          </p:txBody>
        </p:sp>
      </p:grpSp>
      <p:sp>
        <p:nvSpPr>
          <p:cNvPr id="20" name="object 20"/>
          <p:cNvSpPr txBox="1"/>
          <p:nvPr/>
        </p:nvSpPr>
        <p:spPr>
          <a:xfrm>
            <a:off x="1458467" y="5128259"/>
            <a:ext cx="7980045" cy="1217930"/>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20955" rIns="0" bIns="0" rtlCol="0">
            <a:spAutoFit/>
          </a:bodyPr>
          <a:lstStyle/>
          <a:p>
            <a:pPr marL="75565" marR="65405">
              <a:lnSpc>
                <a:spcPts val="2960"/>
              </a:lnSpc>
              <a:spcBef>
                <a:spcPts val="165"/>
              </a:spcBef>
            </a:pPr>
            <a:r>
              <a:rPr sz="1650" dirty="0">
                <a:latin typeface="Times New Roman"/>
                <a:cs typeface="Times New Roman"/>
              </a:rPr>
              <a:t>3.Tăng cường </a:t>
            </a:r>
            <a:r>
              <a:rPr sz="1650" spc="-5" dirty="0">
                <a:latin typeface="Times New Roman"/>
                <a:cs typeface="Times New Roman"/>
              </a:rPr>
              <a:t>công tác giáo </a:t>
            </a:r>
            <a:r>
              <a:rPr sz="1650" dirty="0">
                <a:latin typeface="Times New Roman"/>
                <a:cs typeface="Times New Roman"/>
              </a:rPr>
              <a:t>dục, lựa chọn, bồi dưỡng </a:t>
            </a:r>
            <a:r>
              <a:rPr sz="1650" spc="-30" dirty="0">
                <a:latin typeface="Times New Roman"/>
                <a:cs typeface="Times New Roman"/>
              </a:rPr>
              <a:t>QCƯT, </a:t>
            </a:r>
            <a:r>
              <a:rPr sz="1650" spc="-5" dirty="0">
                <a:latin typeface="Times New Roman"/>
                <a:cs typeface="Times New Roman"/>
              </a:rPr>
              <a:t>tạo nguồn </a:t>
            </a:r>
            <a:r>
              <a:rPr sz="1650" dirty="0">
                <a:latin typeface="Times New Roman"/>
                <a:cs typeface="Times New Roman"/>
              </a:rPr>
              <a:t>và phát </a:t>
            </a:r>
            <a:r>
              <a:rPr sz="1650" spc="-5" dirty="0">
                <a:latin typeface="Times New Roman"/>
                <a:cs typeface="Times New Roman"/>
              </a:rPr>
              <a:t>triển Đảng  </a:t>
            </a:r>
            <a:r>
              <a:rPr sz="1650" dirty="0">
                <a:latin typeface="Times New Roman"/>
                <a:cs typeface="Times New Roman"/>
              </a:rPr>
              <a:t>trong</a:t>
            </a:r>
            <a:r>
              <a:rPr sz="1650" spc="130" dirty="0">
                <a:latin typeface="Times New Roman"/>
                <a:cs typeface="Times New Roman"/>
              </a:rPr>
              <a:t> </a:t>
            </a:r>
            <a:r>
              <a:rPr sz="1650" spc="-5" dirty="0">
                <a:latin typeface="Times New Roman"/>
                <a:cs typeface="Times New Roman"/>
              </a:rPr>
              <a:t>sinh</a:t>
            </a:r>
            <a:r>
              <a:rPr sz="1650" spc="155" dirty="0">
                <a:latin typeface="Times New Roman"/>
                <a:cs typeface="Times New Roman"/>
              </a:rPr>
              <a:t> </a:t>
            </a:r>
            <a:r>
              <a:rPr sz="1650" spc="-5" dirty="0">
                <a:latin typeface="Times New Roman"/>
                <a:cs typeface="Times New Roman"/>
              </a:rPr>
              <a:t>viên,</a:t>
            </a:r>
            <a:r>
              <a:rPr sz="1650" spc="155" dirty="0">
                <a:latin typeface="Times New Roman"/>
                <a:cs typeface="Times New Roman"/>
              </a:rPr>
              <a:t> </a:t>
            </a:r>
            <a:r>
              <a:rPr sz="1650" spc="-5" dirty="0">
                <a:latin typeface="Times New Roman"/>
                <a:cs typeface="Times New Roman"/>
              </a:rPr>
              <a:t>góp</a:t>
            </a:r>
            <a:r>
              <a:rPr sz="1650" spc="150" dirty="0">
                <a:latin typeface="Times New Roman"/>
                <a:cs typeface="Times New Roman"/>
              </a:rPr>
              <a:t> </a:t>
            </a:r>
            <a:r>
              <a:rPr sz="1650" dirty="0">
                <a:latin typeface="Times New Roman"/>
                <a:cs typeface="Times New Roman"/>
              </a:rPr>
              <a:t>phần</a:t>
            </a:r>
            <a:r>
              <a:rPr sz="1650" spc="155" dirty="0">
                <a:latin typeface="Times New Roman"/>
                <a:cs typeface="Times New Roman"/>
              </a:rPr>
              <a:t> </a:t>
            </a:r>
            <a:r>
              <a:rPr sz="1650" dirty="0">
                <a:latin typeface="Times New Roman"/>
                <a:cs typeface="Times New Roman"/>
              </a:rPr>
              <a:t>làm</a:t>
            </a:r>
            <a:r>
              <a:rPr sz="1650" spc="140" dirty="0">
                <a:latin typeface="Times New Roman"/>
                <a:cs typeface="Times New Roman"/>
              </a:rPr>
              <a:t> </a:t>
            </a:r>
            <a:r>
              <a:rPr sz="1650" spc="-5" dirty="0">
                <a:latin typeface="Times New Roman"/>
                <a:cs typeface="Times New Roman"/>
              </a:rPr>
              <a:t>tốt</a:t>
            </a:r>
            <a:r>
              <a:rPr sz="1650" spc="155" dirty="0">
                <a:latin typeface="Times New Roman"/>
                <a:cs typeface="Times New Roman"/>
              </a:rPr>
              <a:t> </a:t>
            </a:r>
            <a:r>
              <a:rPr sz="1650" spc="-5" dirty="0">
                <a:latin typeface="Times New Roman"/>
                <a:cs typeface="Times New Roman"/>
              </a:rPr>
              <a:t>công</a:t>
            </a:r>
            <a:r>
              <a:rPr sz="1650" spc="150" dirty="0">
                <a:latin typeface="Times New Roman"/>
                <a:cs typeface="Times New Roman"/>
              </a:rPr>
              <a:t> </a:t>
            </a:r>
            <a:r>
              <a:rPr sz="1650" spc="-5" dirty="0">
                <a:latin typeface="Times New Roman"/>
                <a:cs typeface="Times New Roman"/>
              </a:rPr>
              <a:t>tác</a:t>
            </a:r>
            <a:r>
              <a:rPr sz="1650" spc="145" dirty="0">
                <a:latin typeface="Times New Roman"/>
                <a:cs typeface="Times New Roman"/>
              </a:rPr>
              <a:t> </a:t>
            </a:r>
            <a:r>
              <a:rPr sz="1650" spc="-5" dirty="0">
                <a:latin typeface="Times New Roman"/>
                <a:cs typeface="Times New Roman"/>
              </a:rPr>
              <a:t>giáo</a:t>
            </a:r>
            <a:r>
              <a:rPr sz="1650" spc="155" dirty="0">
                <a:latin typeface="Times New Roman"/>
                <a:cs typeface="Times New Roman"/>
              </a:rPr>
              <a:t> </a:t>
            </a:r>
            <a:r>
              <a:rPr sz="1650" dirty="0">
                <a:latin typeface="Times New Roman"/>
                <a:cs typeface="Times New Roman"/>
              </a:rPr>
              <a:t>dục</a:t>
            </a:r>
            <a:r>
              <a:rPr sz="1650" spc="145" dirty="0">
                <a:latin typeface="Times New Roman"/>
                <a:cs typeface="Times New Roman"/>
              </a:rPr>
              <a:t> </a:t>
            </a:r>
            <a:r>
              <a:rPr sz="1650" spc="-5" dirty="0">
                <a:latin typeface="Times New Roman"/>
                <a:cs typeface="Times New Roman"/>
              </a:rPr>
              <a:t>chính</a:t>
            </a:r>
            <a:r>
              <a:rPr sz="1650" spc="165" dirty="0">
                <a:latin typeface="Times New Roman"/>
                <a:cs typeface="Times New Roman"/>
              </a:rPr>
              <a:t> </a:t>
            </a:r>
            <a:r>
              <a:rPr sz="1650" spc="-5" dirty="0">
                <a:latin typeface="Times New Roman"/>
                <a:cs typeface="Times New Roman"/>
              </a:rPr>
              <a:t>trị</a:t>
            </a:r>
            <a:r>
              <a:rPr sz="1650" spc="140" dirty="0">
                <a:latin typeface="Times New Roman"/>
                <a:cs typeface="Times New Roman"/>
              </a:rPr>
              <a:t> </a:t>
            </a:r>
            <a:r>
              <a:rPr sz="1650" dirty="0">
                <a:latin typeface="Times New Roman"/>
                <a:cs typeface="Times New Roman"/>
              </a:rPr>
              <a:t>tư</a:t>
            </a:r>
            <a:r>
              <a:rPr sz="1650" spc="135" dirty="0">
                <a:latin typeface="Times New Roman"/>
                <a:cs typeface="Times New Roman"/>
              </a:rPr>
              <a:t> </a:t>
            </a:r>
            <a:r>
              <a:rPr sz="1650" dirty="0">
                <a:latin typeface="Times New Roman"/>
                <a:cs typeface="Times New Roman"/>
              </a:rPr>
              <a:t>tưởng,</a:t>
            </a:r>
            <a:r>
              <a:rPr sz="1650" spc="155" dirty="0">
                <a:latin typeface="Times New Roman"/>
                <a:cs typeface="Times New Roman"/>
              </a:rPr>
              <a:t> </a:t>
            </a:r>
            <a:r>
              <a:rPr sz="1650" spc="-5" dirty="0">
                <a:latin typeface="Times New Roman"/>
                <a:cs typeface="Times New Roman"/>
              </a:rPr>
              <a:t>đạo</a:t>
            </a:r>
            <a:r>
              <a:rPr sz="1650" spc="150" dirty="0">
                <a:latin typeface="Times New Roman"/>
                <a:cs typeface="Times New Roman"/>
              </a:rPr>
              <a:t> </a:t>
            </a:r>
            <a:r>
              <a:rPr sz="1650" spc="-5" dirty="0">
                <a:latin typeface="Times New Roman"/>
                <a:cs typeface="Times New Roman"/>
              </a:rPr>
              <a:t>đức</a:t>
            </a:r>
            <a:r>
              <a:rPr sz="1650" spc="145" dirty="0">
                <a:latin typeface="Times New Roman"/>
                <a:cs typeface="Times New Roman"/>
              </a:rPr>
              <a:t> </a:t>
            </a:r>
            <a:r>
              <a:rPr sz="1650" spc="-5" dirty="0">
                <a:latin typeface="Times New Roman"/>
                <a:cs typeface="Times New Roman"/>
              </a:rPr>
              <a:t>trong</a:t>
            </a:r>
            <a:r>
              <a:rPr sz="1650" spc="155" dirty="0">
                <a:latin typeface="Times New Roman"/>
                <a:cs typeface="Times New Roman"/>
              </a:rPr>
              <a:t> </a:t>
            </a:r>
            <a:r>
              <a:rPr sz="1650" spc="-5" dirty="0">
                <a:latin typeface="Times New Roman"/>
                <a:cs typeface="Times New Roman"/>
              </a:rPr>
              <a:t>sinh</a:t>
            </a:r>
            <a:endParaRPr sz="1650" dirty="0">
              <a:latin typeface="Times New Roman"/>
              <a:cs typeface="Times New Roman"/>
            </a:endParaRPr>
          </a:p>
          <a:p>
            <a:pPr marL="75565">
              <a:lnSpc>
                <a:spcPct val="100000"/>
              </a:lnSpc>
              <a:spcBef>
                <a:spcPts val="735"/>
              </a:spcBef>
            </a:pPr>
            <a:r>
              <a:rPr sz="1650" dirty="0">
                <a:latin typeface="Times New Roman"/>
                <a:cs typeface="Times New Roman"/>
              </a:rPr>
              <a:t>viên</a:t>
            </a:r>
            <a:r>
              <a:rPr sz="1650" spc="-25" dirty="0">
                <a:latin typeface="Times New Roman"/>
                <a:cs typeface="Times New Roman"/>
              </a:rPr>
              <a:t> </a:t>
            </a:r>
            <a:r>
              <a:rPr sz="1650" dirty="0">
                <a:latin typeface="Times New Roman"/>
                <a:cs typeface="Times New Roman"/>
              </a:rPr>
              <a:t>Uneti;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322832" y="3526535"/>
            <a:ext cx="8147684" cy="800100"/>
            <a:chOff x="1322832" y="3526535"/>
            <a:chExt cx="8147684" cy="800100"/>
          </a:xfrm>
        </p:grpSpPr>
        <p:sp>
          <p:nvSpPr>
            <p:cNvPr id="3" name="object 3"/>
            <p:cNvSpPr/>
            <p:nvPr/>
          </p:nvSpPr>
          <p:spPr>
            <a:xfrm>
              <a:off x="1322832" y="3526535"/>
              <a:ext cx="8147684" cy="800100"/>
            </a:xfrm>
            <a:custGeom>
              <a:avLst/>
              <a:gdLst/>
              <a:ahLst/>
              <a:cxnLst/>
              <a:rect l="l" t="t" r="r" b="b"/>
              <a:pathLst>
                <a:path w="8147684" h="800100">
                  <a:moveTo>
                    <a:pt x="8145780" y="800100"/>
                  </a:moveTo>
                  <a:lnTo>
                    <a:pt x="3048" y="800100"/>
                  </a:lnTo>
                  <a:lnTo>
                    <a:pt x="0" y="798576"/>
                  </a:lnTo>
                  <a:lnTo>
                    <a:pt x="0" y="1524"/>
                  </a:lnTo>
                  <a:lnTo>
                    <a:pt x="3048" y="0"/>
                  </a:lnTo>
                  <a:lnTo>
                    <a:pt x="8145780" y="0"/>
                  </a:lnTo>
                  <a:lnTo>
                    <a:pt x="8147304" y="1524"/>
                  </a:lnTo>
                  <a:lnTo>
                    <a:pt x="8147304" y="4571"/>
                  </a:lnTo>
                  <a:lnTo>
                    <a:pt x="4571" y="4571"/>
                  </a:lnTo>
                  <a:lnTo>
                    <a:pt x="4571" y="797051"/>
                  </a:lnTo>
                  <a:lnTo>
                    <a:pt x="9144" y="797052"/>
                  </a:lnTo>
                  <a:lnTo>
                    <a:pt x="8147304" y="797052"/>
                  </a:lnTo>
                  <a:lnTo>
                    <a:pt x="8147304" y="798576"/>
                  </a:lnTo>
                  <a:lnTo>
                    <a:pt x="8145780" y="800100"/>
                  </a:lnTo>
                  <a:close/>
                </a:path>
                <a:path w="8147684" h="800100">
                  <a:moveTo>
                    <a:pt x="8147304" y="797052"/>
                  </a:moveTo>
                  <a:lnTo>
                    <a:pt x="8139684" y="797052"/>
                  </a:lnTo>
                  <a:lnTo>
                    <a:pt x="8144256" y="797051"/>
                  </a:lnTo>
                  <a:lnTo>
                    <a:pt x="8144256" y="4571"/>
                  </a:lnTo>
                  <a:lnTo>
                    <a:pt x="8147304" y="4571"/>
                  </a:lnTo>
                  <a:lnTo>
                    <a:pt x="8147304" y="797052"/>
                  </a:lnTo>
                  <a:close/>
                </a:path>
                <a:path w="8147684" h="800100">
                  <a:moveTo>
                    <a:pt x="9144" y="797052"/>
                  </a:moveTo>
                  <a:close/>
                </a:path>
                <a:path w="8147684" h="800100">
                  <a:moveTo>
                    <a:pt x="8139684" y="797052"/>
                  </a:moveTo>
                  <a:lnTo>
                    <a:pt x="9144" y="797052"/>
                  </a:lnTo>
                  <a:lnTo>
                    <a:pt x="8139684" y="797051"/>
                  </a:lnTo>
                  <a:close/>
                </a:path>
              </a:pathLst>
            </a:custGeom>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p>
          </p:txBody>
        </p:sp>
        <p:sp>
          <p:nvSpPr>
            <p:cNvPr id="4" name="object 4"/>
            <p:cNvSpPr/>
            <p:nvPr/>
          </p:nvSpPr>
          <p:spPr>
            <a:xfrm>
              <a:off x="1327404" y="3531107"/>
              <a:ext cx="8140065" cy="792480"/>
            </a:xfrm>
            <a:custGeom>
              <a:avLst/>
              <a:gdLst/>
              <a:ahLst/>
              <a:cxnLst/>
              <a:rect l="l" t="t" r="r" b="b"/>
              <a:pathLst>
                <a:path w="8140065" h="792479">
                  <a:moveTo>
                    <a:pt x="8139683" y="792479"/>
                  </a:moveTo>
                  <a:lnTo>
                    <a:pt x="0" y="792479"/>
                  </a:lnTo>
                  <a:lnTo>
                    <a:pt x="0" y="0"/>
                  </a:lnTo>
                  <a:lnTo>
                    <a:pt x="8139683" y="0"/>
                  </a:lnTo>
                  <a:lnTo>
                    <a:pt x="8139683" y="792479"/>
                  </a:lnTo>
                  <a:close/>
                </a:path>
              </a:pathLst>
            </a:custGeom>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p>
          </p:txBody>
        </p:sp>
        <p:sp>
          <p:nvSpPr>
            <p:cNvPr id="5" name="object 5"/>
            <p:cNvSpPr/>
            <p:nvPr/>
          </p:nvSpPr>
          <p:spPr>
            <a:xfrm>
              <a:off x="1322832" y="3526535"/>
              <a:ext cx="8147684" cy="800100"/>
            </a:xfrm>
            <a:custGeom>
              <a:avLst/>
              <a:gdLst/>
              <a:ahLst/>
              <a:cxnLst/>
              <a:rect l="l" t="t" r="r" b="b"/>
              <a:pathLst>
                <a:path w="8147684" h="800100">
                  <a:moveTo>
                    <a:pt x="8145780" y="800100"/>
                  </a:moveTo>
                  <a:lnTo>
                    <a:pt x="3048" y="800100"/>
                  </a:lnTo>
                  <a:lnTo>
                    <a:pt x="0" y="798576"/>
                  </a:lnTo>
                  <a:lnTo>
                    <a:pt x="0" y="1524"/>
                  </a:lnTo>
                  <a:lnTo>
                    <a:pt x="3048" y="0"/>
                  </a:lnTo>
                  <a:lnTo>
                    <a:pt x="8145780" y="0"/>
                  </a:lnTo>
                  <a:lnTo>
                    <a:pt x="8147304" y="1524"/>
                  </a:lnTo>
                  <a:lnTo>
                    <a:pt x="8147304" y="4572"/>
                  </a:lnTo>
                  <a:lnTo>
                    <a:pt x="9144" y="4572"/>
                  </a:lnTo>
                  <a:lnTo>
                    <a:pt x="4572" y="7620"/>
                  </a:lnTo>
                  <a:lnTo>
                    <a:pt x="9144" y="7620"/>
                  </a:lnTo>
                  <a:lnTo>
                    <a:pt x="9144" y="792480"/>
                  </a:lnTo>
                  <a:lnTo>
                    <a:pt x="4572" y="792480"/>
                  </a:lnTo>
                  <a:lnTo>
                    <a:pt x="9144" y="797052"/>
                  </a:lnTo>
                  <a:lnTo>
                    <a:pt x="8147304" y="797052"/>
                  </a:lnTo>
                  <a:lnTo>
                    <a:pt x="8147304" y="798576"/>
                  </a:lnTo>
                  <a:lnTo>
                    <a:pt x="8145780" y="800100"/>
                  </a:lnTo>
                  <a:close/>
                </a:path>
                <a:path w="8147684" h="800100">
                  <a:moveTo>
                    <a:pt x="9144" y="7620"/>
                  </a:moveTo>
                  <a:lnTo>
                    <a:pt x="4572" y="7620"/>
                  </a:lnTo>
                  <a:lnTo>
                    <a:pt x="9144" y="4572"/>
                  </a:lnTo>
                  <a:lnTo>
                    <a:pt x="9144" y="7620"/>
                  </a:lnTo>
                  <a:close/>
                </a:path>
                <a:path w="8147684" h="800100">
                  <a:moveTo>
                    <a:pt x="8139684" y="7620"/>
                  </a:moveTo>
                  <a:lnTo>
                    <a:pt x="9144" y="7620"/>
                  </a:lnTo>
                  <a:lnTo>
                    <a:pt x="9144" y="4572"/>
                  </a:lnTo>
                  <a:lnTo>
                    <a:pt x="8139684" y="4572"/>
                  </a:lnTo>
                  <a:lnTo>
                    <a:pt x="8139684" y="7620"/>
                  </a:lnTo>
                  <a:close/>
                </a:path>
                <a:path w="8147684" h="800100">
                  <a:moveTo>
                    <a:pt x="8139684" y="797052"/>
                  </a:moveTo>
                  <a:lnTo>
                    <a:pt x="8139684" y="4572"/>
                  </a:lnTo>
                  <a:lnTo>
                    <a:pt x="8144256" y="7620"/>
                  </a:lnTo>
                  <a:lnTo>
                    <a:pt x="8147304" y="7620"/>
                  </a:lnTo>
                  <a:lnTo>
                    <a:pt x="8147304" y="792480"/>
                  </a:lnTo>
                  <a:lnTo>
                    <a:pt x="8144256" y="792480"/>
                  </a:lnTo>
                  <a:lnTo>
                    <a:pt x="8139684" y="797052"/>
                  </a:lnTo>
                  <a:close/>
                </a:path>
                <a:path w="8147684" h="800100">
                  <a:moveTo>
                    <a:pt x="8147304" y="7620"/>
                  </a:moveTo>
                  <a:lnTo>
                    <a:pt x="8144256" y="7620"/>
                  </a:lnTo>
                  <a:lnTo>
                    <a:pt x="8139684" y="4572"/>
                  </a:lnTo>
                  <a:lnTo>
                    <a:pt x="8147304" y="4572"/>
                  </a:lnTo>
                  <a:lnTo>
                    <a:pt x="8147304" y="7620"/>
                  </a:lnTo>
                  <a:close/>
                </a:path>
                <a:path w="8147684" h="800100">
                  <a:moveTo>
                    <a:pt x="9144" y="797052"/>
                  </a:moveTo>
                  <a:lnTo>
                    <a:pt x="4572" y="792480"/>
                  </a:lnTo>
                  <a:lnTo>
                    <a:pt x="9144" y="792480"/>
                  </a:lnTo>
                  <a:lnTo>
                    <a:pt x="9144" y="797052"/>
                  </a:lnTo>
                  <a:close/>
                </a:path>
                <a:path w="8147684" h="800100">
                  <a:moveTo>
                    <a:pt x="8139684" y="797052"/>
                  </a:moveTo>
                  <a:lnTo>
                    <a:pt x="9144" y="797052"/>
                  </a:lnTo>
                  <a:lnTo>
                    <a:pt x="9144" y="792480"/>
                  </a:lnTo>
                  <a:lnTo>
                    <a:pt x="8139684" y="792480"/>
                  </a:lnTo>
                  <a:lnTo>
                    <a:pt x="8139684" y="797052"/>
                  </a:lnTo>
                  <a:close/>
                </a:path>
                <a:path w="8147684" h="800100">
                  <a:moveTo>
                    <a:pt x="8147304" y="797052"/>
                  </a:moveTo>
                  <a:lnTo>
                    <a:pt x="8139684" y="797052"/>
                  </a:lnTo>
                  <a:lnTo>
                    <a:pt x="8144256" y="792480"/>
                  </a:lnTo>
                  <a:lnTo>
                    <a:pt x="8147304" y="792480"/>
                  </a:lnTo>
                  <a:lnTo>
                    <a:pt x="8147304" y="797052"/>
                  </a:lnTo>
                  <a:close/>
                </a:path>
              </a:pathLst>
            </a:custGeom>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p>
          </p:txBody>
        </p:sp>
      </p:grpSp>
      <p:sp>
        <p:nvSpPr>
          <p:cNvPr id="6" name="object 6"/>
          <p:cNvSpPr txBox="1"/>
          <p:nvPr/>
        </p:nvSpPr>
        <p:spPr>
          <a:xfrm>
            <a:off x="1327403" y="3531108"/>
            <a:ext cx="8140065" cy="792480"/>
          </a:xfrm>
          <a:prstGeom prst="rect">
            <a:avLst/>
          </a:prstGeom>
        </p:spPr>
        <p:txBody>
          <a:bodyPr vert="horz" wrap="square" lIns="0" tIns="20955" rIns="0" bIns="0" rtlCol="0">
            <a:spAutoFit/>
          </a:bodyPr>
          <a:lstStyle/>
          <a:p>
            <a:pPr marL="75565" marR="66040">
              <a:lnSpc>
                <a:spcPts val="2960"/>
              </a:lnSpc>
              <a:spcBef>
                <a:spcPts val="165"/>
              </a:spcBef>
            </a:pPr>
            <a:r>
              <a:rPr sz="1650" dirty="0">
                <a:latin typeface="Times New Roman"/>
                <a:cs typeface="Times New Roman"/>
              </a:rPr>
              <a:t>5. </a:t>
            </a:r>
            <a:r>
              <a:rPr sz="1650" spc="5" dirty="0">
                <a:latin typeface="Times New Roman"/>
                <a:cs typeface="Times New Roman"/>
              </a:rPr>
              <a:t>Ứng </a:t>
            </a:r>
            <a:r>
              <a:rPr sz="1650" dirty="0">
                <a:latin typeface="Times New Roman"/>
                <a:cs typeface="Times New Roman"/>
              </a:rPr>
              <a:t>dụng công nghệ </a:t>
            </a:r>
            <a:r>
              <a:rPr sz="1650" spc="-5" dirty="0">
                <a:latin typeface="Times New Roman"/>
                <a:cs typeface="Times New Roman"/>
              </a:rPr>
              <a:t>thông tin </a:t>
            </a:r>
            <a:r>
              <a:rPr sz="1650" dirty="0">
                <a:latin typeface="Times New Roman"/>
                <a:cs typeface="Times New Roman"/>
              </a:rPr>
              <a:t>và các </a:t>
            </a:r>
            <a:r>
              <a:rPr sz="1650" spc="-5" dirty="0">
                <a:latin typeface="Times New Roman"/>
                <a:cs typeface="Times New Roman"/>
              </a:rPr>
              <a:t>nền tảng </a:t>
            </a:r>
            <a:r>
              <a:rPr sz="1650" spc="-10" dirty="0">
                <a:latin typeface="Times New Roman"/>
                <a:cs typeface="Times New Roman"/>
              </a:rPr>
              <a:t>mạng </a:t>
            </a:r>
            <a:r>
              <a:rPr sz="1650" dirty="0">
                <a:latin typeface="Times New Roman"/>
                <a:cs typeface="Times New Roman"/>
              </a:rPr>
              <a:t>xã hội </a:t>
            </a:r>
            <a:r>
              <a:rPr sz="1650" spc="-5" dirty="0">
                <a:latin typeface="Times New Roman"/>
                <a:cs typeface="Times New Roman"/>
              </a:rPr>
              <a:t>trong quản </a:t>
            </a:r>
            <a:r>
              <a:rPr sz="1650" dirty="0">
                <a:latin typeface="Times New Roman"/>
                <a:cs typeface="Times New Roman"/>
              </a:rPr>
              <a:t>lý; hướng </a:t>
            </a:r>
            <a:r>
              <a:rPr sz="1650" spc="5" dirty="0" err="1">
                <a:latin typeface="Times New Roman"/>
                <a:cs typeface="Times New Roman"/>
              </a:rPr>
              <a:t>dẫn</a:t>
            </a:r>
            <a:r>
              <a:rPr sz="1650" spc="5" dirty="0">
                <a:latin typeface="Times New Roman"/>
                <a:cs typeface="Times New Roman"/>
              </a:rPr>
              <a:t> </a:t>
            </a:r>
            <a:r>
              <a:rPr lang="en-US" sz="1650" spc="-5" dirty="0" err="1">
                <a:latin typeface="Times New Roman"/>
                <a:cs typeface="Times New Roman"/>
              </a:rPr>
              <a:t>S</a:t>
            </a:r>
            <a:r>
              <a:rPr sz="1650" spc="-5" dirty="0" err="1" smtClean="0">
                <a:latin typeface="Times New Roman"/>
                <a:cs typeface="Times New Roman"/>
              </a:rPr>
              <a:t>inh</a:t>
            </a:r>
            <a:r>
              <a:rPr sz="1650" spc="-5" dirty="0" smtClean="0">
                <a:latin typeface="Times New Roman"/>
                <a:cs typeface="Times New Roman"/>
              </a:rPr>
              <a:t>  </a:t>
            </a:r>
            <a:r>
              <a:rPr sz="1650" dirty="0">
                <a:latin typeface="Times New Roman"/>
                <a:cs typeface="Times New Roman"/>
              </a:rPr>
              <a:t>viên trong các </a:t>
            </a:r>
            <a:r>
              <a:rPr sz="1650" spc="5" dirty="0">
                <a:latin typeface="Times New Roman"/>
                <a:cs typeface="Times New Roman"/>
              </a:rPr>
              <a:t>hoạt </a:t>
            </a:r>
            <a:r>
              <a:rPr sz="1650" dirty="0">
                <a:latin typeface="Times New Roman"/>
                <a:cs typeface="Times New Roman"/>
              </a:rPr>
              <a:t>động </a:t>
            </a:r>
            <a:r>
              <a:rPr sz="1650" spc="-5" dirty="0">
                <a:latin typeface="Times New Roman"/>
                <a:cs typeface="Times New Roman"/>
              </a:rPr>
              <a:t>liên </a:t>
            </a:r>
            <a:r>
              <a:rPr sz="1650" dirty="0">
                <a:latin typeface="Times New Roman"/>
                <a:cs typeface="Times New Roman"/>
              </a:rPr>
              <a:t>quan </a:t>
            </a:r>
            <a:r>
              <a:rPr sz="1650" spc="5" dirty="0">
                <a:latin typeface="Times New Roman"/>
                <a:cs typeface="Times New Roman"/>
              </a:rPr>
              <a:t>đến </a:t>
            </a:r>
            <a:r>
              <a:rPr sz="1650" spc="-10" dirty="0">
                <a:latin typeface="Times New Roman"/>
                <a:cs typeface="Times New Roman"/>
              </a:rPr>
              <a:t>quyền </a:t>
            </a:r>
            <a:r>
              <a:rPr sz="1650" dirty="0">
                <a:latin typeface="Times New Roman"/>
                <a:cs typeface="Times New Roman"/>
              </a:rPr>
              <a:t>và nghĩa vụ </a:t>
            </a:r>
            <a:r>
              <a:rPr sz="1650" spc="-5" dirty="0" err="1">
                <a:latin typeface="Times New Roman"/>
                <a:cs typeface="Times New Roman"/>
              </a:rPr>
              <a:t>của</a:t>
            </a:r>
            <a:r>
              <a:rPr sz="1650" spc="-5" dirty="0">
                <a:latin typeface="Times New Roman"/>
                <a:cs typeface="Times New Roman"/>
              </a:rPr>
              <a:t> </a:t>
            </a:r>
            <a:r>
              <a:rPr lang="en-US" sz="1650" dirty="0" err="1">
                <a:latin typeface="Times New Roman"/>
                <a:cs typeface="Times New Roman"/>
              </a:rPr>
              <a:t>S</a:t>
            </a:r>
            <a:r>
              <a:rPr sz="1650" dirty="0" err="1" smtClean="0">
                <a:latin typeface="Times New Roman"/>
                <a:cs typeface="Times New Roman"/>
              </a:rPr>
              <a:t>inh</a:t>
            </a:r>
            <a:r>
              <a:rPr sz="1650" spc="-185" dirty="0" smtClean="0">
                <a:latin typeface="Times New Roman"/>
                <a:cs typeface="Times New Roman"/>
              </a:rPr>
              <a:t> </a:t>
            </a:r>
            <a:r>
              <a:rPr sz="1650" dirty="0">
                <a:latin typeface="Times New Roman"/>
                <a:cs typeface="Times New Roman"/>
              </a:rPr>
              <a:t>viên;</a:t>
            </a:r>
          </a:p>
        </p:txBody>
      </p:sp>
      <p:grpSp>
        <p:nvGrpSpPr>
          <p:cNvPr id="7" name="object 7"/>
          <p:cNvGrpSpPr/>
          <p:nvPr/>
        </p:nvGrpSpPr>
        <p:grpSpPr>
          <a:xfrm>
            <a:off x="1322832" y="4738115"/>
            <a:ext cx="8147684" cy="1226820"/>
            <a:chOff x="1322832" y="4738115"/>
            <a:chExt cx="8147684" cy="1226820"/>
          </a:xfrm>
        </p:grpSpPr>
        <p:sp>
          <p:nvSpPr>
            <p:cNvPr id="8" name="object 8"/>
            <p:cNvSpPr/>
            <p:nvPr/>
          </p:nvSpPr>
          <p:spPr>
            <a:xfrm>
              <a:off x="1322832" y="4738115"/>
              <a:ext cx="8147684" cy="1226820"/>
            </a:xfrm>
            <a:custGeom>
              <a:avLst/>
              <a:gdLst/>
              <a:ahLst/>
              <a:cxnLst/>
              <a:rect l="l" t="t" r="r" b="b"/>
              <a:pathLst>
                <a:path w="8147684" h="1226820">
                  <a:moveTo>
                    <a:pt x="8145780" y="1226820"/>
                  </a:moveTo>
                  <a:lnTo>
                    <a:pt x="3048" y="1226820"/>
                  </a:lnTo>
                  <a:lnTo>
                    <a:pt x="0" y="1225296"/>
                  </a:lnTo>
                  <a:lnTo>
                    <a:pt x="0" y="1524"/>
                  </a:lnTo>
                  <a:lnTo>
                    <a:pt x="3048" y="0"/>
                  </a:lnTo>
                  <a:lnTo>
                    <a:pt x="8145780" y="0"/>
                  </a:lnTo>
                  <a:lnTo>
                    <a:pt x="8147304" y="1524"/>
                  </a:lnTo>
                  <a:lnTo>
                    <a:pt x="8147304" y="3047"/>
                  </a:lnTo>
                  <a:lnTo>
                    <a:pt x="4571" y="3047"/>
                  </a:lnTo>
                  <a:lnTo>
                    <a:pt x="4571" y="1222247"/>
                  </a:lnTo>
                  <a:lnTo>
                    <a:pt x="9144" y="1222248"/>
                  </a:lnTo>
                  <a:lnTo>
                    <a:pt x="8147304" y="1222248"/>
                  </a:lnTo>
                  <a:lnTo>
                    <a:pt x="8147304" y="1225296"/>
                  </a:lnTo>
                  <a:lnTo>
                    <a:pt x="8145780" y="1226820"/>
                  </a:lnTo>
                  <a:close/>
                </a:path>
                <a:path w="8147684" h="1226820">
                  <a:moveTo>
                    <a:pt x="8147304" y="1222248"/>
                  </a:moveTo>
                  <a:lnTo>
                    <a:pt x="8139684" y="1222248"/>
                  </a:lnTo>
                  <a:lnTo>
                    <a:pt x="8144256" y="1222247"/>
                  </a:lnTo>
                  <a:lnTo>
                    <a:pt x="8144256" y="3047"/>
                  </a:lnTo>
                  <a:lnTo>
                    <a:pt x="8147304" y="3047"/>
                  </a:lnTo>
                  <a:lnTo>
                    <a:pt x="8147304" y="1222248"/>
                  </a:lnTo>
                  <a:close/>
                </a:path>
                <a:path w="8147684" h="1226820">
                  <a:moveTo>
                    <a:pt x="9144" y="1222248"/>
                  </a:moveTo>
                  <a:close/>
                </a:path>
                <a:path w="8147684" h="1226820">
                  <a:moveTo>
                    <a:pt x="8139684" y="1222248"/>
                  </a:moveTo>
                  <a:lnTo>
                    <a:pt x="9144" y="1222248"/>
                  </a:lnTo>
                  <a:lnTo>
                    <a:pt x="8139684" y="1222247"/>
                  </a:lnTo>
                  <a:close/>
                </a:path>
              </a:pathLst>
            </a:custGeom>
            <a:solidFill>
              <a:srgbClr val="E11C46"/>
            </a:solidFill>
          </p:spPr>
          <p:txBody>
            <a:bodyPr wrap="square" lIns="0" tIns="0" rIns="0" bIns="0" rtlCol="0"/>
            <a:lstStyle/>
            <a:p>
              <a:endParaRPr/>
            </a:p>
          </p:txBody>
        </p:sp>
        <p:sp>
          <p:nvSpPr>
            <p:cNvPr id="9" name="object 9"/>
            <p:cNvSpPr/>
            <p:nvPr/>
          </p:nvSpPr>
          <p:spPr>
            <a:xfrm>
              <a:off x="1327404" y="4741163"/>
              <a:ext cx="8140065" cy="1219200"/>
            </a:xfrm>
            <a:custGeom>
              <a:avLst/>
              <a:gdLst/>
              <a:ahLst/>
              <a:cxnLst/>
              <a:rect l="l" t="t" r="r" b="b"/>
              <a:pathLst>
                <a:path w="8140065" h="1219200">
                  <a:moveTo>
                    <a:pt x="8139683" y="1219200"/>
                  </a:moveTo>
                  <a:lnTo>
                    <a:pt x="0" y="1219200"/>
                  </a:lnTo>
                  <a:lnTo>
                    <a:pt x="0" y="0"/>
                  </a:lnTo>
                  <a:lnTo>
                    <a:pt x="8139683" y="0"/>
                  </a:lnTo>
                  <a:lnTo>
                    <a:pt x="8139683" y="1219200"/>
                  </a:lnTo>
                  <a:close/>
                </a:path>
              </a:pathLst>
            </a:custGeom>
            <a:solidFill>
              <a:srgbClr val="E2EFD8"/>
            </a:solidFill>
          </p:spPr>
          <p:txBody>
            <a:bodyPr wrap="square" lIns="0" tIns="0" rIns="0" bIns="0" rtlCol="0"/>
            <a:lstStyle/>
            <a:p>
              <a:endParaRPr/>
            </a:p>
          </p:txBody>
        </p:sp>
        <p:sp>
          <p:nvSpPr>
            <p:cNvPr id="10" name="object 10"/>
            <p:cNvSpPr/>
            <p:nvPr/>
          </p:nvSpPr>
          <p:spPr>
            <a:xfrm>
              <a:off x="1322832" y="4738115"/>
              <a:ext cx="8147684" cy="1226820"/>
            </a:xfrm>
            <a:custGeom>
              <a:avLst/>
              <a:gdLst/>
              <a:ahLst/>
              <a:cxnLst/>
              <a:rect l="l" t="t" r="r" b="b"/>
              <a:pathLst>
                <a:path w="8147684" h="1226820">
                  <a:moveTo>
                    <a:pt x="8145780" y="1226820"/>
                  </a:moveTo>
                  <a:lnTo>
                    <a:pt x="3048" y="1226820"/>
                  </a:lnTo>
                  <a:lnTo>
                    <a:pt x="0" y="1225296"/>
                  </a:lnTo>
                  <a:lnTo>
                    <a:pt x="0" y="1524"/>
                  </a:lnTo>
                  <a:lnTo>
                    <a:pt x="3048" y="0"/>
                  </a:lnTo>
                  <a:lnTo>
                    <a:pt x="8145780" y="0"/>
                  </a:lnTo>
                  <a:lnTo>
                    <a:pt x="8147304" y="1524"/>
                  </a:lnTo>
                  <a:lnTo>
                    <a:pt x="8147304" y="3048"/>
                  </a:lnTo>
                  <a:lnTo>
                    <a:pt x="9144" y="3048"/>
                  </a:lnTo>
                  <a:lnTo>
                    <a:pt x="4572" y="7620"/>
                  </a:lnTo>
                  <a:lnTo>
                    <a:pt x="9144" y="7620"/>
                  </a:lnTo>
                  <a:lnTo>
                    <a:pt x="9144" y="1219200"/>
                  </a:lnTo>
                  <a:lnTo>
                    <a:pt x="4572" y="1219200"/>
                  </a:lnTo>
                  <a:lnTo>
                    <a:pt x="9144" y="1222248"/>
                  </a:lnTo>
                  <a:lnTo>
                    <a:pt x="8147304" y="1222248"/>
                  </a:lnTo>
                  <a:lnTo>
                    <a:pt x="8147304" y="1225296"/>
                  </a:lnTo>
                  <a:lnTo>
                    <a:pt x="8145780" y="1226820"/>
                  </a:lnTo>
                  <a:close/>
                </a:path>
                <a:path w="8147684" h="1226820">
                  <a:moveTo>
                    <a:pt x="9144" y="7620"/>
                  </a:moveTo>
                  <a:lnTo>
                    <a:pt x="4572" y="7620"/>
                  </a:lnTo>
                  <a:lnTo>
                    <a:pt x="9144" y="3048"/>
                  </a:lnTo>
                  <a:lnTo>
                    <a:pt x="9144" y="7620"/>
                  </a:lnTo>
                  <a:close/>
                </a:path>
                <a:path w="8147684" h="1226820">
                  <a:moveTo>
                    <a:pt x="8139684" y="7620"/>
                  </a:moveTo>
                  <a:lnTo>
                    <a:pt x="9144" y="7620"/>
                  </a:lnTo>
                  <a:lnTo>
                    <a:pt x="9144" y="3048"/>
                  </a:lnTo>
                  <a:lnTo>
                    <a:pt x="8139684" y="3048"/>
                  </a:lnTo>
                  <a:lnTo>
                    <a:pt x="8139684" y="7620"/>
                  </a:lnTo>
                  <a:close/>
                </a:path>
                <a:path w="8147684" h="1226820">
                  <a:moveTo>
                    <a:pt x="8139684" y="1222248"/>
                  </a:moveTo>
                  <a:lnTo>
                    <a:pt x="8139684" y="3048"/>
                  </a:lnTo>
                  <a:lnTo>
                    <a:pt x="8144256" y="7620"/>
                  </a:lnTo>
                  <a:lnTo>
                    <a:pt x="8147304" y="7620"/>
                  </a:lnTo>
                  <a:lnTo>
                    <a:pt x="8147304" y="1219200"/>
                  </a:lnTo>
                  <a:lnTo>
                    <a:pt x="8144256" y="1219200"/>
                  </a:lnTo>
                  <a:lnTo>
                    <a:pt x="8139684" y="1222248"/>
                  </a:lnTo>
                  <a:close/>
                </a:path>
                <a:path w="8147684" h="1226820">
                  <a:moveTo>
                    <a:pt x="8147304" y="7620"/>
                  </a:moveTo>
                  <a:lnTo>
                    <a:pt x="8144256" y="7620"/>
                  </a:lnTo>
                  <a:lnTo>
                    <a:pt x="8139684" y="3048"/>
                  </a:lnTo>
                  <a:lnTo>
                    <a:pt x="8147304" y="3048"/>
                  </a:lnTo>
                  <a:lnTo>
                    <a:pt x="8147304" y="7620"/>
                  </a:lnTo>
                  <a:close/>
                </a:path>
                <a:path w="8147684" h="1226820">
                  <a:moveTo>
                    <a:pt x="9144" y="1222248"/>
                  </a:moveTo>
                  <a:lnTo>
                    <a:pt x="4572" y="1219200"/>
                  </a:lnTo>
                  <a:lnTo>
                    <a:pt x="9144" y="1219200"/>
                  </a:lnTo>
                  <a:lnTo>
                    <a:pt x="9144" y="1222248"/>
                  </a:lnTo>
                  <a:close/>
                </a:path>
                <a:path w="8147684" h="1226820">
                  <a:moveTo>
                    <a:pt x="8139684" y="1222248"/>
                  </a:moveTo>
                  <a:lnTo>
                    <a:pt x="9144" y="1222248"/>
                  </a:lnTo>
                  <a:lnTo>
                    <a:pt x="9144" y="1219200"/>
                  </a:lnTo>
                  <a:lnTo>
                    <a:pt x="8139684" y="1219200"/>
                  </a:lnTo>
                  <a:lnTo>
                    <a:pt x="8139684" y="1222248"/>
                  </a:lnTo>
                  <a:close/>
                </a:path>
                <a:path w="8147684" h="1226820">
                  <a:moveTo>
                    <a:pt x="8147304" y="1222248"/>
                  </a:moveTo>
                  <a:lnTo>
                    <a:pt x="8139684" y="1222248"/>
                  </a:lnTo>
                  <a:lnTo>
                    <a:pt x="8144256" y="1219200"/>
                  </a:lnTo>
                  <a:lnTo>
                    <a:pt x="8147304" y="1219200"/>
                  </a:lnTo>
                  <a:lnTo>
                    <a:pt x="8147304" y="1222248"/>
                  </a:lnTo>
                  <a:close/>
                </a:path>
              </a:pathLst>
            </a:custGeom>
            <a:solidFill>
              <a:srgbClr val="E11C46"/>
            </a:solidFill>
          </p:spPr>
          <p:txBody>
            <a:bodyPr wrap="square" lIns="0" tIns="0" rIns="0" bIns="0" rtlCol="0"/>
            <a:lstStyle/>
            <a:p>
              <a:endParaRPr/>
            </a:p>
          </p:txBody>
        </p:sp>
      </p:grpSp>
      <p:sp>
        <p:nvSpPr>
          <p:cNvPr id="11" name="object 11"/>
          <p:cNvSpPr txBox="1"/>
          <p:nvPr/>
        </p:nvSpPr>
        <p:spPr>
          <a:xfrm>
            <a:off x="1327403" y="4741164"/>
            <a:ext cx="8140065" cy="1128129"/>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20320" rIns="0" bIns="0" rtlCol="0">
            <a:spAutoFit/>
          </a:bodyPr>
          <a:lstStyle/>
          <a:p>
            <a:pPr marL="75565" marR="66040">
              <a:lnSpc>
                <a:spcPts val="2960"/>
              </a:lnSpc>
              <a:spcBef>
                <a:spcPts val="165"/>
              </a:spcBef>
              <a:defRPr/>
            </a:pPr>
            <a:r>
              <a:rPr lang="en-US" altLang="en-US" sz="1650" dirty="0" smtClean="0">
                <a:solidFill>
                  <a:schemeClr val="tx1"/>
                </a:solidFill>
                <a:latin typeface="Times New Roman"/>
                <a:cs typeface="Times New Roman"/>
              </a:rPr>
              <a:t>6. Xây dựng tác phong làm việc của cán bộ, viên chức Phòng CT&amp;CTSV với tôn chỉ: “ Thân thiện – Chuyên nghiệp – Đồng hành và chia sẻ” theo mô hình quản lý 5S, hướng tới phục vụ người học được tốt hơn.</a:t>
            </a:r>
            <a:endParaRPr sz="1650" dirty="0">
              <a:latin typeface="Times New Roman"/>
              <a:cs typeface="Times New Roman"/>
            </a:endParaRPr>
          </a:p>
        </p:txBody>
      </p:sp>
      <p:grpSp>
        <p:nvGrpSpPr>
          <p:cNvPr id="12" name="object 12"/>
          <p:cNvGrpSpPr/>
          <p:nvPr/>
        </p:nvGrpSpPr>
        <p:grpSpPr>
          <a:xfrm>
            <a:off x="1319783" y="1656588"/>
            <a:ext cx="8155305" cy="1572895"/>
            <a:chOff x="1319783" y="1656588"/>
            <a:chExt cx="8155305" cy="1572895"/>
          </a:xfrm>
        </p:grpSpPr>
        <p:sp>
          <p:nvSpPr>
            <p:cNvPr id="13" name="object 13"/>
            <p:cNvSpPr/>
            <p:nvPr/>
          </p:nvSpPr>
          <p:spPr>
            <a:xfrm>
              <a:off x="1327403" y="1664208"/>
              <a:ext cx="8140065" cy="1556385"/>
            </a:xfrm>
            <a:custGeom>
              <a:avLst/>
              <a:gdLst/>
              <a:ahLst/>
              <a:cxnLst/>
              <a:rect l="l" t="t" r="r" b="b"/>
              <a:pathLst>
                <a:path w="8140065" h="1556385">
                  <a:moveTo>
                    <a:pt x="8139683" y="1556004"/>
                  </a:moveTo>
                  <a:lnTo>
                    <a:pt x="0" y="1556004"/>
                  </a:lnTo>
                  <a:lnTo>
                    <a:pt x="0" y="0"/>
                  </a:lnTo>
                  <a:lnTo>
                    <a:pt x="8139683" y="0"/>
                  </a:lnTo>
                  <a:lnTo>
                    <a:pt x="8139683" y="1556004"/>
                  </a:lnTo>
                  <a:close/>
                </a:path>
              </a:pathLst>
            </a:custGeom>
            <a:solidFill>
              <a:srgbClr val="E2EFD8"/>
            </a:solidFill>
          </p:spPr>
          <p:txBody>
            <a:bodyPr wrap="square" lIns="0" tIns="0" rIns="0" bIns="0" rtlCol="0"/>
            <a:lstStyle/>
            <a:p>
              <a:endParaRPr/>
            </a:p>
          </p:txBody>
        </p:sp>
        <p:sp>
          <p:nvSpPr>
            <p:cNvPr id="14" name="object 14"/>
            <p:cNvSpPr/>
            <p:nvPr/>
          </p:nvSpPr>
          <p:spPr>
            <a:xfrm>
              <a:off x="1319783" y="1656588"/>
              <a:ext cx="8155305" cy="1572895"/>
            </a:xfrm>
            <a:custGeom>
              <a:avLst/>
              <a:gdLst/>
              <a:ahLst/>
              <a:cxnLst/>
              <a:rect l="l" t="t" r="r" b="b"/>
              <a:pathLst>
                <a:path w="8155305" h="1572895">
                  <a:moveTo>
                    <a:pt x="8154924" y="1572768"/>
                  </a:moveTo>
                  <a:lnTo>
                    <a:pt x="0" y="1572768"/>
                  </a:lnTo>
                  <a:lnTo>
                    <a:pt x="0" y="0"/>
                  </a:lnTo>
                  <a:lnTo>
                    <a:pt x="8154924" y="0"/>
                  </a:lnTo>
                  <a:lnTo>
                    <a:pt x="8154924" y="7620"/>
                  </a:lnTo>
                  <a:lnTo>
                    <a:pt x="15240" y="7620"/>
                  </a:lnTo>
                  <a:lnTo>
                    <a:pt x="7620" y="15240"/>
                  </a:lnTo>
                  <a:lnTo>
                    <a:pt x="15240" y="15240"/>
                  </a:lnTo>
                  <a:lnTo>
                    <a:pt x="15240" y="1556004"/>
                  </a:lnTo>
                  <a:lnTo>
                    <a:pt x="7620" y="1556004"/>
                  </a:lnTo>
                  <a:lnTo>
                    <a:pt x="15240" y="1563624"/>
                  </a:lnTo>
                  <a:lnTo>
                    <a:pt x="8154924" y="1563624"/>
                  </a:lnTo>
                  <a:lnTo>
                    <a:pt x="8154924" y="1572768"/>
                  </a:lnTo>
                  <a:close/>
                </a:path>
                <a:path w="8155305" h="1572895">
                  <a:moveTo>
                    <a:pt x="15240" y="15240"/>
                  </a:moveTo>
                  <a:lnTo>
                    <a:pt x="7620" y="15240"/>
                  </a:lnTo>
                  <a:lnTo>
                    <a:pt x="15240" y="7620"/>
                  </a:lnTo>
                  <a:lnTo>
                    <a:pt x="15240" y="15240"/>
                  </a:lnTo>
                  <a:close/>
                </a:path>
                <a:path w="8155305" h="1572895">
                  <a:moveTo>
                    <a:pt x="8139684" y="15240"/>
                  </a:moveTo>
                  <a:lnTo>
                    <a:pt x="15240" y="15240"/>
                  </a:lnTo>
                  <a:lnTo>
                    <a:pt x="15240" y="7620"/>
                  </a:lnTo>
                  <a:lnTo>
                    <a:pt x="8139684" y="7620"/>
                  </a:lnTo>
                  <a:lnTo>
                    <a:pt x="8139684" y="15240"/>
                  </a:lnTo>
                  <a:close/>
                </a:path>
                <a:path w="8155305" h="1572895">
                  <a:moveTo>
                    <a:pt x="8139684" y="1563624"/>
                  </a:moveTo>
                  <a:lnTo>
                    <a:pt x="8139684" y="7620"/>
                  </a:lnTo>
                  <a:lnTo>
                    <a:pt x="8147304" y="15240"/>
                  </a:lnTo>
                  <a:lnTo>
                    <a:pt x="8154924" y="15240"/>
                  </a:lnTo>
                  <a:lnTo>
                    <a:pt x="8154924" y="1556004"/>
                  </a:lnTo>
                  <a:lnTo>
                    <a:pt x="8147304" y="1556004"/>
                  </a:lnTo>
                  <a:lnTo>
                    <a:pt x="8139684" y="1563624"/>
                  </a:lnTo>
                  <a:close/>
                </a:path>
                <a:path w="8155305" h="1572895">
                  <a:moveTo>
                    <a:pt x="8154924" y="15240"/>
                  </a:moveTo>
                  <a:lnTo>
                    <a:pt x="8147304" y="15240"/>
                  </a:lnTo>
                  <a:lnTo>
                    <a:pt x="8139684" y="7620"/>
                  </a:lnTo>
                  <a:lnTo>
                    <a:pt x="8154924" y="7620"/>
                  </a:lnTo>
                  <a:lnTo>
                    <a:pt x="8154924" y="15240"/>
                  </a:lnTo>
                  <a:close/>
                </a:path>
                <a:path w="8155305" h="1572895">
                  <a:moveTo>
                    <a:pt x="15240" y="1563624"/>
                  </a:moveTo>
                  <a:lnTo>
                    <a:pt x="7620" y="1556004"/>
                  </a:lnTo>
                  <a:lnTo>
                    <a:pt x="15240" y="1556004"/>
                  </a:lnTo>
                  <a:lnTo>
                    <a:pt x="15240" y="1563624"/>
                  </a:lnTo>
                  <a:close/>
                </a:path>
                <a:path w="8155305" h="1572895">
                  <a:moveTo>
                    <a:pt x="8139684" y="1563624"/>
                  </a:moveTo>
                  <a:lnTo>
                    <a:pt x="15240" y="1563624"/>
                  </a:lnTo>
                  <a:lnTo>
                    <a:pt x="15240" y="1556004"/>
                  </a:lnTo>
                  <a:lnTo>
                    <a:pt x="8139684" y="1556004"/>
                  </a:lnTo>
                  <a:lnTo>
                    <a:pt x="8139684" y="1563624"/>
                  </a:lnTo>
                  <a:close/>
                </a:path>
                <a:path w="8155305" h="1572895">
                  <a:moveTo>
                    <a:pt x="8154924" y="1563624"/>
                  </a:moveTo>
                  <a:lnTo>
                    <a:pt x="8139684" y="1563624"/>
                  </a:lnTo>
                  <a:lnTo>
                    <a:pt x="8147304" y="1556004"/>
                  </a:lnTo>
                  <a:lnTo>
                    <a:pt x="8154924" y="1556004"/>
                  </a:lnTo>
                  <a:lnTo>
                    <a:pt x="8154924" y="1563624"/>
                  </a:lnTo>
                  <a:close/>
                </a:path>
              </a:pathLst>
            </a:custGeom>
            <a:solidFill>
              <a:srgbClr val="E11C46"/>
            </a:solidFill>
          </p:spPr>
          <p:txBody>
            <a:bodyPr wrap="square" lIns="0" tIns="0" rIns="0" bIns="0" rtlCol="0"/>
            <a:lstStyle/>
            <a:p>
              <a:endParaRPr/>
            </a:p>
          </p:txBody>
        </p:sp>
      </p:grpSp>
      <p:sp>
        <p:nvSpPr>
          <p:cNvPr id="15" name="object 15"/>
          <p:cNvSpPr txBox="1"/>
          <p:nvPr/>
        </p:nvSpPr>
        <p:spPr>
          <a:xfrm>
            <a:off x="1327403" y="1664207"/>
            <a:ext cx="8140065" cy="1556385"/>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6985" rIns="0" bIns="0" rtlCol="0">
            <a:spAutoFit/>
          </a:bodyPr>
          <a:lstStyle/>
          <a:p>
            <a:pPr marL="75565" marR="66040">
              <a:lnSpc>
                <a:spcPts val="2960"/>
              </a:lnSpc>
              <a:spcBef>
                <a:spcPts val="55"/>
              </a:spcBef>
            </a:pPr>
            <a:r>
              <a:rPr sz="1650" dirty="0">
                <a:latin typeface="Times New Roman"/>
                <a:cs typeface="Times New Roman"/>
              </a:rPr>
              <a:t>4. </a:t>
            </a:r>
            <a:r>
              <a:rPr sz="1650" spc="-5" dirty="0">
                <a:latin typeface="Times New Roman"/>
                <a:cs typeface="Times New Roman"/>
              </a:rPr>
              <a:t>Nghiên cứu xây </a:t>
            </a:r>
            <a:r>
              <a:rPr sz="1650" spc="5" dirty="0">
                <a:latin typeface="Times New Roman"/>
                <a:cs typeface="Times New Roman"/>
              </a:rPr>
              <a:t>dựng </a:t>
            </a:r>
            <a:r>
              <a:rPr sz="1650" spc="-5" dirty="0">
                <a:latin typeface="Times New Roman"/>
                <a:cs typeface="Times New Roman"/>
              </a:rPr>
              <a:t>mô </a:t>
            </a:r>
            <a:r>
              <a:rPr sz="1650" spc="-5" dirty="0" err="1">
                <a:latin typeface="Times New Roman"/>
                <a:cs typeface="Times New Roman"/>
              </a:rPr>
              <a:t>hình</a:t>
            </a:r>
            <a:r>
              <a:rPr sz="1650" spc="-5" dirty="0">
                <a:latin typeface="Times New Roman"/>
                <a:cs typeface="Times New Roman"/>
              </a:rPr>
              <a:t> </a:t>
            </a:r>
            <a:r>
              <a:rPr lang="en-US" sz="1650" spc="-10" dirty="0">
                <a:latin typeface="Times New Roman"/>
                <a:cs typeface="Times New Roman"/>
              </a:rPr>
              <a:t>"</a:t>
            </a:r>
            <a:r>
              <a:rPr sz="1650" spc="-10" dirty="0" err="1" smtClean="0">
                <a:latin typeface="Times New Roman"/>
                <a:cs typeface="Times New Roman"/>
              </a:rPr>
              <a:t>tự</a:t>
            </a:r>
            <a:r>
              <a:rPr sz="1650" spc="-10" dirty="0" smtClean="0">
                <a:latin typeface="Times New Roman"/>
                <a:cs typeface="Times New Roman"/>
              </a:rPr>
              <a:t> </a:t>
            </a:r>
            <a:r>
              <a:rPr sz="1650" spc="-25" dirty="0" err="1" smtClean="0">
                <a:latin typeface="Times New Roman"/>
                <a:cs typeface="Times New Roman"/>
              </a:rPr>
              <a:t>quản</a:t>
            </a:r>
            <a:r>
              <a:rPr lang="en-US" sz="1650" spc="-25" dirty="0">
                <a:latin typeface="Times New Roman"/>
                <a:cs typeface="Times New Roman"/>
              </a:rPr>
              <a:t>"</a:t>
            </a:r>
            <a:r>
              <a:rPr sz="1650" spc="-25" dirty="0" smtClean="0">
                <a:latin typeface="Times New Roman"/>
                <a:cs typeface="Times New Roman"/>
              </a:rPr>
              <a:t>, </a:t>
            </a:r>
            <a:r>
              <a:rPr sz="1650" spc="-5" dirty="0">
                <a:latin typeface="Times New Roman"/>
                <a:cs typeface="Times New Roman"/>
              </a:rPr>
              <a:t>xây </a:t>
            </a:r>
            <a:r>
              <a:rPr sz="1650" dirty="0">
                <a:latin typeface="Times New Roman"/>
                <a:cs typeface="Times New Roman"/>
              </a:rPr>
              <a:t>dựng và </a:t>
            </a:r>
            <a:r>
              <a:rPr sz="1650" spc="-5" dirty="0">
                <a:latin typeface="Times New Roman"/>
                <a:cs typeface="Times New Roman"/>
              </a:rPr>
              <a:t>nhân </a:t>
            </a:r>
            <a:r>
              <a:rPr sz="1650" dirty="0">
                <a:latin typeface="Times New Roman"/>
                <a:cs typeface="Times New Roman"/>
              </a:rPr>
              <a:t>rộng </a:t>
            </a:r>
            <a:r>
              <a:rPr sz="1650" spc="-10" dirty="0">
                <a:latin typeface="Times New Roman"/>
                <a:cs typeface="Times New Roman"/>
              </a:rPr>
              <a:t>tấm </a:t>
            </a:r>
            <a:r>
              <a:rPr sz="1650" dirty="0" err="1">
                <a:latin typeface="Times New Roman"/>
                <a:cs typeface="Times New Roman"/>
              </a:rPr>
              <a:t>gương</a:t>
            </a:r>
            <a:r>
              <a:rPr sz="1650" dirty="0">
                <a:latin typeface="Times New Roman"/>
                <a:cs typeface="Times New Roman"/>
              </a:rPr>
              <a:t> </a:t>
            </a:r>
            <a:r>
              <a:rPr lang="en-US" sz="1650" dirty="0" err="1" smtClean="0">
                <a:latin typeface="Times New Roman"/>
                <a:cs typeface="Times New Roman"/>
              </a:rPr>
              <a:t>S</a:t>
            </a:r>
            <a:r>
              <a:rPr sz="1650" dirty="0" err="1" smtClean="0">
                <a:latin typeface="Times New Roman"/>
                <a:cs typeface="Times New Roman"/>
              </a:rPr>
              <a:t>inh</a:t>
            </a:r>
            <a:r>
              <a:rPr sz="1650" dirty="0" smtClean="0">
                <a:latin typeface="Times New Roman"/>
                <a:cs typeface="Times New Roman"/>
              </a:rPr>
              <a:t> </a:t>
            </a:r>
            <a:r>
              <a:rPr sz="1650" spc="-5" dirty="0">
                <a:latin typeface="Times New Roman"/>
                <a:cs typeface="Times New Roman"/>
              </a:rPr>
              <a:t>viên </a:t>
            </a:r>
            <a:r>
              <a:rPr sz="1650" spc="-10" dirty="0">
                <a:latin typeface="Times New Roman"/>
                <a:cs typeface="Times New Roman"/>
              </a:rPr>
              <a:t>tiêu  </a:t>
            </a:r>
            <a:r>
              <a:rPr sz="1650" dirty="0">
                <a:latin typeface="Times New Roman"/>
                <a:cs typeface="Times New Roman"/>
              </a:rPr>
              <a:t>biểu,</a:t>
            </a:r>
            <a:r>
              <a:rPr sz="1650" spc="50" dirty="0">
                <a:latin typeface="Times New Roman"/>
                <a:cs typeface="Times New Roman"/>
              </a:rPr>
              <a:t> </a:t>
            </a:r>
            <a:r>
              <a:rPr sz="1650" spc="-5" dirty="0">
                <a:latin typeface="Times New Roman"/>
                <a:cs typeface="Times New Roman"/>
              </a:rPr>
              <a:t>tích</a:t>
            </a:r>
            <a:r>
              <a:rPr sz="1650" spc="35" dirty="0">
                <a:latin typeface="Times New Roman"/>
                <a:cs typeface="Times New Roman"/>
              </a:rPr>
              <a:t> </a:t>
            </a:r>
            <a:r>
              <a:rPr sz="1650" dirty="0">
                <a:latin typeface="Times New Roman"/>
                <a:cs typeface="Times New Roman"/>
              </a:rPr>
              <a:t>cực</a:t>
            </a:r>
            <a:r>
              <a:rPr sz="1650" spc="45" dirty="0">
                <a:latin typeface="Times New Roman"/>
                <a:cs typeface="Times New Roman"/>
              </a:rPr>
              <a:t> </a:t>
            </a:r>
            <a:r>
              <a:rPr sz="1650" spc="-10" dirty="0">
                <a:latin typeface="Times New Roman"/>
                <a:cs typeface="Times New Roman"/>
              </a:rPr>
              <a:t>trong</a:t>
            </a:r>
            <a:r>
              <a:rPr sz="1650" spc="55" dirty="0">
                <a:latin typeface="Times New Roman"/>
                <a:cs typeface="Times New Roman"/>
              </a:rPr>
              <a:t> </a:t>
            </a:r>
            <a:r>
              <a:rPr sz="1650" dirty="0">
                <a:latin typeface="Times New Roman"/>
                <a:cs typeface="Times New Roman"/>
              </a:rPr>
              <a:t>học</a:t>
            </a:r>
            <a:r>
              <a:rPr sz="1650" spc="45" dirty="0">
                <a:latin typeface="Times New Roman"/>
                <a:cs typeface="Times New Roman"/>
              </a:rPr>
              <a:t> </a:t>
            </a:r>
            <a:r>
              <a:rPr sz="1650" spc="-10" dirty="0">
                <a:latin typeface="Times New Roman"/>
                <a:cs typeface="Times New Roman"/>
              </a:rPr>
              <a:t>tập,</a:t>
            </a:r>
            <a:r>
              <a:rPr sz="1650" spc="55" dirty="0">
                <a:latin typeface="Times New Roman"/>
                <a:cs typeface="Times New Roman"/>
              </a:rPr>
              <a:t> </a:t>
            </a:r>
            <a:r>
              <a:rPr sz="1650" dirty="0">
                <a:latin typeface="Times New Roman"/>
                <a:cs typeface="Times New Roman"/>
              </a:rPr>
              <a:t>rèn</a:t>
            </a:r>
            <a:r>
              <a:rPr sz="1650" spc="35" dirty="0">
                <a:latin typeface="Times New Roman"/>
                <a:cs typeface="Times New Roman"/>
              </a:rPr>
              <a:t> </a:t>
            </a:r>
            <a:r>
              <a:rPr sz="1650" spc="-5" dirty="0">
                <a:latin typeface="Times New Roman"/>
                <a:cs typeface="Times New Roman"/>
              </a:rPr>
              <a:t>luyện,</a:t>
            </a:r>
            <a:r>
              <a:rPr sz="1650" spc="70" dirty="0">
                <a:latin typeface="Times New Roman"/>
                <a:cs typeface="Times New Roman"/>
              </a:rPr>
              <a:t> </a:t>
            </a:r>
            <a:r>
              <a:rPr sz="1650" spc="-5" dirty="0">
                <a:latin typeface="Times New Roman"/>
                <a:cs typeface="Times New Roman"/>
              </a:rPr>
              <a:t>các</a:t>
            </a:r>
            <a:r>
              <a:rPr sz="1650" spc="45" dirty="0">
                <a:latin typeface="Times New Roman"/>
                <a:cs typeface="Times New Roman"/>
              </a:rPr>
              <a:t> </a:t>
            </a:r>
            <a:r>
              <a:rPr sz="1650" spc="-5" dirty="0">
                <a:latin typeface="Times New Roman"/>
                <a:cs typeface="Times New Roman"/>
              </a:rPr>
              <a:t>hành</a:t>
            </a:r>
            <a:r>
              <a:rPr sz="1650" spc="70" dirty="0">
                <a:latin typeface="Times New Roman"/>
                <a:cs typeface="Times New Roman"/>
              </a:rPr>
              <a:t> </a:t>
            </a:r>
            <a:r>
              <a:rPr sz="1650" spc="-5" dirty="0">
                <a:latin typeface="Times New Roman"/>
                <a:cs typeface="Times New Roman"/>
              </a:rPr>
              <a:t>động</a:t>
            </a:r>
            <a:r>
              <a:rPr sz="1650" spc="55" dirty="0">
                <a:latin typeface="Times New Roman"/>
                <a:cs typeface="Times New Roman"/>
              </a:rPr>
              <a:t> </a:t>
            </a:r>
            <a:r>
              <a:rPr sz="1650" spc="-5" dirty="0">
                <a:latin typeface="Times New Roman"/>
                <a:cs typeface="Times New Roman"/>
              </a:rPr>
              <a:t>cao</a:t>
            </a:r>
            <a:r>
              <a:rPr sz="1650" spc="50" dirty="0">
                <a:latin typeface="Times New Roman"/>
                <a:cs typeface="Times New Roman"/>
              </a:rPr>
              <a:t> </a:t>
            </a:r>
            <a:r>
              <a:rPr sz="1650" dirty="0">
                <a:latin typeface="Times New Roman"/>
                <a:cs typeface="Times New Roman"/>
              </a:rPr>
              <a:t>đẹp;</a:t>
            </a:r>
            <a:r>
              <a:rPr sz="1650" spc="40" dirty="0">
                <a:latin typeface="Times New Roman"/>
                <a:cs typeface="Times New Roman"/>
              </a:rPr>
              <a:t> </a:t>
            </a:r>
            <a:r>
              <a:rPr sz="1650" dirty="0">
                <a:latin typeface="Times New Roman"/>
                <a:cs typeface="Times New Roman"/>
              </a:rPr>
              <a:t>gương</a:t>
            </a:r>
            <a:r>
              <a:rPr sz="1650" spc="55" dirty="0">
                <a:latin typeface="Times New Roman"/>
                <a:cs typeface="Times New Roman"/>
              </a:rPr>
              <a:t> </a:t>
            </a:r>
            <a:r>
              <a:rPr sz="1650" spc="-5" dirty="0">
                <a:latin typeface="Times New Roman"/>
                <a:cs typeface="Times New Roman"/>
              </a:rPr>
              <a:t>người</a:t>
            </a:r>
            <a:r>
              <a:rPr sz="1650" spc="55" dirty="0">
                <a:latin typeface="Times New Roman"/>
                <a:cs typeface="Times New Roman"/>
              </a:rPr>
              <a:t> </a:t>
            </a:r>
            <a:r>
              <a:rPr sz="1650" spc="-10" dirty="0">
                <a:latin typeface="Times New Roman"/>
                <a:cs typeface="Times New Roman"/>
              </a:rPr>
              <a:t>tốt,</a:t>
            </a:r>
            <a:r>
              <a:rPr sz="1650" spc="55" dirty="0">
                <a:latin typeface="Times New Roman"/>
                <a:cs typeface="Times New Roman"/>
              </a:rPr>
              <a:t> </a:t>
            </a:r>
            <a:r>
              <a:rPr sz="1650" dirty="0">
                <a:latin typeface="Times New Roman"/>
                <a:cs typeface="Times New Roman"/>
              </a:rPr>
              <a:t>việc</a:t>
            </a:r>
            <a:r>
              <a:rPr sz="1650" spc="45" dirty="0">
                <a:latin typeface="Times New Roman"/>
                <a:cs typeface="Times New Roman"/>
              </a:rPr>
              <a:t> </a:t>
            </a:r>
            <a:r>
              <a:rPr sz="1650" spc="-5" dirty="0">
                <a:latin typeface="Times New Roman"/>
                <a:cs typeface="Times New Roman"/>
              </a:rPr>
              <a:t>tốt</a:t>
            </a:r>
            <a:r>
              <a:rPr sz="1650" spc="40" dirty="0">
                <a:latin typeface="Times New Roman"/>
                <a:cs typeface="Times New Roman"/>
              </a:rPr>
              <a:t> </a:t>
            </a:r>
            <a:r>
              <a:rPr sz="1650" spc="-5" dirty="0">
                <a:latin typeface="Times New Roman"/>
                <a:cs typeface="Times New Roman"/>
              </a:rPr>
              <a:t>trong</a:t>
            </a:r>
            <a:endParaRPr sz="1650" dirty="0">
              <a:latin typeface="Times New Roman"/>
              <a:cs typeface="Times New Roman"/>
            </a:endParaRPr>
          </a:p>
          <a:p>
            <a:pPr marL="75565" marR="67945">
              <a:lnSpc>
                <a:spcPts val="2960"/>
              </a:lnSpc>
              <a:spcBef>
                <a:spcPts val="20"/>
              </a:spcBef>
            </a:pPr>
            <a:r>
              <a:rPr sz="1650" dirty="0">
                <a:latin typeface="Times New Roman"/>
                <a:cs typeface="Times New Roman"/>
              </a:rPr>
              <a:t>sinh viên và </a:t>
            </a:r>
            <a:r>
              <a:rPr sz="1650" spc="-5" dirty="0">
                <a:latin typeface="Times New Roman"/>
                <a:cs typeface="Times New Roman"/>
              </a:rPr>
              <a:t>nét văn </a:t>
            </a:r>
            <a:r>
              <a:rPr sz="1650" dirty="0">
                <a:latin typeface="Times New Roman"/>
                <a:cs typeface="Times New Roman"/>
              </a:rPr>
              <a:t>hóa </a:t>
            </a:r>
            <a:r>
              <a:rPr sz="1650" spc="-10" dirty="0">
                <a:latin typeface="Times New Roman"/>
                <a:cs typeface="Times New Roman"/>
              </a:rPr>
              <a:t>truyền </a:t>
            </a:r>
            <a:r>
              <a:rPr sz="1650" spc="-5" dirty="0">
                <a:latin typeface="Times New Roman"/>
                <a:cs typeface="Times New Roman"/>
              </a:rPr>
              <a:t>thống mang thương hiệu Uneti; </a:t>
            </a:r>
            <a:r>
              <a:rPr lang="en-US" sz="1650" spc="-5" dirty="0" smtClean="0">
                <a:latin typeface="Times New Roman"/>
                <a:cs typeface="Times New Roman"/>
              </a:rPr>
              <a:t>"</a:t>
            </a:r>
            <a:r>
              <a:rPr sz="1650" spc="-5" dirty="0" err="1" smtClean="0">
                <a:latin typeface="Times New Roman"/>
                <a:cs typeface="Times New Roman"/>
              </a:rPr>
              <a:t>lấy</a:t>
            </a:r>
            <a:r>
              <a:rPr sz="1650" spc="-5" dirty="0" smtClean="0">
                <a:latin typeface="Times New Roman"/>
                <a:cs typeface="Times New Roman"/>
              </a:rPr>
              <a:t> </a:t>
            </a:r>
            <a:r>
              <a:rPr sz="1650" spc="-5" dirty="0" err="1">
                <a:latin typeface="Times New Roman"/>
                <a:cs typeface="Times New Roman"/>
              </a:rPr>
              <a:t>cái</a:t>
            </a:r>
            <a:r>
              <a:rPr sz="1650" spc="-5" dirty="0">
                <a:latin typeface="Times New Roman"/>
                <a:cs typeface="Times New Roman"/>
              </a:rPr>
              <a:t> </a:t>
            </a:r>
            <a:r>
              <a:rPr lang="en-US" sz="1650" spc="-5" dirty="0" err="1">
                <a:solidFill>
                  <a:schemeClr val="tx1"/>
                </a:solidFill>
                <a:latin typeface="Times New Roman"/>
                <a:cs typeface="Times New Roman"/>
              </a:rPr>
              <a:t>đ</a:t>
            </a:r>
            <a:r>
              <a:rPr sz="1650" dirty="0" err="1" smtClean="0">
                <a:solidFill>
                  <a:schemeClr val="tx1"/>
                </a:solidFill>
                <a:latin typeface="Times New Roman"/>
                <a:cs typeface="Times New Roman"/>
              </a:rPr>
              <a:t>ẹp</a:t>
            </a:r>
            <a:r>
              <a:rPr sz="1650" dirty="0">
                <a:solidFill>
                  <a:schemeClr val="tx1"/>
                </a:solidFill>
                <a:latin typeface="Times New Roman"/>
                <a:cs typeface="Times New Roman"/>
              </a:rPr>
              <a:t>, </a:t>
            </a:r>
            <a:r>
              <a:rPr sz="1650" spc="-5" dirty="0">
                <a:latin typeface="Times New Roman"/>
                <a:cs typeface="Times New Roman"/>
              </a:rPr>
              <a:t>dẹp </a:t>
            </a:r>
            <a:r>
              <a:rPr sz="1650" spc="-5" dirty="0" err="1">
                <a:latin typeface="Times New Roman"/>
                <a:cs typeface="Times New Roman"/>
              </a:rPr>
              <a:t>cái</a:t>
            </a:r>
            <a:r>
              <a:rPr sz="1650" spc="-5" dirty="0">
                <a:latin typeface="Times New Roman"/>
                <a:cs typeface="Times New Roman"/>
              </a:rPr>
              <a:t> </a:t>
            </a:r>
            <a:r>
              <a:rPr sz="1650" spc="-5" dirty="0" err="1" smtClean="0">
                <a:latin typeface="Times New Roman"/>
                <a:cs typeface="Times New Roman"/>
              </a:rPr>
              <a:t>xấu</a:t>
            </a:r>
            <a:r>
              <a:rPr lang="en-US" sz="1650" spc="-5" dirty="0">
                <a:latin typeface="Times New Roman"/>
                <a:cs typeface="Times New Roman"/>
              </a:rPr>
              <a:t>"</a:t>
            </a:r>
            <a:r>
              <a:rPr sz="1650" spc="-5" dirty="0" smtClean="0">
                <a:latin typeface="Times New Roman"/>
                <a:cs typeface="Times New Roman"/>
              </a:rPr>
              <a:t>,  </a:t>
            </a:r>
            <a:r>
              <a:rPr lang="en-US" sz="1650" spc="-5" dirty="0">
                <a:latin typeface="Times New Roman"/>
                <a:cs typeface="Times New Roman"/>
              </a:rPr>
              <a:t>"</a:t>
            </a:r>
            <a:r>
              <a:rPr sz="1650" spc="-5" dirty="0" err="1" smtClean="0">
                <a:latin typeface="Times New Roman"/>
                <a:cs typeface="Times New Roman"/>
              </a:rPr>
              <a:t>lấy</a:t>
            </a:r>
            <a:r>
              <a:rPr sz="1650" spc="-5" dirty="0" smtClean="0">
                <a:latin typeface="Times New Roman"/>
                <a:cs typeface="Times New Roman"/>
              </a:rPr>
              <a:t> </a:t>
            </a:r>
            <a:r>
              <a:rPr lang="en-US" sz="1650" dirty="0" err="1">
                <a:latin typeface="Times New Roman"/>
                <a:cs typeface="Times New Roman"/>
              </a:rPr>
              <a:t>S</a:t>
            </a:r>
            <a:r>
              <a:rPr sz="1650" dirty="0" err="1" smtClean="0">
                <a:latin typeface="Times New Roman"/>
                <a:cs typeface="Times New Roman"/>
              </a:rPr>
              <a:t>inh</a:t>
            </a:r>
            <a:r>
              <a:rPr sz="1650" dirty="0" smtClean="0">
                <a:latin typeface="Times New Roman"/>
                <a:cs typeface="Times New Roman"/>
              </a:rPr>
              <a:t> </a:t>
            </a:r>
            <a:r>
              <a:rPr sz="1650" dirty="0">
                <a:latin typeface="Times New Roman"/>
                <a:cs typeface="Times New Roman"/>
              </a:rPr>
              <a:t>viên </a:t>
            </a:r>
            <a:r>
              <a:rPr sz="1650" spc="5" dirty="0">
                <a:latin typeface="Times New Roman"/>
                <a:cs typeface="Times New Roman"/>
              </a:rPr>
              <a:t>quản </a:t>
            </a:r>
            <a:r>
              <a:rPr sz="1650" dirty="0">
                <a:latin typeface="Times New Roman"/>
                <a:cs typeface="Times New Roman"/>
              </a:rPr>
              <a:t>lý, giáo </a:t>
            </a:r>
            <a:r>
              <a:rPr sz="1650" dirty="0" err="1">
                <a:latin typeface="Times New Roman"/>
                <a:cs typeface="Times New Roman"/>
              </a:rPr>
              <a:t>dục</a:t>
            </a:r>
            <a:r>
              <a:rPr sz="1650" dirty="0">
                <a:latin typeface="Times New Roman"/>
                <a:cs typeface="Times New Roman"/>
              </a:rPr>
              <a:t> </a:t>
            </a:r>
            <a:r>
              <a:rPr lang="en-US" sz="1650" dirty="0" err="1">
                <a:latin typeface="Times New Roman"/>
                <a:cs typeface="Times New Roman"/>
              </a:rPr>
              <a:t>S</a:t>
            </a:r>
            <a:r>
              <a:rPr sz="1650" dirty="0" smtClean="0">
                <a:latin typeface="Times New Roman"/>
                <a:cs typeface="Times New Roman"/>
              </a:rPr>
              <a:t>inh</a:t>
            </a:r>
            <a:r>
              <a:rPr sz="1650" spc="-165" dirty="0" smtClean="0">
                <a:latin typeface="Times New Roman"/>
                <a:cs typeface="Times New Roman"/>
              </a:rPr>
              <a:t> </a:t>
            </a:r>
            <a:r>
              <a:rPr lang="en-US" sz="1650" spc="-165" dirty="0" smtClean="0">
                <a:latin typeface="Times New Roman"/>
                <a:cs typeface="Times New Roman"/>
              </a:rPr>
              <a:t> </a:t>
            </a:r>
            <a:r>
              <a:rPr sz="1650" spc="-20" dirty="0" smtClean="0">
                <a:latin typeface="Times New Roman"/>
                <a:cs typeface="Times New Roman"/>
              </a:rPr>
              <a:t>viên</a:t>
            </a:r>
            <a:r>
              <a:rPr lang="en-US" sz="1650" spc="-20" dirty="0">
                <a:latin typeface="Times New Roman"/>
                <a:cs typeface="Times New Roman"/>
              </a:rPr>
              <a:t>"</a:t>
            </a:r>
            <a:r>
              <a:rPr sz="1650" spc="-20" dirty="0" smtClean="0">
                <a:latin typeface="Times New Roman"/>
                <a:cs typeface="Times New Roman"/>
              </a:rPr>
              <a:t>.</a:t>
            </a:r>
            <a:endParaRPr sz="1650" dirty="0">
              <a:latin typeface="Times New Roman"/>
              <a:cs typeface="Times New Roman"/>
            </a:endParaRPr>
          </a:p>
        </p:txBody>
      </p:sp>
      <p:sp>
        <p:nvSpPr>
          <p:cNvPr id="16" name="object 16"/>
          <p:cNvSpPr/>
          <p:nvPr/>
        </p:nvSpPr>
        <p:spPr>
          <a:xfrm>
            <a:off x="214884" y="5782055"/>
            <a:ext cx="434340" cy="641603"/>
          </a:xfrm>
          <a:prstGeom prst="rect">
            <a:avLst/>
          </a:prstGeom>
          <a:blipFill>
            <a:blip r:embed="rId2" cstate="print"/>
            <a:stretch>
              <a:fillRect/>
            </a:stretch>
          </a:blipFill>
        </p:spPr>
        <p:txBody>
          <a:bodyPr wrap="square" lIns="0" tIns="0" rIns="0" bIns="0" rtlCol="0"/>
          <a:lstStyle/>
          <a:p>
            <a:endParaRPr/>
          </a:p>
        </p:txBody>
      </p:sp>
      <p:grpSp>
        <p:nvGrpSpPr>
          <p:cNvPr id="17" name="object 17"/>
          <p:cNvGrpSpPr/>
          <p:nvPr/>
        </p:nvGrpSpPr>
        <p:grpSpPr>
          <a:xfrm>
            <a:off x="332231" y="1947672"/>
            <a:ext cx="626745" cy="3489960"/>
            <a:chOff x="332231" y="1947672"/>
            <a:chExt cx="626745" cy="3489960"/>
          </a:xfrm>
        </p:grpSpPr>
        <p:sp>
          <p:nvSpPr>
            <p:cNvPr id="18" name="object 18"/>
            <p:cNvSpPr/>
            <p:nvPr/>
          </p:nvSpPr>
          <p:spPr>
            <a:xfrm>
              <a:off x="336803" y="1988820"/>
              <a:ext cx="617220" cy="3408045"/>
            </a:xfrm>
            <a:custGeom>
              <a:avLst/>
              <a:gdLst/>
              <a:ahLst/>
              <a:cxnLst/>
              <a:rect l="l" t="t" r="r" b="b"/>
              <a:pathLst>
                <a:path w="617219" h="3408045">
                  <a:moveTo>
                    <a:pt x="283464" y="3407663"/>
                  </a:moveTo>
                  <a:lnTo>
                    <a:pt x="283464" y="2555748"/>
                  </a:lnTo>
                  <a:lnTo>
                    <a:pt x="0" y="2555748"/>
                  </a:lnTo>
                  <a:lnTo>
                    <a:pt x="0" y="851915"/>
                  </a:lnTo>
                  <a:lnTo>
                    <a:pt x="283464" y="851915"/>
                  </a:lnTo>
                  <a:lnTo>
                    <a:pt x="283464" y="0"/>
                  </a:lnTo>
                  <a:lnTo>
                    <a:pt x="617220" y="1703831"/>
                  </a:lnTo>
                  <a:lnTo>
                    <a:pt x="283464" y="3407663"/>
                  </a:lnTo>
                  <a:close/>
                </a:path>
              </a:pathLst>
            </a:custGeom>
            <a:solidFill>
              <a:srgbClr val="BF0000"/>
            </a:solidFill>
          </p:spPr>
          <p:txBody>
            <a:bodyPr wrap="square" lIns="0" tIns="0" rIns="0" bIns="0" rtlCol="0"/>
            <a:lstStyle/>
            <a:p>
              <a:endParaRPr/>
            </a:p>
          </p:txBody>
        </p:sp>
        <p:sp>
          <p:nvSpPr>
            <p:cNvPr id="19" name="object 19"/>
            <p:cNvSpPr/>
            <p:nvPr/>
          </p:nvSpPr>
          <p:spPr>
            <a:xfrm>
              <a:off x="332231" y="1947672"/>
              <a:ext cx="626745" cy="3489960"/>
            </a:xfrm>
            <a:custGeom>
              <a:avLst/>
              <a:gdLst/>
              <a:ahLst/>
              <a:cxnLst/>
              <a:rect l="l" t="t" r="r" b="b"/>
              <a:pathLst>
                <a:path w="626744" h="3489960">
                  <a:moveTo>
                    <a:pt x="281940" y="42672"/>
                  </a:moveTo>
                  <a:lnTo>
                    <a:pt x="281940" y="0"/>
                  </a:lnTo>
                  <a:lnTo>
                    <a:pt x="284988" y="0"/>
                  </a:lnTo>
                  <a:lnTo>
                    <a:pt x="293037" y="41148"/>
                  </a:lnTo>
                  <a:lnTo>
                    <a:pt x="292608" y="41148"/>
                  </a:lnTo>
                  <a:lnTo>
                    <a:pt x="281940" y="42672"/>
                  </a:lnTo>
                  <a:close/>
                </a:path>
                <a:path w="626744" h="3489960">
                  <a:moveTo>
                    <a:pt x="292608" y="97132"/>
                  </a:moveTo>
                  <a:lnTo>
                    <a:pt x="281940" y="42672"/>
                  </a:lnTo>
                  <a:lnTo>
                    <a:pt x="292608" y="41148"/>
                  </a:lnTo>
                  <a:lnTo>
                    <a:pt x="292608" y="97132"/>
                  </a:lnTo>
                  <a:close/>
                </a:path>
                <a:path w="626744" h="3489960">
                  <a:moveTo>
                    <a:pt x="615397" y="1744980"/>
                  </a:moveTo>
                  <a:lnTo>
                    <a:pt x="292608" y="97132"/>
                  </a:lnTo>
                  <a:lnTo>
                    <a:pt x="292608" y="41148"/>
                  </a:lnTo>
                  <a:lnTo>
                    <a:pt x="293037" y="41148"/>
                  </a:lnTo>
                  <a:lnTo>
                    <a:pt x="626065" y="1743456"/>
                  </a:lnTo>
                  <a:lnTo>
                    <a:pt x="615696" y="1743456"/>
                  </a:lnTo>
                  <a:lnTo>
                    <a:pt x="615397" y="1744980"/>
                  </a:lnTo>
                  <a:close/>
                </a:path>
                <a:path w="626744" h="3489960">
                  <a:moveTo>
                    <a:pt x="281940" y="893064"/>
                  </a:moveTo>
                  <a:lnTo>
                    <a:pt x="281940" y="42672"/>
                  </a:lnTo>
                  <a:lnTo>
                    <a:pt x="292608" y="97132"/>
                  </a:lnTo>
                  <a:lnTo>
                    <a:pt x="292608" y="888492"/>
                  </a:lnTo>
                  <a:lnTo>
                    <a:pt x="288036" y="888492"/>
                  </a:lnTo>
                  <a:lnTo>
                    <a:pt x="281940" y="893064"/>
                  </a:lnTo>
                  <a:close/>
                </a:path>
                <a:path w="626744" h="3489960">
                  <a:moveTo>
                    <a:pt x="281940" y="2601468"/>
                  </a:moveTo>
                  <a:lnTo>
                    <a:pt x="0" y="2601468"/>
                  </a:lnTo>
                  <a:lnTo>
                    <a:pt x="0" y="888492"/>
                  </a:lnTo>
                  <a:lnTo>
                    <a:pt x="281940" y="888492"/>
                  </a:lnTo>
                  <a:lnTo>
                    <a:pt x="281940" y="893064"/>
                  </a:lnTo>
                  <a:lnTo>
                    <a:pt x="9144" y="893064"/>
                  </a:lnTo>
                  <a:lnTo>
                    <a:pt x="4572" y="899160"/>
                  </a:lnTo>
                  <a:lnTo>
                    <a:pt x="9144" y="899160"/>
                  </a:lnTo>
                  <a:lnTo>
                    <a:pt x="9144" y="2590800"/>
                  </a:lnTo>
                  <a:lnTo>
                    <a:pt x="4572" y="2590800"/>
                  </a:lnTo>
                  <a:lnTo>
                    <a:pt x="9144" y="2596896"/>
                  </a:lnTo>
                  <a:lnTo>
                    <a:pt x="281940" y="2596896"/>
                  </a:lnTo>
                  <a:lnTo>
                    <a:pt x="281940" y="2601468"/>
                  </a:lnTo>
                  <a:close/>
                </a:path>
                <a:path w="626744" h="3489960">
                  <a:moveTo>
                    <a:pt x="292608" y="899160"/>
                  </a:moveTo>
                  <a:lnTo>
                    <a:pt x="9144" y="899160"/>
                  </a:lnTo>
                  <a:lnTo>
                    <a:pt x="9144" y="893064"/>
                  </a:lnTo>
                  <a:lnTo>
                    <a:pt x="281940" y="893064"/>
                  </a:lnTo>
                  <a:lnTo>
                    <a:pt x="288036" y="888492"/>
                  </a:lnTo>
                  <a:lnTo>
                    <a:pt x="292608" y="888492"/>
                  </a:lnTo>
                  <a:lnTo>
                    <a:pt x="292608" y="899160"/>
                  </a:lnTo>
                  <a:close/>
                </a:path>
                <a:path w="626744" h="3489960">
                  <a:moveTo>
                    <a:pt x="9144" y="899160"/>
                  </a:moveTo>
                  <a:lnTo>
                    <a:pt x="4572" y="899160"/>
                  </a:lnTo>
                  <a:lnTo>
                    <a:pt x="9144" y="893064"/>
                  </a:lnTo>
                  <a:lnTo>
                    <a:pt x="9144" y="899160"/>
                  </a:lnTo>
                  <a:close/>
                </a:path>
                <a:path w="626744" h="3489960">
                  <a:moveTo>
                    <a:pt x="615696" y="1746504"/>
                  </a:moveTo>
                  <a:lnTo>
                    <a:pt x="615397" y="1744980"/>
                  </a:lnTo>
                  <a:lnTo>
                    <a:pt x="615696" y="1743456"/>
                  </a:lnTo>
                  <a:lnTo>
                    <a:pt x="615696" y="1746504"/>
                  </a:lnTo>
                  <a:close/>
                </a:path>
                <a:path w="626744" h="3489960">
                  <a:moveTo>
                    <a:pt x="626065" y="1746504"/>
                  </a:moveTo>
                  <a:lnTo>
                    <a:pt x="615696" y="1746504"/>
                  </a:lnTo>
                  <a:lnTo>
                    <a:pt x="615696" y="1743456"/>
                  </a:lnTo>
                  <a:lnTo>
                    <a:pt x="626065" y="1743456"/>
                  </a:lnTo>
                  <a:lnTo>
                    <a:pt x="626364" y="1744980"/>
                  </a:lnTo>
                  <a:lnTo>
                    <a:pt x="626065" y="1746504"/>
                  </a:lnTo>
                  <a:close/>
                </a:path>
                <a:path w="626744" h="3489960">
                  <a:moveTo>
                    <a:pt x="293037" y="3448812"/>
                  </a:moveTo>
                  <a:lnTo>
                    <a:pt x="292608" y="3448812"/>
                  </a:lnTo>
                  <a:lnTo>
                    <a:pt x="292608" y="3392827"/>
                  </a:lnTo>
                  <a:lnTo>
                    <a:pt x="615397" y="1744980"/>
                  </a:lnTo>
                  <a:lnTo>
                    <a:pt x="615696" y="1746504"/>
                  </a:lnTo>
                  <a:lnTo>
                    <a:pt x="626065" y="1746504"/>
                  </a:lnTo>
                  <a:lnTo>
                    <a:pt x="293037" y="3448812"/>
                  </a:lnTo>
                  <a:close/>
                </a:path>
                <a:path w="626744" h="3489960">
                  <a:moveTo>
                    <a:pt x="9144" y="2596896"/>
                  </a:moveTo>
                  <a:lnTo>
                    <a:pt x="4572" y="2590800"/>
                  </a:lnTo>
                  <a:lnTo>
                    <a:pt x="9144" y="2590800"/>
                  </a:lnTo>
                  <a:lnTo>
                    <a:pt x="9144" y="2596896"/>
                  </a:lnTo>
                  <a:close/>
                </a:path>
                <a:path w="626744" h="3489960">
                  <a:moveTo>
                    <a:pt x="292608" y="2601468"/>
                  </a:moveTo>
                  <a:lnTo>
                    <a:pt x="288036" y="2601468"/>
                  </a:lnTo>
                  <a:lnTo>
                    <a:pt x="281940" y="2596896"/>
                  </a:lnTo>
                  <a:lnTo>
                    <a:pt x="9144" y="2596896"/>
                  </a:lnTo>
                  <a:lnTo>
                    <a:pt x="9144" y="2590800"/>
                  </a:lnTo>
                  <a:lnTo>
                    <a:pt x="292608" y="2590800"/>
                  </a:lnTo>
                  <a:lnTo>
                    <a:pt x="292608" y="2601468"/>
                  </a:lnTo>
                  <a:close/>
                </a:path>
                <a:path w="626744" h="3489960">
                  <a:moveTo>
                    <a:pt x="281940" y="3447288"/>
                  </a:moveTo>
                  <a:lnTo>
                    <a:pt x="281940" y="2596896"/>
                  </a:lnTo>
                  <a:lnTo>
                    <a:pt x="288036" y="2601468"/>
                  </a:lnTo>
                  <a:lnTo>
                    <a:pt x="292608" y="2601468"/>
                  </a:lnTo>
                  <a:lnTo>
                    <a:pt x="292608" y="3392827"/>
                  </a:lnTo>
                  <a:lnTo>
                    <a:pt x="281940" y="3447288"/>
                  </a:lnTo>
                  <a:close/>
                </a:path>
                <a:path w="626744" h="3489960">
                  <a:moveTo>
                    <a:pt x="292608" y="3448812"/>
                  </a:moveTo>
                  <a:lnTo>
                    <a:pt x="281940" y="3447288"/>
                  </a:lnTo>
                  <a:lnTo>
                    <a:pt x="292608" y="3392827"/>
                  </a:lnTo>
                  <a:lnTo>
                    <a:pt x="292608" y="3448812"/>
                  </a:lnTo>
                  <a:close/>
                </a:path>
                <a:path w="626744" h="3489960">
                  <a:moveTo>
                    <a:pt x="284988" y="3489960"/>
                  </a:moveTo>
                  <a:lnTo>
                    <a:pt x="281940" y="3489960"/>
                  </a:lnTo>
                  <a:lnTo>
                    <a:pt x="281940" y="3447288"/>
                  </a:lnTo>
                  <a:lnTo>
                    <a:pt x="292608" y="3448812"/>
                  </a:lnTo>
                  <a:lnTo>
                    <a:pt x="293037" y="3448812"/>
                  </a:lnTo>
                  <a:lnTo>
                    <a:pt x="284988" y="3489960"/>
                  </a:lnTo>
                  <a:close/>
                </a:path>
              </a:pathLst>
            </a:custGeom>
            <a:solidFill>
              <a:srgbClr val="E11C46"/>
            </a:solidFill>
          </p:spPr>
          <p:txBody>
            <a:bodyPr wrap="square" lIns="0" tIns="0" rIns="0" bIns="0" rtlCol="0"/>
            <a:lstStyle/>
            <a:p>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228600"/>
            <a:ext cx="10058400" cy="75438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381000" y="533400"/>
            <a:ext cx="7848600" cy="507831"/>
          </a:xfrm>
          <a:prstGeom prst="rect">
            <a:avLst/>
          </a:prstGeom>
          <a:noFill/>
          <a:ln w="9525">
            <a:noFill/>
            <a:miter lim="800000"/>
            <a:headEnd/>
            <a:tailEnd/>
          </a:ln>
        </p:spPr>
        <p:txBody>
          <a:bodyPr wrap="square" lIns="68580" tIns="34290" rIns="68580" bIns="34290">
            <a:spAutoFit/>
          </a:bodyPr>
          <a:lstStyle/>
          <a:p>
            <a:pPr marR="83185" algn="ctr">
              <a:lnSpc>
                <a:spcPct val="100000"/>
              </a:lnSpc>
              <a:spcBef>
                <a:spcPts val="135"/>
              </a:spcBef>
            </a:pPr>
            <a:r>
              <a:rPr lang="vi-VN" sz="1400" b="1" spc="25" dirty="0" smtClean="0">
                <a:solidFill>
                  <a:srgbClr val="FF0000"/>
                </a:solidFill>
                <a:latin typeface="Times New Roman"/>
                <a:cs typeface="Times New Roman"/>
              </a:rPr>
              <a:t>CHẾ</a:t>
            </a:r>
            <a:r>
              <a:rPr lang="vi-VN" sz="1400" b="1" spc="-5" dirty="0" smtClean="0">
                <a:solidFill>
                  <a:srgbClr val="FF0000"/>
                </a:solidFill>
                <a:latin typeface="Times New Roman"/>
                <a:cs typeface="Times New Roman"/>
              </a:rPr>
              <a:t> </a:t>
            </a:r>
            <a:r>
              <a:rPr lang="vi-VN" sz="1400" b="1" spc="20" dirty="0" smtClean="0">
                <a:solidFill>
                  <a:srgbClr val="FF0000"/>
                </a:solidFill>
                <a:latin typeface="Times New Roman"/>
                <a:cs typeface="Times New Roman"/>
              </a:rPr>
              <a:t>ĐỘ,</a:t>
            </a:r>
            <a:r>
              <a:rPr lang="vi-VN" sz="1400" b="1" spc="5" dirty="0" smtClean="0">
                <a:solidFill>
                  <a:srgbClr val="FF0000"/>
                </a:solidFill>
                <a:latin typeface="Times New Roman"/>
                <a:cs typeface="Times New Roman"/>
              </a:rPr>
              <a:t> </a:t>
            </a:r>
            <a:r>
              <a:rPr lang="vi-VN" sz="1400" b="1" spc="20" dirty="0" smtClean="0">
                <a:solidFill>
                  <a:srgbClr val="FF0000"/>
                </a:solidFill>
                <a:latin typeface="Times New Roman"/>
                <a:cs typeface="Times New Roman"/>
              </a:rPr>
              <a:t>CHÍNH</a:t>
            </a:r>
            <a:r>
              <a:rPr lang="vi-VN" sz="1400" b="1" spc="-5" dirty="0" smtClean="0">
                <a:solidFill>
                  <a:srgbClr val="FF0000"/>
                </a:solidFill>
                <a:latin typeface="Times New Roman"/>
                <a:cs typeface="Times New Roman"/>
              </a:rPr>
              <a:t> </a:t>
            </a:r>
            <a:r>
              <a:rPr lang="vi-VN" sz="1400" b="1" spc="25" dirty="0" smtClean="0">
                <a:solidFill>
                  <a:srgbClr val="FF0000"/>
                </a:solidFill>
                <a:latin typeface="Times New Roman"/>
                <a:cs typeface="Times New Roman"/>
              </a:rPr>
              <a:t>SÁCH</a:t>
            </a:r>
            <a:r>
              <a:rPr lang="vi-VN" sz="1400" b="1" spc="-20" dirty="0" smtClean="0">
                <a:solidFill>
                  <a:srgbClr val="FF0000"/>
                </a:solidFill>
                <a:latin typeface="Times New Roman"/>
                <a:cs typeface="Times New Roman"/>
              </a:rPr>
              <a:t> </a:t>
            </a:r>
            <a:r>
              <a:rPr lang="vi-VN" sz="1400" b="1" spc="30" dirty="0" smtClean="0">
                <a:solidFill>
                  <a:srgbClr val="FF0000"/>
                </a:solidFill>
                <a:latin typeface="Times New Roman"/>
                <a:cs typeface="Times New Roman"/>
              </a:rPr>
              <a:t>ƯU</a:t>
            </a:r>
            <a:r>
              <a:rPr lang="vi-VN" sz="1400" b="1" spc="-25" dirty="0" smtClean="0">
                <a:solidFill>
                  <a:srgbClr val="FF0000"/>
                </a:solidFill>
                <a:latin typeface="Times New Roman"/>
                <a:cs typeface="Times New Roman"/>
              </a:rPr>
              <a:t> </a:t>
            </a:r>
            <a:r>
              <a:rPr lang="vi-VN" sz="1400" b="1" spc="15" dirty="0" smtClean="0">
                <a:solidFill>
                  <a:srgbClr val="FF0000"/>
                </a:solidFill>
                <a:latin typeface="Times New Roman"/>
                <a:cs typeface="Times New Roman"/>
              </a:rPr>
              <a:t>TIÊN</a:t>
            </a:r>
            <a:r>
              <a:rPr lang="vi-VN" sz="1400" b="1" spc="5" dirty="0" smtClean="0">
                <a:solidFill>
                  <a:srgbClr val="FF0000"/>
                </a:solidFill>
                <a:latin typeface="Times New Roman"/>
                <a:cs typeface="Times New Roman"/>
              </a:rPr>
              <a:t> </a:t>
            </a:r>
            <a:r>
              <a:rPr lang="vi-VN" sz="1400" b="1" spc="30" dirty="0" smtClean="0">
                <a:solidFill>
                  <a:srgbClr val="FF0000"/>
                </a:solidFill>
                <a:latin typeface="Times New Roman"/>
                <a:cs typeface="Times New Roman"/>
              </a:rPr>
              <a:t>DÀNH</a:t>
            </a:r>
            <a:r>
              <a:rPr lang="vi-VN" sz="1400" b="1" spc="-20" dirty="0" smtClean="0">
                <a:solidFill>
                  <a:srgbClr val="FF0000"/>
                </a:solidFill>
                <a:latin typeface="Times New Roman"/>
                <a:cs typeface="Times New Roman"/>
              </a:rPr>
              <a:t> </a:t>
            </a:r>
            <a:r>
              <a:rPr lang="vi-VN" sz="1400" b="1" spc="25" dirty="0" smtClean="0">
                <a:solidFill>
                  <a:srgbClr val="FF0000"/>
                </a:solidFill>
                <a:latin typeface="Times New Roman"/>
                <a:cs typeface="Times New Roman"/>
              </a:rPr>
              <a:t>CHO</a:t>
            </a:r>
            <a:r>
              <a:rPr lang="vi-VN" sz="1400" b="1" spc="-5" dirty="0" smtClean="0">
                <a:solidFill>
                  <a:srgbClr val="FF0000"/>
                </a:solidFill>
                <a:latin typeface="Times New Roman"/>
                <a:cs typeface="Times New Roman"/>
              </a:rPr>
              <a:t> </a:t>
            </a:r>
            <a:r>
              <a:rPr lang="vi-VN" sz="1400" b="1" spc="20" dirty="0" smtClean="0">
                <a:solidFill>
                  <a:srgbClr val="FF0000"/>
                </a:solidFill>
                <a:latin typeface="Times New Roman"/>
                <a:cs typeface="Times New Roman"/>
              </a:rPr>
              <a:t>SINH</a:t>
            </a:r>
            <a:r>
              <a:rPr lang="vi-VN" sz="1400" b="1" spc="-35" dirty="0" smtClean="0">
                <a:solidFill>
                  <a:srgbClr val="FF0000"/>
                </a:solidFill>
                <a:latin typeface="Times New Roman"/>
                <a:cs typeface="Times New Roman"/>
              </a:rPr>
              <a:t> </a:t>
            </a:r>
            <a:r>
              <a:rPr lang="vi-VN" sz="1400" b="1" spc="15" dirty="0" smtClean="0">
                <a:solidFill>
                  <a:srgbClr val="FF0000"/>
                </a:solidFill>
                <a:latin typeface="Times New Roman"/>
                <a:cs typeface="Times New Roman"/>
              </a:rPr>
              <a:t>VIÊN</a:t>
            </a:r>
            <a:r>
              <a:rPr lang="vi-VN" sz="1400" b="1" spc="20" dirty="0" smtClean="0">
                <a:solidFill>
                  <a:srgbClr val="FF0000"/>
                </a:solidFill>
                <a:latin typeface="Times New Roman"/>
                <a:cs typeface="Times New Roman"/>
              </a:rPr>
              <a:t> </a:t>
            </a:r>
            <a:r>
              <a:rPr lang="vi-VN" sz="1400" b="1" spc="25" dirty="0" smtClean="0">
                <a:solidFill>
                  <a:srgbClr val="FF0000"/>
                </a:solidFill>
                <a:latin typeface="Times New Roman"/>
                <a:cs typeface="Times New Roman"/>
              </a:rPr>
              <a:t>UNETI</a:t>
            </a:r>
            <a:endParaRPr lang="vi-VN" sz="1400" dirty="0" smtClean="0">
              <a:latin typeface="Times New Roman"/>
              <a:cs typeface="Times New Roman"/>
            </a:endParaRPr>
          </a:p>
          <a:p>
            <a:pPr lvl="0">
              <a:lnSpc>
                <a:spcPct val="100000"/>
              </a:lnSpc>
            </a:pPr>
            <a:endParaRPr lang="en-US" sz="1400" dirty="0" smtClean="0">
              <a:latin typeface="Times New Roman" pitchFamily="18" charset="0"/>
              <a:cs typeface="Times New Roman" pitchFamily="18" charset="0"/>
            </a:endParaRPr>
          </a:p>
        </p:txBody>
      </p:sp>
      <p:sp>
        <p:nvSpPr>
          <p:cNvPr id="14" name="object 5"/>
          <p:cNvSpPr txBox="1"/>
          <p:nvPr/>
        </p:nvSpPr>
        <p:spPr>
          <a:xfrm>
            <a:off x="1219200" y="2743200"/>
            <a:ext cx="7924800" cy="797013"/>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2065" rIns="0" bIns="0" rtlCol="0">
            <a:spAutoFit/>
          </a:bodyPr>
          <a:lstStyle/>
          <a:p>
            <a:pPr marL="12700" marR="5080" lvl="0">
              <a:lnSpc>
                <a:spcPct val="150000"/>
              </a:lnSpc>
              <a:spcBef>
                <a:spcPts val="95"/>
              </a:spcBef>
            </a:pPr>
            <a:r>
              <a:rPr lang="en-US" sz="2000" b="1" spc="25" dirty="0" smtClean="0">
                <a:solidFill>
                  <a:schemeClr val="tx1"/>
                </a:solidFill>
                <a:latin typeface="Times New Roman"/>
                <a:cs typeface="Times New Roman"/>
              </a:rPr>
              <a:t>2. </a:t>
            </a:r>
            <a:r>
              <a:rPr lang="vi-VN" sz="2000" b="1" spc="25" dirty="0" smtClean="0">
                <a:solidFill>
                  <a:schemeClr val="tx1"/>
                </a:solidFill>
                <a:latin typeface="Times New Roman"/>
                <a:cs typeface="Times New Roman"/>
              </a:rPr>
              <a:t>ĐƯỢC XÉT</a:t>
            </a:r>
            <a:r>
              <a:rPr lang="vi-VN" sz="1400" b="1" spc="25" dirty="0" smtClean="0">
                <a:solidFill>
                  <a:schemeClr val="tx1"/>
                </a:solidFill>
                <a:latin typeface="Times New Roman"/>
                <a:cs typeface="Times New Roman"/>
              </a:rPr>
              <a:t> VÀ CẤP HỌC BỔNG KHUYẾN KHÍCH HỌC TẬP TRONG SUỐT THỜI GIAN THEO </a:t>
            </a:r>
            <a:r>
              <a:rPr lang="vi-VN" sz="1400" b="1" spc="25" dirty="0" smtClean="0">
                <a:solidFill>
                  <a:schemeClr val="tx1"/>
                </a:solidFill>
                <a:latin typeface="Times New Roman"/>
                <a:cs typeface="Times New Roman"/>
              </a:rPr>
              <a:t>HỌC</a:t>
            </a:r>
            <a:r>
              <a:rPr lang="en-US" sz="1400" b="1" spc="25" dirty="0" smtClean="0">
                <a:solidFill>
                  <a:schemeClr val="tx1"/>
                </a:solidFill>
                <a:latin typeface="Times New Roman"/>
                <a:cs typeface="Times New Roman"/>
              </a:rPr>
              <a:t> </a:t>
            </a:r>
            <a:r>
              <a:rPr lang="vi-VN" sz="1400" b="1" spc="25" dirty="0" smtClean="0">
                <a:solidFill>
                  <a:schemeClr val="tx1"/>
                </a:solidFill>
                <a:latin typeface="Times New Roman"/>
                <a:cs typeface="Times New Roman"/>
              </a:rPr>
              <a:t>TẠI </a:t>
            </a:r>
            <a:r>
              <a:rPr lang="vi-VN" sz="1400" b="1" spc="25" dirty="0" smtClean="0">
                <a:solidFill>
                  <a:schemeClr val="tx1"/>
                </a:solidFill>
                <a:latin typeface="Times New Roman"/>
                <a:cs typeface="Times New Roman"/>
              </a:rPr>
              <a:t>TRƯỜNG, MỨC CAO NHẤT BẰNG 120% HỌC PHÍ;</a:t>
            </a:r>
            <a:r>
              <a:rPr lang="en-US" sz="1400" b="1" spc="25" dirty="0" smtClean="0">
                <a:solidFill>
                  <a:schemeClr val="tx1"/>
                </a:solidFill>
                <a:latin typeface="Times New Roman"/>
                <a:cs typeface="Times New Roman"/>
              </a:rPr>
              <a:t> </a:t>
            </a:r>
            <a:endParaRPr lang="vi-VN" sz="1400" b="1" spc="25" dirty="0">
              <a:solidFill>
                <a:schemeClr val="tx1"/>
              </a:solidFill>
              <a:latin typeface="Times New Roman"/>
              <a:cs typeface="Times New Roman"/>
            </a:endParaRPr>
          </a:p>
        </p:txBody>
      </p:sp>
      <p:sp>
        <p:nvSpPr>
          <p:cNvPr id="8" name="object 8"/>
          <p:cNvSpPr txBox="1"/>
          <p:nvPr/>
        </p:nvSpPr>
        <p:spPr>
          <a:xfrm>
            <a:off x="914400" y="1600200"/>
            <a:ext cx="8246109" cy="763479"/>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7145" rIns="0" bIns="0" rtlCol="0">
            <a:spAutoFit/>
          </a:bodyPr>
          <a:lstStyle/>
          <a:p>
            <a:pPr marR="5080" lvl="0">
              <a:lnSpc>
                <a:spcPct val="150000"/>
              </a:lnSpc>
              <a:spcBef>
                <a:spcPts val="1215"/>
              </a:spcBef>
            </a:pPr>
            <a:r>
              <a:rPr lang="en-US" sz="2000" b="1" spc="25" dirty="0" smtClean="0">
                <a:solidFill>
                  <a:schemeClr val="tx1"/>
                </a:solidFill>
                <a:latin typeface="Times New Roman"/>
                <a:cs typeface="Times New Roman"/>
              </a:rPr>
              <a:t>1. </a:t>
            </a:r>
            <a:r>
              <a:rPr lang="vi-VN" sz="2000" b="1" spc="25" dirty="0" smtClean="0">
                <a:solidFill>
                  <a:schemeClr val="tx1"/>
                </a:solidFill>
                <a:latin typeface="Times New Roman"/>
                <a:cs typeface="Times New Roman"/>
              </a:rPr>
              <a:t>SINH VIÊN </a:t>
            </a:r>
            <a:r>
              <a:rPr lang="vi-VN" sz="1400" b="1" spc="25" dirty="0" smtClean="0">
                <a:solidFill>
                  <a:schemeClr val="tx1"/>
                </a:solidFill>
                <a:latin typeface="Times New Roman"/>
                <a:cs typeface="Times New Roman"/>
              </a:rPr>
              <a:t>DIỆN ĐỐI TƯỢNG CHÍNH SÁCH, ĐƯỢC XÉT MIỄN, GIẢM HỌC PHÍ, CHI PHÍ HỖ TRỢ  HỌC TẬP THEO ĐÚNG QUY ĐỊNH CỦA NHÀ NƯỚC</a:t>
            </a:r>
            <a:r>
              <a:rPr lang="en-US" sz="1400" b="1" spc="25" dirty="0" smtClean="0">
                <a:solidFill>
                  <a:schemeClr val="tx1"/>
                </a:solidFill>
                <a:latin typeface="Times New Roman"/>
                <a:cs typeface="Times New Roman"/>
              </a:rPr>
              <a:t>;</a:t>
            </a:r>
            <a:endParaRPr lang="vi-VN" sz="1400" b="1" spc="25" dirty="0">
              <a:solidFill>
                <a:schemeClr val="tx1"/>
              </a:solidFill>
              <a:latin typeface="Times New Roman"/>
              <a:cs typeface="Times New Roman"/>
            </a:endParaRPr>
          </a:p>
        </p:txBody>
      </p:sp>
      <p:sp>
        <p:nvSpPr>
          <p:cNvPr id="9" name="object 7"/>
          <p:cNvSpPr txBox="1"/>
          <p:nvPr/>
        </p:nvSpPr>
        <p:spPr>
          <a:xfrm>
            <a:off x="1524000" y="4191000"/>
            <a:ext cx="7620000" cy="1719702"/>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1430" rIns="0" bIns="0" rtlCol="0">
            <a:spAutoFit/>
          </a:bodyPr>
          <a:lstStyle/>
          <a:p>
            <a:pPr marL="51435" marR="39370" algn="just">
              <a:lnSpc>
                <a:spcPct val="150000"/>
              </a:lnSpc>
              <a:spcBef>
                <a:spcPts val="90"/>
              </a:spcBef>
            </a:pPr>
            <a:r>
              <a:rPr lang="en-US" sz="2000" b="1" spc="25" dirty="0" smtClean="0">
                <a:solidFill>
                  <a:schemeClr val="tx1"/>
                </a:solidFill>
                <a:latin typeface="Times New Roman"/>
                <a:cs typeface="Times New Roman"/>
              </a:rPr>
              <a:t>3. </a:t>
            </a:r>
            <a:r>
              <a:rPr lang="vi-VN" sz="2000" b="1" spc="25" dirty="0" smtClean="0">
                <a:solidFill>
                  <a:schemeClr val="tx1"/>
                </a:solidFill>
                <a:latin typeface="Times New Roman"/>
                <a:cs typeface="Times New Roman"/>
              </a:rPr>
              <a:t>ĐƯỢC XÉT </a:t>
            </a:r>
            <a:r>
              <a:rPr lang="vi-VN" sz="1400" b="1" spc="25" dirty="0" smtClean="0">
                <a:solidFill>
                  <a:schemeClr val="tx1"/>
                </a:solidFill>
                <a:latin typeface="Times New Roman"/>
                <a:cs typeface="Times New Roman"/>
              </a:rPr>
              <a:t>VÀ CẤP HỌC BỔNG HỖ TRỢ HỌC TẬP TRONG SUỐT THỜI GIAN THEO HỌC TẠI  TRƯỜNG, MỨC CAO NHẤT BẰNG 100% HỌC PHÍ ĐỐI VỚI SINH VIÊN CÓ HOÀN CẢNH </a:t>
            </a:r>
            <a:r>
              <a:rPr lang="vi-VN" sz="1400" b="1" spc="25" dirty="0" smtClean="0">
                <a:solidFill>
                  <a:schemeClr val="tx1"/>
                </a:solidFill>
                <a:latin typeface="Times New Roman"/>
                <a:cs typeface="Times New Roman"/>
              </a:rPr>
              <a:t>KHÓ</a:t>
            </a:r>
            <a:r>
              <a:rPr lang="en-US" sz="1400" b="1" spc="25" dirty="0" smtClean="0">
                <a:solidFill>
                  <a:schemeClr val="tx1"/>
                </a:solidFill>
                <a:latin typeface="Times New Roman"/>
                <a:cs typeface="Times New Roman"/>
              </a:rPr>
              <a:t> </a:t>
            </a:r>
            <a:r>
              <a:rPr lang="vi-VN" sz="1400" b="1" spc="25" dirty="0" smtClean="0">
                <a:solidFill>
                  <a:schemeClr val="tx1"/>
                </a:solidFill>
                <a:latin typeface="Times New Roman"/>
                <a:cs typeface="Times New Roman"/>
              </a:rPr>
              <a:t>KHĂN  </a:t>
            </a:r>
            <a:r>
              <a:rPr lang="vi-VN" sz="1400" b="1" spc="25" dirty="0" smtClean="0">
                <a:solidFill>
                  <a:schemeClr val="tx1"/>
                </a:solidFill>
                <a:latin typeface="Times New Roman"/>
                <a:cs typeface="Times New Roman"/>
              </a:rPr>
              <a:t>VÀ CÁC HỌC BỔNG TÀI TRỢ KHÁC,...;</a:t>
            </a:r>
            <a:r>
              <a:rPr lang="en-US" sz="1300" b="1" spc="10" dirty="0" smtClean="0">
                <a:latin typeface="Times New Roman"/>
                <a:cs typeface="Times New Roman"/>
              </a:rPr>
              <a:t> </a:t>
            </a:r>
            <a:r>
              <a:rPr lang="en-US" sz="1300" b="1" spc="10" dirty="0" smtClean="0">
                <a:latin typeface="Times New Roman"/>
                <a:cs typeface="Times New Roman"/>
                <a:hlinkClick r:id="rId3"/>
              </a:rPr>
              <a:t>https://uneti.edu.vn/thong-bao-ve-viec-thu-ho-so-dang-ky-xet-cap-hoc-bong-htht-hoc-ky-i-nam-hoc-2022-2023-doi-voi-sinh-vien-dai-hoc-he-chinh-quy/</a:t>
            </a:r>
            <a:endParaRPr sz="1300" dirty="0">
              <a:latin typeface="Times New Roman"/>
              <a:cs typeface="Times New Roman"/>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0"/>
            <a:ext cx="10058400" cy="7772400"/>
          </a:xfrm>
          <a:prstGeom prst="rect">
            <a:avLst/>
          </a:prstGeom>
          <a:blipFill>
            <a:blip r:embed="rId2" cstate="print"/>
            <a:stretch>
              <a:fillRect/>
            </a:stretch>
          </a:blipFill>
        </p:spPr>
        <p:txBody>
          <a:bodyPr wrap="square" lIns="0" tIns="0" rIns="0" bIns="0" rtlCol="0"/>
          <a:lstStyle/>
          <a:p>
            <a:endParaRPr/>
          </a:p>
        </p:txBody>
      </p:sp>
      <p:sp>
        <p:nvSpPr>
          <p:cNvPr id="10" name="TextBox 1"/>
          <p:cNvSpPr txBox="1">
            <a:spLocks noChangeArrowheads="1"/>
          </p:cNvSpPr>
          <p:nvPr/>
        </p:nvSpPr>
        <p:spPr bwMode="auto">
          <a:xfrm>
            <a:off x="381000" y="533400"/>
            <a:ext cx="7848600" cy="507831"/>
          </a:xfrm>
          <a:prstGeom prst="rect">
            <a:avLst/>
          </a:prstGeom>
          <a:noFill/>
          <a:ln w="9525">
            <a:noFill/>
            <a:miter lim="800000"/>
            <a:headEnd/>
            <a:tailEnd/>
          </a:ln>
        </p:spPr>
        <p:txBody>
          <a:bodyPr wrap="square" lIns="68580" tIns="34290" rIns="68580" bIns="34290">
            <a:spAutoFit/>
          </a:bodyPr>
          <a:lstStyle/>
          <a:p>
            <a:pPr marR="83185" algn="ctr">
              <a:lnSpc>
                <a:spcPct val="100000"/>
              </a:lnSpc>
              <a:spcBef>
                <a:spcPts val="135"/>
              </a:spcBef>
            </a:pPr>
            <a:r>
              <a:rPr lang="vi-VN" sz="1400" b="1" spc="25" dirty="0" smtClean="0">
                <a:solidFill>
                  <a:srgbClr val="FF0000"/>
                </a:solidFill>
                <a:latin typeface="Times New Roman"/>
                <a:cs typeface="Times New Roman"/>
              </a:rPr>
              <a:t>CHẾ</a:t>
            </a:r>
            <a:r>
              <a:rPr lang="vi-VN" sz="1400" b="1" spc="-5" dirty="0" smtClean="0">
                <a:solidFill>
                  <a:srgbClr val="FF0000"/>
                </a:solidFill>
                <a:latin typeface="Times New Roman"/>
                <a:cs typeface="Times New Roman"/>
              </a:rPr>
              <a:t> </a:t>
            </a:r>
            <a:r>
              <a:rPr lang="vi-VN" sz="1400" b="1" spc="20" dirty="0" smtClean="0">
                <a:solidFill>
                  <a:srgbClr val="FF0000"/>
                </a:solidFill>
                <a:latin typeface="Times New Roman"/>
                <a:cs typeface="Times New Roman"/>
              </a:rPr>
              <a:t>ĐỘ,</a:t>
            </a:r>
            <a:r>
              <a:rPr lang="vi-VN" sz="1400" b="1" spc="5" dirty="0" smtClean="0">
                <a:solidFill>
                  <a:srgbClr val="FF0000"/>
                </a:solidFill>
                <a:latin typeface="Times New Roman"/>
                <a:cs typeface="Times New Roman"/>
              </a:rPr>
              <a:t> </a:t>
            </a:r>
            <a:r>
              <a:rPr lang="vi-VN" sz="1400" b="1" spc="20" dirty="0" smtClean="0">
                <a:solidFill>
                  <a:srgbClr val="FF0000"/>
                </a:solidFill>
                <a:latin typeface="Times New Roman"/>
                <a:cs typeface="Times New Roman"/>
              </a:rPr>
              <a:t>CHÍNH</a:t>
            </a:r>
            <a:r>
              <a:rPr lang="vi-VN" sz="1400" b="1" spc="-5" dirty="0" smtClean="0">
                <a:solidFill>
                  <a:srgbClr val="FF0000"/>
                </a:solidFill>
                <a:latin typeface="Times New Roman"/>
                <a:cs typeface="Times New Roman"/>
              </a:rPr>
              <a:t> </a:t>
            </a:r>
            <a:r>
              <a:rPr lang="vi-VN" sz="1400" b="1" spc="25" dirty="0" smtClean="0">
                <a:solidFill>
                  <a:srgbClr val="FF0000"/>
                </a:solidFill>
                <a:latin typeface="Times New Roman"/>
                <a:cs typeface="Times New Roman"/>
              </a:rPr>
              <a:t>SÁCH</a:t>
            </a:r>
            <a:r>
              <a:rPr lang="vi-VN" sz="1400" b="1" spc="-20" dirty="0" smtClean="0">
                <a:solidFill>
                  <a:srgbClr val="FF0000"/>
                </a:solidFill>
                <a:latin typeface="Times New Roman"/>
                <a:cs typeface="Times New Roman"/>
              </a:rPr>
              <a:t> </a:t>
            </a:r>
            <a:r>
              <a:rPr lang="vi-VN" sz="1400" b="1" spc="30" dirty="0" smtClean="0">
                <a:solidFill>
                  <a:srgbClr val="FF0000"/>
                </a:solidFill>
                <a:latin typeface="Times New Roman"/>
                <a:cs typeface="Times New Roman"/>
              </a:rPr>
              <a:t>ƯU</a:t>
            </a:r>
            <a:r>
              <a:rPr lang="vi-VN" sz="1400" b="1" spc="-25" dirty="0" smtClean="0">
                <a:solidFill>
                  <a:srgbClr val="FF0000"/>
                </a:solidFill>
                <a:latin typeface="Times New Roman"/>
                <a:cs typeface="Times New Roman"/>
              </a:rPr>
              <a:t> </a:t>
            </a:r>
            <a:r>
              <a:rPr lang="vi-VN" sz="1400" b="1" spc="15" dirty="0" smtClean="0">
                <a:solidFill>
                  <a:srgbClr val="FF0000"/>
                </a:solidFill>
                <a:latin typeface="Times New Roman"/>
                <a:cs typeface="Times New Roman"/>
              </a:rPr>
              <a:t>TIÊN</a:t>
            </a:r>
            <a:r>
              <a:rPr lang="vi-VN" sz="1400" b="1" spc="5" dirty="0" smtClean="0">
                <a:solidFill>
                  <a:srgbClr val="FF0000"/>
                </a:solidFill>
                <a:latin typeface="Times New Roman"/>
                <a:cs typeface="Times New Roman"/>
              </a:rPr>
              <a:t> </a:t>
            </a:r>
            <a:r>
              <a:rPr lang="vi-VN" sz="1400" b="1" spc="30" dirty="0" smtClean="0">
                <a:solidFill>
                  <a:srgbClr val="FF0000"/>
                </a:solidFill>
                <a:latin typeface="Times New Roman"/>
                <a:cs typeface="Times New Roman"/>
              </a:rPr>
              <a:t>DÀNH</a:t>
            </a:r>
            <a:r>
              <a:rPr lang="vi-VN" sz="1400" b="1" spc="-20" dirty="0" smtClean="0">
                <a:solidFill>
                  <a:srgbClr val="FF0000"/>
                </a:solidFill>
                <a:latin typeface="Times New Roman"/>
                <a:cs typeface="Times New Roman"/>
              </a:rPr>
              <a:t> </a:t>
            </a:r>
            <a:r>
              <a:rPr lang="vi-VN" sz="1400" b="1" spc="25" dirty="0" smtClean="0">
                <a:solidFill>
                  <a:srgbClr val="FF0000"/>
                </a:solidFill>
                <a:latin typeface="Times New Roman"/>
                <a:cs typeface="Times New Roman"/>
              </a:rPr>
              <a:t>CHO</a:t>
            </a:r>
            <a:r>
              <a:rPr lang="vi-VN" sz="1400" b="1" spc="-5" dirty="0" smtClean="0">
                <a:solidFill>
                  <a:srgbClr val="FF0000"/>
                </a:solidFill>
                <a:latin typeface="Times New Roman"/>
                <a:cs typeface="Times New Roman"/>
              </a:rPr>
              <a:t> </a:t>
            </a:r>
            <a:r>
              <a:rPr lang="vi-VN" sz="1400" b="1" spc="20" dirty="0" smtClean="0">
                <a:solidFill>
                  <a:srgbClr val="FF0000"/>
                </a:solidFill>
                <a:latin typeface="Times New Roman"/>
                <a:cs typeface="Times New Roman"/>
              </a:rPr>
              <a:t>SINH</a:t>
            </a:r>
            <a:r>
              <a:rPr lang="vi-VN" sz="1400" b="1" spc="-35" dirty="0" smtClean="0">
                <a:solidFill>
                  <a:srgbClr val="FF0000"/>
                </a:solidFill>
                <a:latin typeface="Times New Roman"/>
                <a:cs typeface="Times New Roman"/>
              </a:rPr>
              <a:t> </a:t>
            </a:r>
            <a:r>
              <a:rPr lang="vi-VN" sz="1400" b="1" spc="15" dirty="0" smtClean="0">
                <a:solidFill>
                  <a:srgbClr val="FF0000"/>
                </a:solidFill>
                <a:latin typeface="Times New Roman"/>
                <a:cs typeface="Times New Roman"/>
              </a:rPr>
              <a:t>VIÊN</a:t>
            </a:r>
            <a:r>
              <a:rPr lang="vi-VN" sz="1400" b="1" spc="20" dirty="0" smtClean="0">
                <a:solidFill>
                  <a:srgbClr val="FF0000"/>
                </a:solidFill>
                <a:latin typeface="Times New Roman"/>
                <a:cs typeface="Times New Roman"/>
              </a:rPr>
              <a:t> </a:t>
            </a:r>
            <a:r>
              <a:rPr lang="vi-VN" sz="1400" b="1" spc="25" dirty="0" smtClean="0">
                <a:solidFill>
                  <a:srgbClr val="FF0000"/>
                </a:solidFill>
                <a:latin typeface="Times New Roman"/>
                <a:cs typeface="Times New Roman"/>
              </a:rPr>
              <a:t>UNETI</a:t>
            </a:r>
            <a:endParaRPr lang="vi-VN" sz="1400" dirty="0" smtClean="0">
              <a:latin typeface="Times New Roman"/>
              <a:cs typeface="Times New Roman"/>
            </a:endParaRPr>
          </a:p>
          <a:p>
            <a:pPr lvl="0">
              <a:lnSpc>
                <a:spcPct val="100000"/>
              </a:lnSpc>
            </a:pPr>
            <a:endParaRPr lang="en-US" sz="1400" dirty="0" smtClean="0">
              <a:latin typeface="Times New Roman" pitchFamily="18" charset="0"/>
              <a:cs typeface="Times New Roman" pitchFamily="18" charset="0"/>
            </a:endParaRPr>
          </a:p>
        </p:txBody>
      </p:sp>
      <p:sp>
        <p:nvSpPr>
          <p:cNvPr id="18" name="object 8"/>
          <p:cNvSpPr txBox="1"/>
          <p:nvPr/>
        </p:nvSpPr>
        <p:spPr>
          <a:xfrm>
            <a:off x="762000" y="1447800"/>
            <a:ext cx="8763000" cy="1425390"/>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7145" rIns="0" bIns="0" rtlCol="0">
            <a:spAutoFit/>
          </a:bodyPr>
          <a:lstStyle/>
          <a:p>
            <a:pPr marL="51435" marR="39370" algn="just">
              <a:lnSpc>
                <a:spcPct val="150000"/>
              </a:lnSpc>
              <a:spcBef>
                <a:spcPts val="90"/>
              </a:spcBef>
              <a:tabLst>
                <a:tab pos="1058545" algn="l"/>
              </a:tabLst>
            </a:pPr>
            <a:r>
              <a:rPr lang="en-US" sz="2000" b="1" spc="25" dirty="0" smtClean="0">
                <a:solidFill>
                  <a:schemeClr val="tx1"/>
                </a:solidFill>
                <a:latin typeface="Times New Roman"/>
                <a:cs typeface="Times New Roman"/>
              </a:rPr>
              <a:t>4. </a:t>
            </a:r>
            <a:r>
              <a:rPr lang="vi-VN" sz="2000" b="1" spc="25" dirty="0" smtClean="0">
                <a:solidFill>
                  <a:schemeClr val="tx1"/>
                </a:solidFill>
                <a:latin typeface="Times New Roman"/>
                <a:cs typeface="Times New Roman"/>
              </a:rPr>
              <a:t>ĐƯỢC XÉT</a:t>
            </a:r>
            <a:r>
              <a:rPr lang="en-US" sz="2000" b="1" spc="25" dirty="0" smtClean="0">
                <a:solidFill>
                  <a:schemeClr val="tx1"/>
                </a:solidFill>
                <a:latin typeface="Times New Roman"/>
                <a:cs typeface="Times New Roman"/>
              </a:rPr>
              <a:t> </a:t>
            </a:r>
            <a:r>
              <a:rPr lang="vi-VN" sz="1400" b="1" spc="25" dirty="0" smtClean="0">
                <a:solidFill>
                  <a:schemeClr val="tx1"/>
                </a:solidFill>
                <a:latin typeface="Times New Roman"/>
                <a:cs typeface="Times New Roman"/>
              </a:rPr>
              <a:t>GIỚI THIỆU ĐI HỌC CẢM TÌNH ĐẢNG, ĐƯỢC XÉT KẾT NẠP VÀO ĐẢNG CỘNG SẢN</a:t>
            </a:r>
            <a:r>
              <a:rPr lang="en-US" sz="1400" b="1" spc="25" dirty="0" smtClean="0">
                <a:solidFill>
                  <a:schemeClr val="tx1"/>
                </a:solidFill>
                <a:latin typeface="Times New Roman"/>
                <a:cs typeface="Times New Roman"/>
              </a:rPr>
              <a:t> </a:t>
            </a:r>
            <a:r>
              <a:rPr lang="vi-VN" sz="1400" b="1" spc="25" dirty="0" smtClean="0">
                <a:solidFill>
                  <a:schemeClr val="tx1"/>
                </a:solidFill>
                <a:latin typeface="Times New Roman"/>
                <a:cs typeface="Times New Roman"/>
              </a:rPr>
              <a:t>VIỆT NAM NGAY TRÊN GHẾ NHÀ TRƯỜNG (Năm học 2021 - 2022 đã có 20 SV được kết nạp Đảng);</a:t>
            </a:r>
            <a:r>
              <a:rPr lang="en-US" sz="1400" b="1" spc="25" dirty="0" smtClean="0">
                <a:solidFill>
                  <a:schemeClr val="tx1"/>
                </a:solidFill>
                <a:latin typeface="Times New Roman"/>
                <a:cs typeface="Times New Roman"/>
              </a:rPr>
              <a:t> </a:t>
            </a:r>
            <a:r>
              <a:rPr lang="en-US" sz="1300" b="1" spc="15" dirty="0" smtClean="0">
                <a:latin typeface="Times New Roman"/>
                <a:cs typeface="Times New Roman"/>
                <a:hlinkClick r:id="rId3"/>
              </a:rPr>
              <a:t>https://uneti.edu.vn/thong-bao-ve-viec-xet-gioi-thieu-doan-vien-sinh-vien-uu-tu-di-hoc-lop-doi-tuong-phat-trien-dang-nam-2022/</a:t>
            </a:r>
            <a:endParaRPr sz="1300" b="1" spc="15" dirty="0">
              <a:latin typeface="Times New Roman"/>
              <a:cs typeface="Times New Roman"/>
            </a:endParaRPr>
          </a:p>
        </p:txBody>
      </p:sp>
      <p:sp>
        <p:nvSpPr>
          <p:cNvPr id="19" name="object 5"/>
          <p:cNvSpPr txBox="1"/>
          <p:nvPr/>
        </p:nvSpPr>
        <p:spPr>
          <a:xfrm>
            <a:off x="1143000" y="3429000"/>
            <a:ext cx="8382000" cy="1397177"/>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2065" rIns="0" bIns="0" rtlCol="0">
            <a:spAutoFit/>
          </a:bodyPr>
          <a:lstStyle/>
          <a:p>
            <a:pPr marL="12700" marR="5080" algn="just">
              <a:lnSpc>
                <a:spcPct val="150000"/>
              </a:lnSpc>
              <a:spcBef>
                <a:spcPts val="95"/>
              </a:spcBef>
            </a:pPr>
            <a:r>
              <a:rPr lang="en-US" sz="2000" b="1" spc="25" dirty="0" smtClean="0">
                <a:solidFill>
                  <a:schemeClr val="tx1"/>
                </a:solidFill>
                <a:latin typeface="Times New Roman"/>
                <a:cs typeface="Times New Roman"/>
              </a:rPr>
              <a:t>4. ĐƯỢC THAM GIA </a:t>
            </a:r>
            <a:r>
              <a:rPr lang="en-US" sz="1400" b="1" spc="25" dirty="0" smtClean="0">
                <a:solidFill>
                  <a:schemeClr val="tx1"/>
                </a:solidFill>
                <a:latin typeface="Times New Roman"/>
                <a:cs typeface="Times New Roman"/>
              </a:rPr>
              <a:t>CÁC HOẠT ĐỘNG PHONG TRÀO, NGHIÊN CỨU KHOA HỌC, KHỞI NGHIỆP SÁNG TẠO,  THAM GIA THI SINH VIÊN GIỎI DO NHÀ TRƯỜNG, BỘ VÀ NHÀ NƯỚC TỔ CHỨC VÀ NHIỀU QUYỀN LỢI,  ƯU TIÊN ĐẬM NÉT VĂN HÓA UNETI,…</a:t>
            </a:r>
            <a:r>
              <a:rPr lang="en-US" sz="1200" b="1" spc="20" dirty="0" smtClean="0">
                <a:latin typeface="Times New Roman"/>
                <a:cs typeface="Times New Roman"/>
                <a:hlinkClick r:id="rId4"/>
              </a:rPr>
              <a:t>https://uneti.edu.vn/vong-chung-ket-cuoc-thi-y-tuong-sang-tao-khoi-nghiep-sinh-vien-uneti-nam-hoc-2021-2022/</a:t>
            </a:r>
            <a:endParaRPr sz="1200" dirty="0">
              <a:latin typeface="Times New Roman"/>
              <a:cs typeface="Times New Roman"/>
            </a:endParaRPr>
          </a:p>
        </p:txBody>
      </p:sp>
      <p:sp>
        <p:nvSpPr>
          <p:cNvPr id="20" name="object 7"/>
          <p:cNvSpPr txBox="1"/>
          <p:nvPr/>
        </p:nvSpPr>
        <p:spPr>
          <a:xfrm>
            <a:off x="1447800" y="5410200"/>
            <a:ext cx="8077200" cy="1438984"/>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2065" rIns="0" bIns="0" rtlCol="0">
            <a:spAutoFit/>
          </a:bodyPr>
          <a:lstStyle/>
          <a:p>
            <a:pPr marL="12700" marR="5080">
              <a:lnSpc>
                <a:spcPct val="152300"/>
              </a:lnSpc>
              <a:spcBef>
                <a:spcPts val="95"/>
              </a:spcBef>
            </a:pPr>
            <a:r>
              <a:rPr lang="en-US" sz="2000" b="1" spc="25" dirty="0" smtClean="0">
                <a:solidFill>
                  <a:schemeClr val="tx1"/>
                </a:solidFill>
                <a:latin typeface="Times New Roman"/>
                <a:cs typeface="Times New Roman"/>
              </a:rPr>
              <a:t>6. ĐƯỢC XÉT </a:t>
            </a:r>
            <a:r>
              <a:rPr lang="en-US" sz="1400" b="1" spc="25" dirty="0" smtClean="0">
                <a:solidFill>
                  <a:schemeClr val="tx1"/>
                </a:solidFill>
                <a:latin typeface="Times New Roman"/>
                <a:cs typeface="Times New Roman"/>
              </a:rPr>
              <a:t>TẶNG DANH HIỆU THI ĐUA, KHEN THƯỞNG, VINH DANH SINH VIÊN TIÊU BIỂU, TÍCH  CỰC; CÓ NHIỀU ĐÓNG GÓP CHO CÁC PHONG TRÀO, HOẠT ĐỘNG CỦA NHÀ TRƯỜNG,… </a:t>
            </a:r>
            <a:r>
              <a:rPr lang="en-US" sz="1300" b="1" spc="10" dirty="0" smtClean="0">
                <a:latin typeface="Times New Roman"/>
                <a:cs typeface="Times New Roman"/>
                <a:hlinkClick r:id="rId5"/>
              </a:rPr>
              <a:t>https://uneti.edu.vn/thong-bao-ve-viec-lua-chon-sinh-vien-khoa-13-14-va-15-tieu-bieu-xuat-sac-de-nha-truong-bieu-duong-khen-thuong-trong-le-khai-giang-nam-hoc-moi-2022-2023/</a:t>
            </a:r>
            <a:endParaRPr sz="1300" dirty="0">
              <a:latin typeface="Times New Roman"/>
              <a:cs typeface="Times New Roman"/>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1"/>
          <p:cNvSpPr txBox="1">
            <a:spLocks noChangeArrowheads="1"/>
          </p:cNvSpPr>
          <p:nvPr/>
        </p:nvSpPr>
        <p:spPr bwMode="auto">
          <a:xfrm>
            <a:off x="533400" y="152400"/>
            <a:ext cx="9144000" cy="469359"/>
          </a:xfrm>
          <a:prstGeom prst="rect">
            <a:avLst/>
          </a:prstGeom>
          <a:noFill/>
          <a:ln w="9525">
            <a:noFill/>
            <a:miter lim="800000"/>
            <a:headEnd/>
            <a:tailEnd/>
          </a:ln>
        </p:spPr>
        <p:txBody>
          <a:bodyPr wrap="square" lIns="68580" tIns="34290" rIns="68580" bIns="34290">
            <a:spAutoFit/>
          </a:bodyPr>
          <a:lstStyle/>
          <a:p>
            <a:pPr marR="83185" algn="ctr">
              <a:lnSpc>
                <a:spcPct val="100000"/>
              </a:lnSpc>
              <a:spcBef>
                <a:spcPts val="135"/>
              </a:spcBef>
            </a:pPr>
            <a:r>
              <a:rPr lang="vi-VN" sz="1300" b="1" spc="25" dirty="0" smtClean="0">
                <a:solidFill>
                  <a:srgbClr val="FF0000"/>
                </a:solidFill>
                <a:latin typeface="Times New Roman"/>
                <a:cs typeface="Times New Roman"/>
              </a:rPr>
              <a:t>KẾ HOẠCH TỔ CHỨC ĐÓN SINH VIÊN KHÓA 16 TRỰC TIẾP TẠI TRƯỜNG CỦA CÁC KHOA CHUYÊN MÔN</a:t>
            </a:r>
            <a:r>
              <a:rPr lang="en-US" sz="1300" b="1" spc="25" dirty="0" smtClean="0">
                <a:solidFill>
                  <a:srgbClr val="FF0000"/>
                </a:solidFill>
                <a:latin typeface="Times New Roman"/>
                <a:cs typeface="Times New Roman"/>
              </a:rPr>
              <a:t> </a:t>
            </a:r>
            <a:r>
              <a:rPr lang="en-US" sz="1300" b="1" spc="25" dirty="0" smtClean="0">
                <a:solidFill>
                  <a:srgbClr val="FF0000"/>
                </a:solidFill>
                <a:latin typeface="Times New Roman"/>
                <a:cs typeface="Times New Roman"/>
                <a:hlinkClick r:id="rId2"/>
              </a:rPr>
              <a:t>https://uneti.edu.vn/thong-bao-huong-dan-to-chuc-thuc-hien-dau-khoa-doi-voi-sinh-vien-khoa-16-tuyen-sinh-nam-2022</a:t>
            </a:r>
            <a:r>
              <a:rPr lang="en-US" sz="1300" b="1" spc="25" dirty="0" smtClean="0">
                <a:solidFill>
                  <a:srgbClr val="FF0000"/>
                </a:solidFill>
                <a:latin typeface="Times New Roman"/>
                <a:cs typeface="Times New Roman"/>
              </a:rPr>
              <a:t>/</a:t>
            </a:r>
            <a:endParaRPr lang="en-US" sz="1300" dirty="0" smtClean="0">
              <a:latin typeface="Times New Roman" pitchFamily="18" charset="0"/>
              <a:cs typeface="Times New Roman" pitchFamily="18" charset="0"/>
            </a:endParaRPr>
          </a:p>
        </p:txBody>
      </p:sp>
      <p:pic>
        <p:nvPicPr>
          <p:cNvPr id="1026" name="Picture 2" descr="C:\Users\Key4VIP.info\Desktop\Capture.JPG"/>
          <p:cNvPicPr>
            <a:picLocks noChangeAspect="1" noChangeArrowheads="1"/>
          </p:cNvPicPr>
          <p:nvPr/>
        </p:nvPicPr>
        <p:blipFill>
          <a:blip r:embed="rId3"/>
          <a:srcRect/>
          <a:stretch>
            <a:fillRect/>
          </a:stretch>
        </p:blipFill>
        <p:spPr bwMode="auto">
          <a:xfrm>
            <a:off x="0" y="685800"/>
            <a:ext cx="10058400" cy="708660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1"/>
          <p:cNvSpPr txBox="1">
            <a:spLocks noChangeArrowheads="1"/>
          </p:cNvSpPr>
          <p:nvPr/>
        </p:nvSpPr>
        <p:spPr bwMode="auto">
          <a:xfrm>
            <a:off x="381000" y="152400"/>
            <a:ext cx="9525000" cy="469359"/>
          </a:xfrm>
          <a:prstGeom prst="rect">
            <a:avLst/>
          </a:prstGeom>
          <a:noFill/>
          <a:ln w="9525">
            <a:noFill/>
            <a:miter lim="800000"/>
            <a:headEnd/>
            <a:tailEnd/>
          </a:ln>
        </p:spPr>
        <p:txBody>
          <a:bodyPr wrap="square" lIns="68580" tIns="34290" rIns="68580" bIns="34290">
            <a:spAutoFit/>
          </a:bodyPr>
          <a:lstStyle/>
          <a:p>
            <a:pPr marR="83185" algn="ctr">
              <a:lnSpc>
                <a:spcPct val="100000"/>
              </a:lnSpc>
              <a:spcBef>
                <a:spcPts val="135"/>
              </a:spcBef>
            </a:pPr>
            <a:r>
              <a:rPr lang="vi-VN" sz="1300" b="1" spc="25" dirty="0" smtClean="0">
                <a:solidFill>
                  <a:srgbClr val="FF0000"/>
                </a:solidFill>
                <a:latin typeface="Times New Roman"/>
                <a:cs typeface="Times New Roman"/>
              </a:rPr>
              <a:t>KẾ HOẠCH TỔ CHỨC ĐÓN SINH VIÊN KHÓA 16 TRỰC TIẾP TẠI TRƯỜNG CỦA CÁC KHOA CHUYÊN MÔN</a:t>
            </a:r>
            <a:r>
              <a:rPr lang="en-US" sz="1300" b="1" spc="25" dirty="0" smtClean="0">
                <a:solidFill>
                  <a:srgbClr val="FF0000"/>
                </a:solidFill>
                <a:latin typeface="Times New Roman"/>
                <a:cs typeface="Times New Roman"/>
              </a:rPr>
              <a:t> </a:t>
            </a:r>
            <a:r>
              <a:rPr lang="en-US" sz="1300" b="1" spc="25" dirty="0" smtClean="0">
                <a:solidFill>
                  <a:srgbClr val="FF0000"/>
                </a:solidFill>
                <a:latin typeface="Times New Roman"/>
                <a:cs typeface="Times New Roman"/>
                <a:hlinkClick r:id="rId2"/>
              </a:rPr>
              <a:t>https://uneti.edu.vn/thong-bao-huong-dan-to-chuc-thuc-hien-dau-khoa-doi-voi-sinh-vien-khoa-16-tuyen-sinh-nam-2022</a:t>
            </a:r>
            <a:r>
              <a:rPr lang="en-US" sz="1300" b="1" spc="25" dirty="0" smtClean="0">
                <a:solidFill>
                  <a:srgbClr val="FF0000"/>
                </a:solidFill>
                <a:latin typeface="Times New Roman"/>
                <a:cs typeface="Times New Roman"/>
              </a:rPr>
              <a:t>/</a:t>
            </a:r>
            <a:endParaRPr lang="en-US" sz="1300" dirty="0" smtClean="0">
              <a:latin typeface="Times New Roman" pitchFamily="18" charset="0"/>
              <a:cs typeface="Times New Roman" pitchFamily="18" charset="0"/>
            </a:endParaRPr>
          </a:p>
        </p:txBody>
      </p:sp>
      <p:pic>
        <p:nvPicPr>
          <p:cNvPr id="2050" name="Picture 2" descr="C:\Users\Key4VIP.info\Desktop\Capture.JPG"/>
          <p:cNvPicPr>
            <a:picLocks noChangeAspect="1" noChangeArrowheads="1"/>
          </p:cNvPicPr>
          <p:nvPr/>
        </p:nvPicPr>
        <p:blipFill>
          <a:blip r:embed="rId3"/>
          <a:srcRect/>
          <a:stretch>
            <a:fillRect/>
          </a:stretch>
        </p:blipFill>
        <p:spPr bwMode="auto">
          <a:xfrm>
            <a:off x="0" y="609600"/>
            <a:ext cx="10058400" cy="7162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1"/>
          <p:cNvSpPr txBox="1">
            <a:spLocks noChangeArrowheads="1"/>
          </p:cNvSpPr>
          <p:nvPr/>
        </p:nvSpPr>
        <p:spPr bwMode="auto">
          <a:xfrm>
            <a:off x="304800" y="0"/>
            <a:ext cx="9525000" cy="482183"/>
          </a:xfrm>
          <a:prstGeom prst="rect">
            <a:avLst/>
          </a:prstGeom>
          <a:noFill/>
          <a:ln w="9525">
            <a:noFill/>
            <a:miter lim="800000"/>
            <a:headEnd/>
            <a:tailEnd/>
          </a:ln>
        </p:spPr>
        <p:txBody>
          <a:bodyPr wrap="square" lIns="68580" tIns="34290" rIns="68580" bIns="34290">
            <a:spAutoFit/>
          </a:bodyPr>
          <a:lstStyle/>
          <a:p>
            <a:pPr marR="83185" algn="ctr">
              <a:lnSpc>
                <a:spcPct val="100000"/>
              </a:lnSpc>
              <a:spcBef>
                <a:spcPts val="135"/>
              </a:spcBef>
            </a:pPr>
            <a:r>
              <a:rPr lang="vi-VN" sz="1300" b="1" spc="25" dirty="0" smtClean="0">
                <a:solidFill>
                  <a:srgbClr val="FF0000"/>
                </a:solidFill>
                <a:latin typeface="Times New Roman"/>
                <a:cs typeface="Times New Roman"/>
              </a:rPr>
              <a:t>KẾ HOẠCH, THỜI GIAN VÀ ĐỊA ĐIỂM THU HỒ SƠ NHẬP HỌC VÀ KHÁM SỨC KHỎE ĐẦU KHÓA</a:t>
            </a:r>
            <a:r>
              <a:rPr lang="en-US" sz="1300" b="1" spc="25" dirty="0" smtClean="0">
                <a:solidFill>
                  <a:srgbClr val="FF0000"/>
                </a:solidFill>
                <a:latin typeface="Times New Roman"/>
                <a:cs typeface="Times New Roman"/>
              </a:rPr>
              <a:t> </a:t>
            </a:r>
          </a:p>
          <a:p>
            <a:pPr marR="83185" algn="ctr">
              <a:lnSpc>
                <a:spcPct val="100000"/>
              </a:lnSpc>
              <a:spcBef>
                <a:spcPts val="135"/>
              </a:spcBef>
            </a:pPr>
            <a:r>
              <a:rPr lang="en-US" sz="1300" b="1" spc="25" dirty="0" smtClean="0">
                <a:solidFill>
                  <a:srgbClr val="FF0000"/>
                </a:solidFill>
                <a:latin typeface="Times New Roman"/>
                <a:cs typeface="Times New Roman"/>
                <a:hlinkClick r:id="rId2"/>
              </a:rPr>
              <a:t>https://uneti.edu.vn/thong-bao-huong-dan-to-chuc-thuc-hien-dau-khoa-doi-voi-sinh-vien-khoa-16-tuyen-sinh-nam-2022</a:t>
            </a:r>
            <a:r>
              <a:rPr lang="en-US" sz="1300" b="1" spc="25" dirty="0" smtClean="0">
                <a:solidFill>
                  <a:srgbClr val="FF0000"/>
                </a:solidFill>
                <a:latin typeface="Times New Roman"/>
                <a:cs typeface="Times New Roman"/>
              </a:rPr>
              <a:t>/</a:t>
            </a:r>
            <a:endParaRPr lang="en-US" sz="1300" dirty="0" smtClean="0">
              <a:latin typeface="Times New Roman" pitchFamily="18" charset="0"/>
              <a:cs typeface="Times New Roman" pitchFamily="18" charset="0"/>
            </a:endParaRPr>
          </a:p>
        </p:txBody>
      </p:sp>
      <p:pic>
        <p:nvPicPr>
          <p:cNvPr id="3074" name="Picture 2" descr="C:\Users\Key4VIP.info\Desktop\Capture.JPG"/>
          <p:cNvPicPr>
            <a:picLocks noChangeAspect="1" noChangeArrowheads="1"/>
          </p:cNvPicPr>
          <p:nvPr/>
        </p:nvPicPr>
        <p:blipFill>
          <a:blip r:embed="rId3"/>
          <a:srcRect/>
          <a:stretch>
            <a:fillRect/>
          </a:stretch>
        </p:blipFill>
        <p:spPr bwMode="auto">
          <a:xfrm>
            <a:off x="228600" y="463462"/>
            <a:ext cx="9829800" cy="2971800"/>
          </a:xfrm>
          <a:prstGeom prst="rect">
            <a:avLst/>
          </a:prstGeom>
          <a:noFill/>
        </p:spPr>
      </p:pic>
      <p:pic>
        <p:nvPicPr>
          <p:cNvPr id="3076" name="Picture 4" descr="C:\Users\Key4VIP.info\Desktop\Capture.JPG"/>
          <p:cNvPicPr>
            <a:picLocks noChangeAspect="1" noChangeArrowheads="1"/>
          </p:cNvPicPr>
          <p:nvPr/>
        </p:nvPicPr>
        <p:blipFill>
          <a:blip r:embed="rId4"/>
          <a:srcRect/>
          <a:stretch>
            <a:fillRect/>
          </a:stretch>
        </p:blipFill>
        <p:spPr bwMode="auto">
          <a:xfrm>
            <a:off x="228600" y="3429000"/>
            <a:ext cx="4800600" cy="4343400"/>
          </a:xfrm>
          <a:prstGeom prst="rect">
            <a:avLst/>
          </a:prstGeom>
          <a:noFill/>
        </p:spPr>
      </p:pic>
      <p:pic>
        <p:nvPicPr>
          <p:cNvPr id="2" name="Picture 2" descr="C:\Users\Key4VIP.info\Desktop\Capture.JPG"/>
          <p:cNvPicPr>
            <a:picLocks noChangeAspect="1" noChangeArrowheads="1"/>
          </p:cNvPicPr>
          <p:nvPr/>
        </p:nvPicPr>
        <p:blipFill>
          <a:blip r:embed="rId5"/>
          <a:srcRect/>
          <a:stretch>
            <a:fillRect/>
          </a:stretch>
        </p:blipFill>
        <p:spPr bwMode="auto">
          <a:xfrm>
            <a:off x="5181600" y="3429000"/>
            <a:ext cx="4648200" cy="43434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2" descr="C:\Users\Key4VIP.info\Desktop\Capture.JPG"/>
          <p:cNvPicPr>
            <a:picLocks noChangeAspect="1" noChangeArrowheads="1"/>
          </p:cNvPicPr>
          <p:nvPr/>
        </p:nvPicPr>
        <p:blipFill>
          <a:blip r:embed="rId2"/>
          <a:srcRect/>
          <a:stretch>
            <a:fillRect/>
          </a:stretch>
        </p:blipFill>
        <p:spPr bwMode="auto">
          <a:xfrm>
            <a:off x="1066800" y="533400"/>
            <a:ext cx="8305800" cy="2743200"/>
          </a:xfrm>
          <a:prstGeom prst="rect">
            <a:avLst/>
          </a:prstGeom>
          <a:noFill/>
        </p:spPr>
      </p:pic>
      <p:sp>
        <p:nvSpPr>
          <p:cNvPr id="7" name="TextBox 1"/>
          <p:cNvSpPr txBox="1">
            <a:spLocks noChangeArrowheads="1"/>
          </p:cNvSpPr>
          <p:nvPr/>
        </p:nvSpPr>
        <p:spPr bwMode="auto">
          <a:xfrm>
            <a:off x="304800" y="0"/>
            <a:ext cx="9525000" cy="482183"/>
          </a:xfrm>
          <a:prstGeom prst="rect">
            <a:avLst/>
          </a:prstGeom>
          <a:noFill/>
          <a:ln w="9525">
            <a:noFill/>
            <a:miter lim="800000"/>
            <a:headEnd/>
            <a:tailEnd/>
          </a:ln>
        </p:spPr>
        <p:txBody>
          <a:bodyPr wrap="square" lIns="68580" tIns="34290" rIns="68580" bIns="34290">
            <a:spAutoFit/>
          </a:bodyPr>
          <a:lstStyle/>
          <a:p>
            <a:pPr marR="83185" algn="ctr">
              <a:lnSpc>
                <a:spcPct val="100000"/>
              </a:lnSpc>
              <a:spcBef>
                <a:spcPts val="135"/>
              </a:spcBef>
            </a:pPr>
            <a:r>
              <a:rPr lang="vi-VN" sz="1300" b="1" spc="25" dirty="0" smtClean="0">
                <a:solidFill>
                  <a:srgbClr val="FF0000"/>
                </a:solidFill>
                <a:latin typeface="Times New Roman"/>
                <a:cs typeface="Times New Roman"/>
              </a:rPr>
              <a:t>KẾ HOẠCH, THỜI GIAN VÀ ĐỊA ĐIỂM THU HỒ SƠ NHẬP HỌC VÀ KHÁM SỨC KHỎE ĐẦU KHÓA</a:t>
            </a:r>
            <a:r>
              <a:rPr lang="en-US" sz="1300" b="1" spc="25" dirty="0" smtClean="0">
                <a:solidFill>
                  <a:srgbClr val="FF0000"/>
                </a:solidFill>
                <a:latin typeface="Times New Roman"/>
                <a:cs typeface="Times New Roman"/>
              </a:rPr>
              <a:t> </a:t>
            </a:r>
          </a:p>
          <a:p>
            <a:pPr marR="83185" algn="ctr">
              <a:lnSpc>
                <a:spcPct val="100000"/>
              </a:lnSpc>
              <a:spcBef>
                <a:spcPts val="135"/>
              </a:spcBef>
            </a:pPr>
            <a:r>
              <a:rPr lang="en-US" sz="1300" b="1" spc="25" dirty="0" smtClean="0">
                <a:solidFill>
                  <a:srgbClr val="FF0000"/>
                </a:solidFill>
                <a:latin typeface="Times New Roman"/>
                <a:cs typeface="Times New Roman"/>
                <a:hlinkClick r:id="rId3"/>
              </a:rPr>
              <a:t>https://uneti.edu.vn/thong-bao-huong-dan-to-chuc-thuc-hien-dau-khoa-doi-voi-sinh-vien-khoa-16-tuyen-sinh-nam-2022</a:t>
            </a:r>
            <a:r>
              <a:rPr lang="en-US" sz="1300" b="1" spc="25" dirty="0" smtClean="0">
                <a:solidFill>
                  <a:srgbClr val="FF0000"/>
                </a:solidFill>
                <a:latin typeface="Times New Roman"/>
                <a:cs typeface="Times New Roman"/>
              </a:rPr>
              <a:t>/</a:t>
            </a:r>
            <a:endParaRPr lang="en-US" sz="1300" dirty="0" smtClean="0">
              <a:latin typeface="Times New Roman" pitchFamily="18" charset="0"/>
              <a:cs typeface="Times New Roman" pitchFamily="18" charset="0"/>
            </a:endParaRPr>
          </a:p>
        </p:txBody>
      </p:sp>
      <p:pic>
        <p:nvPicPr>
          <p:cNvPr id="2" name="Picture 2" descr="C:\Users\Key4VIP.info\Desktop\Capture.JPG"/>
          <p:cNvPicPr>
            <a:picLocks noChangeAspect="1" noChangeArrowheads="1"/>
          </p:cNvPicPr>
          <p:nvPr/>
        </p:nvPicPr>
        <p:blipFill>
          <a:blip r:embed="rId4"/>
          <a:srcRect/>
          <a:stretch>
            <a:fillRect/>
          </a:stretch>
        </p:blipFill>
        <p:spPr bwMode="auto">
          <a:xfrm>
            <a:off x="1066800" y="3276600"/>
            <a:ext cx="8458200" cy="44958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extBox 1"/>
          <p:cNvSpPr txBox="1">
            <a:spLocks noChangeArrowheads="1"/>
          </p:cNvSpPr>
          <p:nvPr/>
        </p:nvSpPr>
        <p:spPr bwMode="auto">
          <a:xfrm>
            <a:off x="304800" y="152400"/>
            <a:ext cx="9525000" cy="453970"/>
          </a:xfrm>
          <a:prstGeom prst="rect">
            <a:avLst/>
          </a:prstGeom>
          <a:noFill/>
          <a:ln w="9525">
            <a:noFill/>
            <a:miter lim="800000"/>
            <a:headEnd/>
            <a:tailEnd/>
          </a:ln>
        </p:spPr>
        <p:txBody>
          <a:bodyPr wrap="square" lIns="68580" tIns="34290" rIns="68580" bIns="34290">
            <a:spAutoFit/>
          </a:bodyPr>
          <a:lstStyle/>
          <a:p>
            <a:pPr marR="83185" algn="ctr">
              <a:lnSpc>
                <a:spcPct val="100000"/>
              </a:lnSpc>
              <a:spcBef>
                <a:spcPts val="135"/>
              </a:spcBef>
            </a:pPr>
            <a:r>
              <a:rPr lang="en-US" sz="1100" b="1" spc="25" dirty="0" smtClean="0">
                <a:solidFill>
                  <a:srgbClr val="FF0000"/>
                </a:solidFill>
                <a:latin typeface="Times New Roman"/>
                <a:cs typeface="Times New Roman"/>
              </a:rPr>
              <a:t>CÁC DANH MỤC YÊU CẦU NỘP</a:t>
            </a:r>
            <a:r>
              <a:rPr lang="vi-VN" sz="1100" b="1" spc="25" dirty="0" smtClean="0">
                <a:solidFill>
                  <a:srgbClr val="FF0000"/>
                </a:solidFill>
                <a:latin typeface="Times New Roman"/>
                <a:cs typeface="Times New Roman"/>
              </a:rPr>
              <a:t> HỒ SƠ NHẬP HỌC</a:t>
            </a:r>
            <a:r>
              <a:rPr lang="en-US" sz="1100" b="1" spc="25" dirty="0" smtClean="0">
                <a:solidFill>
                  <a:srgbClr val="FF0000"/>
                </a:solidFill>
                <a:latin typeface="Times New Roman"/>
                <a:cs typeface="Times New Roman"/>
              </a:rPr>
              <a:t> THEO HƯỚNG DẪN Ở PHỤ LỤC 2 CỦA THÔNG BÁO HƯỚNG DẪN NHẬP HỌC </a:t>
            </a:r>
            <a:r>
              <a:rPr lang="en-US" sz="1400" b="1" spc="25" dirty="0" smtClean="0">
                <a:solidFill>
                  <a:srgbClr val="FF0000"/>
                </a:solidFill>
                <a:latin typeface="Times New Roman"/>
                <a:cs typeface="Times New Roman"/>
                <a:hlinkClick r:id="rId2"/>
              </a:rPr>
              <a:t>https://uneti.edu.vn/huong-dan-nhap-hoc/</a:t>
            </a:r>
            <a:endParaRPr lang="en-US" sz="1400" dirty="0" smtClean="0">
              <a:latin typeface="Times New Roman" pitchFamily="18" charset="0"/>
              <a:cs typeface="Times New Roman" pitchFamily="18" charset="0"/>
            </a:endParaRPr>
          </a:p>
        </p:txBody>
      </p:sp>
      <p:pic>
        <p:nvPicPr>
          <p:cNvPr id="1026" name="Picture 2" descr="C:\Users\Key4VIP.info\Desktop\z3756291107735_797e3b0b31f5012db32ccafca7f3aba5.jpg"/>
          <p:cNvPicPr>
            <a:picLocks noChangeAspect="1" noChangeArrowheads="1"/>
          </p:cNvPicPr>
          <p:nvPr/>
        </p:nvPicPr>
        <p:blipFill>
          <a:blip r:embed="rId3"/>
          <a:srcRect/>
          <a:stretch>
            <a:fillRect/>
          </a:stretch>
        </p:blipFill>
        <p:spPr bwMode="auto">
          <a:xfrm>
            <a:off x="152400" y="685800"/>
            <a:ext cx="5105400" cy="7086600"/>
          </a:xfrm>
          <a:prstGeom prst="rect">
            <a:avLst/>
          </a:prstGeom>
          <a:noFill/>
        </p:spPr>
      </p:pic>
      <p:pic>
        <p:nvPicPr>
          <p:cNvPr id="1027" name="Picture 3" descr="C:\Users\Key4VIP.info\Desktop\z3756299186577_b87efaa8a97c66c3c720057d4b5090e7.jpg"/>
          <p:cNvPicPr>
            <a:picLocks noChangeAspect="1" noChangeArrowheads="1"/>
          </p:cNvPicPr>
          <p:nvPr/>
        </p:nvPicPr>
        <p:blipFill>
          <a:blip r:embed="rId4"/>
          <a:srcRect/>
          <a:stretch>
            <a:fillRect/>
          </a:stretch>
        </p:blipFill>
        <p:spPr bwMode="auto">
          <a:xfrm>
            <a:off x="5347532" y="685800"/>
            <a:ext cx="4710868" cy="7086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3" name="Group 7">
            <a:extLst>
              <a:ext uri="{FF2B5EF4-FFF2-40B4-BE49-F238E27FC236}">
                <a16:creationId xmlns="" xmlns:a16="http://schemas.microsoft.com/office/drawing/2014/main" id="{9AE0CE1A-E3B6-421A-8E57-17DB63B5E171}"/>
              </a:ext>
            </a:extLst>
          </p:cNvPr>
          <p:cNvGrpSpPr>
            <a:grpSpLocks/>
          </p:cNvGrpSpPr>
          <p:nvPr/>
        </p:nvGrpSpPr>
        <p:grpSpPr bwMode="auto">
          <a:xfrm>
            <a:off x="1184171" y="3742242"/>
            <a:ext cx="628650" cy="695862"/>
            <a:chOff x="3174" y="2656"/>
            <a:chExt cx="1549" cy="1351"/>
          </a:xfrm>
          <a:solidFill>
            <a:srgbClr val="FFC000"/>
          </a:solidFill>
        </p:grpSpPr>
        <p:sp>
          <p:nvSpPr>
            <p:cNvPr id="14" name="AutoShape 8">
              <a:extLst>
                <a:ext uri="{FF2B5EF4-FFF2-40B4-BE49-F238E27FC236}">
                  <a16:creationId xmlns="" xmlns:a16="http://schemas.microsoft.com/office/drawing/2014/main" id="{8E1BDA54-A813-4276-933B-343391AD5C0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16" name="AutoShape 9">
              <a:extLst>
                <a:ext uri="{FF2B5EF4-FFF2-40B4-BE49-F238E27FC236}">
                  <a16:creationId xmlns="" xmlns:a16="http://schemas.microsoft.com/office/drawing/2014/main" id="{310C632A-49D2-40B1-BBB1-0DAD0D7E2D04}"/>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17" name="AutoShape 10">
              <a:extLst>
                <a:ext uri="{FF2B5EF4-FFF2-40B4-BE49-F238E27FC236}">
                  <a16:creationId xmlns="" xmlns:a16="http://schemas.microsoft.com/office/drawing/2014/main" id="{9E2AC2F5-E233-4E5E-8A49-9080C6B40991}"/>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18" name="Line 14">
            <a:extLst>
              <a:ext uri="{FF2B5EF4-FFF2-40B4-BE49-F238E27FC236}">
                <a16:creationId xmlns="" xmlns:a16="http://schemas.microsoft.com/office/drawing/2014/main" id="{A2097D66-2F5C-4B95-82FC-1D965AE296F4}"/>
              </a:ext>
            </a:extLst>
          </p:cNvPr>
          <p:cNvSpPr>
            <a:spLocks noChangeShapeType="1"/>
          </p:cNvSpPr>
          <p:nvPr/>
        </p:nvSpPr>
        <p:spPr bwMode="auto">
          <a:xfrm flipV="1">
            <a:off x="1677944" y="4339421"/>
            <a:ext cx="7542256" cy="45719"/>
          </a:xfrm>
          <a:prstGeom prst="line">
            <a:avLst/>
          </a:prstGeom>
          <a:ln>
            <a:solidFill>
              <a:srgbClr val="FFCC99"/>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21" name="Text Box 15">
            <a:extLst>
              <a:ext uri="{FF2B5EF4-FFF2-40B4-BE49-F238E27FC236}">
                <a16:creationId xmlns="" xmlns:a16="http://schemas.microsoft.com/office/drawing/2014/main" id="{03C1CF20-7AFB-4C86-9949-C4B3C3BB13DE}"/>
              </a:ext>
            </a:extLst>
          </p:cNvPr>
          <p:cNvSpPr txBox="1">
            <a:spLocks noChangeArrowheads="1"/>
          </p:cNvSpPr>
          <p:nvPr/>
        </p:nvSpPr>
        <p:spPr bwMode="auto">
          <a:xfrm>
            <a:off x="1806880" y="3349668"/>
            <a:ext cx="7489520" cy="954107"/>
          </a:xfrm>
          <a:prstGeom prst="rect">
            <a:avLst/>
          </a:prstGeom>
          <a:noFill/>
          <a:ln w="9525" algn="ctr">
            <a:noFill/>
            <a:miter lim="800000"/>
            <a:headEnd/>
            <a:tailEnd/>
          </a:ln>
          <a:effectLst/>
        </p:spPr>
        <p:txBody>
          <a:bodyPr wrap="square">
            <a:spAutoFit/>
          </a:bodyPr>
          <a:lstStyle/>
          <a:p>
            <a:pPr algn="just">
              <a:defRPr/>
            </a:pPr>
            <a:r>
              <a:rPr lang="en-US" sz="1400" b="1" dirty="0" smtClean="0">
                <a:latin typeface="Times New Roman" panose="02020603050405020304" pitchFamily="18" charset="0"/>
                <a:cs typeface="Times New Roman" panose="02020603050405020304" pitchFamily="18" charset="0"/>
              </a:rPr>
              <a:t>Hiện tại Nhà trường đang tổ chức tuyển sinh thêm 2 ngành mới: các em SV đã trúng tuyển ngành QTKD đợt 1 có thể đăng ký xét tuyển sang ngành Marketing; ngành KDTM có thể đăng ký xét tuyển sang ngành Logistics &amp; QL chuỗi cung ứng (Nhà trường sẽ xét duyệt cho những SV đủ điều kiện); </a:t>
            </a:r>
            <a:r>
              <a:rPr lang="en-US" sz="1200" b="1" dirty="0" smtClean="0">
                <a:latin typeface="Times New Roman" panose="02020603050405020304" pitchFamily="18" charset="0"/>
                <a:cs typeface="Times New Roman" panose="02020603050405020304" pitchFamily="18" charset="0"/>
                <a:hlinkClick r:id="rId2"/>
              </a:rPr>
              <a:t>https://uneti.edu.vn/thong-bao-tuyen-sinh-nam-2022-dot-2/</a:t>
            </a:r>
            <a:endParaRPr lang="en-US" sz="1400" b="1" dirty="0">
              <a:latin typeface="Times New Roman" panose="02020603050405020304" pitchFamily="18" charset="0"/>
              <a:cs typeface="Times New Roman" panose="02020603050405020304" pitchFamily="18" charset="0"/>
            </a:endParaRPr>
          </a:p>
        </p:txBody>
      </p:sp>
      <p:sp>
        <p:nvSpPr>
          <p:cNvPr id="22" name="Text Box 16">
            <a:extLst>
              <a:ext uri="{FF2B5EF4-FFF2-40B4-BE49-F238E27FC236}">
                <a16:creationId xmlns="" xmlns:a16="http://schemas.microsoft.com/office/drawing/2014/main" id="{80A8F7CB-71C4-4D8B-A98C-6620A74EE0FF}"/>
              </a:ext>
            </a:extLst>
          </p:cNvPr>
          <p:cNvSpPr txBox="1">
            <a:spLocks noChangeArrowheads="1"/>
          </p:cNvSpPr>
          <p:nvPr/>
        </p:nvSpPr>
        <p:spPr bwMode="gray">
          <a:xfrm>
            <a:off x="1372786" y="3875979"/>
            <a:ext cx="316113" cy="376385"/>
          </a:xfrm>
          <a:prstGeom prst="rect">
            <a:avLst/>
          </a:prstGeom>
          <a:noFill/>
          <a:ln w="9525" algn="ctr">
            <a:noFill/>
            <a:miter lim="800000"/>
            <a:headEnd/>
            <a:tailEnd/>
          </a:ln>
          <a:effectLst/>
        </p:spPr>
        <p:txBody>
          <a:bodyPr wrap="none">
            <a:spAutoFit/>
          </a:bodyPr>
          <a:lstStyle/>
          <a:p>
            <a:pPr algn="ctr">
              <a:defRPr/>
            </a:pPr>
            <a:r>
              <a:rPr lang="en-US" sz="1846" b="1" dirty="0">
                <a:solidFill>
                  <a:schemeClr val="bg1"/>
                </a:solidFill>
                <a:latin typeface="Arial" charset="0"/>
              </a:rPr>
              <a:t>3</a:t>
            </a:r>
          </a:p>
        </p:txBody>
      </p:sp>
      <p:grpSp>
        <p:nvGrpSpPr>
          <p:cNvPr id="4" name="Group 21">
            <a:extLst>
              <a:ext uri="{FF2B5EF4-FFF2-40B4-BE49-F238E27FC236}">
                <a16:creationId xmlns="" xmlns:a16="http://schemas.microsoft.com/office/drawing/2014/main" id="{2DB1A771-2A2E-4998-BB8A-423591D2403D}"/>
              </a:ext>
            </a:extLst>
          </p:cNvPr>
          <p:cNvGrpSpPr>
            <a:grpSpLocks/>
          </p:cNvGrpSpPr>
          <p:nvPr/>
        </p:nvGrpSpPr>
        <p:grpSpPr bwMode="auto">
          <a:xfrm>
            <a:off x="1825649" y="5734005"/>
            <a:ext cx="628650" cy="695862"/>
            <a:chOff x="3174" y="2656"/>
            <a:chExt cx="1549" cy="1351"/>
          </a:xfrm>
          <a:solidFill>
            <a:srgbClr val="C00000"/>
          </a:solidFill>
        </p:grpSpPr>
        <p:sp>
          <p:nvSpPr>
            <p:cNvPr id="26" name="AutoShape 22">
              <a:extLst>
                <a:ext uri="{FF2B5EF4-FFF2-40B4-BE49-F238E27FC236}">
                  <a16:creationId xmlns="" xmlns:a16="http://schemas.microsoft.com/office/drawing/2014/main" id="{EEBFC29C-930C-433C-A218-7591BD55A1E5}"/>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27" name="AutoShape 23">
              <a:extLst>
                <a:ext uri="{FF2B5EF4-FFF2-40B4-BE49-F238E27FC236}">
                  <a16:creationId xmlns="" xmlns:a16="http://schemas.microsoft.com/office/drawing/2014/main" id="{E194FE82-DC77-4992-8387-5FE39A332C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28" name="AutoShape 24">
              <a:extLst>
                <a:ext uri="{FF2B5EF4-FFF2-40B4-BE49-F238E27FC236}">
                  <a16:creationId xmlns="" xmlns:a16="http://schemas.microsoft.com/office/drawing/2014/main" id="{F0ABB64B-E9A6-45E9-A2F5-ACAB0A6A29F3}"/>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29" name="Line 28">
            <a:extLst>
              <a:ext uri="{FF2B5EF4-FFF2-40B4-BE49-F238E27FC236}">
                <a16:creationId xmlns="" xmlns:a16="http://schemas.microsoft.com/office/drawing/2014/main" id="{4ECE4BC0-4356-4D97-821A-65CA5778C5B6}"/>
              </a:ext>
            </a:extLst>
          </p:cNvPr>
          <p:cNvSpPr>
            <a:spLocks noChangeShapeType="1"/>
          </p:cNvSpPr>
          <p:nvPr/>
        </p:nvSpPr>
        <p:spPr bwMode="auto">
          <a:xfrm>
            <a:off x="2305832" y="6400800"/>
            <a:ext cx="6990568" cy="45719"/>
          </a:xfrm>
          <a:prstGeom prst="line">
            <a:avLst/>
          </a:prstGeom>
          <a:ln>
            <a:solidFill>
              <a:srgbClr val="FF000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1" name="Text Box 30">
            <a:extLst>
              <a:ext uri="{FF2B5EF4-FFF2-40B4-BE49-F238E27FC236}">
                <a16:creationId xmlns="" xmlns:a16="http://schemas.microsoft.com/office/drawing/2014/main" id="{5FA45176-57F5-4736-B6A9-8671CFD3C40F}"/>
              </a:ext>
            </a:extLst>
          </p:cNvPr>
          <p:cNvSpPr txBox="1">
            <a:spLocks noChangeArrowheads="1"/>
          </p:cNvSpPr>
          <p:nvPr/>
        </p:nvSpPr>
        <p:spPr bwMode="gray">
          <a:xfrm>
            <a:off x="2003183" y="5857431"/>
            <a:ext cx="304892" cy="376385"/>
          </a:xfrm>
          <a:prstGeom prst="rect">
            <a:avLst/>
          </a:prstGeom>
          <a:noFill/>
          <a:ln w="9525" algn="ctr">
            <a:noFill/>
            <a:miter lim="800000"/>
            <a:headEnd/>
            <a:tailEnd/>
          </a:ln>
          <a:effectLst/>
        </p:spPr>
        <p:txBody>
          <a:bodyPr wrap="none">
            <a:spAutoFit/>
          </a:bodyPr>
          <a:lstStyle/>
          <a:p>
            <a:pPr algn="ctr">
              <a:defRPr/>
            </a:pPr>
            <a:r>
              <a:rPr lang="en-US" sz="1846" b="1" dirty="0">
                <a:solidFill>
                  <a:schemeClr val="bg1"/>
                </a:solidFill>
              </a:rPr>
              <a:t>5</a:t>
            </a:r>
            <a:endParaRPr lang="en-US" sz="1846" b="1" dirty="0">
              <a:solidFill>
                <a:schemeClr val="bg1"/>
              </a:solidFill>
              <a:latin typeface="Arial" charset="0"/>
            </a:endParaRPr>
          </a:p>
        </p:txBody>
      </p:sp>
      <p:grpSp>
        <p:nvGrpSpPr>
          <p:cNvPr id="5" name="Group 21">
            <a:extLst>
              <a:ext uri="{FF2B5EF4-FFF2-40B4-BE49-F238E27FC236}">
                <a16:creationId xmlns="" xmlns:a16="http://schemas.microsoft.com/office/drawing/2014/main" id="{51DAD01E-D3B1-4D93-A162-EFBDA2159E07}"/>
              </a:ext>
            </a:extLst>
          </p:cNvPr>
          <p:cNvGrpSpPr>
            <a:grpSpLocks/>
          </p:cNvGrpSpPr>
          <p:nvPr/>
        </p:nvGrpSpPr>
        <p:grpSpPr bwMode="auto">
          <a:xfrm>
            <a:off x="921125" y="2437287"/>
            <a:ext cx="628650" cy="695862"/>
            <a:chOff x="3174" y="2656"/>
            <a:chExt cx="1549" cy="1351"/>
          </a:xfrm>
          <a:solidFill>
            <a:srgbClr val="92D050"/>
          </a:solidFill>
        </p:grpSpPr>
        <p:sp>
          <p:nvSpPr>
            <p:cNvPr id="33" name="AutoShape 22">
              <a:extLst>
                <a:ext uri="{FF2B5EF4-FFF2-40B4-BE49-F238E27FC236}">
                  <a16:creationId xmlns="" xmlns:a16="http://schemas.microsoft.com/office/drawing/2014/main" id="{2ED93EB9-2B7D-4916-A577-C00C7F816D66}"/>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34" name="AutoShape 23">
              <a:extLst>
                <a:ext uri="{FF2B5EF4-FFF2-40B4-BE49-F238E27FC236}">
                  <a16:creationId xmlns="" xmlns:a16="http://schemas.microsoft.com/office/drawing/2014/main" id="{D8011CE0-24CA-40F7-8020-1CD4E2B4835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35" name="AutoShape 24">
              <a:extLst>
                <a:ext uri="{FF2B5EF4-FFF2-40B4-BE49-F238E27FC236}">
                  <a16:creationId xmlns="" xmlns:a16="http://schemas.microsoft.com/office/drawing/2014/main" id="{24025E96-4039-4D9E-83A2-A638608E879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36" name="Line 28">
            <a:extLst>
              <a:ext uri="{FF2B5EF4-FFF2-40B4-BE49-F238E27FC236}">
                <a16:creationId xmlns="" xmlns:a16="http://schemas.microsoft.com/office/drawing/2014/main" id="{D8B93A17-9934-4BCD-B8E5-0B1A1F943413}"/>
              </a:ext>
            </a:extLst>
          </p:cNvPr>
          <p:cNvSpPr>
            <a:spLocks noChangeShapeType="1"/>
          </p:cNvSpPr>
          <p:nvPr/>
        </p:nvSpPr>
        <p:spPr bwMode="auto">
          <a:xfrm flipV="1">
            <a:off x="1412278" y="3054449"/>
            <a:ext cx="7807922" cy="45719"/>
          </a:xfrm>
          <a:prstGeom prst="line">
            <a:avLst/>
          </a:prstGeom>
          <a:ln>
            <a:solidFill>
              <a:srgbClr val="92D050"/>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37" name="Text Box 29">
            <a:extLst>
              <a:ext uri="{FF2B5EF4-FFF2-40B4-BE49-F238E27FC236}">
                <a16:creationId xmlns="" xmlns:a16="http://schemas.microsoft.com/office/drawing/2014/main" id="{063338AF-3A87-4202-A3E1-EFBE72F8A51B}"/>
              </a:ext>
            </a:extLst>
          </p:cNvPr>
          <p:cNvSpPr txBox="1">
            <a:spLocks noChangeArrowheads="1"/>
          </p:cNvSpPr>
          <p:nvPr/>
        </p:nvSpPr>
        <p:spPr bwMode="auto">
          <a:xfrm>
            <a:off x="1676400" y="2362200"/>
            <a:ext cx="7676366" cy="707886"/>
          </a:xfrm>
          <a:prstGeom prst="rect">
            <a:avLst/>
          </a:prstGeom>
          <a:noFill/>
          <a:ln w="9525" algn="ctr">
            <a:noFill/>
            <a:miter lim="800000"/>
            <a:headEnd/>
            <a:tailEnd/>
          </a:ln>
          <a:effectLst/>
        </p:spPr>
        <p:txBody>
          <a:bodyPr wrap="square">
            <a:spAutoFit/>
          </a:bodyPr>
          <a:lstStyle/>
          <a:p>
            <a:pPr algn="just">
              <a:defRPr/>
            </a:pPr>
            <a:r>
              <a:rPr lang="en-US" sz="1400" b="1" dirty="0" smtClean="0">
                <a:latin typeface="Times New Roman" panose="02020603050405020304" pitchFamily="18" charset="0"/>
                <a:cs typeface="Times New Roman" panose="02020603050405020304" pitchFamily="18" charset="0"/>
              </a:rPr>
              <a:t>Sinh viên có nguyện vọng học lớp chất lượng các em khẩn trương đăng ký để được Nhà trường xét duyệt vào lớp CL nếu sinh viên  đủ điều kiện (CS Nam Định không mở lớp chất lượng); </a:t>
            </a:r>
            <a:r>
              <a:rPr lang="en-US" sz="1200" b="1" dirty="0" smtClean="0">
                <a:latin typeface="Times New Roman" panose="02020603050405020304" pitchFamily="18" charset="0"/>
                <a:cs typeface="Times New Roman" panose="02020603050405020304" pitchFamily="18" charset="0"/>
                <a:hlinkClick r:id="rId3"/>
              </a:rPr>
              <a:t>https://uneti.edu.vn/wp-content/uploads/2022/09/4.-Gioi-thieu-mo-hinh-dao-tao-chuong-trinh-chat-luong-1.pdf</a:t>
            </a:r>
            <a:endParaRPr lang="en-US" sz="1400" b="1" dirty="0">
              <a:latin typeface="Times New Roman" panose="02020603050405020304" pitchFamily="18" charset="0"/>
              <a:cs typeface="Times New Roman" panose="02020603050405020304" pitchFamily="18" charset="0"/>
            </a:endParaRPr>
          </a:p>
        </p:txBody>
      </p:sp>
      <p:sp>
        <p:nvSpPr>
          <p:cNvPr id="38" name="Text Box 30">
            <a:extLst>
              <a:ext uri="{FF2B5EF4-FFF2-40B4-BE49-F238E27FC236}">
                <a16:creationId xmlns="" xmlns:a16="http://schemas.microsoft.com/office/drawing/2014/main" id="{ED3048DB-2E41-49DE-9234-5547355442CB}"/>
              </a:ext>
            </a:extLst>
          </p:cNvPr>
          <p:cNvSpPr txBox="1">
            <a:spLocks noChangeArrowheads="1"/>
          </p:cNvSpPr>
          <p:nvPr/>
        </p:nvSpPr>
        <p:spPr bwMode="gray">
          <a:xfrm>
            <a:off x="1104502" y="2574812"/>
            <a:ext cx="316113" cy="376385"/>
          </a:xfrm>
          <a:prstGeom prst="rect">
            <a:avLst/>
          </a:prstGeom>
          <a:noFill/>
          <a:ln w="9525" algn="ctr">
            <a:noFill/>
            <a:miter lim="800000"/>
            <a:headEnd/>
            <a:tailEnd/>
          </a:ln>
          <a:effectLst/>
        </p:spPr>
        <p:txBody>
          <a:bodyPr wrap="none">
            <a:spAutoFit/>
          </a:bodyPr>
          <a:lstStyle/>
          <a:p>
            <a:pPr algn="ctr">
              <a:defRPr/>
            </a:pPr>
            <a:r>
              <a:rPr lang="en-US" sz="1846" b="1">
                <a:solidFill>
                  <a:schemeClr val="bg1"/>
                </a:solidFill>
                <a:latin typeface="Arial" charset="0"/>
              </a:rPr>
              <a:t>2</a:t>
            </a:r>
            <a:endParaRPr lang="en-US" sz="1846" b="1" dirty="0">
              <a:solidFill>
                <a:schemeClr val="bg1"/>
              </a:solidFill>
              <a:latin typeface="Arial" charset="0"/>
            </a:endParaRPr>
          </a:p>
        </p:txBody>
      </p:sp>
      <p:grpSp>
        <p:nvGrpSpPr>
          <p:cNvPr id="6" name="Group 21">
            <a:extLst>
              <a:ext uri="{FF2B5EF4-FFF2-40B4-BE49-F238E27FC236}">
                <a16:creationId xmlns="" xmlns:a16="http://schemas.microsoft.com/office/drawing/2014/main" id="{DB918CEA-CCB1-4548-8831-D993097DB309}"/>
              </a:ext>
            </a:extLst>
          </p:cNvPr>
          <p:cNvGrpSpPr>
            <a:grpSpLocks/>
          </p:cNvGrpSpPr>
          <p:nvPr/>
        </p:nvGrpSpPr>
        <p:grpSpPr bwMode="auto">
          <a:xfrm>
            <a:off x="645553" y="1437928"/>
            <a:ext cx="628650" cy="695862"/>
            <a:chOff x="3174" y="2656"/>
            <a:chExt cx="1549" cy="1351"/>
          </a:xfrm>
          <a:solidFill>
            <a:srgbClr val="9966FF"/>
          </a:solidFill>
        </p:grpSpPr>
        <p:sp>
          <p:nvSpPr>
            <p:cNvPr id="40" name="AutoShape 22">
              <a:extLst>
                <a:ext uri="{FF2B5EF4-FFF2-40B4-BE49-F238E27FC236}">
                  <a16:creationId xmlns="" xmlns:a16="http://schemas.microsoft.com/office/drawing/2014/main" id="{B1049680-1278-422D-8008-00F2D6FA9013}"/>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1" name="AutoShape 23">
              <a:extLst>
                <a:ext uri="{FF2B5EF4-FFF2-40B4-BE49-F238E27FC236}">
                  <a16:creationId xmlns="" xmlns:a16="http://schemas.microsoft.com/office/drawing/2014/main" id="{6B4F0FCC-6EE9-46B7-B6D9-2C6CCFFB08F1}"/>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2" name="AutoShape 24">
              <a:extLst>
                <a:ext uri="{FF2B5EF4-FFF2-40B4-BE49-F238E27FC236}">
                  <a16:creationId xmlns="" xmlns:a16="http://schemas.microsoft.com/office/drawing/2014/main" id="{F761DBD3-CF54-4656-8B3C-1E5940C079E6}"/>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43" name="Text Box 29">
            <a:extLst>
              <a:ext uri="{FF2B5EF4-FFF2-40B4-BE49-F238E27FC236}">
                <a16:creationId xmlns="" xmlns:a16="http://schemas.microsoft.com/office/drawing/2014/main" id="{BF4639FE-8BC3-42BC-AAFE-2BB9369C4410}"/>
              </a:ext>
            </a:extLst>
          </p:cNvPr>
          <p:cNvSpPr txBox="1">
            <a:spLocks noChangeArrowheads="1"/>
          </p:cNvSpPr>
          <p:nvPr/>
        </p:nvSpPr>
        <p:spPr bwMode="auto">
          <a:xfrm>
            <a:off x="1219200" y="1447800"/>
            <a:ext cx="8229600" cy="523220"/>
          </a:xfrm>
          <a:prstGeom prst="rect">
            <a:avLst/>
          </a:prstGeom>
          <a:noFill/>
          <a:ln w="9525" algn="ctr">
            <a:noFill/>
            <a:miter lim="800000"/>
            <a:headEnd/>
            <a:tailEnd/>
          </a:ln>
          <a:effectLst/>
        </p:spPr>
        <p:txBody>
          <a:bodyPr wrap="square">
            <a:spAutoFit/>
          </a:bodyPr>
          <a:lstStyle/>
          <a:p>
            <a:pPr>
              <a:defRPr/>
            </a:pPr>
            <a:r>
              <a:rPr lang="en-US" sz="1400" b="1" dirty="0" smtClean="0">
                <a:latin typeface="Times New Roman" panose="02020603050405020304" pitchFamily="18" charset="0"/>
                <a:cs typeface="Times New Roman" panose="02020603050405020304" pitchFamily="18" charset="0"/>
              </a:rPr>
              <a:t>Sinh viên tham gia đầy đủ các buổi SH đầu khóa theo kế hoạch: 2 buổi online, 1 buổi SH Khoa, 1 buổi KSK và nộp HS; </a:t>
            </a:r>
            <a:r>
              <a:rPr lang="en-US" sz="900" b="1" spc="25" dirty="0" smtClean="0">
                <a:solidFill>
                  <a:srgbClr val="FF0000"/>
                </a:solidFill>
                <a:latin typeface="Times New Roman"/>
                <a:cs typeface="Times New Roman"/>
                <a:hlinkClick r:id="rId4"/>
              </a:rPr>
              <a:t>https://uneti.edu.vn/thong-bao-huong-dan-to-chuc-thuc-hien-dau-khoa-doi-voi-sinh-vien-khoa-16-tuyen-sinh-nam-2022</a:t>
            </a:r>
            <a:r>
              <a:rPr lang="en-US" sz="900" b="1" dirty="0" smtClean="0">
                <a:latin typeface="Times New Roman" panose="02020603050405020304" pitchFamily="18" charset="0"/>
                <a:cs typeface="Times New Roman" panose="02020603050405020304" pitchFamily="18" charset="0"/>
              </a:rPr>
              <a:t>  </a:t>
            </a:r>
            <a:endParaRPr lang="en-US" sz="900" b="1" dirty="0">
              <a:latin typeface="Times New Roman" panose="02020603050405020304" pitchFamily="18" charset="0"/>
              <a:cs typeface="Times New Roman" panose="02020603050405020304" pitchFamily="18" charset="0"/>
            </a:endParaRPr>
          </a:p>
        </p:txBody>
      </p:sp>
      <p:sp>
        <p:nvSpPr>
          <p:cNvPr id="44" name="Text Box 30">
            <a:extLst>
              <a:ext uri="{FF2B5EF4-FFF2-40B4-BE49-F238E27FC236}">
                <a16:creationId xmlns="" xmlns:a16="http://schemas.microsoft.com/office/drawing/2014/main" id="{9E842E52-3136-402B-B30D-BED576BC708A}"/>
              </a:ext>
            </a:extLst>
          </p:cNvPr>
          <p:cNvSpPr txBox="1">
            <a:spLocks noChangeArrowheads="1"/>
          </p:cNvSpPr>
          <p:nvPr/>
        </p:nvSpPr>
        <p:spPr bwMode="gray">
          <a:xfrm>
            <a:off x="822382" y="1556281"/>
            <a:ext cx="276344" cy="376385"/>
          </a:xfrm>
          <a:prstGeom prst="rect">
            <a:avLst/>
          </a:prstGeom>
          <a:noFill/>
          <a:ln w="9525" algn="ctr">
            <a:noFill/>
            <a:miter lim="800000"/>
            <a:headEnd/>
            <a:tailEnd/>
          </a:ln>
          <a:effectLst/>
        </p:spPr>
        <p:txBody>
          <a:bodyPr>
            <a:spAutoFit/>
          </a:bodyPr>
          <a:lstStyle/>
          <a:p>
            <a:pPr algn="ctr">
              <a:defRPr/>
            </a:pPr>
            <a:r>
              <a:rPr lang="en-US" sz="1846" b="1" dirty="0">
                <a:solidFill>
                  <a:schemeClr val="bg1"/>
                </a:solidFill>
                <a:latin typeface="Arial" charset="0"/>
              </a:rPr>
              <a:t>1</a:t>
            </a:r>
          </a:p>
        </p:txBody>
      </p:sp>
      <p:sp>
        <p:nvSpPr>
          <p:cNvPr id="45" name="Line 28">
            <a:extLst>
              <a:ext uri="{FF2B5EF4-FFF2-40B4-BE49-F238E27FC236}">
                <a16:creationId xmlns="" xmlns:a16="http://schemas.microsoft.com/office/drawing/2014/main" id="{B6C8C684-3EBF-4CD8-9CC6-22EA493D4018}"/>
              </a:ext>
            </a:extLst>
          </p:cNvPr>
          <p:cNvSpPr>
            <a:spLocks noChangeShapeType="1"/>
          </p:cNvSpPr>
          <p:nvPr/>
        </p:nvSpPr>
        <p:spPr bwMode="auto">
          <a:xfrm>
            <a:off x="1100036" y="2106824"/>
            <a:ext cx="8043964" cy="45719"/>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sp>
        <p:nvSpPr>
          <p:cNvPr id="50" name="TextBox 49">
            <a:extLst>
              <a:ext uri="{FF2B5EF4-FFF2-40B4-BE49-F238E27FC236}">
                <a16:creationId xmlns="" xmlns:a16="http://schemas.microsoft.com/office/drawing/2014/main" id="{3AC63D18-DB90-472F-85E0-AF686ABD5040}"/>
              </a:ext>
            </a:extLst>
          </p:cNvPr>
          <p:cNvSpPr txBox="1"/>
          <p:nvPr/>
        </p:nvSpPr>
        <p:spPr>
          <a:xfrm>
            <a:off x="2534433" y="5791200"/>
            <a:ext cx="6838168" cy="523220"/>
          </a:xfrm>
          <a:prstGeom prst="rect">
            <a:avLst/>
          </a:prstGeom>
          <a:noFill/>
        </p:spPr>
        <p:txBody>
          <a:bodyPr wrap="square">
            <a:spAutoFit/>
          </a:bodyPr>
          <a:lstStyle/>
          <a:p>
            <a:pPr algn="just">
              <a:defRPr/>
            </a:pPr>
            <a:r>
              <a:rPr lang="en-US" sz="1400" b="1" dirty="0" smtClean="0">
                <a:latin typeface="Times New Roman" panose="02020603050405020304" pitchFamily="18" charset="0"/>
                <a:cs typeface="Times New Roman" panose="02020603050405020304" pitchFamily="18" charset="0"/>
              </a:rPr>
              <a:t>Nhà trường đề nghị các em SV khóa 16 thường xuyên truy cập vào trang cá nhân để thực hiện một số khảo sát của SV theo kế hoạch.</a:t>
            </a:r>
            <a:endParaRPr lang="vi-VN" sz="1400" b="1" dirty="0">
              <a:latin typeface="Times New Roman" panose="02020603050405020304" pitchFamily="18" charset="0"/>
              <a:cs typeface="Times New Roman" panose="02020603050405020304" pitchFamily="18" charset="0"/>
            </a:endParaRPr>
          </a:p>
        </p:txBody>
      </p:sp>
      <p:grpSp>
        <p:nvGrpSpPr>
          <p:cNvPr id="7" name="Group 21">
            <a:extLst>
              <a:ext uri="{FF2B5EF4-FFF2-40B4-BE49-F238E27FC236}">
                <a16:creationId xmlns="" xmlns:a16="http://schemas.microsoft.com/office/drawing/2014/main" id="{34ED5887-CE7C-4D7C-B4A0-037D86812DD5}"/>
              </a:ext>
            </a:extLst>
          </p:cNvPr>
          <p:cNvGrpSpPr>
            <a:grpSpLocks/>
          </p:cNvGrpSpPr>
          <p:nvPr/>
        </p:nvGrpSpPr>
        <p:grpSpPr bwMode="auto">
          <a:xfrm>
            <a:off x="1494097" y="4707984"/>
            <a:ext cx="628650" cy="695862"/>
            <a:chOff x="3174" y="2656"/>
            <a:chExt cx="1549" cy="1351"/>
          </a:xfrm>
          <a:solidFill>
            <a:srgbClr val="9966FF"/>
          </a:solidFill>
        </p:grpSpPr>
        <p:sp>
          <p:nvSpPr>
            <p:cNvPr id="47" name="AutoShape 22">
              <a:extLst>
                <a:ext uri="{FF2B5EF4-FFF2-40B4-BE49-F238E27FC236}">
                  <a16:creationId xmlns="" xmlns:a16="http://schemas.microsoft.com/office/drawing/2014/main" id="{BEF0C10C-B972-4DA7-B66A-6FCC6C863682}"/>
                </a:ext>
              </a:extLst>
            </p:cNvPr>
            <p:cNvSpPr>
              <a:spLocks noChangeArrowheads="1"/>
            </p:cNvSpPr>
            <p:nvPr/>
          </p:nvSpPr>
          <p:spPr bwMode="gray">
            <a:xfrm>
              <a:off x="3187" y="2679"/>
              <a:ext cx="1536" cy="1328"/>
            </a:xfrm>
            <a:prstGeom prst="hexagon">
              <a:avLst>
                <a:gd name="adj" fmla="val 28916"/>
                <a:gd name="vf" fmla="val 115470"/>
              </a:avLst>
            </a:prstGeom>
            <a:grpFill/>
            <a:ln w="9525">
              <a:noFill/>
              <a:miter lim="800000"/>
              <a:headEnd/>
              <a:tailEnd/>
            </a:ln>
            <a:effectLst/>
          </p:spPr>
          <p:txBody>
            <a:bodyPr wrap="none" anchor="ctr"/>
            <a:lstStyle/>
            <a:p>
              <a:pPr>
                <a:defRPr/>
              </a:pPr>
              <a:endParaRPr lang="en-US"/>
            </a:p>
          </p:txBody>
        </p:sp>
        <p:sp>
          <p:nvSpPr>
            <p:cNvPr id="48" name="AutoShape 23">
              <a:extLst>
                <a:ext uri="{FF2B5EF4-FFF2-40B4-BE49-F238E27FC236}">
                  <a16:creationId xmlns="" xmlns:a16="http://schemas.microsoft.com/office/drawing/2014/main" id="{95A78B3B-2953-4BAF-A9BD-E237C6F42516}"/>
                </a:ext>
              </a:extLst>
            </p:cNvPr>
            <p:cNvSpPr>
              <a:spLocks noChangeArrowheads="1"/>
            </p:cNvSpPr>
            <p:nvPr/>
          </p:nvSpPr>
          <p:spPr bwMode="gray">
            <a:xfrm>
              <a:off x="3174" y="2656"/>
              <a:ext cx="1536" cy="1328"/>
            </a:xfrm>
            <a:prstGeom prst="hexagon">
              <a:avLst>
                <a:gd name="adj" fmla="val 28916"/>
                <a:gd name="vf" fmla="val 115470"/>
              </a:avLst>
            </a:prstGeom>
            <a:grpFill/>
            <a:ln w="9525">
              <a:solidFill>
                <a:srgbClr val="C0C0C0"/>
              </a:solidFill>
              <a:miter lim="800000"/>
              <a:headEnd/>
              <a:tailEnd/>
            </a:ln>
            <a:effectLst/>
          </p:spPr>
          <p:txBody>
            <a:bodyPr wrap="none" anchor="ctr"/>
            <a:lstStyle/>
            <a:p>
              <a:pPr>
                <a:defRPr/>
              </a:pPr>
              <a:endParaRPr lang="en-US"/>
            </a:p>
          </p:txBody>
        </p:sp>
        <p:sp>
          <p:nvSpPr>
            <p:cNvPr id="49" name="AutoShape 24">
              <a:extLst>
                <a:ext uri="{FF2B5EF4-FFF2-40B4-BE49-F238E27FC236}">
                  <a16:creationId xmlns="" xmlns:a16="http://schemas.microsoft.com/office/drawing/2014/main" id="{D0247ED1-DFD0-4929-9E69-A6AF0E71D64F}"/>
                </a:ext>
              </a:extLst>
            </p:cNvPr>
            <p:cNvSpPr>
              <a:spLocks noChangeArrowheads="1"/>
            </p:cNvSpPr>
            <p:nvPr/>
          </p:nvSpPr>
          <p:spPr bwMode="gray">
            <a:xfrm>
              <a:off x="3264" y="2736"/>
              <a:ext cx="1350" cy="1168"/>
            </a:xfrm>
            <a:prstGeom prst="hexagon">
              <a:avLst>
                <a:gd name="adj" fmla="val 28896"/>
                <a:gd name="vf" fmla="val 115470"/>
              </a:avLst>
            </a:prstGeom>
            <a:grpFill/>
            <a:ln w="9525">
              <a:solidFill>
                <a:schemeClr val="tx1"/>
              </a:solidFill>
              <a:miter lim="800000"/>
              <a:headEnd/>
              <a:tailEnd/>
            </a:ln>
            <a:effectLst/>
          </p:spPr>
          <p:txBody>
            <a:bodyPr wrap="none" anchor="ctr"/>
            <a:lstStyle/>
            <a:p>
              <a:pPr>
                <a:defRPr/>
              </a:pPr>
              <a:endParaRPr lang="en-US"/>
            </a:p>
          </p:txBody>
        </p:sp>
      </p:grpSp>
      <p:sp>
        <p:nvSpPr>
          <p:cNvPr id="51" name="Text Box 29">
            <a:extLst>
              <a:ext uri="{FF2B5EF4-FFF2-40B4-BE49-F238E27FC236}">
                <a16:creationId xmlns="" xmlns:a16="http://schemas.microsoft.com/office/drawing/2014/main" id="{AED158B1-ECBB-4931-AE20-853490301640}"/>
              </a:ext>
            </a:extLst>
          </p:cNvPr>
          <p:cNvSpPr txBox="1">
            <a:spLocks noChangeArrowheads="1"/>
          </p:cNvSpPr>
          <p:nvPr/>
        </p:nvSpPr>
        <p:spPr bwMode="auto">
          <a:xfrm>
            <a:off x="2059489" y="4746320"/>
            <a:ext cx="7162800" cy="523220"/>
          </a:xfrm>
          <a:prstGeom prst="rect">
            <a:avLst/>
          </a:prstGeom>
          <a:noFill/>
          <a:ln w="9525" algn="ctr">
            <a:noFill/>
            <a:miter lim="800000"/>
            <a:headEnd/>
            <a:tailEnd/>
          </a:ln>
          <a:effectLst/>
        </p:spPr>
        <p:txBody>
          <a:bodyPr wrap="square">
            <a:spAutoFit/>
          </a:bodyPr>
          <a:lstStyle/>
          <a:p>
            <a:pPr algn="just">
              <a:defRPr/>
            </a:pPr>
            <a:r>
              <a:rPr lang="en-US" sz="1400" b="1" dirty="0" smtClean="0">
                <a:latin typeface="Times New Roman" panose="02020603050405020304" pitchFamily="18" charset="0"/>
                <a:cs typeface="Times New Roman" panose="02020603050405020304" pitchFamily="18" charset="0"/>
              </a:rPr>
              <a:t>Một số ngành ở cơ sở Nam Định nếu số lượng SV không đủ điều kiện mở lớp thì các em sẽ được ưu tiên chuyển sang ngành tương ứng;</a:t>
            </a:r>
            <a:endParaRPr lang="en-US" sz="1400" b="1" dirty="0">
              <a:latin typeface="Times New Roman" panose="02020603050405020304" pitchFamily="18" charset="0"/>
              <a:cs typeface="Times New Roman" panose="02020603050405020304" pitchFamily="18" charset="0"/>
            </a:endParaRPr>
          </a:p>
        </p:txBody>
      </p:sp>
      <p:sp>
        <p:nvSpPr>
          <p:cNvPr id="52" name="Text Box 30">
            <a:extLst>
              <a:ext uri="{FF2B5EF4-FFF2-40B4-BE49-F238E27FC236}">
                <a16:creationId xmlns="" xmlns:a16="http://schemas.microsoft.com/office/drawing/2014/main" id="{5426C9FB-8C81-43B8-9974-57326801BCF4}"/>
              </a:ext>
            </a:extLst>
          </p:cNvPr>
          <p:cNvSpPr txBox="1">
            <a:spLocks noChangeArrowheads="1"/>
          </p:cNvSpPr>
          <p:nvPr/>
        </p:nvSpPr>
        <p:spPr bwMode="gray">
          <a:xfrm>
            <a:off x="1671766" y="4825803"/>
            <a:ext cx="275034" cy="376385"/>
          </a:xfrm>
          <a:prstGeom prst="rect">
            <a:avLst/>
          </a:prstGeom>
          <a:noFill/>
          <a:ln w="9525" algn="ctr">
            <a:noFill/>
            <a:miter lim="800000"/>
            <a:headEnd/>
            <a:tailEnd/>
          </a:ln>
          <a:effectLst/>
        </p:spPr>
        <p:txBody>
          <a:bodyPr>
            <a:spAutoFit/>
          </a:bodyPr>
          <a:lstStyle/>
          <a:p>
            <a:pPr algn="ctr">
              <a:defRPr/>
            </a:pPr>
            <a:r>
              <a:rPr lang="en-US" sz="1846" b="1" dirty="0">
                <a:solidFill>
                  <a:schemeClr val="bg1"/>
                </a:solidFill>
                <a:latin typeface="Arial" charset="0"/>
              </a:rPr>
              <a:t>4</a:t>
            </a:r>
          </a:p>
        </p:txBody>
      </p:sp>
      <p:sp>
        <p:nvSpPr>
          <p:cNvPr id="53" name="Line 28">
            <a:extLst>
              <a:ext uri="{FF2B5EF4-FFF2-40B4-BE49-F238E27FC236}">
                <a16:creationId xmlns="" xmlns:a16="http://schemas.microsoft.com/office/drawing/2014/main" id="{90F5E196-0820-4E15-B478-DD1C8CE6799F}"/>
              </a:ext>
            </a:extLst>
          </p:cNvPr>
          <p:cNvSpPr>
            <a:spLocks noChangeShapeType="1"/>
          </p:cNvSpPr>
          <p:nvPr/>
        </p:nvSpPr>
        <p:spPr bwMode="auto">
          <a:xfrm>
            <a:off x="1984780" y="5327405"/>
            <a:ext cx="7235420" cy="45719"/>
          </a:xfrm>
          <a:prstGeom prst="line">
            <a:avLst/>
          </a:prstGeom>
          <a:ln>
            <a:solidFill>
              <a:srgbClr val="9966FF"/>
            </a:solidFill>
            <a:headEnd/>
            <a:tailEnd type="oval" w="med" len="med"/>
          </a:ln>
        </p:spPr>
        <p:style>
          <a:lnRef idx="3">
            <a:schemeClr val="accent1"/>
          </a:lnRef>
          <a:fillRef idx="0">
            <a:schemeClr val="accent1"/>
          </a:fillRef>
          <a:effectRef idx="2">
            <a:schemeClr val="accent1"/>
          </a:effectRef>
          <a:fontRef idx="minor">
            <a:schemeClr val="tx1"/>
          </a:fontRef>
        </p:style>
        <p:txBody>
          <a:bodyPr wrap="none" anchor="ctr"/>
          <a:lstStyle/>
          <a:p>
            <a:pPr>
              <a:defRPr/>
            </a:pPr>
            <a:endParaRPr lang="en-US"/>
          </a:p>
        </p:txBody>
      </p:sp>
      <p:pic>
        <p:nvPicPr>
          <p:cNvPr id="2" name="Picture 1">
            <a:extLst>
              <a:ext uri="{FF2B5EF4-FFF2-40B4-BE49-F238E27FC236}">
                <a16:creationId xmlns="" xmlns:a16="http://schemas.microsoft.com/office/drawing/2014/main" id="{93904AD6-9BE4-B6CB-BDDA-074B46444706}"/>
              </a:ext>
            </a:extLst>
          </p:cNvPr>
          <p:cNvPicPr>
            <a:picLocks noChangeAspect="1"/>
          </p:cNvPicPr>
          <p:nvPr/>
        </p:nvPicPr>
        <p:blipFill>
          <a:blip r:embed="rId5"/>
          <a:stretch>
            <a:fillRect/>
          </a:stretch>
        </p:blipFill>
        <p:spPr>
          <a:xfrm>
            <a:off x="292322" y="6042907"/>
            <a:ext cx="1144143" cy="1537342"/>
          </a:xfrm>
          <a:prstGeom prst="rect">
            <a:avLst/>
          </a:prstGeom>
        </p:spPr>
      </p:pic>
      <p:sp>
        <p:nvSpPr>
          <p:cNvPr id="46" name="Rectangle 2"/>
          <p:cNvSpPr>
            <a:spLocks noChangeArrowheads="1"/>
          </p:cNvSpPr>
          <p:nvPr/>
        </p:nvSpPr>
        <p:spPr bwMode="auto">
          <a:xfrm>
            <a:off x="762000" y="609600"/>
            <a:ext cx="7619237" cy="369332"/>
          </a:xfrm>
          <a:prstGeom prst="rect">
            <a:avLst/>
          </a:prstGeom>
          <a:ln/>
        </p:spPr>
        <p:style>
          <a:lnRef idx="1">
            <a:schemeClr val="accent5"/>
          </a:lnRef>
          <a:fillRef idx="3">
            <a:schemeClr val="accent5"/>
          </a:fillRef>
          <a:effectRef idx="2">
            <a:schemeClr val="accent5"/>
          </a:effectRef>
          <a:fontRef idx="minor">
            <a:schemeClr val="lt1"/>
          </a:fontRef>
        </p:style>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b="1" dirty="0" smtClean="0">
                <a:solidFill>
                  <a:schemeClr val="bg1"/>
                </a:solidFill>
                <a:latin typeface="Times New Roman" panose="02020603050405020304" pitchFamily="18" charset="0"/>
                <a:ea typeface="Arial Unicode MS"/>
                <a:cs typeface="Times New Roman" panose="02020603050405020304" pitchFamily="18" charset="0"/>
              </a:rPr>
              <a:t>MỘT SỐ LƯU Ý ĐỐI VỚI CÁC EM TÂN SINH VIÊN KHÓA 16</a:t>
            </a:r>
            <a:endParaRPr lang="en-US" altLang="en-US"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1000"/>
                                        <p:tgtEl>
                                          <p:spTgt spid="37"/>
                                        </p:tgtEl>
                                      </p:cBhvr>
                                    </p:animEffect>
                                    <p:anim calcmode="lin" valueType="num">
                                      <p:cBhvr>
                                        <p:cTn id="53" dur="1000" fill="hold"/>
                                        <p:tgtEl>
                                          <p:spTgt spid="37"/>
                                        </p:tgtEl>
                                        <p:attrNameLst>
                                          <p:attrName>ppt_x</p:attrName>
                                        </p:attrNameLst>
                                      </p:cBhvr>
                                      <p:tavLst>
                                        <p:tav tm="0">
                                          <p:val>
                                            <p:strVal val="#ppt_x"/>
                                          </p:val>
                                        </p:tav>
                                        <p:tav tm="100000">
                                          <p:val>
                                            <p:strVal val="#ppt_x"/>
                                          </p:val>
                                        </p:tav>
                                      </p:tavLst>
                                    </p:anim>
                                    <p:anim calcmode="lin" valueType="num">
                                      <p:cBhvr>
                                        <p:cTn id="54" dur="1000" fill="hold"/>
                                        <p:tgtEl>
                                          <p:spTgt spid="3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1000"/>
                                        <p:tgtEl>
                                          <p:spTgt spid="38"/>
                                        </p:tgtEl>
                                      </p:cBhvr>
                                    </p:animEffect>
                                    <p:anim calcmode="lin" valueType="num">
                                      <p:cBhvr>
                                        <p:cTn id="58" dur="1000" fill="hold"/>
                                        <p:tgtEl>
                                          <p:spTgt spid="38"/>
                                        </p:tgtEl>
                                        <p:attrNameLst>
                                          <p:attrName>ppt_x</p:attrName>
                                        </p:attrNameLst>
                                      </p:cBhvr>
                                      <p:tavLst>
                                        <p:tav tm="0">
                                          <p:val>
                                            <p:strVal val="#ppt_x"/>
                                          </p:val>
                                        </p:tav>
                                        <p:tav tm="100000">
                                          <p:val>
                                            <p:strVal val="#ppt_x"/>
                                          </p:val>
                                        </p:tav>
                                      </p:tavLst>
                                    </p:anim>
                                    <p:anim calcmode="lin" valueType="num">
                                      <p:cBhvr>
                                        <p:cTn id="59" dur="1000" fill="hold"/>
                                        <p:tgtEl>
                                          <p:spTgt spid="38"/>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1000"/>
                                        <p:tgtEl>
                                          <p:spTgt spid="6"/>
                                        </p:tgtEl>
                                      </p:cBhvr>
                                    </p:animEffect>
                                    <p:anim calcmode="lin" valueType="num">
                                      <p:cBhvr>
                                        <p:cTn id="63" dur="1000" fill="hold"/>
                                        <p:tgtEl>
                                          <p:spTgt spid="6"/>
                                        </p:tgtEl>
                                        <p:attrNameLst>
                                          <p:attrName>ppt_x</p:attrName>
                                        </p:attrNameLst>
                                      </p:cBhvr>
                                      <p:tavLst>
                                        <p:tav tm="0">
                                          <p:val>
                                            <p:strVal val="#ppt_x"/>
                                          </p:val>
                                        </p:tav>
                                        <p:tav tm="100000">
                                          <p:val>
                                            <p:strVal val="#ppt_x"/>
                                          </p:val>
                                        </p:tav>
                                      </p:tavLst>
                                    </p:anim>
                                    <p:anim calcmode="lin" valueType="num">
                                      <p:cBhvr>
                                        <p:cTn id="64" dur="1000" fill="hold"/>
                                        <p:tgtEl>
                                          <p:spTgt spid="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Effect transition="in" filter="fade">
                                      <p:cBhvr>
                                        <p:cTn id="72" dur="1000"/>
                                        <p:tgtEl>
                                          <p:spTgt spid="44"/>
                                        </p:tgtEl>
                                      </p:cBhvr>
                                    </p:animEffect>
                                    <p:anim calcmode="lin" valueType="num">
                                      <p:cBhvr>
                                        <p:cTn id="73" dur="1000" fill="hold"/>
                                        <p:tgtEl>
                                          <p:spTgt spid="44"/>
                                        </p:tgtEl>
                                        <p:attrNameLst>
                                          <p:attrName>ppt_x</p:attrName>
                                        </p:attrNameLst>
                                      </p:cBhvr>
                                      <p:tavLst>
                                        <p:tav tm="0">
                                          <p:val>
                                            <p:strVal val="#ppt_x"/>
                                          </p:val>
                                        </p:tav>
                                        <p:tav tm="100000">
                                          <p:val>
                                            <p:strVal val="#ppt_x"/>
                                          </p:val>
                                        </p:tav>
                                      </p:tavLst>
                                    </p:anim>
                                    <p:anim calcmode="lin" valueType="num">
                                      <p:cBhvr>
                                        <p:cTn id="74" dur="1000" fill="hold"/>
                                        <p:tgtEl>
                                          <p:spTgt spid="44"/>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1000"/>
                                        <p:tgtEl>
                                          <p:spTgt spid="45"/>
                                        </p:tgtEl>
                                      </p:cBhvr>
                                    </p:animEffect>
                                    <p:anim calcmode="lin" valueType="num">
                                      <p:cBhvr>
                                        <p:cTn id="78" dur="1000" fill="hold"/>
                                        <p:tgtEl>
                                          <p:spTgt spid="45"/>
                                        </p:tgtEl>
                                        <p:attrNameLst>
                                          <p:attrName>ppt_x</p:attrName>
                                        </p:attrNameLst>
                                      </p:cBhvr>
                                      <p:tavLst>
                                        <p:tav tm="0">
                                          <p:val>
                                            <p:strVal val="#ppt_x"/>
                                          </p:val>
                                        </p:tav>
                                        <p:tav tm="100000">
                                          <p:val>
                                            <p:strVal val="#ppt_x"/>
                                          </p:val>
                                        </p:tav>
                                      </p:tavLst>
                                    </p:anim>
                                    <p:anim calcmode="lin" valueType="num">
                                      <p:cBhvr>
                                        <p:cTn id="79" dur="1000" fill="hold"/>
                                        <p:tgtEl>
                                          <p:spTgt spid="4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1000"/>
                                        <p:tgtEl>
                                          <p:spTgt spid="50"/>
                                        </p:tgtEl>
                                      </p:cBhvr>
                                    </p:animEffect>
                                    <p:anim calcmode="lin" valueType="num">
                                      <p:cBhvr>
                                        <p:cTn id="83" dur="1000" fill="hold"/>
                                        <p:tgtEl>
                                          <p:spTgt spid="50"/>
                                        </p:tgtEl>
                                        <p:attrNameLst>
                                          <p:attrName>ppt_x</p:attrName>
                                        </p:attrNameLst>
                                      </p:cBhvr>
                                      <p:tavLst>
                                        <p:tav tm="0">
                                          <p:val>
                                            <p:strVal val="#ppt_x"/>
                                          </p:val>
                                        </p:tav>
                                        <p:tav tm="100000">
                                          <p:val>
                                            <p:strVal val="#ppt_x"/>
                                          </p:val>
                                        </p:tav>
                                      </p:tavLst>
                                    </p:anim>
                                    <p:anim calcmode="lin" valueType="num">
                                      <p:cBhvr>
                                        <p:cTn id="84" dur="1000" fill="hold"/>
                                        <p:tgtEl>
                                          <p:spTgt spid="50"/>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fade">
                                      <p:cBhvr>
                                        <p:cTn id="87" dur="1000"/>
                                        <p:tgtEl>
                                          <p:spTgt spid="7"/>
                                        </p:tgtEl>
                                      </p:cBhvr>
                                    </p:animEffect>
                                    <p:anim calcmode="lin" valueType="num">
                                      <p:cBhvr>
                                        <p:cTn id="88" dur="1000" fill="hold"/>
                                        <p:tgtEl>
                                          <p:spTgt spid="7"/>
                                        </p:tgtEl>
                                        <p:attrNameLst>
                                          <p:attrName>ppt_x</p:attrName>
                                        </p:attrNameLst>
                                      </p:cBhvr>
                                      <p:tavLst>
                                        <p:tav tm="0">
                                          <p:val>
                                            <p:strVal val="#ppt_x"/>
                                          </p:val>
                                        </p:tav>
                                        <p:tav tm="100000">
                                          <p:val>
                                            <p:strVal val="#ppt_x"/>
                                          </p:val>
                                        </p:tav>
                                      </p:tavLst>
                                    </p:anim>
                                    <p:anim calcmode="lin" valueType="num">
                                      <p:cBhvr>
                                        <p:cTn id="89" dur="1000" fill="hold"/>
                                        <p:tgtEl>
                                          <p:spTgt spid="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1000"/>
                                        <p:tgtEl>
                                          <p:spTgt spid="51"/>
                                        </p:tgtEl>
                                      </p:cBhvr>
                                    </p:animEffect>
                                    <p:anim calcmode="lin" valueType="num">
                                      <p:cBhvr>
                                        <p:cTn id="93" dur="1000" fill="hold"/>
                                        <p:tgtEl>
                                          <p:spTgt spid="51"/>
                                        </p:tgtEl>
                                        <p:attrNameLst>
                                          <p:attrName>ppt_x</p:attrName>
                                        </p:attrNameLst>
                                      </p:cBhvr>
                                      <p:tavLst>
                                        <p:tav tm="0">
                                          <p:val>
                                            <p:strVal val="#ppt_x"/>
                                          </p:val>
                                        </p:tav>
                                        <p:tav tm="100000">
                                          <p:val>
                                            <p:strVal val="#ppt_x"/>
                                          </p:val>
                                        </p:tav>
                                      </p:tavLst>
                                    </p:anim>
                                    <p:anim calcmode="lin" valueType="num">
                                      <p:cBhvr>
                                        <p:cTn id="94" dur="1000" fill="hold"/>
                                        <p:tgtEl>
                                          <p:spTgt spid="5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52"/>
                                        </p:tgtEl>
                                        <p:attrNameLst>
                                          <p:attrName>style.visibility</p:attrName>
                                        </p:attrNameLst>
                                      </p:cBhvr>
                                      <p:to>
                                        <p:strVal val="visible"/>
                                      </p:to>
                                    </p:set>
                                    <p:animEffect transition="in" filter="fade">
                                      <p:cBhvr>
                                        <p:cTn id="97" dur="1000"/>
                                        <p:tgtEl>
                                          <p:spTgt spid="52"/>
                                        </p:tgtEl>
                                      </p:cBhvr>
                                    </p:animEffect>
                                    <p:anim calcmode="lin" valueType="num">
                                      <p:cBhvr>
                                        <p:cTn id="98" dur="1000" fill="hold"/>
                                        <p:tgtEl>
                                          <p:spTgt spid="52"/>
                                        </p:tgtEl>
                                        <p:attrNameLst>
                                          <p:attrName>ppt_x</p:attrName>
                                        </p:attrNameLst>
                                      </p:cBhvr>
                                      <p:tavLst>
                                        <p:tav tm="0">
                                          <p:val>
                                            <p:strVal val="#ppt_x"/>
                                          </p:val>
                                        </p:tav>
                                        <p:tav tm="100000">
                                          <p:val>
                                            <p:strVal val="#ppt_x"/>
                                          </p:val>
                                        </p:tav>
                                      </p:tavLst>
                                    </p:anim>
                                    <p:anim calcmode="lin" valueType="num">
                                      <p:cBhvr>
                                        <p:cTn id="99" dur="1000" fill="hold"/>
                                        <p:tgtEl>
                                          <p:spTgt spid="52"/>
                                        </p:tgtEl>
                                        <p:attrNameLst>
                                          <p:attrName>ppt_y</p:attrName>
                                        </p:attrNameLst>
                                      </p:cBhvr>
                                      <p:tavLst>
                                        <p:tav tm="0">
                                          <p:val>
                                            <p:strVal val="#ppt_y+.1"/>
                                          </p:val>
                                        </p:tav>
                                        <p:tav tm="100000">
                                          <p:val>
                                            <p:strVal val="#ppt_y"/>
                                          </p:val>
                                        </p:tav>
                                      </p:tavLst>
                                    </p:anim>
                                  </p:childTnLst>
                                </p:cTn>
                              </p:par>
                              <p:par>
                                <p:cTn id="100" presetID="42" presetClass="entr" presetSubtype="0" fill="hold"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1000"/>
                                        <p:tgtEl>
                                          <p:spTgt spid="53"/>
                                        </p:tgtEl>
                                      </p:cBhvr>
                                    </p:animEffect>
                                    <p:anim calcmode="lin" valueType="num">
                                      <p:cBhvr>
                                        <p:cTn id="103" dur="1000" fill="hold"/>
                                        <p:tgtEl>
                                          <p:spTgt spid="53"/>
                                        </p:tgtEl>
                                        <p:attrNameLst>
                                          <p:attrName>ppt_x</p:attrName>
                                        </p:attrNameLst>
                                      </p:cBhvr>
                                      <p:tavLst>
                                        <p:tav tm="0">
                                          <p:val>
                                            <p:strVal val="#ppt_x"/>
                                          </p:val>
                                        </p:tav>
                                        <p:tav tm="100000">
                                          <p:val>
                                            <p:strVal val="#ppt_x"/>
                                          </p:val>
                                        </p:tav>
                                      </p:tavLst>
                                    </p:anim>
                                    <p:anim calcmode="lin" valueType="num">
                                      <p:cBhvr>
                                        <p:cTn id="104"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31" grpId="0"/>
      <p:bldP spid="37" grpId="0"/>
      <p:bldP spid="38" grpId="0"/>
      <p:bldP spid="43" grpId="0"/>
      <p:bldP spid="44" grpId="0"/>
      <p:bldP spid="50" grpId="0"/>
      <p:bldP spid="51" grpId="0"/>
      <p:bldP spid="5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30334" y="1386284"/>
            <a:ext cx="5734685" cy="327660"/>
          </a:xfrm>
          <a:prstGeom prst="rect">
            <a:avLst/>
          </a:prstGeom>
        </p:spPr>
        <p:txBody>
          <a:bodyPr vert="horz" wrap="square" lIns="0" tIns="16510" rIns="0" bIns="0" rtlCol="0">
            <a:spAutoFit/>
          </a:bodyPr>
          <a:lstStyle/>
          <a:p>
            <a:pPr marL="12700">
              <a:lnSpc>
                <a:spcPct val="100000"/>
              </a:lnSpc>
              <a:spcBef>
                <a:spcPts val="130"/>
              </a:spcBef>
            </a:pPr>
            <a:r>
              <a:rPr spc="20" dirty="0">
                <a:solidFill>
                  <a:srgbClr val="BF0000"/>
                </a:solidFill>
              </a:rPr>
              <a:t>MỘT SỐ </a:t>
            </a:r>
            <a:r>
              <a:rPr spc="15" dirty="0">
                <a:solidFill>
                  <a:srgbClr val="BF0000"/>
                </a:solidFill>
              </a:rPr>
              <a:t>KÊNH </a:t>
            </a:r>
            <a:r>
              <a:rPr spc="20" dirty="0">
                <a:solidFill>
                  <a:srgbClr val="BF0000"/>
                </a:solidFill>
              </a:rPr>
              <a:t>LIÊN HỆ </a:t>
            </a:r>
            <a:r>
              <a:rPr spc="15" dirty="0">
                <a:solidFill>
                  <a:srgbClr val="BF0000"/>
                </a:solidFill>
              </a:rPr>
              <a:t>VỚI PHÒNG</a:t>
            </a:r>
            <a:r>
              <a:rPr spc="-204" dirty="0">
                <a:solidFill>
                  <a:srgbClr val="BF0000"/>
                </a:solidFill>
              </a:rPr>
              <a:t> </a:t>
            </a:r>
            <a:r>
              <a:rPr spc="15" dirty="0">
                <a:solidFill>
                  <a:srgbClr val="BF0000"/>
                </a:solidFill>
              </a:rPr>
              <a:t>CT&amp;CTSV</a:t>
            </a:r>
          </a:p>
        </p:txBody>
      </p:sp>
      <p:grpSp>
        <p:nvGrpSpPr>
          <p:cNvPr id="3" name="object 3"/>
          <p:cNvGrpSpPr/>
          <p:nvPr/>
        </p:nvGrpSpPr>
        <p:grpSpPr>
          <a:xfrm>
            <a:off x="248411" y="3142488"/>
            <a:ext cx="5061585" cy="3502660"/>
            <a:chOff x="248411" y="3142488"/>
            <a:chExt cx="5061585" cy="3502660"/>
          </a:xfrm>
        </p:grpSpPr>
        <p:sp>
          <p:nvSpPr>
            <p:cNvPr id="4" name="object 4"/>
            <p:cNvSpPr/>
            <p:nvPr/>
          </p:nvSpPr>
          <p:spPr>
            <a:xfrm>
              <a:off x="248411" y="5516880"/>
              <a:ext cx="1156716" cy="112776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318004" y="3142488"/>
              <a:ext cx="2992120" cy="387350"/>
            </a:xfrm>
            <a:custGeom>
              <a:avLst/>
              <a:gdLst/>
              <a:ahLst/>
              <a:cxnLst/>
              <a:rect l="l" t="t" r="r" b="b"/>
              <a:pathLst>
                <a:path w="2992120" h="387350">
                  <a:moveTo>
                    <a:pt x="2991612" y="387096"/>
                  </a:moveTo>
                  <a:lnTo>
                    <a:pt x="0" y="387096"/>
                  </a:lnTo>
                  <a:lnTo>
                    <a:pt x="0" y="0"/>
                  </a:lnTo>
                  <a:lnTo>
                    <a:pt x="2991612" y="0"/>
                  </a:lnTo>
                  <a:lnTo>
                    <a:pt x="2991612" y="4572"/>
                  </a:lnTo>
                  <a:lnTo>
                    <a:pt x="10668" y="4572"/>
                  </a:lnTo>
                  <a:lnTo>
                    <a:pt x="4572" y="9144"/>
                  </a:lnTo>
                  <a:lnTo>
                    <a:pt x="10668" y="9144"/>
                  </a:lnTo>
                  <a:lnTo>
                    <a:pt x="10668" y="376428"/>
                  </a:lnTo>
                  <a:lnTo>
                    <a:pt x="4572" y="376428"/>
                  </a:lnTo>
                  <a:lnTo>
                    <a:pt x="10668" y="381000"/>
                  </a:lnTo>
                  <a:lnTo>
                    <a:pt x="2991612" y="381000"/>
                  </a:lnTo>
                  <a:lnTo>
                    <a:pt x="2991612" y="387096"/>
                  </a:lnTo>
                  <a:close/>
                </a:path>
                <a:path w="2992120" h="387350">
                  <a:moveTo>
                    <a:pt x="10668" y="9144"/>
                  </a:moveTo>
                  <a:lnTo>
                    <a:pt x="4572" y="9144"/>
                  </a:lnTo>
                  <a:lnTo>
                    <a:pt x="10668" y="4572"/>
                  </a:lnTo>
                  <a:lnTo>
                    <a:pt x="10668" y="9144"/>
                  </a:lnTo>
                  <a:close/>
                </a:path>
                <a:path w="2992120" h="387350">
                  <a:moveTo>
                    <a:pt x="2982468" y="9144"/>
                  </a:moveTo>
                  <a:lnTo>
                    <a:pt x="10668" y="9144"/>
                  </a:lnTo>
                  <a:lnTo>
                    <a:pt x="10668" y="4572"/>
                  </a:lnTo>
                  <a:lnTo>
                    <a:pt x="2982468" y="4572"/>
                  </a:lnTo>
                  <a:lnTo>
                    <a:pt x="2982468" y="9144"/>
                  </a:lnTo>
                  <a:close/>
                </a:path>
                <a:path w="2992120" h="387350">
                  <a:moveTo>
                    <a:pt x="2982468" y="381000"/>
                  </a:moveTo>
                  <a:lnTo>
                    <a:pt x="2982468" y="4572"/>
                  </a:lnTo>
                  <a:lnTo>
                    <a:pt x="2987040" y="9144"/>
                  </a:lnTo>
                  <a:lnTo>
                    <a:pt x="2991612" y="9144"/>
                  </a:lnTo>
                  <a:lnTo>
                    <a:pt x="2991612" y="376428"/>
                  </a:lnTo>
                  <a:lnTo>
                    <a:pt x="2987040" y="376428"/>
                  </a:lnTo>
                  <a:lnTo>
                    <a:pt x="2982468" y="381000"/>
                  </a:lnTo>
                  <a:close/>
                </a:path>
                <a:path w="2992120" h="387350">
                  <a:moveTo>
                    <a:pt x="2991612" y="9144"/>
                  </a:moveTo>
                  <a:lnTo>
                    <a:pt x="2987040" y="9144"/>
                  </a:lnTo>
                  <a:lnTo>
                    <a:pt x="2982468" y="4572"/>
                  </a:lnTo>
                  <a:lnTo>
                    <a:pt x="2991612" y="4572"/>
                  </a:lnTo>
                  <a:lnTo>
                    <a:pt x="2991612" y="9144"/>
                  </a:lnTo>
                  <a:close/>
                </a:path>
                <a:path w="2992120" h="387350">
                  <a:moveTo>
                    <a:pt x="10668" y="381000"/>
                  </a:moveTo>
                  <a:lnTo>
                    <a:pt x="4572" y="376428"/>
                  </a:lnTo>
                  <a:lnTo>
                    <a:pt x="10668" y="376428"/>
                  </a:lnTo>
                  <a:lnTo>
                    <a:pt x="10668" y="381000"/>
                  </a:lnTo>
                  <a:close/>
                </a:path>
                <a:path w="2992120" h="387350">
                  <a:moveTo>
                    <a:pt x="2982468" y="381000"/>
                  </a:moveTo>
                  <a:lnTo>
                    <a:pt x="10668" y="381000"/>
                  </a:lnTo>
                  <a:lnTo>
                    <a:pt x="10668" y="376428"/>
                  </a:lnTo>
                  <a:lnTo>
                    <a:pt x="2982468" y="376428"/>
                  </a:lnTo>
                  <a:lnTo>
                    <a:pt x="2982468" y="381000"/>
                  </a:lnTo>
                  <a:close/>
                </a:path>
                <a:path w="2992120" h="387350">
                  <a:moveTo>
                    <a:pt x="2991612" y="381000"/>
                  </a:moveTo>
                  <a:lnTo>
                    <a:pt x="2982468" y="381000"/>
                  </a:lnTo>
                  <a:lnTo>
                    <a:pt x="2987040" y="376428"/>
                  </a:lnTo>
                  <a:lnTo>
                    <a:pt x="2991612" y="376428"/>
                  </a:lnTo>
                  <a:lnTo>
                    <a:pt x="2991612" y="381000"/>
                  </a:lnTo>
                  <a:close/>
                </a:path>
              </a:pathLst>
            </a:custGeom>
            <a:solidFill>
              <a:srgbClr val="ED7C31"/>
            </a:solidFill>
          </p:spPr>
          <p:txBody>
            <a:bodyPr wrap="square" lIns="0" tIns="0" rIns="0" bIns="0" rtlCol="0"/>
            <a:lstStyle/>
            <a:p>
              <a:endParaRPr/>
            </a:p>
          </p:txBody>
        </p:sp>
      </p:grpSp>
      <p:sp>
        <p:nvSpPr>
          <p:cNvPr id="6" name="object 6"/>
          <p:cNvSpPr txBox="1"/>
          <p:nvPr/>
        </p:nvSpPr>
        <p:spPr>
          <a:xfrm>
            <a:off x="2425732" y="3250219"/>
            <a:ext cx="2778760" cy="213995"/>
          </a:xfrm>
          <a:prstGeom prst="rect">
            <a:avLst/>
          </a:prstGeom>
        </p:spPr>
        <p:txBody>
          <a:bodyPr vert="horz" wrap="square" lIns="0" tIns="17145" rIns="0" bIns="0" rtlCol="0">
            <a:spAutoFit/>
          </a:bodyPr>
          <a:lstStyle/>
          <a:p>
            <a:pPr marL="12700">
              <a:lnSpc>
                <a:spcPct val="100000"/>
              </a:lnSpc>
              <a:spcBef>
                <a:spcPts val="135"/>
              </a:spcBef>
            </a:pPr>
            <a:r>
              <a:rPr sz="1200" b="1" spc="10" dirty="0">
                <a:latin typeface="Times New Roman"/>
                <a:cs typeface="Times New Roman"/>
              </a:rPr>
              <a:t>https:</a:t>
            </a:r>
            <a:r>
              <a:rPr sz="1200" b="1" spc="10" dirty="0">
                <a:latin typeface="Times New Roman"/>
                <a:cs typeface="Times New Roman"/>
                <a:hlinkClick r:id="rId3"/>
              </a:rPr>
              <a:t>//www.facebook.com/CTSV.UNETI</a:t>
            </a:r>
            <a:endParaRPr sz="1200">
              <a:latin typeface="Times New Roman"/>
              <a:cs typeface="Times New Roman"/>
            </a:endParaRPr>
          </a:p>
        </p:txBody>
      </p:sp>
      <p:sp>
        <p:nvSpPr>
          <p:cNvPr id="7" name="object 7"/>
          <p:cNvSpPr txBox="1"/>
          <p:nvPr/>
        </p:nvSpPr>
        <p:spPr>
          <a:xfrm>
            <a:off x="3352280" y="2690902"/>
            <a:ext cx="923290" cy="301625"/>
          </a:xfrm>
          <a:prstGeom prst="rect">
            <a:avLst/>
          </a:prstGeom>
        </p:spPr>
        <p:txBody>
          <a:bodyPr vert="horz" wrap="square" lIns="0" tIns="13970" rIns="0" bIns="0" rtlCol="0">
            <a:spAutoFit/>
          </a:bodyPr>
          <a:lstStyle/>
          <a:p>
            <a:pPr marL="12700">
              <a:lnSpc>
                <a:spcPct val="100000"/>
              </a:lnSpc>
              <a:spcBef>
                <a:spcPts val="110"/>
              </a:spcBef>
            </a:pPr>
            <a:r>
              <a:rPr sz="1800" spc="10" dirty="0">
                <a:latin typeface="Times New Roman"/>
                <a:cs typeface="Times New Roman"/>
              </a:rPr>
              <a:t>F</a:t>
            </a:r>
            <a:r>
              <a:rPr sz="1800" spc="-5" dirty="0">
                <a:latin typeface="Times New Roman"/>
                <a:cs typeface="Times New Roman"/>
              </a:rPr>
              <a:t>ac</a:t>
            </a:r>
            <a:r>
              <a:rPr sz="1800" spc="15" dirty="0">
                <a:latin typeface="Times New Roman"/>
                <a:cs typeface="Times New Roman"/>
              </a:rPr>
              <a:t>e</a:t>
            </a:r>
            <a:r>
              <a:rPr sz="1800" spc="5" dirty="0">
                <a:latin typeface="Times New Roman"/>
                <a:cs typeface="Times New Roman"/>
              </a:rPr>
              <a:t>bo</a:t>
            </a:r>
            <a:r>
              <a:rPr sz="1800" spc="20" dirty="0">
                <a:latin typeface="Times New Roman"/>
                <a:cs typeface="Times New Roman"/>
              </a:rPr>
              <a:t>o</a:t>
            </a:r>
            <a:r>
              <a:rPr sz="1800" spc="5" dirty="0">
                <a:latin typeface="Times New Roman"/>
                <a:cs typeface="Times New Roman"/>
              </a:rPr>
              <a:t>k</a:t>
            </a:r>
            <a:endParaRPr sz="1800" dirty="0">
              <a:latin typeface="Times New Roman"/>
              <a:cs typeface="Times New Roman"/>
            </a:endParaRPr>
          </a:p>
        </p:txBody>
      </p:sp>
      <p:sp>
        <p:nvSpPr>
          <p:cNvPr id="8" name="object 8"/>
          <p:cNvSpPr/>
          <p:nvPr/>
        </p:nvSpPr>
        <p:spPr>
          <a:xfrm>
            <a:off x="5401055" y="2008632"/>
            <a:ext cx="20320" cy="4008120"/>
          </a:xfrm>
          <a:custGeom>
            <a:avLst/>
            <a:gdLst/>
            <a:ahLst/>
            <a:cxnLst/>
            <a:rect l="l" t="t" r="r" b="b"/>
            <a:pathLst>
              <a:path w="20320" h="4008120">
                <a:moveTo>
                  <a:pt x="4572" y="4008120"/>
                </a:moveTo>
                <a:lnTo>
                  <a:pt x="0" y="4008120"/>
                </a:lnTo>
                <a:lnTo>
                  <a:pt x="13716" y="0"/>
                </a:lnTo>
                <a:lnTo>
                  <a:pt x="19812" y="0"/>
                </a:lnTo>
                <a:lnTo>
                  <a:pt x="4572" y="4008120"/>
                </a:lnTo>
                <a:close/>
              </a:path>
            </a:pathLst>
          </a:custGeom>
          <a:solidFill>
            <a:srgbClr val="4472C3"/>
          </a:solidFill>
        </p:spPr>
        <p:txBody>
          <a:bodyPr wrap="square" lIns="0" tIns="0" rIns="0" bIns="0" rtlCol="0"/>
          <a:lstStyle/>
          <a:p>
            <a:endParaRPr/>
          </a:p>
        </p:txBody>
      </p:sp>
      <p:sp>
        <p:nvSpPr>
          <p:cNvPr id="9" name="object 9"/>
          <p:cNvSpPr txBox="1"/>
          <p:nvPr/>
        </p:nvSpPr>
        <p:spPr>
          <a:xfrm>
            <a:off x="5902451" y="2993867"/>
            <a:ext cx="51435" cy="167640"/>
          </a:xfrm>
          <a:prstGeom prst="rect">
            <a:avLst/>
          </a:prstGeom>
        </p:spPr>
        <p:txBody>
          <a:bodyPr vert="horz" wrap="square" lIns="0" tIns="0" rIns="0" bIns="0" rtlCol="0">
            <a:spAutoFit/>
          </a:bodyPr>
          <a:lstStyle/>
          <a:p>
            <a:pPr>
              <a:lnSpc>
                <a:spcPts val="1250"/>
              </a:lnSpc>
            </a:pPr>
            <a:r>
              <a:rPr sz="1300" i="1" spc="5" dirty="0">
                <a:latin typeface="Carlito"/>
                <a:cs typeface="Carlito"/>
              </a:rPr>
              <a:t>-</a:t>
            </a:r>
            <a:endParaRPr sz="1300">
              <a:latin typeface="Carlito"/>
              <a:cs typeface="Carlito"/>
            </a:endParaRPr>
          </a:p>
        </p:txBody>
      </p:sp>
      <p:sp>
        <p:nvSpPr>
          <p:cNvPr id="10" name="object 10"/>
          <p:cNvSpPr txBox="1"/>
          <p:nvPr/>
        </p:nvSpPr>
        <p:spPr>
          <a:xfrm>
            <a:off x="5902451" y="5145031"/>
            <a:ext cx="121285" cy="186055"/>
          </a:xfrm>
          <a:prstGeom prst="rect">
            <a:avLst/>
          </a:prstGeom>
        </p:spPr>
        <p:txBody>
          <a:bodyPr vert="horz" wrap="square" lIns="0" tIns="0" rIns="0" bIns="0" rtlCol="0">
            <a:spAutoFit/>
          </a:bodyPr>
          <a:lstStyle/>
          <a:p>
            <a:pPr>
              <a:lnSpc>
                <a:spcPts val="1435"/>
              </a:lnSpc>
            </a:pPr>
            <a:r>
              <a:rPr sz="1300" b="1" spc="10" dirty="0">
                <a:latin typeface="Times New Roman"/>
                <a:cs typeface="Times New Roman"/>
              </a:rPr>
              <a:t>C</a:t>
            </a:r>
            <a:endParaRPr sz="1300">
              <a:latin typeface="Times New Roman"/>
              <a:cs typeface="Times New Roman"/>
            </a:endParaRPr>
          </a:p>
        </p:txBody>
      </p:sp>
      <p:sp>
        <p:nvSpPr>
          <p:cNvPr id="11" name="object 11"/>
          <p:cNvSpPr txBox="1"/>
          <p:nvPr/>
        </p:nvSpPr>
        <p:spPr>
          <a:xfrm>
            <a:off x="3527568" y="3699711"/>
            <a:ext cx="577215" cy="301625"/>
          </a:xfrm>
          <a:prstGeom prst="rect">
            <a:avLst/>
          </a:prstGeom>
        </p:spPr>
        <p:txBody>
          <a:bodyPr vert="horz" wrap="square" lIns="0" tIns="13970" rIns="0" bIns="0" rtlCol="0">
            <a:spAutoFit/>
          </a:bodyPr>
          <a:lstStyle/>
          <a:p>
            <a:pPr marL="12700">
              <a:lnSpc>
                <a:spcPct val="100000"/>
              </a:lnSpc>
              <a:spcBef>
                <a:spcPts val="110"/>
              </a:spcBef>
            </a:pPr>
            <a:r>
              <a:rPr sz="1800" dirty="0">
                <a:latin typeface="Times New Roman"/>
                <a:cs typeface="Times New Roman"/>
              </a:rPr>
              <a:t>Z</a:t>
            </a:r>
            <a:r>
              <a:rPr sz="1800" spc="5" dirty="0">
                <a:latin typeface="Times New Roman"/>
                <a:cs typeface="Times New Roman"/>
              </a:rPr>
              <a:t>o</a:t>
            </a:r>
            <a:r>
              <a:rPr sz="1800" spc="20" dirty="0">
                <a:latin typeface="Times New Roman"/>
                <a:cs typeface="Times New Roman"/>
              </a:rPr>
              <a:t>o</a:t>
            </a:r>
            <a:r>
              <a:rPr sz="1800" spc="5" dirty="0">
                <a:latin typeface="Times New Roman"/>
                <a:cs typeface="Times New Roman"/>
              </a:rPr>
              <a:t>m</a:t>
            </a:r>
            <a:endParaRPr sz="1800">
              <a:latin typeface="Times New Roman"/>
              <a:cs typeface="Times New Roman"/>
            </a:endParaRPr>
          </a:p>
        </p:txBody>
      </p:sp>
      <p:sp>
        <p:nvSpPr>
          <p:cNvPr id="12" name="object 12"/>
          <p:cNvSpPr/>
          <p:nvPr/>
        </p:nvSpPr>
        <p:spPr>
          <a:xfrm>
            <a:off x="2318004" y="4136135"/>
            <a:ext cx="2992120" cy="391795"/>
          </a:xfrm>
          <a:custGeom>
            <a:avLst/>
            <a:gdLst/>
            <a:ahLst/>
            <a:cxnLst/>
            <a:rect l="l" t="t" r="r" b="b"/>
            <a:pathLst>
              <a:path w="2992120" h="391795">
                <a:moveTo>
                  <a:pt x="2991612" y="391668"/>
                </a:moveTo>
                <a:lnTo>
                  <a:pt x="0" y="391668"/>
                </a:lnTo>
                <a:lnTo>
                  <a:pt x="0" y="0"/>
                </a:lnTo>
                <a:lnTo>
                  <a:pt x="2991612" y="0"/>
                </a:lnTo>
                <a:lnTo>
                  <a:pt x="2991612" y="4572"/>
                </a:lnTo>
                <a:lnTo>
                  <a:pt x="10668" y="4572"/>
                </a:lnTo>
                <a:lnTo>
                  <a:pt x="4572" y="9144"/>
                </a:lnTo>
                <a:lnTo>
                  <a:pt x="10668" y="9144"/>
                </a:lnTo>
                <a:lnTo>
                  <a:pt x="10668" y="382524"/>
                </a:lnTo>
                <a:lnTo>
                  <a:pt x="4572" y="382524"/>
                </a:lnTo>
                <a:lnTo>
                  <a:pt x="10668" y="387096"/>
                </a:lnTo>
                <a:lnTo>
                  <a:pt x="2991612" y="387096"/>
                </a:lnTo>
                <a:lnTo>
                  <a:pt x="2991612" y="391668"/>
                </a:lnTo>
                <a:close/>
              </a:path>
              <a:path w="2992120" h="391795">
                <a:moveTo>
                  <a:pt x="10668" y="9144"/>
                </a:moveTo>
                <a:lnTo>
                  <a:pt x="4572" y="9144"/>
                </a:lnTo>
                <a:lnTo>
                  <a:pt x="10668" y="4572"/>
                </a:lnTo>
                <a:lnTo>
                  <a:pt x="10668" y="9144"/>
                </a:lnTo>
                <a:close/>
              </a:path>
              <a:path w="2992120" h="391795">
                <a:moveTo>
                  <a:pt x="2982468" y="9144"/>
                </a:moveTo>
                <a:lnTo>
                  <a:pt x="10668" y="9144"/>
                </a:lnTo>
                <a:lnTo>
                  <a:pt x="10668" y="4572"/>
                </a:lnTo>
                <a:lnTo>
                  <a:pt x="2982468" y="4572"/>
                </a:lnTo>
                <a:lnTo>
                  <a:pt x="2982468" y="9144"/>
                </a:lnTo>
                <a:close/>
              </a:path>
              <a:path w="2992120" h="391795">
                <a:moveTo>
                  <a:pt x="2982468" y="387096"/>
                </a:moveTo>
                <a:lnTo>
                  <a:pt x="2982468" y="4572"/>
                </a:lnTo>
                <a:lnTo>
                  <a:pt x="2987040" y="9144"/>
                </a:lnTo>
                <a:lnTo>
                  <a:pt x="2991612" y="9144"/>
                </a:lnTo>
                <a:lnTo>
                  <a:pt x="2991612" y="382524"/>
                </a:lnTo>
                <a:lnTo>
                  <a:pt x="2987040" y="382524"/>
                </a:lnTo>
                <a:lnTo>
                  <a:pt x="2982468" y="387096"/>
                </a:lnTo>
                <a:close/>
              </a:path>
              <a:path w="2992120" h="391795">
                <a:moveTo>
                  <a:pt x="2991612" y="9144"/>
                </a:moveTo>
                <a:lnTo>
                  <a:pt x="2987040" y="9144"/>
                </a:lnTo>
                <a:lnTo>
                  <a:pt x="2982468" y="4572"/>
                </a:lnTo>
                <a:lnTo>
                  <a:pt x="2991612" y="4572"/>
                </a:lnTo>
                <a:lnTo>
                  <a:pt x="2991612" y="9144"/>
                </a:lnTo>
                <a:close/>
              </a:path>
              <a:path w="2992120" h="391795">
                <a:moveTo>
                  <a:pt x="10668" y="387096"/>
                </a:moveTo>
                <a:lnTo>
                  <a:pt x="4572" y="382524"/>
                </a:lnTo>
                <a:lnTo>
                  <a:pt x="10668" y="382524"/>
                </a:lnTo>
                <a:lnTo>
                  <a:pt x="10668" y="387096"/>
                </a:lnTo>
                <a:close/>
              </a:path>
              <a:path w="2992120" h="391795">
                <a:moveTo>
                  <a:pt x="2982468" y="387096"/>
                </a:moveTo>
                <a:lnTo>
                  <a:pt x="10668" y="387096"/>
                </a:lnTo>
                <a:lnTo>
                  <a:pt x="10668" y="382524"/>
                </a:lnTo>
                <a:lnTo>
                  <a:pt x="2982468" y="382524"/>
                </a:lnTo>
                <a:lnTo>
                  <a:pt x="2982468" y="387096"/>
                </a:lnTo>
                <a:close/>
              </a:path>
              <a:path w="2992120" h="391795">
                <a:moveTo>
                  <a:pt x="2991612" y="387096"/>
                </a:moveTo>
                <a:lnTo>
                  <a:pt x="2982468" y="387096"/>
                </a:lnTo>
                <a:lnTo>
                  <a:pt x="2987040" y="382524"/>
                </a:lnTo>
                <a:lnTo>
                  <a:pt x="2991612" y="382524"/>
                </a:lnTo>
                <a:lnTo>
                  <a:pt x="2991612" y="387096"/>
                </a:lnTo>
                <a:close/>
              </a:path>
            </a:pathLst>
          </a:custGeom>
          <a:solidFill>
            <a:srgbClr val="ED7C31"/>
          </a:solidFill>
        </p:spPr>
        <p:txBody>
          <a:bodyPr wrap="square" lIns="0" tIns="0" rIns="0" bIns="0" rtlCol="0"/>
          <a:lstStyle/>
          <a:p>
            <a:endParaRPr/>
          </a:p>
        </p:txBody>
      </p:sp>
      <p:sp>
        <p:nvSpPr>
          <p:cNvPr id="13" name="object 13"/>
          <p:cNvSpPr txBox="1"/>
          <p:nvPr/>
        </p:nvSpPr>
        <p:spPr>
          <a:xfrm>
            <a:off x="2767039" y="4246854"/>
            <a:ext cx="2094230" cy="213995"/>
          </a:xfrm>
          <a:prstGeom prst="rect">
            <a:avLst/>
          </a:prstGeom>
        </p:spPr>
        <p:txBody>
          <a:bodyPr vert="horz" wrap="square" lIns="0" tIns="17145" rIns="0" bIns="0" rtlCol="0">
            <a:spAutoFit/>
          </a:bodyPr>
          <a:lstStyle/>
          <a:p>
            <a:pPr marL="12700">
              <a:lnSpc>
                <a:spcPct val="100000"/>
              </a:lnSpc>
              <a:spcBef>
                <a:spcPts val="135"/>
              </a:spcBef>
            </a:pPr>
            <a:r>
              <a:rPr sz="1200" b="1" spc="15" dirty="0">
                <a:latin typeface="Times New Roman"/>
                <a:cs typeface="Times New Roman"/>
              </a:rPr>
              <a:t>ID: </a:t>
            </a:r>
            <a:r>
              <a:rPr sz="1200" b="1" spc="20" dirty="0">
                <a:latin typeface="Times New Roman"/>
                <a:cs typeface="Times New Roman"/>
              </a:rPr>
              <a:t>934 7316 3890 </a:t>
            </a:r>
            <a:r>
              <a:rPr sz="1200" b="1" spc="10" dirty="0">
                <a:latin typeface="Times New Roman"/>
                <a:cs typeface="Times New Roman"/>
              </a:rPr>
              <a:t>- </a:t>
            </a:r>
            <a:r>
              <a:rPr sz="1200" b="1" spc="15" dirty="0">
                <a:latin typeface="Times New Roman"/>
                <a:cs typeface="Times New Roman"/>
              </a:rPr>
              <a:t>Pass:</a:t>
            </a:r>
            <a:r>
              <a:rPr sz="1200" b="1" spc="-130" dirty="0">
                <a:latin typeface="Times New Roman"/>
                <a:cs typeface="Times New Roman"/>
              </a:rPr>
              <a:t> </a:t>
            </a:r>
            <a:r>
              <a:rPr sz="1200" b="1" spc="10" dirty="0">
                <a:latin typeface="Times New Roman"/>
                <a:cs typeface="Times New Roman"/>
              </a:rPr>
              <a:t>uneti</a:t>
            </a:r>
            <a:endParaRPr sz="1200">
              <a:latin typeface="Times New Roman"/>
              <a:cs typeface="Times New Roman"/>
            </a:endParaRPr>
          </a:p>
        </p:txBody>
      </p:sp>
      <p:sp>
        <p:nvSpPr>
          <p:cNvPr id="14" name="object 14"/>
          <p:cNvSpPr txBox="1"/>
          <p:nvPr/>
        </p:nvSpPr>
        <p:spPr>
          <a:xfrm>
            <a:off x="3527568" y="4762005"/>
            <a:ext cx="572770" cy="301625"/>
          </a:xfrm>
          <a:prstGeom prst="rect">
            <a:avLst/>
          </a:prstGeom>
        </p:spPr>
        <p:txBody>
          <a:bodyPr vert="horz" wrap="square" lIns="0" tIns="13970" rIns="0" bIns="0" rtlCol="0">
            <a:spAutoFit/>
          </a:bodyPr>
          <a:lstStyle/>
          <a:p>
            <a:pPr marL="12700">
              <a:lnSpc>
                <a:spcPct val="100000"/>
              </a:lnSpc>
              <a:spcBef>
                <a:spcPts val="110"/>
              </a:spcBef>
            </a:pPr>
            <a:r>
              <a:rPr sz="1800" dirty="0">
                <a:latin typeface="Times New Roman"/>
                <a:cs typeface="Times New Roman"/>
              </a:rPr>
              <a:t>E</a:t>
            </a:r>
            <a:r>
              <a:rPr sz="1800" spc="-10" dirty="0">
                <a:latin typeface="Times New Roman"/>
                <a:cs typeface="Times New Roman"/>
              </a:rPr>
              <a:t>m</a:t>
            </a:r>
            <a:r>
              <a:rPr sz="1800" spc="-5" dirty="0">
                <a:latin typeface="Times New Roman"/>
                <a:cs typeface="Times New Roman"/>
              </a:rPr>
              <a:t>a</a:t>
            </a:r>
            <a:r>
              <a:rPr sz="1800" dirty="0">
                <a:latin typeface="Times New Roman"/>
                <a:cs typeface="Times New Roman"/>
              </a:rPr>
              <a:t>il</a:t>
            </a:r>
            <a:endParaRPr sz="1800">
              <a:latin typeface="Times New Roman"/>
              <a:cs typeface="Times New Roman"/>
            </a:endParaRPr>
          </a:p>
        </p:txBody>
      </p:sp>
      <p:sp>
        <p:nvSpPr>
          <p:cNvPr id="15" name="object 15"/>
          <p:cNvSpPr/>
          <p:nvPr/>
        </p:nvSpPr>
        <p:spPr>
          <a:xfrm>
            <a:off x="2318004" y="5134355"/>
            <a:ext cx="2992120" cy="393700"/>
          </a:xfrm>
          <a:custGeom>
            <a:avLst/>
            <a:gdLst/>
            <a:ahLst/>
            <a:cxnLst/>
            <a:rect l="l" t="t" r="r" b="b"/>
            <a:pathLst>
              <a:path w="2992120" h="393700">
                <a:moveTo>
                  <a:pt x="2991612" y="393192"/>
                </a:moveTo>
                <a:lnTo>
                  <a:pt x="0" y="393192"/>
                </a:lnTo>
                <a:lnTo>
                  <a:pt x="0" y="0"/>
                </a:lnTo>
                <a:lnTo>
                  <a:pt x="2991612" y="0"/>
                </a:lnTo>
                <a:lnTo>
                  <a:pt x="2991612" y="6096"/>
                </a:lnTo>
                <a:lnTo>
                  <a:pt x="10668" y="6096"/>
                </a:lnTo>
                <a:lnTo>
                  <a:pt x="4572" y="10668"/>
                </a:lnTo>
                <a:lnTo>
                  <a:pt x="10668" y="10668"/>
                </a:lnTo>
                <a:lnTo>
                  <a:pt x="10668" y="382524"/>
                </a:lnTo>
                <a:lnTo>
                  <a:pt x="4572" y="382524"/>
                </a:lnTo>
                <a:lnTo>
                  <a:pt x="10668" y="388620"/>
                </a:lnTo>
                <a:lnTo>
                  <a:pt x="2991612" y="388620"/>
                </a:lnTo>
                <a:lnTo>
                  <a:pt x="2991612" y="393192"/>
                </a:lnTo>
                <a:close/>
              </a:path>
              <a:path w="2992120" h="393700">
                <a:moveTo>
                  <a:pt x="10668" y="10668"/>
                </a:moveTo>
                <a:lnTo>
                  <a:pt x="4572" y="10668"/>
                </a:lnTo>
                <a:lnTo>
                  <a:pt x="10668" y="6096"/>
                </a:lnTo>
                <a:lnTo>
                  <a:pt x="10668" y="10668"/>
                </a:lnTo>
                <a:close/>
              </a:path>
              <a:path w="2992120" h="393700">
                <a:moveTo>
                  <a:pt x="2982468" y="10668"/>
                </a:moveTo>
                <a:lnTo>
                  <a:pt x="10668" y="10668"/>
                </a:lnTo>
                <a:lnTo>
                  <a:pt x="10668" y="6096"/>
                </a:lnTo>
                <a:lnTo>
                  <a:pt x="2982468" y="6096"/>
                </a:lnTo>
                <a:lnTo>
                  <a:pt x="2982468" y="10668"/>
                </a:lnTo>
                <a:close/>
              </a:path>
              <a:path w="2992120" h="393700">
                <a:moveTo>
                  <a:pt x="2982468" y="388620"/>
                </a:moveTo>
                <a:lnTo>
                  <a:pt x="2982468" y="6096"/>
                </a:lnTo>
                <a:lnTo>
                  <a:pt x="2987040" y="10668"/>
                </a:lnTo>
                <a:lnTo>
                  <a:pt x="2991612" y="10668"/>
                </a:lnTo>
                <a:lnTo>
                  <a:pt x="2991612" y="382524"/>
                </a:lnTo>
                <a:lnTo>
                  <a:pt x="2987040" y="382524"/>
                </a:lnTo>
                <a:lnTo>
                  <a:pt x="2982468" y="388620"/>
                </a:lnTo>
                <a:close/>
              </a:path>
              <a:path w="2992120" h="393700">
                <a:moveTo>
                  <a:pt x="2991612" y="10668"/>
                </a:moveTo>
                <a:lnTo>
                  <a:pt x="2987040" y="10668"/>
                </a:lnTo>
                <a:lnTo>
                  <a:pt x="2982468" y="6096"/>
                </a:lnTo>
                <a:lnTo>
                  <a:pt x="2991612" y="6096"/>
                </a:lnTo>
                <a:lnTo>
                  <a:pt x="2991612" y="10668"/>
                </a:lnTo>
                <a:close/>
              </a:path>
              <a:path w="2992120" h="393700">
                <a:moveTo>
                  <a:pt x="10668" y="388620"/>
                </a:moveTo>
                <a:lnTo>
                  <a:pt x="4572" y="382524"/>
                </a:lnTo>
                <a:lnTo>
                  <a:pt x="10668" y="382524"/>
                </a:lnTo>
                <a:lnTo>
                  <a:pt x="10668" y="388620"/>
                </a:lnTo>
                <a:close/>
              </a:path>
              <a:path w="2992120" h="393700">
                <a:moveTo>
                  <a:pt x="2982468" y="388620"/>
                </a:moveTo>
                <a:lnTo>
                  <a:pt x="10668" y="388620"/>
                </a:lnTo>
                <a:lnTo>
                  <a:pt x="10668" y="382524"/>
                </a:lnTo>
                <a:lnTo>
                  <a:pt x="2982468" y="382524"/>
                </a:lnTo>
                <a:lnTo>
                  <a:pt x="2982468" y="388620"/>
                </a:lnTo>
                <a:close/>
              </a:path>
              <a:path w="2992120" h="393700">
                <a:moveTo>
                  <a:pt x="2991612" y="388620"/>
                </a:moveTo>
                <a:lnTo>
                  <a:pt x="2982468" y="388620"/>
                </a:lnTo>
                <a:lnTo>
                  <a:pt x="2987040" y="382524"/>
                </a:lnTo>
                <a:lnTo>
                  <a:pt x="2991612" y="382524"/>
                </a:lnTo>
                <a:lnTo>
                  <a:pt x="2991612" y="388620"/>
                </a:lnTo>
                <a:close/>
              </a:path>
            </a:pathLst>
          </a:custGeom>
          <a:solidFill>
            <a:srgbClr val="ED7C31"/>
          </a:solidFill>
        </p:spPr>
        <p:txBody>
          <a:bodyPr wrap="square" lIns="0" tIns="0" rIns="0" bIns="0" rtlCol="0"/>
          <a:lstStyle/>
          <a:p>
            <a:endParaRPr/>
          </a:p>
        </p:txBody>
      </p:sp>
      <p:sp>
        <p:nvSpPr>
          <p:cNvPr id="16" name="object 16"/>
          <p:cNvSpPr txBox="1"/>
          <p:nvPr/>
        </p:nvSpPr>
        <p:spPr>
          <a:xfrm>
            <a:off x="2888984" y="5246651"/>
            <a:ext cx="1853564" cy="213995"/>
          </a:xfrm>
          <a:prstGeom prst="rect">
            <a:avLst/>
          </a:prstGeom>
        </p:spPr>
        <p:txBody>
          <a:bodyPr vert="horz" wrap="square" lIns="0" tIns="17145" rIns="0" bIns="0" rtlCol="0">
            <a:spAutoFit/>
          </a:bodyPr>
          <a:lstStyle/>
          <a:p>
            <a:pPr marL="12700">
              <a:lnSpc>
                <a:spcPct val="100000"/>
              </a:lnSpc>
              <a:spcBef>
                <a:spcPts val="135"/>
              </a:spcBef>
            </a:pPr>
            <a:r>
              <a:rPr sz="1200" b="1" spc="10" dirty="0">
                <a:latin typeface="Times New Roman"/>
                <a:cs typeface="Times New Roman"/>
                <a:hlinkClick r:id="rId4"/>
              </a:rPr>
              <a:t>sv.phongctsv@uneti.edu.vn</a:t>
            </a:r>
            <a:endParaRPr sz="1200">
              <a:latin typeface="Times New Roman"/>
              <a:cs typeface="Times New Roman"/>
            </a:endParaRPr>
          </a:p>
        </p:txBody>
      </p:sp>
      <p:grpSp>
        <p:nvGrpSpPr>
          <p:cNvPr id="17" name="object 17"/>
          <p:cNvGrpSpPr/>
          <p:nvPr/>
        </p:nvGrpSpPr>
        <p:grpSpPr>
          <a:xfrm>
            <a:off x="925067" y="2145792"/>
            <a:ext cx="5097780" cy="3505200"/>
            <a:chOff x="925067" y="2145792"/>
            <a:chExt cx="5097780" cy="3505200"/>
          </a:xfrm>
        </p:grpSpPr>
        <p:sp>
          <p:nvSpPr>
            <p:cNvPr id="18" name="object 18"/>
            <p:cNvSpPr/>
            <p:nvPr/>
          </p:nvSpPr>
          <p:spPr>
            <a:xfrm>
              <a:off x="1146047" y="3012948"/>
              <a:ext cx="626364" cy="627888"/>
            </a:xfrm>
            <a:prstGeom prst="rect">
              <a:avLst/>
            </a:prstGeom>
            <a:blipFill>
              <a:blip r:embed="rId5" cstate="print"/>
              <a:stretch>
                <a:fillRect/>
              </a:stretch>
            </a:blipFill>
          </p:spPr>
          <p:txBody>
            <a:bodyPr wrap="square" lIns="0" tIns="0" rIns="0" bIns="0" rtlCol="0"/>
            <a:lstStyle/>
            <a:p>
              <a:endParaRPr/>
            </a:p>
          </p:txBody>
        </p:sp>
        <p:sp>
          <p:nvSpPr>
            <p:cNvPr id="19" name="object 19"/>
            <p:cNvSpPr/>
            <p:nvPr/>
          </p:nvSpPr>
          <p:spPr>
            <a:xfrm>
              <a:off x="1100327" y="3991356"/>
              <a:ext cx="679704" cy="678179"/>
            </a:xfrm>
            <a:prstGeom prst="rect">
              <a:avLst/>
            </a:prstGeom>
            <a:blipFill>
              <a:blip r:embed="rId6" cstate="print"/>
              <a:stretch>
                <a:fillRect/>
              </a:stretch>
            </a:blipFill>
          </p:spPr>
          <p:txBody>
            <a:bodyPr wrap="square" lIns="0" tIns="0" rIns="0" bIns="0" rtlCol="0"/>
            <a:lstStyle/>
            <a:p>
              <a:endParaRPr/>
            </a:p>
          </p:txBody>
        </p:sp>
        <p:sp>
          <p:nvSpPr>
            <p:cNvPr id="20" name="object 20"/>
            <p:cNvSpPr/>
            <p:nvPr/>
          </p:nvSpPr>
          <p:spPr>
            <a:xfrm>
              <a:off x="1109471" y="5013960"/>
              <a:ext cx="699516" cy="637032"/>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5561076" y="2615184"/>
              <a:ext cx="461772" cy="463295"/>
            </a:xfrm>
            <a:prstGeom prst="rect">
              <a:avLst/>
            </a:prstGeom>
            <a:blipFill>
              <a:blip r:embed="rId8" cstate="print"/>
              <a:stretch>
                <a:fillRect/>
              </a:stretch>
            </a:blipFill>
          </p:spPr>
          <p:txBody>
            <a:bodyPr wrap="square" lIns="0" tIns="0" rIns="0" bIns="0" rtlCol="0"/>
            <a:lstStyle/>
            <a:p>
              <a:endParaRPr/>
            </a:p>
          </p:txBody>
        </p:sp>
        <p:sp>
          <p:nvSpPr>
            <p:cNvPr id="22" name="object 22"/>
            <p:cNvSpPr/>
            <p:nvPr/>
          </p:nvSpPr>
          <p:spPr>
            <a:xfrm>
              <a:off x="5561076" y="4989576"/>
              <a:ext cx="461772" cy="461772"/>
            </a:xfrm>
            <a:prstGeom prst="rect">
              <a:avLst/>
            </a:prstGeom>
            <a:blipFill>
              <a:blip r:embed="rId9" cstate="print"/>
              <a:stretch>
                <a:fillRect/>
              </a:stretch>
            </a:blipFill>
          </p:spPr>
          <p:txBody>
            <a:bodyPr wrap="square" lIns="0" tIns="0" rIns="0" bIns="0" rtlCol="0"/>
            <a:lstStyle/>
            <a:p>
              <a:endParaRPr/>
            </a:p>
          </p:txBody>
        </p:sp>
        <p:sp>
          <p:nvSpPr>
            <p:cNvPr id="23" name="object 23"/>
            <p:cNvSpPr/>
            <p:nvPr/>
          </p:nvSpPr>
          <p:spPr>
            <a:xfrm>
              <a:off x="931163" y="2151888"/>
              <a:ext cx="3746500" cy="363220"/>
            </a:xfrm>
            <a:custGeom>
              <a:avLst/>
              <a:gdLst/>
              <a:ahLst/>
              <a:cxnLst/>
              <a:rect l="l" t="t" r="r" b="b"/>
              <a:pathLst>
                <a:path w="3746500" h="363219">
                  <a:moveTo>
                    <a:pt x="3686556" y="362712"/>
                  </a:moveTo>
                  <a:lnTo>
                    <a:pt x="59436" y="362712"/>
                  </a:lnTo>
                  <a:lnTo>
                    <a:pt x="36647" y="357901"/>
                  </a:lnTo>
                  <a:lnTo>
                    <a:pt x="17716" y="344805"/>
                  </a:lnTo>
                  <a:lnTo>
                    <a:pt x="4786" y="325421"/>
                  </a:lnTo>
                  <a:lnTo>
                    <a:pt x="0" y="301752"/>
                  </a:lnTo>
                  <a:lnTo>
                    <a:pt x="0" y="59436"/>
                  </a:lnTo>
                  <a:lnTo>
                    <a:pt x="4786" y="36004"/>
                  </a:lnTo>
                  <a:lnTo>
                    <a:pt x="17716" y="17145"/>
                  </a:lnTo>
                  <a:lnTo>
                    <a:pt x="36647" y="4572"/>
                  </a:lnTo>
                  <a:lnTo>
                    <a:pt x="59436" y="0"/>
                  </a:lnTo>
                  <a:lnTo>
                    <a:pt x="3686556" y="0"/>
                  </a:lnTo>
                  <a:lnTo>
                    <a:pt x="3709987" y="4572"/>
                  </a:lnTo>
                  <a:lnTo>
                    <a:pt x="3728846" y="17145"/>
                  </a:lnTo>
                  <a:lnTo>
                    <a:pt x="3741419" y="36004"/>
                  </a:lnTo>
                  <a:lnTo>
                    <a:pt x="3745991" y="59436"/>
                  </a:lnTo>
                  <a:lnTo>
                    <a:pt x="3745991" y="301752"/>
                  </a:lnTo>
                  <a:lnTo>
                    <a:pt x="3741419" y="325421"/>
                  </a:lnTo>
                  <a:lnTo>
                    <a:pt x="3728846" y="344805"/>
                  </a:lnTo>
                  <a:lnTo>
                    <a:pt x="3709987" y="357901"/>
                  </a:lnTo>
                  <a:lnTo>
                    <a:pt x="3686556" y="362712"/>
                  </a:lnTo>
                  <a:close/>
                </a:path>
              </a:pathLst>
            </a:custGeom>
            <a:solidFill>
              <a:srgbClr val="FFFFFF"/>
            </a:solidFill>
          </p:spPr>
          <p:txBody>
            <a:bodyPr wrap="square" lIns="0" tIns="0" rIns="0" bIns="0" rtlCol="0"/>
            <a:lstStyle/>
            <a:p>
              <a:endParaRPr/>
            </a:p>
          </p:txBody>
        </p:sp>
        <p:sp>
          <p:nvSpPr>
            <p:cNvPr id="24" name="object 24"/>
            <p:cNvSpPr/>
            <p:nvPr/>
          </p:nvSpPr>
          <p:spPr>
            <a:xfrm>
              <a:off x="925067" y="2145792"/>
              <a:ext cx="3758565" cy="373380"/>
            </a:xfrm>
            <a:custGeom>
              <a:avLst/>
              <a:gdLst/>
              <a:ahLst/>
              <a:cxnLst/>
              <a:rect l="l" t="t" r="r" b="b"/>
              <a:pathLst>
                <a:path w="3758565" h="373380">
                  <a:moveTo>
                    <a:pt x="3698748" y="373380"/>
                  </a:moveTo>
                  <a:lnTo>
                    <a:pt x="59436" y="373380"/>
                  </a:lnTo>
                  <a:lnTo>
                    <a:pt x="41148" y="368808"/>
                  </a:lnTo>
                  <a:lnTo>
                    <a:pt x="6096" y="333756"/>
                  </a:lnTo>
                  <a:lnTo>
                    <a:pt x="1524" y="321564"/>
                  </a:lnTo>
                  <a:lnTo>
                    <a:pt x="1524" y="313944"/>
                  </a:lnTo>
                  <a:lnTo>
                    <a:pt x="0" y="307848"/>
                  </a:lnTo>
                  <a:lnTo>
                    <a:pt x="0" y="65532"/>
                  </a:lnTo>
                  <a:lnTo>
                    <a:pt x="1524" y="59436"/>
                  </a:lnTo>
                  <a:lnTo>
                    <a:pt x="1524" y="53340"/>
                  </a:lnTo>
                  <a:lnTo>
                    <a:pt x="19812" y="19812"/>
                  </a:lnTo>
                  <a:lnTo>
                    <a:pt x="59436" y="0"/>
                  </a:lnTo>
                  <a:lnTo>
                    <a:pt x="3698748" y="0"/>
                  </a:lnTo>
                  <a:lnTo>
                    <a:pt x="3704844" y="1524"/>
                  </a:lnTo>
                  <a:lnTo>
                    <a:pt x="3712464" y="3048"/>
                  </a:lnTo>
                  <a:lnTo>
                    <a:pt x="3718560" y="6096"/>
                  </a:lnTo>
                  <a:lnTo>
                    <a:pt x="3726561" y="10668"/>
                  </a:lnTo>
                  <a:lnTo>
                    <a:pt x="60960" y="10668"/>
                  </a:lnTo>
                  <a:lnTo>
                    <a:pt x="54864" y="12192"/>
                  </a:lnTo>
                  <a:lnTo>
                    <a:pt x="50292" y="13716"/>
                  </a:lnTo>
                  <a:lnTo>
                    <a:pt x="44196" y="15240"/>
                  </a:lnTo>
                  <a:lnTo>
                    <a:pt x="45720" y="15240"/>
                  </a:lnTo>
                  <a:lnTo>
                    <a:pt x="35052" y="19812"/>
                  </a:lnTo>
                  <a:lnTo>
                    <a:pt x="28956" y="25908"/>
                  </a:lnTo>
                  <a:lnTo>
                    <a:pt x="27432" y="25908"/>
                  </a:lnTo>
                  <a:lnTo>
                    <a:pt x="19812" y="35052"/>
                  </a:lnTo>
                  <a:lnTo>
                    <a:pt x="21336" y="35052"/>
                  </a:lnTo>
                  <a:lnTo>
                    <a:pt x="16110" y="44196"/>
                  </a:lnTo>
                  <a:lnTo>
                    <a:pt x="15240" y="44196"/>
                  </a:lnTo>
                  <a:lnTo>
                    <a:pt x="14097" y="48768"/>
                  </a:lnTo>
                  <a:lnTo>
                    <a:pt x="13716" y="48768"/>
                  </a:lnTo>
                  <a:lnTo>
                    <a:pt x="11049" y="59436"/>
                  </a:lnTo>
                  <a:lnTo>
                    <a:pt x="10668" y="59436"/>
                  </a:lnTo>
                  <a:lnTo>
                    <a:pt x="10668" y="313944"/>
                  </a:lnTo>
                  <a:lnTo>
                    <a:pt x="12192" y="318516"/>
                  </a:lnTo>
                  <a:lnTo>
                    <a:pt x="13716" y="324612"/>
                  </a:lnTo>
                  <a:lnTo>
                    <a:pt x="15240" y="329184"/>
                  </a:lnTo>
                  <a:lnTo>
                    <a:pt x="20465" y="338328"/>
                  </a:lnTo>
                  <a:lnTo>
                    <a:pt x="19812" y="338328"/>
                  </a:lnTo>
                  <a:lnTo>
                    <a:pt x="27432" y="347472"/>
                  </a:lnTo>
                  <a:lnTo>
                    <a:pt x="29260" y="347472"/>
                  </a:lnTo>
                  <a:lnTo>
                    <a:pt x="36576" y="353568"/>
                  </a:lnTo>
                  <a:lnTo>
                    <a:pt x="35052" y="353568"/>
                  </a:lnTo>
                  <a:lnTo>
                    <a:pt x="45720" y="359664"/>
                  </a:lnTo>
                  <a:lnTo>
                    <a:pt x="47244" y="359664"/>
                  </a:lnTo>
                  <a:lnTo>
                    <a:pt x="50292" y="361188"/>
                  </a:lnTo>
                  <a:lnTo>
                    <a:pt x="54864" y="362712"/>
                  </a:lnTo>
                  <a:lnTo>
                    <a:pt x="3729228" y="362712"/>
                  </a:lnTo>
                  <a:lnTo>
                    <a:pt x="3718560" y="368808"/>
                  </a:lnTo>
                  <a:lnTo>
                    <a:pt x="3712464" y="370332"/>
                  </a:lnTo>
                  <a:lnTo>
                    <a:pt x="3704844" y="371856"/>
                  </a:lnTo>
                  <a:lnTo>
                    <a:pt x="3698748" y="373380"/>
                  </a:lnTo>
                  <a:close/>
                </a:path>
                <a:path w="3758565" h="373380">
                  <a:moveTo>
                    <a:pt x="3731444" y="26739"/>
                  </a:moveTo>
                  <a:lnTo>
                    <a:pt x="3723132" y="19812"/>
                  </a:lnTo>
                  <a:lnTo>
                    <a:pt x="3713988" y="15240"/>
                  </a:lnTo>
                  <a:lnTo>
                    <a:pt x="3707892" y="13716"/>
                  </a:lnTo>
                  <a:lnTo>
                    <a:pt x="3709416" y="13716"/>
                  </a:lnTo>
                  <a:lnTo>
                    <a:pt x="3697224" y="10668"/>
                  </a:lnTo>
                  <a:lnTo>
                    <a:pt x="3726561" y="10668"/>
                  </a:lnTo>
                  <a:lnTo>
                    <a:pt x="3729228" y="12192"/>
                  </a:lnTo>
                  <a:lnTo>
                    <a:pt x="3738372" y="19812"/>
                  </a:lnTo>
                  <a:lnTo>
                    <a:pt x="3744468" y="25908"/>
                  </a:lnTo>
                  <a:lnTo>
                    <a:pt x="3730752" y="25908"/>
                  </a:lnTo>
                  <a:lnTo>
                    <a:pt x="3731444" y="26739"/>
                  </a:lnTo>
                  <a:close/>
                </a:path>
                <a:path w="3758565" h="373380">
                  <a:moveTo>
                    <a:pt x="27432" y="27432"/>
                  </a:moveTo>
                  <a:lnTo>
                    <a:pt x="27432" y="25908"/>
                  </a:lnTo>
                  <a:lnTo>
                    <a:pt x="28956" y="25908"/>
                  </a:lnTo>
                  <a:lnTo>
                    <a:pt x="27432" y="27432"/>
                  </a:lnTo>
                  <a:close/>
                </a:path>
                <a:path w="3758565" h="373380">
                  <a:moveTo>
                    <a:pt x="3732276" y="27432"/>
                  </a:moveTo>
                  <a:lnTo>
                    <a:pt x="3731444" y="26739"/>
                  </a:lnTo>
                  <a:lnTo>
                    <a:pt x="3730752" y="25908"/>
                  </a:lnTo>
                  <a:lnTo>
                    <a:pt x="3732276" y="27432"/>
                  </a:lnTo>
                  <a:close/>
                </a:path>
                <a:path w="3758565" h="373380">
                  <a:moveTo>
                    <a:pt x="3745992" y="27432"/>
                  </a:moveTo>
                  <a:lnTo>
                    <a:pt x="3732276" y="27432"/>
                  </a:lnTo>
                  <a:lnTo>
                    <a:pt x="3730752" y="25908"/>
                  </a:lnTo>
                  <a:lnTo>
                    <a:pt x="3744468" y="25908"/>
                  </a:lnTo>
                  <a:lnTo>
                    <a:pt x="3745992" y="27432"/>
                  </a:lnTo>
                  <a:close/>
                </a:path>
                <a:path w="3758565" h="373380">
                  <a:moveTo>
                    <a:pt x="3742944" y="45720"/>
                  </a:moveTo>
                  <a:lnTo>
                    <a:pt x="3738372" y="35052"/>
                  </a:lnTo>
                  <a:lnTo>
                    <a:pt x="3731444" y="26739"/>
                  </a:lnTo>
                  <a:lnTo>
                    <a:pt x="3732276" y="27432"/>
                  </a:lnTo>
                  <a:lnTo>
                    <a:pt x="3745992" y="27432"/>
                  </a:lnTo>
                  <a:lnTo>
                    <a:pt x="3747516" y="28956"/>
                  </a:lnTo>
                  <a:lnTo>
                    <a:pt x="3752088" y="39624"/>
                  </a:lnTo>
                  <a:lnTo>
                    <a:pt x="3754374" y="44196"/>
                  </a:lnTo>
                  <a:lnTo>
                    <a:pt x="3742944" y="44196"/>
                  </a:lnTo>
                  <a:lnTo>
                    <a:pt x="3742944" y="45720"/>
                  </a:lnTo>
                  <a:close/>
                </a:path>
                <a:path w="3758565" h="373380">
                  <a:moveTo>
                    <a:pt x="15240" y="45720"/>
                  </a:moveTo>
                  <a:lnTo>
                    <a:pt x="15240" y="44196"/>
                  </a:lnTo>
                  <a:lnTo>
                    <a:pt x="16110" y="44196"/>
                  </a:lnTo>
                  <a:lnTo>
                    <a:pt x="15240" y="45720"/>
                  </a:lnTo>
                  <a:close/>
                </a:path>
                <a:path w="3758565" h="373380">
                  <a:moveTo>
                    <a:pt x="3744468" y="50292"/>
                  </a:moveTo>
                  <a:lnTo>
                    <a:pt x="3742944" y="44196"/>
                  </a:lnTo>
                  <a:lnTo>
                    <a:pt x="3754374" y="44196"/>
                  </a:lnTo>
                  <a:lnTo>
                    <a:pt x="3755136" y="45720"/>
                  </a:lnTo>
                  <a:lnTo>
                    <a:pt x="3755745" y="48768"/>
                  </a:lnTo>
                  <a:lnTo>
                    <a:pt x="3744468" y="48768"/>
                  </a:lnTo>
                  <a:lnTo>
                    <a:pt x="3744468" y="50292"/>
                  </a:lnTo>
                  <a:close/>
                </a:path>
                <a:path w="3758565" h="373380">
                  <a:moveTo>
                    <a:pt x="13716" y="50292"/>
                  </a:moveTo>
                  <a:lnTo>
                    <a:pt x="13716" y="48768"/>
                  </a:lnTo>
                  <a:lnTo>
                    <a:pt x="14097" y="48768"/>
                  </a:lnTo>
                  <a:lnTo>
                    <a:pt x="13716" y="50292"/>
                  </a:lnTo>
                  <a:close/>
                </a:path>
                <a:path w="3758565" h="373380">
                  <a:moveTo>
                    <a:pt x="3747516" y="60960"/>
                  </a:moveTo>
                  <a:lnTo>
                    <a:pt x="3744468" y="48768"/>
                  </a:lnTo>
                  <a:lnTo>
                    <a:pt x="3755745" y="48768"/>
                  </a:lnTo>
                  <a:lnTo>
                    <a:pt x="3756660" y="53340"/>
                  </a:lnTo>
                  <a:lnTo>
                    <a:pt x="3758184" y="59436"/>
                  </a:lnTo>
                  <a:lnTo>
                    <a:pt x="3747516" y="59436"/>
                  </a:lnTo>
                  <a:lnTo>
                    <a:pt x="3747516" y="60960"/>
                  </a:lnTo>
                  <a:close/>
                </a:path>
                <a:path w="3758565" h="373380">
                  <a:moveTo>
                    <a:pt x="10668" y="60960"/>
                  </a:moveTo>
                  <a:lnTo>
                    <a:pt x="10668" y="59436"/>
                  </a:lnTo>
                  <a:lnTo>
                    <a:pt x="11049" y="59436"/>
                  </a:lnTo>
                  <a:lnTo>
                    <a:pt x="10668" y="60960"/>
                  </a:lnTo>
                  <a:close/>
                </a:path>
                <a:path w="3758565" h="373380">
                  <a:moveTo>
                    <a:pt x="3749475" y="339852"/>
                  </a:moveTo>
                  <a:lnTo>
                    <a:pt x="3738372" y="339852"/>
                  </a:lnTo>
                  <a:lnTo>
                    <a:pt x="3742944" y="329184"/>
                  </a:lnTo>
                  <a:lnTo>
                    <a:pt x="3744468" y="324612"/>
                  </a:lnTo>
                  <a:lnTo>
                    <a:pt x="3745992" y="318516"/>
                  </a:lnTo>
                  <a:lnTo>
                    <a:pt x="3747516" y="313944"/>
                  </a:lnTo>
                  <a:lnTo>
                    <a:pt x="3747516" y="59436"/>
                  </a:lnTo>
                  <a:lnTo>
                    <a:pt x="3758184" y="59436"/>
                  </a:lnTo>
                  <a:lnTo>
                    <a:pt x="3758184" y="313944"/>
                  </a:lnTo>
                  <a:lnTo>
                    <a:pt x="3756660" y="321564"/>
                  </a:lnTo>
                  <a:lnTo>
                    <a:pt x="3755136" y="327660"/>
                  </a:lnTo>
                  <a:lnTo>
                    <a:pt x="3752088" y="333756"/>
                  </a:lnTo>
                  <a:lnTo>
                    <a:pt x="3749475" y="339852"/>
                  </a:lnTo>
                  <a:close/>
                </a:path>
                <a:path w="3758565" h="373380">
                  <a:moveTo>
                    <a:pt x="21336" y="339852"/>
                  </a:moveTo>
                  <a:lnTo>
                    <a:pt x="19812" y="338328"/>
                  </a:lnTo>
                  <a:lnTo>
                    <a:pt x="20465" y="338328"/>
                  </a:lnTo>
                  <a:lnTo>
                    <a:pt x="21336" y="339852"/>
                  </a:lnTo>
                  <a:close/>
                </a:path>
                <a:path w="3758565" h="373380">
                  <a:moveTo>
                    <a:pt x="3731444" y="346640"/>
                  </a:moveTo>
                  <a:lnTo>
                    <a:pt x="3738372" y="338328"/>
                  </a:lnTo>
                  <a:lnTo>
                    <a:pt x="3738372" y="339852"/>
                  </a:lnTo>
                  <a:lnTo>
                    <a:pt x="3749475" y="339852"/>
                  </a:lnTo>
                  <a:lnTo>
                    <a:pt x="3747516" y="344424"/>
                  </a:lnTo>
                  <a:lnTo>
                    <a:pt x="3746209" y="345948"/>
                  </a:lnTo>
                  <a:lnTo>
                    <a:pt x="3732276" y="345948"/>
                  </a:lnTo>
                  <a:lnTo>
                    <a:pt x="3731444" y="346640"/>
                  </a:lnTo>
                  <a:close/>
                </a:path>
                <a:path w="3758565" h="373380">
                  <a:moveTo>
                    <a:pt x="29260" y="347472"/>
                  </a:moveTo>
                  <a:lnTo>
                    <a:pt x="27432" y="347472"/>
                  </a:lnTo>
                  <a:lnTo>
                    <a:pt x="27432" y="345948"/>
                  </a:lnTo>
                  <a:lnTo>
                    <a:pt x="29260" y="347472"/>
                  </a:lnTo>
                  <a:close/>
                </a:path>
                <a:path w="3758565" h="373380">
                  <a:moveTo>
                    <a:pt x="3730752" y="347472"/>
                  </a:moveTo>
                  <a:lnTo>
                    <a:pt x="3731444" y="346640"/>
                  </a:lnTo>
                  <a:lnTo>
                    <a:pt x="3732276" y="345948"/>
                  </a:lnTo>
                  <a:lnTo>
                    <a:pt x="3730752" y="347472"/>
                  </a:lnTo>
                  <a:close/>
                </a:path>
                <a:path w="3758565" h="373380">
                  <a:moveTo>
                    <a:pt x="3744903" y="347472"/>
                  </a:moveTo>
                  <a:lnTo>
                    <a:pt x="3730752" y="347472"/>
                  </a:lnTo>
                  <a:lnTo>
                    <a:pt x="3732276" y="345948"/>
                  </a:lnTo>
                  <a:lnTo>
                    <a:pt x="3746209" y="345948"/>
                  </a:lnTo>
                  <a:lnTo>
                    <a:pt x="3744903" y="347472"/>
                  </a:lnTo>
                  <a:close/>
                </a:path>
                <a:path w="3758565" h="373380">
                  <a:moveTo>
                    <a:pt x="3732885" y="359664"/>
                  </a:moveTo>
                  <a:lnTo>
                    <a:pt x="3713988" y="359664"/>
                  </a:lnTo>
                  <a:lnTo>
                    <a:pt x="3723132" y="353568"/>
                  </a:lnTo>
                  <a:lnTo>
                    <a:pt x="3731444" y="346640"/>
                  </a:lnTo>
                  <a:lnTo>
                    <a:pt x="3730752" y="347472"/>
                  </a:lnTo>
                  <a:lnTo>
                    <a:pt x="3744903" y="347472"/>
                  </a:lnTo>
                  <a:lnTo>
                    <a:pt x="3738372" y="355092"/>
                  </a:lnTo>
                  <a:lnTo>
                    <a:pt x="3732885" y="359664"/>
                  </a:lnTo>
                  <a:close/>
                </a:path>
                <a:path w="3758565" h="373380">
                  <a:moveTo>
                    <a:pt x="47244" y="359664"/>
                  </a:moveTo>
                  <a:lnTo>
                    <a:pt x="45720" y="359664"/>
                  </a:lnTo>
                  <a:lnTo>
                    <a:pt x="44196" y="358140"/>
                  </a:lnTo>
                  <a:lnTo>
                    <a:pt x="47244" y="359664"/>
                  </a:lnTo>
                  <a:close/>
                </a:path>
                <a:path w="3758565" h="373380">
                  <a:moveTo>
                    <a:pt x="3729228" y="362712"/>
                  </a:moveTo>
                  <a:lnTo>
                    <a:pt x="3703320" y="362712"/>
                  </a:lnTo>
                  <a:lnTo>
                    <a:pt x="3709416" y="361188"/>
                  </a:lnTo>
                  <a:lnTo>
                    <a:pt x="3707892" y="361188"/>
                  </a:lnTo>
                  <a:lnTo>
                    <a:pt x="3713988" y="358140"/>
                  </a:lnTo>
                  <a:lnTo>
                    <a:pt x="3713988" y="359664"/>
                  </a:lnTo>
                  <a:lnTo>
                    <a:pt x="3732885" y="359664"/>
                  </a:lnTo>
                  <a:lnTo>
                    <a:pt x="3729228" y="362712"/>
                  </a:lnTo>
                  <a:close/>
                </a:path>
                <a:path w="3758565" h="373380">
                  <a:moveTo>
                    <a:pt x="60960" y="362712"/>
                  </a:moveTo>
                  <a:lnTo>
                    <a:pt x="54864" y="362712"/>
                  </a:lnTo>
                  <a:lnTo>
                    <a:pt x="54864" y="361188"/>
                  </a:lnTo>
                  <a:lnTo>
                    <a:pt x="60960" y="362712"/>
                  </a:lnTo>
                  <a:close/>
                </a:path>
                <a:path w="3758565" h="373380">
                  <a:moveTo>
                    <a:pt x="3703320" y="362712"/>
                  </a:moveTo>
                  <a:lnTo>
                    <a:pt x="3697224" y="362712"/>
                  </a:lnTo>
                  <a:lnTo>
                    <a:pt x="3703320" y="361188"/>
                  </a:lnTo>
                  <a:lnTo>
                    <a:pt x="3703320" y="362712"/>
                  </a:lnTo>
                  <a:close/>
                </a:path>
              </a:pathLst>
            </a:custGeom>
            <a:solidFill>
              <a:srgbClr val="4472C3"/>
            </a:solidFill>
          </p:spPr>
          <p:txBody>
            <a:bodyPr wrap="square" lIns="0" tIns="0" rIns="0" bIns="0" rtlCol="0"/>
            <a:lstStyle/>
            <a:p>
              <a:endParaRPr/>
            </a:p>
          </p:txBody>
        </p:sp>
      </p:grpSp>
      <p:sp>
        <p:nvSpPr>
          <p:cNvPr id="25" name="object 25"/>
          <p:cNvSpPr txBox="1"/>
          <p:nvPr/>
        </p:nvSpPr>
        <p:spPr>
          <a:xfrm>
            <a:off x="2338864" y="2174250"/>
            <a:ext cx="934085" cy="301625"/>
          </a:xfrm>
          <a:prstGeom prst="rect">
            <a:avLst/>
          </a:prstGeom>
        </p:spPr>
        <p:txBody>
          <a:bodyPr vert="horz" wrap="square" lIns="0" tIns="13970" rIns="0" bIns="0" rtlCol="0">
            <a:spAutoFit/>
          </a:bodyPr>
          <a:lstStyle/>
          <a:p>
            <a:pPr marL="12700">
              <a:lnSpc>
                <a:spcPct val="100000"/>
              </a:lnSpc>
              <a:spcBef>
                <a:spcPts val="110"/>
              </a:spcBef>
            </a:pPr>
            <a:r>
              <a:rPr sz="1800" b="1" spc="-10" dirty="0">
                <a:latin typeface="Times New Roman"/>
                <a:cs typeface="Times New Roman"/>
              </a:rPr>
              <a:t>O</a:t>
            </a:r>
            <a:r>
              <a:rPr sz="1800" b="1" spc="15" dirty="0">
                <a:latin typeface="Times New Roman"/>
                <a:cs typeface="Times New Roman"/>
              </a:rPr>
              <a:t>N</a:t>
            </a:r>
            <a:r>
              <a:rPr sz="1800" b="1" spc="10" dirty="0">
                <a:latin typeface="Times New Roman"/>
                <a:cs typeface="Times New Roman"/>
              </a:rPr>
              <a:t>L</a:t>
            </a:r>
            <a:r>
              <a:rPr sz="1800" b="1" dirty="0">
                <a:latin typeface="Times New Roman"/>
                <a:cs typeface="Times New Roman"/>
              </a:rPr>
              <a:t>IN</a:t>
            </a:r>
            <a:r>
              <a:rPr sz="1800" b="1" spc="5" dirty="0">
                <a:latin typeface="Times New Roman"/>
                <a:cs typeface="Times New Roman"/>
              </a:rPr>
              <a:t>E</a:t>
            </a:r>
            <a:endParaRPr sz="1800">
              <a:latin typeface="Times New Roman"/>
              <a:cs typeface="Times New Roman"/>
            </a:endParaRPr>
          </a:p>
        </p:txBody>
      </p:sp>
      <p:grpSp>
        <p:nvGrpSpPr>
          <p:cNvPr id="26" name="object 26"/>
          <p:cNvGrpSpPr/>
          <p:nvPr/>
        </p:nvGrpSpPr>
        <p:grpSpPr>
          <a:xfrm>
            <a:off x="5564123" y="2145792"/>
            <a:ext cx="3758565" cy="373380"/>
            <a:chOff x="5564123" y="2145792"/>
            <a:chExt cx="3758565" cy="373380"/>
          </a:xfrm>
        </p:grpSpPr>
        <p:sp>
          <p:nvSpPr>
            <p:cNvPr id="27" name="object 27"/>
            <p:cNvSpPr/>
            <p:nvPr/>
          </p:nvSpPr>
          <p:spPr>
            <a:xfrm>
              <a:off x="5570219" y="2151888"/>
              <a:ext cx="3746500" cy="363220"/>
            </a:xfrm>
            <a:custGeom>
              <a:avLst/>
              <a:gdLst/>
              <a:ahLst/>
              <a:cxnLst/>
              <a:rect l="l" t="t" r="r" b="b"/>
              <a:pathLst>
                <a:path w="3746500" h="363219">
                  <a:moveTo>
                    <a:pt x="3686556" y="362712"/>
                  </a:moveTo>
                  <a:lnTo>
                    <a:pt x="60960" y="362712"/>
                  </a:lnTo>
                  <a:lnTo>
                    <a:pt x="37290" y="357901"/>
                  </a:lnTo>
                  <a:lnTo>
                    <a:pt x="17907" y="344805"/>
                  </a:lnTo>
                  <a:lnTo>
                    <a:pt x="4810" y="325421"/>
                  </a:lnTo>
                  <a:lnTo>
                    <a:pt x="0" y="301752"/>
                  </a:lnTo>
                  <a:lnTo>
                    <a:pt x="0" y="59436"/>
                  </a:lnTo>
                  <a:lnTo>
                    <a:pt x="4810" y="36004"/>
                  </a:lnTo>
                  <a:lnTo>
                    <a:pt x="17907" y="17145"/>
                  </a:lnTo>
                  <a:lnTo>
                    <a:pt x="37290" y="4572"/>
                  </a:lnTo>
                  <a:lnTo>
                    <a:pt x="60960" y="0"/>
                  </a:lnTo>
                  <a:lnTo>
                    <a:pt x="3686556" y="0"/>
                  </a:lnTo>
                  <a:lnTo>
                    <a:pt x="3709987" y="4572"/>
                  </a:lnTo>
                  <a:lnTo>
                    <a:pt x="3728846" y="17145"/>
                  </a:lnTo>
                  <a:lnTo>
                    <a:pt x="3741419" y="36004"/>
                  </a:lnTo>
                  <a:lnTo>
                    <a:pt x="3745991" y="59436"/>
                  </a:lnTo>
                  <a:lnTo>
                    <a:pt x="3745991" y="301752"/>
                  </a:lnTo>
                  <a:lnTo>
                    <a:pt x="3741419" y="325421"/>
                  </a:lnTo>
                  <a:lnTo>
                    <a:pt x="3728846" y="344805"/>
                  </a:lnTo>
                  <a:lnTo>
                    <a:pt x="3709987" y="357901"/>
                  </a:lnTo>
                  <a:lnTo>
                    <a:pt x="3686556" y="362712"/>
                  </a:lnTo>
                  <a:close/>
                </a:path>
              </a:pathLst>
            </a:custGeom>
            <a:solidFill>
              <a:srgbClr val="FFFFFF"/>
            </a:solidFill>
          </p:spPr>
          <p:txBody>
            <a:bodyPr wrap="square" lIns="0" tIns="0" rIns="0" bIns="0" rtlCol="0"/>
            <a:lstStyle/>
            <a:p>
              <a:endParaRPr/>
            </a:p>
          </p:txBody>
        </p:sp>
        <p:sp>
          <p:nvSpPr>
            <p:cNvPr id="28" name="object 28"/>
            <p:cNvSpPr/>
            <p:nvPr/>
          </p:nvSpPr>
          <p:spPr>
            <a:xfrm>
              <a:off x="5564123" y="2145792"/>
              <a:ext cx="3758565" cy="373380"/>
            </a:xfrm>
            <a:custGeom>
              <a:avLst/>
              <a:gdLst/>
              <a:ahLst/>
              <a:cxnLst/>
              <a:rect l="l" t="t" r="r" b="b"/>
              <a:pathLst>
                <a:path w="3758565" h="373380">
                  <a:moveTo>
                    <a:pt x="3698748" y="373380"/>
                  </a:moveTo>
                  <a:lnTo>
                    <a:pt x="59436" y="373380"/>
                  </a:lnTo>
                  <a:lnTo>
                    <a:pt x="41148" y="368808"/>
                  </a:lnTo>
                  <a:lnTo>
                    <a:pt x="6096" y="333756"/>
                  </a:lnTo>
                  <a:lnTo>
                    <a:pt x="1524" y="321564"/>
                  </a:lnTo>
                  <a:lnTo>
                    <a:pt x="1524" y="313944"/>
                  </a:lnTo>
                  <a:lnTo>
                    <a:pt x="0" y="307848"/>
                  </a:lnTo>
                  <a:lnTo>
                    <a:pt x="0" y="65532"/>
                  </a:lnTo>
                  <a:lnTo>
                    <a:pt x="1524" y="59436"/>
                  </a:lnTo>
                  <a:lnTo>
                    <a:pt x="1524" y="53340"/>
                  </a:lnTo>
                  <a:lnTo>
                    <a:pt x="19812" y="19812"/>
                  </a:lnTo>
                  <a:lnTo>
                    <a:pt x="59436" y="0"/>
                  </a:lnTo>
                  <a:lnTo>
                    <a:pt x="3698748" y="0"/>
                  </a:lnTo>
                  <a:lnTo>
                    <a:pt x="3706368" y="1524"/>
                  </a:lnTo>
                  <a:lnTo>
                    <a:pt x="3712464" y="3048"/>
                  </a:lnTo>
                  <a:lnTo>
                    <a:pt x="3718560" y="6096"/>
                  </a:lnTo>
                  <a:lnTo>
                    <a:pt x="3726561" y="10668"/>
                  </a:lnTo>
                  <a:lnTo>
                    <a:pt x="60960" y="10668"/>
                  </a:lnTo>
                  <a:lnTo>
                    <a:pt x="54864" y="12192"/>
                  </a:lnTo>
                  <a:lnTo>
                    <a:pt x="50292" y="13716"/>
                  </a:lnTo>
                  <a:lnTo>
                    <a:pt x="44196" y="15240"/>
                  </a:lnTo>
                  <a:lnTo>
                    <a:pt x="45720" y="15240"/>
                  </a:lnTo>
                  <a:lnTo>
                    <a:pt x="35052" y="19812"/>
                  </a:lnTo>
                  <a:lnTo>
                    <a:pt x="36576" y="19812"/>
                  </a:lnTo>
                  <a:lnTo>
                    <a:pt x="29260" y="25908"/>
                  </a:lnTo>
                  <a:lnTo>
                    <a:pt x="27432" y="25908"/>
                  </a:lnTo>
                  <a:lnTo>
                    <a:pt x="19812" y="35052"/>
                  </a:lnTo>
                  <a:lnTo>
                    <a:pt x="21336" y="35052"/>
                  </a:lnTo>
                  <a:lnTo>
                    <a:pt x="16110" y="44196"/>
                  </a:lnTo>
                  <a:lnTo>
                    <a:pt x="15240" y="44196"/>
                  </a:lnTo>
                  <a:lnTo>
                    <a:pt x="14097" y="48768"/>
                  </a:lnTo>
                  <a:lnTo>
                    <a:pt x="13716" y="48768"/>
                  </a:lnTo>
                  <a:lnTo>
                    <a:pt x="11049" y="59436"/>
                  </a:lnTo>
                  <a:lnTo>
                    <a:pt x="10668" y="59436"/>
                  </a:lnTo>
                  <a:lnTo>
                    <a:pt x="10668" y="313944"/>
                  </a:lnTo>
                  <a:lnTo>
                    <a:pt x="12192" y="318516"/>
                  </a:lnTo>
                  <a:lnTo>
                    <a:pt x="13716" y="324612"/>
                  </a:lnTo>
                  <a:lnTo>
                    <a:pt x="15240" y="329184"/>
                  </a:lnTo>
                  <a:lnTo>
                    <a:pt x="20465" y="338328"/>
                  </a:lnTo>
                  <a:lnTo>
                    <a:pt x="19812" y="338328"/>
                  </a:lnTo>
                  <a:lnTo>
                    <a:pt x="27432" y="347472"/>
                  </a:lnTo>
                  <a:lnTo>
                    <a:pt x="29260" y="347472"/>
                  </a:lnTo>
                  <a:lnTo>
                    <a:pt x="36576" y="353568"/>
                  </a:lnTo>
                  <a:lnTo>
                    <a:pt x="35052" y="353568"/>
                  </a:lnTo>
                  <a:lnTo>
                    <a:pt x="45720" y="359664"/>
                  </a:lnTo>
                  <a:lnTo>
                    <a:pt x="47244" y="359664"/>
                  </a:lnTo>
                  <a:lnTo>
                    <a:pt x="50292" y="361188"/>
                  </a:lnTo>
                  <a:lnTo>
                    <a:pt x="54864" y="362712"/>
                  </a:lnTo>
                  <a:lnTo>
                    <a:pt x="3729228" y="362712"/>
                  </a:lnTo>
                  <a:lnTo>
                    <a:pt x="3718560" y="368808"/>
                  </a:lnTo>
                  <a:lnTo>
                    <a:pt x="3706368" y="371856"/>
                  </a:lnTo>
                  <a:lnTo>
                    <a:pt x="3698748" y="373380"/>
                  </a:lnTo>
                  <a:close/>
                </a:path>
                <a:path w="3758565" h="373380">
                  <a:moveTo>
                    <a:pt x="3731444" y="26739"/>
                  </a:moveTo>
                  <a:lnTo>
                    <a:pt x="3723132" y="19812"/>
                  </a:lnTo>
                  <a:lnTo>
                    <a:pt x="3713988" y="15240"/>
                  </a:lnTo>
                  <a:lnTo>
                    <a:pt x="3707892" y="13716"/>
                  </a:lnTo>
                  <a:lnTo>
                    <a:pt x="3709416" y="13716"/>
                  </a:lnTo>
                  <a:lnTo>
                    <a:pt x="3697224" y="10668"/>
                  </a:lnTo>
                  <a:lnTo>
                    <a:pt x="3726561" y="10668"/>
                  </a:lnTo>
                  <a:lnTo>
                    <a:pt x="3729228" y="12192"/>
                  </a:lnTo>
                  <a:lnTo>
                    <a:pt x="3738372" y="19812"/>
                  </a:lnTo>
                  <a:lnTo>
                    <a:pt x="3744468" y="25908"/>
                  </a:lnTo>
                  <a:lnTo>
                    <a:pt x="3730752" y="25908"/>
                  </a:lnTo>
                  <a:lnTo>
                    <a:pt x="3731444" y="26739"/>
                  </a:lnTo>
                  <a:close/>
                </a:path>
                <a:path w="3758565" h="373380">
                  <a:moveTo>
                    <a:pt x="27432" y="27432"/>
                  </a:moveTo>
                  <a:lnTo>
                    <a:pt x="27432" y="25908"/>
                  </a:lnTo>
                  <a:lnTo>
                    <a:pt x="29260" y="25908"/>
                  </a:lnTo>
                  <a:lnTo>
                    <a:pt x="27432" y="27432"/>
                  </a:lnTo>
                  <a:close/>
                </a:path>
                <a:path w="3758565" h="373380">
                  <a:moveTo>
                    <a:pt x="3732276" y="27432"/>
                  </a:moveTo>
                  <a:lnTo>
                    <a:pt x="3731444" y="26739"/>
                  </a:lnTo>
                  <a:lnTo>
                    <a:pt x="3730752" y="25908"/>
                  </a:lnTo>
                  <a:lnTo>
                    <a:pt x="3732276" y="27432"/>
                  </a:lnTo>
                  <a:close/>
                </a:path>
                <a:path w="3758565" h="373380">
                  <a:moveTo>
                    <a:pt x="3745992" y="27432"/>
                  </a:moveTo>
                  <a:lnTo>
                    <a:pt x="3732276" y="27432"/>
                  </a:lnTo>
                  <a:lnTo>
                    <a:pt x="3730752" y="25908"/>
                  </a:lnTo>
                  <a:lnTo>
                    <a:pt x="3744468" y="25908"/>
                  </a:lnTo>
                  <a:lnTo>
                    <a:pt x="3745992" y="27432"/>
                  </a:lnTo>
                  <a:close/>
                </a:path>
                <a:path w="3758565" h="373380">
                  <a:moveTo>
                    <a:pt x="3742944" y="45720"/>
                  </a:moveTo>
                  <a:lnTo>
                    <a:pt x="3738372" y="35052"/>
                  </a:lnTo>
                  <a:lnTo>
                    <a:pt x="3731444" y="26739"/>
                  </a:lnTo>
                  <a:lnTo>
                    <a:pt x="3732276" y="27432"/>
                  </a:lnTo>
                  <a:lnTo>
                    <a:pt x="3745992" y="27432"/>
                  </a:lnTo>
                  <a:lnTo>
                    <a:pt x="3747516" y="28956"/>
                  </a:lnTo>
                  <a:lnTo>
                    <a:pt x="3753612" y="39624"/>
                  </a:lnTo>
                  <a:lnTo>
                    <a:pt x="3754755" y="44196"/>
                  </a:lnTo>
                  <a:lnTo>
                    <a:pt x="3742944" y="44196"/>
                  </a:lnTo>
                  <a:lnTo>
                    <a:pt x="3742944" y="45720"/>
                  </a:lnTo>
                  <a:close/>
                </a:path>
                <a:path w="3758565" h="373380">
                  <a:moveTo>
                    <a:pt x="15240" y="45720"/>
                  </a:moveTo>
                  <a:lnTo>
                    <a:pt x="15240" y="44196"/>
                  </a:lnTo>
                  <a:lnTo>
                    <a:pt x="16110" y="44196"/>
                  </a:lnTo>
                  <a:lnTo>
                    <a:pt x="15240" y="45720"/>
                  </a:lnTo>
                  <a:close/>
                </a:path>
                <a:path w="3758565" h="373380">
                  <a:moveTo>
                    <a:pt x="3744468" y="50292"/>
                  </a:moveTo>
                  <a:lnTo>
                    <a:pt x="3742944" y="44196"/>
                  </a:lnTo>
                  <a:lnTo>
                    <a:pt x="3754755" y="44196"/>
                  </a:lnTo>
                  <a:lnTo>
                    <a:pt x="3755136" y="45720"/>
                  </a:lnTo>
                  <a:lnTo>
                    <a:pt x="3755745" y="48768"/>
                  </a:lnTo>
                  <a:lnTo>
                    <a:pt x="3744468" y="48768"/>
                  </a:lnTo>
                  <a:lnTo>
                    <a:pt x="3744468" y="50292"/>
                  </a:lnTo>
                  <a:close/>
                </a:path>
                <a:path w="3758565" h="373380">
                  <a:moveTo>
                    <a:pt x="13716" y="50292"/>
                  </a:moveTo>
                  <a:lnTo>
                    <a:pt x="13716" y="48768"/>
                  </a:lnTo>
                  <a:lnTo>
                    <a:pt x="14097" y="48768"/>
                  </a:lnTo>
                  <a:lnTo>
                    <a:pt x="13716" y="50292"/>
                  </a:lnTo>
                  <a:close/>
                </a:path>
                <a:path w="3758565" h="373380">
                  <a:moveTo>
                    <a:pt x="3747516" y="60960"/>
                  </a:moveTo>
                  <a:lnTo>
                    <a:pt x="3744468" y="48768"/>
                  </a:lnTo>
                  <a:lnTo>
                    <a:pt x="3755745" y="48768"/>
                  </a:lnTo>
                  <a:lnTo>
                    <a:pt x="3756660" y="53340"/>
                  </a:lnTo>
                  <a:lnTo>
                    <a:pt x="3758184" y="59436"/>
                  </a:lnTo>
                  <a:lnTo>
                    <a:pt x="3747516" y="59436"/>
                  </a:lnTo>
                  <a:lnTo>
                    <a:pt x="3747516" y="60960"/>
                  </a:lnTo>
                  <a:close/>
                </a:path>
                <a:path w="3758565" h="373380">
                  <a:moveTo>
                    <a:pt x="10668" y="60960"/>
                  </a:moveTo>
                  <a:lnTo>
                    <a:pt x="10668" y="59436"/>
                  </a:lnTo>
                  <a:lnTo>
                    <a:pt x="11049" y="59436"/>
                  </a:lnTo>
                  <a:lnTo>
                    <a:pt x="10668" y="60960"/>
                  </a:lnTo>
                  <a:close/>
                </a:path>
                <a:path w="3758565" h="373380">
                  <a:moveTo>
                    <a:pt x="3750128" y="339852"/>
                  </a:moveTo>
                  <a:lnTo>
                    <a:pt x="3738372" y="339852"/>
                  </a:lnTo>
                  <a:lnTo>
                    <a:pt x="3742944" y="329184"/>
                  </a:lnTo>
                  <a:lnTo>
                    <a:pt x="3744468" y="324612"/>
                  </a:lnTo>
                  <a:lnTo>
                    <a:pt x="3745992" y="318516"/>
                  </a:lnTo>
                  <a:lnTo>
                    <a:pt x="3747516" y="313944"/>
                  </a:lnTo>
                  <a:lnTo>
                    <a:pt x="3747516" y="59436"/>
                  </a:lnTo>
                  <a:lnTo>
                    <a:pt x="3758184" y="59436"/>
                  </a:lnTo>
                  <a:lnTo>
                    <a:pt x="3758184" y="313944"/>
                  </a:lnTo>
                  <a:lnTo>
                    <a:pt x="3756660" y="321564"/>
                  </a:lnTo>
                  <a:lnTo>
                    <a:pt x="3753612" y="333756"/>
                  </a:lnTo>
                  <a:lnTo>
                    <a:pt x="3750128" y="339852"/>
                  </a:lnTo>
                  <a:close/>
                </a:path>
                <a:path w="3758565" h="373380">
                  <a:moveTo>
                    <a:pt x="21336" y="339852"/>
                  </a:moveTo>
                  <a:lnTo>
                    <a:pt x="19812" y="338328"/>
                  </a:lnTo>
                  <a:lnTo>
                    <a:pt x="20465" y="338328"/>
                  </a:lnTo>
                  <a:lnTo>
                    <a:pt x="21336" y="339852"/>
                  </a:lnTo>
                  <a:close/>
                </a:path>
                <a:path w="3758565" h="373380">
                  <a:moveTo>
                    <a:pt x="3731444" y="346640"/>
                  </a:moveTo>
                  <a:lnTo>
                    <a:pt x="3738372" y="338328"/>
                  </a:lnTo>
                  <a:lnTo>
                    <a:pt x="3738372" y="339852"/>
                  </a:lnTo>
                  <a:lnTo>
                    <a:pt x="3750128" y="339852"/>
                  </a:lnTo>
                  <a:lnTo>
                    <a:pt x="3747516" y="344424"/>
                  </a:lnTo>
                  <a:lnTo>
                    <a:pt x="3746209" y="345948"/>
                  </a:lnTo>
                  <a:lnTo>
                    <a:pt x="3732276" y="345948"/>
                  </a:lnTo>
                  <a:lnTo>
                    <a:pt x="3731444" y="346640"/>
                  </a:lnTo>
                  <a:close/>
                </a:path>
                <a:path w="3758565" h="373380">
                  <a:moveTo>
                    <a:pt x="29260" y="347472"/>
                  </a:moveTo>
                  <a:lnTo>
                    <a:pt x="27432" y="347472"/>
                  </a:lnTo>
                  <a:lnTo>
                    <a:pt x="27432" y="345948"/>
                  </a:lnTo>
                  <a:lnTo>
                    <a:pt x="29260" y="347472"/>
                  </a:lnTo>
                  <a:close/>
                </a:path>
                <a:path w="3758565" h="373380">
                  <a:moveTo>
                    <a:pt x="3730752" y="347472"/>
                  </a:moveTo>
                  <a:lnTo>
                    <a:pt x="3731444" y="346640"/>
                  </a:lnTo>
                  <a:lnTo>
                    <a:pt x="3732276" y="345948"/>
                  </a:lnTo>
                  <a:lnTo>
                    <a:pt x="3730752" y="347472"/>
                  </a:lnTo>
                  <a:close/>
                </a:path>
                <a:path w="3758565" h="373380">
                  <a:moveTo>
                    <a:pt x="3744903" y="347472"/>
                  </a:moveTo>
                  <a:lnTo>
                    <a:pt x="3730752" y="347472"/>
                  </a:lnTo>
                  <a:lnTo>
                    <a:pt x="3732276" y="345948"/>
                  </a:lnTo>
                  <a:lnTo>
                    <a:pt x="3746209" y="345948"/>
                  </a:lnTo>
                  <a:lnTo>
                    <a:pt x="3744903" y="347472"/>
                  </a:lnTo>
                  <a:close/>
                </a:path>
                <a:path w="3758565" h="373380">
                  <a:moveTo>
                    <a:pt x="3732885" y="359664"/>
                  </a:moveTo>
                  <a:lnTo>
                    <a:pt x="3713988" y="359664"/>
                  </a:lnTo>
                  <a:lnTo>
                    <a:pt x="3723132" y="353568"/>
                  </a:lnTo>
                  <a:lnTo>
                    <a:pt x="3731444" y="346640"/>
                  </a:lnTo>
                  <a:lnTo>
                    <a:pt x="3730752" y="347472"/>
                  </a:lnTo>
                  <a:lnTo>
                    <a:pt x="3744903" y="347472"/>
                  </a:lnTo>
                  <a:lnTo>
                    <a:pt x="3738372" y="355092"/>
                  </a:lnTo>
                  <a:lnTo>
                    <a:pt x="3732885" y="359664"/>
                  </a:lnTo>
                  <a:close/>
                </a:path>
                <a:path w="3758565" h="373380">
                  <a:moveTo>
                    <a:pt x="47244" y="359664"/>
                  </a:moveTo>
                  <a:lnTo>
                    <a:pt x="45720" y="359664"/>
                  </a:lnTo>
                  <a:lnTo>
                    <a:pt x="44196" y="358140"/>
                  </a:lnTo>
                  <a:lnTo>
                    <a:pt x="47244" y="359664"/>
                  </a:lnTo>
                  <a:close/>
                </a:path>
                <a:path w="3758565" h="373380">
                  <a:moveTo>
                    <a:pt x="3729228" y="362712"/>
                  </a:moveTo>
                  <a:lnTo>
                    <a:pt x="3703320" y="362712"/>
                  </a:lnTo>
                  <a:lnTo>
                    <a:pt x="3709416" y="361188"/>
                  </a:lnTo>
                  <a:lnTo>
                    <a:pt x="3707892" y="361188"/>
                  </a:lnTo>
                  <a:lnTo>
                    <a:pt x="3713988" y="358140"/>
                  </a:lnTo>
                  <a:lnTo>
                    <a:pt x="3713988" y="359664"/>
                  </a:lnTo>
                  <a:lnTo>
                    <a:pt x="3732885" y="359664"/>
                  </a:lnTo>
                  <a:lnTo>
                    <a:pt x="3729228" y="362712"/>
                  </a:lnTo>
                  <a:close/>
                </a:path>
                <a:path w="3758565" h="373380">
                  <a:moveTo>
                    <a:pt x="60960" y="362712"/>
                  </a:moveTo>
                  <a:lnTo>
                    <a:pt x="54864" y="362712"/>
                  </a:lnTo>
                  <a:lnTo>
                    <a:pt x="54864" y="361188"/>
                  </a:lnTo>
                  <a:lnTo>
                    <a:pt x="60960" y="362712"/>
                  </a:lnTo>
                  <a:close/>
                </a:path>
                <a:path w="3758565" h="373380">
                  <a:moveTo>
                    <a:pt x="3703320" y="362712"/>
                  </a:moveTo>
                  <a:lnTo>
                    <a:pt x="3697224" y="362712"/>
                  </a:lnTo>
                  <a:lnTo>
                    <a:pt x="3703320" y="361188"/>
                  </a:lnTo>
                  <a:lnTo>
                    <a:pt x="3703320" y="362712"/>
                  </a:lnTo>
                  <a:close/>
                </a:path>
              </a:pathLst>
            </a:custGeom>
            <a:solidFill>
              <a:srgbClr val="4472C3"/>
            </a:solidFill>
          </p:spPr>
          <p:txBody>
            <a:bodyPr wrap="square" lIns="0" tIns="0" rIns="0" bIns="0" rtlCol="0"/>
            <a:lstStyle/>
            <a:p>
              <a:endParaRPr/>
            </a:p>
          </p:txBody>
        </p:sp>
      </p:grpSp>
      <p:sp>
        <p:nvSpPr>
          <p:cNvPr id="29" name="object 29"/>
          <p:cNvSpPr txBox="1"/>
          <p:nvPr/>
        </p:nvSpPr>
        <p:spPr>
          <a:xfrm>
            <a:off x="5889751" y="2174250"/>
            <a:ext cx="3471545" cy="3773170"/>
          </a:xfrm>
          <a:prstGeom prst="rect">
            <a:avLst/>
          </a:prstGeom>
        </p:spPr>
        <p:txBody>
          <a:bodyPr vert="horz" wrap="square" lIns="0" tIns="13970" rIns="0" bIns="0" rtlCol="0">
            <a:spAutoFit/>
          </a:bodyPr>
          <a:lstStyle/>
          <a:p>
            <a:pPr marL="1042669">
              <a:lnSpc>
                <a:spcPct val="100000"/>
              </a:lnSpc>
              <a:spcBef>
                <a:spcPts val="110"/>
              </a:spcBef>
            </a:pPr>
            <a:r>
              <a:rPr sz="1800" b="1" dirty="0">
                <a:latin typeface="Times New Roman"/>
                <a:cs typeface="Times New Roman"/>
              </a:rPr>
              <a:t>OFFLINE</a:t>
            </a:r>
            <a:endParaRPr sz="1800" dirty="0">
              <a:latin typeface="Times New Roman"/>
              <a:cs typeface="Times New Roman"/>
            </a:endParaRPr>
          </a:p>
          <a:p>
            <a:pPr>
              <a:lnSpc>
                <a:spcPct val="100000"/>
              </a:lnSpc>
              <a:spcBef>
                <a:spcPts val="10"/>
              </a:spcBef>
            </a:pPr>
            <a:endParaRPr sz="2000" dirty="0">
              <a:latin typeface="Times New Roman"/>
              <a:cs typeface="Times New Roman"/>
            </a:endParaRPr>
          </a:p>
          <a:p>
            <a:pPr marL="55244">
              <a:lnSpc>
                <a:spcPct val="100000"/>
              </a:lnSpc>
              <a:spcBef>
                <a:spcPts val="5"/>
              </a:spcBef>
            </a:pPr>
            <a:r>
              <a:rPr sz="1300" b="1" spc="10" dirty="0">
                <a:latin typeface="Times New Roman"/>
                <a:cs typeface="Times New Roman"/>
              </a:rPr>
              <a:t>Cơ </a:t>
            </a:r>
            <a:r>
              <a:rPr sz="1300" b="1" spc="5" dirty="0">
                <a:latin typeface="Times New Roman"/>
                <a:cs typeface="Times New Roman"/>
              </a:rPr>
              <a:t>sở </a:t>
            </a:r>
            <a:r>
              <a:rPr sz="1300" b="1" spc="10" dirty="0">
                <a:latin typeface="Times New Roman"/>
                <a:cs typeface="Times New Roman"/>
              </a:rPr>
              <a:t>Hà</a:t>
            </a:r>
            <a:r>
              <a:rPr sz="1300" b="1" spc="-5" dirty="0">
                <a:latin typeface="Times New Roman"/>
                <a:cs typeface="Times New Roman"/>
              </a:rPr>
              <a:t> </a:t>
            </a:r>
            <a:r>
              <a:rPr sz="1300" b="1" spc="5" dirty="0">
                <a:latin typeface="Times New Roman"/>
                <a:cs typeface="Times New Roman"/>
              </a:rPr>
              <a:t>Nội:</a:t>
            </a:r>
            <a:endParaRPr sz="1300" dirty="0">
              <a:latin typeface="Times New Roman"/>
              <a:cs typeface="Times New Roman"/>
            </a:endParaRPr>
          </a:p>
          <a:p>
            <a:pPr marL="105410">
              <a:lnSpc>
                <a:spcPct val="100000"/>
              </a:lnSpc>
            </a:pPr>
            <a:r>
              <a:rPr sz="1300" i="1" spc="5" dirty="0">
                <a:latin typeface="Times New Roman"/>
                <a:cs typeface="Times New Roman"/>
              </a:rPr>
              <a:t>Cơ sở </a:t>
            </a:r>
            <a:r>
              <a:rPr sz="1300" i="1" spc="10" dirty="0">
                <a:latin typeface="Times New Roman"/>
                <a:cs typeface="Times New Roman"/>
              </a:rPr>
              <a:t>Minh</a:t>
            </a:r>
            <a:r>
              <a:rPr sz="1300" i="1" spc="-15" dirty="0">
                <a:latin typeface="Times New Roman"/>
                <a:cs typeface="Times New Roman"/>
              </a:rPr>
              <a:t> </a:t>
            </a:r>
            <a:r>
              <a:rPr sz="1300" i="1" spc="5" dirty="0">
                <a:latin typeface="Times New Roman"/>
                <a:cs typeface="Times New Roman"/>
              </a:rPr>
              <a:t>Khai:</a:t>
            </a:r>
            <a:endParaRPr sz="1300" dirty="0">
              <a:latin typeface="Times New Roman"/>
              <a:cs typeface="Times New Roman"/>
            </a:endParaRPr>
          </a:p>
          <a:p>
            <a:pPr marL="12700" marR="5080">
              <a:lnSpc>
                <a:spcPct val="101600"/>
              </a:lnSpc>
            </a:pPr>
            <a:r>
              <a:rPr sz="1300" spc="5" dirty="0">
                <a:latin typeface="Times New Roman"/>
                <a:cs typeface="Times New Roman"/>
              </a:rPr>
              <a:t>Phòng </a:t>
            </a:r>
            <a:r>
              <a:rPr sz="1300" spc="10" dirty="0">
                <a:latin typeface="Times New Roman"/>
                <a:cs typeface="Times New Roman"/>
              </a:rPr>
              <a:t>106 </a:t>
            </a:r>
            <a:r>
              <a:rPr sz="1300" spc="5" dirty="0">
                <a:latin typeface="Times New Roman"/>
                <a:cs typeface="Times New Roman"/>
              </a:rPr>
              <a:t>nhà </a:t>
            </a:r>
            <a:r>
              <a:rPr sz="1300" spc="10" dirty="0">
                <a:latin typeface="Times New Roman"/>
                <a:cs typeface="Times New Roman"/>
              </a:rPr>
              <a:t>H.A3 </a:t>
            </a:r>
            <a:r>
              <a:rPr sz="1300" spc="5" dirty="0">
                <a:latin typeface="Carlito"/>
                <a:cs typeface="Carlito"/>
              </a:rPr>
              <a:t>- </a:t>
            </a:r>
            <a:r>
              <a:rPr sz="1300" spc="5" dirty="0">
                <a:latin typeface="Times New Roman"/>
                <a:cs typeface="Times New Roman"/>
              </a:rPr>
              <a:t>Khu giảng đường, </a:t>
            </a:r>
            <a:r>
              <a:rPr sz="1300" dirty="0">
                <a:latin typeface="Times New Roman"/>
                <a:cs typeface="Times New Roman"/>
              </a:rPr>
              <a:t>Trường  Đại </a:t>
            </a:r>
            <a:r>
              <a:rPr sz="1300" spc="5" dirty="0">
                <a:latin typeface="Times New Roman"/>
                <a:cs typeface="Times New Roman"/>
              </a:rPr>
              <a:t>học Kinh tế </a:t>
            </a:r>
            <a:r>
              <a:rPr sz="1300" spc="5" dirty="0">
                <a:latin typeface="Carlito"/>
                <a:cs typeface="Carlito"/>
              </a:rPr>
              <a:t>- </a:t>
            </a:r>
            <a:r>
              <a:rPr sz="1300" spc="5" dirty="0">
                <a:latin typeface="Times New Roman"/>
                <a:cs typeface="Times New Roman"/>
              </a:rPr>
              <a:t>Kỹ thuật Công nghiệp </a:t>
            </a:r>
            <a:r>
              <a:rPr sz="1300" spc="5" dirty="0">
                <a:latin typeface="Carlito"/>
                <a:cs typeface="Carlito"/>
              </a:rPr>
              <a:t>- </a:t>
            </a:r>
            <a:r>
              <a:rPr sz="1300" spc="5" dirty="0">
                <a:latin typeface="Times New Roman"/>
                <a:cs typeface="Times New Roman"/>
              </a:rPr>
              <a:t>Ngõ</a:t>
            </a:r>
            <a:r>
              <a:rPr sz="1300" spc="100" dirty="0">
                <a:latin typeface="Times New Roman"/>
                <a:cs typeface="Times New Roman"/>
              </a:rPr>
              <a:t> </a:t>
            </a:r>
            <a:r>
              <a:rPr sz="1300" spc="5" dirty="0">
                <a:latin typeface="Times New Roman"/>
                <a:cs typeface="Times New Roman"/>
              </a:rPr>
              <a:t>454,</a:t>
            </a:r>
            <a:endParaRPr sz="1300" dirty="0">
              <a:latin typeface="Times New Roman"/>
              <a:cs typeface="Times New Roman"/>
            </a:endParaRPr>
          </a:p>
          <a:p>
            <a:pPr marL="12700" marR="793750">
              <a:lnSpc>
                <a:spcPct val="101600"/>
              </a:lnSpc>
              <a:spcBef>
                <a:spcPts val="20"/>
              </a:spcBef>
            </a:pPr>
            <a:r>
              <a:rPr sz="1300" spc="5" dirty="0">
                <a:latin typeface="Times New Roman"/>
                <a:cs typeface="Times New Roman"/>
              </a:rPr>
              <a:t>Phố </a:t>
            </a:r>
            <a:r>
              <a:rPr sz="1300" spc="10" dirty="0">
                <a:latin typeface="Times New Roman"/>
                <a:cs typeface="Times New Roman"/>
              </a:rPr>
              <a:t>Minh </a:t>
            </a:r>
            <a:r>
              <a:rPr sz="1300" spc="5" dirty="0">
                <a:latin typeface="Times New Roman"/>
                <a:cs typeface="Times New Roman"/>
              </a:rPr>
              <a:t>Khai, Hai </a:t>
            </a:r>
            <a:r>
              <a:rPr sz="1300" spc="10" dirty="0">
                <a:latin typeface="Times New Roman"/>
                <a:cs typeface="Times New Roman"/>
              </a:rPr>
              <a:t>Bà </a:t>
            </a:r>
            <a:r>
              <a:rPr sz="1300" dirty="0">
                <a:latin typeface="Times New Roman"/>
                <a:cs typeface="Times New Roman"/>
              </a:rPr>
              <a:t>Trưng, </a:t>
            </a:r>
            <a:r>
              <a:rPr sz="1300" spc="5" dirty="0">
                <a:latin typeface="Times New Roman"/>
                <a:cs typeface="Times New Roman"/>
              </a:rPr>
              <a:t>Hà</a:t>
            </a:r>
            <a:r>
              <a:rPr sz="1300" spc="-90" dirty="0">
                <a:latin typeface="Times New Roman"/>
                <a:cs typeface="Times New Roman"/>
              </a:rPr>
              <a:t> </a:t>
            </a:r>
            <a:r>
              <a:rPr sz="1300" spc="5" dirty="0">
                <a:latin typeface="Times New Roman"/>
                <a:cs typeface="Times New Roman"/>
              </a:rPr>
              <a:t>Nội;  Điện thoại:</a:t>
            </a:r>
            <a:r>
              <a:rPr sz="1300" dirty="0">
                <a:latin typeface="Times New Roman"/>
                <a:cs typeface="Times New Roman"/>
              </a:rPr>
              <a:t> </a:t>
            </a:r>
            <a:r>
              <a:rPr sz="1300" spc="5" dirty="0">
                <a:latin typeface="Times New Roman"/>
                <a:cs typeface="Times New Roman"/>
              </a:rPr>
              <a:t>0243.6339857</a:t>
            </a:r>
            <a:endParaRPr sz="1300" dirty="0">
              <a:latin typeface="Times New Roman"/>
              <a:cs typeface="Times New Roman"/>
            </a:endParaRPr>
          </a:p>
          <a:p>
            <a:pPr marL="12700">
              <a:lnSpc>
                <a:spcPct val="100000"/>
              </a:lnSpc>
            </a:pPr>
            <a:r>
              <a:rPr sz="1300" i="1" spc="5" dirty="0">
                <a:latin typeface="Carlito"/>
                <a:cs typeface="Carlito"/>
              </a:rPr>
              <a:t>- </a:t>
            </a:r>
            <a:r>
              <a:rPr sz="1300" i="1" spc="5" dirty="0">
                <a:latin typeface="Times New Roman"/>
                <a:cs typeface="Times New Roman"/>
              </a:rPr>
              <a:t>Cơ sở Lĩnh</a:t>
            </a:r>
            <a:r>
              <a:rPr sz="1300" i="1" spc="25" dirty="0">
                <a:latin typeface="Times New Roman"/>
                <a:cs typeface="Times New Roman"/>
              </a:rPr>
              <a:t> </a:t>
            </a:r>
            <a:r>
              <a:rPr sz="1300" i="1" spc="5" dirty="0">
                <a:latin typeface="Times New Roman"/>
                <a:cs typeface="Times New Roman"/>
              </a:rPr>
              <a:t>Nam:</a:t>
            </a:r>
            <a:endParaRPr sz="1300" dirty="0">
              <a:latin typeface="Times New Roman"/>
              <a:cs typeface="Times New Roman"/>
            </a:endParaRPr>
          </a:p>
          <a:p>
            <a:pPr marL="12700" marR="5080">
              <a:lnSpc>
                <a:spcPct val="101600"/>
              </a:lnSpc>
            </a:pPr>
            <a:r>
              <a:rPr sz="1300" spc="5" dirty="0">
                <a:latin typeface="Times New Roman"/>
                <a:cs typeface="Times New Roman"/>
              </a:rPr>
              <a:t>Phòng </a:t>
            </a:r>
            <a:r>
              <a:rPr sz="1300" spc="10" dirty="0">
                <a:latin typeface="Times New Roman"/>
                <a:cs typeface="Times New Roman"/>
              </a:rPr>
              <a:t>103 </a:t>
            </a:r>
            <a:r>
              <a:rPr sz="1300" spc="5" dirty="0">
                <a:latin typeface="Times New Roman"/>
                <a:cs typeface="Times New Roman"/>
              </a:rPr>
              <a:t>nhà </a:t>
            </a:r>
            <a:r>
              <a:rPr sz="1300" spc="10" dirty="0">
                <a:latin typeface="Times New Roman"/>
                <a:cs typeface="Times New Roman"/>
              </a:rPr>
              <a:t>H.A8 </a:t>
            </a:r>
            <a:r>
              <a:rPr sz="1300" spc="5" dirty="0">
                <a:latin typeface="Carlito"/>
                <a:cs typeface="Carlito"/>
              </a:rPr>
              <a:t>- </a:t>
            </a:r>
            <a:r>
              <a:rPr sz="1300" spc="5" dirty="0">
                <a:latin typeface="Times New Roman"/>
                <a:cs typeface="Times New Roman"/>
              </a:rPr>
              <a:t>Khu giảng đường, </a:t>
            </a:r>
            <a:r>
              <a:rPr sz="1300" dirty="0">
                <a:latin typeface="Times New Roman"/>
                <a:cs typeface="Times New Roman"/>
              </a:rPr>
              <a:t>Trường  Đại </a:t>
            </a:r>
            <a:r>
              <a:rPr sz="1300" spc="5" dirty="0">
                <a:latin typeface="Times New Roman"/>
                <a:cs typeface="Times New Roman"/>
              </a:rPr>
              <a:t>học Kinh tế </a:t>
            </a:r>
            <a:r>
              <a:rPr sz="1300" spc="5" dirty="0">
                <a:latin typeface="Carlito"/>
                <a:cs typeface="Carlito"/>
              </a:rPr>
              <a:t>- </a:t>
            </a:r>
            <a:r>
              <a:rPr sz="1300" spc="5" dirty="0">
                <a:latin typeface="Times New Roman"/>
                <a:cs typeface="Times New Roman"/>
              </a:rPr>
              <a:t>Kỹ thuật Công nghiệp </a:t>
            </a:r>
            <a:r>
              <a:rPr sz="1300" spc="5" dirty="0">
                <a:latin typeface="Carlito"/>
                <a:cs typeface="Carlito"/>
              </a:rPr>
              <a:t>- </a:t>
            </a:r>
            <a:r>
              <a:rPr sz="1300" spc="5" dirty="0">
                <a:latin typeface="Times New Roman"/>
                <a:cs typeface="Times New Roman"/>
              </a:rPr>
              <a:t>Ngõ</a:t>
            </a:r>
            <a:r>
              <a:rPr sz="1300" spc="100" dirty="0">
                <a:latin typeface="Times New Roman"/>
                <a:cs typeface="Times New Roman"/>
              </a:rPr>
              <a:t> </a:t>
            </a:r>
            <a:r>
              <a:rPr sz="1300" spc="5" dirty="0">
                <a:latin typeface="Times New Roman"/>
                <a:cs typeface="Times New Roman"/>
              </a:rPr>
              <a:t>218,</a:t>
            </a:r>
            <a:endParaRPr sz="1300" dirty="0">
              <a:latin typeface="Times New Roman"/>
              <a:cs typeface="Times New Roman"/>
            </a:endParaRPr>
          </a:p>
          <a:p>
            <a:pPr marL="12700">
              <a:lnSpc>
                <a:spcPct val="100000"/>
              </a:lnSpc>
              <a:spcBef>
                <a:spcPts val="45"/>
              </a:spcBef>
            </a:pPr>
            <a:r>
              <a:rPr sz="1300" spc="5" dirty="0">
                <a:latin typeface="Times New Roman"/>
                <a:cs typeface="Times New Roman"/>
              </a:rPr>
              <a:t>Phố Lĩnh </a:t>
            </a:r>
            <a:r>
              <a:rPr sz="1300" spc="-5" dirty="0">
                <a:latin typeface="Times New Roman"/>
                <a:cs typeface="Times New Roman"/>
              </a:rPr>
              <a:t>Nam, </a:t>
            </a:r>
            <a:r>
              <a:rPr sz="1300" spc="5" dirty="0">
                <a:latin typeface="Times New Roman"/>
                <a:cs typeface="Times New Roman"/>
              </a:rPr>
              <a:t>Hoàng </a:t>
            </a:r>
            <a:r>
              <a:rPr sz="1300" spc="10" dirty="0">
                <a:latin typeface="Times New Roman"/>
                <a:cs typeface="Times New Roman"/>
              </a:rPr>
              <a:t>Mai, </a:t>
            </a:r>
            <a:r>
              <a:rPr sz="1300" spc="5" dirty="0">
                <a:latin typeface="Times New Roman"/>
                <a:cs typeface="Times New Roman"/>
              </a:rPr>
              <a:t>Hà</a:t>
            </a:r>
            <a:r>
              <a:rPr sz="1300" spc="45" dirty="0">
                <a:latin typeface="Times New Roman"/>
                <a:cs typeface="Times New Roman"/>
              </a:rPr>
              <a:t> </a:t>
            </a:r>
            <a:r>
              <a:rPr sz="1300" spc="5" dirty="0">
                <a:latin typeface="Times New Roman"/>
                <a:cs typeface="Times New Roman"/>
              </a:rPr>
              <a:t>Nội.</a:t>
            </a:r>
            <a:endParaRPr sz="1300" dirty="0">
              <a:latin typeface="Times New Roman"/>
              <a:cs typeface="Times New Roman"/>
            </a:endParaRPr>
          </a:p>
          <a:p>
            <a:pPr marL="12700">
              <a:lnSpc>
                <a:spcPct val="100000"/>
              </a:lnSpc>
              <a:spcBef>
                <a:spcPts val="25"/>
              </a:spcBef>
            </a:pPr>
            <a:r>
              <a:rPr sz="1300" spc="5" dirty="0">
                <a:latin typeface="Times New Roman"/>
                <a:cs typeface="Times New Roman"/>
              </a:rPr>
              <a:t>Điện thoại:</a:t>
            </a:r>
            <a:r>
              <a:rPr sz="1300" dirty="0">
                <a:latin typeface="Times New Roman"/>
                <a:cs typeface="Times New Roman"/>
              </a:rPr>
              <a:t> </a:t>
            </a:r>
            <a:r>
              <a:rPr sz="1300" spc="5" dirty="0">
                <a:latin typeface="Times New Roman"/>
                <a:cs typeface="Times New Roman"/>
              </a:rPr>
              <a:t>0243.2336137</a:t>
            </a:r>
            <a:endParaRPr sz="1300" dirty="0">
              <a:latin typeface="Times New Roman"/>
              <a:cs typeface="Times New Roman"/>
            </a:endParaRPr>
          </a:p>
          <a:p>
            <a:pPr>
              <a:lnSpc>
                <a:spcPct val="100000"/>
              </a:lnSpc>
              <a:spcBef>
                <a:spcPts val="20"/>
              </a:spcBef>
            </a:pPr>
            <a:endParaRPr sz="1100" dirty="0">
              <a:latin typeface="Times New Roman"/>
              <a:cs typeface="Times New Roman"/>
            </a:endParaRPr>
          </a:p>
          <a:p>
            <a:pPr marL="133350">
              <a:lnSpc>
                <a:spcPct val="100000"/>
              </a:lnSpc>
            </a:pPr>
            <a:r>
              <a:rPr sz="1300" b="1" spc="10" dirty="0">
                <a:latin typeface="Times New Roman"/>
                <a:cs typeface="Times New Roman"/>
              </a:rPr>
              <a:t>ơ </a:t>
            </a:r>
            <a:r>
              <a:rPr sz="1300" b="1" spc="5" dirty="0">
                <a:latin typeface="Times New Roman"/>
                <a:cs typeface="Times New Roman"/>
              </a:rPr>
              <a:t>sở </a:t>
            </a:r>
            <a:r>
              <a:rPr sz="1300" b="1" spc="10" dirty="0">
                <a:latin typeface="Times New Roman"/>
                <a:cs typeface="Times New Roman"/>
              </a:rPr>
              <a:t>Nam</a:t>
            </a:r>
            <a:r>
              <a:rPr sz="1300" b="1" dirty="0">
                <a:latin typeface="Times New Roman"/>
                <a:cs typeface="Times New Roman"/>
              </a:rPr>
              <a:t> </a:t>
            </a:r>
            <a:r>
              <a:rPr sz="1300" b="1" spc="5" dirty="0">
                <a:latin typeface="Times New Roman"/>
                <a:cs typeface="Times New Roman"/>
              </a:rPr>
              <a:t>Định:</a:t>
            </a:r>
            <a:endParaRPr sz="1300" dirty="0">
              <a:latin typeface="Times New Roman"/>
              <a:cs typeface="Times New Roman"/>
            </a:endParaRPr>
          </a:p>
          <a:p>
            <a:pPr marL="12700" marR="158750">
              <a:lnSpc>
                <a:spcPts val="1610"/>
              </a:lnSpc>
              <a:spcBef>
                <a:spcPts val="35"/>
              </a:spcBef>
            </a:pPr>
            <a:r>
              <a:rPr sz="1300" spc="5" dirty="0">
                <a:latin typeface="Carlito"/>
                <a:cs typeface="Carlito"/>
              </a:rPr>
              <a:t>- </a:t>
            </a:r>
            <a:r>
              <a:rPr sz="1300" spc="5" dirty="0">
                <a:latin typeface="Times New Roman"/>
                <a:cs typeface="Times New Roman"/>
              </a:rPr>
              <a:t>Tầng </a:t>
            </a:r>
            <a:r>
              <a:rPr sz="1300" spc="10" dirty="0">
                <a:latin typeface="Times New Roman"/>
                <a:cs typeface="Times New Roman"/>
              </a:rPr>
              <a:t>1 khu </a:t>
            </a:r>
            <a:r>
              <a:rPr sz="1300" spc="5" dirty="0">
                <a:latin typeface="Times New Roman"/>
                <a:cs typeface="Times New Roman"/>
              </a:rPr>
              <a:t>nhà </a:t>
            </a:r>
            <a:r>
              <a:rPr sz="1300" spc="10" dirty="0">
                <a:latin typeface="Times New Roman"/>
                <a:cs typeface="Times New Roman"/>
              </a:rPr>
              <a:t>Văn phòng </a:t>
            </a:r>
            <a:r>
              <a:rPr sz="1300" spc="5" dirty="0">
                <a:latin typeface="Carlito"/>
                <a:cs typeface="Carlito"/>
              </a:rPr>
              <a:t>- </a:t>
            </a:r>
            <a:r>
              <a:rPr sz="1300" spc="5" dirty="0">
                <a:latin typeface="Times New Roman"/>
                <a:cs typeface="Times New Roman"/>
              </a:rPr>
              <a:t>Số </a:t>
            </a:r>
            <a:r>
              <a:rPr sz="1300" spc="10" dirty="0">
                <a:latin typeface="Times New Roman"/>
                <a:cs typeface="Times New Roman"/>
              </a:rPr>
              <a:t>353 </a:t>
            </a:r>
            <a:r>
              <a:rPr sz="1300" spc="-10" dirty="0">
                <a:latin typeface="Times New Roman"/>
                <a:cs typeface="Times New Roman"/>
              </a:rPr>
              <a:t>Trần</a:t>
            </a:r>
            <a:r>
              <a:rPr sz="1300" spc="-85" dirty="0">
                <a:latin typeface="Times New Roman"/>
                <a:cs typeface="Times New Roman"/>
              </a:rPr>
              <a:t> </a:t>
            </a:r>
            <a:r>
              <a:rPr sz="1300" spc="5" dirty="0">
                <a:latin typeface="Times New Roman"/>
                <a:cs typeface="Times New Roman"/>
              </a:rPr>
              <a:t>Hưng  Đạo, Thành </a:t>
            </a:r>
            <a:r>
              <a:rPr sz="1300" spc="10" dirty="0">
                <a:latin typeface="Times New Roman"/>
                <a:cs typeface="Times New Roman"/>
              </a:rPr>
              <a:t>phố </a:t>
            </a:r>
            <a:r>
              <a:rPr sz="1300" spc="5" dirty="0">
                <a:latin typeface="Times New Roman"/>
                <a:cs typeface="Times New Roman"/>
              </a:rPr>
              <a:t>Nam</a:t>
            </a:r>
            <a:r>
              <a:rPr sz="1300" spc="-10" dirty="0">
                <a:latin typeface="Times New Roman"/>
                <a:cs typeface="Times New Roman"/>
              </a:rPr>
              <a:t> </a:t>
            </a:r>
            <a:r>
              <a:rPr sz="1300" spc="5" dirty="0">
                <a:latin typeface="Times New Roman"/>
                <a:cs typeface="Times New Roman"/>
              </a:rPr>
              <a:t>Định.</a:t>
            </a:r>
            <a:endParaRPr sz="1300" dirty="0">
              <a:latin typeface="Times New Roman"/>
              <a:cs typeface="Times New Roman"/>
            </a:endParaRPr>
          </a:p>
          <a:p>
            <a:pPr marL="12700">
              <a:lnSpc>
                <a:spcPts val="1520"/>
              </a:lnSpc>
            </a:pPr>
            <a:r>
              <a:rPr sz="1300" spc="5" dirty="0">
                <a:latin typeface="Times New Roman"/>
                <a:cs typeface="Times New Roman"/>
              </a:rPr>
              <a:t>Điện thoại:</a:t>
            </a:r>
            <a:r>
              <a:rPr sz="1300" dirty="0">
                <a:latin typeface="Times New Roman"/>
                <a:cs typeface="Times New Roman"/>
              </a:rPr>
              <a:t> </a:t>
            </a:r>
            <a:r>
              <a:rPr sz="1300" spc="5" dirty="0">
                <a:latin typeface="Times New Roman"/>
                <a:cs typeface="Times New Roman"/>
              </a:rPr>
              <a:t>02283.841609</a:t>
            </a:r>
            <a:endParaRPr sz="1300" dirty="0">
              <a:latin typeface="Times New Roman"/>
              <a:cs typeface="Times New Roman"/>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460031" y="2399281"/>
            <a:ext cx="9138336" cy="3088025"/>
          </a:xfrm>
          <a:prstGeom prst="rect">
            <a:avLst/>
          </a:prstGeom>
        </p:spPr>
        <p:txBody>
          <a:bodyPr vert="horz" wrap="square" lIns="0" tIns="137160" rIns="0" bIns="0" rtlCol="0">
            <a:spAutoFit/>
          </a:bodyPr>
          <a:lstStyle/>
          <a:p>
            <a:pPr marL="3909695" indent="-379095">
              <a:lnSpc>
                <a:spcPct val="100000"/>
              </a:lnSpc>
              <a:spcBef>
                <a:spcPts val="1080"/>
              </a:spcBef>
              <a:buAutoNum type="arabicPeriod"/>
              <a:tabLst>
                <a:tab pos="3909695" algn="l"/>
                <a:tab pos="3910329" algn="l"/>
              </a:tabLst>
            </a:pPr>
            <a:r>
              <a:rPr spc="-5" dirty="0"/>
              <a:t>THƯỜNG </a:t>
            </a:r>
            <a:r>
              <a:rPr dirty="0"/>
              <a:t>XUYÊN TRUY </a:t>
            </a:r>
            <a:r>
              <a:rPr spc="5" dirty="0"/>
              <a:t>CẬP </a:t>
            </a:r>
            <a:r>
              <a:rPr dirty="0"/>
              <a:t>WEBSITE</a:t>
            </a:r>
            <a:r>
              <a:rPr spc="315" dirty="0"/>
              <a:t> </a:t>
            </a:r>
            <a:r>
              <a:rPr spc="-5" dirty="0"/>
              <a:t>TRƯỜNG:</a:t>
            </a:r>
          </a:p>
          <a:p>
            <a:pPr marL="3909060">
              <a:lnSpc>
                <a:spcPct val="100000"/>
              </a:lnSpc>
              <a:spcBef>
                <a:spcPts val="985"/>
              </a:spcBef>
            </a:pPr>
            <a:r>
              <a:rPr b="0" u="heavy" spc="-415" dirty="0">
                <a:solidFill>
                  <a:srgbClr val="0562C1"/>
                </a:solidFill>
                <a:uFill>
                  <a:solidFill>
                    <a:srgbClr val="0562C1"/>
                  </a:solidFill>
                </a:uFill>
                <a:latin typeface="Times New Roman"/>
                <a:cs typeface="Times New Roman"/>
              </a:rPr>
              <a:t> </a:t>
            </a:r>
            <a:r>
              <a:rPr u="heavy" spc="-10" dirty="0">
                <a:solidFill>
                  <a:srgbClr val="0562C1"/>
                </a:solidFill>
                <a:uFill>
                  <a:solidFill>
                    <a:srgbClr val="0562C1"/>
                  </a:solidFill>
                </a:uFill>
                <a:hlinkClick r:id="rId2"/>
              </a:rPr>
              <a:t>WWW.UNETI.EDU.VN</a:t>
            </a:r>
          </a:p>
          <a:p>
            <a:pPr marL="3909695" indent="-379095">
              <a:lnSpc>
                <a:spcPct val="100000"/>
              </a:lnSpc>
              <a:spcBef>
                <a:spcPts val="994"/>
              </a:spcBef>
              <a:buAutoNum type="arabicPeriod" startAt="2"/>
              <a:tabLst>
                <a:tab pos="3909695" algn="l"/>
                <a:tab pos="3910329" algn="l"/>
              </a:tabLst>
            </a:pPr>
            <a:r>
              <a:rPr dirty="0"/>
              <a:t>TRANG </a:t>
            </a:r>
            <a:r>
              <a:rPr spc="5" dirty="0"/>
              <a:t>CÁ </a:t>
            </a:r>
            <a:r>
              <a:rPr dirty="0"/>
              <a:t>NHÂN:</a:t>
            </a:r>
            <a:r>
              <a:rPr u="heavy" spc="-130" dirty="0">
                <a:solidFill>
                  <a:srgbClr val="0562C1"/>
                </a:solidFill>
                <a:uFill>
                  <a:solidFill>
                    <a:srgbClr val="0562C1"/>
                  </a:solidFill>
                </a:uFill>
              </a:rPr>
              <a:t> </a:t>
            </a:r>
            <a:r>
              <a:rPr u="heavy" spc="-5" dirty="0">
                <a:solidFill>
                  <a:srgbClr val="0562C1"/>
                </a:solidFill>
                <a:uFill>
                  <a:solidFill>
                    <a:srgbClr val="0562C1"/>
                  </a:solidFill>
                </a:uFill>
                <a:hlinkClick r:id="rId3"/>
              </a:rPr>
              <a:t>WWW.SINHVIEN.UNETI.EDU.VN</a:t>
            </a:r>
          </a:p>
          <a:p>
            <a:pPr marL="3909060" marR="8255" indent="-378460">
              <a:lnSpc>
                <a:spcPts val="2980"/>
              </a:lnSpc>
              <a:spcBef>
                <a:spcPts val="250"/>
              </a:spcBef>
              <a:buAutoNum type="arabicPeriod" startAt="2"/>
              <a:tabLst>
                <a:tab pos="3909695" algn="l"/>
                <a:tab pos="3910329" algn="l"/>
              </a:tabLst>
            </a:pPr>
            <a:r>
              <a:rPr spc="5" dirty="0"/>
              <a:t>CÁC </a:t>
            </a:r>
            <a:r>
              <a:rPr spc="-30" dirty="0"/>
              <a:t>FANPAGES, </a:t>
            </a:r>
            <a:r>
              <a:rPr spc="-5" dirty="0"/>
              <a:t>NHÓM,… </a:t>
            </a:r>
            <a:r>
              <a:rPr dirty="0"/>
              <a:t>CỦA </a:t>
            </a:r>
            <a:r>
              <a:rPr spc="-5" dirty="0"/>
              <a:t>ĐƠN </a:t>
            </a:r>
            <a:r>
              <a:rPr dirty="0"/>
              <a:t>VỊ, </a:t>
            </a:r>
            <a:r>
              <a:rPr spc="-5" dirty="0"/>
              <a:t>TỔ </a:t>
            </a:r>
            <a:r>
              <a:rPr spc="-10" dirty="0"/>
              <a:t>ĐỘI,  </a:t>
            </a:r>
            <a:r>
              <a:rPr dirty="0"/>
              <a:t>CLB, KHOA,…CỦA NHÀ</a:t>
            </a:r>
            <a:r>
              <a:rPr spc="-185" dirty="0"/>
              <a:t> </a:t>
            </a:r>
            <a:r>
              <a:rPr dirty="0"/>
              <a:t>TRƯỜNG</a:t>
            </a:r>
          </a:p>
          <a:p>
            <a:pPr marL="3518535">
              <a:lnSpc>
                <a:spcPct val="100000"/>
              </a:lnSpc>
              <a:spcBef>
                <a:spcPts val="5"/>
              </a:spcBef>
            </a:pPr>
            <a:endParaRPr sz="2350" dirty="0"/>
          </a:p>
          <a:p>
            <a:pPr marL="3531235" marR="5080">
              <a:lnSpc>
                <a:spcPct val="149700"/>
              </a:lnSpc>
            </a:pPr>
            <a:r>
              <a:rPr i="1" spc="5" dirty="0">
                <a:solidFill>
                  <a:srgbClr val="FF0000"/>
                </a:solidFill>
                <a:latin typeface="Times New Roman"/>
                <a:cs typeface="Times New Roman"/>
              </a:rPr>
              <a:t>ĐỂ </a:t>
            </a:r>
            <a:r>
              <a:rPr i="1" dirty="0">
                <a:solidFill>
                  <a:srgbClr val="FF0000"/>
                </a:solidFill>
                <a:latin typeface="Times New Roman"/>
                <a:cs typeface="Times New Roman"/>
              </a:rPr>
              <a:t>ĐƯỢC CẬP NHẬT THÔNG TIN MỘT CÁCH </a:t>
            </a:r>
            <a:r>
              <a:rPr i="1" spc="-5" dirty="0" smtClean="0">
                <a:solidFill>
                  <a:srgbClr val="FF0000"/>
                </a:solidFill>
                <a:latin typeface="Times New Roman"/>
                <a:cs typeface="Times New Roman"/>
              </a:rPr>
              <a:t>NHANH  </a:t>
            </a:r>
            <a:r>
              <a:rPr i="1" dirty="0">
                <a:solidFill>
                  <a:srgbClr val="FF0000"/>
                </a:solidFill>
                <a:latin typeface="Times New Roman"/>
                <a:cs typeface="Times New Roman"/>
              </a:rPr>
              <a:t>CHÓNG, ĐẦY </a:t>
            </a:r>
            <a:r>
              <a:rPr i="1" spc="5" dirty="0">
                <a:solidFill>
                  <a:srgbClr val="FF0000"/>
                </a:solidFill>
                <a:latin typeface="Times New Roman"/>
                <a:cs typeface="Times New Roman"/>
              </a:rPr>
              <a:t>ĐỦ, </a:t>
            </a:r>
            <a:r>
              <a:rPr i="1" dirty="0">
                <a:solidFill>
                  <a:srgbClr val="FF0000"/>
                </a:solidFill>
                <a:latin typeface="Times New Roman"/>
                <a:cs typeface="Times New Roman"/>
              </a:rPr>
              <a:t>CHÍNH</a:t>
            </a:r>
            <a:r>
              <a:rPr i="1" spc="-145" dirty="0">
                <a:solidFill>
                  <a:srgbClr val="FF0000"/>
                </a:solidFill>
                <a:latin typeface="Times New Roman"/>
                <a:cs typeface="Times New Roman"/>
              </a:rPr>
              <a:t> </a:t>
            </a:r>
            <a:r>
              <a:rPr i="1" dirty="0">
                <a:solidFill>
                  <a:srgbClr val="FF0000"/>
                </a:solidFill>
                <a:latin typeface="Times New Roman"/>
                <a:cs typeface="Times New Roman"/>
              </a:rPr>
              <a:t>XÁC.</a:t>
            </a:r>
          </a:p>
        </p:txBody>
      </p:sp>
      <p:grpSp>
        <p:nvGrpSpPr>
          <p:cNvPr id="3" name="object 3"/>
          <p:cNvGrpSpPr/>
          <p:nvPr/>
        </p:nvGrpSpPr>
        <p:grpSpPr>
          <a:xfrm>
            <a:off x="415442" y="2299716"/>
            <a:ext cx="3318510" cy="4124325"/>
            <a:chOff x="415442" y="2299716"/>
            <a:chExt cx="3318510" cy="4124325"/>
          </a:xfrm>
        </p:grpSpPr>
        <p:sp>
          <p:nvSpPr>
            <p:cNvPr id="4" name="object 4"/>
            <p:cNvSpPr/>
            <p:nvPr/>
          </p:nvSpPr>
          <p:spPr>
            <a:xfrm>
              <a:off x="415442" y="5570219"/>
              <a:ext cx="407586" cy="853439"/>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710184" y="2299716"/>
              <a:ext cx="3023332" cy="3226721"/>
            </a:xfrm>
            <a:prstGeom prst="rect">
              <a:avLst/>
            </a:prstGeom>
            <a:blipFill>
              <a:blip r:embed="rId5" cstate="print"/>
              <a:stretch>
                <a:fillRect/>
              </a:stretch>
            </a:blipFill>
          </p:spPr>
          <p:txBody>
            <a:bodyPr wrap="square" lIns="0" tIns="0" rIns="0" bIns="0" rtlCol="0"/>
            <a:lstStyle/>
            <a:p>
              <a:endParaRPr/>
            </a:p>
          </p:txBody>
        </p:sp>
      </p:grpSp>
      <p:sp>
        <p:nvSpPr>
          <p:cNvPr id="6" name="object 6"/>
          <p:cNvSpPr txBox="1">
            <a:spLocks noGrp="1"/>
          </p:cNvSpPr>
          <p:nvPr>
            <p:ph type="title"/>
          </p:nvPr>
        </p:nvSpPr>
        <p:spPr>
          <a:xfrm>
            <a:off x="1905000" y="1676400"/>
            <a:ext cx="6162040" cy="327660"/>
          </a:xfrm>
          <a:prstGeom prst="rect">
            <a:avLst/>
          </a:prstGeom>
        </p:spPr>
        <p:txBody>
          <a:bodyPr vert="horz" wrap="square" lIns="0" tIns="16510" rIns="0" bIns="0" rtlCol="0">
            <a:spAutoFit/>
          </a:bodyPr>
          <a:lstStyle/>
          <a:p>
            <a:pPr marL="12700">
              <a:lnSpc>
                <a:spcPct val="100000"/>
              </a:lnSpc>
              <a:spcBef>
                <a:spcPts val="130"/>
              </a:spcBef>
            </a:pPr>
            <a:r>
              <a:rPr spc="15" dirty="0">
                <a:solidFill>
                  <a:srgbClr val="BF0000"/>
                </a:solidFill>
              </a:rPr>
              <a:t>LƯU </a:t>
            </a:r>
            <a:r>
              <a:rPr spc="20" dirty="0">
                <a:solidFill>
                  <a:srgbClr val="BF0000"/>
                </a:solidFill>
              </a:rPr>
              <a:t>Ý </a:t>
            </a:r>
            <a:r>
              <a:rPr spc="15" dirty="0">
                <a:solidFill>
                  <a:srgbClr val="BF0000"/>
                </a:solidFill>
              </a:rPr>
              <a:t>KHUYẾN KHÍCH CÁC </a:t>
            </a:r>
            <a:r>
              <a:rPr spc="20" dirty="0">
                <a:solidFill>
                  <a:srgbClr val="BF0000"/>
                </a:solidFill>
              </a:rPr>
              <a:t>BẠN </a:t>
            </a:r>
            <a:r>
              <a:rPr spc="15" dirty="0">
                <a:solidFill>
                  <a:srgbClr val="BF0000"/>
                </a:solidFill>
              </a:rPr>
              <a:t>SINH VIÊN</a:t>
            </a:r>
            <a:r>
              <a:rPr spc="-75" dirty="0">
                <a:solidFill>
                  <a:srgbClr val="BF0000"/>
                </a:solidFill>
              </a:rPr>
              <a:t> </a:t>
            </a:r>
            <a:r>
              <a:rPr spc="15" dirty="0">
                <a:solidFill>
                  <a:srgbClr val="BF0000"/>
                </a:solidFill>
              </a:rPr>
              <a:t>NÊN: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44779" y="1202436"/>
            <a:ext cx="9768840" cy="5367527"/>
          </a:xfrm>
          <a:prstGeom prst="rect">
            <a:avLst/>
          </a:prstGeom>
          <a:blipFill>
            <a:blip r:embed="rId2" cstate="print"/>
            <a:stretch>
              <a:fillRect/>
            </a:stretch>
          </a:blipFill>
        </p:spPr>
        <p:txBody>
          <a:bodyPr wrap="square" lIns="0" tIns="0" rIns="0" bIns="0" rtlCol="0"/>
          <a:lstStyle/>
          <a:p>
            <a:endParaRPr/>
          </a:p>
        </p:txBody>
      </p:sp>
      <p:sp>
        <p:nvSpPr>
          <p:cNvPr id="6" name="object 6"/>
          <p:cNvSpPr txBox="1"/>
          <p:nvPr/>
        </p:nvSpPr>
        <p:spPr>
          <a:xfrm>
            <a:off x="1066800" y="2209800"/>
            <a:ext cx="8221981" cy="3018134"/>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905" rIns="0" bIns="0" rtlCol="0">
            <a:spAutoFit/>
          </a:bodyPr>
          <a:lstStyle/>
          <a:p>
            <a:pPr>
              <a:lnSpc>
                <a:spcPct val="100000"/>
              </a:lnSpc>
              <a:spcBef>
                <a:spcPts val="15"/>
              </a:spcBef>
            </a:pPr>
            <a:endParaRPr sz="1400" dirty="0">
              <a:latin typeface="Times New Roman"/>
              <a:cs typeface="Times New Roman"/>
            </a:endParaRPr>
          </a:p>
          <a:p>
            <a:pPr marL="283845" algn="ctr">
              <a:lnSpc>
                <a:spcPct val="100000"/>
              </a:lnSpc>
            </a:pPr>
            <a:r>
              <a:rPr sz="1650" spc="5" dirty="0">
                <a:solidFill>
                  <a:srgbClr val="0000CC"/>
                </a:solidFill>
                <a:latin typeface="Times New Roman"/>
                <a:cs typeface="Times New Roman"/>
              </a:rPr>
              <a:t>MỘT NĂM HỌC MỚI ĐÃ </a:t>
            </a:r>
            <a:r>
              <a:rPr sz="1650" dirty="0">
                <a:solidFill>
                  <a:srgbClr val="0000CC"/>
                </a:solidFill>
                <a:latin typeface="Times New Roman"/>
                <a:cs typeface="Times New Roman"/>
              </a:rPr>
              <a:t>BẮT</a:t>
            </a:r>
            <a:r>
              <a:rPr sz="1650" spc="-204" dirty="0">
                <a:solidFill>
                  <a:srgbClr val="0000CC"/>
                </a:solidFill>
                <a:latin typeface="Times New Roman"/>
                <a:cs typeface="Times New Roman"/>
              </a:rPr>
              <a:t> </a:t>
            </a:r>
            <a:r>
              <a:rPr sz="1650" spc="5" dirty="0">
                <a:solidFill>
                  <a:srgbClr val="0000CC"/>
                </a:solidFill>
                <a:latin typeface="Times New Roman"/>
                <a:cs typeface="Times New Roman"/>
              </a:rPr>
              <a:t>ĐẦU</a:t>
            </a:r>
            <a:endParaRPr sz="1650" dirty="0">
              <a:latin typeface="Times New Roman"/>
              <a:cs typeface="Times New Roman"/>
            </a:endParaRPr>
          </a:p>
          <a:p>
            <a:pPr marL="461645" marR="168275" indent="-635" algn="ctr">
              <a:lnSpc>
                <a:spcPct val="200000"/>
              </a:lnSpc>
            </a:pPr>
            <a:r>
              <a:rPr sz="1650" spc="5" dirty="0">
                <a:solidFill>
                  <a:srgbClr val="0000CC"/>
                </a:solidFill>
                <a:latin typeface="Times New Roman"/>
                <a:cs typeface="Times New Roman"/>
              </a:rPr>
              <a:t>CHÚC </a:t>
            </a:r>
            <a:r>
              <a:rPr sz="1650" dirty="0">
                <a:solidFill>
                  <a:srgbClr val="0000CC"/>
                </a:solidFill>
                <a:latin typeface="Times New Roman"/>
                <a:cs typeface="Times New Roman"/>
              </a:rPr>
              <a:t>CÁC EM </a:t>
            </a:r>
            <a:r>
              <a:rPr lang="en-US" sz="1650" dirty="0" smtClean="0">
                <a:solidFill>
                  <a:srgbClr val="0000CC"/>
                </a:solidFill>
                <a:latin typeface="Times New Roman"/>
                <a:cs typeface="Times New Roman"/>
              </a:rPr>
              <a:t>TÂN </a:t>
            </a:r>
            <a:r>
              <a:rPr sz="1650" spc="5" dirty="0" smtClean="0">
                <a:solidFill>
                  <a:srgbClr val="0000CC"/>
                </a:solidFill>
                <a:latin typeface="Times New Roman"/>
                <a:cs typeface="Times New Roman"/>
              </a:rPr>
              <a:t>SINH </a:t>
            </a:r>
            <a:r>
              <a:rPr sz="1650" spc="-5" dirty="0">
                <a:solidFill>
                  <a:srgbClr val="0000CC"/>
                </a:solidFill>
                <a:latin typeface="Times New Roman"/>
                <a:cs typeface="Times New Roman"/>
              </a:rPr>
              <a:t>VIÊN </a:t>
            </a:r>
            <a:r>
              <a:rPr lang="en-US" sz="1650" spc="-5" dirty="0" smtClean="0">
                <a:solidFill>
                  <a:srgbClr val="0000CC"/>
                </a:solidFill>
                <a:latin typeface="Times New Roman"/>
                <a:cs typeface="Times New Roman"/>
              </a:rPr>
              <a:t>KHÓA 16 </a:t>
            </a:r>
            <a:r>
              <a:rPr sz="1650" dirty="0" smtClean="0">
                <a:solidFill>
                  <a:srgbClr val="0000CC"/>
                </a:solidFill>
                <a:latin typeface="Times New Roman"/>
                <a:cs typeface="Times New Roman"/>
              </a:rPr>
              <a:t>LUÔN </a:t>
            </a:r>
            <a:r>
              <a:rPr sz="1650" dirty="0">
                <a:solidFill>
                  <a:srgbClr val="0000CC"/>
                </a:solidFill>
                <a:latin typeface="Times New Roman"/>
                <a:cs typeface="Times New Roman"/>
              </a:rPr>
              <a:t>VỮNG VỀ Ý CHÍ, </a:t>
            </a:r>
            <a:r>
              <a:rPr sz="1650" spc="5" dirty="0">
                <a:solidFill>
                  <a:srgbClr val="0000CC"/>
                </a:solidFill>
                <a:latin typeface="Times New Roman"/>
                <a:cs typeface="Times New Roman"/>
              </a:rPr>
              <a:t>MẠNH </a:t>
            </a:r>
            <a:r>
              <a:rPr sz="1650" dirty="0">
                <a:solidFill>
                  <a:srgbClr val="0000CC"/>
                </a:solidFill>
                <a:latin typeface="Times New Roman"/>
                <a:cs typeface="Times New Roman"/>
              </a:rPr>
              <a:t>VỀ THỂ </a:t>
            </a:r>
            <a:r>
              <a:rPr sz="1650" spc="-20" dirty="0">
                <a:solidFill>
                  <a:srgbClr val="0000CC"/>
                </a:solidFill>
                <a:latin typeface="Times New Roman"/>
                <a:cs typeface="Times New Roman"/>
              </a:rPr>
              <a:t>CHẤT,  </a:t>
            </a:r>
            <a:r>
              <a:rPr sz="1650" dirty="0">
                <a:solidFill>
                  <a:srgbClr val="0000CC"/>
                </a:solidFill>
                <a:latin typeface="Times New Roman"/>
                <a:cs typeface="Times New Roman"/>
              </a:rPr>
              <a:t>TƯƠI</a:t>
            </a:r>
            <a:r>
              <a:rPr sz="1650" spc="-20" dirty="0">
                <a:solidFill>
                  <a:srgbClr val="0000CC"/>
                </a:solidFill>
                <a:latin typeface="Times New Roman"/>
                <a:cs typeface="Times New Roman"/>
              </a:rPr>
              <a:t> </a:t>
            </a:r>
            <a:r>
              <a:rPr sz="1650" spc="5" dirty="0">
                <a:solidFill>
                  <a:srgbClr val="0000CC"/>
                </a:solidFill>
                <a:latin typeface="Times New Roman"/>
                <a:cs typeface="Times New Roman"/>
              </a:rPr>
              <a:t>SÁNG</a:t>
            </a:r>
            <a:r>
              <a:rPr sz="1650" spc="-40" dirty="0">
                <a:solidFill>
                  <a:srgbClr val="0000CC"/>
                </a:solidFill>
                <a:latin typeface="Times New Roman"/>
                <a:cs typeface="Times New Roman"/>
              </a:rPr>
              <a:t> </a:t>
            </a:r>
            <a:r>
              <a:rPr sz="1650" dirty="0">
                <a:solidFill>
                  <a:srgbClr val="0000CC"/>
                </a:solidFill>
                <a:latin typeface="Times New Roman"/>
                <a:cs typeface="Times New Roman"/>
              </a:rPr>
              <a:t>VỀ</a:t>
            </a:r>
            <a:r>
              <a:rPr sz="1650" spc="-35" dirty="0">
                <a:solidFill>
                  <a:srgbClr val="0000CC"/>
                </a:solidFill>
                <a:latin typeface="Times New Roman"/>
                <a:cs typeface="Times New Roman"/>
              </a:rPr>
              <a:t> </a:t>
            </a:r>
            <a:r>
              <a:rPr sz="1650" spc="5" dirty="0">
                <a:solidFill>
                  <a:srgbClr val="0000CC"/>
                </a:solidFill>
                <a:latin typeface="Times New Roman"/>
                <a:cs typeface="Times New Roman"/>
              </a:rPr>
              <a:t>TÂM</a:t>
            </a:r>
            <a:r>
              <a:rPr sz="1650" spc="-10" dirty="0">
                <a:solidFill>
                  <a:srgbClr val="0000CC"/>
                </a:solidFill>
                <a:latin typeface="Times New Roman"/>
                <a:cs typeface="Times New Roman"/>
              </a:rPr>
              <a:t> </a:t>
            </a:r>
            <a:r>
              <a:rPr sz="1650" dirty="0">
                <a:solidFill>
                  <a:srgbClr val="0000CC"/>
                </a:solidFill>
                <a:latin typeface="Times New Roman"/>
                <a:cs typeface="Times New Roman"/>
              </a:rPr>
              <a:t>HỒN,</a:t>
            </a:r>
            <a:r>
              <a:rPr sz="1650" spc="-20" dirty="0">
                <a:solidFill>
                  <a:srgbClr val="0000CC"/>
                </a:solidFill>
                <a:latin typeface="Times New Roman"/>
                <a:cs typeface="Times New Roman"/>
              </a:rPr>
              <a:t> </a:t>
            </a:r>
            <a:r>
              <a:rPr sz="1650" dirty="0">
                <a:solidFill>
                  <a:srgbClr val="0000CC"/>
                </a:solidFill>
                <a:latin typeface="Times New Roman"/>
                <a:cs typeface="Times New Roman"/>
              </a:rPr>
              <a:t>LUÔN</a:t>
            </a:r>
            <a:r>
              <a:rPr sz="1650" spc="-15" dirty="0">
                <a:solidFill>
                  <a:srgbClr val="0000CC"/>
                </a:solidFill>
                <a:latin typeface="Times New Roman"/>
                <a:cs typeface="Times New Roman"/>
              </a:rPr>
              <a:t> </a:t>
            </a:r>
            <a:r>
              <a:rPr sz="1650" spc="5" dirty="0">
                <a:solidFill>
                  <a:srgbClr val="0000CC"/>
                </a:solidFill>
                <a:latin typeface="Times New Roman"/>
                <a:cs typeface="Times New Roman"/>
              </a:rPr>
              <a:t>GIỮ </a:t>
            </a:r>
            <a:r>
              <a:rPr sz="1650" dirty="0">
                <a:solidFill>
                  <a:srgbClr val="0000CC"/>
                </a:solidFill>
                <a:latin typeface="Times New Roman"/>
                <a:cs typeface="Times New Roman"/>
              </a:rPr>
              <a:t>ĐƯỢC</a:t>
            </a:r>
            <a:r>
              <a:rPr sz="1650" spc="-15" dirty="0">
                <a:solidFill>
                  <a:srgbClr val="0000CC"/>
                </a:solidFill>
                <a:latin typeface="Times New Roman"/>
                <a:cs typeface="Times New Roman"/>
              </a:rPr>
              <a:t> </a:t>
            </a:r>
            <a:r>
              <a:rPr sz="1650" dirty="0">
                <a:solidFill>
                  <a:srgbClr val="0000CC"/>
                </a:solidFill>
                <a:latin typeface="Times New Roman"/>
                <a:cs typeface="Times New Roman"/>
              </a:rPr>
              <a:t>BẦU NHIỆT</a:t>
            </a:r>
            <a:r>
              <a:rPr sz="1650" spc="-50" dirty="0">
                <a:solidFill>
                  <a:srgbClr val="0000CC"/>
                </a:solidFill>
                <a:latin typeface="Times New Roman"/>
                <a:cs typeface="Times New Roman"/>
              </a:rPr>
              <a:t> </a:t>
            </a:r>
            <a:r>
              <a:rPr sz="1650" spc="5" dirty="0">
                <a:solidFill>
                  <a:srgbClr val="0000CC"/>
                </a:solidFill>
                <a:latin typeface="Times New Roman"/>
                <a:cs typeface="Times New Roman"/>
              </a:rPr>
              <a:t>HUYẾT</a:t>
            </a:r>
            <a:r>
              <a:rPr sz="1650" spc="-50" dirty="0">
                <a:solidFill>
                  <a:srgbClr val="0000CC"/>
                </a:solidFill>
                <a:latin typeface="Times New Roman"/>
                <a:cs typeface="Times New Roman"/>
              </a:rPr>
              <a:t> </a:t>
            </a:r>
            <a:r>
              <a:rPr sz="1650" dirty="0">
                <a:solidFill>
                  <a:srgbClr val="0000CC"/>
                </a:solidFill>
                <a:latin typeface="Times New Roman"/>
                <a:cs typeface="Times New Roman"/>
              </a:rPr>
              <a:t>CỦA</a:t>
            </a:r>
            <a:r>
              <a:rPr sz="1650" spc="-120" dirty="0">
                <a:solidFill>
                  <a:srgbClr val="0000CC"/>
                </a:solidFill>
                <a:latin typeface="Times New Roman"/>
                <a:cs typeface="Times New Roman"/>
              </a:rPr>
              <a:t> </a:t>
            </a:r>
            <a:r>
              <a:rPr sz="1650" dirty="0">
                <a:solidFill>
                  <a:srgbClr val="0000CC"/>
                </a:solidFill>
                <a:latin typeface="Times New Roman"/>
                <a:cs typeface="Times New Roman"/>
              </a:rPr>
              <a:t>TUỔI  TRẺ ĐỂ KHẮC PHỤC MỌI </a:t>
            </a:r>
            <a:r>
              <a:rPr sz="1650" spc="5" dirty="0">
                <a:solidFill>
                  <a:srgbClr val="0000CC"/>
                </a:solidFill>
                <a:latin typeface="Times New Roman"/>
                <a:cs typeface="Times New Roman"/>
              </a:rPr>
              <a:t>KHÓ KHĂN, HOÀN </a:t>
            </a:r>
            <a:r>
              <a:rPr sz="1650" dirty="0">
                <a:solidFill>
                  <a:srgbClr val="0000CC"/>
                </a:solidFill>
                <a:latin typeface="Times New Roman"/>
                <a:cs typeface="Times New Roman"/>
              </a:rPr>
              <a:t>THÀNH </a:t>
            </a:r>
            <a:r>
              <a:rPr sz="1650" spc="5" dirty="0">
                <a:solidFill>
                  <a:srgbClr val="0000CC"/>
                </a:solidFill>
                <a:latin typeface="Times New Roman"/>
                <a:cs typeface="Times New Roman"/>
              </a:rPr>
              <a:t>XUẤT </a:t>
            </a:r>
            <a:r>
              <a:rPr sz="1650" dirty="0">
                <a:solidFill>
                  <a:srgbClr val="0000CC"/>
                </a:solidFill>
                <a:latin typeface="Times New Roman"/>
                <a:cs typeface="Times New Roman"/>
              </a:rPr>
              <a:t>SẮC </a:t>
            </a:r>
            <a:r>
              <a:rPr sz="1650" spc="5" dirty="0">
                <a:solidFill>
                  <a:srgbClr val="0000CC"/>
                </a:solidFill>
                <a:latin typeface="Times New Roman"/>
                <a:cs typeface="Times New Roman"/>
              </a:rPr>
              <a:t>VÀ ĐẠT  </a:t>
            </a:r>
            <a:r>
              <a:rPr sz="1650" dirty="0">
                <a:solidFill>
                  <a:srgbClr val="0000CC"/>
                </a:solidFill>
                <a:latin typeface="Times New Roman"/>
                <a:cs typeface="Times New Roman"/>
              </a:rPr>
              <a:t>KẾT </a:t>
            </a:r>
            <a:r>
              <a:rPr sz="1650" spc="5" dirty="0">
                <a:solidFill>
                  <a:srgbClr val="0000CC"/>
                </a:solidFill>
                <a:latin typeface="Times New Roman"/>
                <a:cs typeface="Times New Roman"/>
              </a:rPr>
              <a:t>QUẢ </a:t>
            </a:r>
            <a:r>
              <a:rPr sz="1650" dirty="0">
                <a:solidFill>
                  <a:srgbClr val="0000CC"/>
                </a:solidFill>
                <a:latin typeface="Times New Roman"/>
                <a:cs typeface="Times New Roman"/>
              </a:rPr>
              <a:t>CAO NHẤT </a:t>
            </a:r>
            <a:r>
              <a:rPr sz="1650" spc="5" dirty="0">
                <a:solidFill>
                  <a:srgbClr val="0000CC"/>
                </a:solidFill>
                <a:latin typeface="Times New Roman"/>
                <a:cs typeface="Times New Roman"/>
              </a:rPr>
              <a:t>TRONG HỌC </a:t>
            </a:r>
            <a:r>
              <a:rPr sz="1650" dirty="0" smtClean="0">
                <a:solidFill>
                  <a:srgbClr val="0000CC"/>
                </a:solidFill>
                <a:latin typeface="Times New Roman"/>
                <a:cs typeface="Times New Roman"/>
              </a:rPr>
              <a:t>TẬP</a:t>
            </a:r>
            <a:r>
              <a:rPr lang="en-US" sz="1650" dirty="0" smtClean="0">
                <a:solidFill>
                  <a:srgbClr val="0000CC"/>
                </a:solidFill>
                <a:latin typeface="Times New Roman"/>
                <a:cs typeface="Times New Roman"/>
              </a:rPr>
              <a:t> </a:t>
            </a:r>
            <a:r>
              <a:rPr sz="1650" spc="-300" dirty="0" smtClean="0">
                <a:solidFill>
                  <a:srgbClr val="0000CC"/>
                </a:solidFill>
                <a:latin typeface="Times New Roman"/>
                <a:cs typeface="Times New Roman"/>
              </a:rPr>
              <a:t> </a:t>
            </a:r>
            <a:r>
              <a:rPr sz="1650" dirty="0">
                <a:solidFill>
                  <a:srgbClr val="0000CC"/>
                </a:solidFill>
                <a:latin typeface="Times New Roman"/>
                <a:cs typeface="Times New Roman"/>
              </a:rPr>
              <a:t>VÀ RÈN LUYỆN</a:t>
            </a:r>
            <a:endParaRPr sz="1650" dirty="0">
              <a:latin typeface="Times New Roman"/>
              <a:cs typeface="Times New Roman"/>
            </a:endParaRPr>
          </a:p>
          <a:p>
            <a:pPr>
              <a:lnSpc>
                <a:spcPct val="100000"/>
              </a:lnSpc>
              <a:spcBef>
                <a:spcPts val="25"/>
              </a:spcBef>
            </a:pPr>
            <a:endParaRPr sz="1700" dirty="0">
              <a:latin typeface="Times New Roman"/>
              <a:cs typeface="Times New Roman"/>
            </a:endParaRPr>
          </a:p>
          <a:p>
            <a:pPr marL="285750" algn="ctr">
              <a:lnSpc>
                <a:spcPct val="100000"/>
              </a:lnSpc>
            </a:pPr>
            <a:r>
              <a:rPr sz="1650" dirty="0">
                <a:solidFill>
                  <a:srgbClr val="0000CC"/>
                </a:solidFill>
                <a:latin typeface="Times New Roman"/>
                <a:cs typeface="Times New Roman"/>
              </a:rPr>
              <a:t>DƯỚI MÁI TRƯỜNG </a:t>
            </a:r>
            <a:r>
              <a:rPr sz="1650" spc="-5" dirty="0">
                <a:solidFill>
                  <a:srgbClr val="0000CC"/>
                </a:solidFill>
                <a:latin typeface="Times New Roman"/>
                <a:cs typeface="Times New Roman"/>
              </a:rPr>
              <a:t>UNETI </a:t>
            </a:r>
            <a:r>
              <a:rPr sz="1650" dirty="0">
                <a:solidFill>
                  <a:srgbClr val="0000CC"/>
                </a:solidFill>
                <a:latin typeface="Times New Roman"/>
                <a:cs typeface="Times New Roman"/>
              </a:rPr>
              <a:t>THÂN</a:t>
            </a:r>
            <a:r>
              <a:rPr sz="1650" spc="-175" dirty="0">
                <a:solidFill>
                  <a:srgbClr val="0000CC"/>
                </a:solidFill>
                <a:latin typeface="Times New Roman"/>
                <a:cs typeface="Times New Roman"/>
              </a:rPr>
              <a:t> </a:t>
            </a:r>
            <a:r>
              <a:rPr sz="1650" dirty="0">
                <a:solidFill>
                  <a:srgbClr val="0000CC"/>
                </a:solidFill>
                <a:latin typeface="Times New Roman"/>
                <a:cs typeface="Times New Roman"/>
              </a:rPr>
              <a:t>YÊU!</a:t>
            </a:r>
            <a:endParaRPr sz="1650" dirty="0">
              <a:latin typeface="Times New Roman"/>
              <a:cs typeface="Times New Roman"/>
            </a:endParaRPr>
          </a:p>
        </p:txBody>
      </p:sp>
      <p:grpSp>
        <p:nvGrpSpPr>
          <p:cNvPr id="7" name="object 7"/>
          <p:cNvGrpSpPr/>
          <p:nvPr/>
        </p:nvGrpSpPr>
        <p:grpSpPr>
          <a:xfrm>
            <a:off x="4654296" y="5632703"/>
            <a:ext cx="4843780" cy="462280"/>
            <a:chOff x="4654296" y="5632703"/>
            <a:chExt cx="4843780" cy="462280"/>
          </a:xfrm>
        </p:grpSpPr>
        <p:sp>
          <p:nvSpPr>
            <p:cNvPr id="8" name="object 8"/>
            <p:cNvSpPr/>
            <p:nvPr/>
          </p:nvSpPr>
          <p:spPr>
            <a:xfrm>
              <a:off x="4657344" y="5635751"/>
              <a:ext cx="4838700" cy="457200"/>
            </a:xfrm>
            <a:custGeom>
              <a:avLst/>
              <a:gdLst/>
              <a:ahLst/>
              <a:cxnLst/>
              <a:rect l="l" t="t" r="r" b="b"/>
              <a:pathLst>
                <a:path w="4838700" h="457200">
                  <a:moveTo>
                    <a:pt x="4838700" y="457200"/>
                  </a:moveTo>
                  <a:lnTo>
                    <a:pt x="0" y="457200"/>
                  </a:lnTo>
                  <a:lnTo>
                    <a:pt x="0" y="0"/>
                  </a:lnTo>
                  <a:lnTo>
                    <a:pt x="4838700" y="0"/>
                  </a:lnTo>
                  <a:lnTo>
                    <a:pt x="4838700" y="457200"/>
                  </a:lnTo>
                  <a:close/>
                </a:path>
              </a:pathLst>
            </a:custGeom>
            <a:solidFill>
              <a:srgbClr val="E2EFD8"/>
            </a:solidFill>
          </p:spPr>
          <p:txBody>
            <a:bodyPr wrap="square" lIns="0" tIns="0" rIns="0" bIns="0" rtlCol="0"/>
            <a:lstStyle/>
            <a:p>
              <a:endParaRPr/>
            </a:p>
          </p:txBody>
        </p:sp>
        <p:sp>
          <p:nvSpPr>
            <p:cNvPr id="9" name="object 9"/>
            <p:cNvSpPr/>
            <p:nvPr/>
          </p:nvSpPr>
          <p:spPr>
            <a:xfrm>
              <a:off x="4654296" y="5632703"/>
              <a:ext cx="4843780" cy="462280"/>
            </a:xfrm>
            <a:custGeom>
              <a:avLst/>
              <a:gdLst/>
              <a:ahLst/>
              <a:cxnLst/>
              <a:rect l="l" t="t" r="r" b="b"/>
              <a:pathLst>
                <a:path w="4843780" h="462279">
                  <a:moveTo>
                    <a:pt x="4843272" y="461772"/>
                  </a:moveTo>
                  <a:lnTo>
                    <a:pt x="0" y="461772"/>
                  </a:lnTo>
                  <a:lnTo>
                    <a:pt x="0" y="0"/>
                  </a:lnTo>
                  <a:lnTo>
                    <a:pt x="4843272" y="0"/>
                  </a:lnTo>
                  <a:lnTo>
                    <a:pt x="4843272" y="3048"/>
                  </a:lnTo>
                  <a:lnTo>
                    <a:pt x="6096" y="3048"/>
                  </a:lnTo>
                  <a:lnTo>
                    <a:pt x="3048" y="4572"/>
                  </a:lnTo>
                  <a:lnTo>
                    <a:pt x="6096" y="4572"/>
                  </a:lnTo>
                  <a:lnTo>
                    <a:pt x="6096" y="457200"/>
                  </a:lnTo>
                  <a:lnTo>
                    <a:pt x="3048" y="457200"/>
                  </a:lnTo>
                  <a:lnTo>
                    <a:pt x="6096" y="460248"/>
                  </a:lnTo>
                  <a:lnTo>
                    <a:pt x="4843272" y="460248"/>
                  </a:lnTo>
                  <a:lnTo>
                    <a:pt x="4843272" y="461772"/>
                  </a:lnTo>
                  <a:close/>
                </a:path>
                <a:path w="4843780" h="462279">
                  <a:moveTo>
                    <a:pt x="6096" y="4572"/>
                  </a:moveTo>
                  <a:lnTo>
                    <a:pt x="3048" y="4572"/>
                  </a:lnTo>
                  <a:lnTo>
                    <a:pt x="6096" y="3048"/>
                  </a:lnTo>
                  <a:lnTo>
                    <a:pt x="6096" y="4572"/>
                  </a:lnTo>
                  <a:close/>
                </a:path>
                <a:path w="4843780" h="462279">
                  <a:moveTo>
                    <a:pt x="4838700" y="4572"/>
                  </a:moveTo>
                  <a:lnTo>
                    <a:pt x="6096" y="4572"/>
                  </a:lnTo>
                  <a:lnTo>
                    <a:pt x="6096" y="3048"/>
                  </a:lnTo>
                  <a:lnTo>
                    <a:pt x="4838700" y="3048"/>
                  </a:lnTo>
                  <a:lnTo>
                    <a:pt x="4838700" y="4572"/>
                  </a:lnTo>
                  <a:close/>
                </a:path>
                <a:path w="4843780" h="462279">
                  <a:moveTo>
                    <a:pt x="4838700" y="460248"/>
                  </a:moveTo>
                  <a:lnTo>
                    <a:pt x="4838700" y="3048"/>
                  </a:lnTo>
                  <a:lnTo>
                    <a:pt x="4841748" y="4572"/>
                  </a:lnTo>
                  <a:lnTo>
                    <a:pt x="4843272" y="4572"/>
                  </a:lnTo>
                  <a:lnTo>
                    <a:pt x="4843272" y="457200"/>
                  </a:lnTo>
                  <a:lnTo>
                    <a:pt x="4841748" y="457200"/>
                  </a:lnTo>
                  <a:lnTo>
                    <a:pt x="4838700" y="460248"/>
                  </a:lnTo>
                  <a:close/>
                </a:path>
                <a:path w="4843780" h="462279">
                  <a:moveTo>
                    <a:pt x="4843272" y="4572"/>
                  </a:moveTo>
                  <a:lnTo>
                    <a:pt x="4841748" y="4572"/>
                  </a:lnTo>
                  <a:lnTo>
                    <a:pt x="4838700" y="3048"/>
                  </a:lnTo>
                  <a:lnTo>
                    <a:pt x="4843272" y="3048"/>
                  </a:lnTo>
                  <a:lnTo>
                    <a:pt x="4843272" y="4572"/>
                  </a:lnTo>
                  <a:close/>
                </a:path>
                <a:path w="4843780" h="462279">
                  <a:moveTo>
                    <a:pt x="6096" y="460248"/>
                  </a:moveTo>
                  <a:lnTo>
                    <a:pt x="3048" y="457200"/>
                  </a:lnTo>
                  <a:lnTo>
                    <a:pt x="6096" y="457200"/>
                  </a:lnTo>
                  <a:lnTo>
                    <a:pt x="6096" y="460248"/>
                  </a:lnTo>
                  <a:close/>
                </a:path>
                <a:path w="4843780" h="462279">
                  <a:moveTo>
                    <a:pt x="4838700" y="460248"/>
                  </a:moveTo>
                  <a:lnTo>
                    <a:pt x="6096" y="460248"/>
                  </a:lnTo>
                  <a:lnTo>
                    <a:pt x="6096" y="457200"/>
                  </a:lnTo>
                  <a:lnTo>
                    <a:pt x="4838700" y="457200"/>
                  </a:lnTo>
                  <a:lnTo>
                    <a:pt x="4838700" y="460248"/>
                  </a:lnTo>
                  <a:close/>
                </a:path>
                <a:path w="4843780" h="462279">
                  <a:moveTo>
                    <a:pt x="4843272" y="460248"/>
                  </a:moveTo>
                  <a:lnTo>
                    <a:pt x="4838700" y="460248"/>
                  </a:lnTo>
                  <a:lnTo>
                    <a:pt x="4841748" y="457200"/>
                  </a:lnTo>
                  <a:lnTo>
                    <a:pt x="4843272" y="457200"/>
                  </a:lnTo>
                  <a:lnTo>
                    <a:pt x="4843272" y="460248"/>
                  </a:lnTo>
                  <a:close/>
                </a:path>
              </a:pathLst>
            </a:custGeom>
            <a:solidFill>
              <a:srgbClr val="ED7C31"/>
            </a:solidFill>
          </p:spPr>
          <p:txBody>
            <a:bodyPr wrap="square" lIns="0" tIns="0" rIns="0" bIns="0" rtlCol="0"/>
            <a:lstStyle/>
            <a:p>
              <a:endParaRPr/>
            </a:p>
          </p:txBody>
        </p:sp>
      </p:grpSp>
      <p:sp>
        <p:nvSpPr>
          <p:cNvPr id="10" name="object 10"/>
          <p:cNvSpPr txBox="1"/>
          <p:nvPr/>
        </p:nvSpPr>
        <p:spPr>
          <a:xfrm>
            <a:off x="4657344" y="5635752"/>
            <a:ext cx="4838700" cy="457200"/>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0" tIns="111760" rIns="0" bIns="0" rtlCol="0">
            <a:spAutoFit/>
          </a:bodyPr>
          <a:lstStyle/>
          <a:p>
            <a:pPr marL="424815">
              <a:lnSpc>
                <a:spcPct val="100000"/>
              </a:lnSpc>
              <a:spcBef>
                <a:spcPts val="880"/>
              </a:spcBef>
            </a:pPr>
            <a:r>
              <a:rPr sz="1650" b="1" i="1" dirty="0">
                <a:solidFill>
                  <a:srgbClr val="FF0000"/>
                </a:solidFill>
                <a:latin typeface="Times New Roman"/>
                <a:cs typeface="Times New Roman"/>
              </a:rPr>
              <a:t>ThS Lê </a:t>
            </a:r>
            <a:r>
              <a:rPr sz="1650" b="1" i="1" spc="5" dirty="0">
                <a:solidFill>
                  <a:srgbClr val="FF0000"/>
                </a:solidFill>
                <a:latin typeface="Times New Roman"/>
                <a:cs typeface="Times New Roman"/>
              </a:rPr>
              <a:t>Mạnh </a:t>
            </a:r>
            <a:r>
              <a:rPr sz="1650" b="1" i="1" dirty="0">
                <a:solidFill>
                  <a:srgbClr val="FF0000"/>
                </a:solidFill>
                <a:latin typeface="Times New Roman"/>
                <a:cs typeface="Times New Roman"/>
              </a:rPr>
              <a:t>Thắng - </a:t>
            </a:r>
            <a:r>
              <a:rPr sz="1650" b="1" i="1" spc="-10" dirty="0">
                <a:solidFill>
                  <a:srgbClr val="FF0000"/>
                </a:solidFill>
                <a:latin typeface="Times New Roman"/>
                <a:cs typeface="Times New Roman"/>
              </a:rPr>
              <a:t>Trưởng </a:t>
            </a:r>
            <a:r>
              <a:rPr sz="1650" b="1" i="1" spc="5" dirty="0">
                <a:solidFill>
                  <a:srgbClr val="FF0000"/>
                </a:solidFill>
                <a:latin typeface="Times New Roman"/>
                <a:cs typeface="Times New Roman"/>
              </a:rPr>
              <a:t>phòng</a:t>
            </a:r>
            <a:r>
              <a:rPr sz="1650" b="1" i="1" spc="-155" dirty="0">
                <a:solidFill>
                  <a:srgbClr val="FF0000"/>
                </a:solidFill>
                <a:latin typeface="Times New Roman"/>
                <a:cs typeface="Times New Roman"/>
              </a:rPr>
              <a:t> </a:t>
            </a:r>
            <a:r>
              <a:rPr sz="1650" b="1" i="1" spc="-5" dirty="0">
                <a:solidFill>
                  <a:srgbClr val="FF0000"/>
                </a:solidFill>
                <a:latin typeface="Times New Roman"/>
                <a:cs typeface="Times New Roman"/>
              </a:rPr>
              <a:t>CT&amp;CTSV</a:t>
            </a:r>
            <a:endParaRPr sz="1650" dirty="0">
              <a:latin typeface="Times New Roman"/>
              <a:cs typeface="Times New Roman"/>
            </a:endParaRPr>
          </a:p>
        </p:txBody>
      </p:sp>
      <p:sp>
        <p:nvSpPr>
          <p:cNvPr id="11" name="object 11"/>
          <p:cNvSpPr/>
          <p:nvPr/>
        </p:nvSpPr>
        <p:spPr>
          <a:xfrm>
            <a:off x="53339" y="5362955"/>
            <a:ext cx="1389888" cy="1353312"/>
          </a:xfrm>
          <a:prstGeom prst="rect">
            <a:avLst/>
          </a:prstGeom>
          <a:blipFill>
            <a:blip r:embed="rId3" cstate="print"/>
            <a:stretch>
              <a:fillRect/>
            </a:stretch>
          </a:blipFill>
        </p:spPr>
        <p:txBody>
          <a:bodyPr wrap="square" lIns="0" tIns="0" rIns="0" bIns="0" rtlCol="0"/>
          <a:lstStyle/>
          <a:p>
            <a:endParaRPr/>
          </a:p>
        </p:txBody>
      </p:sp>
      <p:sp>
        <p:nvSpPr>
          <p:cNvPr id="12" name="object 12"/>
          <p:cNvSpPr txBox="1"/>
          <p:nvPr/>
        </p:nvSpPr>
        <p:spPr>
          <a:xfrm>
            <a:off x="1355872" y="1543284"/>
            <a:ext cx="6957695" cy="267381"/>
          </a:xfrm>
          <a:prstGeom prst="rect">
            <a:avLst/>
          </a:prstGeom>
        </p:spPr>
        <p:txBody>
          <a:bodyPr vert="horz" wrap="square" lIns="0" tIns="13335" rIns="0" bIns="0" rtlCol="0">
            <a:spAutoFit/>
          </a:bodyPr>
          <a:lstStyle/>
          <a:p>
            <a:pPr marL="12700">
              <a:lnSpc>
                <a:spcPct val="100000"/>
              </a:lnSpc>
              <a:spcBef>
                <a:spcPts val="105"/>
              </a:spcBef>
            </a:pPr>
            <a:r>
              <a:rPr sz="1650" b="1" spc="5" dirty="0">
                <a:solidFill>
                  <a:srgbClr val="FF0000"/>
                </a:solidFill>
                <a:latin typeface="Times New Roman"/>
                <a:cs typeface="Times New Roman"/>
              </a:rPr>
              <a:t>TUẦN </a:t>
            </a:r>
            <a:r>
              <a:rPr sz="1650" b="1" dirty="0">
                <a:solidFill>
                  <a:srgbClr val="FF0000"/>
                </a:solidFill>
                <a:latin typeface="Times New Roman"/>
                <a:cs typeface="Times New Roman"/>
              </a:rPr>
              <a:t>SINH </a:t>
            </a:r>
            <a:r>
              <a:rPr sz="1650" b="1" spc="-5" dirty="0">
                <a:solidFill>
                  <a:srgbClr val="FF0000"/>
                </a:solidFill>
                <a:latin typeface="Times New Roman"/>
                <a:cs typeface="Times New Roman"/>
              </a:rPr>
              <a:t>HOẠT </a:t>
            </a:r>
            <a:r>
              <a:rPr sz="1650" b="1" dirty="0">
                <a:solidFill>
                  <a:srgbClr val="FF0000"/>
                </a:solidFill>
                <a:latin typeface="Times New Roman"/>
                <a:cs typeface="Times New Roman"/>
              </a:rPr>
              <a:t>CÔNG </a:t>
            </a:r>
            <a:r>
              <a:rPr sz="1650" b="1" spc="5" dirty="0">
                <a:solidFill>
                  <a:srgbClr val="FF0000"/>
                </a:solidFill>
                <a:latin typeface="Times New Roman"/>
                <a:cs typeface="Times New Roman"/>
              </a:rPr>
              <a:t>DÂN </a:t>
            </a:r>
            <a:r>
              <a:rPr sz="1650" b="1" dirty="0">
                <a:solidFill>
                  <a:srgbClr val="FF0000"/>
                </a:solidFill>
                <a:latin typeface="Times New Roman"/>
                <a:cs typeface="Times New Roman"/>
              </a:rPr>
              <a:t>- SINH </a:t>
            </a:r>
            <a:r>
              <a:rPr sz="1650" b="1" spc="5" dirty="0">
                <a:solidFill>
                  <a:srgbClr val="FF0000"/>
                </a:solidFill>
                <a:latin typeface="Times New Roman"/>
                <a:cs typeface="Times New Roman"/>
              </a:rPr>
              <a:t>VIÊN ĐẦU </a:t>
            </a:r>
            <a:r>
              <a:rPr lang="en-US" sz="1650" b="1" spc="5" dirty="0" smtClean="0">
                <a:solidFill>
                  <a:srgbClr val="FF0000"/>
                </a:solidFill>
                <a:latin typeface="Times New Roman"/>
                <a:cs typeface="Times New Roman"/>
              </a:rPr>
              <a:t>KHÓA 16</a:t>
            </a:r>
            <a:endParaRPr sz="1650" dirty="0">
              <a:latin typeface="Times New Roman"/>
              <a:cs typeface="Times New Roman"/>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2490187"/>
            <a:ext cx="10058400" cy="5310999"/>
          </a:xfrm>
          <a:prstGeom prst="rect">
            <a:avLst/>
          </a:prstGeom>
        </p:spPr>
      </p:pic>
      <p:sp>
        <p:nvSpPr>
          <p:cNvPr id="5" name="TextBox 4"/>
          <p:cNvSpPr txBox="1"/>
          <p:nvPr/>
        </p:nvSpPr>
        <p:spPr>
          <a:xfrm>
            <a:off x="318397" y="955408"/>
            <a:ext cx="7963605" cy="1069340"/>
          </a:xfrm>
          <a:prstGeom prst="rect">
            <a:avLst/>
          </a:prstGeom>
          <a:noFill/>
        </p:spPr>
        <p:txBody>
          <a:bodyPr wrap="none" lIns="114117" tIns="57059" rIns="114117" bIns="57059" rtlCol="0">
            <a:spAutoFit/>
          </a:bodyPr>
          <a:lstStyle/>
          <a:p>
            <a:r>
              <a:rPr lang="en-US" sz="6200" b="1" dirty="0" smtClean="0">
                <a:solidFill>
                  <a:srgbClr val="7A0000"/>
                </a:solidFill>
                <a:latin typeface="+mj-lt"/>
                <a:cs typeface="Microsoft Tai Le" panose="020B0502040204020203" pitchFamily="34" charset="0"/>
              </a:rPr>
              <a:t>TRÂN TRỌNG CẢM ƠN</a:t>
            </a:r>
            <a:r>
              <a:rPr lang="vi-VN" sz="6200" b="1" dirty="0" smtClean="0">
                <a:solidFill>
                  <a:srgbClr val="7A0000"/>
                </a:solidFill>
                <a:latin typeface="+mj-lt"/>
                <a:cs typeface="Microsoft Tai Le" panose="020B0502040204020203" pitchFamily="34" charset="0"/>
              </a:rPr>
              <a:t>!</a:t>
            </a:r>
            <a:endParaRPr lang="en-US" sz="6200" b="1" dirty="0">
              <a:solidFill>
                <a:srgbClr val="7A0000"/>
              </a:solidFill>
              <a:latin typeface="Microsoft Tai Le" panose="020B0502040204020203" pitchFamily="34" charset="0"/>
              <a:cs typeface="Microsoft Tai Le" panose="020B0502040204020203" pitchFamily="34" charset="0"/>
            </a:endParaRPr>
          </a:p>
        </p:txBody>
      </p:sp>
    </p:spTree>
    <p:extLst>
      <p:ext uri="{BB962C8B-B14F-4D97-AF65-F5344CB8AC3E}">
        <p14:creationId xmlns="" xmlns:p14="http://schemas.microsoft.com/office/powerpoint/2010/main" val="908305061"/>
      </p:ext>
    </p:extLst>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2306</TotalTime>
  <Words>3189</Words>
  <Application>Microsoft Office PowerPoint</Application>
  <PresentationFormat>Custom</PresentationFormat>
  <Paragraphs>271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Slide 2</vt:lpstr>
      <vt:lpstr>CÁC VĂN BẢN, QUY ĐỊNH</vt:lpstr>
      <vt:lpstr>Slide 4</vt:lpstr>
      <vt:lpstr>Slide 5</vt:lpstr>
      <vt:lpstr>Slide 6</vt:lpstr>
      <vt:lpstr>Slide 7</vt:lpstr>
      <vt:lpstr>Slide 8</vt:lpstr>
      <vt:lpstr>Slide 9</vt:lpstr>
      <vt:lpstr>Slide 10</vt:lpstr>
      <vt:lpstr>Slide 11</vt:lpstr>
      <vt:lpstr>Slide 12</vt:lpstr>
      <vt:lpstr>Slide 13</vt:lpstr>
      <vt:lpstr>MỘT SỐ CHỦ TRƯƠNG, ĐỊNH HƯỚNG  CỦA NHÀ TRƯỜNG TRONG NĂM HỌC 2022 - 2023  VỀ CÔNG TÁC SINH VIÊN</vt:lpstr>
      <vt:lpstr>Slide 15</vt:lpstr>
      <vt:lpstr>Slide 16</vt:lpstr>
      <vt:lpstr>Slide 17</vt:lpstr>
      <vt:lpstr>Slide 18</vt:lpstr>
      <vt:lpstr>Slide 19</vt:lpstr>
      <vt:lpstr>Slide 20</vt:lpstr>
      <vt:lpstr>Slide 21</vt:lpstr>
      <vt:lpstr>Slide 22</vt:lpstr>
      <vt:lpstr>Slide 23</vt:lpstr>
      <vt:lpstr>Slide 24</vt:lpstr>
      <vt:lpstr>MỘT SỐ KÊNH LIÊN HỆ VỚI PHÒNG CT&amp;CTSV</vt:lpstr>
      <vt:lpstr>LƯU Ý KHUYẾN KHÍCH CÁC BẠN SINH VIÊN NÊN:</vt:lpstr>
      <vt:lpstr>Slide 27</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Chuyên  Á báo cáo khÑi các Phòng chéc n ng nÙi dung Tu§n sinh ho¡t  Công dân-Sinh viên  §u n m hÍc 2022 - 2023</dc:title>
  <dc:creator>Le Manh Thang</dc:creator>
  <cp:lastModifiedBy>Key4VIP.info</cp:lastModifiedBy>
  <cp:revision>136</cp:revision>
  <dcterms:created xsi:type="dcterms:W3CDTF">2022-09-20T08:40:40Z</dcterms:created>
  <dcterms:modified xsi:type="dcterms:W3CDTF">2022-09-30T02:56:16Z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2022-08-19T00:00:00Z</vt:filetime>
  </property>
  <property fmtid="{D5CDD505-2E9C-101B-9397-08002B2CF9AE}" pid="3" name="LastSaved">
    <vt:filetime>2022-09-20T00:00:00Z</vt:filetime>
  </property>
</Properties>
</file>