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5" r:id="rId2"/>
    <p:sldId id="303" r:id="rId3"/>
    <p:sldId id="304" r:id="rId4"/>
    <p:sldId id="305" r:id="rId5"/>
    <p:sldId id="281" r:id="rId6"/>
    <p:sldId id="299" r:id="rId7"/>
    <p:sldId id="300" r:id="rId8"/>
    <p:sldId id="301" r:id="rId9"/>
    <p:sldId id="258" r:id="rId10"/>
    <p:sldId id="295" r:id="rId11"/>
    <p:sldId id="297" r:id="rId12"/>
    <p:sldId id="306" r:id="rId13"/>
    <p:sldId id="307" r:id="rId14"/>
    <p:sldId id="294" r:id="rId15"/>
    <p:sldId id="269" r:id="rId16"/>
    <p:sldId id="308" r:id="rId17"/>
    <p:sldId id="309" r:id="rId18"/>
    <p:sldId id="311" r:id="rId19"/>
    <p:sldId id="310" r:id="rId20"/>
    <p:sldId id="312" r:id="rId21"/>
    <p:sldId id="270" r:id="rId22"/>
    <p:sldId id="313" r:id="rId23"/>
    <p:sldId id="288"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FF00"/>
    <a:srgbClr val="FF33CC"/>
    <a:srgbClr val="700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403" autoAdjust="0"/>
  </p:normalViewPr>
  <p:slideViewPr>
    <p:cSldViewPr>
      <p:cViewPr varScale="1">
        <p:scale>
          <a:sx n="70" d="100"/>
          <a:sy n="70" d="100"/>
        </p:scale>
        <p:origin x="1386" y="66"/>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0C05C-E381-4273-B3BD-80E64E9D3536}" type="datetimeFigureOut">
              <a:rPr lang="en-US" smtClean="0"/>
              <a:t>09/09/2021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B60F86-5E02-4001-8BE6-9BC43B2FB022}" type="slidenum">
              <a:rPr lang="en-US" smtClean="0"/>
              <a:t>‹#›</a:t>
            </a:fld>
            <a:endParaRPr lang="en-US"/>
          </a:p>
        </p:txBody>
      </p:sp>
    </p:spTree>
    <p:extLst>
      <p:ext uri="{BB962C8B-B14F-4D97-AF65-F5344CB8AC3E}">
        <p14:creationId xmlns:p14="http://schemas.microsoft.com/office/powerpoint/2010/main" val="291583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Đầu</a:t>
            </a:r>
            <a:r>
              <a:rPr lang="en-US" baseline="0" dirty="0" smtClean="0"/>
              <a:t> </a:t>
            </a:r>
            <a:r>
              <a:rPr lang="en-US" baseline="0" dirty="0" err="1" smtClean="0"/>
              <a:t>tiên</a:t>
            </a:r>
            <a:r>
              <a:rPr lang="en-US" baseline="0" dirty="0" smtClean="0"/>
              <a:t>, </a:t>
            </a:r>
            <a:r>
              <a:rPr lang="en-US" baseline="0" dirty="0" err="1" smtClean="0"/>
              <a:t>tôi</a:t>
            </a:r>
            <a:r>
              <a:rPr lang="en-US" baseline="0" dirty="0" smtClean="0"/>
              <a:t> </a:t>
            </a:r>
            <a:r>
              <a:rPr lang="en-US" baseline="0" dirty="0" err="1" smtClean="0"/>
              <a:t>sẽ</a:t>
            </a:r>
            <a:r>
              <a:rPr lang="en-US" baseline="0" dirty="0" smtClean="0"/>
              <a:t> </a:t>
            </a:r>
            <a:r>
              <a:rPr lang="en-US" baseline="0" dirty="0" err="1" smtClean="0"/>
              <a:t>đi</a:t>
            </a:r>
            <a:r>
              <a:rPr lang="en-US" baseline="0" dirty="0" smtClean="0"/>
              <a:t> </a:t>
            </a:r>
            <a:r>
              <a:rPr lang="en-US" baseline="0" dirty="0" err="1" smtClean="0"/>
              <a:t>giới</a:t>
            </a:r>
            <a:r>
              <a:rPr lang="en-US" baseline="0" dirty="0" smtClean="0"/>
              <a:t> </a:t>
            </a:r>
            <a:r>
              <a:rPr lang="en-US" baseline="0" dirty="0" err="1" smtClean="0"/>
              <a:t>thiệu</a:t>
            </a:r>
            <a:r>
              <a:rPr lang="en-US" baseline="0" dirty="0" smtClean="0"/>
              <a:t> </a:t>
            </a:r>
            <a:r>
              <a:rPr lang="en-US" baseline="0" dirty="0" err="1" smtClean="0"/>
              <a:t>về</a:t>
            </a:r>
            <a:r>
              <a:rPr lang="en-US" baseline="0" dirty="0" smtClean="0"/>
              <a:t> </a:t>
            </a:r>
            <a:r>
              <a:rPr lang="en-US" baseline="0" dirty="0" err="1" smtClean="0"/>
              <a:t>tổ</a:t>
            </a:r>
            <a:r>
              <a:rPr lang="en-US" baseline="0" dirty="0" smtClean="0"/>
              <a:t> </a:t>
            </a:r>
            <a:r>
              <a:rPr lang="en-US" baseline="0" dirty="0" err="1" smtClean="0"/>
              <a:t>chức</a:t>
            </a:r>
            <a:r>
              <a:rPr lang="en-US" baseline="0" dirty="0" smtClean="0"/>
              <a:t> </a:t>
            </a:r>
            <a:r>
              <a:rPr lang="en-US" baseline="0" dirty="0" err="1" smtClean="0"/>
              <a:t>Đoàn</a:t>
            </a:r>
            <a:r>
              <a:rPr lang="en-US" baseline="0" dirty="0" smtClean="0"/>
              <a:t> TNCS HCM </a:t>
            </a:r>
            <a:r>
              <a:rPr lang="en-US" baseline="0" dirty="0" err="1" smtClean="0"/>
              <a:t>Nhà</a:t>
            </a:r>
            <a:r>
              <a:rPr lang="en-US" baseline="0" dirty="0" smtClean="0"/>
              <a:t> </a:t>
            </a:r>
            <a:r>
              <a:rPr lang="en-US" baseline="0" dirty="0" err="1" smtClean="0"/>
              <a:t>trường</a:t>
            </a:r>
            <a:r>
              <a:rPr lang="en-US" baseline="0" dirty="0" smtClean="0"/>
              <a:t>. </a:t>
            </a:r>
          </a:p>
          <a:p>
            <a:r>
              <a:rPr lang="en-US" baseline="0" dirty="0" smtClean="0"/>
              <a:t>- </a:t>
            </a:r>
            <a:r>
              <a:rPr lang="en-US" baseline="0" dirty="0" err="1" smtClean="0"/>
              <a:t>Đoàn</a:t>
            </a:r>
            <a:r>
              <a:rPr lang="en-US" baseline="0" dirty="0" smtClean="0"/>
              <a:t> </a:t>
            </a:r>
            <a:r>
              <a:rPr lang="en-US" baseline="0" dirty="0" err="1" smtClean="0"/>
              <a:t>Thanh</a:t>
            </a:r>
            <a:r>
              <a:rPr lang="en-US" baseline="0" dirty="0" smtClean="0"/>
              <a:t> </a:t>
            </a:r>
            <a:r>
              <a:rPr lang="en-US" baseline="0" dirty="0" err="1" smtClean="0"/>
              <a:t>niên</a:t>
            </a:r>
            <a:r>
              <a:rPr lang="en-US" baseline="0" dirty="0" smtClean="0"/>
              <a:t> </a:t>
            </a:r>
            <a:r>
              <a:rPr lang="en-US" baseline="0" dirty="0" err="1" smtClean="0"/>
              <a:t>Nhà</a:t>
            </a:r>
            <a:r>
              <a:rPr lang="en-US" baseline="0" dirty="0" smtClean="0"/>
              <a:t> </a:t>
            </a:r>
            <a:r>
              <a:rPr lang="en-US" baseline="0" dirty="0" err="1" smtClean="0"/>
              <a:t>trường</a:t>
            </a:r>
            <a:r>
              <a:rPr lang="en-US" baseline="0" dirty="0" smtClean="0"/>
              <a:t> </a:t>
            </a:r>
            <a:r>
              <a:rPr lang="en-US" baseline="0" dirty="0" err="1" smtClean="0"/>
              <a:t>đứng</a:t>
            </a:r>
            <a:r>
              <a:rPr lang="en-US" baseline="0" dirty="0" smtClean="0"/>
              <a:t> </a:t>
            </a:r>
            <a:r>
              <a:rPr lang="en-US" baseline="0" dirty="0" err="1" smtClean="0"/>
              <a:t>đầu</a:t>
            </a:r>
            <a:r>
              <a:rPr lang="en-US" baseline="0" dirty="0" smtClean="0"/>
              <a:t> </a:t>
            </a:r>
            <a:r>
              <a:rPr lang="en-US" baseline="0" dirty="0" err="1" smtClean="0"/>
              <a:t>là</a:t>
            </a:r>
            <a:r>
              <a:rPr lang="en-US" baseline="0" dirty="0" smtClean="0"/>
              <a:t> BCH </a:t>
            </a:r>
            <a:r>
              <a:rPr lang="en-US" baseline="0" dirty="0" err="1" smtClean="0"/>
              <a:t>Đoàn</a:t>
            </a:r>
            <a:r>
              <a:rPr lang="en-US" baseline="0" dirty="0" smtClean="0"/>
              <a:t> </a:t>
            </a:r>
            <a:r>
              <a:rPr lang="en-US" baseline="0" dirty="0" err="1" smtClean="0"/>
              <a:t>trường</a:t>
            </a:r>
            <a:r>
              <a:rPr lang="en-US" baseline="0" dirty="0" smtClean="0"/>
              <a:t> </a:t>
            </a:r>
            <a:r>
              <a:rPr lang="en-US" baseline="0" dirty="0" err="1" smtClean="0"/>
              <a:t>với</a:t>
            </a:r>
            <a:r>
              <a:rPr lang="en-US" baseline="0" dirty="0" smtClean="0"/>
              <a:t> 33 </a:t>
            </a:r>
            <a:r>
              <a:rPr lang="en-US" baseline="0" dirty="0" err="1" smtClean="0"/>
              <a:t>đồng</a:t>
            </a:r>
            <a:r>
              <a:rPr lang="en-US" baseline="0" dirty="0" smtClean="0"/>
              <a:t> </a:t>
            </a:r>
            <a:r>
              <a:rPr lang="en-US" baseline="0" dirty="0" err="1" smtClean="0"/>
              <a:t>chí</a:t>
            </a:r>
            <a:r>
              <a:rPr lang="en-US" baseline="0" dirty="0" smtClean="0"/>
              <a:t> </a:t>
            </a:r>
            <a:r>
              <a:rPr lang="en-US" baseline="0" dirty="0" err="1" smtClean="0"/>
              <a:t>đại</a:t>
            </a:r>
            <a:r>
              <a:rPr lang="en-US" baseline="0" dirty="0" smtClean="0"/>
              <a:t> </a:t>
            </a:r>
            <a:r>
              <a:rPr lang="en-US" baseline="0" dirty="0" err="1" smtClean="0"/>
              <a:t>diện</a:t>
            </a:r>
            <a:r>
              <a:rPr lang="en-US" baseline="0" dirty="0" smtClean="0"/>
              <a:t> </a:t>
            </a:r>
            <a:r>
              <a:rPr lang="en-US" baseline="0" dirty="0" err="1" smtClean="0"/>
              <a:t>cho</a:t>
            </a:r>
            <a:r>
              <a:rPr lang="en-US" baseline="0" dirty="0" smtClean="0"/>
              <a:t> </a:t>
            </a:r>
            <a:r>
              <a:rPr lang="en-US" baseline="0" dirty="0" err="1" smtClean="0"/>
              <a:t>cán</a:t>
            </a:r>
            <a:r>
              <a:rPr lang="en-US" baseline="0" dirty="0" smtClean="0"/>
              <a:t> </a:t>
            </a:r>
            <a:r>
              <a:rPr lang="en-US" baseline="0" dirty="0" err="1" smtClean="0"/>
              <a:t>bộ</a:t>
            </a:r>
            <a:r>
              <a:rPr lang="en-US" baseline="0" dirty="0" smtClean="0"/>
              <a:t>, </a:t>
            </a:r>
            <a:r>
              <a:rPr lang="en-US" baseline="0" dirty="0" err="1" smtClean="0"/>
              <a:t>giáo</a:t>
            </a:r>
            <a:r>
              <a:rPr lang="en-US" baseline="0" dirty="0" smtClean="0"/>
              <a:t> </a:t>
            </a:r>
            <a:r>
              <a:rPr lang="en-US" baseline="0" dirty="0" err="1" smtClean="0"/>
              <a:t>viên</a:t>
            </a:r>
            <a:r>
              <a:rPr lang="en-US" baseline="0" dirty="0" smtClean="0"/>
              <a:t>, </a:t>
            </a:r>
            <a:r>
              <a:rPr lang="en-US" baseline="0" dirty="0" err="1" smtClean="0"/>
              <a:t>nhân</a:t>
            </a:r>
            <a:r>
              <a:rPr lang="en-US" baseline="0" dirty="0" smtClean="0"/>
              <a:t> </a:t>
            </a:r>
            <a:r>
              <a:rPr lang="en-US" baseline="0" dirty="0" err="1" smtClean="0"/>
              <a:t>viên</a:t>
            </a:r>
            <a:r>
              <a:rPr lang="en-US" baseline="0" dirty="0" smtClean="0"/>
              <a:t> </a:t>
            </a:r>
            <a:r>
              <a:rPr lang="en-US" baseline="0" dirty="0" err="1" smtClean="0"/>
              <a:t>và</a:t>
            </a:r>
            <a:r>
              <a:rPr lang="en-US" baseline="0" dirty="0" smtClean="0"/>
              <a:t> </a:t>
            </a:r>
            <a:r>
              <a:rPr lang="en-US" baseline="0" dirty="0" err="1" smtClean="0"/>
              <a:t>sinh</a:t>
            </a:r>
            <a:r>
              <a:rPr lang="en-US" baseline="0" dirty="0" smtClean="0"/>
              <a:t> </a:t>
            </a:r>
            <a:r>
              <a:rPr lang="en-US" baseline="0" dirty="0" err="1" smtClean="0"/>
              <a:t>viên</a:t>
            </a:r>
            <a:r>
              <a:rPr lang="en-US" baseline="0" dirty="0" smtClean="0"/>
              <a:t> </a:t>
            </a:r>
            <a:r>
              <a:rPr lang="en-US" baseline="0" dirty="0" err="1" smtClean="0"/>
              <a:t>trong</a:t>
            </a:r>
            <a:r>
              <a:rPr lang="en-US" baseline="0" dirty="0" smtClean="0"/>
              <a:t> </a:t>
            </a:r>
            <a:r>
              <a:rPr lang="en-US" baseline="0" dirty="0" err="1" smtClean="0"/>
              <a:t>toàn</a:t>
            </a:r>
            <a:r>
              <a:rPr lang="en-US" baseline="0" dirty="0" smtClean="0"/>
              <a:t> </a:t>
            </a:r>
            <a:r>
              <a:rPr lang="en-US" baseline="0" dirty="0" err="1" smtClean="0"/>
              <a:t>trường</a:t>
            </a:r>
            <a:r>
              <a:rPr lang="en-US" baseline="0" dirty="0" smtClean="0"/>
              <a:t>; </a:t>
            </a:r>
            <a:r>
              <a:rPr lang="en-US" b="0" baseline="0" dirty="0" err="1" smtClean="0">
                <a:solidFill>
                  <a:srgbClr val="002060"/>
                </a:solidFill>
                <a:latin typeface="Times New Roman" pitchFamily="18" charset="0"/>
                <a:cs typeface="Times New Roman" pitchFamily="18" charset="0"/>
              </a:rPr>
              <a:t>nhiệm</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vụ</a:t>
            </a:r>
            <a:r>
              <a:rPr lang="en-US" b="0" baseline="0" dirty="0" smtClean="0">
                <a:solidFill>
                  <a:srgbClr val="002060"/>
                </a:solidFill>
                <a:latin typeface="Times New Roman" pitchFamily="18" charset="0"/>
                <a:cs typeface="Times New Roman" pitchFamily="18" charset="0"/>
              </a:rPr>
              <a:t> </a:t>
            </a:r>
            <a:r>
              <a:rPr lang="vi-VN" sz="1200" b="0" i="0" kern="1200" dirty="0" smtClean="0">
                <a:solidFill>
                  <a:schemeClr val="tx1"/>
                </a:solidFill>
                <a:effectLst/>
                <a:latin typeface="+mn-lt"/>
                <a:ea typeface="+mn-ea"/>
                <a:cs typeface="+mn-cs"/>
              </a:rPr>
              <a:t>Tham mưu cho Đảng ủy – Ban Giám hiệu Trường và Tỉnh Đoàn Nam Định những nội dung, biện pháp chỉ đạo liên quan đến công tác Đoàn và phong trào Thanh niên tại Trường Đại học Kinh tế – Kỹ thuật Công nghiệp. Lãnh đạo, chỉ đạo, hướng dẫn các cơ sở Đoàn, Liên chi đoàn, Chi Đoàn, xây dựng các chương trình hành động, nhiệm vụ cụ thể, phù hợp với chủ trương của Đảng ủy – Ban Giám hiệu Trường và  Đoàn cấp trên, đảm bảo phù hợp với nhu cầu của đoàn viên, thanh niên tại đơn vị.  </a:t>
            </a:r>
            <a:endParaRPr lang="en-US" sz="1200" b="0" i="0" kern="1200" dirty="0" smtClean="0">
              <a:solidFill>
                <a:schemeClr val="tx1"/>
              </a:solidFill>
              <a:effectLst/>
              <a:latin typeface="+mn-lt"/>
              <a:ea typeface="+mn-ea"/>
              <a:cs typeface="+mn-cs"/>
            </a:endParaRPr>
          </a:p>
          <a:p>
            <a:pPr marL="171450" indent="-171450">
              <a:buFontTx/>
              <a:buChar char="-"/>
            </a:pPr>
            <a:r>
              <a:rPr lang="en-US" b="0" dirty="0" err="1" smtClean="0"/>
              <a:t>Đoàn</a:t>
            </a:r>
            <a:r>
              <a:rPr lang="en-US" b="0" baseline="0" dirty="0" smtClean="0"/>
              <a:t> </a:t>
            </a:r>
            <a:r>
              <a:rPr lang="en-US" b="0" baseline="0" dirty="0" err="1" smtClean="0"/>
              <a:t>Thanh</a:t>
            </a:r>
            <a:r>
              <a:rPr lang="en-US" b="0" baseline="0" dirty="0" smtClean="0"/>
              <a:t> </a:t>
            </a:r>
            <a:r>
              <a:rPr lang="en-US" b="0" baseline="0" dirty="0" err="1" smtClean="0"/>
              <a:t>niên</a:t>
            </a:r>
            <a:r>
              <a:rPr lang="en-US" b="0" baseline="0" dirty="0" smtClean="0"/>
              <a:t> </a:t>
            </a:r>
            <a:r>
              <a:rPr lang="en-US" b="0" baseline="0" dirty="0" err="1" smtClean="0"/>
              <a:t>trường</a:t>
            </a:r>
            <a:r>
              <a:rPr lang="en-US" b="0" baseline="0" dirty="0" smtClean="0"/>
              <a:t> </a:t>
            </a:r>
            <a:r>
              <a:rPr lang="en-US" b="0" baseline="0" dirty="0" err="1" smtClean="0"/>
              <a:t>có</a:t>
            </a:r>
            <a:r>
              <a:rPr lang="en-US" b="0" baseline="0" dirty="0" smtClean="0"/>
              <a:t> 02 Chi </a:t>
            </a:r>
            <a:r>
              <a:rPr lang="en-US" b="0" baseline="0" dirty="0" err="1" smtClean="0"/>
              <a:t>đoàn</a:t>
            </a:r>
            <a:r>
              <a:rPr lang="en-US" b="0" baseline="0" dirty="0" smtClean="0"/>
              <a:t> </a:t>
            </a:r>
            <a:r>
              <a:rPr lang="en-US" b="0" baseline="0" dirty="0" err="1" smtClean="0"/>
              <a:t>cơ</a:t>
            </a:r>
            <a:r>
              <a:rPr lang="en-US" b="0" baseline="0" dirty="0" smtClean="0"/>
              <a:t> </a:t>
            </a:r>
            <a:r>
              <a:rPr lang="en-US" b="0" baseline="0" dirty="0" err="1" smtClean="0"/>
              <a:t>quan</a:t>
            </a:r>
            <a:r>
              <a:rPr lang="en-US" b="0" baseline="0" dirty="0" smtClean="0"/>
              <a:t> </a:t>
            </a:r>
            <a:r>
              <a:rPr lang="en-US" b="0" baseline="0" dirty="0" err="1" smtClean="0"/>
              <a:t>trực</a:t>
            </a:r>
            <a:r>
              <a:rPr lang="en-US" b="0" baseline="0" dirty="0" smtClean="0"/>
              <a:t> </a:t>
            </a:r>
            <a:r>
              <a:rPr lang="en-US" b="0" baseline="0" dirty="0" err="1" smtClean="0"/>
              <a:t>thuộc</a:t>
            </a:r>
            <a:r>
              <a:rPr lang="en-US" b="0" baseline="0" dirty="0" smtClean="0"/>
              <a:t> </a:t>
            </a:r>
            <a:r>
              <a:rPr lang="en-US" b="0" baseline="0" dirty="0" err="1" smtClean="0"/>
              <a:t>tại</a:t>
            </a:r>
            <a:r>
              <a:rPr lang="en-US" b="0" baseline="0" dirty="0" smtClean="0"/>
              <a:t> 2 </a:t>
            </a:r>
            <a:r>
              <a:rPr lang="en-US" b="0" baseline="0" dirty="0" err="1" smtClean="0"/>
              <a:t>cơ</a:t>
            </a:r>
            <a:r>
              <a:rPr lang="en-US" b="0" baseline="0" dirty="0" smtClean="0"/>
              <a:t> </a:t>
            </a:r>
            <a:r>
              <a:rPr lang="en-US" b="0" baseline="0" dirty="0" err="1" smtClean="0"/>
              <a:t>sở</a:t>
            </a:r>
            <a:r>
              <a:rPr lang="en-US" b="0" baseline="0" dirty="0" smtClean="0"/>
              <a:t> </a:t>
            </a:r>
            <a:r>
              <a:rPr lang="en-US" b="0" baseline="0" dirty="0" err="1" smtClean="0"/>
              <a:t>Hà</a:t>
            </a:r>
            <a:r>
              <a:rPr lang="en-US" b="0" baseline="0" dirty="0" smtClean="0"/>
              <a:t> </a:t>
            </a:r>
            <a:r>
              <a:rPr lang="en-US" b="0" baseline="0" dirty="0" err="1" smtClean="0"/>
              <a:t>Nội</a:t>
            </a:r>
            <a:r>
              <a:rPr lang="en-US" b="0" baseline="0" dirty="0" smtClean="0"/>
              <a:t> </a:t>
            </a:r>
            <a:r>
              <a:rPr lang="en-US" b="0" baseline="0" dirty="0" err="1" smtClean="0"/>
              <a:t>và</a:t>
            </a:r>
            <a:r>
              <a:rPr lang="en-US" b="0" baseline="0" dirty="0" smtClean="0"/>
              <a:t> Nam </a:t>
            </a:r>
            <a:r>
              <a:rPr lang="en-US" b="0" baseline="0" dirty="0" err="1" smtClean="0"/>
              <a:t>Định</a:t>
            </a:r>
            <a:r>
              <a:rPr lang="en-US" b="0" baseline="0" dirty="0" smtClean="0"/>
              <a:t>. </a:t>
            </a:r>
            <a:r>
              <a:rPr lang="en-US" b="0" baseline="0" dirty="0" err="1" smtClean="0"/>
              <a:t>Trong</a:t>
            </a:r>
            <a:r>
              <a:rPr lang="en-US" b="0" baseline="0" dirty="0" smtClean="0"/>
              <a:t> chi </a:t>
            </a:r>
            <a:r>
              <a:rPr lang="en-US" b="0" baseline="0" dirty="0" err="1" smtClean="0"/>
              <a:t>đoàn</a:t>
            </a:r>
            <a:r>
              <a:rPr lang="en-US" b="0" baseline="0" dirty="0" smtClean="0"/>
              <a:t> </a:t>
            </a:r>
            <a:r>
              <a:rPr lang="en-US" b="0" baseline="0" dirty="0" err="1" smtClean="0"/>
              <a:t>cơ</a:t>
            </a:r>
            <a:r>
              <a:rPr lang="en-US" b="0" baseline="0" dirty="0" smtClean="0"/>
              <a:t> </a:t>
            </a:r>
            <a:r>
              <a:rPr lang="en-US" b="0" baseline="0" dirty="0" err="1" smtClean="0"/>
              <a:t>quan</a:t>
            </a:r>
            <a:r>
              <a:rPr lang="en-US" b="0" baseline="0" dirty="0" smtClean="0"/>
              <a:t> </a:t>
            </a:r>
            <a:r>
              <a:rPr lang="en-US" b="0" baseline="0" dirty="0" err="1" smtClean="0"/>
              <a:t>sẽ</a:t>
            </a:r>
            <a:r>
              <a:rPr lang="en-US" b="0" baseline="0" dirty="0" smtClean="0"/>
              <a:t> </a:t>
            </a:r>
            <a:r>
              <a:rPr lang="en-US" b="0" baseline="0" dirty="0" err="1" smtClean="0"/>
              <a:t>có</a:t>
            </a:r>
            <a:r>
              <a:rPr lang="en-US" b="0" baseline="0" dirty="0" smtClean="0"/>
              <a:t> </a:t>
            </a:r>
            <a:r>
              <a:rPr lang="en-US" b="0" baseline="0" dirty="0" err="1" smtClean="0"/>
              <a:t>các</a:t>
            </a:r>
            <a:r>
              <a:rPr lang="en-US" b="0" baseline="0" dirty="0" smtClean="0"/>
              <a:t> </a:t>
            </a:r>
            <a:r>
              <a:rPr lang="en-US" b="0" baseline="0" dirty="0" err="1" smtClean="0"/>
              <a:t>cán</a:t>
            </a:r>
            <a:r>
              <a:rPr lang="en-US" b="0" baseline="0" dirty="0" smtClean="0"/>
              <a:t> </a:t>
            </a:r>
            <a:r>
              <a:rPr lang="en-US" b="0" baseline="0" dirty="0" err="1" smtClean="0"/>
              <a:t>bộ</a:t>
            </a:r>
            <a:r>
              <a:rPr lang="en-US" b="0" baseline="0" dirty="0" smtClean="0"/>
              <a:t> </a:t>
            </a:r>
            <a:r>
              <a:rPr lang="en-US" b="0" baseline="0" dirty="0" err="1" smtClean="0"/>
              <a:t>Đoàn</a:t>
            </a:r>
            <a:r>
              <a:rPr lang="en-US" b="0" baseline="0" dirty="0" smtClean="0"/>
              <a:t>; </a:t>
            </a:r>
            <a:r>
              <a:rPr lang="en-US" b="0" baseline="0" dirty="0" err="1" smtClean="0"/>
              <a:t>giảng</a:t>
            </a:r>
            <a:r>
              <a:rPr lang="en-US" b="0" baseline="0" dirty="0" smtClean="0"/>
              <a:t> </a:t>
            </a:r>
            <a:r>
              <a:rPr lang="en-US" b="0" baseline="0" dirty="0" err="1" smtClean="0"/>
              <a:t>viên</a:t>
            </a:r>
            <a:r>
              <a:rPr lang="en-US" b="0" baseline="0" dirty="0" smtClean="0"/>
              <a:t> </a:t>
            </a:r>
            <a:r>
              <a:rPr lang="en-US" b="0" baseline="0" dirty="0" err="1" smtClean="0"/>
              <a:t>và</a:t>
            </a:r>
            <a:r>
              <a:rPr lang="en-US" b="0" baseline="0" dirty="0" smtClean="0"/>
              <a:t> </a:t>
            </a:r>
            <a:r>
              <a:rPr lang="en-US" b="0" baseline="0" dirty="0" err="1" smtClean="0"/>
              <a:t>nhân</a:t>
            </a:r>
            <a:r>
              <a:rPr lang="en-US" b="0" baseline="0" dirty="0" smtClean="0"/>
              <a:t> </a:t>
            </a:r>
            <a:r>
              <a:rPr lang="en-US" b="0" baseline="0" dirty="0" err="1" smtClean="0"/>
              <a:t>viên</a:t>
            </a:r>
            <a:r>
              <a:rPr lang="en-US" b="0" baseline="0" dirty="0" smtClean="0"/>
              <a:t> </a:t>
            </a:r>
            <a:r>
              <a:rPr lang="en-US" b="0" baseline="0" dirty="0" err="1" smtClean="0"/>
              <a:t>thuộc</a:t>
            </a:r>
            <a:r>
              <a:rPr lang="en-US" b="0" baseline="0" dirty="0" smtClean="0"/>
              <a:t> </a:t>
            </a:r>
            <a:r>
              <a:rPr lang="en-US" b="0" baseline="0" dirty="0" err="1" smtClean="0"/>
              <a:t>độ</a:t>
            </a:r>
            <a:r>
              <a:rPr lang="en-US" b="0" baseline="0" dirty="0" smtClean="0"/>
              <a:t> </a:t>
            </a:r>
            <a:r>
              <a:rPr lang="en-US" b="0" baseline="0" dirty="0" err="1" smtClean="0"/>
              <a:t>tuổi</a:t>
            </a:r>
            <a:r>
              <a:rPr lang="en-US" b="0" baseline="0" dirty="0" smtClean="0"/>
              <a:t> </a:t>
            </a:r>
            <a:r>
              <a:rPr lang="en-US" b="0" baseline="0" dirty="0" err="1" smtClean="0"/>
              <a:t>Đoàn</a:t>
            </a:r>
            <a:r>
              <a:rPr lang="en-US" b="0" baseline="0" dirty="0" smtClean="0"/>
              <a:t>.</a:t>
            </a:r>
          </a:p>
          <a:p>
            <a:pPr marL="171450" indent="-171450">
              <a:buFontTx/>
              <a:buChar char="-"/>
            </a:pPr>
            <a:r>
              <a:rPr lang="en-US" b="0" baseline="0" dirty="0" err="1" smtClean="0"/>
              <a:t>Đoàn</a:t>
            </a:r>
            <a:r>
              <a:rPr lang="en-US" b="0" baseline="0" dirty="0" smtClean="0"/>
              <a:t> </a:t>
            </a:r>
            <a:r>
              <a:rPr lang="en-US" b="0" baseline="0" dirty="0" err="1" smtClean="0"/>
              <a:t>Thanh</a:t>
            </a:r>
            <a:r>
              <a:rPr lang="en-US" b="0" baseline="0" dirty="0" smtClean="0"/>
              <a:t> </a:t>
            </a:r>
            <a:r>
              <a:rPr lang="en-US" b="0" baseline="0" dirty="0" err="1" smtClean="0"/>
              <a:t>niên</a:t>
            </a:r>
            <a:r>
              <a:rPr lang="en-US" b="0" baseline="0" dirty="0" smtClean="0"/>
              <a:t> </a:t>
            </a:r>
            <a:r>
              <a:rPr lang="en-US" b="0" baseline="0" dirty="0" err="1" smtClean="0"/>
              <a:t>trường</a:t>
            </a:r>
            <a:r>
              <a:rPr lang="en-US" b="0" baseline="0" dirty="0" smtClean="0"/>
              <a:t> </a:t>
            </a:r>
            <a:r>
              <a:rPr lang="en-US" b="0" baseline="0" dirty="0" err="1" smtClean="0"/>
              <a:t>hiện</a:t>
            </a:r>
            <a:r>
              <a:rPr lang="en-US" b="0" baseline="0" dirty="0" smtClean="0"/>
              <a:t> </a:t>
            </a:r>
            <a:r>
              <a:rPr lang="en-US" b="0" baseline="0" dirty="0" err="1" smtClean="0"/>
              <a:t>có</a:t>
            </a:r>
            <a:r>
              <a:rPr lang="en-US" b="0" baseline="0" dirty="0" smtClean="0"/>
              <a:t> 10 </a:t>
            </a:r>
            <a:r>
              <a:rPr lang="en-US" b="0" baseline="0" dirty="0" err="1" smtClean="0"/>
              <a:t>Liên</a:t>
            </a:r>
            <a:r>
              <a:rPr lang="en-US" b="0" baseline="0" dirty="0" smtClean="0"/>
              <a:t> chi </a:t>
            </a:r>
            <a:r>
              <a:rPr lang="en-US" b="0" baseline="0" dirty="0" err="1" smtClean="0"/>
              <a:t>Đoàn</a:t>
            </a:r>
            <a:r>
              <a:rPr lang="en-US" b="0" baseline="0" dirty="0" smtClean="0"/>
              <a:t> </a:t>
            </a:r>
            <a:r>
              <a:rPr lang="en-US" b="0" baseline="0" dirty="0" err="1" smtClean="0"/>
              <a:t>trực</a:t>
            </a:r>
            <a:r>
              <a:rPr lang="en-US" b="0" baseline="0" dirty="0" smtClean="0"/>
              <a:t> </a:t>
            </a:r>
            <a:r>
              <a:rPr lang="en-US" b="0" baseline="0" dirty="0" err="1" smtClean="0"/>
              <a:t>thuộc</a:t>
            </a:r>
            <a:r>
              <a:rPr lang="en-US" b="0" baseline="0" dirty="0" smtClean="0"/>
              <a:t>. </a:t>
            </a:r>
            <a:r>
              <a:rPr lang="en-US" b="0" baseline="0" dirty="0" err="1" smtClean="0"/>
              <a:t>Trong</a:t>
            </a:r>
            <a:r>
              <a:rPr lang="en-US" b="0" baseline="0" dirty="0" smtClean="0"/>
              <a:t> </a:t>
            </a:r>
            <a:r>
              <a:rPr lang="en-US" b="0" baseline="0" dirty="0" err="1" smtClean="0"/>
              <a:t>Liên</a:t>
            </a:r>
            <a:r>
              <a:rPr lang="en-US" b="0" baseline="0" dirty="0" smtClean="0"/>
              <a:t> chi </a:t>
            </a:r>
            <a:r>
              <a:rPr lang="en-US" b="0" baseline="0" dirty="0" err="1" smtClean="0"/>
              <a:t>Đoàn</a:t>
            </a:r>
            <a:r>
              <a:rPr lang="en-US" b="0" baseline="0" dirty="0" smtClean="0"/>
              <a:t> </a:t>
            </a:r>
            <a:r>
              <a:rPr lang="en-US" b="0" baseline="0" dirty="0" err="1" smtClean="0"/>
              <a:t>sẽ</a:t>
            </a:r>
            <a:r>
              <a:rPr lang="en-US" b="0" baseline="0" dirty="0" smtClean="0"/>
              <a:t> </a:t>
            </a:r>
            <a:r>
              <a:rPr lang="en-US" b="0" baseline="0" dirty="0" err="1" smtClean="0"/>
              <a:t>có</a:t>
            </a:r>
            <a:r>
              <a:rPr lang="en-US" b="0" baseline="0" dirty="0" smtClean="0"/>
              <a:t> </a:t>
            </a:r>
            <a:r>
              <a:rPr lang="en-US" b="0" baseline="0" dirty="0" err="1" smtClean="0"/>
              <a:t>các</a:t>
            </a:r>
            <a:r>
              <a:rPr lang="en-US" b="0" baseline="0" dirty="0" smtClean="0"/>
              <a:t> </a:t>
            </a:r>
            <a:r>
              <a:rPr lang="en-US" b="0" baseline="0" dirty="0" err="1" smtClean="0"/>
              <a:t>cán</a:t>
            </a:r>
            <a:r>
              <a:rPr lang="en-US" b="0" baseline="0" dirty="0" smtClean="0"/>
              <a:t> </a:t>
            </a:r>
            <a:r>
              <a:rPr lang="en-US" b="0" baseline="0" dirty="0" err="1" smtClean="0"/>
              <a:t>bộ</a:t>
            </a:r>
            <a:r>
              <a:rPr lang="en-US" b="0" baseline="0" dirty="0" smtClean="0"/>
              <a:t> </a:t>
            </a:r>
            <a:r>
              <a:rPr lang="en-US" b="0" baseline="0" dirty="0" err="1" smtClean="0"/>
              <a:t>Đoàn</a:t>
            </a:r>
            <a:r>
              <a:rPr lang="en-US" b="0" baseline="0" dirty="0" smtClean="0"/>
              <a:t> </a:t>
            </a:r>
            <a:r>
              <a:rPr lang="en-US" b="0" baseline="0" dirty="0" err="1" smtClean="0"/>
              <a:t>phụ</a:t>
            </a:r>
            <a:r>
              <a:rPr lang="en-US" b="0" baseline="0" dirty="0" smtClean="0"/>
              <a:t> </a:t>
            </a:r>
            <a:r>
              <a:rPr lang="en-US" b="0" baseline="0" dirty="0" err="1" smtClean="0"/>
              <a:t>trách</a:t>
            </a:r>
            <a:r>
              <a:rPr lang="en-US" b="0" baseline="0" dirty="0" smtClean="0"/>
              <a:t> </a:t>
            </a:r>
            <a:r>
              <a:rPr lang="en-US" b="0" baseline="0" dirty="0" err="1" smtClean="0"/>
              <a:t>Liên</a:t>
            </a:r>
            <a:r>
              <a:rPr lang="en-US" b="0" baseline="0" dirty="0" smtClean="0"/>
              <a:t> chi </a:t>
            </a:r>
            <a:r>
              <a:rPr lang="en-US" b="0" baseline="0" dirty="0" err="1" smtClean="0"/>
              <a:t>Đoàn</a:t>
            </a:r>
            <a:r>
              <a:rPr lang="en-US" b="0" baseline="0" dirty="0" smtClean="0"/>
              <a:t> </a:t>
            </a:r>
            <a:r>
              <a:rPr lang="en-US" b="0" baseline="0" dirty="0" err="1" smtClean="0"/>
              <a:t>và</a:t>
            </a:r>
            <a:r>
              <a:rPr lang="en-US" b="0" baseline="0" dirty="0" smtClean="0"/>
              <a:t> </a:t>
            </a:r>
            <a:r>
              <a:rPr lang="en-US" b="0" baseline="0" dirty="0" err="1" smtClean="0"/>
              <a:t>Đoàn</a:t>
            </a:r>
            <a:r>
              <a:rPr lang="en-US" b="0" baseline="0" dirty="0" smtClean="0"/>
              <a:t> </a:t>
            </a:r>
            <a:r>
              <a:rPr lang="en-US" b="0" baseline="0" dirty="0" err="1" smtClean="0"/>
              <a:t>viên</a:t>
            </a:r>
            <a:r>
              <a:rPr lang="en-US" b="0" baseline="0" dirty="0" smtClean="0"/>
              <a:t> </a:t>
            </a:r>
            <a:r>
              <a:rPr lang="en-US" b="0" baseline="0" dirty="0" err="1" smtClean="0"/>
              <a:t>tại</a:t>
            </a:r>
            <a:r>
              <a:rPr lang="en-US" b="0" baseline="0" dirty="0" smtClean="0"/>
              <a:t> </a:t>
            </a:r>
            <a:r>
              <a:rPr lang="en-US" b="0" baseline="0" dirty="0" err="1" smtClean="0"/>
              <a:t>các</a:t>
            </a:r>
            <a:r>
              <a:rPr lang="en-US" b="0" baseline="0" dirty="0" smtClean="0"/>
              <a:t> </a:t>
            </a:r>
            <a:r>
              <a:rPr lang="en-US" b="0" baseline="0" dirty="0" err="1" smtClean="0"/>
              <a:t>Khoa</a:t>
            </a:r>
            <a:r>
              <a:rPr lang="en-US" b="0" baseline="0" dirty="0" smtClean="0"/>
              <a:t>.</a:t>
            </a:r>
          </a:p>
          <a:p>
            <a:pPr marL="171450" indent="-171450">
              <a:buFontTx/>
              <a:buChar char="-"/>
            </a:pPr>
            <a:r>
              <a:rPr lang="en-US" b="0" dirty="0" err="1" smtClean="0"/>
              <a:t>Dưới</a:t>
            </a:r>
            <a:r>
              <a:rPr lang="en-US" b="0" baseline="0" dirty="0" smtClean="0"/>
              <a:t> </a:t>
            </a:r>
            <a:r>
              <a:rPr lang="en-US" b="0" baseline="0" dirty="0" err="1" smtClean="0"/>
              <a:t>liên</a:t>
            </a:r>
            <a:r>
              <a:rPr lang="en-US" b="0" baseline="0" dirty="0" smtClean="0"/>
              <a:t> chi </a:t>
            </a:r>
            <a:r>
              <a:rPr lang="en-US" b="0" baseline="0" dirty="0" err="1" smtClean="0"/>
              <a:t>Đoàn</a:t>
            </a:r>
            <a:r>
              <a:rPr lang="en-US" b="0" baseline="0" dirty="0" smtClean="0"/>
              <a:t> </a:t>
            </a:r>
            <a:r>
              <a:rPr lang="en-US" b="0" baseline="0" dirty="0" err="1" smtClean="0"/>
              <a:t>Khoa</a:t>
            </a:r>
            <a:r>
              <a:rPr lang="en-US" b="0" baseline="0" dirty="0" smtClean="0"/>
              <a:t> </a:t>
            </a:r>
            <a:r>
              <a:rPr lang="en-US" b="0" baseline="0" dirty="0" err="1" smtClean="0"/>
              <a:t>sẽ</a:t>
            </a:r>
            <a:r>
              <a:rPr lang="en-US" b="0" baseline="0" dirty="0" smtClean="0"/>
              <a:t> </a:t>
            </a:r>
            <a:r>
              <a:rPr lang="en-US" b="0" baseline="0" dirty="0" err="1" smtClean="0"/>
              <a:t>là</a:t>
            </a:r>
            <a:r>
              <a:rPr lang="en-US" b="0" baseline="0" dirty="0" smtClean="0"/>
              <a:t> </a:t>
            </a:r>
            <a:r>
              <a:rPr lang="en-US" b="0" baseline="0" dirty="0" err="1" smtClean="0"/>
              <a:t>các</a:t>
            </a:r>
            <a:r>
              <a:rPr lang="en-US" b="0" baseline="0" dirty="0" smtClean="0"/>
              <a:t> Chi </a:t>
            </a:r>
            <a:r>
              <a:rPr lang="en-US" b="0" baseline="0" dirty="0" err="1" smtClean="0"/>
              <a:t>Đoàn</a:t>
            </a:r>
            <a:r>
              <a:rPr lang="en-US" b="0" baseline="0" dirty="0" smtClean="0"/>
              <a:t> </a:t>
            </a:r>
            <a:r>
              <a:rPr lang="en-US" b="0" baseline="0" dirty="0" err="1" smtClean="0"/>
              <a:t>trực</a:t>
            </a:r>
            <a:r>
              <a:rPr lang="en-US" b="0" baseline="0" dirty="0" smtClean="0"/>
              <a:t> </a:t>
            </a:r>
            <a:r>
              <a:rPr lang="en-US" b="0" baseline="0" dirty="0" err="1" smtClean="0"/>
              <a:t>thuộc</a:t>
            </a:r>
            <a:r>
              <a:rPr lang="en-US" b="0" baseline="0" dirty="0" smtClean="0"/>
              <a:t>. </a:t>
            </a:r>
            <a:r>
              <a:rPr lang="en-US" b="0" baseline="0" dirty="0" err="1" smtClean="0"/>
              <a:t>Năm</a:t>
            </a:r>
            <a:r>
              <a:rPr lang="en-US" b="0" baseline="0" dirty="0" smtClean="0"/>
              <a:t> 2020-2021 </a:t>
            </a:r>
            <a:r>
              <a:rPr lang="en-US" b="0" baseline="0" dirty="0" err="1" smtClean="0"/>
              <a:t>Đoàn</a:t>
            </a:r>
            <a:r>
              <a:rPr lang="en-US" b="0" baseline="0" dirty="0" smtClean="0"/>
              <a:t> </a:t>
            </a:r>
            <a:r>
              <a:rPr lang="en-US" b="0" baseline="0" dirty="0" err="1" smtClean="0"/>
              <a:t>Thanh</a:t>
            </a:r>
            <a:r>
              <a:rPr lang="en-US" b="0" baseline="0" dirty="0" smtClean="0"/>
              <a:t> </a:t>
            </a:r>
            <a:r>
              <a:rPr lang="en-US" b="0" baseline="0" dirty="0" err="1" smtClean="0"/>
              <a:t>niên</a:t>
            </a:r>
            <a:r>
              <a:rPr lang="en-US" b="0" baseline="0" dirty="0" smtClean="0"/>
              <a:t> </a:t>
            </a:r>
            <a:r>
              <a:rPr lang="en-US" b="0" baseline="0" dirty="0" err="1" smtClean="0"/>
              <a:t>Nhà</a:t>
            </a:r>
            <a:r>
              <a:rPr lang="en-US" b="0" baseline="0" dirty="0" smtClean="0"/>
              <a:t> </a:t>
            </a:r>
            <a:r>
              <a:rPr lang="en-US" b="0" baseline="0" dirty="0" err="1" smtClean="0"/>
              <a:t>trường</a:t>
            </a:r>
            <a:r>
              <a:rPr lang="en-US" b="0" baseline="0" dirty="0" smtClean="0"/>
              <a:t> </a:t>
            </a:r>
            <a:r>
              <a:rPr lang="en-US" b="0" baseline="0" dirty="0" err="1" smtClean="0"/>
              <a:t>có</a:t>
            </a:r>
            <a:r>
              <a:rPr lang="en-US" b="0" baseline="0" dirty="0" smtClean="0"/>
              <a:t> 285 Chi </a:t>
            </a:r>
            <a:r>
              <a:rPr lang="en-US" b="0" baseline="0" dirty="0" err="1" smtClean="0"/>
              <a:t>Đoàn</a:t>
            </a:r>
            <a:r>
              <a:rPr lang="en-US" b="0" baseline="0" dirty="0" smtClean="0"/>
              <a:t> </a:t>
            </a:r>
            <a:r>
              <a:rPr lang="en-US" b="0" baseline="0" dirty="0" err="1" smtClean="0"/>
              <a:t>trực</a:t>
            </a:r>
            <a:r>
              <a:rPr lang="en-US" b="0" baseline="0" dirty="0" smtClean="0"/>
              <a:t> </a:t>
            </a:r>
            <a:r>
              <a:rPr lang="en-US" b="0" baseline="0" dirty="0" err="1" smtClean="0"/>
              <a:t>thuộc</a:t>
            </a:r>
            <a:r>
              <a:rPr lang="en-US" b="0" baseline="0" dirty="0" smtClean="0"/>
              <a:t>; </a:t>
            </a:r>
            <a:r>
              <a:rPr lang="en-US" b="0" baseline="0" dirty="0" err="1" smtClean="0"/>
              <a:t>với</a:t>
            </a:r>
            <a:r>
              <a:rPr lang="en-US" b="0" baseline="0" dirty="0" smtClean="0"/>
              <a:t> </a:t>
            </a:r>
            <a:r>
              <a:rPr lang="vi-VN" b="0" baseline="0" dirty="0" smtClean="0"/>
              <a:t>248 Chi Đoàn tại cơ sở Hà Nội</a:t>
            </a:r>
            <a:r>
              <a:rPr lang="en-US" b="0" baseline="0" dirty="0" smtClean="0"/>
              <a:t>; </a:t>
            </a:r>
            <a:r>
              <a:rPr lang="vi-VN" b="0" baseline="0" dirty="0" smtClean="0"/>
              <a:t>37 Chi Đoàn tại cơ sở Nam Định</a:t>
            </a:r>
            <a:r>
              <a:rPr lang="en-US" b="0" baseline="0" dirty="0" smtClean="0"/>
              <a:t> </a:t>
            </a:r>
            <a:r>
              <a:rPr lang="en-US" b="0" baseline="0" dirty="0" err="1" smtClean="0"/>
              <a:t>và</a:t>
            </a:r>
            <a:r>
              <a:rPr lang="en-US" b="0" baseline="0" dirty="0" smtClean="0"/>
              <a:t> </a:t>
            </a:r>
            <a:r>
              <a:rPr lang="en-US" b="0" baseline="0" dirty="0" err="1" smtClean="0"/>
              <a:t>gần</a:t>
            </a:r>
            <a:r>
              <a:rPr lang="en-US" b="0" baseline="0" dirty="0" smtClean="0"/>
              <a:t> 15.000 </a:t>
            </a:r>
            <a:r>
              <a:rPr lang="en-US" b="0" baseline="0" dirty="0" err="1" smtClean="0"/>
              <a:t>đoàn</a:t>
            </a:r>
            <a:r>
              <a:rPr lang="en-US" b="0" baseline="0" dirty="0" smtClean="0"/>
              <a:t> </a:t>
            </a:r>
            <a:r>
              <a:rPr lang="en-US" b="0" baseline="0" dirty="0" err="1" smtClean="0"/>
              <a:t>viên</a:t>
            </a:r>
            <a:endParaRPr lang="en-US" b="0" dirty="0"/>
          </a:p>
        </p:txBody>
      </p:sp>
      <p:sp>
        <p:nvSpPr>
          <p:cNvPr id="4" name="Slide Number Placeholder 3"/>
          <p:cNvSpPr>
            <a:spLocks noGrp="1"/>
          </p:cNvSpPr>
          <p:nvPr>
            <p:ph type="sldNum" sz="quarter" idx="10"/>
          </p:nvPr>
        </p:nvSpPr>
        <p:spPr/>
        <p:txBody>
          <a:bodyPr/>
          <a:lstStyle/>
          <a:p>
            <a:fld id="{BAB60F86-5E02-4001-8BE6-9BC43B2FB022}" type="slidenum">
              <a:rPr lang="en-US" smtClean="0"/>
              <a:t>3</a:t>
            </a:fld>
            <a:endParaRPr lang="en-US"/>
          </a:p>
        </p:txBody>
      </p:sp>
    </p:spTree>
    <p:extLst>
      <p:ext uri="{BB962C8B-B14F-4D97-AF65-F5344CB8AC3E}">
        <p14:creationId xmlns:p14="http://schemas.microsoft.com/office/powerpoint/2010/main" val="3864946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just">
              <a:buAutoNum type="arabicPeriod"/>
            </a:pPr>
            <a:r>
              <a:rPr lang="en-US" b="1" dirty="0" smtClean="0">
                <a:solidFill>
                  <a:srgbClr val="002060"/>
                </a:solidFill>
                <a:latin typeface="Times New Roman" pitchFamily="18" charset="0"/>
                <a:cs typeface="Times New Roman" pitchFamily="18" charset="0"/>
              </a:rPr>
              <a:t>Đ/c: </a:t>
            </a:r>
            <a:r>
              <a:rPr lang="en-US" b="1" dirty="0" err="1" smtClean="0">
                <a:solidFill>
                  <a:srgbClr val="002060"/>
                </a:solidFill>
                <a:latin typeface="Times New Roman" pitchFamily="18" charset="0"/>
                <a:cs typeface="Times New Roman" pitchFamily="18" charset="0"/>
              </a:rPr>
              <a:t>Vũ</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Hồng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Thanh</a:t>
            </a:r>
            <a:endParaRPr lang="en-US" b="1" dirty="0" smtClean="0">
              <a:solidFill>
                <a:srgbClr val="002060"/>
              </a:solidFill>
              <a:latin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b="0" dirty="0" err="1" smtClean="0">
                <a:solidFill>
                  <a:srgbClr val="002060"/>
                </a:solidFill>
                <a:latin typeface="Times New Roman" pitchFamily="18" charset="0"/>
                <a:cs typeface="Times New Roman" pitchFamily="18" charset="0"/>
              </a:rPr>
              <a:t>Sinh</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năm</a:t>
            </a:r>
            <a:r>
              <a:rPr lang="en-US" b="0" dirty="0" smtClean="0">
                <a:solidFill>
                  <a:srgbClr val="002060"/>
                </a:solidFill>
                <a:latin typeface="Times New Roman" pitchFamily="18" charset="0"/>
                <a:cs typeface="Times New Roman" pitchFamily="18" charset="0"/>
              </a:rPr>
              <a:t>:</a:t>
            </a:r>
            <a:r>
              <a:rPr lang="en-US" b="0" baseline="0" dirty="0" smtClean="0">
                <a:solidFill>
                  <a:srgbClr val="002060"/>
                </a:solidFill>
                <a:latin typeface="Times New Roman" pitchFamily="18" charset="0"/>
                <a:cs typeface="Times New Roman" pitchFamily="18" charset="0"/>
              </a:rPr>
              <a:t> 1982; </a:t>
            </a:r>
            <a:r>
              <a:rPr lang="en-US" b="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viên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Cộng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sản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Việt</a:t>
            </a:r>
            <a:r>
              <a:rPr lang="en-US" b="0" baseline="0" dirty="0" smtClean="0">
                <a:solidFill>
                  <a:srgbClr val="002060"/>
                </a:solidFill>
                <a:latin typeface="Times New Roman" pitchFamily="18" charset="0"/>
                <a:cs typeface="Times New Roman" pitchFamily="18" charset="0"/>
              </a:rPr>
              <a:t> Nam;</a:t>
            </a:r>
            <a:endParaRPr lang="en-US" b="0" dirty="0" smtClean="0">
              <a:solidFill>
                <a:srgbClr val="002060"/>
              </a:solidFill>
              <a:latin typeface="Times New Roman" pitchFamily="18" charset="0"/>
              <a:cs typeface="Times New Roman" pitchFamily="18" charset="0"/>
            </a:endParaRPr>
          </a:p>
          <a:p>
            <a:pPr algn="just"/>
            <a:r>
              <a:rPr lang="en-US" b="0" dirty="0" err="1" smtClean="0">
                <a:solidFill>
                  <a:srgbClr val="002060"/>
                </a:solidFill>
                <a:latin typeface="Times New Roman" pitchFamily="18" charset="0"/>
                <a:cs typeface="Times New Roman" pitchFamily="18" charset="0"/>
              </a:rPr>
              <a:t>Chức</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vụ</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Đảng</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Ủy</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viên</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Bí</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thư</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Đoàn</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Thanh</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niên</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Phó</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Phòng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Phụ</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trách</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Phòng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Tuyển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sinh</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và</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Truyền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thông</a:t>
            </a:r>
            <a:r>
              <a:rPr lang="en-US" b="0" baseline="0" dirty="0" smtClean="0">
                <a:solidFill>
                  <a:srgbClr val="002060"/>
                </a:solidFill>
                <a:latin typeface="Times New Roman" pitchFamily="18" charset="0"/>
                <a:cs typeface="Times New Roman" pitchFamily="18" charset="0"/>
              </a:rPr>
              <a:t>.</a:t>
            </a:r>
          </a:p>
          <a:p>
            <a:pPr algn="l"/>
            <a:r>
              <a:rPr lang="en-US" b="1" baseline="0" dirty="0" smtClean="0">
                <a:solidFill>
                  <a:srgbClr val="002060"/>
                </a:solidFill>
                <a:latin typeface="Times New Roman" pitchFamily="18" charset="0"/>
                <a:cs typeface="Times New Roman" pitchFamily="18" charset="0"/>
              </a:rPr>
              <a:t>2. </a:t>
            </a:r>
            <a:r>
              <a:rPr lang="en-US" sz="1200" b="1" dirty="0" smtClean="0">
                <a:solidFill>
                  <a:srgbClr val="002060"/>
                </a:solidFill>
                <a:latin typeface="Times New Roman" pitchFamily="18" charset="0"/>
                <a:cs typeface="Times New Roman" pitchFamily="18" charset="0"/>
              </a:rPr>
              <a:t>Đ/c: </a:t>
            </a:r>
            <a:r>
              <a:rPr lang="en-US" sz="1200" b="1" dirty="0" err="1" smtClean="0">
                <a:solidFill>
                  <a:srgbClr val="002060"/>
                </a:solidFill>
                <a:latin typeface="Times New Roman" pitchFamily="18" charset="0"/>
                <a:cs typeface="Times New Roman" pitchFamily="18" charset="0"/>
              </a:rPr>
              <a:t>Đỗ</a:t>
            </a:r>
            <a:r>
              <a:rPr lang="en-US" sz="1200" b="1" dirty="0" smtClean="0">
                <a:solidFill>
                  <a:srgbClr val="002060"/>
                </a:solidFill>
                <a:latin typeface="Times New Roman" pitchFamily="18" charset="0"/>
                <a:cs typeface="Times New Roman" pitchFamily="18" charset="0"/>
              </a:rPr>
              <a:t> </a:t>
            </a:r>
            <a:r>
              <a:rPr lang="en-US" sz="1200" b="1" dirty="0" err="1" smtClean="0">
                <a:solidFill>
                  <a:srgbClr val="002060"/>
                </a:solidFill>
                <a:latin typeface="Times New Roman" pitchFamily="18" charset="0"/>
                <a:cs typeface="Times New Roman" pitchFamily="18" charset="0"/>
              </a:rPr>
              <a:t>Anh</a:t>
            </a:r>
            <a:r>
              <a:rPr lang="en-US" sz="1200" b="1" dirty="0" smtClean="0">
                <a:solidFill>
                  <a:srgbClr val="002060"/>
                </a:solidFill>
                <a:latin typeface="Times New Roman" pitchFamily="18" charset="0"/>
                <a:cs typeface="Times New Roman" pitchFamily="18" charset="0"/>
              </a:rPr>
              <a:t> </a:t>
            </a:r>
            <a:r>
              <a:rPr lang="en-US" sz="1200" b="1" dirty="0" err="1" smtClean="0">
                <a:solidFill>
                  <a:srgbClr val="002060"/>
                </a:solidFill>
                <a:latin typeface="Times New Roman" pitchFamily="18" charset="0"/>
                <a:cs typeface="Times New Roman" pitchFamily="18" charset="0"/>
              </a:rPr>
              <a:t>Tuấn</a:t>
            </a:r>
            <a:endParaRPr lang="en-US" sz="1200" b="1" dirty="0" smtClean="0">
              <a:solidFill>
                <a:srgbClr val="002060"/>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err="1" smtClean="0">
                <a:solidFill>
                  <a:srgbClr val="002060"/>
                </a:solidFill>
                <a:latin typeface="Times New Roman" pitchFamily="18" charset="0"/>
                <a:cs typeface="Times New Roman" pitchFamily="18" charset="0"/>
              </a:rPr>
              <a:t>Sinh</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năm</a:t>
            </a:r>
            <a:r>
              <a:rPr lang="en-US" b="0" dirty="0" smtClean="0">
                <a:solidFill>
                  <a:srgbClr val="002060"/>
                </a:solidFill>
                <a:latin typeface="Times New Roman" pitchFamily="18" charset="0"/>
                <a:cs typeface="Times New Roman" pitchFamily="18" charset="0"/>
              </a:rPr>
              <a:t>:</a:t>
            </a:r>
            <a:r>
              <a:rPr lang="en-US" b="0" baseline="0" dirty="0" smtClean="0">
                <a:solidFill>
                  <a:srgbClr val="002060"/>
                </a:solidFill>
                <a:latin typeface="Times New Roman" pitchFamily="18" charset="0"/>
                <a:cs typeface="Times New Roman" pitchFamily="18" charset="0"/>
              </a:rPr>
              <a:t> 1982; </a:t>
            </a:r>
            <a:r>
              <a:rPr lang="en-US" b="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viên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Cộng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sản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Việt</a:t>
            </a:r>
            <a:r>
              <a:rPr lang="en-US" b="0" baseline="0" dirty="0" smtClean="0">
                <a:solidFill>
                  <a:srgbClr val="002060"/>
                </a:solidFill>
                <a:latin typeface="Times New Roman" pitchFamily="18" charset="0"/>
                <a:cs typeface="Times New Roman" pitchFamily="18" charset="0"/>
              </a:rPr>
              <a:t> Nam;</a:t>
            </a:r>
            <a:endParaRPr lang="en-US" sz="1200" b="0" dirty="0" smtClean="0">
              <a:solidFill>
                <a:srgbClr val="002060"/>
              </a:solidFill>
              <a:latin typeface="Times New Roman" pitchFamily="18" charset="0"/>
              <a:cs typeface="Times New Roman" pitchFamily="18" charset="0"/>
            </a:endParaRPr>
          </a:p>
          <a:p>
            <a:pPr algn="l"/>
            <a:r>
              <a:rPr lang="en-US" sz="1200" b="0" dirty="0" err="1" smtClean="0">
                <a:solidFill>
                  <a:srgbClr val="002060"/>
                </a:solidFill>
                <a:latin typeface="Times New Roman" pitchFamily="18" charset="0"/>
                <a:cs typeface="Times New Roman" pitchFamily="18" charset="0"/>
              </a:rPr>
              <a:t>Chức</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vụ</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Phó</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Bí</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thư</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Đoàn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Thanh</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niên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Giảng</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viên</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Khoa</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Cơ</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Khí</a:t>
            </a:r>
            <a:endParaRPr lang="en-US" sz="1200" b="0" baseline="0" dirty="0" smtClean="0">
              <a:solidFill>
                <a:srgbClr val="002060"/>
              </a:solidFill>
              <a:latin typeface="Times New Roman" pitchFamily="18" charset="0"/>
              <a:cs typeface="Times New Roman" pitchFamily="18" charset="0"/>
            </a:endParaRPr>
          </a:p>
          <a:p>
            <a:pPr algn="l"/>
            <a:r>
              <a:rPr lang="en-US" sz="1200" b="1" baseline="0" dirty="0" smtClean="0">
                <a:solidFill>
                  <a:srgbClr val="002060"/>
                </a:solidFill>
                <a:latin typeface="Times New Roman" pitchFamily="18" charset="0"/>
                <a:cs typeface="Times New Roman" pitchFamily="18" charset="0"/>
              </a:rPr>
              <a:t>3. </a:t>
            </a:r>
            <a:r>
              <a:rPr lang="en-US" sz="1200" b="1" dirty="0" smtClean="0">
                <a:solidFill>
                  <a:srgbClr val="002060"/>
                </a:solidFill>
                <a:latin typeface="Times New Roman" pitchFamily="18" charset="0"/>
                <a:cs typeface="Times New Roman" pitchFamily="18" charset="0"/>
              </a:rPr>
              <a:t>Đ/c: </a:t>
            </a:r>
            <a:r>
              <a:rPr lang="en-US" sz="1200" b="1" dirty="0" err="1" smtClean="0">
                <a:solidFill>
                  <a:srgbClr val="002060"/>
                </a:solidFill>
                <a:latin typeface="Times New Roman" pitchFamily="18" charset="0"/>
                <a:cs typeface="Times New Roman" pitchFamily="18" charset="0"/>
              </a:rPr>
              <a:t>Vũ</a:t>
            </a:r>
            <a:r>
              <a:rPr lang="en-US" sz="1200" b="1" dirty="0" smtClean="0">
                <a:solidFill>
                  <a:srgbClr val="002060"/>
                </a:solidFill>
                <a:latin typeface="Times New Roman" pitchFamily="18" charset="0"/>
                <a:cs typeface="Times New Roman" pitchFamily="18" charset="0"/>
              </a:rPr>
              <a:t> Thu </a:t>
            </a:r>
            <a:r>
              <a:rPr lang="en-US" sz="1200" b="1" dirty="0" err="1" smtClean="0">
                <a:solidFill>
                  <a:srgbClr val="002060"/>
                </a:solidFill>
                <a:latin typeface="Times New Roman" pitchFamily="18" charset="0"/>
                <a:cs typeface="Times New Roman" pitchFamily="18" charset="0"/>
              </a:rPr>
              <a:t>Uyên</a:t>
            </a:r>
            <a:endParaRPr lang="en-US" sz="1200" b="1" dirty="0" smtClean="0">
              <a:solidFill>
                <a:srgbClr val="002060"/>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err="1" smtClean="0">
                <a:solidFill>
                  <a:srgbClr val="002060"/>
                </a:solidFill>
                <a:latin typeface="Times New Roman" pitchFamily="18" charset="0"/>
                <a:cs typeface="Times New Roman" pitchFamily="18" charset="0"/>
              </a:rPr>
              <a:t>Sinh</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năm</a:t>
            </a:r>
            <a:r>
              <a:rPr lang="en-US" b="0" dirty="0" smtClean="0">
                <a:solidFill>
                  <a:srgbClr val="002060"/>
                </a:solidFill>
                <a:latin typeface="Times New Roman" pitchFamily="18" charset="0"/>
                <a:cs typeface="Times New Roman" pitchFamily="18" charset="0"/>
              </a:rPr>
              <a:t>:</a:t>
            </a:r>
            <a:r>
              <a:rPr lang="en-US" b="0" baseline="0" dirty="0" smtClean="0">
                <a:solidFill>
                  <a:srgbClr val="002060"/>
                </a:solidFill>
                <a:latin typeface="Times New Roman" pitchFamily="18" charset="0"/>
                <a:cs typeface="Times New Roman" pitchFamily="18" charset="0"/>
              </a:rPr>
              <a:t> 1983; </a:t>
            </a:r>
            <a:r>
              <a:rPr lang="en-US" b="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viên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Cộng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sản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Việt</a:t>
            </a:r>
            <a:r>
              <a:rPr lang="en-US" b="0" baseline="0" dirty="0" smtClean="0">
                <a:solidFill>
                  <a:srgbClr val="002060"/>
                </a:solidFill>
                <a:latin typeface="Times New Roman" pitchFamily="18" charset="0"/>
                <a:cs typeface="Times New Roman" pitchFamily="18" charset="0"/>
              </a:rPr>
              <a:t> Nam;</a:t>
            </a:r>
            <a:endParaRPr lang="en-US" sz="1200" b="0" dirty="0" smtClean="0">
              <a:solidFill>
                <a:srgbClr val="002060"/>
              </a:solidFill>
              <a:latin typeface="Times New Roman" pitchFamily="18" charset="0"/>
              <a:cs typeface="Times New Roman" pitchFamily="18" charset="0"/>
            </a:endParaRPr>
          </a:p>
          <a:p>
            <a:pPr algn="l"/>
            <a:r>
              <a:rPr lang="en-US" sz="1200" b="0" dirty="0" err="1" smtClean="0">
                <a:solidFill>
                  <a:srgbClr val="002060"/>
                </a:solidFill>
                <a:latin typeface="Times New Roman" pitchFamily="18" charset="0"/>
                <a:cs typeface="Times New Roman" pitchFamily="18" charset="0"/>
              </a:rPr>
              <a:t>Chức</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vụ</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Phó</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Bí</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thư</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Đoàn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Thanh</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niên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Chuyên</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viên</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phòng</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Đào</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tạo</a:t>
            </a:r>
            <a:endParaRPr lang="en-US" sz="1200" b="0" baseline="0" dirty="0" smtClean="0">
              <a:solidFill>
                <a:srgbClr val="002060"/>
              </a:solidFill>
              <a:latin typeface="Times New Roman" pitchFamily="18" charset="0"/>
              <a:cs typeface="Times New Roman" pitchFamily="18" charset="0"/>
            </a:endParaRPr>
          </a:p>
          <a:p>
            <a:pPr algn="l"/>
            <a:r>
              <a:rPr lang="en-US" sz="1200" b="1" baseline="0" dirty="0" smtClean="0">
                <a:solidFill>
                  <a:srgbClr val="002060"/>
                </a:solidFill>
                <a:latin typeface="Times New Roman" pitchFamily="18" charset="0"/>
                <a:cs typeface="Times New Roman" pitchFamily="18" charset="0"/>
              </a:rPr>
              <a:t>4. </a:t>
            </a:r>
            <a:r>
              <a:rPr lang="en-US" sz="1200" b="1" dirty="0" smtClean="0">
                <a:solidFill>
                  <a:srgbClr val="002060"/>
                </a:solidFill>
                <a:latin typeface="Times New Roman" pitchFamily="18" charset="0"/>
                <a:cs typeface="Times New Roman" pitchFamily="18" charset="0"/>
              </a:rPr>
              <a:t>Đ/c: </a:t>
            </a:r>
            <a:r>
              <a:rPr lang="en-US" sz="1200" b="1" dirty="0" err="1" smtClean="0">
                <a:solidFill>
                  <a:srgbClr val="002060"/>
                </a:solidFill>
                <a:latin typeface="Times New Roman" pitchFamily="18" charset="0"/>
                <a:cs typeface="Times New Roman" pitchFamily="18" charset="0"/>
              </a:rPr>
              <a:t>Giáp</a:t>
            </a:r>
            <a:r>
              <a:rPr lang="en-US" sz="1200" b="1" dirty="0" smtClean="0">
                <a:solidFill>
                  <a:srgbClr val="002060"/>
                </a:solidFill>
                <a:latin typeface="Times New Roman" pitchFamily="18" charset="0"/>
                <a:cs typeface="Times New Roman" pitchFamily="18" charset="0"/>
              </a:rPr>
              <a:t> </a:t>
            </a:r>
            <a:r>
              <a:rPr lang="en-US" sz="1200" b="1" dirty="0" err="1" smtClean="0">
                <a:solidFill>
                  <a:srgbClr val="002060"/>
                </a:solidFill>
                <a:latin typeface="Times New Roman" pitchFamily="18" charset="0"/>
                <a:cs typeface="Times New Roman" pitchFamily="18" charset="0"/>
              </a:rPr>
              <a:t>Văn</a:t>
            </a:r>
            <a:r>
              <a:rPr lang="en-US" sz="1200" b="1" dirty="0" smtClean="0">
                <a:solidFill>
                  <a:srgbClr val="002060"/>
                </a:solidFill>
                <a:latin typeface="Times New Roman" pitchFamily="18" charset="0"/>
                <a:cs typeface="Times New Roman" pitchFamily="18" charset="0"/>
              </a:rPr>
              <a:t> </a:t>
            </a:r>
            <a:r>
              <a:rPr lang="en-US" sz="1200" b="1" dirty="0" err="1" smtClean="0">
                <a:solidFill>
                  <a:srgbClr val="002060"/>
                </a:solidFill>
                <a:latin typeface="Times New Roman" pitchFamily="18" charset="0"/>
                <a:cs typeface="Times New Roman" pitchFamily="18" charset="0"/>
              </a:rPr>
              <a:t>Dương</a:t>
            </a:r>
            <a:endParaRPr lang="en-US" sz="1200" b="1" dirty="0" smtClean="0">
              <a:solidFill>
                <a:srgbClr val="002060"/>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err="1" smtClean="0">
                <a:solidFill>
                  <a:srgbClr val="002060"/>
                </a:solidFill>
                <a:latin typeface="Times New Roman" pitchFamily="18" charset="0"/>
                <a:cs typeface="Times New Roman" pitchFamily="18" charset="0"/>
              </a:rPr>
              <a:t>Sinh</a:t>
            </a:r>
            <a:r>
              <a:rPr lang="en-US" b="0" dirty="0" smtClean="0">
                <a:solidFill>
                  <a:srgbClr val="002060"/>
                </a:solidFill>
                <a:latin typeface="Times New Roman" pitchFamily="18" charset="0"/>
                <a:cs typeface="Times New Roman" pitchFamily="18" charset="0"/>
              </a:rPr>
              <a:t> </a:t>
            </a:r>
            <a:r>
              <a:rPr lang="en-US" b="0" dirty="0" err="1" smtClean="0">
                <a:solidFill>
                  <a:srgbClr val="002060"/>
                </a:solidFill>
                <a:latin typeface="Times New Roman" pitchFamily="18" charset="0"/>
                <a:cs typeface="Times New Roman" pitchFamily="18" charset="0"/>
              </a:rPr>
              <a:t>năm</a:t>
            </a:r>
            <a:r>
              <a:rPr lang="en-US" b="0" dirty="0" smtClean="0">
                <a:solidFill>
                  <a:srgbClr val="002060"/>
                </a:solidFill>
                <a:latin typeface="Times New Roman" pitchFamily="18" charset="0"/>
                <a:cs typeface="Times New Roman" pitchFamily="18" charset="0"/>
              </a:rPr>
              <a:t>:</a:t>
            </a:r>
            <a:r>
              <a:rPr lang="en-US" b="0" baseline="0" dirty="0" smtClean="0">
                <a:solidFill>
                  <a:srgbClr val="002060"/>
                </a:solidFill>
                <a:latin typeface="Times New Roman" pitchFamily="18" charset="0"/>
                <a:cs typeface="Times New Roman" pitchFamily="18" charset="0"/>
              </a:rPr>
              <a:t> 1989; </a:t>
            </a:r>
            <a:r>
              <a:rPr lang="en-US" b="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viên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Đảng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Cộng</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sản</a:t>
            </a:r>
            <a:r>
              <a:rPr lang="en-US" b="0" baseline="0" dirty="0" smtClean="0">
                <a:solidFill>
                  <a:srgbClr val="002060"/>
                </a:solidFill>
                <a:latin typeface="Times New Roman" pitchFamily="18" charset="0"/>
                <a:cs typeface="Times New Roman" pitchFamily="18" charset="0"/>
              </a:rPr>
              <a:t> </a:t>
            </a:r>
            <a:r>
              <a:rPr lang="en-US" b="0" baseline="0" dirty="0" err="1" smtClean="0">
                <a:solidFill>
                  <a:srgbClr val="002060"/>
                </a:solidFill>
                <a:latin typeface="Times New Roman" pitchFamily="18" charset="0"/>
                <a:cs typeface="Times New Roman" pitchFamily="18" charset="0"/>
              </a:rPr>
              <a:t>Việt</a:t>
            </a:r>
            <a:r>
              <a:rPr lang="en-US" b="0" baseline="0" dirty="0" smtClean="0">
                <a:solidFill>
                  <a:srgbClr val="002060"/>
                </a:solidFill>
                <a:latin typeface="Times New Roman" pitchFamily="18" charset="0"/>
                <a:cs typeface="Times New Roman" pitchFamily="18" charset="0"/>
              </a:rPr>
              <a:t> Nam;</a:t>
            </a:r>
            <a:endParaRPr lang="en-US" sz="1200" b="0" dirty="0" smtClean="0">
              <a:solidFill>
                <a:srgbClr val="002060"/>
              </a:solidFill>
              <a:latin typeface="Times New Roman" pitchFamily="18" charset="0"/>
              <a:cs typeface="Times New Roman" pitchFamily="18" charset="0"/>
            </a:endParaRPr>
          </a:p>
          <a:p>
            <a:pPr algn="l"/>
            <a:r>
              <a:rPr lang="en-US" sz="1200" b="0" dirty="0" err="1" smtClean="0">
                <a:solidFill>
                  <a:srgbClr val="002060"/>
                </a:solidFill>
                <a:latin typeface="Times New Roman" pitchFamily="18" charset="0"/>
                <a:cs typeface="Times New Roman" pitchFamily="18" charset="0"/>
              </a:rPr>
              <a:t>Chức</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vụ</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Phó</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Bí</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thư</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Đoàn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Thanh</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niên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Chủ</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tịch</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Hội</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Sinh</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viên</a:t>
            </a:r>
            <a:r>
              <a:rPr lang="en-US" sz="1200" b="0" dirty="0" smtClean="0">
                <a:solidFill>
                  <a:srgbClr val="002060"/>
                </a:solidFill>
                <a:latin typeface="Times New Roman" pitchFamily="18" charset="0"/>
                <a:cs typeface="Times New Roman" pitchFamily="18" charset="0"/>
              </a:rPr>
              <a:t>; </a:t>
            </a:r>
            <a:r>
              <a:rPr lang="en-US" sz="1200" b="0" dirty="0" err="1" smtClean="0">
                <a:solidFill>
                  <a:srgbClr val="002060"/>
                </a:solidFill>
                <a:latin typeface="Times New Roman" pitchFamily="18" charset="0"/>
                <a:cs typeface="Times New Roman" pitchFamily="18" charset="0"/>
              </a:rPr>
              <a:t>Giảng</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viên</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Khoa</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Điện</a:t>
            </a:r>
            <a:r>
              <a:rPr lang="en-US" sz="1200" b="0" baseline="0" dirty="0" smtClean="0">
                <a:solidFill>
                  <a:srgbClr val="002060"/>
                </a:solidFill>
                <a:latin typeface="Times New Roman" pitchFamily="18" charset="0"/>
                <a:cs typeface="Times New Roman" pitchFamily="18" charset="0"/>
              </a:rPr>
              <a:t> </a:t>
            </a:r>
            <a:r>
              <a:rPr lang="en-US" sz="1200" b="0" baseline="0" dirty="0" err="1" smtClean="0">
                <a:solidFill>
                  <a:srgbClr val="002060"/>
                </a:solidFill>
                <a:latin typeface="Times New Roman" pitchFamily="18" charset="0"/>
                <a:cs typeface="Times New Roman" pitchFamily="18" charset="0"/>
              </a:rPr>
              <a:t>tử</a:t>
            </a:r>
            <a:endParaRPr lang="en-US" sz="1200" b="0" dirty="0" smtClean="0">
              <a:solidFill>
                <a:srgbClr val="002060"/>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4</a:t>
            </a:fld>
            <a:endParaRPr lang="en-US"/>
          </a:p>
        </p:txBody>
      </p:sp>
    </p:spTree>
    <p:extLst>
      <p:ext uri="{BB962C8B-B14F-4D97-AF65-F5344CB8AC3E}">
        <p14:creationId xmlns:p14="http://schemas.microsoft.com/office/powerpoint/2010/main" val="3613998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err="1" smtClean="0">
                <a:solidFill>
                  <a:schemeClr val="tx2">
                    <a:lumMod val="75000"/>
                  </a:schemeClr>
                </a:solidFill>
                <a:latin typeface="Times New Roman" pitchFamily="18" charset="0"/>
                <a:cs typeface="Times New Roman" pitchFamily="18" charset="0"/>
              </a:rPr>
              <a:t>Tổ</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chức</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thành</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công</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chương</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trình</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Chào</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Tân</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sinh</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viên</a:t>
            </a:r>
            <a:r>
              <a:rPr lang="en-US" sz="1200" b="0" baseline="0" dirty="0" smtClean="0">
                <a:solidFill>
                  <a:schemeClr val="tx2">
                    <a:lumMod val="75000"/>
                  </a:schemeClr>
                </a:solidFill>
                <a:latin typeface="Times New Roman" pitchFamily="18" charset="0"/>
                <a:cs typeface="Times New Roman" pitchFamily="18" charset="0"/>
              </a:rPr>
              <a:t> </a:t>
            </a:r>
            <a:r>
              <a:rPr lang="en-US" sz="1200" kern="1200" dirty="0" err="1" smtClean="0">
                <a:solidFill>
                  <a:schemeClr val="tx1"/>
                </a:solidFill>
                <a:effectLst/>
                <a:latin typeface="+mn-lt"/>
                <a:ea typeface="+mn-ea"/>
                <a:cs typeface="+mn-cs"/>
              </a:rPr>
              <a:t>tối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16/11/2020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ngoài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trời</a:t>
            </a:r>
            <a:r>
              <a:rPr lang="en-US" sz="1200" kern="1200" dirty="0" smtClean="0">
                <a:solidFill>
                  <a:schemeClr val="tx1"/>
                </a:solidFill>
                <a:effectLst/>
                <a:latin typeface="+mn-lt"/>
                <a:ea typeface="+mn-ea"/>
                <a:cs typeface="+mn-cs"/>
              </a:rPr>
              <a:t> 218 </a:t>
            </a:r>
            <a:r>
              <a:rPr lang="en-US" sz="1200" kern="1200" dirty="0" err="1" smtClean="0">
                <a:solidFill>
                  <a:schemeClr val="tx1"/>
                </a:solidFill>
                <a:effectLst/>
                <a:latin typeface="+mn-lt"/>
                <a:ea typeface="+mn-ea"/>
                <a:cs typeface="+mn-cs"/>
              </a:rPr>
              <a:t>Lĩnh</a:t>
            </a:r>
            <a:r>
              <a:rPr lang="en-US" sz="1200" kern="1200" dirty="0" smtClean="0">
                <a:solidFill>
                  <a:schemeClr val="tx1"/>
                </a:solidFill>
                <a:effectLst/>
                <a:latin typeface="+mn-lt"/>
                <a:ea typeface="+mn-ea"/>
                <a:cs typeface="+mn-cs"/>
              </a:rPr>
              <a:t> Nam – </a:t>
            </a:r>
            <a:r>
              <a:rPr lang="en-US" sz="1200" kern="1200" dirty="0" err="1" smtClean="0">
                <a:solidFill>
                  <a:schemeClr val="tx1"/>
                </a:solidFill>
                <a:effectLst/>
                <a:latin typeface="+mn-lt"/>
                <a:ea typeface="+mn-ea"/>
                <a:cs typeface="+mn-cs"/>
              </a:rPr>
              <a:t>Hoàng</a:t>
            </a:r>
            <a:r>
              <a:rPr lang="en-US" sz="1200" kern="1200" dirty="0" smtClean="0">
                <a:solidFill>
                  <a:schemeClr val="tx1"/>
                </a:solidFill>
                <a:effectLst/>
                <a:latin typeface="+mn-lt"/>
                <a:ea typeface="+mn-ea"/>
                <a:cs typeface="+mn-cs"/>
              </a:rPr>
              <a:t> Mai – </a:t>
            </a:r>
            <a:r>
              <a:rPr lang="en-US" sz="1200" kern="1200" dirty="0" err="1" smtClean="0">
                <a:solidFill>
                  <a:schemeClr val="tx1"/>
                </a:solidFill>
                <a:effectLst/>
                <a:latin typeface="+mn-lt"/>
                <a:ea typeface="+mn-ea"/>
                <a:cs typeface="+mn-cs"/>
              </a:rPr>
              <a:t>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Nội</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đánh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dấu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đầy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khởi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gửi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tặng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một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món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đặc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trường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Đoàn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Thanh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niên</a:t>
            </a:r>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Hội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trường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lựa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chọn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dàn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biểu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diễn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hấp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dẫn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Tổ</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Đội</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CLB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Trường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Đặc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biệt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năm</a:t>
            </a:r>
            <a:r>
              <a:rPr lang="en-US" sz="1200" kern="1200" dirty="0" smtClean="0">
                <a:solidFill>
                  <a:schemeClr val="tx1"/>
                </a:solidFill>
                <a:effectLst/>
                <a:latin typeface="+mn-lt"/>
                <a:ea typeface="+mn-ea"/>
                <a:cs typeface="+mn-cs"/>
              </a:rPr>
              <a:t> 2020” </a:t>
            </a:r>
            <a:r>
              <a:rPr lang="en-US" sz="1200" kern="1200" dirty="0" err="1" smtClean="0">
                <a:solidFill>
                  <a:schemeClr val="tx1"/>
                </a:solidFill>
                <a:effectLst/>
                <a:latin typeface="+mn-lt"/>
                <a:ea typeface="+mn-ea"/>
                <a:cs typeface="+mn-cs"/>
              </a:rPr>
              <a:t>còn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sự</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mặt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nổi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đảo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yêu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thích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muốn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được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gặp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mặt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lưu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trình</a:t>
            </a:r>
            <a:r>
              <a:rPr lang="en-US"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9</a:t>
            </a:fld>
            <a:endParaRPr lang="en-US"/>
          </a:p>
        </p:txBody>
      </p:sp>
    </p:spTree>
    <p:extLst>
      <p:ext uri="{BB962C8B-B14F-4D97-AF65-F5344CB8AC3E}">
        <p14:creationId xmlns:p14="http://schemas.microsoft.com/office/powerpoint/2010/main" val="1510433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err="1" smtClean="0">
                <a:solidFill>
                  <a:schemeClr val="tx2">
                    <a:lumMod val="75000"/>
                  </a:schemeClr>
                </a:solidFill>
                <a:latin typeface="Times New Roman" pitchFamily="18" charset="0"/>
                <a:cs typeface="Times New Roman" pitchFamily="18" charset="0"/>
              </a:rPr>
              <a:t>Tổ</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chức</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thành</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công</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chương</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chemeClr val="tx2">
                    <a:lumMod val="75000"/>
                  </a:schemeClr>
                </a:solidFill>
                <a:latin typeface="Times New Roman" pitchFamily="18" charset="0"/>
                <a:cs typeface="Times New Roman" pitchFamily="18" charset="0"/>
              </a:rPr>
              <a:t>trình</a:t>
            </a:r>
            <a:r>
              <a:rPr lang="en-US" sz="1200" b="0" dirty="0" smtClean="0">
                <a:solidFill>
                  <a:schemeClr val="tx2">
                    <a:lumMod val="75000"/>
                  </a:schemeClr>
                </a:solidFill>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Hiến</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máu</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tình</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nguyện</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Giọt</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hồng</a:t>
            </a:r>
            <a:r>
              <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UNETI” </a:t>
            </a:r>
            <a:r>
              <a:rPr lang="en-US" sz="1200" b="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tại</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cả</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2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cơ</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sở</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Hà</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Nội</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và</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Nam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Định</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với</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tổng</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số</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đơn</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vị</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máu</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thu</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được</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là</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hơn</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1200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đơn</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vị</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0" baseline="0"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máu</a:t>
            </a:r>
            <a:r>
              <a:rPr lang="en-US" sz="1200" b="0" baseline="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1200" b="0"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10</a:t>
            </a:fld>
            <a:endParaRPr lang="en-US"/>
          </a:p>
        </p:txBody>
      </p:sp>
    </p:spTree>
    <p:extLst>
      <p:ext uri="{BB962C8B-B14F-4D97-AF65-F5344CB8AC3E}">
        <p14:creationId xmlns:p14="http://schemas.microsoft.com/office/powerpoint/2010/main" val="1198434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Tổ</a:t>
            </a:r>
            <a:r>
              <a:rPr lang="en-US" baseline="0" dirty="0" smtClean="0"/>
              <a:t> </a:t>
            </a:r>
            <a:r>
              <a:rPr lang="en-US" baseline="0" dirty="0" err="1" smtClean="0"/>
              <a:t>chức</a:t>
            </a:r>
            <a:r>
              <a:rPr lang="en-US" baseline="0" dirty="0" smtClean="0"/>
              <a:t> </a:t>
            </a:r>
            <a:r>
              <a:rPr lang="en-US" baseline="0" dirty="0" err="1" smtClean="0"/>
              <a:t>thành</a:t>
            </a:r>
            <a:r>
              <a:rPr lang="en-US" baseline="0" dirty="0" smtClean="0"/>
              <a:t> </a:t>
            </a:r>
            <a:r>
              <a:rPr lang="en-US" baseline="0" dirty="0" err="1" smtClean="0"/>
              <a:t>công</a:t>
            </a:r>
            <a:r>
              <a:rPr lang="en-US" baseline="0" dirty="0" smtClean="0"/>
              <a:t> </a:t>
            </a:r>
            <a:r>
              <a:rPr lang="en-US" baseline="0" dirty="0" err="1" smtClean="0"/>
              <a:t>chương</a:t>
            </a:r>
            <a:r>
              <a:rPr lang="en-US" baseline="0" dirty="0" smtClean="0"/>
              <a:t> </a:t>
            </a:r>
            <a:r>
              <a:rPr lang="en-US" baseline="0" dirty="0" err="1" smtClean="0"/>
              <a:t>trình</a:t>
            </a:r>
            <a:r>
              <a:rPr lang="en-US" baseline="0" dirty="0" smtClean="0"/>
              <a:t> Rung </a:t>
            </a:r>
            <a:r>
              <a:rPr lang="en-US" baseline="0" dirty="0" err="1" smtClean="0"/>
              <a:t>chuông</a:t>
            </a:r>
            <a:r>
              <a:rPr lang="en-US" baseline="0" dirty="0" smtClean="0"/>
              <a:t> </a:t>
            </a:r>
            <a:r>
              <a:rPr lang="en-US" baseline="0" dirty="0" err="1" smtClean="0"/>
              <a:t>vàng</a:t>
            </a:r>
            <a:r>
              <a:rPr lang="en-US" baseline="0" dirty="0" smtClean="0"/>
              <a:t> </a:t>
            </a:r>
            <a:r>
              <a:rPr lang="en-US" baseline="0" dirty="0" err="1" smtClean="0"/>
              <a:t>với</a:t>
            </a:r>
            <a:r>
              <a:rPr lang="en-US" baseline="0" dirty="0" smtClean="0"/>
              <a:t> </a:t>
            </a:r>
            <a:r>
              <a:rPr lang="en-US" baseline="0" dirty="0" err="1" smtClean="0"/>
              <a:t>gần</a:t>
            </a:r>
            <a:r>
              <a:rPr lang="en-US" baseline="0" dirty="0" smtClean="0"/>
              <a:t> 1000 </a:t>
            </a:r>
            <a:r>
              <a:rPr lang="en-US" baseline="0" dirty="0" err="1" smtClean="0"/>
              <a:t>thí</a:t>
            </a:r>
            <a:r>
              <a:rPr lang="en-US" baseline="0" dirty="0" smtClean="0"/>
              <a:t> </a:t>
            </a:r>
            <a:r>
              <a:rPr lang="en-US" baseline="0" dirty="0" err="1" smtClean="0"/>
              <a:t>sinh</a:t>
            </a:r>
            <a:r>
              <a:rPr lang="en-US" baseline="0" dirty="0" smtClean="0"/>
              <a:t> </a:t>
            </a:r>
            <a:r>
              <a:rPr lang="en-US" baseline="0" dirty="0" err="1" smtClean="0"/>
              <a:t>vòng</a:t>
            </a:r>
            <a:r>
              <a:rPr lang="en-US" baseline="0" dirty="0" smtClean="0"/>
              <a:t> </a:t>
            </a:r>
            <a:r>
              <a:rPr lang="en-US" baseline="0" dirty="0" err="1" smtClean="0"/>
              <a:t>sơ</a:t>
            </a:r>
            <a:r>
              <a:rPr lang="en-US" baseline="0" dirty="0" smtClean="0"/>
              <a:t> </a:t>
            </a:r>
            <a:r>
              <a:rPr lang="en-US" baseline="0" dirty="0" err="1" smtClean="0"/>
              <a:t>sơ</a:t>
            </a:r>
            <a:r>
              <a:rPr lang="en-US" baseline="0" dirty="0" smtClean="0"/>
              <a:t> </a:t>
            </a:r>
            <a:r>
              <a:rPr lang="en-US" baseline="0" dirty="0" err="1" smtClean="0"/>
              <a:t>loại</a:t>
            </a:r>
            <a:r>
              <a:rPr lang="en-US" baseline="0" dirty="0" smtClean="0"/>
              <a:t> </a:t>
            </a:r>
            <a:r>
              <a:rPr lang="en-US" baseline="0" dirty="0" err="1" smtClean="0"/>
              <a:t>để</a:t>
            </a:r>
            <a:r>
              <a:rPr lang="en-US" baseline="0" dirty="0" smtClean="0"/>
              <a:t> </a:t>
            </a:r>
            <a:r>
              <a:rPr lang="en-US" baseline="0" dirty="0" err="1" smtClean="0"/>
              <a:t>lựa</a:t>
            </a:r>
            <a:r>
              <a:rPr lang="en-US" baseline="0" dirty="0" smtClean="0"/>
              <a:t> </a:t>
            </a:r>
            <a:r>
              <a:rPr lang="en-US" baseline="0" dirty="0" err="1" smtClean="0"/>
              <a:t>chọn</a:t>
            </a:r>
            <a:r>
              <a:rPr lang="en-US" baseline="0" dirty="0" smtClean="0"/>
              <a:t> </a:t>
            </a:r>
            <a:r>
              <a:rPr lang="en-US" baseline="0" dirty="0" err="1" smtClean="0"/>
              <a:t>ra</a:t>
            </a:r>
            <a:r>
              <a:rPr lang="en-US" baseline="0" dirty="0" smtClean="0"/>
              <a:t> 100 </a:t>
            </a:r>
            <a:r>
              <a:rPr lang="en-US" baseline="0" dirty="0" err="1" smtClean="0"/>
              <a:t>bạn</a:t>
            </a:r>
            <a:r>
              <a:rPr lang="en-US" baseline="0" dirty="0" smtClean="0"/>
              <a:t> </a:t>
            </a:r>
            <a:r>
              <a:rPr lang="en-US" baseline="0" dirty="0" err="1" smtClean="0"/>
              <a:t>cho</a:t>
            </a:r>
            <a:r>
              <a:rPr lang="en-US" baseline="0" dirty="0" smtClean="0"/>
              <a:t> </a:t>
            </a:r>
            <a:r>
              <a:rPr lang="en-US" baseline="0" dirty="0" err="1" smtClean="0"/>
              <a:t>vòng</a:t>
            </a:r>
            <a:r>
              <a:rPr lang="en-US" baseline="0" dirty="0" smtClean="0"/>
              <a:t> </a:t>
            </a:r>
            <a:r>
              <a:rPr lang="en-US" baseline="0" dirty="0" err="1" smtClean="0"/>
              <a:t>chung</a:t>
            </a:r>
            <a:r>
              <a:rPr lang="en-US" baseline="0" dirty="0" smtClean="0"/>
              <a:t> </a:t>
            </a:r>
            <a:r>
              <a:rPr lang="en-US" baseline="0" dirty="0" err="1" smtClean="0"/>
              <a:t>kết</a:t>
            </a:r>
            <a:r>
              <a:rPr lang="en-US" baseline="0" dirty="0" smtClean="0"/>
              <a:t> </a:t>
            </a:r>
            <a:r>
              <a:rPr lang="en-US" baseline="0" dirty="0" err="1" smtClean="0"/>
              <a:t>được</a:t>
            </a:r>
            <a:r>
              <a:rPr lang="en-US" baseline="0" dirty="0" smtClean="0"/>
              <a:t> </a:t>
            </a:r>
            <a:r>
              <a:rPr lang="en-US" baseline="0" dirty="0" err="1" smtClean="0"/>
              <a:t>tổ</a:t>
            </a:r>
            <a:r>
              <a:rPr lang="en-US" baseline="0" dirty="0" smtClean="0"/>
              <a:t> </a:t>
            </a:r>
            <a:r>
              <a:rPr lang="en-US" baseline="0" dirty="0" err="1" smtClean="0"/>
              <a:t>chức</a:t>
            </a:r>
            <a:r>
              <a:rPr lang="en-US" baseline="0" dirty="0" smtClean="0"/>
              <a:t> </a:t>
            </a:r>
            <a:r>
              <a:rPr lang="en-US" baseline="0" dirty="0" err="1" smtClean="0"/>
              <a:t>vào</a:t>
            </a:r>
            <a:r>
              <a:rPr lang="en-US" baseline="0" dirty="0" smtClean="0"/>
              <a:t> </a:t>
            </a:r>
            <a:r>
              <a:rPr lang="en-US" baseline="0" dirty="0" err="1" smtClean="0"/>
              <a:t>ngày</a:t>
            </a:r>
            <a:r>
              <a:rPr lang="en-US" baseline="0" dirty="0" smtClean="0"/>
              <a:t> 15/04/2021 </a:t>
            </a:r>
            <a:r>
              <a:rPr lang="en-US" baseline="0" dirty="0" err="1" smtClean="0"/>
              <a:t>tại</a:t>
            </a:r>
            <a:r>
              <a:rPr lang="en-US" baseline="0" dirty="0" smtClean="0"/>
              <a:t> </a:t>
            </a:r>
            <a:r>
              <a:rPr lang="en-US" baseline="0" dirty="0" err="1" smtClean="0"/>
              <a:t>Hội</a:t>
            </a:r>
            <a:r>
              <a:rPr lang="en-US" baseline="0" dirty="0" smtClean="0"/>
              <a:t> </a:t>
            </a:r>
            <a:r>
              <a:rPr lang="en-US" baseline="0" dirty="0" err="1" smtClean="0"/>
              <a:t>trường</a:t>
            </a:r>
            <a:r>
              <a:rPr lang="en-US" baseline="0" dirty="0" smtClean="0"/>
              <a:t> </a:t>
            </a:r>
            <a:r>
              <a:rPr lang="en-US" baseline="0" dirty="0" err="1" smtClean="0"/>
              <a:t>lớn</a:t>
            </a:r>
            <a:r>
              <a:rPr lang="en-US" baseline="0" dirty="0" smtClean="0"/>
              <a:t> 3 </a:t>
            </a:r>
            <a:r>
              <a:rPr lang="en-US" baseline="0" dirty="0" err="1" smtClean="0"/>
              <a:t>tầng</a:t>
            </a:r>
            <a:r>
              <a:rPr lang="en-US" baseline="0" dirty="0" smtClean="0"/>
              <a:t> 218 </a:t>
            </a:r>
            <a:r>
              <a:rPr lang="en-US" baseline="0" dirty="0" err="1" smtClean="0"/>
              <a:t>Lĩnh</a:t>
            </a:r>
            <a:r>
              <a:rPr lang="en-US" baseline="0" dirty="0" smtClean="0"/>
              <a:t> Nam – </a:t>
            </a:r>
            <a:r>
              <a:rPr lang="en-US" baseline="0" dirty="0" err="1" smtClean="0"/>
              <a:t>Hoàng</a:t>
            </a:r>
            <a:r>
              <a:rPr lang="en-US" baseline="0" dirty="0" smtClean="0"/>
              <a:t> Mai – </a:t>
            </a:r>
            <a:r>
              <a:rPr lang="en-US" baseline="0" dirty="0" err="1" smtClean="0"/>
              <a:t>Hà</a:t>
            </a:r>
            <a:r>
              <a:rPr lang="en-US" baseline="0" dirty="0" smtClean="0"/>
              <a:t> </a:t>
            </a:r>
            <a:r>
              <a:rPr lang="en-US" baseline="0" dirty="0" err="1" smtClean="0"/>
              <a:t>Nội</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11</a:t>
            </a:fld>
            <a:endParaRPr lang="en-US"/>
          </a:p>
        </p:txBody>
      </p:sp>
    </p:spTree>
    <p:extLst>
      <p:ext uri="{BB962C8B-B14F-4D97-AF65-F5344CB8AC3E}">
        <p14:creationId xmlns:p14="http://schemas.microsoft.com/office/powerpoint/2010/main" val="1549010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Tổ</a:t>
            </a:r>
            <a:r>
              <a:rPr lang="en-US" baseline="0" dirty="0" smtClean="0"/>
              <a:t> </a:t>
            </a:r>
            <a:r>
              <a:rPr lang="en-US" baseline="0" dirty="0" err="1" smtClean="0"/>
              <a:t>chức</a:t>
            </a:r>
            <a:r>
              <a:rPr lang="en-US" baseline="0" dirty="0" smtClean="0"/>
              <a:t> </a:t>
            </a:r>
            <a:r>
              <a:rPr lang="en-US" baseline="0" dirty="0" err="1" smtClean="0"/>
              <a:t>thành</a:t>
            </a:r>
            <a:r>
              <a:rPr lang="en-US" baseline="0" dirty="0" smtClean="0"/>
              <a:t> </a:t>
            </a:r>
            <a:r>
              <a:rPr lang="en-US" baseline="0" dirty="0" err="1" smtClean="0"/>
              <a:t>công</a:t>
            </a:r>
            <a:r>
              <a:rPr lang="en-US" baseline="0" dirty="0" smtClean="0"/>
              <a:t> </a:t>
            </a:r>
            <a:r>
              <a:rPr lang="en-US" baseline="0" dirty="0" err="1" smtClean="0"/>
              <a:t>Giải</a:t>
            </a:r>
            <a:r>
              <a:rPr lang="en-US" baseline="0" dirty="0" smtClean="0"/>
              <a:t> </a:t>
            </a:r>
            <a:r>
              <a:rPr lang="en-US" baseline="0" dirty="0" err="1" smtClean="0"/>
              <a:t>bóng</a:t>
            </a:r>
            <a:r>
              <a:rPr lang="en-US" baseline="0" dirty="0" smtClean="0"/>
              <a:t> </a:t>
            </a:r>
            <a:r>
              <a:rPr lang="en-US" baseline="0" dirty="0" err="1" smtClean="0"/>
              <a:t>đá</a:t>
            </a:r>
            <a:r>
              <a:rPr lang="en-US" baseline="0" dirty="0" smtClean="0"/>
              <a:t> </a:t>
            </a:r>
            <a:r>
              <a:rPr lang="de-DE" sz="1200" b="0" i="0" dirty="0" smtClean="0">
                <a:solidFill>
                  <a:srgbClr val="FFFF00"/>
                </a:solidFill>
                <a:latin typeface="Times New Roman" pitchFamily="18" charset="0"/>
                <a:cs typeface="Times New Roman" pitchFamily="18" charset="0"/>
              </a:rPr>
              <a:t>UNETI CUP 2021, với</a:t>
            </a:r>
            <a:r>
              <a:rPr lang="de-DE" sz="1200" b="0" i="0" baseline="0" dirty="0" smtClean="0">
                <a:solidFill>
                  <a:srgbClr val="FFFF00"/>
                </a:solidFill>
                <a:latin typeface="Times New Roman" pitchFamily="18" charset="0"/>
                <a:cs typeface="Times New Roman" pitchFamily="18" charset="0"/>
              </a:rPr>
              <a:t> </a:t>
            </a:r>
            <a:r>
              <a:rPr lang="vi-VN" sz="1200" i="0" kern="1200" dirty="0" smtClean="0">
                <a:solidFill>
                  <a:schemeClr val="tx1"/>
                </a:solidFill>
                <a:effectLst/>
                <a:latin typeface="+mn-lt"/>
                <a:ea typeface="+mn-ea"/>
                <a:cs typeface="+mn-cs"/>
              </a:rPr>
              <a:t>2</a:t>
            </a:r>
            <a:r>
              <a:rPr lang="en-US" sz="1200" i="0" kern="1200" dirty="0" smtClean="0">
                <a:solidFill>
                  <a:schemeClr val="tx1"/>
                </a:solidFill>
                <a:effectLst/>
                <a:latin typeface="+mn-lt"/>
                <a:ea typeface="+mn-ea"/>
                <a:cs typeface="+mn-cs"/>
              </a:rPr>
              <a:t>6</a:t>
            </a:r>
            <a:r>
              <a:rPr lang="vi-VN" sz="1200" i="0" kern="1200" dirty="0" smtClean="0">
                <a:solidFill>
                  <a:schemeClr val="tx1"/>
                </a:solidFill>
                <a:effectLst/>
                <a:latin typeface="+mn-lt"/>
                <a:ea typeface="+mn-ea"/>
                <a:cs typeface="+mn-cs"/>
              </a:rPr>
              <a:t> đội tham gia đến từ các Liên Chi đoàn và các </a:t>
            </a:r>
            <a:r>
              <a:rPr lang="en-US" sz="1200" i="0" kern="1200" dirty="0" err="1" smtClean="0">
                <a:solidFill>
                  <a:schemeClr val="tx1"/>
                </a:solidFill>
                <a:effectLst/>
                <a:latin typeface="+mn-lt"/>
                <a:ea typeface="+mn-ea"/>
                <a:cs typeface="+mn-cs"/>
              </a:rPr>
              <a:t>Tổ</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đội</a:t>
            </a:r>
            <a:r>
              <a:rPr lang="en-US" sz="1200" i="0" kern="1200" dirty="0" smtClean="0">
                <a:solidFill>
                  <a:schemeClr val="tx1"/>
                </a:solidFill>
                <a:effectLst/>
                <a:latin typeface="+mn-lt"/>
                <a:ea typeface="+mn-ea"/>
                <a:cs typeface="+mn-cs"/>
              </a:rPr>
              <a:t>, </a:t>
            </a:r>
            <a:r>
              <a:rPr lang="vi-VN" sz="1200" i="0" kern="1200" dirty="0" smtClean="0">
                <a:solidFill>
                  <a:schemeClr val="tx1"/>
                </a:solidFill>
                <a:effectLst/>
                <a:latin typeface="+mn-lt"/>
                <a:ea typeface="+mn-ea"/>
                <a:cs typeface="+mn-cs"/>
              </a:rPr>
              <a:t>Câu lạc bộ</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trong</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toàn</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trường</a:t>
            </a:r>
            <a:r>
              <a:rPr lang="vi-VN" sz="1200" i="0" kern="1200" dirty="0" smtClean="0">
                <a:solidFill>
                  <a:schemeClr val="tx1"/>
                </a:solidFill>
                <a:effectLst/>
                <a:latin typeface="+mn-lt"/>
                <a:ea typeface="+mn-ea"/>
                <a:cs typeface="+mn-cs"/>
              </a:rPr>
              <a:t>.</a:t>
            </a:r>
            <a:r>
              <a:rPr lang="en-US" sz="1200" i="0" kern="1200" dirty="0" smtClean="0">
                <a:solidFill>
                  <a:schemeClr val="tx1"/>
                </a:solidFill>
                <a:effectLst/>
                <a:latin typeface="+mn-lt"/>
                <a:ea typeface="+mn-ea"/>
                <a:cs typeface="+mn-cs"/>
              </a:rPr>
              <a:t> </a:t>
            </a:r>
            <a:r>
              <a:rPr lang="en-US" sz="1200" i="0" kern="1200" dirty="0" err="1" smtClean="0">
                <a:solidFill>
                  <a:schemeClr val="tx1"/>
                </a:solidFill>
                <a:effectLst/>
                <a:latin typeface="+mn-lt"/>
                <a:ea typeface="+mn-ea"/>
                <a:cs typeface="+mn-cs"/>
              </a:rPr>
              <a:t>Lễ</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Khai</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mạc</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diễn</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ra</a:t>
            </a:r>
            <a:r>
              <a:rPr lang="en-US" sz="1200" i="0" kern="1200" baseline="0" dirty="0" smtClean="0">
                <a:solidFill>
                  <a:schemeClr val="tx1"/>
                </a:solidFill>
                <a:effectLst/>
                <a:latin typeface="+mn-lt"/>
                <a:ea typeface="+mn-ea"/>
                <a:cs typeface="+mn-cs"/>
              </a:rPr>
              <a:t> </a:t>
            </a:r>
            <a:r>
              <a:rPr lang="en-US" sz="1200" i="0" kern="1200" baseline="0" dirty="0" err="1" smtClean="0">
                <a:solidFill>
                  <a:schemeClr val="tx1"/>
                </a:solidFill>
                <a:effectLst/>
                <a:latin typeface="+mn-lt"/>
                <a:ea typeface="+mn-ea"/>
                <a:cs typeface="+mn-cs"/>
              </a:rPr>
              <a:t>vào</a:t>
            </a:r>
            <a:r>
              <a:rPr lang="en-US" sz="1200" i="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0</a:t>
            </a:r>
            <a:r>
              <a:rPr lang="vi-VN" sz="1200" kern="12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0</a:t>
            </a:r>
            <a:r>
              <a:rPr lang="vi-VN" sz="1200" kern="1200" dirty="0" smtClean="0">
                <a:solidFill>
                  <a:schemeClr val="tx1"/>
                </a:solidFill>
                <a:effectLst/>
                <a:latin typeface="+mn-lt"/>
                <a:ea typeface="+mn-ea"/>
                <a:cs typeface="+mn-cs"/>
              </a:rPr>
              <a:t>4/2021 </a:t>
            </a:r>
            <a:r>
              <a:rPr lang="en-US" sz="1200" kern="1200" dirty="0" err="1" smtClean="0">
                <a:solidFill>
                  <a:schemeClr val="tx1"/>
                </a:solidFill>
                <a:effectLst/>
                <a:latin typeface="+mn-lt"/>
                <a:ea typeface="+mn-ea"/>
                <a:cs typeface="+mn-cs"/>
              </a:rPr>
              <a:t>tại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bóng</a:t>
            </a:r>
            <a:r>
              <a:rPr lang="vi-VN" sz="1200" kern="1200" dirty="0" smtClean="0">
                <a:solidFill>
                  <a:schemeClr val="tx1"/>
                </a:solidFill>
                <a:effectLst/>
                <a:latin typeface="+mn-lt"/>
                <a:ea typeface="+mn-ea"/>
                <a:cs typeface="+mn-cs"/>
              </a:rPr>
              <a:t> đá Thúy Lĩnh, Lĩnh Nam, Hoàng Mai, Hà Nội</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với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hơn</a:t>
            </a:r>
            <a:r>
              <a:rPr lang="en-US" sz="1200" kern="1200" baseline="0" dirty="0" smtClean="0">
                <a:solidFill>
                  <a:schemeClr val="tx1"/>
                </a:solidFill>
                <a:effectLst/>
                <a:latin typeface="+mn-lt"/>
                <a:ea typeface="+mn-ea"/>
                <a:cs typeface="+mn-cs"/>
              </a:rPr>
              <a:t> 500 </a:t>
            </a:r>
            <a:r>
              <a:rPr lang="en-US" sz="1200" kern="1200" baseline="0" dirty="0" err="1" smtClean="0">
                <a:solidFill>
                  <a:schemeClr val="tx1"/>
                </a:solidFill>
                <a:effectLst/>
                <a:latin typeface="+mn-lt"/>
                <a:ea typeface="+mn-ea"/>
                <a:cs typeface="+mn-cs"/>
              </a:rPr>
              <a:t>vận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động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viên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rất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nhiều</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khán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giả</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tới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tham</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dự</a:t>
            </a:r>
            <a:r>
              <a:rPr lang="en-US" sz="1200" kern="1200" baseline="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Tổ</a:t>
            </a:r>
            <a:r>
              <a:rPr lang="en-US" baseline="0" dirty="0" smtClean="0"/>
              <a:t> </a:t>
            </a:r>
            <a:r>
              <a:rPr lang="en-US" baseline="0" dirty="0" err="1" smtClean="0"/>
              <a:t>chức</a:t>
            </a:r>
            <a:r>
              <a:rPr lang="en-US" baseline="0" dirty="0" smtClean="0"/>
              <a:t> </a:t>
            </a:r>
            <a:r>
              <a:rPr lang="en-US" baseline="0" dirty="0" err="1" smtClean="0"/>
              <a:t>thành</a:t>
            </a:r>
            <a:r>
              <a:rPr lang="en-US" baseline="0" dirty="0" smtClean="0"/>
              <a:t> </a:t>
            </a:r>
            <a:r>
              <a:rPr lang="en-US" baseline="0" dirty="0" err="1" smtClean="0"/>
              <a:t>công</a:t>
            </a:r>
            <a:r>
              <a:rPr lang="en-US" baseline="0" dirty="0" smtClean="0"/>
              <a:t> </a:t>
            </a:r>
            <a:r>
              <a:rPr lang="en-US" baseline="0" dirty="0" err="1" smtClean="0"/>
              <a:t>chiến</a:t>
            </a:r>
            <a:r>
              <a:rPr lang="en-US" baseline="0" dirty="0" smtClean="0"/>
              <a:t> </a:t>
            </a:r>
            <a:r>
              <a:rPr lang="en-US" baseline="0" dirty="0" err="1" smtClean="0"/>
              <a:t>dịch</a:t>
            </a:r>
            <a:r>
              <a:rPr lang="en-US" baseline="0" dirty="0" smtClean="0"/>
              <a:t> </a:t>
            </a:r>
            <a:r>
              <a:rPr lang="de-DE" sz="1200" b="0" i="0" dirty="0" smtClean="0">
                <a:solidFill>
                  <a:srgbClr val="FFFF00"/>
                </a:solidFill>
                <a:latin typeface="Times New Roman" pitchFamily="18" charset="0"/>
                <a:cs typeface="Times New Roman" pitchFamily="18" charset="0"/>
              </a:rPr>
              <a:t>Tiếp sức mùa thi UNETI 2021 </a:t>
            </a:r>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01/06/2021 </a:t>
            </a:r>
            <a:r>
              <a:rPr lang="en-US" sz="1200" kern="1200" dirty="0" err="1" smtClean="0">
                <a:solidFill>
                  <a:schemeClr val="tx1"/>
                </a:solidFill>
                <a:effectLst/>
                <a:latin typeface="+mn-lt"/>
                <a:ea typeface="+mn-ea"/>
                <a:cs typeface="+mn-cs"/>
              </a:rPr>
              <a:t>đến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ngày</a:t>
            </a:r>
            <a:r>
              <a:rPr lang="en-US" sz="1200" kern="1200" dirty="0" smtClean="0">
                <a:solidFill>
                  <a:schemeClr val="tx1"/>
                </a:solidFill>
                <a:effectLst/>
                <a:latin typeface="+mn-lt"/>
                <a:ea typeface="+mn-ea"/>
                <a:cs typeface="+mn-cs"/>
              </a:rPr>
              <a:t> 15/07/2021,</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hơn</a:t>
            </a:r>
            <a:r>
              <a:rPr lang="en-US" sz="1200" kern="1200" dirty="0" smtClean="0">
                <a:solidFill>
                  <a:schemeClr val="tx1"/>
                </a:solidFill>
                <a:effectLst/>
                <a:latin typeface="+mn-lt"/>
                <a:ea typeface="+mn-ea"/>
                <a:cs typeface="+mn-cs"/>
              </a:rPr>
              <a:t> 150 </a:t>
            </a:r>
            <a:r>
              <a:rPr lang="en-US" sz="1200" kern="1200" dirty="0" err="1" smtClean="0">
                <a:solidFill>
                  <a:schemeClr val="tx1"/>
                </a:solidFill>
                <a:effectLst/>
                <a:latin typeface="+mn-lt"/>
                <a:ea typeface="+mn-ea"/>
                <a:cs typeface="+mn-cs"/>
              </a:rPr>
              <a:t>bạn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tình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nguyện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tham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hỗ</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trên</a:t>
            </a:r>
            <a:r>
              <a:rPr lang="en-US" sz="1200" kern="1200" dirty="0" smtClean="0">
                <a:solidFill>
                  <a:schemeClr val="tx1"/>
                </a:solidFill>
                <a:effectLst/>
                <a:latin typeface="+mn-lt"/>
                <a:ea typeface="+mn-ea"/>
                <a:cs typeface="+mn-cs"/>
              </a:rPr>
              <a:t> 14 </a:t>
            </a:r>
            <a:r>
              <a:rPr lang="en-US" sz="1200" kern="1200" dirty="0" err="1" smtClean="0">
                <a:solidFill>
                  <a:schemeClr val="tx1"/>
                </a:solidFill>
                <a:effectLst/>
                <a:latin typeface="+mn-lt"/>
                <a:ea typeface="+mn-ea"/>
                <a:cs typeface="+mn-cs"/>
              </a:rPr>
              <a:t>Tỉnh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Thành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phố</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Tập</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chung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chính</a:t>
            </a:r>
            <a:r>
              <a:rPr lang="en-US" sz="1200" kern="1200" baseline="0" dirty="0" smtClean="0">
                <a:solidFill>
                  <a:schemeClr val="tx1"/>
                </a:solidFill>
                <a:effectLst/>
                <a:latin typeface="+mn-lt"/>
                <a:ea typeface="+mn-ea"/>
                <a:cs typeface="+mn-cs"/>
              </a:rPr>
              <a:t> ở 04 </a:t>
            </a:r>
            <a:r>
              <a:rPr lang="en-US" sz="1200" kern="1200" baseline="0" dirty="0" err="1" smtClean="0">
                <a:solidFill>
                  <a:schemeClr val="tx1"/>
                </a:solidFill>
                <a:effectLst/>
                <a:latin typeface="+mn-lt"/>
                <a:ea typeface="+mn-ea"/>
                <a:cs typeface="+mn-cs"/>
              </a:rPr>
              <a:t>điểm</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tại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Tỉnh</a:t>
            </a:r>
            <a:r>
              <a:rPr lang="en-US" sz="1200" kern="1200" baseline="0" dirty="0" smtClean="0">
                <a:solidFill>
                  <a:schemeClr val="tx1"/>
                </a:solidFill>
                <a:effectLst/>
                <a:latin typeface="+mn-lt"/>
                <a:ea typeface="+mn-ea"/>
                <a:cs typeface="+mn-cs"/>
              </a:rPr>
              <a:t> Nam </a:t>
            </a:r>
            <a:r>
              <a:rPr lang="en-US" sz="1200" kern="1200" baseline="0" dirty="0" err="1" smtClean="0">
                <a:solidFill>
                  <a:schemeClr val="tx1"/>
                </a:solidFill>
                <a:effectLst/>
                <a:latin typeface="+mn-lt"/>
                <a:ea typeface="+mn-ea"/>
                <a:cs typeface="+mn-cs"/>
              </a:rPr>
              <a:t>Định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và</a:t>
            </a:r>
            <a:r>
              <a:rPr lang="en-US" sz="1200" kern="1200" baseline="0" dirty="0" smtClean="0">
                <a:solidFill>
                  <a:schemeClr val="tx1"/>
                </a:solidFill>
                <a:effectLst/>
                <a:latin typeface="+mn-lt"/>
                <a:ea typeface="+mn-ea"/>
                <a:cs typeface="+mn-cs"/>
              </a:rPr>
              <a:t> 02 </a:t>
            </a:r>
            <a:r>
              <a:rPr lang="en-US" sz="1200" kern="1200" baseline="0" dirty="0" err="1" smtClean="0">
                <a:solidFill>
                  <a:schemeClr val="tx1"/>
                </a:solidFill>
                <a:effectLst/>
                <a:latin typeface="+mn-lt"/>
                <a:ea typeface="+mn-ea"/>
                <a:cs typeface="+mn-cs"/>
              </a:rPr>
              <a:t>điểm</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tại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Thành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Phố</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Nội</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Chiến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dịch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đã</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tặng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gần</a:t>
            </a:r>
            <a:r>
              <a:rPr lang="en-US" sz="1200" kern="1200" dirty="0" smtClean="0">
                <a:solidFill>
                  <a:schemeClr val="tx1"/>
                </a:solidFill>
                <a:effectLst/>
                <a:latin typeface="+mn-lt"/>
                <a:ea typeface="+mn-ea"/>
                <a:cs typeface="+mn-cs"/>
              </a:rPr>
              <a:t> 1.000 </a:t>
            </a:r>
            <a:r>
              <a:rPr lang="en-US" sz="1200" kern="1200" dirty="0" err="1" smtClean="0">
                <a:solidFill>
                  <a:schemeClr val="tx1"/>
                </a:solidFill>
                <a:effectLst/>
                <a:latin typeface="+mn-lt"/>
                <a:ea typeface="+mn-ea"/>
                <a:cs typeface="+mn-cs"/>
              </a:rPr>
              <a:t>chiếc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bút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gần</a:t>
            </a:r>
            <a:r>
              <a:rPr lang="en-US" sz="1200" kern="1200" dirty="0" smtClean="0">
                <a:solidFill>
                  <a:schemeClr val="tx1"/>
                </a:solidFill>
                <a:effectLst/>
                <a:latin typeface="+mn-lt"/>
                <a:ea typeface="+mn-ea"/>
                <a:cs typeface="+mn-cs"/>
              </a:rPr>
              <a:t> 500 </a:t>
            </a:r>
            <a:r>
              <a:rPr lang="en-US" sz="1200" kern="1200" dirty="0" err="1" smtClean="0">
                <a:solidFill>
                  <a:schemeClr val="tx1"/>
                </a:solidFill>
                <a:effectLst/>
                <a:latin typeface="+mn-lt"/>
                <a:ea typeface="+mn-ea"/>
                <a:cs typeface="+mn-cs"/>
              </a:rPr>
              <a:t>chiếc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nhiều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phẩm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thương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hiệu</a:t>
            </a:r>
            <a:r>
              <a:rPr lang="en-US" sz="1200" kern="1200" dirty="0" smtClean="0">
                <a:solidFill>
                  <a:schemeClr val="tx1"/>
                </a:solidFill>
                <a:effectLst/>
                <a:latin typeface="+mn-lt"/>
                <a:ea typeface="+mn-ea"/>
                <a:cs typeface="+mn-cs"/>
              </a:rPr>
              <a:t> UNETI </a:t>
            </a:r>
            <a:r>
              <a:rPr lang="en-US" sz="1200" kern="1200" dirty="0" err="1" smtClean="0">
                <a:solidFill>
                  <a:schemeClr val="tx1"/>
                </a:solidFill>
                <a:effectLst/>
                <a:latin typeface="+mn-lt"/>
                <a:ea typeface="+mn-ea"/>
                <a:cs typeface="+mn-cs"/>
              </a:rPr>
              <a:t>tới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xây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dựng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màu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xanh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gần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gũi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tạo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lý</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thoải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tự</a:t>
            </a:r>
            <a:r>
              <a:rPr lang="en-US" sz="1200" kern="1200" dirty="0" smtClean="0">
                <a:solidFill>
                  <a:schemeClr val="tx1"/>
                </a:solidFill>
                <a:effectLst/>
                <a:latin typeface="+mn-lt"/>
                <a:ea typeface="+mn-ea"/>
                <a:cs typeface="+mn-cs"/>
              </a:rPr>
              <a:t> tin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dịch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bệnh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đạt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bước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phòng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thi</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12</a:t>
            </a:fld>
            <a:endParaRPr lang="en-US"/>
          </a:p>
        </p:txBody>
      </p:sp>
    </p:spTree>
    <p:extLst>
      <p:ext uri="{BB962C8B-B14F-4D97-AF65-F5344CB8AC3E}">
        <p14:creationId xmlns:p14="http://schemas.microsoft.com/office/powerpoint/2010/main" val="3521007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Cùng</a:t>
            </a:r>
            <a:r>
              <a:rPr lang="en-US" baseline="0" dirty="0" smtClean="0"/>
              <a:t> </a:t>
            </a:r>
            <a:r>
              <a:rPr lang="en-US" baseline="0" dirty="0" err="1" smtClean="0"/>
              <a:t>với</a:t>
            </a:r>
            <a:r>
              <a:rPr lang="en-US" baseline="0" dirty="0" smtClean="0"/>
              <a:t> </a:t>
            </a:r>
            <a:r>
              <a:rPr lang="en-US" baseline="0" dirty="0" err="1" smtClean="0"/>
              <a:t>các</a:t>
            </a:r>
            <a:r>
              <a:rPr lang="en-US" baseline="0" dirty="0" smtClean="0"/>
              <a:t> </a:t>
            </a:r>
            <a:r>
              <a:rPr lang="en-US" baseline="0" dirty="0" err="1" smtClean="0"/>
              <a:t>phòng</a:t>
            </a:r>
            <a:r>
              <a:rPr lang="en-US" baseline="0" dirty="0" smtClean="0"/>
              <a:t> ban </a:t>
            </a:r>
            <a:r>
              <a:rPr lang="en-US" baseline="0" dirty="0" err="1" smtClean="0"/>
              <a:t>chức</a:t>
            </a:r>
            <a:r>
              <a:rPr lang="en-US" baseline="0" dirty="0" smtClean="0"/>
              <a:t> </a:t>
            </a:r>
            <a:r>
              <a:rPr lang="en-US" baseline="0" dirty="0" err="1" smtClean="0"/>
              <a:t>năng</a:t>
            </a:r>
            <a:r>
              <a:rPr lang="en-US" baseline="0" dirty="0" smtClean="0"/>
              <a:t>, </a:t>
            </a:r>
            <a:r>
              <a:rPr lang="en-US" baseline="0" dirty="0" err="1" smtClean="0"/>
              <a:t>tổ</a:t>
            </a:r>
            <a:r>
              <a:rPr lang="en-US" baseline="0" dirty="0" smtClean="0"/>
              <a:t> </a:t>
            </a:r>
            <a:r>
              <a:rPr lang="en-US" baseline="0" dirty="0" err="1" smtClean="0"/>
              <a:t>chức</a:t>
            </a:r>
            <a:r>
              <a:rPr lang="en-US" baseline="0" dirty="0" smtClean="0"/>
              <a:t> </a:t>
            </a:r>
            <a:r>
              <a:rPr lang="en-US" baseline="0" dirty="0" err="1" smtClean="0"/>
              <a:t>thành</a:t>
            </a:r>
            <a:r>
              <a:rPr lang="en-US" baseline="0" dirty="0" smtClean="0"/>
              <a:t> </a:t>
            </a:r>
            <a:r>
              <a:rPr lang="en-US" baseline="0" dirty="0" err="1" smtClean="0"/>
              <a:t>công</a:t>
            </a:r>
            <a:r>
              <a:rPr lang="en-US" baseline="0" dirty="0" smtClean="0"/>
              <a:t> </a:t>
            </a:r>
            <a:r>
              <a:rPr lang="en-US" baseline="0" dirty="0" err="1" smtClean="0"/>
              <a:t>chương</a:t>
            </a:r>
            <a:r>
              <a:rPr lang="en-US" baseline="0" dirty="0" smtClean="0"/>
              <a:t> </a:t>
            </a:r>
            <a:r>
              <a:rPr lang="en-US" baseline="0" dirty="0" err="1" smtClean="0"/>
              <a:t>trình</a:t>
            </a:r>
            <a:r>
              <a:rPr lang="en-US" baseline="0" dirty="0" smtClean="0"/>
              <a:t> “</a:t>
            </a:r>
            <a:r>
              <a:rPr lang="de-DE" sz="1200" b="0" i="0" dirty="0" smtClean="0">
                <a:solidFill>
                  <a:srgbClr val="FFFF00"/>
                </a:solidFill>
                <a:latin typeface="Times New Roman" pitchFamily="18" charset="0"/>
                <a:cs typeface="Times New Roman" pitchFamily="18" charset="0"/>
              </a:rPr>
              <a:t>Tiếp sức sinh viên – vượt qua mùa dịch“ từ</a:t>
            </a:r>
            <a:r>
              <a:rPr lang="de-DE" sz="1200" b="0" i="0" baseline="0" dirty="0" smtClean="0">
                <a:solidFill>
                  <a:srgbClr val="FFFF00"/>
                </a:solidFill>
                <a:latin typeface="Times New Roman" pitchFamily="18" charset="0"/>
                <a:cs typeface="Times New Roman" pitchFamily="18" charset="0"/>
              </a:rPr>
              <a:t> ngày 31/08 – 04/09/2021 cho gần 700 bạn thuộc đối tượng sinh viên </a:t>
            </a:r>
            <a:r>
              <a:rPr lang="vi-VN" sz="1200" b="0" i="0" kern="1200" dirty="0" smtClean="0">
                <a:solidFill>
                  <a:schemeClr val="tx1"/>
                </a:solidFill>
                <a:effectLst/>
                <a:latin typeface="+mn-lt"/>
                <a:ea typeface="+mn-ea"/>
                <a:cs typeface="+mn-cs"/>
              </a:rPr>
              <a:t>đang tạm trú tại Hà Nội chưa kịp về quê trong thời gian giãn cách xã hội phòng chống dịch Covid-19</a:t>
            </a:r>
            <a:r>
              <a:rPr lang="en-US" sz="1200" b="0" i="0" kern="1200" dirty="0" smtClean="0">
                <a:solidFill>
                  <a:schemeClr val="tx1"/>
                </a:solidFill>
                <a:effectLst/>
                <a:latin typeface="+mn-lt"/>
                <a:ea typeface="+mn-ea"/>
                <a:cs typeface="+mn-cs"/>
              </a:rPr>
              <a:t>.</a:t>
            </a:r>
            <a:endParaRPr lang="vi-VN"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13</a:t>
            </a:fld>
            <a:endParaRPr lang="en-US"/>
          </a:p>
        </p:txBody>
      </p:sp>
    </p:spTree>
    <p:extLst>
      <p:ext uri="{BB962C8B-B14F-4D97-AF65-F5344CB8AC3E}">
        <p14:creationId xmlns:p14="http://schemas.microsoft.com/office/powerpoint/2010/main" val="1901861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b="0" i="0" kern="1200" dirty="0" smtClean="0">
                <a:solidFill>
                  <a:schemeClr val="tx1"/>
                </a:solidFill>
                <a:effectLst/>
                <a:latin typeface="+mn-lt"/>
                <a:ea typeface="+mn-ea"/>
                <a:cs typeface="+mn-cs"/>
              </a:rPr>
              <a:t>VĂN HOÁ HỌC ĐƯỜNG UNETI</a:t>
            </a:r>
          </a:p>
          <a:p>
            <a:r>
              <a:rPr lang="vi-VN" sz="1200" b="0" i="0" kern="1200" dirty="0" smtClean="0">
                <a:solidFill>
                  <a:schemeClr val="tx1"/>
                </a:solidFill>
                <a:effectLst/>
                <a:latin typeface="+mn-lt"/>
                <a:ea typeface="+mn-ea"/>
                <a:cs typeface="+mn-cs"/>
              </a:rPr>
              <a:t>Ngoài việc đổi mới chương trình, sách giáo khoa; đổi mới nâng cao chất lượng đội ngũ giáo viên; đổi mới kiểm tra, đánh giá; việc đổi mới môi trường giáo dục, tạo điều kiện để thực hiện đổi mới toàn diện GD-ĐT có ý nghĩa rất quan trọng.</a:t>
            </a:r>
          </a:p>
          <a:p>
            <a:r>
              <a:rPr lang="vi-VN" sz="1200" b="0" i="0" kern="1200" dirty="0" smtClean="0">
                <a:solidFill>
                  <a:schemeClr val="tx1"/>
                </a:solidFill>
                <a:effectLst/>
                <a:latin typeface="+mn-lt"/>
                <a:ea typeface="+mn-ea"/>
                <a:cs typeface="+mn-cs"/>
              </a:rPr>
              <a:t>Mục tiêu chung nhất của văn hoá học đường là xây dựng môi trường giảng đường lành mạnh để đảm bảo cho việc dạy và học tốt.</a:t>
            </a:r>
          </a:p>
          <a:p>
            <a:r>
              <a:rPr lang="vi-VN" sz="1200" b="0" i="0" kern="1200" dirty="0" smtClean="0">
                <a:solidFill>
                  <a:schemeClr val="tx1"/>
                </a:solidFill>
                <a:effectLst/>
                <a:latin typeface="+mn-lt"/>
                <a:ea typeface="+mn-ea"/>
                <a:cs typeface="+mn-cs"/>
              </a:rPr>
              <a:t>Văn hóa học đường trong trường học tạo niềm tin cho xã hội trong việc thực hiện chức năng giáo dục và sứ mệnh nâng cao dân trí, đào tạo nhân lực, bồi dưỡng nhân tài góp phần đào tạo, cung ứng cho xã hội những người công dân tốt, một nguồn nhân lực có phẩm chất, năng lực, đáp ứng yêu cầu của xã hội. </a:t>
            </a: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vi-VN" sz="1200" b="0" i="0" kern="1200" dirty="0" smtClean="0">
                <a:solidFill>
                  <a:schemeClr val="tx1"/>
                </a:solidFill>
                <a:effectLst/>
                <a:latin typeface="+mn-lt"/>
                <a:ea typeface="+mn-ea"/>
                <a:cs typeface="+mn-cs"/>
              </a:rPr>
              <a:t>Phong trào 5S tại trường Đại học Kinh tế - Kỹ thuật Công nghiệp chỉ mới bắt đầu triển khai nhưng tất cả chúng ta đã nhìn rõ sự thay đổi từng ngày, Sinh viên UNETI hãy chung tay cùng thực hiện chương trình bằng những hành động cụ thể, xây dựng văn hóa học đường trong sinh viên Uneti.</a:t>
            </a:r>
            <a:r>
              <a:rPr lang="en-US" sz="1200" b="0" i="0" kern="1200" dirty="0" smtClean="0">
                <a:solidFill>
                  <a:schemeClr val="tx1"/>
                </a:solidFill>
                <a:effectLst/>
                <a:latin typeface="+mn-lt"/>
                <a:ea typeface="+mn-ea"/>
                <a:cs typeface="+mn-cs"/>
              </a:rPr>
              <a:t> </a:t>
            </a:r>
            <a:r>
              <a:rPr lang="vi-VN" sz="1200" b="0" i="0" kern="1200" dirty="0" smtClean="0">
                <a:solidFill>
                  <a:schemeClr val="tx1"/>
                </a:solidFill>
                <a:effectLst/>
                <a:latin typeface="+mn-lt"/>
                <a:ea typeface="+mn-ea"/>
                <a:cs typeface="+mn-cs"/>
              </a:rPr>
              <a:t>Chính vì vậy những sinh viên, học viên của UNETI hãy cùng chung tay để xây dựng VĂN HOÁ HỌC ĐƯỜNG UNETI</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bằng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cách</a:t>
            </a:r>
            <a:r>
              <a:rPr lang="en-US" sz="1200" b="0" i="0" kern="1200" baseline="0" dirty="0" smtClean="0">
                <a:solidFill>
                  <a:schemeClr val="tx1"/>
                </a:solidFill>
                <a:effectLst/>
                <a:latin typeface="+mn-lt"/>
                <a:ea typeface="+mn-ea"/>
                <a:cs typeface="+mn-cs"/>
              </a:rPr>
              <a:t>:</a:t>
            </a:r>
            <a:endParaRPr lang="vi-VN" sz="1200" b="0" i="0" kern="1200" dirty="0" smtClean="0">
              <a:solidFill>
                <a:schemeClr val="tx1"/>
              </a:solidFill>
              <a:effectLst/>
              <a:latin typeface="+mn-lt"/>
              <a:ea typeface="+mn-ea"/>
              <a:cs typeface="+mn-cs"/>
            </a:endParaRPr>
          </a:p>
          <a:p>
            <a:r>
              <a:rPr lang="vi-VN" sz="1200" b="0" i="0" kern="1200" dirty="0" smtClean="0">
                <a:solidFill>
                  <a:schemeClr val="tx1"/>
                </a:solidFill>
                <a:effectLst/>
                <a:latin typeface="+mn-lt"/>
                <a:ea typeface="+mn-ea"/>
                <a:cs typeface="+mn-cs"/>
              </a:rPr>
              <a:t>Đeo thẻ sinh viên</a:t>
            </a:r>
          </a:p>
          <a:p>
            <a:r>
              <a:rPr lang="vi-VN" sz="1200" b="0" i="0" kern="1200" dirty="0" smtClean="0">
                <a:solidFill>
                  <a:schemeClr val="tx1"/>
                </a:solidFill>
                <a:effectLst/>
                <a:latin typeface="+mn-lt"/>
                <a:ea typeface="+mn-ea"/>
                <a:cs typeface="+mn-cs"/>
              </a:rPr>
              <a:t>Không hút thuốc lá</a:t>
            </a:r>
          </a:p>
          <a:p>
            <a:r>
              <a:rPr lang="vi-VN" sz="1200" b="0" i="0" kern="1200" dirty="0" smtClean="0">
                <a:solidFill>
                  <a:schemeClr val="tx1"/>
                </a:solidFill>
                <a:effectLst/>
                <a:latin typeface="+mn-lt"/>
                <a:ea typeface="+mn-ea"/>
                <a:cs typeface="+mn-cs"/>
              </a:rPr>
              <a:t>Không nói tục, chửi bậy</a:t>
            </a:r>
          </a:p>
          <a:p>
            <a:r>
              <a:rPr lang="vi-VN" sz="1200" b="0" i="0" kern="1200" dirty="0" smtClean="0">
                <a:solidFill>
                  <a:schemeClr val="tx1"/>
                </a:solidFill>
                <a:effectLst/>
                <a:latin typeface="+mn-lt"/>
                <a:ea typeface="+mn-ea"/>
                <a:cs typeface="+mn-cs"/>
              </a:rPr>
              <a:t>Không vứt rác bừa bãi</a:t>
            </a:r>
          </a:p>
          <a:p>
            <a:r>
              <a:rPr lang="vi-VN" sz="1200" b="0" i="0" kern="1200" dirty="0" smtClean="0">
                <a:solidFill>
                  <a:schemeClr val="tx1"/>
                </a:solidFill>
                <a:effectLst/>
                <a:latin typeface="+mn-lt"/>
                <a:ea typeface="+mn-ea"/>
                <a:cs typeface="+mn-cs"/>
              </a:rPr>
              <a:t>Giao tiếp, ứng xử văn minh</a:t>
            </a:r>
          </a:p>
          <a:p>
            <a:r>
              <a:rPr lang="vi-VN" sz="1200" b="0" i="0" kern="1200" dirty="0" smtClean="0">
                <a:solidFill>
                  <a:schemeClr val="tx1"/>
                </a:solidFill>
                <a:effectLst/>
                <a:latin typeface="+mn-lt"/>
                <a:ea typeface="+mn-ea"/>
                <a:cs typeface="+mn-cs"/>
              </a:rPr>
              <a:t>Văn hóa chào - hỏi, xếp hàng</a:t>
            </a:r>
          </a:p>
          <a:p>
            <a:r>
              <a:rPr lang="vi-VN" sz="1200" b="0" i="0" kern="1200" dirty="0" smtClean="0">
                <a:solidFill>
                  <a:schemeClr val="tx1"/>
                </a:solidFill>
                <a:effectLst/>
                <a:latin typeface="+mn-lt"/>
                <a:ea typeface="+mn-ea"/>
                <a:cs typeface="+mn-cs"/>
              </a:rPr>
              <a:t>Nghiêm túc trong giờ học</a:t>
            </a:r>
          </a:p>
          <a:p>
            <a:r>
              <a:rPr lang="vi-VN" sz="1200" b="0" i="0" kern="1200" dirty="0" smtClean="0">
                <a:solidFill>
                  <a:schemeClr val="tx1"/>
                </a:solidFill>
                <a:effectLst/>
                <a:latin typeface="+mn-lt"/>
                <a:ea typeface="+mn-ea"/>
                <a:cs typeface="+mn-cs"/>
              </a:rPr>
              <a:t>Trang phục gọn gàng, lịch sự</a:t>
            </a:r>
          </a:p>
        </p:txBody>
      </p:sp>
      <p:sp>
        <p:nvSpPr>
          <p:cNvPr id="4" name="Slide Number Placeholder 3"/>
          <p:cNvSpPr>
            <a:spLocks noGrp="1"/>
          </p:cNvSpPr>
          <p:nvPr>
            <p:ph type="sldNum" sz="quarter" idx="10"/>
          </p:nvPr>
        </p:nvSpPr>
        <p:spPr/>
        <p:txBody>
          <a:bodyPr/>
          <a:lstStyle/>
          <a:p>
            <a:fld id="{BAB60F86-5E02-4001-8BE6-9BC43B2FB022}" type="slidenum">
              <a:rPr lang="en-US" smtClean="0"/>
              <a:t>15</a:t>
            </a:fld>
            <a:endParaRPr lang="en-US"/>
          </a:p>
        </p:txBody>
      </p:sp>
    </p:spTree>
    <p:extLst>
      <p:ext uri="{BB962C8B-B14F-4D97-AF65-F5344CB8AC3E}">
        <p14:creationId xmlns:p14="http://schemas.microsoft.com/office/powerpoint/2010/main" val="148041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b="0" i="0" kern="1200" dirty="0" smtClean="0">
                <a:solidFill>
                  <a:schemeClr val="tx1"/>
                </a:solidFill>
                <a:effectLst/>
                <a:latin typeface="+mn-lt"/>
                <a:ea typeface="+mn-ea"/>
                <a:cs typeface="+mn-cs"/>
              </a:rPr>
              <a:t>Trong bối cảnh đại dịch Covid-19 đã và đang tác động mạnh mẽ đến mọi lĩnh vực đời sống xã hội, hình thức học tập trực tuyến trở nên phổ biến và quen thuộc với nhiều đối tượng người học, giáo viên và cả phụ huynh.</a:t>
            </a:r>
            <a:r>
              <a:rPr lang="en-US" sz="1200" b="0" i="0" kern="1200" dirty="0" smtClean="0">
                <a:solidFill>
                  <a:schemeClr val="tx1"/>
                </a:solidFill>
                <a:effectLst/>
                <a:latin typeface="+mn-lt"/>
                <a:ea typeface="+mn-ea"/>
                <a:cs typeface="+mn-cs"/>
              </a:rPr>
              <a:t> </a:t>
            </a:r>
            <a:r>
              <a:rPr lang="vi-VN" sz="1200" b="0" i="0" kern="1200" dirty="0" smtClean="0">
                <a:solidFill>
                  <a:schemeClr val="tx1"/>
                </a:solidFill>
                <a:effectLst/>
                <a:latin typeface="+mn-lt"/>
                <a:ea typeface="+mn-ea"/>
                <a:cs typeface="+mn-cs"/>
              </a:rPr>
              <a:t>Không chỉ là hình thức học tập mang tính cấp bách, tình thế, học tập trực tuyến còn là xu hướng của tương lai khi chuyển đổi số trong giáo dục được đẩy mạnh, đi kèm với sự bùng nổ của công nghệ thông tin. </a:t>
            </a:r>
            <a:endParaRPr lang="en-US" sz="1200" b="0" i="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Thực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tế</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ít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trường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hợp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sinh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vẫn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vô</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tư</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uống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nói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chuyện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riêng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hoặc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trang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phục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hợp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buổi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giờ</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trực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tuyến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xuất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hiện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cả</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sủa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xập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xình</a:t>
            </a:r>
            <a:r>
              <a:rPr lang="en-US" sz="1200" kern="1200" dirty="0" smtClean="0">
                <a:solidFill>
                  <a:schemeClr val="tx1"/>
                </a:solidFill>
                <a:effectLst/>
                <a:latin typeface="+mn-lt"/>
                <a:ea typeface="+mn-ea"/>
                <a:cs typeface="+mn-cs"/>
              </a:rPr>
              <a:t> hay </a:t>
            </a:r>
            <a:r>
              <a:rPr lang="en-US" sz="1200" kern="1200" dirty="0" err="1" smtClean="0">
                <a:solidFill>
                  <a:schemeClr val="tx1"/>
                </a:solidFill>
                <a:effectLst/>
                <a:latin typeface="+mn-lt"/>
                <a:ea typeface="+mn-ea"/>
                <a:cs typeface="+mn-cs"/>
              </a:rPr>
              <a:t>thậm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là</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lộn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ngoài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vọng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vào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khi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người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học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quên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tắt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mic.</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v</a:t>
            </a:r>
            <a:r>
              <a:rPr lang="vi-VN" sz="1200" kern="1200" dirty="0" smtClean="0">
                <a:solidFill>
                  <a:schemeClr val="tx1"/>
                </a:solidFill>
                <a:effectLst/>
                <a:latin typeface="+mn-lt"/>
                <a:ea typeface="+mn-ea"/>
                <a:cs typeface="+mn-cs"/>
              </a:rPr>
              <a:t>ới việc trở thành hình thức học tập thường xuyên, rộng mở, bên cạnh chất lượng thì việc xây dựng văn hóa trong học tập trực tuyến cũng cần được chú trọng.</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16</a:t>
            </a:fld>
            <a:endParaRPr lang="en-US"/>
          </a:p>
        </p:txBody>
      </p:sp>
    </p:spTree>
    <p:extLst>
      <p:ext uri="{BB962C8B-B14F-4D97-AF65-F5344CB8AC3E}">
        <p14:creationId xmlns:p14="http://schemas.microsoft.com/office/powerpoint/2010/main" val="482255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Times New Roman" pitchFamily="18" charset="0"/>
                <a:cs typeface="Times New Roman" pitchFamily="18" charset="0"/>
              </a:rPr>
              <a:t>Cần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tiến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hành</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khảo</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sát</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toàn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bộ</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sinh</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viên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về</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nhu</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cầu</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tổ</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chức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các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hoạt</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động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để</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nắm</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được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sinh</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viên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mong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muốn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hoạt</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động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gì</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Từ</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đó</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tổ</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chức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các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chương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trình</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để</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tạo</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điều</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kiện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cho</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các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đoàn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viên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được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thể</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hiện</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mình</a:t>
            </a:r>
            <a:r>
              <a:rPr lang="en-US" sz="1200" dirty="0" smtClean="0">
                <a:latin typeface="Times New Roman" pitchFamily="18" charset="0"/>
                <a:cs typeface="Times New Roman" pitchFamily="18" charset="0"/>
              </a:rPr>
              <a:t> qua </a:t>
            </a:r>
            <a:r>
              <a:rPr lang="en-US" sz="1200" dirty="0" err="1" smtClean="0">
                <a:latin typeface="Times New Roman" pitchFamily="18" charset="0"/>
                <a:cs typeface="Times New Roman" pitchFamily="18" charset="0"/>
              </a:rPr>
              <a:t>tài</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năng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sức</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sáng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tạo</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lòng</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nhiệt</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huyết</a:t>
            </a:r>
            <a:r>
              <a:rPr lang="en-US" sz="1200" dirty="0" smtClean="0">
                <a:latin typeface="Times New Roman" pitchFamily="18" charset="0"/>
                <a:cs typeface="Times New Roman" pitchFamily="18" charset="0"/>
              </a:rPr>
              <a:t>.</a:t>
            </a:r>
          </a:p>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19</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20</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B60F86-5E02-4001-8BE6-9BC43B2FB022}" type="slidenum">
              <a:rPr lang="en-US" smtClean="0"/>
              <a:t>21</a:t>
            </a:fld>
            <a:endParaRPr lang="en-US"/>
          </a:p>
        </p:txBody>
      </p:sp>
    </p:spTree>
    <p:extLst>
      <p:ext uri="{BB962C8B-B14F-4D97-AF65-F5344CB8AC3E}">
        <p14:creationId xmlns:p14="http://schemas.microsoft.com/office/powerpoint/2010/main" val="316124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F45363-3382-43A3-BDA3-B0444A55C037}" type="datetime1">
              <a:rPr lang="en-US" smtClean="0"/>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9079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6DFCBE-6ED4-491F-8B6F-12C01F08A2EC}" type="datetime1">
              <a:rPr lang="en-US" smtClean="0"/>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48489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A89B8F-F2D6-4051-8F67-B9FB7685D0D9}" type="datetime1">
              <a:rPr lang="en-US" smtClean="0"/>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47975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5013F4-C4D2-4A2E-9B95-BFAFEBDCAD84}" type="datetime1">
              <a:rPr lang="en-US" smtClean="0"/>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8899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AC90C7-4F0E-4A76-8BD6-F1FE4D345995}" type="datetime1">
              <a:rPr lang="en-US" smtClean="0"/>
              <a:t>09/09/2021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063773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AFAC0B-A0E3-40C1-B507-767B2A7A1E37}" type="datetime1">
              <a:rPr lang="en-US" smtClean="0"/>
              <a:t>09/09/2021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62816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09/09/2021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00730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67BB2-16B5-4937-A144-CC5D4941C055}" type="datetime1">
              <a:rPr lang="en-US" smtClean="0"/>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863574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BAE08D-DD8A-495D-8436-FFEA8BCE470E}" type="datetime1">
              <a:rPr lang="en-US" smtClean="0"/>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60187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678002-28E5-431B-844F-8F7EDCD951B5}" type="datetime1">
              <a:rPr lang="en-US" smtClean="0"/>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92913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6570EF-CCB3-48C4-906A-B640162E7CAE}" type="datetime1">
              <a:rPr lang="en-US" smtClean="0"/>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16451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7B5703-F96C-4063-A6DC-D8DC09759E04}" type="datetime1">
              <a:rPr lang="en-US" smtClean="0"/>
              <a:t>09/09/2021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1281359-C67A-4E07-A949-DF5F731D3E6D}" type="slidenum">
              <a:rPr lang="en-US" smtClean="0"/>
              <a:t>‹#›</a:t>
            </a:fld>
            <a:endParaRPr lang="en-US"/>
          </a:p>
        </p:txBody>
      </p:sp>
    </p:spTree>
    <p:extLst>
      <p:ext uri="{BB962C8B-B14F-4D97-AF65-F5344CB8AC3E}">
        <p14:creationId xmlns:p14="http://schemas.microsoft.com/office/powerpoint/2010/main" val="20167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microsoft.com/office/2007/relationships/hdphoto" Target="../media/hdphoto2.wdp"/><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5.png"/><Relationship Id="rId7"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hyperlink" Target="https://uneti.edu.vn/ngay-hoi-hien-mau-giot-hong-uneti-2020-tai-co-so-ha-noi/1-289/" TargetMode="External"/><Relationship Id="rId3" Type="http://schemas.openxmlformats.org/officeDocument/2006/relationships/image" Target="../media/image5.pn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10" Type="http://schemas.openxmlformats.org/officeDocument/2006/relationships/image" Target="../media/image34.png"/><Relationship Id="rId4" Type="http://schemas.microsoft.com/office/2007/relationships/hdphoto" Target="../media/hdphoto2.wdp"/><Relationship Id="rId9" Type="http://schemas.openxmlformats.org/officeDocument/2006/relationships/image" Target="../media/image33.jpeg"/></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5.png"/><Relationship Id="rId7"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microsoft.com/office/2007/relationships/hdphoto" Target="../media/hdphoto2.wdp"/><Relationship Id="rId9" Type="http://schemas.openxmlformats.org/officeDocument/2006/relationships/image" Target="../media/image39.jpe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png"/><Relationship Id="rId7"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microsoft.com/office/2007/relationships/hdphoto" Target="../media/hdphoto2.wdp"/><Relationship Id="rId9"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openxmlformats.org/officeDocument/2006/relationships/image" Target="../media/image53.jpeg"/><Relationship Id="rId3" Type="http://schemas.microsoft.com/office/2007/relationships/hdphoto" Target="../media/hdphoto2.wdp"/><Relationship Id="rId7" Type="http://schemas.openxmlformats.org/officeDocument/2006/relationships/image" Target="../media/image52.jpeg"/><Relationship Id="rId12" Type="http://schemas.openxmlformats.org/officeDocument/2006/relationships/image" Target="../media/image56.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1.jpeg"/><Relationship Id="rId11" Type="http://schemas.openxmlformats.org/officeDocument/2006/relationships/image" Target="../media/image55.jpeg"/><Relationship Id="rId5" Type="http://schemas.openxmlformats.org/officeDocument/2006/relationships/image" Target="../media/image50.jpeg"/><Relationship Id="rId10" Type="http://schemas.openxmlformats.org/officeDocument/2006/relationships/image" Target="../media/image22.jpeg"/><Relationship Id="rId4" Type="http://schemas.openxmlformats.org/officeDocument/2006/relationships/image" Target="../media/image49.jpeg"/><Relationship Id="rId9" Type="http://schemas.openxmlformats.org/officeDocument/2006/relationships/image" Target="../media/image54.jpeg"/></Relationships>
</file>

<file path=ppt/slides/_rels/slide15.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3" Type="http://schemas.openxmlformats.org/officeDocument/2006/relationships/image" Target="../media/image5.pn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6.png"/><Relationship Id="rId10" Type="http://schemas.openxmlformats.org/officeDocument/2006/relationships/image" Target="../media/image61.jpeg"/><Relationship Id="rId4" Type="http://schemas.microsoft.com/office/2007/relationships/hdphoto" Target="../media/hdphoto2.wdp"/><Relationship Id="rId9" Type="http://schemas.openxmlformats.org/officeDocument/2006/relationships/image" Target="../media/image60.jpeg"/><Relationship Id="rId14" Type="http://schemas.openxmlformats.org/officeDocument/2006/relationships/image" Target="../media/image65.jpeg"/></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png"/><Relationship Id="rId7"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8" Type="http://schemas.openxmlformats.org/officeDocument/2006/relationships/image" Target="../media/image71.png"/><Relationship Id="rId3" Type="http://schemas.microsoft.com/office/2007/relationships/hdphoto" Target="../media/hdphoto2.wdp"/><Relationship Id="rId7"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png"/><Relationship Id="rId9" Type="http://schemas.openxmlformats.org/officeDocument/2006/relationships/image" Target="../media/image72.jpeg"/></Relationships>
</file>

<file path=ppt/slides/_rels/slide18.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hdphoto" Target="../media/hdphoto2.wdp"/><Relationship Id="rId7" Type="http://schemas.openxmlformats.org/officeDocument/2006/relationships/image" Target="../media/image7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8.jpeg"/><Relationship Id="rId4" Type="http://schemas.openxmlformats.org/officeDocument/2006/relationships/image" Target="../media/image6.png"/><Relationship Id="rId9" Type="http://schemas.openxmlformats.org/officeDocument/2006/relationships/image" Target="../media/image77.png"/></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5.png"/><Relationship Id="rId7"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6.png"/><Relationship Id="rId10" Type="http://schemas.openxmlformats.org/officeDocument/2006/relationships/image" Target="../media/image83.png"/><Relationship Id="rId4" Type="http://schemas.microsoft.com/office/2007/relationships/hdphoto" Target="../media/hdphoto2.wdp"/><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png"/><Relationship Id="rId7"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6.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www.facebook.com/DoanTN.HoiSV.Uneti/" TargetMode="Externa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in tuc va hoat dong cua truong lop\LCD truong _ khoa\LCD truong\Tai lieu sinh hoat dau nam\hinh-nen-powerpoint-mau-xanh-duong-dep-nhat-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42239" y="327492"/>
            <a:ext cx="2680542" cy="10926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SƠ KẾT</a:t>
            </a:r>
            <a:endParaRPr lang="en-US" sz="6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129490" y="1357178"/>
            <a:ext cx="8927444" cy="212365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3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CÁC HOẠT ĐỘNG CỦA ĐOÀN TNCS HỒ CHÍ MINH</a:t>
            </a:r>
          </a:p>
          <a:p>
            <a:pPr algn="ctr"/>
            <a:r>
              <a:rPr lang="en-US" sz="33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TRƯỜNG ĐH KINH TẾ - KỸ THUẬT CÔNG NGHIỆP</a:t>
            </a:r>
          </a:p>
          <a:p>
            <a:pPr algn="ctr"/>
            <a:r>
              <a:rPr lang="en-US" sz="33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HỌC 2020-2021 VÀ PHƯƠNG HƯỚNG</a:t>
            </a:r>
          </a:p>
          <a:p>
            <a:pPr algn="ctr"/>
            <a:r>
              <a:rPr lang="en-US" sz="33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HOẠT ĐỘNG NĂM 2021-2022 </a:t>
            </a:r>
            <a:r>
              <a:rPr lang="en-US" sz="33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33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Picture 2" descr="E:\tin tuc truong lop\LOGO\Logo mau moi\logo truong nen tro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ỉnh đoàn Đắk Nô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14724"/>
            <a:ext cx="9144000" cy="162877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1281359-C67A-4E07-A949-DF5F731D3E6D}" type="slidenum">
              <a:rPr lang="en-US" smtClean="0"/>
              <a:t>1</a:t>
            </a:fld>
            <a:endParaRPr lang="en-US"/>
          </a:p>
        </p:txBody>
      </p:sp>
    </p:spTree>
    <p:extLst>
      <p:ext uri="{BB962C8B-B14F-4D97-AF65-F5344CB8AC3E}">
        <p14:creationId xmlns:p14="http://schemas.microsoft.com/office/powerpoint/2010/main" val="42231368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13116" y="-19050"/>
            <a:ext cx="1917768" cy="63094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500" b="1" dirty="0" smtClean="0">
                <a:ln w="11430"/>
                <a:solidFill>
                  <a:srgbClr val="FF0000"/>
                </a:solidFill>
                <a:effectLst>
                  <a:outerShdw blurRad="50800" dist="39000" dir="5460000" algn="tl">
                    <a:srgbClr val="000000">
                      <a:alpha val="38000"/>
                    </a:srgbClr>
                  </a:outerShdw>
                </a:effectLst>
              </a:rPr>
              <a:t>MỤC LỤC</a:t>
            </a:r>
            <a:endParaRPr lang="en-US" sz="3500" b="1" dirty="0">
              <a:ln w="11430"/>
              <a:solidFill>
                <a:srgbClr val="FF0000"/>
              </a:solidFill>
              <a:effectLst>
                <a:outerShdw blurRad="50800" dist="39000" dir="5460000" algn="tl">
                  <a:srgbClr val="000000">
                    <a:alpha val="38000"/>
                  </a:srgbClr>
                </a:outerShdw>
              </a:effectLst>
            </a:endParaRPr>
          </a:p>
        </p:txBody>
      </p:sp>
      <p:sp>
        <p:nvSpPr>
          <p:cNvPr id="10" name="Rectangle 9"/>
          <p:cNvSpPr/>
          <p:nvPr/>
        </p:nvSpPr>
        <p:spPr>
          <a:xfrm>
            <a:off x="76200" y="569729"/>
            <a:ext cx="8915399" cy="451662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300" b="1" dirty="0" smtClean="0">
                <a:ln w="11430"/>
                <a:solidFill>
                  <a:srgbClr val="FF0000"/>
                </a:solidFill>
                <a:effectLst>
                  <a:outerShdw blurRad="50800" dist="39000" dir="5460000" algn="tl">
                    <a:srgbClr val="000000">
                      <a:alpha val="38000"/>
                    </a:srgbClr>
                  </a:outerShdw>
                </a:effectLst>
              </a:rPr>
              <a:t>GIỚI THIỆU ĐOÀN TNCS HỒ CHÍ MINH NHÀ TRƯỜNG</a:t>
            </a:r>
          </a:p>
          <a:p>
            <a:pPr marL="514350" indent="-514350" algn="just">
              <a:lnSpc>
                <a:spcPct val="150000"/>
              </a:lnSpc>
              <a:buAutoNum type="romanUcPeriod"/>
            </a:pPr>
            <a:r>
              <a:rPr lang="en-US" sz="2300" b="1" dirty="0" smtClean="0">
                <a:ln w="11430"/>
                <a:solidFill>
                  <a:srgbClr val="FF0000"/>
                </a:solidFill>
                <a:effectLst>
                  <a:outerShdw blurRad="50800" dist="39000" dir="5460000" algn="tl">
                    <a:srgbClr val="000000">
                      <a:alpha val="38000"/>
                    </a:srgbClr>
                  </a:outerShdw>
                </a:effectLst>
              </a:rPr>
              <a:t>THÀNH TÍCH ĐẠT ĐƯỢC NĂM 2020 – 2021</a:t>
            </a:r>
          </a:p>
          <a:p>
            <a:pPr marL="514350" indent="-514350" algn="just">
              <a:lnSpc>
                <a:spcPct val="150000"/>
              </a:lnSpc>
              <a:buAutoNum type="romanUcPeriod"/>
            </a:pPr>
            <a:r>
              <a:rPr lang="en-US" sz="2300" b="1" dirty="0" smtClean="0">
                <a:ln w="11430"/>
                <a:solidFill>
                  <a:srgbClr val="FF0000"/>
                </a:solidFill>
                <a:effectLst>
                  <a:outerShdw blurRad="50800" dist="39000" dir="5460000" algn="tl">
                    <a:srgbClr val="000000">
                      <a:alpha val="38000"/>
                    </a:srgbClr>
                  </a:outerShdw>
                </a:effectLst>
              </a:rPr>
              <a:t>CÁC TỔ ĐỘI CLB TRỰC THUỘC ĐOÀN THANH NIÊN TRƯỜNG</a:t>
            </a:r>
          </a:p>
          <a:p>
            <a:pPr marL="514350" indent="-514350" algn="just">
              <a:lnSpc>
                <a:spcPct val="150000"/>
              </a:lnSpc>
              <a:buAutoNum type="romanUcPeriod"/>
            </a:pPr>
            <a:r>
              <a:rPr lang="en-US" sz="2300" b="1" dirty="0" smtClean="0">
                <a:ln w="11430"/>
                <a:solidFill>
                  <a:srgbClr val="FF0000"/>
                </a:solidFill>
                <a:effectLst>
                  <a:outerShdw blurRad="50800" dist="39000" dir="5460000" algn="tl">
                    <a:srgbClr val="000000">
                      <a:alpha val="38000"/>
                    </a:srgbClr>
                  </a:outerShdw>
                </a:effectLst>
              </a:rPr>
              <a:t>CÁC HOẠT ĐỘNG NỔI BẬT ĐƯỢC TỔ CHỨC TRONG NĂM 2020-2021</a:t>
            </a:r>
          </a:p>
          <a:p>
            <a:pPr marL="514350" indent="-514350" algn="just">
              <a:lnSpc>
                <a:spcPct val="150000"/>
              </a:lnSpc>
              <a:buAutoNum type="romanUcPeriod"/>
            </a:pPr>
            <a:r>
              <a:rPr lang="en-US" sz="2300" b="1" dirty="0" smtClean="0">
                <a:ln w="11430"/>
                <a:solidFill>
                  <a:srgbClr val="FF0000"/>
                </a:solidFill>
                <a:effectLst>
                  <a:outerShdw blurRad="50800" dist="39000" dir="5460000" algn="tl">
                    <a:srgbClr val="000000">
                      <a:alpha val="38000"/>
                    </a:srgbClr>
                  </a:outerShdw>
                </a:effectLst>
              </a:rPr>
              <a:t>PHƯƠNG HƯỚNG HOẠT ĐỘNG NĂM 2021 – 2022</a:t>
            </a:r>
          </a:p>
          <a:p>
            <a:pPr algn="just"/>
            <a:r>
              <a:rPr lang="en-US" sz="2300" b="1" dirty="0" smtClean="0">
                <a:ln w="11430"/>
                <a:solidFill>
                  <a:srgbClr val="FF0000"/>
                </a:solidFill>
                <a:effectLst>
                  <a:outerShdw blurRad="50800" dist="39000" dir="5460000" algn="tl">
                    <a:srgbClr val="000000">
                      <a:alpha val="38000"/>
                    </a:srgbClr>
                  </a:outerShdw>
                </a:effectLst>
              </a:rPr>
              <a:t>          5.1. THỰC HIỆN TỐT VĂN HÓA HỌC ĐƯỜNG</a:t>
            </a:r>
          </a:p>
          <a:p>
            <a:pPr algn="just"/>
            <a:r>
              <a:rPr lang="en-US" sz="2300" b="1" dirty="0" smtClean="0">
                <a:ln w="11430"/>
                <a:solidFill>
                  <a:srgbClr val="FF0000"/>
                </a:solidFill>
                <a:effectLst>
                  <a:outerShdw blurRad="50800" dist="39000" dir="5460000" algn="tl">
                    <a:srgbClr val="000000">
                      <a:alpha val="38000"/>
                    </a:srgbClr>
                  </a:outerShdw>
                </a:effectLst>
              </a:rPr>
              <a:t>          5.2. THỰC HIỆN TỐT VĂN HÓA HỌC TRỰC TUYẾN</a:t>
            </a:r>
          </a:p>
          <a:p>
            <a:pPr algn="just"/>
            <a:r>
              <a:rPr lang="en-US" sz="2300" b="1" dirty="0" smtClean="0">
                <a:ln w="11430"/>
                <a:solidFill>
                  <a:srgbClr val="FF0000"/>
                </a:solidFill>
                <a:effectLst>
                  <a:outerShdw blurRad="50800" dist="39000" dir="5460000" algn="tl">
                    <a:srgbClr val="000000">
                      <a:alpha val="38000"/>
                    </a:srgbClr>
                  </a:outerShdw>
                </a:effectLst>
              </a:rPr>
              <a:t>          5.3. THỰC HIỆN TỐT VĂN HÓA ỨNG XỬ TRÊN KHÔNG GIAN MẠNG</a:t>
            </a:r>
          </a:p>
          <a:p>
            <a:pPr algn="just"/>
            <a:r>
              <a:rPr lang="en-US" sz="2300" b="1" dirty="0" smtClean="0">
                <a:ln w="11430"/>
                <a:solidFill>
                  <a:srgbClr val="FF0000"/>
                </a:solidFill>
                <a:effectLst>
                  <a:outerShdw blurRad="50800" dist="39000" dir="5460000" algn="tl">
                    <a:srgbClr val="000000">
                      <a:alpha val="38000"/>
                    </a:srgbClr>
                  </a:outerShdw>
                </a:effectLst>
              </a:rPr>
              <a:t>          5.4. THỰC HIỆN TỐT CÁC HOẠT ĐỘNG VĂN HÓA, VĂN NGHỆ, THỂ THAO, TÌNH NGUYỆN KHÁC.</a:t>
            </a:r>
          </a:p>
        </p:txBody>
      </p:sp>
      <p:sp>
        <p:nvSpPr>
          <p:cNvPr id="7" name="Slide Number Placeholder 6"/>
          <p:cNvSpPr>
            <a:spLocks noGrp="1"/>
          </p:cNvSpPr>
          <p:nvPr>
            <p:ph type="sldNum" sz="quarter" idx="12"/>
          </p:nvPr>
        </p:nvSpPr>
        <p:spPr/>
        <p:txBody>
          <a:bodyPr/>
          <a:lstStyle/>
          <a:p>
            <a:fld id="{11281359-C67A-4E07-A949-DF5F731D3E6D}" type="slidenum">
              <a:rPr lang="en-US" smtClean="0"/>
              <a:t>2</a:t>
            </a:fld>
            <a:endParaRPr lang="en-US"/>
          </a:p>
        </p:txBody>
      </p:sp>
    </p:spTree>
    <p:extLst>
      <p:ext uri="{BB962C8B-B14F-4D97-AF65-F5344CB8AC3E}">
        <p14:creationId xmlns:p14="http://schemas.microsoft.com/office/powerpoint/2010/main" val="3885893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70963" y="0"/>
            <a:ext cx="7681077" cy="60978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500" b="1" dirty="0">
                <a:ln w="11430"/>
                <a:solidFill>
                  <a:srgbClr val="FF0000"/>
                </a:solidFill>
                <a:effectLst>
                  <a:outerShdw blurRad="50800" dist="39000" dir="5460000" algn="tl">
                    <a:srgbClr val="000000">
                      <a:alpha val="38000"/>
                    </a:srgbClr>
                  </a:outerShdw>
                </a:effectLst>
              </a:rPr>
              <a:t>GIỚI THIỆU ĐOÀN TNCS HỒ CHÍ MINH NHÀ TRƯỜNG</a:t>
            </a:r>
          </a:p>
        </p:txBody>
      </p:sp>
      <p:sp>
        <p:nvSpPr>
          <p:cNvPr id="7" name="Slide Number Placeholder 6"/>
          <p:cNvSpPr>
            <a:spLocks noGrp="1"/>
          </p:cNvSpPr>
          <p:nvPr>
            <p:ph type="sldNum" sz="quarter" idx="12"/>
          </p:nvPr>
        </p:nvSpPr>
        <p:spPr/>
        <p:txBody>
          <a:bodyPr/>
          <a:lstStyle/>
          <a:p>
            <a:fld id="{11281359-C67A-4E07-A949-DF5F731D3E6D}" type="slidenum">
              <a:rPr lang="en-US" smtClean="0"/>
              <a:t>3</a:t>
            </a:fld>
            <a:endParaRPr lang="en-US"/>
          </a:p>
        </p:txBody>
      </p:sp>
      <p:grpSp>
        <p:nvGrpSpPr>
          <p:cNvPr id="5" name="Group 4"/>
          <p:cNvGrpSpPr/>
          <p:nvPr/>
        </p:nvGrpSpPr>
        <p:grpSpPr>
          <a:xfrm>
            <a:off x="298267" y="2283948"/>
            <a:ext cx="3589852" cy="796233"/>
            <a:chOff x="298267" y="2283948"/>
            <a:chExt cx="3589852" cy="796233"/>
          </a:xfrm>
        </p:grpSpPr>
        <p:sp>
          <p:nvSpPr>
            <p:cNvPr id="12" name="AutoShape 27"/>
            <p:cNvSpPr>
              <a:spLocks noChangeArrowheads="1"/>
            </p:cNvSpPr>
            <p:nvPr/>
          </p:nvSpPr>
          <p:spPr bwMode="gray">
            <a:xfrm>
              <a:off x="3243970" y="2307644"/>
              <a:ext cx="644149" cy="742393"/>
            </a:xfrm>
            <a:prstGeom prst="leftArrow">
              <a:avLst>
                <a:gd name="adj1" fmla="val 62037"/>
                <a:gd name="adj2" fmla="val 54861"/>
              </a:avLst>
            </a:prstGeom>
            <a:solidFill>
              <a:schemeClr val="accent2"/>
            </a:solidFill>
            <a:ln>
              <a:noFill/>
            </a:ln>
            <a:effectLst/>
            <a:extLst/>
          </p:spPr>
          <p:txBody>
            <a:bodyPr wrap="none" anchor="ctr"/>
            <a:lstStyle/>
            <a:p>
              <a:pPr algn="ctr"/>
              <a:endParaRPr lang="en-US"/>
            </a:p>
          </p:txBody>
        </p:sp>
        <p:grpSp>
          <p:nvGrpSpPr>
            <p:cNvPr id="14" name="Group 9"/>
            <p:cNvGrpSpPr>
              <a:grpSpLocks/>
            </p:cNvGrpSpPr>
            <p:nvPr/>
          </p:nvGrpSpPr>
          <p:grpSpPr bwMode="auto">
            <a:xfrm>
              <a:off x="298267" y="2283948"/>
              <a:ext cx="2825933" cy="796233"/>
              <a:chOff x="672" y="1440"/>
              <a:chExt cx="1152" cy="1968"/>
            </a:xfrm>
            <a:solidFill>
              <a:srgbClr val="FFFF00"/>
            </a:solidFill>
          </p:grpSpPr>
          <p:sp>
            <p:nvSpPr>
              <p:cNvPr id="15" name="AutoShape 10"/>
              <p:cNvSpPr>
                <a:spLocks noChangeArrowheads="1"/>
              </p:cNvSpPr>
              <p:nvPr/>
            </p:nvSpPr>
            <p:spPr bwMode="gray">
              <a:xfrm>
                <a:off x="672" y="1440"/>
                <a:ext cx="1152" cy="1968"/>
              </a:xfrm>
              <a:prstGeom prst="roundRect">
                <a:avLst>
                  <a:gd name="adj" fmla="val 16667"/>
                </a:avLst>
              </a:prstGeom>
              <a:solidFill>
                <a:schemeClr val="accent6">
                  <a:lumMod val="75000"/>
                </a:schemeClr>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16" name="Text Box 11"/>
              <p:cNvSpPr txBox="1">
                <a:spLocks noChangeArrowheads="1"/>
              </p:cNvSpPr>
              <p:nvPr/>
            </p:nvSpPr>
            <p:spPr bwMode="gray">
              <a:xfrm>
                <a:off x="692" y="1893"/>
                <a:ext cx="1118" cy="913"/>
              </a:xfrm>
              <a:prstGeom prst="rect">
                <a:avLst/>
              </a:prstGeom>
              <a:solidFill>
                <a:schemeClr val="accent6">
                  <a:lumMod val="75000"/>
                </a:schemeClr>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Chi </a:t>
                </a:r>
                <a:r>
                  <a:rPr lang="en-US"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cơ</a:t>
                </a:r>
                <a:r>
                  <a:rPr lang="en-US"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quan</a:t>
                </a:r>
                <a:r>
                  <a:rPr lang="en-US" b="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02</a:t>
                </a:r>
                <a:endParaRPr lang="en-US"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pic>
        <p:nvPicPr>
          <p:cNvPr id="27" name="Picture 4" descr="F:\tin tuc va hoat dong cua truong lop\LOGO\Logo Cac to doi\442px-Huy_hiệu_Đoàn_TNCS_HCM.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9623" y="2127862"/>
            <a:ext cx="1144753" cy="103521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255878" y="2310867"/>
            <a:ext cx="3513655" cy="796233"/>
            <a:chOff x="5255878" y="2310867"/>
            <a:chExt cx="3513655" cy="796233"/>
          </a:xfrm>
        </p:grpSpPr>
        <p:sp>
          <p:nvSpPr>
            <p:cNvPr id="28" name="AutoShape 27"/>
            <p:cNvSpPr>
              <a:spLocks noChangeArrowheads="1"/>
            </p:cNvSpPr>
            <p:nvPr/>
          </p:nvSpPr>
          <p:spPr bwMode="gray">
            <a:xfrm rot="10800000">
              <a:off x="5255878" y="2337787"/>
              <a:ext cx="644149" cy="742393"/>
            </a:xfrm>
            <a:prstGeom prst="leftArrow">
              <a:avLst>
                <a:gd name="adj1" fmla="val 62037"/>
                <a:gd name="adj2" fmla="val 54861"/>
              </a:avLst>
            </a:prstGeom>
            <a:solidFill>
              <a:schemeClr val="accent2"/>
            </a:solidFill>
            <a:ln>
              <a:noFill/>
            </a:ln>
            <a:effectLst/>
            <a:extLst/>
          </p:spPr>
          <p:txBody>
            <a:bodyPr wrap="none" anchor="ctr"/>
            <a:lstStyle/>
            <a:p>
              <a:pPr algn="ctr"/>
              <a:endParaRPr lang="en-US"/>
            </a:p>
          </p:txBody>
        </p:sp>
        <p:grpSp>
          <p:nvGrpSpPr>
            <p:cNvPr id="31" name="Group 9"/>
            <p:cNvGrpSpPr>
              <a:grpSpLocks/>
            </p:cNvGrpSpPr>
            <p:nvPr/>
          </p:nvGrpSpPr>
          <p:grpSpPr bwMode="auto">
            <a:xfrm>
              <a:off x="5943600" y="2310867"/>
              <a:ext cx="2825933" cy="796233"/>
              <a:chOff x="672" y="1440"/>
              <a:chExt cx="1152" cy="1968"/>
            </a:xfrm>
            <a:solidFill>
              <a:srgbClr val="FFFF00"/>
            </a:solidFill>
          </p:grpSpPr>
          <p:sp>
            <p:nvSpPr>
              <p:cNvPr id="32" name="AutoShape 10"/>
              <p:cNvSpPr>
                <a:spLocks noChangeArrowheads="1"/>
              </p:cNvSpPr>
              <p:nvPr/>
            </p:nvSpPr>
            <p:spPr bwMode="gray">
              <a:xfrm>
                <a:off x="672" y="1440"/>
                <a:ext cx="1152" cy="1968"/>
              </a:xfrm>
              <a:prstGeom prst="roundRect">
                <a:avLst>
                  <a:gd name="adj" fmla="val 16667"/>
                </a:avLst>
              </a:prstGeom>
              <a:solidFill>
                <a:srgbClr val="002060"/>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3" name="Text Box 11"/>
              <p:cNvSpPr txBox="1">
                <a:spLocks noChangeArrowheads="1"/>
              </p:cNvSpPr>
              <p:nvPr/>
            </p:nvSpPr>
            <p:spPr bwMode="gray">
              <a:xfrm>
                <a:off x="692" y="1893"/>
                <a:ext cx="1118" cy="913"/>
              </a:xfrm>
              <a:prstGeom prst="rect">
                <a:avLst/>
              </a:prstGeom>
              <a:solidFill>
                <a:srgbClr val="002060"/>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Liên</a:t>
                </a: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Chi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4" name="Group 3"/>
          <p:cNvGrpSpPr/>
          <p:nvPr/>
        </p:nvGrpSpPr>
        <p:grpSpPr>
          <a:xfrm>
            <a:off x="3217956" y="630081"/>
            <a:ext cx="2825933" cy="1487882"/>
            <a:chOff x="3217956" y="630081"/>
            <a:chExt cx="2825933" cy="1487882"/>
          </a:xfrm>
        </p:grpSpPr>
        <p:sp>
          <p:nvSpPr>
            <p:cNvPr id="30" name="AutoShape 27"/>
            <p:cNvSpPr>
              <a:spLocks noChangeArrowheads="1"/>
            </p:cNvSpPr>
            <p:nvPr/>
          </p:nvSpPr>
          <p:spPr bwMode="gray">
            <a:xfrm rot="5400000">
              <a:off x="4273224" y="1424692"/>
              <a:ext cx="644149" cy="742393"/>
            </a:xfrm>
            <a:prstGeom prst="leftArrow">
              <a:avLst>
                <a:gd name="adj1" fmla="val 62037"/>
                <a:gd name="adj2" fmla="val 54861"/>
              </a:avLst>
            </a:prstGeom>
            <a:solidFill>
              <a:schemeClr val="accent2"/>
            </a:solidFill>
            <a:ln>
              <a:noFill/>
            </a:ln>
            <a:effectLst/>
            <a:extLst/>
          </p:spPr>
          <p:txBody>
            <a:bodyPr wrap="none" anchor="ctr"/>
            <a:lstStyle/>
            <a:p>
              <a:pPr algn="ctr"/>
              <a:endParaRPr lang="en-US"/>
            </a:p>
          </p:txBody>
        </p:sp>
        <p:grpSp>
          <p:nvGrpSpPr>
            <p:cNvPr id="34" name="Group 9"/>
            <p:cNvGrpSpPr>
              <a:grpSpLocks/>
            </p:cNvGrpSpPr>
            <p:nvPr/>
          </p:nvGrpSpPr>
          <p:grpSpPr bwMode="auto">
            <a:xfrm>
              <a:off x="3217956" y="630081"/>
              <a:ext cx="2825933" cy="796233"/>
              <a:chOff x="672" y="1440"/>
              <a:chExt cx="1152" cy="1968"/>
            </a:xfrm>
            <a:solidFill>
              <a:srgbClr val="FFFF00"/>
            </a:solidFill>
          </p:grpSpPr>
          <p:sp>
            <p:nvSpPr>
              <p:cNvPr id="35" name="AutoShape 10"/>
              <p:cNvSpPr>
                <a:spLocks noChangeArrowheads="1"/>
              </p:cNvSpPr>
              <p:nvPr/>
            </p:nvSpPr>
            <p:spPr bwMode="gray">
              <a:xfrm>
                <a:off x="672" y="1440"/>
                <a:ext cx="1152" cy="1968"/>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6" name="Text Box 11"/>
              <p:cNvSpPr txBox="1">
                <a:spLocks noChangeArrowheads="1"/>
              </p:cNvSpPr>
              <p:nvPr/>
            </p:nvSpPr>
            <p:spPr bwMode="gray">
              <a:xfrm>
                <a:off x="692" y="1893"/>
                <a:ext cx="1118" cy="913"/>
              </a:xfrm>
              <a:prstGeom prst="rect">
                <a:avLst/>
              </a:prstGeom>
              <a:solidFill>
                <a:srgbClr val="0000CC"/>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2048" name="Group 2047"/>
          <p:cNvGrpSpPr/>
          <p:nvPr/>
        </p:nvGrpSpPr>
        <p:grpSpPr>
          <a:xfrm>
            <a:off x="3159033" y="3212202"/>
            <a:ext cx="2825933" cy="1547628"/>
            <a:chOff x="3159033" y="3212202"/>
            <a:chExt cx="2825933" cy="1547628"/>
          </a:xfrm>
        </p:grpSpPr>
        <p:sp>
          <p:nvSpPr>
            <p:cNvPr id="29" name="AutoShape 27"/>
            <p:cNvSpPr>
              <a:spLocks noChangeArrowheads="1"/>
            </p:cNvSpPr>
            <p:nvPr/>
          </p:nvSpPr>
          <p:spPr bwMode="gray">
            <a:xfrm rot="16200000">
              <a:off x="4259729" y="3163080"/>
              <a:ext cx="644149" cy="742393"/>
            </a:xfrm>
            <a:prstGeom prst="leftArrow">
              <a:avLst>
                <a:gd name="adj1" fmla="val 62037"/>
                <a:gd name="adj2" fmla="val 54861"/>
              </a:avLst>
            </a:prstGeom>
            <a:solidFill>
              <a:schemeClr val="accent2"/>
            </a:solidFill>
            <a:ln>
              <a:noFill/>
            </a:ln>
            <a:effectLst/>
            <a:extLst/>
          </p:spPr>
          <p:txBody>
            <a:bodyPr wrap="none" anchor="ctr"/>
            <a:lstStyle/>
            <a:p>
              <a:pPr algn="ctr"/>
              <a:endParaRPr lang="en-US"/>
            </a:p>
          </p:txBody>
        </p:sp>
        <p:grpSp>
          <p:nvGrpSpPr>
            <p:cNvPr id="37" name="Group 9"/>
            <p:cNvGrpSpPr>
              <a:grpSpLocks/>
            </p:cNvGrpSpPr>
            <p:nvPr/>
          </p:nvGrpSpPr>
          <p:grpSpPr bwMode="auto">
            <a:xfrm>
              <a:off x="3159033" y="3963597"/>
              <a:ext cx="2825933" cy="796233"/>
              <a:chOff x="672" y="1440"/>
              <a:chExt cx="1152" cy="1968"/>
            </a:xfrm>
            <a:solidFill>
              <a:srgbClr val="FFFF00"/>
            </a:solidFill>
          </p:grpSpPr>
          <p:sp>
            <p:nvSpPr>
              <p:cNvPr id="38" name="AutoShape 10"/>
              <p:cNvSpPr>
                <a:spLocks noChangeArrowheads="1"/>
              </p:cNvSpPr>
              <p:nvPr/>
            </p:nvSpPr>
            <p:spPr bwMode="gray">
              <a:xfrm>
                <a:off x="672" y="1440"/>
                <a:ext cx="1152" cy="1968"/>
              </a:xfrm>
              <a:prstGeom prst="roundRect">
                <a:avLst>
                  <a:gd name="adj" fmla="val 16667"/>
                </a:avLst>
              </a:prstGeom>
              <a:grp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9" name="Text Box 11"/>
              <p:cNvSpPr txBox="1">
                <a:spLocks noChangeArrowheads="1"/>
              </p:cNvSpPr>
              <p:nvPr/>
            </p:nvSpPr>
            <p:spPr bwMode="gray">
              <a:xfrm>
                <a:off x="692" y="1893"/>
                <a:ext cx="1118" cy="913"/>
              </a:xfrm>
              <a:prstGeom prst="rect">
                <a:avLst/>
              </a:prstGeom>
              <a:grp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smtClean="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Chi </a:t>
                </a:r>
                <a:r>
                  <a:rPr lang="en-US" b="1" dirty="0" err="1" smtClean="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smtClean="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285</a:t>
                </a:r>
                <a:endParaRPr lang="en-US"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162363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8"/>
                                        </p:tgtEl>
                                        <p:attrNameLst>
                                          <p:attrName>style.visibility</p:attrName>
                                        </p:attrNameLst>
                                      </p:cBhvr>
                                      <p:to>
                                        <p:strVal val="visible"/>
                                      </p:to>
                                    </p:set>
                                    <p:animEffect transition="in" filter="fade">
                                      <p:cBhvr>
                                        <p:cTn id="22" dur="5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4</a:t>
            </a:fld>
            <a:endParaRPr lang="en-US"/>
          </a:p>
        </p:txBody>
      </p:sp>
      <p:grpSp>
        <p:nvGrpSpPr>
          <p:cNvPr id="34" name="Group 9"/>
          <p:cNvGrpSpPr>
            <a:grpSpLocks/>
          </p:cNvGrpSpPr>
          <p:nvPr/>
        </p:nvGrpSpPr>
        <p:grpSpPr bwMode="auto">
          <a:xfrm>
            <a:off x="3543979" y="209550"/>
            <a:ext cx="1735043" cy="488864"/>
            <a:chOff x="672" y="1440"/>
            <a:chExt cx="1152" cy="1968"/>
          </a:xfrm>
          <a:solidFill>
            <a:srgbClr val="FFFF00"/>
          </a:solidFill>
        </p:grpSpPr>
        <p:sp>
          <p:nvSpPr>
            <p:cNvPr id="35" name="AutoShape 10"/>
            <p:cNvSpPr>
              <a:spLocks noChangeArrowheads="1"/>
            </p:cNvSpPr>
            <p:nvPr/>
          </p:nvSpPr>
          <p:spPr bwMode="gray">
            <a:xfrm>
              <a:off x="672" y="1440"/>
              <a:ext cx="1152" cy="1968"/>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6" name="Text Box 11"/>
            <p:cNvSpPr txBox="1">
              <a:spLocks noChangeArrowheads="1"/>
            </p:cNvSpPr>
            <p:nvPr/>
          </p:nvSpPr>
          <p:spPr bwMode="gray">
            <a:xfrm>
              <a:off x="692" y="1588"/>
              <a:ext cx="1118" cy="913"/>
            </a:xfrm>
            <a:prstGeom prst="rect">
              <a:avLst/>
            </a:prstGeom>
            <a:solidFill>
              <a:srgbClr val="0000CC"/>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sp>
        <p:nvSpPr>
          <p:cNvPr id="2" name="TextBox 1"/>
          <p:cNvSpPr txBox="1"/>
          <p:nvPr/>
        </p:nvSpPr>
        <p:spPr>
          <a:xfrm>
            <a:off x="40575" y="742950"/>
            <a:ext cx="9067800" cy="923330"/>
          </a:xfrm>
          <a:prstGeom prst="rect">
            <a:avLst/>
          </a:prstGeom>
          <a:noFill/>
        </p:spPr>
        <p:txBody>
          <a:bodyPr wrap="square" rtlCol="0">
            <a:spAutoFit/>
          </a:bodyPr>
          <a:lstStyle/>
          <a:p>
            <a:pPr algn="just"/>
            <a:r>
              <a:rPr lang="en-US" b="1" dirty="0" smtClean="0">
                <a:solidFill>
                  <a:srgbClr val="002060"/>
                </a:solidFill>
                <a:latin typeface="Times New Roman" pitchFamily="18" charset="0"/>
                <a:cs typeface="Times New Roman" pitchFamily="18" charset="0"/>
              </a:rPr>
              <a:t>Ban </a:t>
            </a:r>
            <a:r>
              <a:rPr lang="en-US" b="1" dirty="0" err="1" smtClean="0">
                <a:solidFill>
                  <a:srgbClr val="002060"/>
                </a:solidFill>
                <a:latin typeface="Times New Roman" pitchFamily="18" charset="0"/>
                <a:cs typeface="Times New Roman" pitchFamily="18" charset="0"/>
              </a:rPr>
              <a:t>Chấp</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Hành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Đoàn</a:t>
            </a:r>
            <a:r>
              <a:rPr lang="en-US" b="1" dirty="0" smtClean="0">
                <a:solidFill>
                  <a:srgbClr val="002060"/>
                </a:solidFill>
                <a:latin typeface="Times New Roman" pitchFamily="18" charset="0"/>
                <a:cs typeface="Times New Roman" pitchFamily="18" charset="0"/>
              </a:rPr>
              <a:t> TNCS </a:t>
            </a:r>
            <a:r>
              <a:rPr lang="en-US" b="1" dirty="0" err="1" smtClean="0">
                <a:solidFill>
                  <a:srgbClr val="002060"/>
                </a:solidFill>
                <a:latin typeface="Times New Roman" pitchFamily="18" charset="0"/>
                <a:cs typeface="Times New Roman" pitchFamily="18" charset="0"/>
              </a:rPr>
              <a:t>Hồ</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Chí</a:t>
            </a:r>
            <a:r>
              <a:rPr lang="en-US" b="1" dirty="0" smtClean="0">
                <a:solidFill>
                  <a:srgbClr val="002060"/>
                </a:solidFill>
                <a:latin typeface="Times New Roman" pitchFamily="18" charset="0"/>
                <a:cs typeface="Times New Roman" pitchFamily="18" charset="0"/>
              </a:rPr>
              <a:t> Minh </a:t>
            </a:r>
            <a:r>
              <a:rPr lang="en-US" b="1" dirty="0" err="1" smtClean="0">
                <a:solidFill>
                  <a:srgbClr val="002060"/>
                </a:solidFill>
                <a:latin typeface="Times New Roman" pitchFamily="18" charset="0"/>
                <a:cs typeface="Times New Roman" pitchFamily="18" charset="0"/>
              </a:rPr>
              <a:t>Nhà</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trường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Khóa</a:t>
            </a:r>
            <a:r>
              <a:rPr lang="en-US" b="1" dirty="0" smtClean="0">
                <a:solidFill>
                  <a:srgbClr val="002060"/>
                </a:solidFill>
                <a:latin typeface="Times New Roman" pitchFamily="18" charset="0"/>
                <a:cs typeface="Times New Roman" pitchFamily="18" charset="0"/>
              </a:rPr>
              <a:t> XXXI, </a:t>
            </a:r>
            <a:r>
              <a:rPr lang="en-US" b="1" dirty="0" err="1">
                <a:solidFill>
                  <a:srgbClr val="002060"/>
                </a:solidFill>
                <a:latin typeface="Times New Roman" pitchFamily="18" charset="0"/>
                <a:cs typeface="Times New Roman" pitchFamily="18" charset="0"/>
              </a:rPr>
              <a:t>n</a:t>
            </a:r>
            <a:r>
              <a:rPr lang="en-US" b="1" dirty="0" err="1" smtClean="0">
                <a:solidFill>
                  <a:srgbClr val="002060"/>
                </a:solidFill>
                <a:latin typeface="Times New Roman" pitchFamily="18" charset="0"/>
                <a:cs typeface="Times New Roman" pitchFamily="18" charset="0"/>
              </a:rPr>
              <a:t>hiệm</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kỳ</a:t>
            </a:r>
            <a:r>
              <a:rPr lang="en-US" b="1" dirty="0" smtClean="0">
                <a:solidFill>
                  <a:srgbClr val="002060"/>
                </a:solidFill>
                <a:latin typeface="Times New Roman" pitchFamily="18" charset="0"/>
                <a:cs typeface="Times New Roman" pitchFamily="18" charset="0"/>
              </a:rPr>
              <a:t> 2019 - 2022 </a:t>
            </a:r>
            <a:r>
              <a:rPr lang="en-US" b="1" dirty="0" err="1" smtClean="0">
                <a:solidFill>
                  <a:srgbClr val="002060"/>
                </a:solidFill>
                <a:latin typeface="Times New Roman" pitchFamily="18" charset="0"/>
                <a:cs typeface="Times New Roman" pitchFamily="18" charset="0"/>
              </a:rPr>
              <a:t>gồm</a:t>
            </a:r>
            <a:r>
              <a:rPr lang="en-US" b="1" dirty="0" smtClean="0">
                <a:solidFill>
                  <a:srgbClr val="002060"/>
                </a:solidFill>
                <a:latin typeface="Times New Roman" pitchFamily="18" charset="0"/>
                <a:cs typeface="Times New Roman" pitchFamily="18" charset="0"/>
              </a:rPr>
              <a:t> 33 </a:t>
            </a:r>
            <a:r>
              <a:rPr lang="en-US" b="1" dirty="0" err="1" smtClean="0">
                <a:solidFill>
                  <a:srgbClr val="002060"/>
                </a:solidFill>
                <a:latin typeface="Times New Roman" pitchFamily="18" charset="0"/>
                <a:cs typeface="Times New Roman" pitchFamily="18" charset="0"/>
              </a:rPr>
              <a:t>đồng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chí</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Trong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đó</a:t>
            </a:r>
            <a:r>
              <a:rPr lang="en-US" b="1" dirty="0" smtClean="0">
                <a:solidFill>
                  <a:srgbClr val="002060"/>
                </a:solidFill>
                <a:latin typeface="Times New Roman" pitchFamily="18" charset="0"/>
                <a:cs typeface="Times New Roman" pitchFamily="18" charset="0"/>
              </a:rPr>
              <a:t> Ban </a:t>
            </a:r>
            <a:r>
              <a:rPr lang="en-US" b="1" dirty="0" err="1" smtClean="0">
                <a:solidFill>
                  <a:srgbClr val="002060"/>
                </a:solidFill>
                <a:latin typeface="Times New Roman" pitchFamily="18" charset="0"/>
                <a:cs typeface="Times New Roman" pitchFamily="18" charset="0"/>
              </a:rPr>
              <a:t>Thường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Trực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có</a:t>
            </a:r>
            <a:r>
              <a:rPr lang="en-US" b="1" dirty="0" smtClean="0">
                <a:solidFill>
                  <a:srgbClr val="002060"/>
                </a:solidFill>
                <a:latin typeface="Times New Roman" pitchFamily="18" charset="0"/>
                <a:cs typeface="Times New Roman" pitchFamily="18" charset="0"/>
              </a:rPr>
              <a:t> 04 </a:t>
            </a:r>
            <a:r>
              <a:rPr lang="en-US" b="1" dirty="0" err="1" smtClean="0">
                <a:solidFill>
                  <a:srgbClr val="002060"/>
                </a:solidFill>
                <a:latin typeface="Times New Roman" pitchFamily="18" charset="0"/>
                <a:cs typeface="Times New Roman" pitchFamily="18" charset="0"/>
              </a:rPr>
              <a:t>đồng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chí</a:t>
            </a:r>
            <a:r>
              <a:rPr lang="en-US" b="1" dirty="0" smtClean="0">
                <a:solidFill>
                  <a:srgbClr val="002060"/>
                </a:solidFill>
                <a:latin typeface="Times New Roman" pitchFamily="18" charset="0"/>
                <a:cs typeface="Times New Roman" pitchFamily="18" charset="0"/>
              </a:rPr>
              <a:t>; Ban </a:t>
            </a:r>
            <a:r>
              <a:rPr lang="en-US" b="1" dirty="0" err="1" smtClean="0">
                <a:solidFill>
                  <a:srgbClr val="002060"/>
                </a:solidFill>
                <a:latin typeface="Times New Roman" pitchFamily="18" charset="0"/>
                <a:cs typeface="Times New Roman" pitchFamily="18" charset="0"/>
              </a:rPr>
              <a:t>Thường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Vụ</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có</a:t>
            </a:r>
            <a:r>
              <a:rPr lang="en-US" b="1" dirty="0" smtClean="0">
                <a:solidFill>
                  <a:srgbClr val="002060"/>
                </a:solidFill>
                <a:latin typeface="Times New Roman" pitchFamily="18" charset="0"/>
                <a:cs typeface="Times New Roman" pitchFamily="18" charset="0"/>
              </a:rPr>
              <a:t> 07 </a:t>
            </a:r>
            <a:r>
              <a:rPr lang="en-US" b="1" dirty="0" err="1" smtClean="0">
                <a:solidFill>
                  <a:srgbClr val="002060"/>
                </a:solidFill>
                <a:latin typeface="Times New Roman" pitchFamily="18" charset="0"/>
                <a:cs typeface="Times New Roman" pitchFamily="18" charset="0"/>
              </a:rPr>
              <a:t>đồng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chí</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và</a:t>
            </a:r>
            <a:r>
              <a:rPr lang="en-US" b="1" dirty="0" smtClean="0">
                <a:solidFill>
                  <a:srgbClr val="002060"/>
                </a:solidFill>
                <a:latin typeface="Times New Roman" pitchFamily="18" charset="0"/>
                <a:cs typeface="Times New Roman" pitchFamily="18" charset="0"/>
              </a:rPr>
              <a:t> Ban </a:t>
            </a:r>
            <a:r>
              <a:rPr lang="en-US" b="1" dirty="0" err="1" smtClean="0">
                <a:solidFill>
                  <a:srgbClr val="002060"/>
                </a:solidFill>
                <a:latin typeface="Times New Roman" pitchFamily="18" charset="0"/>
                <a:cs typeface="Times New Roman" pitchFamily="18" charset="0"/>
              </a:rPr>
              <a:t>Chấp</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Hành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có</a:t>
            </a:r>
            <a:r>
              <a:rPr lang="en-US" b="1" dirty="0" smtClean="0">
                <a:solidFill>
                  <a:srgbClr val="002060"/>
                </a:solidFill>
                <a:latin typeface="Times New Roman" pitchFamily="18" charset="0"/>
                <a:cs typeface="Times New Roman" pitchFamily="18" charset="0"/>
              </a:rPr>
              <a:t> 22 </a:t>
            </a:r>
            <a:r>
              <a:rPr lang="en-US" b="1" dirty="0" err="1" smtClean="0">
                <a:solidFill>
                  <a:srgbClr val="002060"/>
                </a:solidFill>
                <a:latin typeface="Times New Roman" pitchFamily="18" charset="0"/>
                <a:cs typeface="Times New Roman" pitchFamily="18" charset="0"/>
              </a:rPr>
              <a:t>đồng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chí</a:t>
            </a:r>
            <a:r>
              <a:rPr lang="en-US" b="1" dirty="0" smtClean="0">
                <a:solidFill>
                  <a:srgbClr val="002060"/>
                </a:solidFill>
                <a:latin typeface="Times New Roman" pitchFamily="18" charset="0"/>
                <a:cs typeface="Times New Roman" pitchFamily="18" charset="0"/>
              </a:rPr>
              <a:t>.</a:t>
            </a:r>
            <a:endParaRPr lang="en-US" b="1" dirty="0">
              <a:solidFill>
                <a:srgbClr val="002060"/>
              </a:solidFill>
              <a:latin typeface="Times New Roman" pitchFamily="18" charset="0"/>
              <a:cs typeface="Times New Roman" pitchFamily="18" charset="0"/>
            </a:endParaRPr>
          </a:p>
        </p:txBody>
      </p:sp>
      <p:grpSp>
        <p:nvGrpSpPr>
          <p:cNvPr id="17" name="Group 16"/>
          <p:cNvGrpSpPr/>
          <p:nvPr/>
        </p:nvGrpSpPr>
        <p:grpSpPr>
          <a:xfrm>
            <a:off x="3709031" y="819150"/>
            <a:ext cx="5282569" cy="1467518"/>
            <a:chOff x="3709031" y="819150"/>
            <a:chExt cx="5282569" cy="1467518"/>
          </a:xfrm>
        </p:grpSpPr>
        <p:pic>
          <p:nvPicPr>
            <p:cNvPr id="3074" name="Picture 2" descr="E:\tin tuc truong lop\LCD truong _ khoa\Doan truong\Tai lieu sinh hoat dau nam\2021_2022\VHTHanh.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9031" y="819150"/>
              <a:ext cx="1472569" cy="1467518"/>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5199413" y="1276350"/>
              <a:ext cx="3792187" cy="923330"/>
            </a:xfrm>
            <a:prstGeom prst="rect">
              <a:avLst/>
            </a:prstGeom>
            <a:noFill/>
          </p:spPr>
          <p:txBody>
            <a:bodyPr wrap="square" rtlCol="0">
              <a:spAutoFit/>
            </a:bodyPr>
            <a:lstStyle/>
            <a:p>
              <a:pPr algn="just"/>
              <a:r>
                <a:rPr lang="en-US" b="1" dirty="0" smtClean="0">
                  <a:solidFill>
                    <a:srgbClr val="002060"/>
                  </a:solidFill>
                  <a:latin typeface="Times New Roman" pitchFamily="18" charset="0"/>
                  <a:cs typeface="Times New Roman" pitchFamily="18" charset="0"/>
                </a:rPr>
                <a:t>Đ/c: </a:t>
              </a:r>
              <a:r>
                <a:rPr lang="en-US" b="1" dirty="0" err="1" smtClean="0">
                  <a:solidFill>
                    <a:srgbClr val="002060"/>
                  </a:solidFill>
                  <a:latin typeface="Times New Roman" pitchFamily="18" charset="0"/>
                  <a:cs typeface="Times New Roman" pitchFamily="18" charset="0"/>
                </a:rPr>
                <a:t>Vũ</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Hồng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Thanh</a:t>
              </a:r>
              <a:endParaRPr lang="en-US" b="1" dirty="0" smtClean="0">
                <a:solidFill>
                  <a:srgbClr val="002060"/>
                </a:solidFill>
                <a:latin typeface="Times New Roman" pitchFamily="18" charset="0"/>
                <a:cs typeface="Times New Roman" pitchFamily="18" charset="0"/>
              </a:endParaRPr>
            </a:p>
            <a:p>
              <a:pPr algn="just"/>
              <a:r>
                <a:rPr lang="en-US" b="1" dirty="0" err="1" smtClean="0">
                  <a:solidFill>
                    <a:srgbClr val="002060"/>
                  </a:solidFill>
                  <a:latin typeface="Times New Roman" pitchFamily="18" charset="0"/>
                  <a:cs typeface="Times New Roman" pitchFamily="18" charset="0"/>
                </a:rPr>
                <a:t>Chức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vụ</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Đảng</a:t>
              </a:r>
              <a:r>
                <a:rPr lang="en-US" b="1" dirty="0" smtClean="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Ủ</a:t>
              </a:r>
              <a:r>
                <a:rPr lang="en-US" b="1" dirty="0" err="1" smtClean="0">
                  <a:solidFill>
                    <a:srgbClr val="002060"/>
                  </a:solidFill>
                  <a:latin typeface="Times New Roman" pitchFamily="18" charset="0"/>
                  <a:cs typeface="Times New Roman" pitchFamily="18" charset="0"/>
                </a:rPr>
                <a:t>y</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viên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Bí</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thư</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Đoàn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Thanh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niên</a:t>
              </a:r>
              <a:endParaRPr lang="en-US" b="1" dirty="0">
                <a:solidFill>
                  <a:srgbClr val="002060"/>
                </a:solidFill>
                <a:latin typeface="Times New Roman" pitchFamily="18" charset="0"/>
                <a:cs typeface="Times New Roman" pitchFamily="18" charset="0"/>
              </a:endParaRPr>
            </a:p>
          </p:txBody>
        </p:sp>
      </p:grpSp>
      <p:grpSp>
        <p:nvGrpSpPr>
          <p:cNvPr id="22" name="Group 21"/>
          <p:cNvGrpSpPr/>
          <p:nvPr/>
        </p:nvGrpSpPr>
        <p:grpSpPr>
          <a:xfrm>
            <a:off x="0" y="2286668"/>
            <a:ext cx="7430651" cy="2571082"/>
            <a:chOff x="0" y="2286668"/>
            <a:chExt cx="7430651" cy="2571082"/>
          </a:xfrm>
        </p:grpSpPr>
        <p:grpSp>
          <p:nvGrpSpPr>
            <p:cNvPr id="18" name="Group 17"/>
            <p:cNvGrpSpPr/>
            <p:nvPr/>
          </p:nvGrpSpPr>
          <p:grpSpPr>
            <a:xfrm>
              <a:off x="1307247" y="2286668"/>
              <a:ext cx="6123404" cy="261654"/>
              <a:chOff x="1307247" y="2286668"/>
              <a:chExt cx="6123404" cy="261654"/>
            </a:xfrm>
          </p:grpSpPr>
          <p:cxnSp>
            <p:nvCxnSpPr>
              <p:cNvPr id="4" name="Straight Connector 3"/>
              <p:cNvCxnSpPr/>
              <p:nvPr/>
            </p:nvCxnSpPr>
            <p:spPr>
              <a:xfrm>
                <a:off x="1307247" y="2419350"/>
                <a:ext cx="6122414" cy="0"/>
              </a:xfrm>
              <a:prstGeom prst="line">
                <a:avLst/>
              </a:prstGeom>
              <a:ln>
                <a:solidFill>
                  <a:srgbClr val="0000CC"/>
                </a:solidFill>
              </a:ln>
            </p:spPr>
            <p:style>
              <a:lnRef idx="3">
                <a:schemeClr val="accent1"/>
              </a:lnRef>
              <a:fillRef idx="0">
                <a:schemeClr val="accent1"/>
              </a:fillRef>
              <a:effectRef idx="2">
                <a:schemeClr val="accent1"/>
              </a:effectRef>
              <a:fontRef idx="minor">
                <a:schemeClr val="tx1"/>
              </a:fontRef>
            </p:style>
          </p:cxnSp>
          <p:cxnSp>
            <p:nvCxnSpPr>
              <p:cNvPr id="6" name="Straight Connector 5"/>
              <p:cNvCxnSpPr/>
              <p:nvPr/>
            </p:nvCxnSpPr>
            <p:spPr>
              <a:xfrm>
                <a:off x="4445315" y="2286668"/>
                <a:ext cx="0" cy="248318"/>
              </a:xfrm>
              <a:prstGeom prst="line">
                <a:avLst/>
              </a:prstGeom>
              <a:ln>
                <a:solidFill>
                  <a:srgbClr val="0000CC"/>
                </a:solidFill>
              </a:ln>
            </p:spPr>
            <p:style>
              <a:lnRef idx="3">
                <a:schemeClr val="dk1"/>
              </a:lnRef>
              <a:fillRef idx="0">
                <a:schemeClr val="dk1"/>
              </a:fillRef>
              <a:effectRef idx="2">
                <a:schemeClr val="dk1"/>
              </a:effectRef>
              <a:fontRef idx="minor">
                <a:schemeClr val="tx1"/>
              </a:fontRef>
            </p:style>
          </p:cxnSp>
          <p:cxnSp>
            <p:nvCxnSpPr>
              <p:cNvPr id="40" name="Straight Connector 39"/>
              <p:cNvCxnSpPr/>
              <p:nvPr/>
            </p:nvCxnSpPr>
            <p:spPr>
              <a:xfrm>
                <a:off x="1307247" y="2408982"/>
                <a:ext cx="0" cy="124159"/>
              </a:xfrm>
              <a:prstGeom prst="line">
                <a:avLst/>
              </a:prstGeom>
              <a:ln>
                <a:solidFill>
                  <a:srgbClr val="0000CC"/>
                </a:solidFill>
              </a:ln>
            </p:spPr>
            <p:style>
              <a:lnRef idx="3">
                <a:schemeClr val="dk1"/>
              </a:lnRef>
              <a:fillRef idx="0">
                <a:schemeClr val="dk1"/>
              </a:fillRef>
              <a:effectRef idx="2">
                <a:schemeClr val="dk1"/>
              </a:effectRef>
              <a:fontRef idx="minor">
                <a:schemeClr val="tx1"/>
              </a:fontRef>
            </p:style>
          </p:cxnSp>
          <p:cxnSp>
            <p:nvCxnSpPr>
              <p:cNvPr id="41" name="Straight Connector 40"/>
              <p:cNvCxnSpPr/>
              <p:nvPr/>
            </p:nvCxnSpPr>
            <p:spPr>
              <a:xfrm flipH="1">
                <a:off x="7429661" y="2395600"/>
                <a:ext cx="990" cy="152722"/>
              </a:xfrm>
              <a:prstGeom prst="line">
                <a:avLst/>
              </a:prstGeom>
              <a:ln>
                <a:solidFill>
                  <a:srgbClr val="0000CC"/>
                </a:solidFill>
              </a:ln>
            </p:spPr>
            <p:style>
              <a:lnRef idx="3">
                <a:schemeClr val="dk1"/>
              </a:lnRef>
              <a:fillRef idx="0">
                <a:schemeClr val="dk1"/>
              </a:fillRef>
              <a:effectRef idx="2">
                <a:schemeClr val="dk1"/>
              </a:effectRef>
              <a:fontRef idx="minor">
                <a:schemeClr val="tx1"/>
              </a:fontRef>
            </p:style>
          </p:cxnSp>
        </p:grpSp>
        <p:grpSp>
          <p:nvGrpSpPr>
            <p:cNvPr id="19" name="Group 18"/>
            <p:cNvGrpSpPr/>
            <p:nvPr/>
          </p:nvGrpSpPr>
          <p:grpSpPr>
            <a:xfrm>
              <a:off x="0" y="2546981"/>
              <a:ext cx="2590800" cy="2310769"/>
              <a:chOff x="0" y="2546981"/>
              <a:chExt cx="2590800" cy="2310769"/>
            </a:xfrm>
          </p:grpSpPr>
          <p:pic>
            <p:nvPicPr>
              <p:cNvPr id="3075" name="Picture 3" descr="E:\tin tuc truong lop\LCD truong _ khoa\Doan truong\Tai lieu sinh hoat dau nam\2021_2022\DATua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0963" y="2546981"/>
                <a:ext cx="1472569" cy="1472569"/>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0" y="4026753"/>
                <a:ext cx="2590800" cy="830997"/>
              </a:xfrm>
              <a:prstGeom prst="rect">
                <a:avLst/>
              </a:prstGeom>
              <a:noFill/>
            </p:spPr>
            <p:txBody>
              <a:bodyPr wrap="square" rtlCol="0">
                <a:spAutoFit/>
              </a:bodyPr>
              <a:lstStyle/>
              <a:p>
                <a:pPr algn="ctr"/>
                <a:r>
                  <a:rPr lang="en-US" sz="1600" b="1" dirty="0" smtClean="0">
                    <a:solidFill>
                      <a:srgbClr val="002060"/>
                    </a:solidFill>
                    <a:latin typeface="Times New Roman" pitchFamily="18" charset="0"/>
                    <a:cs typeface="Times New Roman" pitchFamily="18" charset="0"/>
                  </a:rPr>
                  <a:t>Đ/c: </a:t>
                </a:r>
                <a:r>
                  <a:rPr lang="en-US" sz="1600" b="1" dirty="0" err="1" smtClean="0">
                    <a:solidFill>
                      <a:srgbClr val="002060"/>
                    </a:solidFill>
                    <a:latin typeface="Times New Roman" pitchFamily="18" charset="0"/>
                    <a:cs typeface="Times New Roman" pitchFamily="18" charset="0"/>
                  </a:rPr>
                  <a:t>Đỗ</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Anh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Tuấn</a:t>
                </a:r>
                <a:endParaRPr lang="en-US" sz="1600" b="1" dirty="0">
                  <a:solidFill>
                    <a:srgbClr val="002060"/>
                  </a:solidFill>
                  <a:latin typeface="Times New Roman" pitchFamily="18" charset="0"/>
                  <a:cs typeface="Times New Roman" pitchFamily="18" charset="0"/>
                </a:endParaRPr>
              </a:p>
              <a:p>
                <a:pPr algn="ctr"/>
                <a:r>
                  <a:rPr lang="en-US" sz="1600" b="1" dirty="0" err="1" smtClean="0">
                    <a:solidFill>
                      <a:srgbClr val="002060"/>
                    </a:solidFill>
                    <a:latin typeface="Times New Roman" pitchFamily="18" charset="0"/>
                    <a:cs typeface="Times New Roman" pitchFamily="18" charset="0"/>
                  </a:rPr>
                  <a:t>Chức</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vụ</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Phó</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Bí</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thư</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Đoàn</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Thanh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niên</a:t>
                </a:r>
                <a:endParaRPr lang="en-US" sz="1600" b="1" dirty="0">
                  <a:solidFill>
                    <a:srgbClr val="002060"/>
                  </a:solidFill>
                  <a:latin typeface="Times New Roman" pitchFamily="18" charset="0"/>
                  <a:cs typeface="Times New Roman" pitchFamily="18" charset="0"/>
                </a:endParaRPr>
              </a:p>
            </p:txBody>
          </p:sp>
        </p:grpSp>
      </p:grpSp>
      <p:grpSp>
        <p:nvGrpSpPr>
          <p:cNvPr id="20" name="Group 19"/>
          <p:cNvGrpSpPr/>
          <p:nvPr/>
        </p:nvGrpSpPr>
        <p:grpSpPr>
          <a:xfrm>
            <a:off x="3158415" y="2560022"/>
            <a:ext cx="2590800" cy="2297728"/>
            <a:chOff x="3158415" y="2560022"/>
            <a:chExt cx="2590800" cy="2297728"/>
          </a:xfrm>
        </p:grpSpPr>
        <p:pic>
          <p:nvPicPr>
            <p:cNvPr id="3076" name="Picture 4" descr="E:\tin tuc truong lop\LCD truong _ khoa\Doan truong\Tai lieu sinh hoat dau nam\2021_2022\VTUye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24051" y="2560022"/>
              <a:ext cx="1459528" cy="1459528"/>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3158415" y="4026753"/>
              <a:ext cx="2590800" cy="830997"/>
            </a:xfrm>
            <a:prstGeom prst="rect">
              <a:avLst/>
            </a:prstGeom>
            <a:noFill/>
          </p:spPr>
          <p:txBody>
            <a:bodyPr wrap="square" rtlCol="0">
              <a:spAutoFit/>
            </a:bodyPr>
            <a:lstStyle/>
            <a:p>
              <a:pPr algn="ctr"/>
              <a:r>
                <a:rPr lang="en-US" sz="1600" b="1" dirty="0" smtClean="0">
                  <a:solidFill>
                    <a:srgbClr val="002060"/>
                  </a:solidFill>
                  <a:latin typeface="Times New Roman" pitchFamily="18" charset="0"/>
                  <a:cs typeface="Times New Roman" pitchFamily="18" charset="0"/>
                </a:rPr>
                <a:t>Đ/c: </a:t>
              </a:r>
              <a:r>
                <a:rPr lang="en-US" sz="1600" b="1" dirty="0" err="1" smtClean="0">
                  <a:solidFill>
                    <a:srgbClr val="002060"/>
                  </a:solidFill>
                  <a:latin typeface="Times New Roman" pitchFamily="18" charset="0"/>
                  <a:cs typeface="Times New Roman" pitchFamily="18" charset="0"/>
                </a:rPr>
                <a:t>Vũ</a:t>
              </a:r>
              <a:r>
                <a:rPr lang="en-US" sz="1600" b="1" dirty="0" smtClean="0">
                  <a:solidFill>
                    <a:srgbClr val="002060"/>
                  </a:solidFill>
                  <a:latin typeface="Times New Roman" pitchFamily="18" charset="0"/>
                  <a:cs typeface="Times New Roman" pitchFamily="18" charset="0"/>
                </a:rPr>
                <a:t> Thu </a:t>
              </a:r>
              <a:r>
                <a:rPr lang="en-US" sz="1600" b="1" dirty="0" err="1" smtClean="0">
                  <a:solidFill>
                    <a:srgbClr val="002060"/>
                  </a:solidFill>
                  <a:latin typeface="Times New Roman" pitchFamily="18" charset="0"/>
                  <a:cs typeface="Times New Roman" pitchFamily="18" charset="0"/>
                </a:rPr>
                <a:t>Uyên</a:t>
              </a:r>
              <a:endParaRPr lang="en-US" sz="1600" b="1" dirty="0">
                <a:solidFill>
                  <a:srgbClr val="002060"/>
                </a:solidFill>
                <a:latin typeface="Times New Roman" pitchFamily="18" charset="0"/>
                <a:cs typeface="Times New Roman" pitchFamily="18" charset="0"/>
              </a:endParaRPr>
            </a:p>
            <a:p>
              <a:pPr algn="ctr"/>
              <a:r>
                <a:rPr lang="en-US" sz="1600" b="1" dirty="0" err="1" smtClean="0">
                  <a:solidFill>
                    <a:srgbClr val="002060"/>
                  </a:solidFill>
                  <a:latin typeface="Times New Roman" pitchFamily="18" charset="0"/>
                  <a:cs typeface="Times New Roman" pitchFamily="18" charset="0"/>
                </a:rPr>
                <a:t>Chức</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vụ</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Phó</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Bí</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thư</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Đoàn</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Thanh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niên</a:t>
              </a:r>
              <a:endParaRPr lang="en-US" sz="1600" b="1" dirty="0">
                <a:solidFill>
                  <a:srgbClr val="002060"/>
                </a:solidFill>
                <a:latin typeface="Times New Roman" pitchFamily="18" charset="0"/>
                <a:cs typeface="Times New Roman" pitchFamily="18" charset="0"/>
              </a:endParaRPr>
            </a:p>
          </p:txBody>
        </p:sp>
      </p:grpSp>
      <p:grpSp>
        <p:nvGrpSpPr>
          <p:cNvPr id="21" name="Group 20"/>
          <p:cNvGrpSpPr/>
          <p:nvPr/>
        </p:nvGrpSpPr>
        <p:grpSpPr>
          <a:xfrm>
            <a:off x="5943600" y="2560197"/>
            <a:ext cx="3119438" cy="2296592"/>
            <a:chOff x="5943600" y="2560197"/>
            <a:chExt cx="3119438" cy="2296592"/>
          </a:xfrm>
        </p:grpSpPr>
        <p:pic>
          <p:nvPicPr>
            <p:cNvPr id="3077" name="Picture 5" descr="E:\tin tuc truong lop\LCD truong _ khoa\Doan truong\Tai lieu sinh hoat dau nam\2021_2022\GVDuon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05922" y="2560197"/>
              <a:ext cx="1447478" cy="1447478"/>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5943600" y="4025792"/>
              <a:ext cx="3119438" cy="830997"/>
            </a:xfrm>
            <a:prstGeom prst="rect">
              <a:avLst/>
            </a:prstGeom>
            <a:noFill/>
          </p:spPr>
          <p:txBody>
            <a:bodyPr wrap="square" rtlCol="0">
              <a:spAutoFit/>
            </a:bodyPr>
            <a:lstStyle/>
            <a:p>
              <a:pPr algn="ctr"/>
              <a:r>
                <a:rPr lang="en-US" sz="1600" b="1" dirty="0" smtClean="0">
                  <a:solidFill>
                    <a:srgbClr val="002060"/>
                  </a:solidFill>
                  <a:latin typeface="Times New Roman" pitchFamily="18" charset="0"/>
                  <a:cs typeface="Times New Roman" pitchFamily="18" charset="0"/>
                </a:rPr>
                <a:t>Đ/c: </a:t>
              </a:r>
              <a:r>
                <a:rPr lang="en-US" sz="1600" b="1" dirty="0" err="1" smtClean="0">
                  <a:solidFill>
                    <a:srgbClr val="002060"/>
                  </a:solidFill>
                  <a:latin typeface="Times New Roman" pitchFamily="18" charset="0"/>
                  <a:cs typeface="Times New Roman" pitchFamily="18" charset="0"/>
                </a:rPr>
                <a:t>Giáp</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Văn</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Dương</a:t>
              </a:r>
              <a:endParaRPr lang="en-US" sz="1600" b="1" dirty="0">
                <a:solidFill>
                  <a:srgbClr val="002060"/>
                </a:solidFill>
                <a:latin typeface="Times New Roman" pitchFamily="18" charset="0"/>
                <a:cs typeface="Times New Roman" pitchFamily="18" charset="0"/>
              </a:endParaRPr>
            </a:p>
            <a:p>
              <a:pPr algn="ctr"/>
              <a:r>
                <a:rPr lang="en-US" sz="1600" b="1" dirty="0" err="1" smtClean="0">
                  <a:solidFill>
                    <a:srgbClr val="002060"/>
                  </a:solidFill>
                  <a:latin typeface="Times New Roman" pitchFamily="18" charset="0"/>
                  <a:cs typeface="Times New Roman" pitchFamily="18" charset="0"/>
                </a:rPr>
                <a:t>Chức</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vụ</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Phó</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Bí</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thư</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Đoàn</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Thanh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niên</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Chủ</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tịch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Hội</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Sinh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viên</a:t>
              </a:r>
              <a:endParaRPr lang="en-US" sz="1600" b="1" dirty="0">
                <a:solidFill>
                  <a:srgbClr val="002060"/>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4923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23857" y="71716"/>
            <a:ext cx="609628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II. THÀNH </a:t>
            </a:r>
            <a:r>
              <a:rPr lang="en-US" sz="2500" b="1" dirty="0">
                <a:ln w="11430"/>
                <a:solidFill>
                  <a:srgbClr val="FF0000"/>
                </a:solidFill>
                <a:effectLst>
                  <a:outerShdw blurRad="50800" dist="39000" dir="5460000" algn="tl">
                    <a:srgbClr val="000000">
                      <a:alpha val="38000"/>
                    </a:srgbClr>
                  </a:outerShdw>
                </a:effectLst>
              </a:rPr>
              <a:t>TÍCH ĐẠT ĐƯỢC NĂM 2020 – </a:t>
            </a:r>
            <a:r>
              <a:rPr lang="en-US" sz="2500" b="1" dirty="0" smtClean="0">
                <a:ln w="11430"/>
                <a:solidFill>
                  <a:srgbClr val="FF0000"/>
                </a:solidFill>
                <a:effectLst>
                  <a:outerShdw blurRad="50800" dist="39000" dir="5460000" algn="tl">
                    <a:srgbClr val="000000">
                      <a:alpha val="38000"/>
                    </a:srgbClr>
                  </a:outerShdw>
                </a:effectLst>
              </a:rPr>
              <a:t>2021</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855" y="981103"/>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duyệt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trình</a:t>
            </a:r>
            <a:r>
              <a:rPr lang="en-US" b="1" dirty="0">
                <a:solidFill>
                  <a:srgbClr val="002060"/>
                </a:solidFill>
                <a:latin typeface="Times New Roman" pitchFamily="18" charset="0"/>
                <a:cs typeface="Times New Roman" pitchFamily="18" charset="0"/>
              </a:rPr>
              <a:t> 03 </a:t>
            </a:r>
            <a:r>
              <a:rPr lang="en-US" b="1" dirty="0" err="1">
                <a:solidFill>
                  <a:srgbClr val="002060"/>
                </a:solidFill>
                <a:latin typeface="Times New Roman" pitchFamily="18" charset="0"/>
                <a:cs typeface="Times New Roman" pitchFamily="18" charset="0"/>
              </a:rPr>
              <a:t>Hồ</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tặng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lên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Trung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ương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vì</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học</a:t>
            </a:r>
            <a:r>
              <a:rPr lang="en-US" b="1" dirty="0">
                <a:solidFill>
                  <a:srgbClr val="002060"/>
                </a:solidFill>
                <a:latin typeface="Times New Roman" pitchFamily="18" charset="0"/>
                <a:cs typeface="Times New Roman" pitchFamily="18" charset="0"/>
              </a:rPr>
              <a:t> 2020-2021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07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2021</a:t>
            </a:r>
            <a:r>
              <a:rPr lang="en-US" b="1" dirty="0" smtClean="0">
                <a:solidFill>
                  <a:srgbClr val="002060"/>
                </a:solidFill>
                <a:latin typeface="Times New Roman" pitchFamily="18" charset="0"/>
                <a:cs typeface="Times New Roman" pitchFamily="18" charset="0"/>
              </a:rPr>
              <a:t>.</a:t>
            </a:r>
            <a:endParaRPr lang="en-US" b="1" dirty="0">
              <a:solidFill>
                <a:srgbClr val="002060"/>
              </a:solidFill>
              <a:latin typeface="Times New Roman" pitchFamily="18" charset="0"/>
              <a:cs typeface="Times New Roman" pitchFamily="18" charset="0"/>
            </a:endParaRPr>
          </a:p>
        </p:txBody>
      </p:sp>
      <p:grpSp>
        <p:nvGrpSpPr>
          <p:cNvPr id="7" name="Group 6"/>
          <p:cNvGrpSpPr/>
          <p:nvPr/>
        </p:nvGrpSpPr>
        <p:grpSpPr>
          <a:xfrm>
            <a:off x="228599" y="984230"/>
            <a:ext cx="8686801" cy="4014490"/>
            <a:chOff x="228599" y="984230"/>
            <a:chExt cx="8686801" cy="4014490"/>
          </a:xfrm>
        </p:grpSpPr>
        <p:sp>
          <p:nvSpPr>
            <p:cNvPr id="29" name="TextBox 28"/>
            <p:cNvSpPr txBox="1"/>
            <p:nvPr/>
          </p:nvSpPr>
          <p:spPr>
            <a:xfrm>
              <a:off x="228599" y="984230"/>
              <a:ext cx="8686801" cy="923330"/>
            </a:xfrm>
            <a:prstGeom prst="rect">
              <a:avLst/>
            </a:prstGeom>
            <a:noFill/>
          </p:spPr>
          <p:txBody>
            <a:bodyPr wrap="square" rtlCol="0">
              <a:spAutoFit/>
            </a:bodyPr>
            <a:lstStyle/>
            <a:p>
              <a:pPr algn="just"/>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Được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Tỉnh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Đoàn</a:t>
              </a:r>
              <a:r>
                <a:rPr lang="en-US" b="1" dirty="0" smtClean="0">
                  <a:solidFill>
                    <a:srgbClr val="002060"/>
                  </a:solidFill>
                  <a:latin typeface="Times New Roman" pitchFamily="18" charset="0"/>
                  <a:cs typeface="Times New Roman" pitchFamily="18" charset="0"/>
                </a:rPr>
                <a:t> Nam </a:t>
              </a:r>
              <a:r>
                <a:rPr lang="en-US" b="1" dirty="0" err="1" smtClean="0">
                  <a:solidFill>
                    <a:srgbClr val="002060"/>
                  </a:solidFill>
                  <a:latin typeface="Times New Roman" pitchFamily="18" charset="0"/>
                  <a:cs typeface="Times New Roman" pitchFamily="18" charset="0"/>
                </a:rPr>
                <a:t>Định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trao</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tặng</a:t>
              </a:r>
              <a:r>
                <a:rPr lang="en-US" b="1" dirty="0" smtClean="0">
                  <a:solidFill>
                    <a:srgbClr val="002060"/>
                  </a:solidFill>
                  <a:latin typeface="Times New Roman" pitchFamily="18" charset="0"/>
                  <a:cs typeface="Times New Roman" pitchFamily="18" charset="0"/>
                </a:rPr>
                <a:t> 10 </a:t>
              </a:r>
              <a:r>
                <a:rPr lang="en-US" b="1" dirty="0" err="1" smtClean="0">
                  <a:solidFill>
                    <a:srgbClr val="002060"/>
                  </a:solidFill>
                  <a:latin typeface="Times New Roman" pitchFamily="18" charset="0"/>
                  <a:cs typeface="Times New Roman" pitchFamily="18" charset="0"/>
                </a:rPr>
                <a:t>Bằng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khen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cho</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các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tập</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thể</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và</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cá</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nhân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đã</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có</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thành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tích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xuất</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sắc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trong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công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tác</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Đoàn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và</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phong</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trào</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thanh</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niên</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năm</a:t>
              </a:r>
              <a:r>
                <a:rPr lang="en-US" b="1" dirty="0" smtClean="0">
                  <a:solidFill>
                    <a:srgbClr val="002060"/>
                  </a:solidFill>
                  <a:latin typeface="Times New Roman" pitchFamily="18" charset="0"/>
                  <a:cs typeface="Times New Roman" pitchFamily="18" charset="0"/>
                </a:rPr>
                <a:t> </a:t>
              </a:r>
              <a:r>
                <a:rPr lang="en-US" b="1" dirty="0" err="1" smtClean="0">
                  <a:solidFill>
                    <a:srgbClr val="002060"/>
                  </a:solidFill>
                  <a:latin typeface="Times New Roman" pitchFamily="18" charset="0"/>
                  <a:cs typeface="Times New Roman" pitchFamily="18" charset="0"/>
                </a:rPr>
                <a:t>học</a:t>
              </a:r>
              <a:r>
                <a:rPr lang="en-US" b="1" dirty="0" smtClean="0">
                  <a:solidFill>
                    <a:srgbClr val="002060"/>
                  </a:solidFill>
                  <a:latin typeface="Times New Roman" pitchFamily="18" charset="0"/>
                  <a:cs typeface="Times New Roman" pitchFamily="18" charset="0"/>
                </a:rPr>
                <a:t> 2020-2021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07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2021</a:t>
              </a:r>
              <a:r>
                <a:rPr lang="en-US" b="1" dirty="0" smtClean="0">
                  <a:solidFill>
                    <a:srgbClr val="002060"/>
                  </a:solidFill>
                  <a:latin typeface="Times New Roman" pitchFamily="18" charset="0"/>
                  <a:cs typeface="Times New Roman" pitchFamily="18" charset="0"/>
                </a:rPr>
                <a:t>. </a:t>
              </a:r>
            </a:p>
          </p:txBody>
        </p:sp>
        <p:pic>
          <p:nvPicPr>
            <p:cNvPr id="30" name="Picture 2" descr="E:\tin tuc truong lop\LCD truong _ khoa\Doan truong\Khen thuong\2020_2021\Bang khen 2020_202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8400" y="1885950"/>
              <a:ext cx="4343400" cy="31127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266644" y="861599"/>
            <a:ext cx="8686911" cy="4137121"/>
            <a:chOff x="266644" y="861599"/>
            <a:chExt cx="8686911" cy="4137121"/>
          </a:xfrm>
        </p:grpSpPr>
        <p:sp>
          <p:nvSpPr>
            <p:cNvPr id="5" name="TextBox 4"/>
            <p:cNvSpPr txBox="1"/>
            <p:nvPr/>
          </p:nvSpPr>
          <p:spPr>
            <a:xfrm>
              <a:off x="266644" y="861599"/>
              <a:ext cx="868691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tặng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cờ</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thi</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đua</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Đơn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vị</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Khối</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trường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Đại</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học</a:t>
              </a:r>
              <a:r>
                <a:rPr lang="en-US" b="1" dirty="0">
                  <a:solidFill>
                    <a:srgbClr val="002060"/>
                  </a:solidFill>
                  <a:latin typeface="Times New Roman" pitchFamily="18" charset="0"/>
                  <a:cs typeface="Times New Roman" pitchFamily="18" charset="0"/>
                </a:rPr>
                <a:t>, Cao </a:t>
              </a:r>
              <a:r>
                <a:rPr lang="en-US" b="1" dirty="0" err="1">
                  <a:solidFill>
                    <a:srgbClr val="002060"/>
                  </a:solidFill>
                  <a:latin typeface="Times New Roman" pitchFamily="18" charset="0"/>
                  <a:cs typeface="Times New Roman" pitchFamily="18" charset="0"/>
                </a:rPr>
                <a:t>đẳng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2020-2021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07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2021</a:t>
              </a:r>
              <a:r>
                <a:rPr lang="en-US" b="1" dirty="0" smtClean="0">
                  <a:solidFill>
                    <a:srgbClr val="002060"/>
                  </a:solidFill>
                  <a:latin typeface="Times New Roman" pitchFamily="18" charset="0"/>
                  <a:cs typeface="Times New Roman" pitchFamily="18" charset="0"/>
                </a:rPr>
                <a:t>.</a:t>
              </a:r>
              <a:endParaRPr lang="en-US" b="1" dirty="0">
                <a:solidFill>
                  <a:srgbClr val="002060"/>
                </a:solidFill>
                <a:latin typeface="Times New Roman" pitchFamily="18" charset="0"/>
                <a:cs typeface="Times New Roman" pitchFamily="18" charset="0"/>
              </a:endParaRPr>
            </a:p>
          </p:txBody>
        </p:sp>
        <p:pic>
          <p:nvPicPr>
            <p:cNvPr id="31" name="Picture 3" descr="E:\tin tuc truong lop\LCD truong _ khoa\Doan truong\Khen thuong\2020_2021\Bang khen 2020_2021\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99730" y="1922142"/>
              <a:ext cx="4382069" cy="30765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228600" y="833132"/>
            <a:ext cx="8686800" cy="3988426"/>
            <a:chOff x="228600" y="833132"/>
            <a:chExt cx="8686800" cy="3988426"/>
          </a:xfrm>
        </p:grpSpPr>
        <p:sp>
          <p:nvSpPr>
            <p:cNvPr id="6" name="TextBox 5"/>
            <p:cNvSpPr txBox="1"/>
            <p:nvPr/>
          </p:nvSpPr>
          <p:spPr>
            <a:xfrm>
              <a:off x="228600" y="833132"/>
              <a:ext cx="8686800"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Vinh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dự</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của</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Trung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ương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TNCS </a:t>
              </a:r>
              <a:r>
                <a:rPr lang="en-US" b="1" dirty="0" err="1">
                  <a:solidFill>
                    <a:srgbClr val="002060"/>
                  </a:solidFill>
                  <a:latin typeface="Times New Roman" pitchFamily="18" charset="0"/>
                  <a:cs typeface="Times New Roman" pitchFamily="18" charset="0"/>
                </a:rPr>
                <a:t>Hồ</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Chí</a:t>
              </a:r>
              <a:r>
                <a:rPr lang="en-US" b="1" dirty="0">
                  <a:solidFill>
                    <a:srgbClr val="002060"/>
                  </a:solidFill>
                  <a:latin typeface="Times New Roman" pitchFamily="18" charset="0"/>
                  <a:cs typeface="Times New Roman" pitchFamily="18" charset="0"/>
                </a:rPr>
                <a:t> Minh do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đóng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góp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cực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hiệu</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quả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chương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trình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hiến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máu</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tình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nguyện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Chủ</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nhật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đỏ</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01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2021</a:t>
              </a:r>
              <a:r>
                <a:rPr lang="en-US" b="1" dirty="0" smtClean="0">
                  <a:solidFill>
                    <a:srgbClr val="002060"/>
                  </a:solidFill>
                  <a:latin typeface="Times New Roman" pitchFamily="18" charset="0"/>
                  <a:cs typeface="Times New Roman" pitchFamily="18" charset="0"/>
                </a:rPr>
                <a:t>….</a:t>
              </a:r>
              <a:endParaRPr lang="en-US" b="1" dirty="0">
                <a:solidFill>
                  <a:srgbClr val="002060"/>
                </a:solidFill>
                <a:latin typeface="Times New Roman" pitchFamily="18" charset="0"/>
                <a:cs typeface="Times New Roman" pitchFamily="18" charset="0"/>
              </a:endParaRPr>
            </a:p>
          </p:txBody>
        </p:sp>
        <p:pic>
          <p:nvPicPr>
            <p:cNvPr id="33" name="Picture 2" descr="Bang Khen chu nhat Do 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0984" y="1885950"/>
              <a:ext cx="5638232" cy="293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018686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F:\tin tuc va hoat dong cua truong lop\LCD truong _ khoa\LCD truong\Tai lieu sinh hoat dau nam\hinh-nen-powerpoint-mau-xanh-duong-dep-nhat-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56588" y="-21852"/>
            <a:ext cx="8630824" cy="477054"/>
          </a:xfrm>
          <a:prstGeom prst="rect">
            <a:avLst/>
          </a:prstGeom>
          <a:noFill/>
        </p:spPr>
        <p:txBody>
          <a:bodyPr wrap="none" rtlCol="0">
            <a:spAutoFit/>
          </a:bodyPr>
          <a:lstStyle/>
          <a:p>
            <a:r>
              <a:rPr lang="en-US" sz="2500" b="1" dirty="0">
                <a:ln w="11430"/>
                <a:solidFill>
                  <a:srgbClr val="FF0000"/>
                </a:solidFill>
                <a:effectLst>
                  <a:outerShdw blurRad="50800" dist="39000" dir="5460000" algn="tl">
                    <a:srgbClr val="000000">
                      <a:alpha val="38000"/>
                    </a:srgbClr>
                  </a:outerShdw>
                </a:effectLst>
              </a:rPr>
              <a:t>III. </a:t>
            </a:r>
            <a:r>
              <a:rPr lang="en-US" sz="2500" b="1" dirty="0" smtClean="0">
                <a:ln w="11430"/>
                <a:solidFill>
                  <a:srgbClr val="FF0000"/>
                </a:solidFill>
                <a:effectLst>
                  <a:outerShdw blurRad="50800" dist="39000" dir="5460000" algn="tl">
                    <a:srgbClr val="000000">
                      <a:alpha val="38000"/>
                    </a:srgbClr>
                  </a:outerShdw>
                </a:effectLst>
              </a:rPr>
              <a:t>CÁC </a:t>
            </a:r>
            <a:r>
              <a:rPr lang="en-US" sz="2500" b="1" dirty="0">
                <a:ln w="11430"/>
                <a:solidFill>
                  <a:srgbClr val="FF0000"/>
                </a:solidFill>
                <a:effectLst>
                  <a:outerShdw blurRad="50800" dist="39000" dir="5460000" algn="tl">
                    <a:srgbClr val="000000">
                      <a:alpha val="38000"/>
                    </a:srgbClr>
                  </a:outerShdw>
                </a:effectLst>
              </a:rPr>
              <a:t>TỔ ĐỘI CLB TRỰC THUỘC ĐOÀN THANH NIÊN </a:t>
            </a:r>
            <a:r>
              <a:rPr lang="en-US" sz="2500" b="1" dirty="0" smtClean="0">
                <a:ln w="11430"/>
                <a:solidFill>
                  <a:srgbClr val="FF0000"/>
                </a:solidFill>
                <a:effectLst>
                  <a:outerShdw blurRad="50800" dist="39000" dir="5460000" algn="tl">
                    <a:srgbClr val="000000">
                      <a:alpha val="38000"/>
                    </a:srgbClr>
                  </a:outerShdw>
                </a:effectLst>
              </a:rPr>
              <a:t>TRƯỜNG</a:t>
            </a:r>
            <a:endParaRPr lang="en-US" sz="2500" b="1" dirty="0">
              <a:ln w="11430"/>
              <a:solidFill>
                <a:srgbClr val="FF0000"/>
              </a:solidFill>
              <a:effectLst>
                <a:outerShdw blurRad="50800" dist="39000" dir="5460000" algn="tl">
                  <a:srgbClr val="000000">
                    <a:alpha val="38000"/>
                  </a:srgbClr>
                </a:outerShdw>
              </a:effectLst>
            </a:endParaRPr>
          </a:p>
        </p:txBody>
      </p:sp>
      <p:sp>
        <p:nvSpPr>
          <p:cNvPr id="27" name="TextBox 26"/>
          <p:cNvSpPr txBox="1"/>
          <p:nvPr/>
        </p:nvSpPr>
        <p:spPr>
          <a:xfrm>
            <a:off x="228600" y="371996"/>
            <a:ext cx="6383479"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1. </a:t>
            </a:r>
            <a:r>
              <a:rPr lang="en-US" sz="2500" b="1" dirty="0" err="1" smtClean="0">
                <a:solidFill>
                  <a:srgbClr val="FF0000"/>
                </a:solidFill>
                <a:latin typeface="Times New Roman" pitchFamily="18" charset="0"/>
                <a:cs typeface="Times New Roman" pitchFamily="18" charset="0"/>
              </a:rPr>
              <a:t>Đội</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Sinh</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viên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tình</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nguyện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Đội</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Xanh</a:t>
            </a:r>
            <a:r>
              <a:rPr lang="en-US" sz="2500" b="1" dirty="0">
                <a:solidFill>
                  <a:srgbClr val="FF0000"/>
                </a:solidFill>
                <a:latin typeface="Times New Roman" pitchFamily="18" charset="0"/>
                <a:cs typeface="Times New Roman" pitchFamily="18" charset="0"/>
              </a:rPr>
              <a:t> </a:t>
            </a:r>
            <a:r>
              <a:rPr lang="en-US" sz="2500" b="1" dirty="0" smtClean="0">
                <a:solidFill>
                  <a:srgbClr val="FF0000"/>
                </a:solidFill>
                <a:latin typeface="Times New Roman" pitchFamily="18" charset="0"/>
                <a:cs typeface="Times New Roman" pitchFamily="18" charset="0"/>
              </a:rPr>
              <a:t>- UV)</a:t>
            </a:r>
            <a:endParaRPr lang="en-US" sz="2500" b="1" dirty="0">
              <a:solidFill>
                <a:srgbClr val="FF0000"/>
              </a:solidFill>
              <a:latin typeface="Times New Roman" pitchFamily="18" charset="0"/>
              <a:cs typeface="Times New Roman" pitchFamily="18" charset="0"/>
            </a:endParaRPr>
          </a:p>
        </p:txBody>
      </p:sp>
      <p:pic>
        <p:nvPicPr>
          <p:cNvPr id="28" name="Picture 7" descr="F:\tin tuc va hoat dong cua truong lop\LCD truong _ khoa\Doi sinh vien tinh nguyen\2019_2020\Ky 1\Ky yeu K10\Anh\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745" y="857250"/>
            <a:ext cx="3929612" cy="196480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0" y="2812018"/>
            <a:ext cx="4230645" cy="369332"/>
          </a:xfrm>
          <a:prstGeom prst="rect">
            <a:avLst/>
          </a:prstGeom>
          <a:noFill/>
        </p:spPr>
        <p:txBody>
          <a:bodyPr wrap="none" rtlCol="0">
            <a:spAutoFit/>
          </a:bodyPr>
          <a:lstStyle/>
          <a:p>
            <a:r>
              <a:rPr lang="en-US" b="1" dirty="0" err="1" smtClean="0">
                <a:latin typeface="Times New Roman" pitchFamily="18" charset="0"/>
                <a:cs typeface="Times New Roman" pitchFamily="18" charset="0"/>
              </a:rPr>
              <a:t>Đội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Sinh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viên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tình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nguyện</a:t>
            </a: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cơ</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sở</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H</a:t>
            </a:r>
            <a:r>
              <a:rPr lang="en-US" b="1" dirty="0" err="1" smtClean="0">
                <a:latin typeface="Times New Roman" pitchFamily="18" charset="0"/>
                <a:cs typeface="Times New Roman" pitchFamily="18" charset="0"/>
              </a:rPr>
              <a:t>à</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Nội</a:t>
            </a:r>
            <a:endParaRPr lang="en-US" b="1" dirty="0">
              <a:latin typeface="Times New Roman" pitchFamily="18" charset="0"/>
              <a:cs typeface="Times New Roman" pitchFamily="18" charset="0"/>
            </a:endParaRPr>
          </a:p>
        </p:txBody>
      </p:sp>
      <p:pic>
        <p:nvPicPr>
          <p:cNvPr id="2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1378" y="895350"/>
            <a:ext cx="4657811" cy="1900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4467490" y="2790051"/>
            <a:ext cx="4551246" cy="369332"/>
          </a:xfrm>
          <a:prstGeom prst="rect">
            <a:avLst/>
          </a:prstGeom>
          <a:noFill/>
        </p:spPr>
        <p:txBody>
          <a:bodyPr wrap="none" rtlCol="0">
            <a:spAutoFit/>
          </a:bodyPr>
          <a:lstStyle/>
          <a:p>
            <a:r>
              <a:rPr lang="en-US" b="1" dirty="0" err="1" smtClean="0">
                <a:latin typeface="Times New Roman" pitchFamily="18" charset="0"/>
                <a:cs typeface="Times New Roman" pitchFamily="18" charset="0"/>
              </a:rPr>
              <a:t>Đội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Sinh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viên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tình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nguyện</a:t>
            </a:r>
            <a:r>
              <a:rPr lang="en-US" b="1" dirty="0" smtClean="0">
                <a:latin typeface="Times New Roman" pitchFamily="18" charset="0"/>
                <a:cs typeface="Times New Roman" pitchFamily="18" charset="0"/>
              </a:rPr>
              <a:t> – </a:t>
            </a:r>
            <a:r>
              <a:rPr lang="en-US" b="1" dirty="0" err="1" smtClean="0">
                <a:latin typeface="Times New Roman" pitchFamily="18" charset="0"/>
                <a:cs typeface="Times New Roman" pitchFamily="18" charset="0"/>
              </a:rPr>
              <a:t>cơ</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sở</a:t>
            </a:r>
            <a:r>
              <a:rPr lang="en-US" b="1" dirty="0" smtClean="0">
                <a:latin typeface="Times New Roman" pitchFamily="18" charset="0"/>
                <a:cs typeface="Times New Roman" pitchFamily="18" charset="0"/>
              </a:rPr>
              <a:t> Nam </a:t>
            </a:r>
            <a:r>
              <a:rPr lang="en-US" b="1" dirty="0" err="1" smtClean="0">
                <a:latin typeface="Times New Roman" pitchFamily="18" charset="0"/>
                <a:cs typeface="Times New Roman" pitchFamily="18" charset="0"/>
              </a:rPr>
              <a:t>Định</a:t>
            </a:r>
            <a:endParaRPr lang="en-US" b="1" dirty="0">
              <a:latin typeface="Times New Roman" pitchFamily="18" charset="0"/>
              <a:cs typeface="Times New Roman" pitchFamily="18" charset="0"/>
            </a:endParaRPr>
          </a:p>
        </p:txBody>
      </p:sp>
      <p:sp>
        <p:nvSpPr>
          <p:cNvPr id="31" name="TextBox 30"/>
          <p:cNvSpPr txBox="1"/>
          <p:nvPr/>
        </p:nvSpPr>
        <p:spPr>
          <a:xfrm>
            <a:off x="228599" y="3714750"/>
            <a:ext cx="4800601" cy="861774"/>
          </a:xfrm>
          <a:prstGeom prst="rect">
            <a:avLst/>
          </a:prstGeom>
          <a:noFill/>
        </p:spPr>
        <p:txBody>
          <a:bodyPr wrap="square" rtlCol="0">
            <a:spAutoFit/>
          </a:bodyPr>
          <a:lstStyle/>
          <a:p>
            <a:pPr algn="ctr"/>
            <a:r>
              <a:rPr lang="en-US" sz="2500" b="1" dirty="0" smtClean="0">
                <a:solidFill>
                  <a:srgbClr val="FF0000"/>
                </a:solidFill>
                <a:latin typeface="Times New Roman" pitchFamily="18" charset="0"/>
                <a:cs typeface="Times New Roman" pitchFamily="18" charset="0"/>
              </a:rPr>
              <a:t>2. </a:t>
            </a:r>
            <a:r>
              <a:rPr lang="en-US" sz="2500" b="1" dirty="0" err="1" smtClean="0">
                <a:solidFill>
                  <a:srgbClr val="FF0000"/>
                </a:solidFill>
                <a:latin typeface="Times New Roman" pitchFamily="18" charset="0"/>
                <a:cs typeface="Times New Roman" pitchFamily="18" charset="0"/>
              </a:rPr>
              <a:t>Đội</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Thanh</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niên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vận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động</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hiến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máu</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Đội</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Đỏ</a:t>
            </a:r>
            <a:r>
              <a:rPr lang="en-US" sz="2500" b="1" dirty="0">
                <a:solidFill>
                  <a:srgbClr val="FF0000"/>
                </a:solidFill>
                <a:latin typeface="Times New Roman" pitchFamily="18" charset="0"/>
                <a:cs typeface="Times New Roman" pitchFamily="18" charset="0"/>
              </a:rPr>
              <a:t> </a:t>
            </a:r>
            <a:r>
              <a:rPr lang="en-US" sz="2500" b="1" dirty="0" smtClean="0">
                <a:solidFill>
                  <a:srgbClr val="FF0000"/>
                </a:solidFill>
                <a:latin typeface="Times New Roman" pitchFamily="18" charset="0"/>
                <a:cs typeface="Times New Roman" pitchFamily="18" charset="0"/>
              </a:rPr>
              <a:t>- UB)</a:t>
            </a:r>
            <a:endParaRPr lang="en-US" sz="2500" b="1" dirty="0">
              <a:solidFill>
                <a:srgbClr val="FF0000"/>
              </a:solidFill>
              <a:latin typeface="Times New Roman" pitchFamily="18" charset="0"/>
              <a:cs typeface="Times New Roman" pitchFamily="18" charset="0"/>
            </a:endParaRPr>
          </a:p>
        </p:txBody>
      </p:sp>
      <p:pic>
        <p:nvPicPr>
          <p:cNvPr id="33" name="Picture 6" descr="F:\tin tuc va hoat dong cua truong lop\LCD truong _ khoa\Doi sinh vien van dong hien mau\2019_2020\ky 1\Ky yeu\IMG_795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9200" y="3107028"/>
            <a:ext cx="4114800" cy="20573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11281359-C67A-4E07-A949-DF5F731D3E6D}" type="slidenum">
              <a:rPr lang="en-US" smtClean="0"/>
              <a:t>6</a:t>
            </a:fld>
            <a:endParaRPr lang="en-US"/>
          </a:p>
        </p:txBody>
      </p:sp>
    </p:spTree>
    <p:extLst>
      <p:ext uri="{BB962C8B-B14F-4D97-AF65-F5344CB8AC3E}">
        <p14:creationId xmlns:p14="http://schemas.microsoft.com/office/powerpoint/2010/main" val="424560346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F:\tin tuc va hoat dong cua truong lop\LCD truong _ khoa\LCD truong\Tai lieu sinh hoat dau nam\hinh-nen-powerpoint-mau-xanh-duong-dep-nhat-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52400" y="400050"/>
            <a:ext cx="3256020"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3. CLB </a:t>
            </a:r>
            <a:r>
              <a:rPr lang="en-US" sz="2500" b="1" dirty="0" err="1" smtClean="0">
                <a:solidFill>
                  <a:srgbClr val="FF0000"/>
                </a:solidFill>
                <a:latin typeface="Times New Roman" pitchFamily="18" charset="0"/>
                <a:cs typeface="Times New Roman" pitchFamily="18" charset="0"/>
              </a:rPr>
              <a:t>Nhạc</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trẻ</a:t>
            </a:r>
            <a:r>
              <a:rPr lang="en-US" sz="2500" b="1" dirty="0" smtClean="0">
                <a:solidFill>
                  <a:srgbClr val="FF0000"/>
                </a:solidFill>
                <a:latin typeface="Times New Roman" pitchFamily="18" charset="0"/>
                <a:cs typeface="Times New Roman" pitchFamily="18" charset="0"/>
              </a:rPr>
              <a:t> (YM)</a:t>
            </a:r>
            <a:endParaRPr lang="en-US" sz="2500" b="1" dirty="0">
              <a:solidFill>
                <a:srgbClr val="FF0000"/>
              </a:solidFill>
              <a:latin typeface="Times New Roman" pitchFamily="18" charset="0"/>
              <a:cs typeface="Times New Roman" pitchFamily="18" charset="0"/>
            </a:endParaRPr>
          </a:p>
        </p:txBody>
      </p:sp>
      <p:sp>
        <p:nvSpPr>
          <p:cNvPr id="31" name="TextBox 30"/>
          <p:cNvSpPr txBox="1"/>
          <p:nvPr/>
        </p:nvSpPr>
        <p:spPr>
          <a:xfrm>
            <a:off x="5943601" y="400050"/>
            <a:ext cx="2170787"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4. CLB Guitar</a:t>
            </a:r>
            <a:endParaRPr lang="en-US" sz="2500" b="1" dirty="0">
              <a:solidFill>
                <a:srgbClr val="FF0000"/>
              </a:solidFill>
              <a:latin typeface="Times New Roman" pitchFamily="18" charset="0"/>
              <a:cs typeface="Times New Roman" pitchFamily="18" charset="0"/>
            </a:endParaRPr>
          </a:p>
        </p:txBody>
      </p:sp>
      <p:pic>
        <p:nvPicPr>
          <p:cNvPr id="11266" name="Picture 2" descr="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857250"/>
            <a:ext cx="3733800" cy="190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152401" y="2727751"/>
            <a:ext cx="3148619"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5. CLB </a:t>
            </a:r>
            <a:r>
              <a:rPr lang="en-US" sz="2500" b="1" dirty="0" err="1" smtClean="0">
                <a:solidFill>
                  <a:srgbClr val="FF0000"/>
                </a:solidFill>
                <a:latin typeface="Times New Roman" pitchFamily="18" charset="0"/>
                <a:cs typeface="Times New Roman" pitchFamily="18" charset="0"/>
              </a:rPr>
              <a:t>Nhảy</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hiện</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đại</a:t>
            </a:r>
            <a:endParaRPr lang="en-US" sz="2500" b="1" dirty="0">
              <a:solidFill>
                <a:srgbClr val="FF0000"/>
              </a:solidFill>
              <a:latin typeface="Times New Roman" pitchFamily="18" charset="0"/>
              <a:cs typeface="Times New Roman" pitchFamily="18" charset="0"/>
            </a:endParaRPr>
          </a:p>
        </p:txBody>
      </p:sp>
      <p:pic>
        <p:nvPicPr>
          <p:cNvPr id="11267" name="Picture 3" descr="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3168358"/>
            <a:ext cx="3883058" cy="194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0" y="3219450"/>
            <a:ext cx="3801930" cy="1900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6180086" y="2795884"/>
            <a:ext cx="1883849"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6. CLB </a:t>
            </a:r>
            <a:r>
              <a:rPr lang="en-US" sz="2500" b="1" dirty="0" err="1" smtClean="0">
                <a:solidFill>
                  <a:srgbClr val="FF0000"/>
                </a:solidFill>
                <a:latin typeface="Times New Roman" pitchFamily="18" charset="0"/>
                <a:cs typeface="Times New Roman" pitchFamily="18" charset="0"/>
              </a:rPr>
              <a:t>Múa</a:t>
            </a:r>
            <a:endParaRPr lang="en-US" sz="2500" b="1" dirty="0">
              <a:solidFill>
                <a:srgbClr val="FF0000"/>
              </a:solidFill>
              <a:latin typeface="Times New Roman" pitchFamily="18" charset="0"/>
              <a:cs typeface="Times New Roman" pitchFamily="18" charset="0"/>
            </a:endParaRPr>
          </a:p>
        </p:txBody>
      </p:sp>
      <p:pic>
        <p:nvPicPr>
          <p:cNvPr id="11269" name="Picture 5" descr="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854068"/>
            <a:ext cx="3862599" cy="192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1281359-C67A-4E07-A949-DF5F731D3E6D}" type="slidenum">
              <a:rPr lang="en-US" smtClean="0"/>
              <a:t>7</a:t>
            </a:fld>
            <a:endParaRPr lang="en-US"/>
          </a:p>
        </p:txBody>
      </p:sp>
      <p:sp>
        <p:nvSpPr>
          <p:cNvPr id="14" name="TextBox 13"/>
          <p:cNvSpPr txBox="1"/>
          <p:nvPr/>
        </p:nvSpPr>
        <p:spPr>
          <a:xfrm>
            <a:off x="256588" y="-21852"/>
            <a:ext cx="8630824" cy="477054"/>
          </a:xfrm>
          <a:prstGeom prst="rect">
            <a:avLst/>
          </a:prstGeom>
          <a:noFill/>
        </p:spPr>
        <p:txBody>
          <a:bodyPr wrap="none" rtlCol="0">
            <a:spAutoFit/>
          </a:bodyPr>
          <a:lstStyle/>
          <a:p>
            <a:r>
              <a:rPr lang="en-US" sz="2500" b="1" dirty="0">
                <a:ln w="11430"/>
                <a:solidFill>
                  <a:srgbClr val="FF0000"/>
                </a:solidFill>
                <a:effectLst>
                  <a:outerShdw blurRad="50800" dist="39000" dir="5460000" algn="tl">
                    <a:srgbClr val="000000">
                      <a:alpha val="38000"/>
                    </a:srgbClr>
                  </a:outerShdw>
                </a:effectLst>
              </a:rPr>
              <a:t>III. </a:t>
            </a:r>
            <a:r>
              <a:rPr lang="en-US" sz="2500" b="1" dirty="0" smtClean="0">
                <a:ln w="11430"/>
                <a:solidFill>
                  <a:srgbClr val="FF0000"/>
                </a:solidFill>
                <a:effectLst>
                  <a:outerShdw blurRad="50800" dist="39000" dir="5460000" algn="tl">
                    <a:srgbClr val="000000">
                      <a:alpha val="38000"/>
                    </a:srgbClr>
                  </a:outerShdw>
                </a:effectLst>
              </a:rPr>
              <a:t>CÁC </a:t>
            </a:r>
            <a:r>
              <a:rPr lang="en-US" sz="2500" b="1" dirty="0">
                <a:ln w="11430"/>
                <a:solidFill>
                  <a:srgbClr val="FF0000"/>
                </a:solidFill>
                <a:effectLst>
                  <a:outerShdw blurRad="50800" dist="39000" dir="5460000" algn="tl">
                    <a:srgbClr val="000000">
                      <a:alpha val="38000"/>
                    </a:srgbClr>
                  </a:outerShdw>
                </a:effectLst>
              </a:rPr>
              <a:t>TỔ ĐỘI CLB TRỰC THUỘC ĐOÀN THANH NIÊN </a:t>
            </a:r>
            <a:r>
              <a:rPr lang="en-US" sz="2500" b="1" dirty="0" smtClean="0">
                <a:ln w="11430"/>
                <a:solidFill>
                  <a:srgbClr val="FF0000"/>
                </a:solidFill>
                <a:effectLst>
                  <a:outerShdw blurRad="50800" dist="39000" dir="5460000" algn="tl">
                    <a:srgbClr val="000000">
                      <a:alpha val="38000"/>
                    </a:srgbClr>
                  </a:outerShdw>
                </a:effectLst>
              </a:rPr>
              <a:t>TRƯỜNG</a:t>
            </a:r>
            <a:endParaRPr lang="en-US" sz="25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7516296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76199" y="364753"/>
            <a:ext cx="4907192" cy="477054"/>
          </a:xfrm>
          <a:prstGeom prst="rect">
            <a:avLst/>
          </a:prstGeom>
          <a:noFill/>
        </p:spPr>
        <p:txBody>
          <a:bodyPr wrap="square" rtlCol="0">
            <a:spAutoFit/>
          </a:bodyPr>
          <a:lstStyle/>
          <a:p>
            <a:pPr algn="ctr"/>
            <a:r>
              <a:rPr lang="en-US" sz="2500" b="1" dirty="0" smtClean="0">
                <a:solidFill>
                  <a:srgbClr val="FF0000"/>
                </a:solidFill>
                <a:latin typeface="Times New Roman" pitchFamily="18" charset="0"/>
                <a:cs typeface="Times New Roman" pitchFamily="18" charset="0"/>
              </a:rPr>
              <a:t>7. CLB </a:t>
            </a:r>
            <a:r>
              <a:rPr lang="en-US" sz="2500" b="1" dirty="0" err="1" smtClean="0">
                <a:solidFill>
                  <a:srgbClr val="FF0000"/>
                </a:solidFill>
                <a:latin typeface="Times New Roman" pitchFamily="18" charset="0"/>
                <a:cs typeface="Times New Roman" pitchFamily="18" charset="0"/>
              </a:rPr>
              <a:t>Đào</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tạo</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kỹ</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năng</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trẻ</a:t>
            </a:r>
            <a:r>
              <a:rPr lang="en-US" sz="2500" b="1" dirty="0" smtClean="0">
                <a:solidFill>
                  <a:srgbClr val="FF0000"/>
                </a:solidFill>
                <a:latin typeface="Times New Roman" pitchFamily="18" charset="0"/>
                <a:cs typeface="Times New Roman" pitchFamily="18" charset="0"/>
              </a:rPr>
              <a:t> (YTC)</a:t>
            </a:r>
            <a:endParaRPr lang="en-US" sz="2500" b="1" dirty="0">
              <a:solidFill>
                <a:srgbClr val="FF0000"/>
              </a:solidFill>
              <a:latin typeface="Times New Roman" pitchFamily="18" charset="0"/>
              <a:cs typeface="Times New Roman" pitchFamily="18" charset="0"/>
            </a:endParaRPr>
          </a:p>
        </p:txBody>
      </p:sp>
      <p:sp>
        <p:nvSpPr>
          <p:cNvPr id="16" name="TextBox 15"/>
          <p:cNvSpPr txBox="1"/>
          <p:nvPr/>
        </p:nvSpPr>
        <p:spPr>
          <a:xfrm>
            <a:off x="5181599" y="364753"/>
            <a:ext cx="3522118" cy="477054"/>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8. CLB </a:t>
            </a:r>
            <a:r>
              <a:rPr lang="en-US" sz="2500" b="1" dirty="0" err="1" smtClean="0">
                <a:solidFill>
                  <a:srgbClr val="FF0000"/>
                </a:solidFill>
                <a:latin typeface="Times New Roman" pitchFamily="18" charset="0"/>
                <a:cs typeface="Times New Roman" pitchFamily="18" charset="0"/>
              </a:rPr>
              <a:t>Chụp</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ảnh</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Foto</a:t>
            </a:r>
            <a:r>
              <a:rPr lang="en-US" sz="2500" b="1" dirty="0" smtClean="0">
                <a:solidFill>
                  <a:srgbClr val="FF0000"/>
                </a:solidFill>
                <a:latin typeface="Times New Roman" pitchFamily="18" charset="0"/>
                <a:cs typeface="Times New Roman" pitchFamily="18" charset="0"/>
              </a:rPr>
              <a:t>)</a:t>
            </a:r>
            <a:endParaRPr lang="en-US" sz="2500" b="1" dirty="0">
              <a:solidFill>
                <a:srgbClr val="FF0000"/>
              </a:solidFill>
              <a:latin typeface="Times New Roman" pitchFamily="18" charset="0"/>
              <a:cs typeface="Times New Roman" pitchFamily="18" charset="0"/>
            </a:endParaRPr>
          </a:p>
        </p:txBody>
      </p:sp>
      <p:pic>
        <p:nvPicPr>
          <p:cNvPr id="17" name="Picture 4"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718105"/>
            <a:ext cx="4160609" cy="2078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4099" y="838200"/>
            <a:ext cx="3320546"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3809999" y="4757921"/>
            <a:ext cx="5334001" cy="369332"/>
          </a:xfrm>
          <a:prstGeom prst="rect">
            <a:avLst/>
          </a:prstGeom>
          <a:noFill/>
        </p:spPr>
        <p:txBody>
          <a:bodyPr wrap="square" rtlCol="0">
            <a:spAutoFit/>
          </a:bodyPr>
          <a:lstStyle/>
          <a:p>
            <a:pPr algn="r"/>
            <a:r>
              <a:rPr lang="en-US" b="1" dirty="0" err="1" smtClean="0">
                <a:latin typeface="Times New Roman" pitchFamily="18" charset="0"/>
                <a:cs typeface="Times New Roman" pitchFamily="18" charset="0"/>
              </a:rPr>
              <a:t>Khối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các</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CLB </a:t>
            </a:r>
            <a:r>
              <a:rPr lang="en-US" b="1" dirty="0" err="1" smtClean="0">
                <a:latin typeface="Times New Roman" pitchFamily="18" charset="0"/>
                <a:cs typeface="Times New Roman" pitchFamily="18" charset="0"/>
              </a:rPr>
              <a:t>trong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một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chương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trình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Khen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thưởng</a:t>
            </a:r>
            <a:endParaRPr lang="en-US" b="1" dirty="0">
              <a:latin typeface="Times New Roman" pitchFamily="18" charset="0"/>
              <a:cs typeface="Times New Roman" pitchFamily="18" charset="0"/>
            </a:endParaRPr>
          </a:p>
        </p:txBody>
      </p:sp>
      <p:sp>
        <p:nvSpPr>
          <p:cNvPr id="24" name="TextBox 23"/>
          <p:cNvSpPr txBox="1"/>
          <p:nvPr/>
        </p:nvSpPr>
        <p:spPr>
          <a:xfrm>
            <a:off x="130272" y="2495550"/>
            <a:ext cx="4060727" cy="523220"/>
          </a:xfrm>
          <a:prstGeom prst="rect">
            <a:avLst/>
          </a:prstGeom>
          <a:noFill/>
        </p:spPr>
        <p:txBody>
          <a:bodyPr wrap="none" rtlCol="0">
            <a:spAutoFit/>
          </a:bodyPr>
          <a:lstStyle/>
          <a:p>
            <a:r>
              <a:rPr lang="en-US" sz="2500" b="1" dirty="0" smtClean="0">
                <a:solidFill>
                  <a:srgbClr val="FF0000"/>
                </a:solidFill>
                <a:latin typeface="Times New Roman" pitchFamily="18" charset="0"/>
                <a:cs typeface="Times New Roman" pitchFamily="18" charset="0"/>
              </a:rPr>
              <a:t>9. CLB </a:t>
            </a:r>
            <a:r>
              <a:rPr lang="en-US" sz="2500" b="1" dirty="0" err="1" smtClean="0">
                <a:solidFill>
                  <a:srgbClr val="FF0000"/>
                </a:solidFill>
                <a:latin typeface="Times New Roman" pitchFamily="18" charset="0"/>
                <a:cs typeface="Times New Roman" pitchFamily="18" charset="0"/>
              </a:rPr>
              <a:t>Hình</a:t>
            </a:r>
            <a:r>
              <a:rPr lang="en-US" sz="2500" b="1" dirty="0" smtClean="0">
                <a:solidFill>
                  <a:srgbClr val="FF0000"/>
                </a:solidFill>
                <a:latin typeface="Times New Roman" pitchFamily="18" charset="0"/>
                <a:cs typeface="Times New Roman" pitchFamily="18" charset="0"/>
              </a:rPr>
              <a:t> </a:t>
            </a:r>
            <a:r>
              <a:rPr lang="en-US" sz="2500" b="1" dirty="0" err="1" smtClean="0">
                <a:solidFill>
                  <a:srgbClr val="FF0000"/>
                </a:solidFill>
                <a:latin typeface="Times New Roman" pitchFamily="18" charset="0"/>
                <a:cs typeface="Times New Roman" pitchFamily="18" charset="0"/>
              </a:rPr>
              <a:t>ảnh</a:t>
            </a:r>
            <a:r>
              <a:rPr lang="en-US" sz="2500" b="1" dirty="0" smtClean="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Fashion)</a:t>
            </a:r>
            <a:endParaRPr lang="en-US" sz="2500" b="1" dirty="0">
              <a:solidFill>
                <a:srgbClr val="FF0000"/>
              </a:solidFill>
              <a:latin typeface="Times New Roman" pitchFamily="18" charset="0"/>
              <a:cs typeface="Times New Roman" pitchFamily="18" charset="0"/>
            </a:endParaRPr>
          </a:p>
        </p:txBody>
      </p:sp>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8</a:t>
            </a:fld>
            <a:endParaRPr lang="en-US"/>
          </a:p>
        </p:txBody>
      </p:sp>
      <p:sp>
        <p:nvSpPr>
          <p:cNvPr id="26" name="TextBox 25"/>
          <p:cNvSpPr txBox="1"/>
          <p:nvPr/>
        </p:nvSpPr>
        <p:spPr>
          <a:xfrm>
            <a:off x="256587" y="1"/>
            <a:ext cx="8630824" cy="477054"/>
          </a:xfrm>
          <a:prstGeom prst="rect">
            <a:avLst/>
          </a:prstGeom>
          <a:noFill/>
        </p:spPr>
        <p:txBody>
          <a:bodyPr wrap="none" rtlCol="0">
            <a:spAutoFit/>
          </a:bodyPr>
          <a:lstStyle/>
          <a:p>
            <a:r>
              <a:rPr lang="en-US" sz="2500" b="1" dirty="0">
                <a:ln w="11430"/>
                <a:solidFill>
                  <a:srgbClr val="FF0000"/>
                </a:solidFill>
                <a:effectLst>
                  <a:outerShdw blurRad="50800" dist="39000" dir="5460000" algn="tl">
                    <a:srgbClr val="000000">
                      <a:alpha val="38000"/>
                    </a:srgbClr>
                  </a:outerShdw>
                </a:effectLst>
              </a:rPr>
              <a:t>III. </a:t>
            </a:r>
            <a:r>
              <a:rPr lang="en-US" sz="2500" b="1" dirty="0" smtClean="0">
                <a:ln w="11430"/>
                <a:solidFill>
                  <a:srgbClr val="FF0000"/>
                </a:solidFill>
                <a:effectLst>
                  <a:outerShdw blurRad="50800" dist="39000" dir="5460000" algn="tl">
                    <a:srgbClr val="000000">
                      <a:alpha val="38000"/>
                    </a:srgbClr>
                  </a:outerShdw>
                </a:effectLst>
              </a:rPr>
              <a:t>CÁC TỔ </a:t>
            </a:r>
            <a:r>
              <a:rPr lang="en-US" sz="2500" b="1" dirty="0">
                <a:ln w="11430"/>
                <a:solidFill>
                  <a:srgbClr val="FF0000"/>
                </a:solidFill>
                <a:effectLst>
                  <a:outerShdw blurRad="50800" dist="39000" dir="5460000" algn="tl">
                    <a:srgbClr val="000000">
                      <a:alpha val="38000"/>
                    </a:srgbClr>
                  </a:outerShdw>
                </a:effectLst>
              </a:rPr>
              <a:t>ĐỘI CLB TRỰC THUỘC ĐOÀN THANH NIÊN </a:t>
            </a:r>
            <a:r>
              <a:rPr lang="en-US" sz="2500" b="1" dirty="0" smtClean="0">
                <a:ln w="11430"/>
                <a:solidFill>
                  <a:srgbClr val="FF0000"/>
                </a:solidFill>
                <a:effectLst>
                  <a:outerShdw blurRad="50800" dist="39000" dir="5460000" algn="tl">
                    <a:srgbClr val="000000">
                      <a:alpha val="38000"/>
                    </a:srgbClr>
                  </a:outerShdw>
                </a:effectLst>
              </a:rPr>
              <a:t>TRƯỜNG</a:t>
            </a:r>
            <a:endParaRPr lang="en-US" sz="2500" b="1" dirty="0">
              <a:ln w="11430"/>
              <a:solidFill>
                <a:srgbClr val="FF0000"/>
              </a:solidFill>
              <a:effectLst>
                <a:outerShdw blurRad="50800" dist="39000" dir="5460000" algn="tl">
                  <a:srgbClr val="000000">
                    <a:alpha val="38000"/>
                  </a:srgbClr>
                </a:outerShdw>
              </a:effectLst>
            </a:endParaRPr>
          </a:p>
        </p:txBody>
      </p:sp>
      <p:pic>
        <p:nvPicPr>
          <p:cNvPr id="1026" name="Picture 2" descr="C:\Users\GIAP DUONG\Desktop\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587" y="3018770"/>
            <a:ext cx="3429000" cy="2028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GIAP DUONG\Desktop\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6400" y="809625"/>
            <a:ext cx="2819400" cy="188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208060"/>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3649" y="-6482"/>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7737" y="-6482"/>
            <a:ext cx="9082615" cy="589072"/>
          </a:xfrm>
          <a:prstGeom prst="rect">
            <a:avLst/>
          </a:prstGeom>
          <a:noFill/>
        </p:spPr>
        <p:txBody>
          <a:bodyPr wrap="none" rtlCol="0">
            <a:spAutoFit/>
          </a:bodyPr>
          <a:lstStyle/>
          <a:p>
            <a:pPr algn="just">
              <a:lnSpc>
                <a:spcPct val="150000"/>
              </a:lnSpc>
            </a:pPr>
            <a:r>
              <a:rPr lang="en-US" sz="2400" b="1" dirty="0" smtClean="0">
                <a:ln w="11430"/>
                <a:solidFill>
                  <a:srgbClr val="FF0000"/>
                </a:solidFill>
                <a:effectLst>
                  <a:outerShdw blurRad="50800" dist="39000" dir="5460000" algn="tl">
                    <a:srgbClr val="000000">
                      <a:alpha val="38000"/>
                    </a:srgbClr>
                  </a:outerShdw>
                </a:effectLst>
              </a:rPr>
              <a:t>IV. CÁC </a:t>
            </a:r>
            <a:r>
              <a:rPr lang="en-US" sz="2400" b="1" dirty="0">
                <a:ln w="11430"/>
                <a:solidFill>
                  <a:srgbClr val="FF0000"/>
                </a:solidFill>
                <a:effectLst>
                  <a:outerShdw blurRad="50800" dist="39000" dir="5460000" algn="tl">
                    <a:srgbClr val="000000">
                      <a:alpha val="38000"/>
                    </a:srgbClr>
                  </a:outerShdw>
                </a:effectLst>
              </a:rPr>
              <a:t>HOẠT ĐỘNG NỔI BẬT ĐƯỢC TỔ CHỨC TRONG NĂM 2020-2021</a:t>
            </a:r>
          </a:p>
        </p:txBody>
      </p:sp>
      <p:sp>
        <p:nvSpPr>
          <p:cNvPr id="16" name="Slide Number Placeholder 2"/>
          <p:cNvSpPr>
            <a:spLocks noGrp="1"/>
          </p:cNvSpPr>
          <p:nvPr>
            <p:ph type="sldNum" sz="quarter" idx="12"/>
          </p:nvPr>
        </p:nvSpPr>
        <p:spPr>
          <a:xfrm>
            <a:off x="6553200" y="4767263"/>
            <a:ext cx="2133600" cy="273844"/>
          </a:xfrm>
        </p:spPr>
        <p:txBody>
          <a:bodyPr/>
          <a:lstStyle/>
          <a:p>
            <a:fld id="{11281359-C67A-4E07-A949-DF5F731D3E6D}" type="slidenum">
              <a:rPr lang="en-US" smtClean="0"/>
              <a:t>9</a:t>
            </a:fld>
            <a:endParaRPr lang="en-US"/>
          </a:p>
        </p:txBody>
      </p:sp>
      <p:pic>
        <p:nvPicPr>
          <p:cNvPr id="6147" name="Picture 3" descr="E:\tin tuc truong lop\LCD truong _ khoa\Doan truong\2020-2021\Ky 1\Chao Tan Sinh vien\2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07263" y="2779502"/>
            <a:ext cx="3569538" cy="238304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tin tuc truong lop\LCD truong _ khoa\Doan truong\2020-2021\Ky 1\Chao Tan Sinh vien\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8224" y="2604985"/>
            <a:ext cx="3812128" cy="2544763"/>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E:\tin tuc truong lop\LCD truong _ khoa\Doan truong\2020-2021\Ky 1\Chao Tan Sinh vien\1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46557">
            <a:off x="4487644" y="952600"/>
            <a:ext cx="3697978" cy="246856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0" y="514350"/>
            <a:ext cx="8991600" cy="4770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500" b="1" dirty="0" err="1" smtClean="0">
                <a:solidFill>
                  <a:schemeClr val="tx2">
                    <a:lumMod val="75000"/>
                  </a:schemeClr>
                </a:solidFill>
                <a:latin typeface="Times New Roman" pitchFamily="18" charset="0"/>
                <a:cs typeface="Times New Roman" pitchFamily="18" charset="0"/>
              </a:rPr>
              <a:t>Tổ</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chức</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thành</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công</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chương</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trình</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Chào</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Tân</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sinh</a:t>
            </a:r>
            <a:r>
              <a:rPr lang="en-US" sz="2500" b="1" dirty="0" smtClean="0">
                <a:solidFill>
                  <a:schemeClr val="tx2">
                    <a:lumMod val="75000"/>
                  </a:schemeClr>
                </a:solidFill>
                <a:latin typeface="Times New Roman" pitchFamily="18" charset="0"/>
                <a:cs typeface="Times New Roman" pitchFamily="18" charset="0"/>
              </a:rPr>
              <a:t> </a:t>
            </a:r>
            <a:r>
              <a:rPr lang="en-US" sz="2500" b="1" dirty="0" err="1" smtClean="0">
                <a:solidFill>
                  <a:schemeClr val="tx2">
                    <a:lumMod val="75000"/>
                  </a:schemeClr>
                </a:solidFill>
                <a:latin typeface="Times New Roman" pitchFamily="18" charset="0"/>
                <a:cs typeface="Times New Roman" pitchFamily="18" charset="0"/>
              </a:rPr>
              <a:t>viên</a:t>
            </a:r>
            <a:endParaRPr lang="en-US" sz="2500" b="1" dirty="0">
              <a:solidFill>
                <a:schemeClr val="tx2">
                  <a:lumMod val="75000"/>
                </a:schemeClr>
              </a:solidFill>
              <a:latin typeface="Times New Roman" pitchFamily="18" charset="0"/>
              <a:cs typeface="Times New Roman" pitchFamily="18" charset="0"/>
            </a:endParaRPr>
          </a:p>
        </p:txBody>
      </p:sp>
      <p:pic>
        <p:nvPicPr>
          <p:cNvPr id="22" name="Picture 2" descr="E:\tin tuc truong lop\LCD truong _ khoa\Doan truong\2020-2021\Ky 1\Chao Tan Sinh vien\1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671" y="1047750"/>
            <a:ext cx="3928729" cy="2622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9717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3649" y="-6482"/>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3648" y="-19050"/>
            <a:ext cx="9123488" cy="604240"/>
          </a:xfrm>
          <a:prstGeom prst="rect">
            <a:avLst/>
          </a:prstGeom>
          <a:solidFill>
            <a:srgbClr val="FF33CC"/>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Hiến</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máu</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tình</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nguyện</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Giọt</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200" b="1" dirty="0" err="1"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hồng</a:t>
            </a:r>
            <a:r>
              <a:rPr lang="en-US" sz="3200" b="1" dirty="0" smtClean="0">
                <a:solidFill>
                  <a:srgbClr val="00FF00"/>
                </a:solidFill>
                <a:effectLst>
                  <a:outerShdw blurRad="38100" dist="38100" dir="2700000" algn="tl">
                    <a:srgbClr val="000000">
                      <a:alpha val="43137"/>
                    </a:srgbClr>
                  </a:outerShdw>
                </a:effectLst>
                <a:latin typeface="Times New Roman" pitchFamily="18" charset="0"/>
                <a:cs typeface="Times New Roman" pitchFamily="18" charset="0"/>
              </a:rPr>
              <a:t> UNETI”</a:t>
            </a:r>
            <a:endParaRPr lang="en-US" sz="3200" b="1" dirty="0">
              <a:solidFill>
                <a:srgbClr val="00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Slide Number Placeholder 2"/>
          <p:cNvSpPr>
            <a:spLocks noGrp="1"/>
          </p:cNvSpPr>
          <p:nvPr>
            <p:ph type="sldNum" sz="quarter" idx="12"/>
          </p:nvPr>
        </p:nvSpPr>
        <p:spPr>
          <a:xfrm>
            <a:off x="6485023" y="4810569"/>
            <a:ext cx="2133600" cy="273844"/>
          </a:xfrm>
        </p:spPr>
        <p:txBody>
          <a:bodyPr/>
          <a:lstStyle/>
          <a:p>
            <a:fld id="{11281359-C67A-4E07-A949-DF5F731D3E6D}" type="slidenum">
              <a:rPr lang="en-US" smtClean="0"/>
              <a:t>10</a:t>
            </a:fld>
            <a:endParaRPr lang="en-US"/>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558" y="1394969"/>
            <a:ext cx="9017283" cy="3386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5" descr="F:\tin tuc va hoat dong cua truong lop\LCD truong _ khoa\Doi sinh vien van dong hien mau\2019_2020\ky 1\Hien mau toan truong dot 1\Bai dang web truong\File anh trong bai\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966" y="3662806"/>
            <a:ext cx="3306216" cy="149974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F:\tin tuc va hoat dong cua truong lop\LCD truong _ khoa\Doi sinh vien van dong hien mau\2019_2020\ky 1\Hien mau toan truong dot 1\Bai dang web truong\File anh trong bai\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966" y="590550"/>
            <a:ext cx="3352799"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https://uneti.edu.vn/wp-content/uploads/2021/01/1-1.jpg">
            <a:hlinkClick r:id="rId8"/>
          </p:cNvPr>
          <p:cNvPicPr/>
          <p:nvPr/>
        </p:nvPicPr>
        <p:blipFill>
          <a:blip r:embed="rId9">
            <a:extLst>
              <a:ext uri="{28A0092B-C50C-407E-A947-70E740481C1C}">
                <a14:useLocalDpi xmlns:a14="http://schemas.microsoft.com/office/drawing/2010/main" val="0"/>
              </a:ext>
            </a:extLst>
          </a:blip>
          <a:srcRect/>
          <a:stretch>
            <a:fillRect/>
          </a:stretch>
        </p:blipFill>
        <p:spPr bwMode="auto">
          <a:xfrm>
            <a:off x="6082864" y="3464658"/>
            <a:ext cx="3048000" cy="1697892"/>
          </a:xfrm>
          <a:prstGeom prst="rect">
            <a:avLst/>
          </a:prstGeom>
          <a:noFill/>
          <a:ln>
            <a:noFill/>
          </a:ln>
        </p:spPr>
      </p:pic>
      <p:pic>
        <p:nvPicPr>
          <p:cNvPr id="7172"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599" y="585190"/>
            <a:ext cx="4309241" cy="1717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358124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11</a:t>
            </a:fld>
            <a:endParaRPr lang="en-US"/>
          </a:p>
        </p:txBody>
      </p:sp>
      <p:pic>
        <p:nvPicPr>
          <p:cNvPr id="9"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758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descr="E:\tin tuc truong lop\LCD truong _ khoa\Doan truong\2020-2021\Ky 2\Ke hoach hoat dong Thang 3\RCV\Anh\YHP\IMG_293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7800" y="972199"/>
            <a:ext cx="5410200" cy="36068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E:\tin tuc truong lop\LCD truong _ khoa\Doan truong\2020-2021\Ky 2\Ke hoach hoat dong Thang 3\RCV\Anh\YHP\168528833_3802993956453960_3089589199805117443_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10" y="627088"/>
            <a:ext cx="1862890" cy="185706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E:\tin tuc truong lop\LCD truong _ khoa\Doan truong\2020-2021\Ky 2\Ke hoach hoat dong Thang 3\RCV\Anh\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2972628"/>
            <a:ext cx="3306698" cy="22044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tin tuc truong lop\LCD truong _ khoa\Doan truong\2020-2021\Ky 2\Ke hoach hoat dong Thang 3\RCV\Anh\b.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67400" y="2937660"/>
            <a:ext cx="3335130" cy="22234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E:\tin tuc truong lop\LCD truong _ khoa\Doan truong\2020-2021\Ky 2\Ke hoach hoat dong Thang 3\RCV\Anh\c.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563809">
            <a:off x="5824353" y="580433"/>
            <a:ext cx="3124200" cy="20828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0" y="0"/>
            <a:ext cx="9144000" cy="584775"/>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de-DE" sz="3200" b="1" i="1" dirty="0" smtClean="0">
                <a:solidFill>
                  <a:srgbClr val="FFFF00"/>
                </a:solidFill>
                <a:latin typeface="Times New Roman" pitchFamily="18" charset="0"/>
                <a:cs typeface="Times New Roman" pitchFamily="18" charset="0"/>
              </a:rPr>
              <a:t>Rung chuông vàng UNETI 2021</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663518969"/>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12</a:t>
            </a:fld>
            <a:endParaRPr lang="en-US"/>
          </a:p>
        </p:txBody>
      </p:sp>
      <p:pic>
        <p:nvPicPr>
          <p:cNvPr id="9"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758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E:\tin tuc truong lop\LCD truong _ khoa\Doan truong\2020-2021\Ky 2\Ke hoach hoat dong Thang 3\Giai UNETI CUP\Anh trong giai\Ảnh bóng\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0" y="682123"/>
            <a:ext cx="3748840" cy="2499227"/>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E:\tin tuc truong lop\LCD truong _ khoa\Doan truong\2020-2021\Ky 2\Ke hoach hoat dong Thang 3\Giai UNETI CUP\Anh trong giai\Ảnh bóng\2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55" y="2660150"/>
            <a:ext cx="3751395" cy="250093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E:\tin tuc truong lop\LCD truong _ khoa\Doan truong\2020-2021\Ky 2\Tiep suc mua thi\Tinh DOan Nam Dinh\Bai dang web\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02634" y="2634031"/>
            <a:ext cx="3241366" cy="25285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0" y="0"/>
            <a:ext cx="3752850" cy="1077218"/>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de-DE" sz="3200" b="1" i="1" dirty="0" smtClean="0">
                <a:solidFill>
                  <a:srgbClr val="FFFF00"/>
                </a:solidFill>
                <a:latin typeface="Times New Roman" pitchFamily="18" charset="0"/>
                <a:cs typeface="Times New Roman" pitchFamily="18" charset="0"/>
              </a:rPr>
              <a:t>Giải bóng đá UNETI CUP 2021</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922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9050" y="557659"/>
            <a:ext cx="466725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3790950" y="0"/>
            <a:ext cx="5338011" cy="584775"/>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de-DE" sz="3200" b="1" i="1" dirty="0" smtClean="0">
                <a:solidFill>
                  <a:srgbClr val="FFFF00"/>
                </a:solidFill>
                <a:latin typeface="Times New Roman" pitchFamily="18" charset="0"/>
                <a:cs typeface="Times New Roman" pitchFamily="18" charset="0"/>
              </a:rPr>
              <a:t>Tiếp sức mùa thi UNETI 2021</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202604360"/>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13</a:t>
            </a:fld>
            <a:endParaRPr lang="en-US"/>
          </a:p>
        </p:txBody>
      </p:sp>
      <p:pic>
        <p:nvPicPr>
          <p:cNvPr id="9"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758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0" y="0"/>
            <a:ext cx="9144000" cy="584775"/>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de-DE" sz="3200" b="1" i="1" dirty="0" smtClean="0">
                <a:solidFill>
                  <a:srgbClr val="FFFF00"/>
                </a:solidFill>
                <a:latin typeface="Times New Roman" pitchFamily="18" charset="0"/>
                <a:cs typeface="Times New Roman" pitchFamily="18" charset="0"/>
              </a:rPr>
              <a:t>Tiếp sức sinh viên – vượt qua mùa dịch</a:t>
            </a:r>
            <a:endParaRPr lang="en-US" sz="32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3322" name="Picture 10" descr="https://uneti.edu.vn/wp-content/uploads/2021/08/5-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6377" y="1813432"/>
            <a:ext cx="3301165" cy="21989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uneti.edu.vn/wp-content/uploads/2021/08/9-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1" y="590550"/>
            <a:ext cx="3348790" cy="21507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uneti.edu.vn/wp-content/uploads/2021/08/1-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514350"/>
            <a:ext cx="3371850" cy="224024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ttps://uneti.edu.vn/wp-content/uploads/2021/08/3-9.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42" y="2945957"/>
            <a:ext cx="3387844" cy="225663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https://uneti.edu.vn/wp-content/uploads/2021/08/4-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2969299"/>
            <a:ext cx="3352800" cy="2233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164472"/>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4063" y="-2255"/>
            <a:ext cx="9143999" cy="446276"/>
          </a:xfrm>
          <a:prstGeom prst="rect">
            <a:avLst/>
          </a:prstGeom>
          <a:effectLst>
            <a:outerShdw blurRad="40000" dist="20000" dir="5400000" rotWithShape="0">
              <a:srgbClr val="000000">
                <a:alpha val="38000"/>
              </a:srgbClr>
            </a:outerShdw>
            <a:reflection blurRad="6350" stA="50000" endA="300" endPos="38500" dist="50800" dir="5400000" sy="-100000" algn="bl" rotWithShape="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300" b="1" dirty="0" err="1" smtClean="0">
                <a:solidFill>
                  <a:schemeClr val="tx2">
                    <a:lumMod val="75000"/>
                  </a:schemeClr>
                </a:solidFill>
                <a:latin typeface="Times New Roman" pitchFamily="18" charset="0"/>
                <a:cs typeface="Times New Roman" pitchFamily="18" charset="0"/>
              </a:rPr>
              <a:t>Tổ</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chức</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sân</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chơi</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cho</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thành</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viên</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các</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Tổ</a:t>
            </a:r>
            <a:r>
              <a:rPr lang="en-US" sz="2300" b="1" dirty="0" smtClean="0">
                <a:solidFill>
                  <a:schemeClr val="tx2">
                    <a:lumMod val="75000"/>
                  </a:schemeClr>
                </a:solidFill>
                <a:latin typeface="Times New Roman" pitchFamily="18" charset="0"/>
                <a:cs typeface="Times New Roman" pitchFamily="18" charset="0"/>
              </a:rPr>
              <a:t> </a:t>
            </a:r>
            <a:r>
              <a:rPr lang="en-US" sz="2300" b="1" dirty="0" err="1">
                <a:solidFill>
                  <a:schemeClr val="tx2">
                    <a:lumMod val="75000"/>
                  </a:schemeClr>
                </a:solidFill>
                <a:latin typeface="Times New Roman" pitchFamily="18" charset="0"/>
                <a:cs typeface="Times New Roman" pitchFamily="18" charset="0"/>
              </a:rPr>
              <a:t>Đ</a:t>
            </a:r>
            <a:r>
              <a:rPr lang="en-US" sz="2300" b="1" dirty="0" err="1" smtClean="0">
                <a:solidFill>
                  <a:schemeClr val="tx2">
                    <a:lumMod val="75000"/>
                  </a:schemeClr>
                </a:solidFill>
                <a:latin typeface="Times New Roman" pitchFamily="18" charset="0"/>
                <a:cs typeface="Times New Roman" pitchFamily="18" charset="0"/>
              </a:rPr>
              <a:t>ội</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Câu</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lạc</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bộ</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trong</a:t>
            </a:r>
            <a:r>
              <a:rPr lang="en-US" sz="2300" b="1" dirty="0" smtClean="0">
                <a:solidFill>
                  <a:schemeClr val="tx2">
                    <a:lumMod val="75000"/>
                  </a:schemeClr>
                </a:solidFill>
                <a:latin typeface="Times New Roman" pitchFamily="18" charset="0"/>
                <a:cs typeface="Times New Roman" pitchFamily="18" charset="0"/>
              </a:rPr>
              <a:t> </a:t>
            </a:r>
            <a:r>
              <a:rPr lang="en-US" sz="2300" b="1" dirty="0" err="1" smtClean="0">
                <a:solidFill>
                  <a:schemeClr val="tx2">
                    <a:lumMod val="75000"/>
                  </a:schemeClr>
                </a:solidFill>
                <a:latin typeface="Times New Roman" pitchFamily="18" charset="0"/>
                <a:cs typeface="Times New Roman" pitchFamily="18" charset="0"/>
              </a:rPr>
              <a:t>trường</a:t>
            </a:r>
            <a:endParaRPr lang="en-US" sz="2300" b="1" dirty="0">
              <a:solidFill>
                <a:schemeClr val="tx2">
                  <a:lumMod val="75000"/>
                </a:schemeClr>
              </a:solidFill>
              <a:latin typeface="Times New Roman" pitchFamily="18" charset="0"/>
              <a:cs typeface="Times New Roman" pitchFamily="18" charset="0"/>
            </a:endParaRPr>
          </a:p>
        </p:txBody>
      </p:sp>
      <p:pic>
        <p:nvPicPr>
          <p:cNvPr id="15" name="Picture 6" descr="F:\tin tuc va hoat dong cua truong lop\LCD truong _ khoa\Doi sinh vien tinh nguyen\2019_2020\Ky 1\Sinh nhat 16 nam\Anh hom chinh hoi 30_11\IMG_52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399" y="1923207"/>
            <a:ext cx="28956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F:\tin tuc va hoat dong cua truong lop\LCD truong _ khoa\Doi sinh vien tinh nguyen\2019_2020\Ky 1\Ky yeu K10\Anh\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472" y="437307"/>
            <a:ext cx="2891527" cy="14457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84798">
            <a:off x="152401" y="3429987"/>
            <a:ext cx="3581399" cy="146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66" descr="Description: F:\tin tuc va hoat dong cua truong lop\LCD truong _ khoa\Doi sinh vien van dong hien mau\2019_2020\ky 1\20_10\IMG_295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76962" y="452102"/>
            <a:ext cx="2861933" cy="143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76600" y="440640"/>
            <a:ext cx="2531440" cy="142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68" descr="Description: F:\tin tuc va hoat dong cua truong lop\LCD truong _ khoa\Doi sinh vien van dong hien mau\2019_2020\ky 1\Big game\74889343_2092149657758145_3145899549583736832_n.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203847">
            <a:off x="5748540" y="3188844"/>
            <a:ext cx="3113240" cy="155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7" descr="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6962" y="1923207"/>
            <a:ext cx="2861933" cy="142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descr="F:\tin tuc va hoat dong cua truong lop\LCD truong _ khoa\Doi sinh vien van dong hien mau\2019_2020\ky 1\Ky yeu\IMG_7957.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24199" y="1906195"/>
            <a:ext cx="2929626" cy="14648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8" descr="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246920" y="3512814"/>
            <a:ext cx="2657565" cy="149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lide Number Placeholder 2"/>
          <p:cNvSpPr>
            <a:spLocks noGrp="1"/>
          </p:cNvSpPr>
          <p:nvPr>
            <p:ph type="sldNum" sz="quarter" idx="12"/>
          </p:nvPr>
        </p:nvSpPr>
        <p:spPr>
          <a:xfrm>
            <a:off x="6553199" y="4747370"/>
            <a:ext cx="2133600" cy="273844"/>
          </a:xfrm>
        </p:spPr>
        <p:txBody>
          <a:bodyPr/>
          <a:lstStyle/>
          <a:p>
            <a:fld id="{11281359-C67A-4E07-A949-DF5F731D3E6D}" type="slidenum">
              <a:rPr lang="en-US" smtClean="0"/>
              <a:t>14</a:t>
            </a:fld>
            <a:endParaRPr lang="en-US"/>
          </a:p>
        </p:txBody>
      </p:sp>
    </p:spTree>
    <p:extLst>
      <p:ext uri="{BB962C8B-B14F-4D97-AF65-F5344CB8AC3E}">
        <p14:creationId xmlns:p14="http://schemas.microsoft.com/office/powerpoint/2010/main" val="4364987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15</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sp>
        <p:nvSpPr>
          <p:cNvPr id="7" name="TextBox 6"/>
          <p:cNvSpPr txBox="1"/>
          <p:nvPr/>
        </p:nvSpPr>
        <p:spPr>
          <a:xfrm>
            <a:off x="214816" y="438150"/>
            <a:ext cx="59767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5.1. THỰC </a:t>
            </a:r>
            <a:r>
              <a:rPr lang="en-US" sz="2500" b="1" dirty="0">
                <a:ln w="11430"/>
                <a:solidFill>
                  <a:srgbClr val="FF0000"/>
                </a:solidFill>
                <a:effectLst>
                  <a:outerShdw blurRad="50800" dist="39000" dir="5460000" algn="tl">
                    <a:srgbClr val="000000">
                      <a:alpha val="38000"/>
                    </a:srgbClr>
                  </a:outerShdw>
                </a:effectLst>
              </a:rPr>
              <a:t>HIỆN TỐT VĂN HÓA HỌC </a:t>
            </a:r>
            <a:r>
              <a:rPr lang="en-US" sz="2500" b="1" dirty="0" smtClean="0">
                <a:ln w="11430"/>
                <a:solidFill>
                  <a:srgbClr val="FF0000"/>
                </a:solidFill>
                <a:effectLst>
                  <a:outerShdw blurRad="50800" dist="39000" dir="5460000" algn="tl">
                    <a:srgbClr val="000000">
                      <a:alpha val="38000"/>
                    </a:srgbClr>
                  </a:outerShdw>
                </a:effectLst>
              </a:rPr>
              <a:t>ĐƯỜNG</a:t>
            </a:r>
            <a:endParaRPr lang="en-US" sz="2500" b="1" dirty="0">
              <a:ln w="11430"/>
              <a:solidFill>
                <a:srgbClr val="FF0000"/>
              </a:solidFill>
              <a:effectLst>
                <a:outerShdw blurRad="50800" dist="39000" dir="5460000" algn="tl">
                  <a:srgbClr val="000000">
                    <a:alpha val="38000"/>
                  </a:srgbClr>
                </a:outerShdw>
              </a:effectLst>
            </a:endParaRP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Có thể là hình ảnh về văn bản cho biết 'Đeo thẻ sinh viên Không hút thuố»clá Trang phục gọn gàng, lịch sự HỌC ĐƯỜNG SINH VIÊN HÓA UNETI Không nói tục, chửi bậy Nghiêm túc trong giờ học Không vứt rác bừa bãi Văn hóa chào hỏi Giao tiếp, ứng xử xếp hàng văn min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05400" y="1047750"/>
            <a:ext cx="4038600" cy="402369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0" y="849155"/>
            <a:ext cx="6186314" cy="4313396"/>
            <a:chOff x="87444" y="1067605"/>
            <a:chExt cx="5845690" cy="4075896"/>
          </a:xfrm>
        </p:grpSpPr>
        <p:pic>
          <p:nvPicPr>
            <p:cNvPr id="19460" name="Picture 4" descr="Có thể là hình ảnh về văn bản cho biết 'VĂN HOÁ HỌC ĐƯỜNG UNETI ĐEO THẺ SINH VIÊN 1 100% sinh viên phải đeo thẻ sinh viên khi vào trường. 2 Trong quá trình thực hiện các hoạt động học tập, thi, kiểm tra, giao tiếp giảng viên, CBVC của Trường. 3 Khuyến khích sinh viên đeo thẻ trong các hoạt động do nhà trường tổ chức. UNIVERSITY OF ECONOMICS- TECHNOLOGY FOR INDUSTRI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444" y="1067605"/>
              <a:ext cx="2878601" cy="4075896"/>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flipH="1">
              <a:off x="2966045" y="1733550"/>
              <a:ext cx="2967089"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15" name="Group 14"/>
          <p:cNvGrpSpPr/>
          <p:nvPr/>
        </p:nvGrpSpPr>
        <p:grpSpPr>
          <a:xfrm>
            <a:off x="304800" y="849154"/>
            <a:ext cx="7181017" cy="4313395"/>
            <a:chOff x="304800" y="849154"/>
            <a:chExt cx="7181017" cy="4313395"/>
          </a:xfrm>
        </p:grpSpPr>
        <p:pic>
          <p:nvPicPr>
            <p:cNvPr id="19462" name="Picture 6" descr="Có thể là hình ảnh về văn bả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849154"/>
              <a:ext cx="3046335" cy="4313395"/>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flipH="1">
              <a:off x="3351134" y="1847850"/>
              <a:ext cx="4134683"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18" name="Group 17"/>
          <p:cNvGrpSpPr/>
          <p:nvPr/>
        </p:nvGrpSpPr>
        <p:grpSpPr>
          <a:xfrm>
            <a:off x="609600" y="849155"/>
            <a:ext cx="7481310" cy="4294345"/>
            <a:chOff x="609599" y="849155"/>
            <a:chExt cx="7481310" cy="4294345"/>
          </a:xfrm>
        </p:grpSpPr>
        <p:pic>
          <p:nvPicPr>
            <p:cNvPr id="19464" name="Picture 8" descr="Có thể là hình ảnh về văn bản cho biết 'VĂN HOÁ HỌC ĐƯỜNG UNETI KHÔNG NÓI TỤC, CHỬI BẬY 1 Ngôn ngữ giao tiếp phải rõ ràng, mạch lạc, không nói tục, không nói tiếng lóng, không sử dụng ngôn từ thiếu văn hóa. 2 Không xúc phạm danh dự, nhân phẩm, thân thể của người khác. UNIVERSITY OF ECONOMICS- TECHNOLOGY FOR INDUSTRI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599" y="849155"/>
              <a:ext cx="3032881" cy="4294345"/>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flipH="1">
              <a:off x="3642481" y="2580541"/>
              <a:ext cx="4448428"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19" name="Group 18"/>
          <p:cNvGrpSpPr/>
          <p:nvPr/>
        </p:nvGrpSpPr>
        <p:grpSpPr>
          <a:xfrm>
            <a:off x="914400" y="869955"/>
            <a:ext cx="7176509" cy="4271795"/>
            <a:chOff x="914400" y="869955"/>
            <a:chExt cx="7176509" cy="4271795"/>
          </a:xfrm>
        </p:grpSpPr>
        <p:pic>
          <p:nvPicPr>
            <p:cNvPr id="19466" name="Picture 10" descr="Có thể là hình ảnh về văn bản cho biết 'VĂN HOÁ HỌC ĐƯỜNG UNETI KHÔNG VỨT RÁC BỪA BÃI 1 Sinh viên phải có trách nhiệm giữ gìn vệ sinh, cảnh quan, môi trường. 2 Không được dẫm chân lên tường, ghế đá¡, bàn, ghế; không dẫm đạp, phá hoại bồn hoa, cây cảnh và các loại cây cối thuộc quyền quản lý của Nhà trường. 3 Bỏ rác vào thùng rác đúng nơi quy đ»nh, không xả rác bừa bãi; không vứt rác trong ngăn bàn, lớp học, khuôn viên trường. UNIVERSITY OF ECONOMICS- TECHNOLOGY FOR INDUSTRI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400" y="869955"/>
              <a:ext cx="3016955" cy="4271795"/>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p:cNvCxnSpPr/>
            <p:nvPr/>
          </p:nvCxnSpPr>
          <p:spPr>
            <a:xfrm flipH="1">
              <a:off x="3909181" y="3638550"/>
              <a:ext cx="4181728"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23" name="Group 22"/>
          <p:cNvGrpSpPr/>
          <p:nvPr/>
        </p:nvGrpSpPr>
        <p:grpSpPr>
          <a:xfrm>
            <a:off x="1200982" y="896154"/>
            <a:ext cx="6266618" cy="4247345"/>
            <a:chOff x="1219199" y="896154"/>
            <a:chExt cx="6266618" cy="4247345"/>
          </a:xfrm>
        </p:grpSpPr>
        <p:pic>
          <p:nvPicPr>
            <p:cNvPr id="19468" name="Picture 12" descr="Có thể là hình ảnh về văn bả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199" y="896154"/>
              <a:ext cx="2999687" cy="4247345"/>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p:cNvCxnSpPr/>
            <p:nvPr/>
          </p:nvCxnSpPr>
          <p:spPr>
            <a:xfrm flipH="1">
              <a:off x="4253226" y="4248150"/>
              <a:ext cx="3232591"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26" name="Group 25"/>
          <p:cNvGrpSpPr/>
          <p:nvPr/>
        </p:nvGrpSpPr>
        <p:grpSpPr>
          <a:xfrm>
            <a:off x="1447800" y="875217"/>
            <a:ext cx="4856917" cy="4306384"/>
            <a:chOff x="1524000" y="875217"/>
            <a:chExt cx="4856917" cy="4306384"/>
          </a:xfrm>
        </p:grpSpPr>
        <p:pic>
          <p:nvPicPr>
            <p:cNvPr id="19470" name="Picture 14" descr="Có thể là hình ảnh về văn bả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4000" y="875217"/>
              <a:ext cx="3041384" cy="4306384"/>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Arrow Connector 32"/>
            <p:cNvCxnSpPr/>
            <p:nvPr/>
          </p:nvCxnSpPr>
          <p:spPr>
            <a:xfrm flipH="1">
              <a:off x="4558791" y="4133850"/>
              <a:ext cx="1822126"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29" name="Group 28"/>
          <p:cNvGrpSpPr/>
          <p:nvPr/>
        </p:nvGrpSpPr>
        <p:grpSpPr>
          <a:xfrm>
            <a:off x="1676400" y="875217"/>
            <a:ext cx="3838016" cy="4247346"/>
            <a:chOff x="1755697" y="915204"/>
            <a:chExt cx="3838016" cy="4247346"/>
          </a:xfrm>
        </p:grpSpPr>
        <p:pic>
          <p:nvPicPr>
            <p:cNvPr id="19472" name="Picture 16" descr="Có thể là hình ảnh về văn bản"/>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55697" y="915204"/>
              <a:ext cx="2999688" cy="4247346"/>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flipH="1">
              <a:off x="4750387" y="3409950"/>
              <a:ext cx="843326"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grpSp>
        <p:nvGrpSpPr>
          <p:cNvPr id="38" name="Group 37"/>
          <p:cNvGrpSpPr/>
          <p:nvPr/>
        </p:nvGrpSpPr>
        <p:grpSpPr>
          <a:xfrm>
            <a:off x="2057400" y="875217"/>
            <a:ext cx="3867480" cy="4331656"/>
            <a:chOff x="2057198" y="868204"/>
            <a:chExt cx="3867480" cy="4331656"/>
          </a:xfrm>
        </p:grpSpPr>
        <p:pic>
          <p:nvPicPr>
            <p:cNvPr id="19474" name="Picture 18" descr="Có thể là hình ảnh về văn bả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57198" y="868204"/>
              <a:ext cx="3059232" cy="4331656"/>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Straight Arrow Connector 46"/>
            <p:cNvCxnSpPr/>
            <p:nvPr/>
          </p:nvCxnSpPr>
          <p:spPr>
            <a:xfrm flipH="1">
              <a:off x="5081352" y="2993628"/>
              <a:ext cx="843326" cy="0"/>
            </a:xfrm>
            <a:prstGeom prst="straightConnector1">
              <a:avLst/>
            </a:prstGeom>
            <a:ln>
              <a:solidFill>
                <a:srgbClr val="0000CC"/>
              </a:solidFill>
              <a:tailEnd type="arrow"/>
            </a:ln>
          </p:spPr>
          <p:style>
            <a:lnRef idx="3">
              <a:schemeClr val="accent1"/>
            </a:lnRef>
            <a:fillRef idx="0">
              <a:schemeClr val="accent1"/>
            </a:fillRef>
            <a:effectRef idx="2">
              <a:schemeClr val="accent1"/>
            </a:effectRef>
            <a:fontRef idx="minor">
              <a:schemeClr val="tx1"/>
            </a:fontRef>
          </p:style>
        </p:cxnSp>
      </p:grpSp>
    </p:spTree>
    <p:extLst>
      <p:ext uri="{BB962C8B-B14F-4D97-AF65-F5344CB8AC3E}">
        <p14:creationId xmlns:p14="http://schemas.microsoft.com/office/powerpoint/2010/main" val="18652866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9"/>
                                        </p:tgtEl>
                                      </p:cBhvr>
                                    </p:animEffect>
                                    <p:set>
                                      <p:cBhvr>
                                        <p:cTn id="42" dur="1" fill="hold">
                                          <p:stCondLst>
                                            <p:cond delay="499"/>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29"/>
                                        </p:tgtEl>
                                      </p:cBhvr>
                                    </p:animEffect>
                                    <p:set>
                                      <p:cBhvr>
                                        <p:cTn id="72" dur="1" fill="hold">
                                          <p:stCondLst>
                                            <p:cond delay="499"/>
                                          </p:stCondLst>
                                        </p:cTn>
                                        <p:tgtEl>
                                          <p:spTgt spid="2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38"/>
                                        </p:tgtEl>
                                      </p:cBhvr>
                                    </p:animEffect>
                                    <p:set>
                                      <p:cBhvr>
                                        <p:cTn id="82"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16</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sp>
        <p:nvSpPr>
          <p:cNvPr id="7" name="TextBox 6"/>
          <p:cNvSpPr txBox="1"/>
          <p:nvPr/>
        </p:nvSpPr>
        <p:spPr>
          <a:xfrm>
            <a:off x="214816" y="590550"/>
            <a:ext cx="6619569" cy="477054"/>
          </a:xfrm>
          <a:prstGeom prst="rect">
            <a:avLst/>
          </a:prstGeom>
          <a:noFill/>
        </p:spPr>
        <p:txBody>
          <a:bodyPr wrap="none" rtlCol="0">
            <a:spAutoFit/>
          </a:bodyPr>
          <a:lstStyle/>
          <a:p>
            <a:r>
              <a:rPr lang="en-US" sz="2500" b="1" dirty="0">
                <a:ln w="11430"/>
                <a:solidFill>
                  <a:srgbClr val="FF0000"/>
                </a:solidFill>
                <a:effectLst>
                  <a:outerShdw blurRad="50800" dist="39000" dir="5460000" algn="tl">
                    <a:srgbClr val="000000">
                      <a:alpha val="38000"/>
                    </a:srgbClr>
                  </a:outerShdw>
                </a:effectLst>
              </a:rPr>
              <a:t>5.2. THỰC HIỆN TỐT VĂN </a:t>
            </a:r>
            <a:r>
              <a:rPr lang="en-US" sz="2500" b="1" dirty="0" smtClean="0">
                <a:ln w="11430"/>
                <a:solidFill>
                  <a:srgbClr val="FF0000"/>
                </a:solidFill>
                <a:effectLst>
                  <a:outerShdw blurRad="50800" dist="39000" dir="5460000" algn="tl">
                    <a:srgbClr val="000000">
                      <a:alpha val="38000"/>
                    </a:srgbClr>
                  </a:outerShdw>
                </a:effectLst>
              </a:rPr>
              <a:t>HÓA </a:t>
            </a:r>
            <a:r>
              <a:rPr lang="en-US" sz="2500" b="1" dirty="0">
                <a:ln w="11430"/>
                <a:solidFill>
                  <a:srgbClr val="FF0000"/>
                </a:solidFill>
                <a:effectLst>
                  <a:outerShdw blurRad="50800" dist="39000" dir="5460000" algn="tl">
                    <a:srgbClr val="000000">
                      <a:alpha val="38000"/>
                    </a:srgbClr>
                  </a:outerShdw>
                </a:effectLst>
              </a:rPr>
              <a:t>HỌC TRỰC TUYẾN</a:t>
            </a: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3943349" y="1094966"/>
            <a:ext cx="4972051" cy="1485575"/>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b="1" dirty="0" err="1">
                <a:solidFill>
                  <a:srgbClr val="FF0000"/>
                </a:solidFill>
                <a:latin typeface="Times New Roman" pitchFamily="18" charset="0"/>
                <a:cs typeface="Times New Roman" pitchFamily="18" charset="0"/>
              </a:rPr>
              <a:t>Không</a:t>
            </a:r>
            <a:r>
              <a:rPr lang="en-US" sz="2000" b="1" dirty="0">
                <a:solidFill>
                  <a:srgbClr val="FF0000"/>
                </a:solidFill>
                <a:latin typeface="Times New Roman" pitchFamily="18" charset="0"/>
                <a:cs typeface="Times New Roman" pitchFamily="18" charset="0"/>
              </a:rPr>
              <a:t> chia </a:t>
            </a:r>
            <a:r>
              <a:rPr lang="en-US" sz="2000" b="1" dirty="0" err="1">
                <a:solidFill>
                  <a:srgbClr val="FF0000"/>
                </a:solidFill>
                <a:latin typeface="Times New Roman" pitchFamily="18" charset="0"/>
                <a:cs typeface="Times New Roman" pitchFamily="18" charset="0"/>
              </a:rPr>
              <a:t>sẻ</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thông</a:t>
            </a:r>
            <a:r>
              <a:rPr lang="en-US" sz="2000" b="1" dirty="0">
                <a:solidFill>
                  <a:srgbClr val="FF0000"/>
                </a:solidFill>
                <a:latin typeface="Times New Roman" pitchFamily="18" charset="0"/>
                <a:cs typeface="Times New Roman" pitchFamily="18" charset="0"/>
              </a:rPr>
              <a:t> tin </a:t>
            </a:r>
            <a:r>
              <a:rPr lang="en-US" sz="2000" b="1" dirty="0" err="1" smtClean="0">
                <a:solidFill>
                  <a:srgbClr val="FF0000"/>
                </a:solidFill>
                <a:latin typeface="Times New Roman" pitchFamily="18" charset="0"/>
                <a:cs typeface="Times New Roman" pitchFamily="18" charset="0"/>
              </a:rPr>
              <a:t>Mã</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phòng</a:t>
            </a:r>
            <a:r>
              <a:rPr lang="en-US" sz="2000" b="1" dirty="0" smtClean="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học</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Mật</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khẩu</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phòng</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học</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và</a:t>
            </a:r>
            <a:r>
              <a:rPr lang="en-US" sz="2000" b="1" dirty="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Thời</a:t>
            </a:r>
            <a:r>
              <a:rPr lang="en-US" sz="2000" b="1" dirty="0" smtClean="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gian</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học</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lên</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mạng</a:t>
            </a:r>
            <a:r>
              <a:rPr lang="en-US" sz="2000" b="1" dirty="0">
                <a:solidFill>
                  <a:srgbClr val="FF0000"/>
                </a:solidFill>
                <a:latin typeface="Times New Roman" pitchFamily="18" charset="0"/>
                <a:cs typeface="Times New Roman" pitchFamily="18" charset="0"/>
              </a:rPr>
              <a:t> hay </a:t>
            </a:r>
            <a:r>
              <a:rPr lang="en-US" sz="2000" b="1" dirty="0" smtClean="0">
                <a:solidFill>
                  <a:srgbClr val="FF0000"/>
                </a:solidFill>
                <a:latin typeface="Times New Roman" pitchFamily="18" charset="0"/>
                <a:cs typeface="Times New Roman" pitchFamily="18" charset="0"/>
              </a:rPr>
              <a:t>chia </a:t>
            </a:r>
            <a:r>
              <a:rPr lang="en-US" sz="2000" b="1" dirty="0" err="1" smtClean="0">
                <a:solidFill>
                  <a:srgbClr val="FF0000"/>
                </a:solidFill>
                <a:latin typeface="Times New Roman" pitchFamily="18" charset="0"/>
                <a:cs typeface="Times New Roman" pitchFamily="18" charset="0"/>
              </a:rPr>
              <a:t>sẻ</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cho</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các</a:t>
            </a:r>
            <a:r>
              <a:rPr lang="en-US" sz="2000" b="1" dirty="0" smtClean="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đối</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tượng</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không</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thuộc</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lớp</a:t>
            </a:r>
            <a:r>
              <a:rPr lang="en-US" sz="2000" b="1" dirty="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học</a:t>
            </a:r>
            <a:r>
              <a:rPr lang="en-US" sz="2000" b="1" dirty="0" smtClean="0">
                <a:solidFill>
                  <a:srgbClr val="FF0000"/>
                </a:solidFill>
                <a:latin typeface="Times New Roman" pitchFamily="18" charset="0"/>
                <a:cs typeface="Times New Roman" pitchFamily="18" charset="0"/>
              </a:rPr>
              <a:t>.</a:t>
            </a:r>
            <a:endParaRPr lang="en-US" sz="2000" b="1" dirty="0">
              <a:solidFill>
                <a:srgbClr val="FF0000"/>
              </a:solidFill>
              <a:latin typeface="Times New Roman" pitchFamily="18" charset="0"/>
              <a:cs typeface="Times New Roman" pitchFamily="18" charset="0"/>
            </a:endParaRPr>
          </a:p>
        </p:txBody>
      </p:sp>
      <p:sp>
        <p:nvSpPr>
          <p:cNvPr id="48" name="Rounded Rectangle 47"/>
          <p:cNvSpPr/>
          <p:nvPr/>
        </p:nvSpPr>
        <p:spPr>
          <a:xfrm>
            <a:off x="4076700" y="1058653"/>
            <a:ext cx="5024438" cy="3959002"/>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Cần</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chuẩn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đầy</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đủ</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trang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thiết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hỗ</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trợ</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việc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học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như</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máy</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tính</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các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phần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mềm</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cần</a:t>
            </a:r>
            <a:r>
              <a:rPr lang="en-US" sz="2000" b="1" dirty="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thiết</a:t>
            </a:r>
            <a:r>
              <a:rPr lang="en-US" sz="2000" b="1" dirty="0" smtClean="0">
                <a:solidFill>
                  <a:srgbClr val="FFFF00"/>
                </a:solidFill>
                <a:latin typeface="Times New Roman" pitchFamily="18" charset="0"/>
                <a:cs typeface="Times New Roman" pitchFamily="18" charset="0"/>
              </a:rPr>
              <a:t>…</a:t>
            </a:r>
            <a:r>
              <a:rPr lang="en-US" sz="2000" b="1" dirty="0" err="1">
                <a:solidFill>
                  <a:srgbClr val="FFFF00"/>
                </a:solidFill>
                <a:latin typeface="Times New Roman" pitchFamily="18" charset="0"/>
                <a:cs typeface="Times New Roman" pitchFamily="18" charset="0"/>
              </a:rPr>
              <a:t>Đặc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biệt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nên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truy</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cập</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bằng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đường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truyền</a:t>
            </a:r>
            <a:r>
              <a:rPr lang="en-US" sz="2000" b="1" dirty="0">
                <a:solidFill>
                  <a:srgbClr val="FFFF00"/>
                </a:solidFill>
                <a:latin typeface="Times New Roman" pitchFamily="18" charset="0"/>
                <a:cs typeface="Times New Roman" pitchFamily="18" charset="0"/>
              </a:rPr>
              <a:t> internet </a:t>
            </a:r>
            <a:r>
              <a:rPr lang="en-US" sz="2000" b="1" dirty="0" err="1">
                <a:solidFill>
                  <a:srgbClr val="FFFF00"/>
                </a:solidFill>
                <a:latin typeface="Times New Roman" pitchFamily="18" charset="0"/>
                <a:cs typeface="Times New Roman" pitchFamily="18" charset="0"/>
              </a:rPr>
              <a:t>tốc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độ</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cao</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để</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có</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thể</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đạt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hiệu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quả</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tối</a:t>
            </a:r>
            <a:r>
              <a:rPr lang="en-US" sz="2000" b="1" dirty="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đa</a:t>
            </a:r>
            <a:r>
              <a:rPr lang="en-US" sz="2000" b="1" dirty="0" smtClean="0">
                <a:solidFill>
                  <a:srgbClr val="FFFF00"/>
                </a:solidFill>
                <a:latin typeface="Times New Roman" pitchFamily="18" charset="0"/>
                <a:cs typeface="Times New Roman" pitchFamily="18" charset="0"/>
              </a:rPr>
              <a:t>.</a:t>
            </a:r>
          </a:p>
          <a:p>
            <a:pPr algn="just"/>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Nên</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chuẩn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tất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cả</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những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thứ</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cần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thiết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khác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như</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nước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uống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bút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sổ</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chép</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để</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tránh</a:t>
            </a:r>
            <a:r>
              <a:rPr lang="en-US" sz="2000" b="1" dirty="0">
                <a:solidFill>
                  <a:srgbClr val="FFFF00"/>
                </a:solidFill>
                <a:latin typeface="Times New Roman" pitchFamily="18" charset="0"/>
                <a:cs typeface="Times New Roman" pitchFamily="18" charset="0"/>
              </a:rPr>
              <a:t> di </a:t>
            </a:r>
            <a:r>
              <a:rPr lang="en-US" sz="2000" b="1" dirty="0" err="1">
                <a:solidFill>
                  <a:srgbClr val="FFFF00"/>
                </a:solidFill>
                <a:latin typeface="Times New Roman" pitchFamily="18" charset="0"/>
                <a:cs typeface="Times New Roman" pitchFamily="18" charset="0"/>
              </a:rPr>
              <a:t>chuyển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ngoài</a:t>
            </a:r>
            <a:r>
              <a:rPr lang="en-US" sz="2000" b="1" dirty="0">
                <a:solidFill>
                  <a:srgbClr val="FFFF00"/>
                </a:solidFill>
                <a:latin typeface="Times New Roman" pitchFamily="18" charset="0"/>
                <a:cs typeface="Times New Roman" pitchFamily="18" charset="0"/>
              </a:rPr>
              <a:t> ý </a:t>
            </a:r>
            <a:r>
              <a:rPr lang="en-US" sz="2000" b="1" dirty="0" err="1" smtClean="0">
                <a:solidFill>
                  <a:srgbClr val="FFFF00"/>
                </a:solidFill>
                <a:latin typeface="Times New Roman" pitchFamily="18" charset="0"/>
                <a:cs typeface="Times New Roman" pitchFamily="18" charset="0"/>
              </a:rPr>
              <a:t>muốn</a:t>
            </a:r>
            <a:r>
              <a:rPr lang="en-US" sz="2000" b="1" dirty="0" smtClean="0">
                <a:solidFill>
                  <a:srgbClr val="FFFF00"/>
                </a:solidFill>
                <a:latin typeface="Times New Roman" pitchFamily="18" charset="0"/>
                <a:cs typeface="Times New Roman" pitchFamily="18" charset="0"/>
              </a:rPr>
              <a:t>.</a:t>
            </a:r>
          </a:p>
          <a:p>
            <a:pPr algn="just"/>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Tìm</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không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gian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phù</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hợp</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không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ảnh</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hưởng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bởi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yếu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tố</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ngoại</a:t>
            </a:r>
            <a:r>
              <a:rPr lang="en-US" sz="2000" b="1" dirty="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cảnh</a:t>
            </a:r>
            <a:r>
              <a:rPr lang="en-US" sz="2000" b="1" dirty="0" smtClean="0">
                <a:solidFill>
                  <a:srgbClr val="FFFF00"/>
                </a:solidFill>
                <a:latin typeface="Times New Roman" pitchFamily="18" charset="0"/>
                <a:cs typeface="Times New Roman" pitchFamily="18" charset="0"/>
              </a:rPr>
              <a:t>.</a:t>
            </a:r>
          </a:p>
          <a:p>
            <a:pPr algn="just"/>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Trang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phục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tham</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gia</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lớp</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học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cũng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phải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lịch</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sự</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gọn</a:t>
            </a:r>
            <a:r>
              <a:rPr lang="en-US" sz="2000" b="1" dirty="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gàng</a:t>
            </a:r>
            <a:r>
              <a:rPr lang="en-US" sz="2000" b="1" dirty="0">
                <a:solidFill>
                  <a:srgbClr val="FFFF00"/>
                </a:solidFill>
                <a:latin typeface="Times New Roman" pitchFamily="18" charset="0"/>
                <a:cs typeface="Times New Roman" pitchFamily="18" charset="0"/>
              </a:rPr>
              <a:t>.</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xmlns=""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xmlns=""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6" name="Rounded Rectangle 75"/>
          <p:cNvSpPr/>
          <p:nvPr/>
        </p:nvSpPr>
        <p:spPr>
          <a:xfrm>
            <a:off x="4076700" y="1089248"/>
            <a:ext cx="5024438" cy="3959002"/>
          </a:xfrm>
          <a:prstGeom prst="round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Cần</a:t>
            </a:r>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thực</a:t>
            </a:r>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hiện</a:t>
            </a:r>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tốt</a:t>
            </a:r>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nguyên</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tắc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lịch</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sự</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trực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tuyến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như</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không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bật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thiết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hình</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nếu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không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mặc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trang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phục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phù</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hợp</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để</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chế</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độ</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im</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lặng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trên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thiết</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bị</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hội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thoại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nếu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chưa</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cần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thảo</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luận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phản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hồi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được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yêu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cầu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trả</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lời</a:t>
            </a:r>
            <a:r>
              <a:rPr lang="en-US" sz="2000" b="1" dirty="0">
                <a:solidFill>
                  <a:srgbClr val="FFFF00"/>
                </a:solidFill>
                <a:latin typeface="Times New Roman" pitchFamily="18" charset="0"/>
                <a:cs typeface="Times New Roman" pitchFamily="18" charset="0"/>
              </a:rPr>
              <a:t>. </a:t>
            </a:r>
            <a:endParaRPr lang="en-US" sz="2000" b="1" dirty="0" smtClean="0">
              <a:solidFill>
                <a:srgbClr val="FFFF00"/>
              </a:solidFill>
              <a:latin typeface="Times New Roman" pitchFamily="18" charset="0"/>
              <a:cs typeface="Times New Roman" pitchFamily="18" charset="0"/>
            </a:endParaRPr>
          </a:p>
          <a:p>
            <a:pPr algn="just"/>
            <a:r>
              <a:rPr lang="en-US" sz="2000" b="1" dirty="0" smtClean="0">
                <a:solidFill>
                  <a:srgbClr val="FFFF00"/>
                </a:solidFill>
                <a:latin typeface="Times New Roman" pitchFamily="18" charset="0"/>
                <a:cs typeface="Times New Roman" pitchFamily="18" charset="0"/>
              </a:rPr>
              <a:t>- </a:t>
            </a:r>
            <a:r>
              <a:rPr lang="en-US" sz="2000" b="1" dirty="0" err="1" smtClean="0">
                <a:solidFill>
                  <a:srgbClr val="FFFF00"/>
                </a:solidFill>
                <a:latin typeface="Times New Roman" pitchFamily="18" charset="0"/>
                <a:cs typeface="Times New Roman" pitchFamily="18" charset="0"/>
              </a:rPr>
              <a:t>Cần</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chủ</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động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tham</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gia</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thảo</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luận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trong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phòng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thoại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được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nêu</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tên</a:t>
            </a:r>
            <a:r>
              <a:rPr lang="en-US" sz="2000" b="1" dirty="0" smtClean="0">
                <a:solidFill>
                  <a:srgbClr val="FFFF00"/>
                </a:solidFill>
                <a:latin typeface="Times New Roman" pitchFamily="18" charset="0"/>
                <a:cs typeface="Times New Roman" pitchFamily="18" charset="0"/>
              </a:rPr>
              <a:t>.</a:t>
            </a:r>
          </a:p>
          <a:p>
            <a:pPr algn="just"/>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a:t>
            </a:r>
            <a:r>
              <a:rPr lang="en-US" sz="2000" b="1" dirty="0" err="1" smtClean="0">
                <a:solidFill>
                  <a:srgbClr val="FFFF00"/>
                </a:solidFill>
                <a:latin typeface="Times New Roman" pitchFamily="18" charset="0"/>
                <a:cs typeface="Times New Roman" pitchFamily="18" charset="0"/>
              </a:rPr>
              <a:t>hông</a:t>
            </a:r>
            <a:r>
              <a:rPr lang="en-US" sz="2000" b="1" dirty="0" smtClean="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báo</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với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những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người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đang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cùng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tham</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gia</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khi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bản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thân</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phải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dừng</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buổi</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học</a:t>
            </a:r>
            <a:r>
              <a:rPr lang="en-US" sz="2000" b="1" dirty="0">
                <a:solidFill>
                  <a:srgbClr val="FFFF00"/>
                </a:solidFill>
                <a:latin typeface="Times New Roman" pitchFamily="18" charset="0"/>
                <a:cs typeface="Times New Roman" pitchFamily="18" charset="0"/>
              </a:rPr>
              <a:t> </a:t>
            </a:r>
            <a:r>
              <a:rPr lang="en-US" sz="2000" b="1" dirty="0" err="1">
                <a:solidFill>
                  <a:srgbClr val="FFFF00"/>
                </a:solidFill>
                <a:latin typeface="Times New Roman" pitchFamily="18" charset="0"/>
                <a:cs typeface="Times New Roman" pitchFamily="18" charset="0"/>
              </a:rPr>
              <a:t>sớm</a:t>
            </a:r>
            <a:r>
              <a:rPr lang="en-US" sz="2000" b="1" dirty="0" smtClean="0">
                <a:solidFill>
                  <a:srgbClr val="FFFF00"/>
                </a:solidFill>
                <a:latin typeface="Times New Roman" pitchFamily="18" charset="0"/>
                <a:cs typeface="Times New Roman" pitchFamily="18" charset="0"/>
              </a:rPr>
              <a:t>.</a:t>
            </a:r>
          </a:p>
        </p:txBody>
      </p:sp>
      <p:grpSp>
        <p:nvGrpSpPr>
          <p:cNvPr id="96" name="Group 95"/>
          <p:cNvGrpSpPr/>
          <p:nvPr/>
        </p:nvGrpSpPr>
        <p:grpSpPr>
          <a:xfrm>
            <a:off x="-114300" y="944507"/>
            <a:ext cx="3365663" cy="4198993"/>
            <a:chOff x="-114300" y="944507"/>
            <a:chExt cx="3365663" cy="4198993"/>
          </a:xfrm>
        </p:grpSpPr>
        <p:grpSp>
          <p:nvGrpSpPr>
            <p:cNvPr id="81" name="Group 80"/>
            <p:cNvGrpSpPr/>
            <p:nvPr/>
          </p:nvGrpSpPr>
          <p:grpSpPr>
            <a:xfrm>
              <a:off x="-114300" y="944507"/>
              <a:ext cx="3365663" cy="4198993"/>
              <a:chOff x="-114299" y="944507"/>
              <a:chExt cx="3365663" cy="4198993"/>
            </a:xfrm>
          </p:grpSpPr>
          <p:sp>
            <p:nvSpPr>
              <p:cNvPr id="82" name="Arc 81">
                <a:extLst>
                  <a:ext uri="{FF2B5EF4-FFF2-40B4-BE49-F238E27FC236}">
                    <a16:creationId xmlns:a16="http://schemas.microsoft.com/office/drawing/2014/main" xmlns=""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944507"/>
                <a:ext cx="2462589" cy="3514935"/>
                <a:chOff x="642561" y="944507"/>
                <a:chExt cx="2462589" cy="3514935"/>
              </a:xfrm>
            </p:grpSpPr>
            <p:sp>
              <p:nvSpPr>
                <p:cNvPr id="84" name="Rectangle 83">
                  <a:extLst>
                    <a:ext uri="{FF2B5EF4-FFF2-40B4-BE49-F238E27FC236}">
                      <a16:creationId xmlns:a16="http://schemas.microsoft.com/office/drawing/2014/main" xmlns="" id="{771F1AFD-BB6C-F148-981C-ADEBA3519E44}"/>
                    </a:ext>
                  </a:extLst>
                </p:cNvPr>
                <p:cNvSpPr/>
                <p:nvPr/>
              </p:nvSpPr>
              <p:spPr>
                <a:xfrm>
                  <a:off x="1620765" y="944507"/>
                  <a:ext cx="1484385" cy="1365819"/>
                </a:xfrm>
                <a:prstGeom prst="rect">
                  <a:avLst/>
                </a:prstGeom>
                <a:noFill/>
              </p:spPr>
              <p:txBody>
                <a:bodyPr wrap="square" lIns="57210" tIns="28605" rIns="57210" bIns="28605">
                  <a:spAutoFit/>
                </a:bodyPr>
                <a:lstStyle/>
                <a:p>
                  <a:pPr defTabSz="286044">
                    <a:defRPr/>
                  </a:pPr>
                  <a:r>
                    <a:rPr lang="en-US" sz="2500" b="1" dirty="0" smtClean="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sz="2000" b="1" dirty="0" err="1"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Không</a:t>
                  </a:r>
                  <a:r>
                    <a:rPr lang="en-US" sz="2000" b="1" dirty="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 </a:t>
                  </a:r>
                  <a:r>
                    <a:rPr lang="en-US" sz="2000" b="1" dirty="0"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chia </a:t>
                  </a:r>
                  <a:r>
                    <a:rPr lang="en-US" sz="2000" b="1" dirty="0" err="1"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sẻ</a:t>
                  </a:r>
                  <a:r>
                    <a:rPr lang="en-US" sz="2000" b="1" dirty="0"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 </a:t>
                  </a:r>
                  <a:r>
                    <a:rPr lang="en-US" sz="2000" b="1" dirty="0" err="1"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thông</a:t>
                  </a:r>
                  <a:r>
                    <a:rPr lang="en-US" sz="2000" b="1" dirty="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 </a:t>
                  </a:r>
                  <a:r>
                    <a:rPr lang="en-US" sz="2000" b="1" dirty="0"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tin </a:t>
                  </a:r>
                  <a:r>
                    <a:rPr lang="en-US" sz="2000" b="1" dirty="0" err="1"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lớp</a:t>
                  </a:r>
                  <a:r>
                    <a:rPr lang="en-US" sz="2000" b="1" dirty="0"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 </a:t>
                  </a:r>
                  <a:r>
                    <a:rPr lang="en-US" sz="2000" b="1" dirty="0" err="1" smtClean="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rPr>
                    <a:t>học</a:t>
                  </a:r>
                  <a:endParaRPr lang="en-US" sz="2000" b="1" dirty="0">
                    <a:ln w="0"/>
                    <a:solidFill>
                      <a:srgbClr val="FFC002"/>
                    </a:solidFill>
                    <a:effectLst>
                      <a:outerShdw blurRad="38100" dist="38100" dir="2700000" algn="tl">
                        <a:srgbClr val="000000">
                          <a:alpha val="43137"/>
                        </a:srgbClr>
                      </a:outerShdw>
                    </a:effectLst>
                    <a:latin typeface="Times New Roman" pitchFamily="18" charset="0"/>
                    <a:ea typeface="Broad" pitchFamily="18" charset="0"/>
                    <a:cs typeface="Times New Roman" pitchFamily="18" charset="0"/>
                  </a:endParaRPr>
                </a:p>
              </p:txBody>
            </p:sp>
            <p:sp>
              <p:nvSpPr>
                <p:cNvPr id="85" name="Arc 84">
                  <a:extLst>
                    <a:ext uri="{FF2B5EF4-FFF2-40B4-BE49-F238E27FC236}">
                      <a16:creationId xmlns:a16="http://schemas.microsoft.com/office/drawing/2014/main" xmlns=""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xmlns=""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xmlns=""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xmlns=""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xmlns="" id="{A5FDF339-E0BA-794B-8AC2-19BF659C4A5A}"/>
                  </a:ext>
                </a:extLst>
              </p:cNvPr>
              <p:cNvSpPr/>
              <p:nvPr/>
            </p:nvSpPr>
            <p:spPr>
              <a:xfrm>
                <a:off x="2616606" y="2011307"/>
                <a:ext cx="1326744" cy="1365819"/>
              </a:xfrm>
              <a:prstGeom prst="rect">
                <a:avLst/>
              </a:prstGeom>
              <a:noFill/>
            </p:spPr>
            <p:txBody>
              <a:bodyPr wrap="square" lIns="57210" tIns="28605" rIns="57210" bIns="28605">
                <a:spAutoFit/>
              </a:bodyPr>
              <a:lstStyle/>
              <a:p>
                <a:pPr defTabSz="286044">
                  <a:defRPr/>
                </a:pPr>
                <a:r>
                  <a:rPr lang="en-US" sz="2500" dirty="0" smtClean="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ctr" defTabSz="286044">
                  <a:defRPr/>
                </a:pPr>
                <a:r>
                  <a:rPr lang="en-US" sz="20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Trước</a:t>
                </a:r>
                <a:r>
                  <a:rPr lang="en-US" sz="2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khi</a:t>
                </a:r>
                <a:r>
                  <a:rPr lang="en-US" sz="2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vào</a:t>
                </a:r>
                <a:r>
                  <a:rPr lang="en-US" sz="2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tiết</a:t>
                </a:r>
                <a:r>
                  <a:rPr lang="en-US" sz="2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học</a:t>
                </a:r>
                <a:endParaRPr lang="en-US" sz="2000" dirty="0">
                  <a:ln w="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0" name="Arc 99">
                <a:extLst>
                  <a:ext uri="{FF2B5EF4-FFF2-40B4-BE49-F238E27FC236}">
                    <a16:creationId xmlns:a16="http://schemas.microsoft.com/office/drawing/2014/main" xmlns=""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xmlns=""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xmlns=""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5" name="Group 114"/>
          <p:cNvGrpSpPr/>
          <p:nvPr/>
        </p:nvGrpSpPr>
        <p:grpSpPr>
          <a:xfrm>
            <a:off x="228600" y="1771650"/>
            <a:ext cx="3606750" cy="3292252"/>
            <a:chOff x="228600" y="1790700"/>
            <a:chExt cx="3606750" cy="3292252"/>
          </a:xfrm>
        </p:grpSpPr>
        <p:grpSp>
          <p:nvGrpSpPr>
            <p:cNvPr id="106" name="Group 105"/>
            <p:cNvGrpSpPr/>
            <p:nvPr/>
          </p:nvGrpSpPr>
          <p:grpSpPr>
            <a:xfrm>
              <a:off x="228600" y="1790700"/>
              <a:ext cx="3606750" cy="3292252"/>
              <a:chOff x="206800" y="1790700"/>
              <a:chExt cx="3606750" cy="3292252"/>
            </a:xfrm>
          </p:grpSpPr>
          <p:sp>
            <p:nvSpPr>
              <p:cNvPr id="107" name="Arc 106">
                <a:extLst>
                  <a:ext uri="{FF2B5EF4-FFF2-40B4-BE49-F238E27FC236}">
                    <a16:creationId xmlns:a16="http://schemas.microsoft.com/office/drawing/2014/main" xmlns="" id="{993693D6-3852-F940-A4ED-A557E6B1F489}"/>
                  </a:ext>
                </a:extLst>
              </p:cNvPr>
              <p:cNvSpPr/>
              <p:nvPr/>
            </p:nvSpPr>
            <p:spPr>
              <a:xfrm>
                <a:off x="206800" y="1790700"/>
                <a:ext cx="3146000" cy="3254152"/>
              </a:xfrm>
              <a:prstGeom prst="arc">
                <a:avLst>
                  <a:gd name="adj1" fmla="val 21494802"/>
                  <a:gd name="adj2" fmla="val 2692159"/>
                </a:avLst>
              </a:prstGeom>
              <a:noFill/>
              <a:ln w="133032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xmlns="" id="{6475F51C-17FB-0945-B3FA-591D623FD3E7}"/>
                  </a:ext>
                </a:extLst>
              </p:cNvPr>
              <p:cNvSpPr/>
              <p:nvPr/>
            </p:nvSpPr>
            <p:spPr>
              <a:xfrm>
                <a:off x="2800350" y="3478157"/>
                <a:ext cx="1013200" cy="1058043"/>
              </a:xfrm>
              <a:prstGeom prst="rect">
                <a:avLst/>
              </a:prstGeom>
              <a:noFill/>
            </p:spPr>
            <p:txBody>
              <a:bodyPr wrap="square" lIns="57210" tIns="28605" rIns="57210" bIns="28605">
                <a:spAutoFit/>
              </a:bodyPr>
              <a:lstStyle/>
              <a:p>
                <a:pPr algn="ctr" defTabSz="286044">
                  <a:defRPr/>
                </a:pPr>
                <a:r>
                  <a:rPr lang="en-US" sz="2500" b="1" dirty="0" smtClean="0">
                    <a:ln w="0"/>
                    <a:solidFill>
                      <a:srgbClr val="4BACBE"/>
                    </a:solidFill>
                    <a:effectLst>
                      <a:outerShdw blurRad="38100" dist="38100" dir="2700000" algn="tl">
                        <a:srgbClr val="000000">
                          <a:alpha val="43137"/>
                        </a:srgbClr>
                      </a:outerShdw>
                    </a:effectLst>
                    <a:latin typeface="Broadway" pitchFamily="82" charset="0"/>
                    <a:cs typeface="Times New Roman" pitchFamily="18" charset="0"/>
                  </a:rPr>
                  <a:t>03</a:t>
                </a:r>
                <a:r>
                  <a:rPr lang="en-US" sz="2000" b="1" dirty="0"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Trong</a:t>
                </a:r>
                <a:r>
                  <a:rPr lang="en-US" sz="2000" b="1" dirty="0"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tiết</a:t>
                </a:r>
                <a:r>
                  <a:rPr lang="en-US" sz="2000" b="1" dirty="0"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err="1" smtClean="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học</a:t>
                </a:r>
                <a:endParaRPr lang="en-US" sz="2000" b="1" dirty="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9" name="Arc 108">
                <a:extLst>
                  <a:ext uri="{FF2B5EF4-FFF2-40B4-BE49-F238E27FC236}">
                    <a16:creationId xmlns:a16="http://schemas.microsoft.com/office/drawing/2014/main" xmlns="" id="{3505AC8B-0B1A-4444-BE23-3A0776C2FD83}"/>
                  </a:ext>
                </a:extLst>
              </p:cNvPr>
              <p:cNvSpPr/>
              <p:nvPr/>
            </p:nvSpPr>
            <p:spPr>
              <a:xfrm rot="21405305">
                <a:off x="662221" y="2506076"/>
                <a:ext cx="1769916" cy="1829259"/>
              </a:xfrm>
              <a:prstGeom prst="arc">
                <a:avLst>
                  <a:gd name="adj1" fmla="val 21563413"/>
                  <a:gd name="adj2" fmla="val 2705907"/>
                </a:avLst>
              </a:prstGeom>
              <a:noFill/>
              <a:ln w="1016000" cap="flat" cmpd="sng" algn="ctr">
                <a:gradFill flip="none" rotWithShape="1">
                  <a:gsLst>
                    <a:gs pos="56000">
                      <a:srgbClr val="76D6FF"/>
                    </a:gs>
                    <a:gs pos="77000">
                      <a:srgbClr val="449DC2"/>
                    </a:gs>
                  </a:gsLst>
                  <a:lin ang="189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10" name="Picture 109">
                <a:extLst>
                  <a:ext uri="{FF2B5EF4-FFF2-40B4-BE49-F238E27FC236}">
                    <a16:creationId xmlns:a16="http://schemas.microsoft.com/office/drawing/2014/main" xmlns="" id="{41B94FD1-08CB-0340-9D77-993E0A960A50}"/>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l="26909" t="34829" r="51756" b="38712"/>
              <a:stretch/>
            </p:blipFill>
            <p:spPr>
              <a:xfrm>
                <a:off x="2285154" y="3640787"/>
                <a:ext cx="297857" cy="301034"/>
              </a:xfrm>
              <a:prstGeom prst="rect">
                <a:avLst/>
              </a:prstGeom>
            </p:spPr>
          </p:pic>
          <p:sp>
            <p:nvSpPr>
              <p:cNvPr id="111" name="Rectangle 110">
                <a:extLst>
                  <a:ext uri="{FF2B5EF4-FFF2-40B4-BE49-F238E27FC236}">
                    <a16:creationId xmlns:a16="http://schemas.microsoft.com/office/drawing/2014/main" xmlns="" id="{37324200-BC98-424C-A903-A110E4D2BC8A}"/>
                  </a:ext>
                </a:extLst>
              </p:cNvPr>
              <p:cNvSpPr/>
              <p:nvPr/>
            </p:nvSpPr>
            <p:spPr>
              <a:xfrm>
                <a:off x="2250809" y="4678800"/>
                <a:ext cx="517789" cy="404152"/>
              </a:xfrm>
              <a:prstGeom prst="rect">
                <a:avLst/>
              </a:prstGeom>
              <a:noFill/>
            </p:spPr>
            <p:txBody>
              <a:bodyPr wrap="square" lIns="57210" tIns="28605" rIns="57210" bIns="28605">
                <a:spAutoFit/>
              </a:bodyPr>
              <a:lstStyle/>
              <a:p>
                <a:pPr algn="ctr" defTabSz="286044">
                  <a:defRPr/>
                </a:pPr>
                <a:endParaRPr lang="en-US" sz="3200" dirty="0">
                  <a:ln w="0"/>
                  <a:solidFill>
                    <a:srgbClr val="93BC46"/>
                  </a:solidFill>
                  <a:latin typeface="Broadway" panose="04040905080B02020502" pitchFamily="82" charset="0"/>
                </a:endParaRPr>
              </a:p>
            </p:txBody>
          </p:sp>
        </p:grpSp>
        <p:grpSp>
          <p:nvGrpSpPr>
            <p:cNvPr id="112" name="Group 111"/>
            <p:cNvGrpSpPr/>
            <p:nvPr/>
          </p:nvGrpSpPr>
          <p:grpSpPr>
            <a:xfrm>
              <a:off x="853878" y="2815049"/>
              <a:ext cx="1327864" cy="1327863"/>
              <a:chOff x="857391" y="2794706"/>
              <a:chExt cx="1327864" cy="1327863"/>
            </a:xfrm>
          </p:grpSpPr>
          <p:sp>
            <p:nvSpPr>
              <p:cNvPr id="113" name="Oval 112">
                <a:extLst>
                  <a:ext uri="{FF2B5EF4-FFF2-40B4-BE49-F238E27FC236}">
                    <a16:creationId xmlns:a16="http://schemas.microsoft.com/office/drawing/2014/main" xmlns=""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6066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9494271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P spid="7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17</a:t>
            </a:fld>
            <a:endParaRPr lang="en-US"/>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sp>
        <p:nvSpPr>
          <p:cNvPr id="7" name="TextBox 6"/>
          <p:cNvSpPr txBox="1"/>
          <p:nvPr/>
        </p:nvSpPr>
        <p:spPr>
          <a:xfrm>
            <a:off x="-515" y="601474"/>
            <a:ext cx="8347606" cy="446276"/>
          </a:xfrm>
          <a:prstGeom prst="rect">
            <a:avLst/>
          </a:prstGeom>
          <a:noFill/>
        </p:spPr>
        <p:txBody>
          <a:bodyPr wrap="none" rtlCol="0">
            <a:spAutoFit/>
          </a:bodyPr>
          <a:lstStyle/>
          <a:p>
            <a:r>
              <a:rPr lang="en-US" sz="2300" b="1" dirty="0">
                <a:ln w="11430"/>
                <a:solidFill>
                  <a:srgbClr val="FF0000"/>
                </a:solidFill>
                <a:effectLst>
                  <a:outerShdw blurRad="50800" dist="39000" dir="5460000" algn="tl">
                    <a:srgbClr val="000000">
                      <a:alpha val="38000"/>
                    </a:srgbClr>
                  </a:outerShdw>
                </a:effectLst>
              </a:rPr>
              <a:t> 5.3. THỰC HIỆN TỐT VĂN HÓA ỨNG XỬ TRÊN KHÔNG GIAN MẠNG</a:t>
            </a:r>
          </a:p>
        </p:txBody>
      </p:sp>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585" y="1047750"/>
            <a:ext cx="337761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15000" y="1047750"/>
            <a:ext cx="332067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7585" y="3109662"/>
            <a:ext cx="3377615" cy="190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70417" y="3109663"/>
            <a:ext cx="3365254" cy="190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86483" y="1707510"/>
            <a:ext cx="4179054" cy="2352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35391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fade">
                                      <p:cBhvr>
                                        <p:cTn id="12" dur="500"/>
                                        <p:tgtEl>
                                          <p:spTgt spid="153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fade">
                                      <p:cBhvr>
                                        <p:cTn id="17" dur="500"/>
                                        <p:tgtEl>
                                          <p:spTgt spid="1536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365"/>
                                        </p:tgtEl>
                                        <p:attrNameLst>
                                          <p:attrName>style.visibility</p:attrName>
                                        </p:attrNameLst>
                                      </p:cBhvr>
                                      <p:to>
                                        <p:strVal val="visible"/>
                                      </p:to>
                                    </p:set>
                                    <p:animEffect transition="in" filter="fade">
                                      <p:cBhvr>
                                        <p:cTn id="22" dur="500"/>
                                        <p:tgtEl>
                                          <p:spTgt spid="1536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366"/>
                                        </p:tgtEl>
                                        <p:attrNameLst>
                                          <p:attrName>style.visibility</p:attrName>
                                        </p:attrNameLst>
                                      </p:cBhvr>
                                      <p:to>
                                        <p:strVal val="visible"/>
                                      </p:to>
                                    </p:set>
                                    <p:animEffect transition="in" filter="fade">
                                      <p:cBhvr>
                                        <p:cTn id="27"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18</a:t>
            </a:fld>
            <a:endParaRPr lang="en-US"/>
          </a:p>
        </p:txBody>
      </p:sp>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sp>
        <p:nvSpPr>
          <p:cNvPr id="7" name="TextBox 6"/>
          <p:cNvSpPr txBox="1"/>
          <p:nvPr/>
        </p:nvSpPr>
        <p:spPr>
          <a:xfrm>
            <a:off x="-515" y="601474"/>
            <a:ext cx="8347606" cy="446276"/>
          </a:xfrm>
          <a:prstGeom prst="rect">
            <a:avLst/>
          </a:prstGeom>
          <a:noFill/>
        </p:spPr>
        <p:txBody>
          <a:bodyPr wrap="none" rtlCol="0">
            <a:spAutoFit/>
          </a:bodyPr>
          <a:lstStyle/>
          <a:p>
            <a:r>
              <a:rPr lang="en-US" sz="2300" b="1" dirty="0">
                <a:ln w="11430"/>
                <a:solidFill>
                  <a:srgbClr val="FF0000"/>
                </a:solidFill>
                <a:effectLst>
                  <a:outerShdw blurRad="50800" dist="39000" dir="5460000" algn="tl">
                    <a:srgbClr val="000000">
                      <a:alpha val="38000"/>
                    </a:srgbClr>
                  </a:outerShdw>
                </a:effectLst>
              </a:rPr>
              <a:t> 5.3. THỰC HIỆN TỐT VĂN HÓA ỨNG XỬ TRÊN KHÔNG GIAN MẠNG</a:t>
            </a:r>
          </a:p>
        </p:txBody>
      </p:sp>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1047750"/>
            <a:ext cx="3370813" cy="190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600" y="2952750"/>
            <a:ext cx="3356412" cy="1892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30037" y="2953104"/>
            <a:ext cx="3342764" cy="1893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30037" y="1047750"/>
            <a:ext cx="3342764" cy="1905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95950" y="1962150"/>
            <a:ext cx="3443288" cy="1940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5" y="1973841"/>
            <a:ext cx="3329401" cy="1893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056209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fade">
                                      <p:cBhvr>
                                        <p:cTn id="12" dur="500"/>
                                        <p:tgtEl>
                                          <p:spTgt spid="163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90"/>
                                        </p:tgtEl>
                                        <p:attrNameLst>
                                          <p:attrName>style.visibility</p:attrName>
                                        </p:attrNameLst>
                                      </p:cBhvr>
                                      <p:to>
                                        <p:strVal val="visible"/>
                                      </p:to>
                                    </p:set>
                                    <p:animEffect transition="in" filter="fade">
                                      <p:cBhvr>
                                        <p:cTn id="17" dur="500"/>
                                        <p:tgtEl>
                                          <p:spTgt spid="1639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389"/>
                                        </p:tgtEl>
                                        <p:attrNameLst>
                                          <p:attrName>style.visibility</p:attrName>
                                        </p:attrNameLst>
                                      </p:cBhvr>
                                      <p:to>
                                        <p:strVal val="visible"/>
                                      </p:to>
                                    </p:set>
                                    <p:animEffect transition="in" filter="fade">
                                      <p:cBhvr>
                                        <p:cTn id="22" dur="500"/>
                                        <p:tgtEl>
                                          <p:spTgt spid="1638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391"/>
                                        </p:tgtEl>
                                        <p:attrNameLst>
                                          <p:attrName>style.visibility</p:attrName>
                                        </p:attrNameLst>
                                      </p:cBhvr>
                                      <p:to>
                                        <p:strVal val="visible"/>
                                      </p:to>
                                    </p:set>
                                    <p:animEffect transition="in" filter="fade">
                                      <p:cBhvr>
                                        <p:cTn id="32" dur="5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19</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sp>
        <p:nvSpPr>
          <p:cNvPr id="7" name="TextBox 6"/>
          <p:cNvSpPr txBox="1"/>
          <p:nvPr/>
        </p:nvSpPr>
        <p:spPr>
          <a:xfrm>
            <a:off x="587160" y="514350"/>
            <a:ext cx="8252040" cy="800219"/>
          </a:xfrm>
          <a:prstGeom prst="rect">
            <a:avLst/>
          </a:prstGeom>
          <a:noFill/>
        </p:spPr>
        <p:txBody>
          <a:bodyPr wrap="square" rtlCol="0">
            <a:spAutoFit/>
          </a:bodyPr>
          <a:lstStyle/>
          <a:p>
            <a:r>
              <a:rPr lang="en-US" sz="2300" b="1" dirty="0">
                <a:ln w="11430"/>
                <a:solidFill>
                  <a:srgbClr val="FF0000"/>
                </a:solidFill>
                <a:effectLst>
                  <a:outerShdw blurRad="50800" dist="39000" dir="5460000" algn="tl">
                    <a:srgbClr val="000000">
                      <a:alpha val="38000"/>
                    </a:srgbClr>
                  </a:outerShdw>
                </a:effectLst>
              </a:rPr>
              <a:t> 5.4. THỰC HIỆN TỐT CÁC HOẠT ĐỘNG VĂN HÓA, VĂN NGHỆ, </a:t>
            </a:r>
            <a:endParaRPr lang="en-US" sz="2300" b="1" dirty="0" smtClean="0">
              <a:ln w="11430"/>
              <a:solidFill>
                <a:srgbClr val="FF0000"/>
              </a:solidFill>
              <a:effectLst>
                <a:outerShdw blurRad="50800" dist="39000" dir="5460000" algn="tl">
                  <a:srgbClr val="000000">
                    <a:alpha val="38000"/>
                  </a:srgbClr>
                </a:outerShdw>
              </a:effectLst>
            </a:endParaRPr>
          </a:p>
          <a:p>
            <a:pPr algn="just"/>
            <a:r>
              <a:rPr lang="en-US" sz="2300" b="1" dirty="0" smtClean="0">
                <a:ln w="11430"/>
                <a:solidFill>
                  <a:srgbClr val="FF0000"/>
                </a:solidFill>
                <a:effectLst>
                  <a:outerShdw blurRad="50800" dist="39000" dir="5460000" algn="tl">
                    <a:srgbClr val="000000">
                      <a:alpha val="38000"/>
                    </a:srgbClr>
                  </a:outerShdw>
                </a:effectLst>
              </a:rPr>
              <a:t>THỂ </a:t>
            </a:r>
            <a:r>
              <a:rPr lang="en-US" sz="2300" b="1" dirty="0">
                <a:ln w="11430"/>
                <a:solidFill>
                  <a:srgbClr val="FF0000"/>
                </a:solidFill>
                <a:effectLst>
                  <a:outerShdw blurRad="50800" dist="39000" dir="5460000" algn="tl">
                    <a:srgbClr val="000000">
                      <a:alpha val="38000"/>
                    </a:srgbClr>
                  </a:outerShdw>
                </a:effectLst>
              </a:rPr>
              <a:t>THAO, </a:t>
            </a:r>
            <a:r>
              <a:rPr lang="en-US" sz="2300" b="1" dirty="0" smtClean="0">
                <a:ln w="11430"/>
                <a:solidFill>
                  <a:srgbClr val="FF0000"/>
                </a:solidFill>
                <a:effectLst>
                  <a:outerShdw blurRad="50800" dist="39000" dir="5460000" algn="tl">
                    <a:srgbClr val="000000">
                      <a:alpha val="38000"/>
                    </a:srgbClr>
                  </a:outerShdw>
                </a:effectLst>
              </a:rPr>
              <a:t>TÌNH </a:t>
            </a:r>
            <a:r>
              <a:rPr lang="en-US" sz="2300" b="1" dirty="0">
                <a:ln w="11430"/>
                <a:solidFill>
                  <a:srgbClr val="FF0000"/>
                </a:solidFill>
                <a:effectLst>
                  <a:outerShdw blurRad="50800" dist="39000" dir="5460000" algn="tl">
                    <a:srgbClr val="000000">
                      <a:alpha val="38000"/>
                    </a:srgbClr>
                  </a:outerShdw>
                </a:effectLst>
              </a:rPr>
              <a:t>NGUYỆN KHÁC</a:t>
            </a:r>
            <a:r>
              <a:rPr lang="en-US" sz="2300" b="1" dirty="0" smtClean="0">
                <a:ln w="11430"/>
                <a:solidFill>
                  <a:srgbClr val="FF0000"/>
                </a:solidFill>
                <a:effectLst>
                  <a:outerShdw blurRad="50800" dist="39000" dir="5460000" algn="tl">
                    <a:srgbClr val="000000">
                      <a:alpha val="38000"/>
                    </a:srgbClr>
                  </a:outerShdw>
                </a:effectLst>
              </a:rPr>
              <a:t>.</a:t>
            </a:r>
            <a:endParaRPr lang="en-US" sz="2300" b="1" dirty="0">
              <a:ln w="11430"/>
              <a:solidFill>
                <a:srgbClr val="FF0000"/>
              </a:solidFill>
              <a:effectLst>
                <a:outerShdw blurRad="50800" dist="39000" dir="5460000" algn="tl">
                  <a:srgbClr val="000000">
                    <a:alpha val="38000"/>
                  </a:srgbClr>
                </a:outerShdw>
              </a:effectLst>
            </a:endParaRP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xmlns="" id="{C5243927-92A5-104F-A04C-7A0C8B9E987D}"/>
              </a:ext>
            </a:extLst>
          </p:cNvPr>
          <p:cNvSpPr txBox="1"/>
          <p:nvPr/>
        </p:nvSpPr>
        <p:spPr>
          <a:xfrm>
            <a:off x="2667000" y="1962150"/>
            <a:ext cx="6339675" cy="769441"/>
          </a:xfrm>
          <a:prstGeom prst="rect">
            <a:avLst/>
          </a:prstGeom>
          <a:noFill/>
        </p:spPr>
        <p:txBody>
          <a:bodyPr wrap="square" rtlCol="0">
            <a:spAutoFit/>
          </a:bodyPr>
          <a:lstStyle/>
          <a:p>
            <a:pPr lvl="0"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giải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bóng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đá</a:t>
            </a:r>
            <a:r>
              <a:rPr lang="en-US" sz="2200" dirty="0">
                <a:solidFill>
                  <a:srgbClr val="002060"/>
                </a:solidFill>
                <a:latin typeface="Times New Roman" pitchFamily="18" charset="0"/>
                <a:cs typeface="Times New Roman" pitchFamily="18" charset="0"/>
              </a:rPr>
              <a:t> Nam, </a:t>
            </a:r>
            <a:r>
              <a:rPr lang="en-US" sz="2200" dirty="0" err="1">
                <a:solidFill>
                  <a:srgbClr val="002060"/>
                </a:solidFill>
                <a:latin typeface="Times New Roman" pitchFamily="18" charset="0"/>
                <a:cs typeface="Times New Roman" pitchFamily="18" charset="0"/>
              </a:rPr>
              <a:t>Nữ</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viên</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Ngày</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hội</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thể</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thao</a:t>
            </a:r>
            <a:r>
              <a:rPr lang="en-US" sz="2200" dirty="0" smtClean="0">
                <a:solidFill>
                  <a:srgbClr val="002060"/>
                </a:solidFill>
                <a:latin typeface="Times New Roman" pitchFamily="18" charset="0"/>
                <a:cs typeface="Times New Roman" pitchFamily="18" charset="0"/>
              </a:rPr>
              <a:t>…</a:t>
            </a:r>
            <a:endParaRPr lang="en-US" sz="2200" dirty="0">
              <a:solidFill>
                <a:srgbClr val="002060"/>
              </a:solidFill>
              <a:latin typeface="Times New Roman" pitchFamily="18" charset="0"/>
              <a:cs typeface="Times New Roman" pitchFamily="18" charset="0"/>
            </a:endParaRPr>
          </a:p>
        </p:txBody>
      </p:sp>
      <p:sp>
        <p:nvSpPr>
          <p:cNvPr id="24" name="TextBox 23">
            <a:extLst>
              <a:ext uri="{FF2B5EF4-FFF2-40B4-BE49-F238E27FC236}">
                <a16:creationId xmlns:a16="http://schemas.microsoft.com/office/drawing/2014/main" xmlns="" id="{BF27014B-BBD2-4D41-B0E9-F4B4040B19BC}"/>
              </a:ext>
            </a:extLst>
          </p:cNvPr>
          <p:cNvSpPr txBox="1"/>
          <p:nvPr/>
        </p:nvSpPr>
        <p:spPr>
          <a:xfrm>
            <a:off x="2514600" y="2725400"/>
            <a:ext cx="6586705"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tục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xã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từ</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thiện</a:t>
            </a:r>
            <a:r>
              <a:rPr lang="en-US" sz="2200" dirty="0" smtClean="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kiếm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hỗ</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thông</a:t>
            </a:r>
            <a:r>
              <a:rPr lang="en-US" sz="2200" dirty="0">
                <a:solidFill>
                  <a:srgbClr val="002060"/>
                </a:solidFill>
                <a:latin typeface="Times New Roman" pitchFamily="18" charset="0"/>
                <a:cs typeface="Times New Roman" pitchFamily="18" charset="0"/>
              </a:rPr>
              <a:t> tin </a:t>
            </a:r>
            <a:r>
              <a:rPr lang="en-US" sz="2200" dirty="0" err="1">
                <a:solidFill>
                  <a:srgbClr val="002060"/>
                </a:solidFill>
                <a:latin typeface="Times New Roman" pitchFamily="18" charset="0"/>
                <a:cs typeface="Times New Roman" pitchFamily="18" charset="0"/>
              </a:rPr>
              <a:t>nhà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trọ</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đang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học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tập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tại</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trường</a:t>
            </a:r>
            <a:r>
              <a:rPr lang="en-US" sz="2200" dirty="0" smtClean="0">
                <a:solidFill>
                  <a:srgbClr val="002060"/>
                </a:solidFill>
                <a:latin typeface="Times New Roman" pitchFamily="18" charset="0"/>
                <a:cs typeface="Times New Roman" pitchFamily="18" charset="0"/>
              </a:rPr>
              <a:t>……</a:t>
            </a:r>
            <a:endParaRPr lang="en-US" sz="2200" dirty="0">
              <a:solidFill>
                <a:srgbClr val="002060"/>
              </a:solidFill>
              <a:latin typeface="Times New Roman" pitchFamily="18" charset="0"/>
              <a:cs typeface="Times New Roman" pitchFamily="18" charset="0"/>
            </a:endParaRPr>
          </a:p>
        </p:txBody>
      </p:sp>
      <p:sp>
        <p:nvSpPr>
          <p:cNvPr id="29" name="TextBox 28">
            <a:extLst>
              <a:ext uri="{FF2B5EF4-FFF2-40B4-BE49-F238E27FC236}">
                <a16:creationId xmlns:a16="http://schemas.microsoft.com/office/drawing/2014/main" xmlns="" id="{78727C11-9D3B-8248-87B8-2B96EBFA74F5}"/>
              </a:ext>
            </a:extLst>
          </p:cNvPr>
          <p:cNvSpPr txBox="1"/>
          <p:nvPr/>
        </p:nvSpPr>
        <p:spPr>
          <a:xfrm>
            <a:off x="1719717" y="4095750"/>
            <a:ext cx="7381587"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phong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trào</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Sinh</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viên</a:t>
            </a:r>
            <a:r>
              <a:rPr lang="en-US" sz="2200" dirty="0" smtClean="0">
                <a:solidFill>
                  <a:srgbClr val="002060"/>
                </a:solidFill>
                <a:latin typeface="Times New Roman" pitchFamily="18" charset="0"/>
                <a:cs typeface="Times New Roman" pitchFamily="18" charset="0"/>
              </a:rPr>
              <a:t> 5 </a:t>
            </a:r>
            <a:r>
              <a:rPr lang="en-US" sz="2200" dirty="0" err="1" smtClean="0">
                <a:solidFill>
                  <a:srgbClr val="002060"/>
                </a:solidFill>
                <a:latin typeface="Times New Roman" pitchFamily="18" charset="0"/>
                <a:cs typeface="Times New Roman" pitchFamily="18" charset="0"/>
              </a:rPr>
              <a:t>tốt</a:t>
            </a:r>
            <a:r>
              <a:rPr lang="en-US" sz="2200" dirty="0" smtClean="0">
                <a:solidFill>
                  <a:srgbClr val="002060"/>
                </a:solidFill>
                <a:latin typeface="Times New Roman" pitchFamily="18" charset="0"/>
                <a:cs typeface="Times New Roman" pitchFamily="18" charset="0"/>
              </a:rPr>
              <a:t>, NCKH </a:t>
            </a:r>
            <a:r>
              <a:rPr lang="en-US" sz="2200" dirty="0" err="1">
                <a:solidFill>
                  <a:srgbClr val="002060"/>
                </a:solidFill>
                <a:latin typeface="Times New Roman" pitchFamily="18" charset="0"/>
                <a:cs typeface="Times New Roman" pitchFamily="18" charset="0"/>
              </a:rPr>
              <a:t>trong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đặc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biệt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tích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khởi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nghiệp</a:t>
            </a:r>
            <a:r>
              <a:rPr lang="en-US" sz="2200" dirty="0">
                <a:solidFill>
                  <a:srgbClr val="002060"/>
                </a:solidFill>
                <a:latin typeface="Times New Roman" pitchFamily="18" charset="0"/>
                <a:cs typeface="Times New Roman" pitchFamily="18" charset="0"/>
              </a:rPr>
              <a:t>.</a:t>
            </a:r>
          </a:p>
        </p:txBody>
      </p:sp>
      <p:grpSp>
        <p:nvGrpSpPr>
          <p:cNvPr id="49" name="Group 48"/>
          <p:cNvGrpSpPr/>
          <p:nvPr/>
        </p:nvGrpSpPr>
        <p:grpSpPr>
          <a:xfrm>
            <a:off x="-65374" y="1216124"/>
            <a:ext cx="8947316" cy="2590805"/>
            <a:chOff x="-65374" y="1216124"/>
            <a:chExt cx="8947316" cy="2590805"/>
          </a:xfrm>
        </p:grpSpPr>
        <p:sp>
          <p:nvSpPr>
            <p:cNvPr id="14" name="TextBox 13">
              <a:extLst>
                <a:ext uri="{FF2B5EF4-FFF2-40B4-BE49-F238E27FC236}">
                  <a16:creationId xmlns:a16="http://schemas.microsoft.com/office/drawing/2014/main" xmlns="" id="{3D7EF6C6-6002-6647-9154-44005C3267FE}"/>
                </a:ext>
              </a:extLst>
            </p:cNvPr>
            <p:cNvSpPr txBox="1"/>
            <p:nvPr/>
          </p:nvSpPr>
          <p:spPr>
            <a:xfrm>
              <a:off x="2098218" y="1216124"/>
              <a:ext cx="6783724"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hóa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nghệ</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cuộc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dành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viên</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cả</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hình</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thức</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trực</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tiếp</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và</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trực</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tuyến</a:t>
              </a:r>
              <a:r>
                <a:rPr lang="en-US" sz="2200" dirty="0" smtClean="0">
                  <a:solidFill>
                    <a:srgbClr val="002060"/>
                  </a:solidFill>
                  <a:latin typeface="Times New Roman" pitchFamily="18" charset="0"/>
                  <a:cs typeface="Times New Roman" pitchFamily="18" charset="0"/>
                </a:rPr>
                <a:t>.</a:t>
              </a:r>
              <a:endParaRPr lang="en-US" sz="2200" dirty="0">
                <a:solidFill>
                  <a:srgbClr val="002060"/>
                </a:solidFill>
                <a:latin typeface="Times New Roman" pitchFamily="18" charset="0"/>
                <a:cs typeface="Times New Roman" pitchFamily="18" charset="0"/>
              </a:endParaRP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xmlns=""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xmlns=""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xmlns=""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xmlns=""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xmlns=""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xmlns=""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5" name="Group 44"/>
          <p:cNvGrpSpPr/>
          <p:nvPr/>
        </p:nvGrpSpPr>
        <p:grpSpPr>
          <a:xfrm>
            <a:off x="-70815" y="1955446"/>
            <a:ext cx="2628733" cy="1835872"/>
            <a:chOff x="-76200" y="1979214"/>
            <a:chExt cx="2628733" cy="1835872"/>
          </a:xfrm>
        </p:grpSpPr>
        <p:grpSp>
          <p:nvGrpSpPr>
            <p:cNvPr id="2" name="Group 1"/>
            <p:cNvGrpSpPr/>
            <p:nvPr/>
          </p:nvGrpSpPr>
          <p:grpSpPr>
            <a:xfrm>
              <a:off x="1648978" y="1979214"/>
              <a:ext cx="903555" cy="903554"/>
              <a:chOff x="2183584" y="1347626"/>
              <a:chExt cx="1133607" cy="1133606"/>
            </a:xfrm>
          </p:grpSpPr>
          <p:grpSp>
            <p:nvGrpSpPr>
              <p:cNvPr id="16" name="Group 15">
                <a:extLst>
                  <a:ext uri="{FF2B5EF4-FFF2-40B4-BE49-F238E27FC236}">
                    <a16:creationId xmlns:a16="http://schemas.microsoft.com/office/drawing/2014/main" xmlns="" id="{21AAB094-8B8E-C041-B37A-C7F97ABCB1AD}"/>
                  </a:ext>
                </a:extLst>
              </p:cNvPr>
              <p:cNvGrpSpPr>
                <a:grpSpLocks noChangeAspect="1"/>
              </p:cNvGrpSpPr>
              <p:nvPr/>
            </p:nvGrpSpPr>
            <p:grpSpPr>
              <a:xfrm>
                <a:off x="2183584" y="1347626"/>
                <a:ext cx="1133607" cy="1133606"/>
                <a:chOff x="9268664" y="297034"/>
                <a:chExt cx="2068552" cy="2068552"/>
              </a:xfrm>
            </p:grpSpPr>
            <p:sp>
              <p:nvSpPr>
                <p:cNvPr id="17" name="Oval 16">
                  <a:extLst>
                    <a:ext uri="{FF2B5EF4-FFF2-40B4-BE49-F238E27FC236}">
                      <a16:creationId xmlns:a16="http://schemas.microsoft.com/office/drawing/2014/main" xmlns="" id="{8E9E8C7F-DC72-6B4E-96C3-8EF70EC612B4}"/>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xmlns="" id="{76088223-F0ED-564F-90C9-F57EF6513E96}"/>
                    </a:ext>
                  </a:extLst>
                </p:cNvPr>
                <p:cNvSpPr/>
                <p:nvPr/>
              </p:nvSpPr>
              <p:spPr>
                <a:xfrm>
                  <a:off x="9511741" y="540111"/>
                  <a:ext cx="1582396" cy="1582396"/>
                </a:xfrm>
                <a:prstGeom prst="ellipse">
                  <a:avLst/>
                </a:prstGeom>
                <a:gradFill flip="none" rotWithShape="1">
                  <a:gsLst>
                    <a:gs pos="35000">
                      <a:srgbClr val="FFC000"/>
                    </a:gs>
                    <a:gs pos="63000">
                      <a:srgbClr val="FF9300"/>
                    </a:gs>
                    <a:gs pos="86000">
                      <a:srgbClr val="FF930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0" name="Picture 19">
                <a:extLst>
                  <a:ext uri="{FF2B5EF4-FFF2-40B4-BE49-F238E27FC236}">
                    <a16:creationId xmlns:a16="http://schemas.microsoft.com/office/drawing/2014/main" xmlns="" id="{60DC922E-850B-1146-AF31-38F844B086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8719" y="1712728"/>
                <a:ext cx="402792" cy="385772"/>
              </a:xfrm>
              <a:prstGeom prst="rect">
                <a:avLst/>
              </a:prstGeom>
            </p:spPr>
          </p:pic>
        </p:grpSp>
        <p:sp>
          <p:nvSpPr>
            <p:cNvPr id="33" name="Freeform 32">
              <a:extLst>
                <a:ext uri="{FF2B5EF4-FFF2-40B4-BE49-F238E27FC236}">
                  <a16:creationId xmlns:a16="http://schemas.microsoft.com/office/drawing/2014/main" xmlns="" id="{86481C25-E2F2-BB42-BA4C-03C25AF8C3CC}"/>
                </a:ext>
              </a:extLst>
            </p:cNvPr>
            <p:cNvSpPr/>
            <p:nvPr/>
          </p:nvSpPr>
          <p:spPr>
            <a:xfrm rot="841564">
              <a:off x="614960" y="2465054"/>
              <a:ext cx="1783193" cy="37242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6" name="Arc 35">
              <a:extLst>
                <a:ext uri="{FF2B5EF4-FFF2-40B4-BE49-F238E27FC236}">
                  <a16:creationId xmlns:a16="http://schemas.microsoft.com/office/drawing/2014/main" xmlns="" id="{E569D4D9-4C14-6048-888A-B6E6E4E21DA2}"/>
                </a:ext>
              </a:extLst>
            </p:cNvPr>
            <p:cNvSpPr/>
            <p:nvPr/>
          </p:nvSpPr>
          <p:spPr>
            <a:xfrm>
              <a:off x="-76200" y="2428020"/>
              <a:ext cx="1387067" cy="1387066"/>
            </a:xfrm>
            <a:prstGeom prst="arc">
              <a:avLst>
                <a:gd name="adj1" fmla="val 16111212"/>
                <a:gd name="adj2" fmla="val 19280661"/>
              </a:avLst>
            </a:prstGeom>
            <a:ln w="12700">
              <a:solidFill>
                <a:srgbClr val="FFC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xmlns=""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xmlns=""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xmlns=""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xmlns="" id="{F0153945-B350-3D4F-9A3E-E86B38250A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xmlns=""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xmlns=""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8" name="Group 47"/>
          <p:cNvGrpSpPr/>
          <p:nvPr/>
        </p:nvGrpSpPr>
        <p:grpSpPr>
          <a:xfrm>
            <a:off x="-76200" y="2393596"/>
            <a:ext cx="1872118" cy="2387954"/>
            <a:chOff x="-76200" y="2428020"/>
            <a:chExt cx="1872118" cy="2387954"/>
          </a:xfrm>
        </p:grpSpPr>
        <p:grpSp>
          <p:nvGrpSpPr>
            <p:cNvPr id="47" name="Group 46"/>
            <p:cNvGrpSpPr/>
            <p:nvPr/>
          </p:nvGrpSpPr>
          <p:grpSpPr>
            <a:xfrm>
              <a:off x="871734" y="3152209"/>
              <a:ext cx="924184" cy="1663765"/>
              <a:chOff x="721723" y="3141200"/>
              <a:chExt cx="924184" cy="1663765"/>
            </a:xfrm>
          </p:grpSpPr>
          <p:grpSp>
            <p:nvGrpSpPr>
              <p:cNvPr id="41" name="Group 40"/>
              <p:cNvGrpSpPr/>
              <p:nvPr/>
            </p:nvGrpSpPr>
            <p:grpSpPr>
              <a:xfrm>
                <a:off x="721723" y="3880782"/>
                <a:ext cx="924184" cy="924183"/>
                <a:chOff x="869918" y="3986351"/>
                <a:chExt cx="1133607" cy="1133606"/>
              </a:xfrm>
            </p:grpSpPr>
            <p:grpSp>
              <p:nvGrpSpPr>
                <p:cNvPr id="26" name="Group 25">
                  <a:extLst>
                    <a:ext uri="{FF2B5EF4-FFF2-40B4-BE49-F238E27FC236}">
                      <a16:creationId xmlns:a16="http://schemas.microsoft.com/office/drawing/2014/main" xmlns="" id="{85B64934-14D9-674B-9561-AF14E0D88B3C}"/>
                    </a:ext>
                  </a:extLst>
                </p:cNvPr>
                <p:cNvGrpSpPr>
                  <a:grpSpLocks noChangeAspect="1"/>
                </p:cNvGrpSpPr>
                <p:nvPr/>
              </p:nvGrpSpPr>
              <p:grpSpPr>
                <a:xfrm>
                  <a:off x="869918" y="3986351"/>
                  <a:ext cx="1133607" cy="1133606"/>
                  <a:chOff x="9268664" y="297034"/>
                  <a:chExt cx="2068552" cy="2068552"/>
                </a:xfrm>
              </p:grpSpPr>
              <p:sp>
                <p:nvSpPr>
                  <p:cNvPr id="27" name="Oval 26">
                    <a:extLst>
                      <a:ext uri="{FF2B5EF4-FFF2-40B4-BE49-F238E27FC236}">
                        <a16:creationId xmlns:a16="http://schemas.microsoft.com/office/drawing/2014/main" xmlns="" id="{9C1F9FCC-0878-C444-B5BD-F8AC4C6CCF4D}"/>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a:extLst>
                      <a:ext uri="{FF2B5EF4-FFF2-40B4-BE49-F238E27FC236}">
                        <a16:creationId xmlns:a16="http://schemas.microsoft.com/office/drawing/2014/main" xmlns="" id="{32A75A84-0AD5-0945-8C7C-BBA73BB7F7EB}"/>
                      </a:ext>
                    </a:extLst>
                  </p:cNvPr>
                  <p:cNvSpPr/>
                  <p:nvPr/>
                </p:nvSpPr>
                <p:spPr>
                  <a:xfrm>
                    <a:off x="9511741" y="540111"/>
                    <a:ext cx="1582396" cy="1582396"/>
                  </a:xfrm>
                  <a:prstGeom prst="ellipse">
                    <a:avLst/>
                  </a:prstGeom>
                  <a:gradFill flip="none" rotWithShape="1">
                    <a:gsLst>
                      <a:gs pos="34000">
                        <a:srgbClr val="59C8CF"/>
                      </a:gs>
                      <a:gs pos="86000">
                        <a:srgbClr val="2E6E7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30" name="Picture 29">
                  <a:extLst>
                    <a:ext uri="{FF2B5EF4-FFF2-40B4-BE49-F238E27FC236}">
                      <a16:creationId xmlns:a16="http://schemas.microsoft.com/office/drawing/2014/main" xmlns="" id="{906BB80E-5BFA-F848-AA84-68ED2A33E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4020" y="4311997"/>
                  <a:ext cx="454768" cy="461454"/>
                </a:xfrm>
                <a:prstGeom prst="rect">
                  <a:avLst/>
                </a:prstGeom>
              </p:spPr>
            </p:pic>
          </p:grpSp>
          <p:sp>
            <p:nvSpPr>
              <p:cNvPr id="35" name="Freeform 34">
                <a:extLst>
                  <a:ext uri="{FF2B5EF4-FFF2-40B4-BE49-F238E27FC236}">
                    <a16:creationId xmlns:a16="http://schemas.microsoft.com/office/drawing/2014/main" xmlns="" id="{4F011515-1551-2242-BB70-D4DE4F31E091}"/>
                  </a:ext>
                </a:extLst>
              </p:cNvPr>
              <p:cNvSpPr/>
              <p:nvPr/>
            </p:nvSpPr>
            <p:spPr>
              <a:xfrm rot="6260446">
                <a:off x="170549" y="3727895"/>
                <a:ext cx="1483150" cy="309759"/>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70B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38" name="Arc 37">
              <a:extLst>
                <a:ext uri="{FF2B5EF4-FFF2-40B4-BE49-F238E27FC236}">
                  <a16:creationId xmlns:a16="http://schemas.microsoft.com/office/drawing/2014/main" xmlns="" id="{6CD81095-C84F-F548-A7D0-5592553182CD}"/>
                </a:ext>
              </a:extLst>
            </p:cNvPr>
            <p:cNvSpPr/>
            <p:nvPr/>
          </p:nvSpPr>
          <p:spPr>
            <a:xfrm>
              <a:off x="-76200" y="2428020"/>
              <a:ext cx="1387067" cy="1387066"/>
            </a:xfrm>
            <a:prstGeom prst="arc">
              <a:avLst>
                <a:gd name="adj1" fmla="val 673988"/>
                <a:gd name="adj2" fmla="val 3745815"/>
              </a:avLst>
            </a:prstGeom>
            <a:ln w="1270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xmlns=""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xmlns=""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xmlns="" id="{813D8A72-8BA9-0842-A76C-77E5280DA992}"/>
                </a:ext>
              </a:extLst>
            </p:cNvPr>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Tree>
    <p:extLst>
      <p:ext uri="{BB962C8B-B14F-4D97-AF65-F5344CB8AC3E}">
        <p14:creationId xmlns:p14="http://schemas.microsoft.com/office/powerpoint/2010/main" val="15681416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20</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41228" y="71732"/>
            <a:ext cx="7069564" cy="477054"/>
          </a:xfrm>
          <a:prstGeom prst="rect">
            <a:avLst/>
          </a:prstGeom>
          <a:noFill/>
        </p:spPr>
        <p:txBody>
          <a:bodyPr wrap="none" rtlCol="0">
            <a:spAutoFit/>
          </a:bodyPr>
          <a:lstStyle/>
          <a:p>
            <a:r>
              <a:rPr lang="en-US" sz="2500" b="1" dirty="0" smtClean="0">
                <a:ln w="11430"/>
                <a:solidFill>
                  <a:srgbClr val="FF0000"/>
                </a:solidFill>
                <a:effectLst>
                  <a:outerShdw blurRad="50800" dist="39000" dir="5460000" algn="tl">
                    <a:srgbClr val="000000">
                      <a:alpha val="38000"/>
                    </a:srgbClr>
                  </a:outerShdw>
                </a:effectLst>
              </a:rPr>
              <a:t>V. PHƯƠNG </a:t>
            </a:r>
            <a:r>
              <a:rPr lang="en-US" sz="2500" b="1" dirty="0">
                <a:ln w="11430"/>
                <a:solidFill>
                  <a:srgbClr val="FF0000"/>
                </a:solidFill>
                <a:effectLst>
                  <a:outerShdw blurRad="50800" dist="39000" dir="5460000" algn="tl">
                    <a:srgbClr val="000000">
                      <a:alpha val="38000"/>
                    </a:srgbClr>
                  </a:outerShdw>
                </a:effectLst>
              </a:rPr>
              <a:t>HƯỚNG HOẠT ĐỘNG NĂM 2021 – </a:t>
            </a:r>
            <a:r>
              <a:rPr lang="en-US" sz="2500" b="1" dirty="0" smtClean="0">
                <a:ln w="11430"/>
                <a:solidFill>
                  <a:srgbClr val="FF0000"/>
                </a:solidFill>
                <a:effectLst>
                  <a:outerShdw blurRad="50800" dist="39000" dir="5460000" algn="tl">
                    <a:srgbClr val="000000">
                      <a:alpha val="38000"/>
                    </a:srgbClr>
                  </a:outerShdw>
                </a:effectLst>
              </a:rPr>
              <a:t>2022</a:t>
            </a:r>
            <a:endParaRPr lang="en-US" sz="2500" b="1" dirty="0">
              <a:ln w="11430"/>
              <a:solidFill>
                <a:srgbClr val="FF0000"/>
              </a:solidFill>
              <a:effectLst>
                <a:outerShdw blurRad="50800" dist="39000" dir="5460000" algn="tl">
                  <a:srgbClr val="000000">
                    <a:alpha val="38000"/>
                  </a:srgbClr>
                </a:outerShdw>
              </a:effectLst>
            </a:endParaRP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xmlns="" id="{BF27014B-BBD2-4D41-B0E9-F4B4040B19BC}"/>
              </a:ext>
            </a:extLst>
          </p:cNvPr>
          <p:cNvSpPr txBox="1"/>
          <p:nvPr/>
        </p:nvSpPr>
        <p:spPr>
          <a:xfrm>
            <a:off x="2734362" y="2801600"/>
            <a:ext cx="6181038" cy="1446550"/>
          </a:xfrm>
          <a:prstGeom prst="rect">
            <a:avLst/>
          </a:prstGeom>
          <a:noFill/>
        </p:spPr>
        <p:txBody>
          <a:bodyPr wrap="square" rtlCol="0">
            <a:spAutoFit/>
          </a:bodyPr>
          <a:lstStyle/>
          <a:p>
            <a:pPr algn="just"/>
            <a:r>
              <a:rPr lang="en-US" sz="2200" dirty="0" err="1" smtClean="0">
                <a:solidFill>
                  <a:srgbClr val="002060"/>
                </a:solidFill>
                <a:latin typeface="Times New Roman" pitchFamily="18" charset="0"/>
                <a:cs typeface="Times New Roman" pitchFamily="18" charset="0"/>
              </a:rPr>
              <a:t>Chuẩn</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bị</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chu</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đáo</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cho</a:t>
            </a:r>
            <a:r>
              <a:rPr lang="en-US" sz="2200" dirty="0" smtClean="0">
                <a:solidFill>
                  <a:srgbClr val="002060"/>
                </a:solidFill>
                <a:latin typeface="Times New Roman" pitchFamily="18" charset="0"/>
                <a:cs typeface="Times New Roman" pitchFamily="18" charset="0"/>
              </a:rPr>
              <a:t> </a:t>
            </a:r>
            <a:r>
              <a:rPr lang="vi-VN" sz="2200" dirty="0">
                <a:solidFill>
                  <a:srgbClr val="002060"/>
                </a:solidFill>
                <a:latin typeface="Times New Roman" pitchFamily="18" charset="0"/>
                <a:cs typeface="Times New Roman" pitchFamily="18" charset="0"/>
              </a:rPr>
              <a:t>Đại hội đại biểu Đoàn Thanh niên Cộng sản Hồ Chí Minh Trường Đại học Kinh tế – Kỹ thuật Công nghiệp lần thứ </a:t>
            </a:r>
            <a:r>
              <a:rPr lang="en-US" sz="2200" dirty="0" smtClean="0">
                <a:solidFill>
                  <a:srgbClr val="002060"/>
                </a:solidFill>
                <a:latin typeface="Times New Roman" pitchFamily="18" charset="0"/>
                <a:cs typeface="Times New Roman" pitchFamily="18" charset="0"/>
              </a:rPr>
              <a:t>XXXII</a:t>
            </a:r>
            <a:r>
              <a:rPr lang="vi-VN" sz="2200" dirty="0" smtClean="0">
                <a:solidFill>
                  <a:srgbClr val="002060"/>
                </a:solidFill>
                <a:latin typeface="Times New Roman" pitchFamily="18" charset="0"/>
                <a:cs typeface="Times New Roman" pitchFamily="18" charset="0"/>
              </a:rPr>
              <a:t> </a:t>
            </a:r>
            <a:r>
              <a:rPr lang="vi-VN" sz="2200" dirty="0">
                <a:solidFill>
                  <a:srgbClr val="002060"/>
                </a:solidFill>
                <a:latin typeface="Times New Roman" pitchFamily="18" charset="0"/>
                <a:cs typeface="Times New Roman" pitchFamily="18" charset="0"/>
              </a:rPr>
              <a:t>nhiệm kỳ </a:t>
            </a:r>
            <a:r>
              <a:rPr lang="vi-VN" sz="2200" dirty="0" smtClean="0">
                <a:solidFill>
                  <a:srgbClr val="002060"/>
                </a:solidFill>
                <a:latin typeface="Times New Roman" pitchFamily="18" charset="0"/>
                <a:cs typeface="Times New Roman" pitchFamily="18" charset="0"/>
              </a:rPr>
              <a:t>20</a:t>
            </a:r>
            <a:r>
              <a:rPr lang="en-US" sz="2200" dirty="0" smtClean="0">
                <a:solidFill>
                  <a:srgbClr val="002060"/>
                </a:solidFill>
                <a:latin typeface="Times New Roman" pitchFamily="18" charset="0"/>
                <a:cs typeface="Times New Roman" pitchFamily="18" charset="0"/>
              </a:rPr>
              <a:t>22</a:t>
            </a:r>
            <a:r>
              <a:rPr lang="vi-VN" sz="2200" dirty="0" smtClean="0">
                <a:solidFill>
                  <a:srgbClr val="002060"/>
                </a:solidFill>
                <a:latin typeface="Times New Roman" pitchFamily="18" charset="0"/>
                <a:cs typeface="Times New Roman" pitchFamily="18" charset="0"/>
              </a:rPr>
              <a:t> </a:t>
            </a:r>
            <a:r>
              <a:rPr lang="vi-VN" sz="2200" dirty="0">
                <a:solidFill>
                  <a:srgbClr val="002060"/>
                </a:solidFill>
                <a:latin typeface="Times New Roman" pitchFamily="18" charset="0"/>
                <a:cs typeface="Times New Roman" pitchFamily="18" charset="0"/>
              </a:rPr>
              <a:t>– </a:t>
            </a:r>
            <a:r>
              <a:rPr lang="vi-VN" sz="2200" dirty="0" smtClean="0">
                <a:solidFill>
                  <a:srgbClr val="002060"/>
                </a:solidFill>
                <a:latin typeface="Times New Roman" pitchFamily="18" charset="0"/>
                <a:cs typeface="Times New Roman" pitchFamily="18" charset="0"/>
              </a:rPr>
              <a:t>202</a:t>
            </a:r>
            <a:r>
              <a:rPr lang="en-US" sz="2200" dirty="0" smtClean="0">
                <a:solidFill>
                  <a:srgbClr val="002060"/>
                </a:solidFill>
                <a:latin typeface="Times New Roman" pitchFamily="18" charset="0"/>
                <a:cs typeface="Times New Roman" pitchFamily="18" charset="0"/>
              </a:rPr>
              <a:t>4 </a:t>
            </a:r>
            <a:r>
              <a:rPr lang="en-US" sz="2200" i="1" dirty="0" smtClean="0">
                <a:solidFill>
                  <a:srgbClr val="002060"/>
                </a:solidFill>
                <a:latin typeface="Times New Roman" pitchFamily="18" charset="0"/>
                <a:cs typeface="Times New Roman" pitchFamily="18" charset="0"/>
              </a:rPr>
              <a:t>(</a:t>
            </a:r>
            <a:r>
              <a:rPr lang="en-US" sz="2200" i="1" dirty="0" err="1" smtClean="0">
                <a:solidFill>
                  <a:srgbClr val="002060"/>
                </a:solidFill>
                <a:latin typeface="Times New Roman" pitchFamily="18" charset="0"/>
                <a:cs typeface="Times New Roman" pitchFamily="18" charset="0"/>
              </a:rPr>
              <a:t>dự</a:t>
            </a:r>
            <a:r>
              <a:rPr lang="en-US" sz="2200" i="1" dirty="0" smtClean="0">
                <a:solidFill>
                  <a:srgbClr val="002060"/>
                </a:solidFill>
                <a:latin typeface="Times New Roman" pitchFamily="18" charset="0"/>
                <a:cs typeface="Times New Roman" pitchFamily="18" charset="0"/>
              </a:rPr>
              <a:t> </a:t>
            </a:r>
            <a:r>
              <a:rPr lang="en-US" sz="2200" i="1" dirty="0" err="1" smtClean="0">
                <a:solidFill>
                  <a:srgbClr val="002060"/>
                </a:solidFill>
                <a:latin typeface="Times New Roman" pitchFamily="18" charset="0"/>
                <a:cs typeface="Times New Roman" pitchFamily="18" charset="0"/>
              </a:rPr>
              <a:t>kiến</a:t>
            </a:r>
            <a:r>
              <a:rPr lang="en-US" sz="2200" i="1" dirty="0" smtClean="0">
                <a:solidFill>
                  <a:srgbClr val="002060"/>
                </a:solidFill>
                <a:latin typeface="Times New Roman" pitchFamily="18" charset="0"/>
                <a:cs typeface="Times New Roman" pitchFamily="18" charset="0"/>
              </a:rPr>
              <a:t> </a:t>
            </a:r>
            <a:r>
              <a:rPr lang="en-US" sz="2200" i="1" dirty="0" err="1" smtClean="0">
                <a:solidFill>
                  <a:srgbClr val="002060"/>
                </a:solidFill>
                <a:latin typeface="Times New Roman" pitchFamily="18" charset="0"/>
                <a:cs typeface="Times New Roman" pitchFamily="18" charset="0"/>
              </a:rPr>
              <a:t>vào</a:t>
            </a:r>
            <a:r>
              <a:rPr lang="en-US" sz="2200" i="1" dirty="0" smtClean="0">
                <a:solidFill>
                  <a:srgbClr val="002060"/>
                </a:solidFill>
                <a:latin typeface="Times New Roman" pitchFamily="18" charset="0"/>
                <a:cs typeface="Times New Roman" pitchFamily="18" charset="0"/>
              </a:rPr>
              <a:t> </a:t>
            </a:r>
            <a:r>
              <a:rPr lang="en-US" sz="2200" i="1" dirty="0" err="1" smtClean="0">
                <a:solidFill>
                  <a:srgbClr val="002060"/>
                </a:solidFill>
                <a:latin typeface="Times New Roman" pitchFamily="18" charset="0"/>
                <a:cs typeface="Times New Roman" pitchFamily="18" charset="0"/>
              </a:rPr>
              <a:t>tháng</a:t>
            </a:r>
            <a:r>
              <a:rPr lang="en-US" sz="2200" i="1" dirty="0" smtClean="0">
                <a:solidFill>
                  <a:srgbClr val="002060"/>
                </a:solidFill>
                <a:latin typeface="Times New Roman" pitchFamily="18" charset="0"/>
                <a:cs typeface="Times New Roman" pitchFamily="18" charset="0"/>
              </a:rPr>
              <a:t> 3 </a:t>
            </a:r>
            <a:r>
              <a:rPr lang="en-US" sz="2200" i="1" dirty="0" err="1" smtClean="0">
                <a:solidFill>
                  <a:srgbClr val="002060"/>
                </a:solidFill>
                <a:latin typeface="Times New Roman" pitchFamily="18" charset="0"/>
                <a:cs typeface="Times New Roman" pitchFamily="18" charset="0"/>
              </a:rPr>
              <a:t>năm</a:t>
            </a:r>
            <a:r>
              <a:rPr lang="en-US" sz="2200" i="1" dirty="0" smtClean="0">
                <a:solidFill>
                  <a:srgbClr val="002060"/>
                </a:solidFill>
                <a:latin typeface="Times New Roman" pitchFamily="18" charset="0"/>
                <a:cs typeface="Times New Roman" pitchFamily="18" charset="0"/>
              </a:rPr>
              <a:t> 2022).</a:t>
            </a:r>
            <a:endParaRPr lang="vi-VN" sz="2200" i="1" dirty="0">
              <a:solidFill>
                <a:srgbClr val="002060"/>
              </a:solidFill>
              <a:latin typeface="Times New Roman" pitchFamily="18" charset="0"/>
              <a:cs typeface="Times New Roman" pitchFamily="18" charset="0"/>
            </a:endParaRPr>
          </a:p>
        </p:txBody>
      </p:sp>
      <p:grpSp>
        <p:nvGrpSpPr>
          <p:cNvPr id="49" name="Group 48"/>
          <p:cNvGrpSpPr/>
          <p:nvPr/>
        </p:nvGrpSpPr>
        <p:grpSpPr>
          <a:xfrm>
            <a:off x="-65374" y="1277600"/>
            <a:ext cx="8947316" cy="2529329"/>
            <a:chOff x="-65374" y="1277600"/>
            <a:chExt cx="8947316" cy="2529329"/>
          </a:xfrm>
        </p:grpSpPr>
        <p:sp>
          <p:nvSpPr>
            <p:cNvPr id="14" name="TextBox 13">
              <a:extLst>
                <a:ext uri="{FF2B5EF4-FFF2-40B4-BE49-F238E27FC236}">
                  <a16:creationId xmlns:a16="http://schemas.microsoft.com/office/drawing/2014/main" xmlns="" id="{3D7EF6C6-6002-6647-9154-44005C3267FE}"/>
                </a:ext>
              </a:extLst>
            </p:cNvPr>
            <p:cNvSpPr txBox="1"/>
            <p:nvPr/>
          </p:nvSpPr>
          <p:spPr>
            <a:xfrm>
              <a:off x="1659804" y="1277600"/>
              <a:ext cx="7222138"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Đổi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mới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ra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nhiều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sân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chơi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bạn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vào</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Tổ</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đội</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Câu</a:t>
              </a:r>
              <a:r>
                <a:rPr lang="en-US" sz="2200" dirty="0" smtClean="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lạc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bộ</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như</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vận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Câu</a:t>
              </a:r>
              <a:r>
                <a:rPr lang="en-US" sz="2200" dirty="0" smtClean="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lạc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bộ</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đào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kỹ</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năng</a:t>
              </a:r>
              <a:r>
                <a:rPr lang="en-US" sz="2200" dirty="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trẻ</a:t>
              </a:r>
              <a:r>
                <a:rPr lang="en-US" sz="2200" dirty="0" smtClean="0">
                  <a:solidFill>
                    <a:srgbClr val="002060"/>
                  </a:solidFill>
                  <a:latin typeface="Times New Roman" pitchFamily="18" charset="0"/>
                  <a:cs typeface="Times New Roman" pitchFamily="18" charset="0"/>
                </a:rPr>
                <a:t> (YTC), </a:t>
              </a:r>
              <a:r>
                <a:rPr lang="en-US" sz="2200" dirty="0" err="1" smtClean="0">
                  <a:solidFill>
                    <a:srgbClr val="002060"/>
                  </a:solidFill>
                  <a:latin typeface="Times New Roman" pitchFamily="18" charset="0"/>
                  <a:cs typeface="Times New Roman" pitchFamily="18" charset="0"/>
                </a:rPr>
                <a:t>Nhạc</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trẻ</a:t>
              </a:r>
              <a:r>
                <a:rPr lang="en-US" sz="2200" dirty="0" smtClean="0">
                  <a:solidFill>
                    <a:srgbClr val="002060"/>
                  </a:solidFill>
                  <a:latin typeface="Times New Roman" pitchFamily="18" charset="0"/>
                  <a:cs typeface="Times New Roman" pitchFamily="18" charset="0"/>
                </a:rPr>
                <a:t> (YM), Guitar, </a:t>
              </a:r>
              <a:r>
                <a:rPr lang="en-US" sz="2200" dirty="0" err="1" smtClean="0">
                  <a:solidFill>
                    <a:srgbClr val="002060"/>
                  </a:solidFill>
                  <a:latin typeface="Times New Roman" pitchFamily="18" charset="0"/>
                  <a:cs typeface="Times New Roman" pitchFamily="18" charset="0"/>
                </a:rPr>
                <a:t>Múa</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Nhảy</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Chụp</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ảnh</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Hình</a:t>
              </a:r>
              <a:r>
                <a:rPr lang="en-US" sz="2200" dirty="0" smtClean="0">
                  <a:solidFill>
                    <a:srgbClr val="002060"/>
                  </a:solidFill>
                  <a:latin typeface="Times New Roman" pitchFamily="18" charset="0"/>
                  <a:cs typeface="Times New Roman" pitchFamily="18" charset="0"/>
                </a:rPr>
                <a:t> </a:t>
              </a:r>
              <a:r>
                <a:rPr lang="en-US" sz="2200" dirty="0" err="1" smtClean="0">
                  <a:solidFill>
                    <a:srgbClr val="002060"/>
                  </a:solidFill>
                  <a:latin typeface="Times New Roman" pitchFamily="18" charset="0"/>
                  <a:cs typeface="Times New Roman" pitchFamily="18" charset="0"/>
                </a:rPr>
                <a:t>ảnh</a:t>
              </a:r>
              <a:r>
                <a:rPr lang="en-US" sz="2200" dirty="0" smtClean="0">
                  <a:solidFill>
                    <a:srgbClr val="002060"/>
                  </a:solidFill>
                  <a:latin typeface="Times New Roman" pitchFamily="18" charset="0"/>
                  <a:cs typeface="Times New Roman" pitchFamily="18" charset="0"/>
                </a:rPr>
                <a:t> </a:t>
              </a:r>
              <a:r>
                <a:rPr lang="en-US" sz="2200" dirty="0">
                  <a:solidFill>
                    <a:srgbClr val="002060"/>
                  </a:solidFill>
                  <a:latin typeface="Times New Roman" pitchFamily="18" charset="0"/>
                  <a:cs typeface="Times New Roman" pitchFamily="18" charset="0"/>
                </a:rPr>
                <a:t>…</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xmlns=""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xmlns=""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xmlns=""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xmlns=""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xmlns=""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xmlns=""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xmlns=""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xmlns=""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xmlns=""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xmlns="" id="{F0153945-B350-3D4F-9A3E-E86B38250A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xmlns=""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xmlns=""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xmlns=""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xmlns=""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xmlns="" id="{813D8A72-8BA9-0842-A76C-77E5280DA992}"/>
                </a:ext>
              </a:extLst>
            </p:cNvPr>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
        <p:nvSpPr>
          <p:cNvPr id="50" name="TextBox 49"/>
          <p:cNvSpPr txBox="1"/>
          <p:nvPr/>
        </p:nvSpPr>
        <p:spPr>
          <a:xfrm>
            <a:off x="587160" y="514350"/>
            <a:ext cx="8252040" cy="800219"/>
          </a:xfrm>
          <a:prstGeom prst="rect">
            <a:avLst/>
          </a:prstGeom>
          <a:noFill/>
        </p:spPr>
        <p:txBody>
          <a:bodyPr wrap="square" rtlCol="0">
            <a:spAutoFit/>
          </a:bodyPr>
          <a:lstStyle/>
          <a:p>
            <a:r>
              <a:rPr lang="en-US" sz="2300" b="1" dirty="0">
                <a:ln w="11430"/>
                <a:solidFill>
                  <a:srgbClr val="FF0000"/>
                </a:solidFill>
                <a:effectLst>
                  <a:outerShdw blurRad="50800" dist="39000" dir="5460000" algn="tl">
                    <a:srgbClr val="000000">
                      <a:alpha val="38000"/>
                    </a:srgbClr>
                  </a:outerShdw>
                </a:effectLst>
              </a:rPr>
              <a:t> 5.4. THỰC HIỆN TỐT CÁC HOẠT ĐỘNG VĂN HÓA, VĂN NGHỆ, </a:t>
            </a:r>
            <a:endParaRPr lang="en-US" sz="2300" b="1" dirty="0" smtClean="0">
              <a:ln w="11430"/>
              <a:solidFill>
                <a:srgbClr val="FF0000"/>
              </a:solidFill>
              <a:effectLst>
                <a:outerShdw blurRad="50800" dist="39000" dir="5460000" algn="tl">
                  <a:srgbClr val="000000">
                    <a:alpha val="38000"/>
                  </a:srgbClr>
                </a:outerShdw>
              </a:effectLst>
            </a:endParaRPr>
          </a:p>
          <a:p>
            <a:pPr algn="just"/>
            <a:r>
              <a:rPr lang="en-US" sz="2300" b="1" dirty="0" smtClean="0">
                <a:ln w="11430"/>
                <a:solidFill>
                  <a:srgbClr val="FF0000"/>
                </a:solidFill>
                <a:effectLst>
                  <a:outerShdw blurRad="50800" dist="39000" dir="5460000" algn="tl">
                    <a:srgbClr val="000000">
                      <a:alpha val="38000"/>
                    </a:srgbClr>
                  </a:outerShdw>
                </a:effectLst>
              </a:rPr>
              <a:t>THỂ </a:t>
            </a:r>
            <a:r>
              <a:rPr lang="en-US" sz="2300" b="1" dirty="0">
                <a:ln w="11430"/>
                <a:solidFill>
                  <a:srgbClr val="FF0000"/>
                </a:solidFill>
                <a:effectLst>
                  <a:outerShdw blurRad="50800" dist="39000" dir="5460000" algn="tl">
                    <a:srgbClr val="000000">
                      <a:alpha val="38000"/>
                    </a:srgbClr>
                  </a:outerShdw>
                </a:effectLst>
              </a:rPr>
              <a:t>THAO, </a:t>
            </a:r>
            <a:r>
              <a:rPr lang="en-US" sz="2300" b="1" dirty="0" smtClean="0">
                <a:ln w="11430"/>
                <a:solidFill>
                  <a:srgbClr val="FF0000"/>
                </a:solidFill>
                <a:effectLst>
                  <a:outerShdw blurRad="50800" dist="39000" dir="5460000" algn="tl">
                    <a:srgbClr val="000000">
                      <a:alpha val="38000"/>
                    </a:srgbClr>
                  </a:outerShdw>
                </a:effectLst>
              </a:rPr>
              <a:t>TÌNH </a:t>
            </a:r>
            <a:r>
              <a:rPr lang="en-US" sz="2300" b="1" dirty="0">
                <a:ln w="11430"/>
                <a:solidFill>
                  <a:srgbClr val="FF0000"/>
                </a:solidFill>
                <a:effectLst>
                  <a:outerShdw blurRad="50800" dist="39000" dir="5460000" algn="tl">
                    <a:srgbClr val="000000">
                      <a:alpha val="38000"/>
                    </a:srgbClr>
                  </a:outerShdw>
                </a:effectLst>
              </a:rPr>
              <a:t>NGUYỆN KHÁC</a:t>
            </a:r>
            <a:r>
              <a:rPr lang="en-US" sz="2300" b="1" dirty="0" smtClean="0">
                <a:ln w="11430"/>
                <a:solidFill>
                  <a:srgbClr val="FF0000"/>
                </a:solidFill>
                <a:effectLst>
                  <a:outerShdw blurRad="50800" dist="39000" dir="5460000" algn="tl">
                    <a:srgbClr val="000000">
                      <a:alpha val="38000"/>
                    </a:srgbClr>
                  </a:outerShdw>
                </a:effectLst>
              </a:rPr>
              <a: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779557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31462" y="1355538"/>
            <a:ext cx="9036338" cy="2400657"/>
          </a:xfrm>
          <a:prstGeom prst="rect">
            <a:avLst/>
          </a:prstGeom>
        </p:spPr>
        <p:txBody>
          <a:bodyPr wrap="square">
            <a:spAutoFit/>
          </a:bodyPr>
          <a:lstStyle/>
          <a:p>
            <a:pPr algn="just"/>
            <a:r>
              <a:rPr lang="en-US" sz="3000" b="1" dirty="0" err="1" smtClean="0">
                <a:solidFill>
                  <a:srgbClr val="FF0000"/>
                </a:solidFill>
                <a:latin typeface="Times New Roman" pitchFamily="18" charset="0"/>
                <a:ea typeface="Times" pitchFamily="34" charset="0"/>
                <a:cs typeface="Times New Roman" pitchFamily="18" charset="0"/>
              </a:rPr>
              <a:t>Mọi</a:t>
            </a:r>
            <a:r>
              <a:rPr lang="en-US" sz="3000" b="1" dirty="0" smtClean="0">
                <a:solidFill>
                  <a:srgbClr val="FF0000"/>
                </a:solidFill>
                <a:latin typeface="Times New Roman" pitchFamily="18" charset="0"/>
                <a:ea typeface="Times" pitchFamily="34" charset="0"/>
                <a:cs typeface="Times New Roman" pitchFamily="18" charset="0"/>
              </a:rPr>
              <a:t> t</a:t>
            </a:r>
            <a:r>
              <a:rPr lang="vi-VN" sz="3000" b="1" dirty="0" smtClean="0">
                <a:solidFill>
                  <a:srgbClr val="FF0000"/>
                </a:solidFill>
                <a:latin typeface="Times New Roman" pitchFamily="18" charset="0"/>
                <a:ea typeface="Times" pitchFamily="34" charset="0"/>
                <a:cs typeface="Times New Roman" pitchFamily="18" charset="0"/>
              </a:rPr>
              <a:t>hông </a:t>
            </a:r>
            <a:r>
              <a:rPr lang="vi-VN" sz="3000" b="1" dirty="0">
                <a:solidFill>
                  <a:srgbClr val="FF0000"/>
                </a:solidFill>
                <a:latin typeface="Times New Roman" pitchFamily="18" charset="0"/>
                <a:ea typeface="Times" pitchFamily="34" charset="0"/>
                <a:cs typeface="Times New Roman" pitchFamily="18" charset="0"/>
              </a:rPr>
              <a:t>tin, ý kiến đóng góp của </a:t>
            </a:r>
            <a:r>
              <a:rPr lang="en-US" sz="3000" b="1" dirty="0" err="1" smtClean="0">
                <a:solidFill>
                  <a:srgbClr val="FF0000"/>
                </a:solidFill>
                <a:latin typeface="Times New Roman" pitchFamily="18" charset="0"/>
                <a:ea typeface="Times" pitchFamily="34" charset="0"/>
                <a:cs typeface="Times New Roman" pitchFamily="18" charset="0"/>
              </a:rPr>
              <a:t>các</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bạn</a:t>
            </a:r>
            <a:r>
              <a:rPr lang="en-US" sz="3000" b="1" dirty="0" smtClean="0">
                <a:solidFill>
                  <a:srgbClr val="FF0000"/>
                </a:solidFill>
                <a:latin typeface="Times New Roman" pitchFamily="18" charset="0"/>
                <a:ea typeface="Times" pitchFamily="34" charset="0"/>
                <a:cs typeface="Times New Roman" pitchFamily="18" charset="0"/>
              </a:rPr>
              <a:t> </a:t>
            </a:r>
            <a:r>
              <a:rPr lang="vi-VN" sz="3000" b="1" dirty="0" smtClean="0">
                <a:solidFill>
                  <a:srgbClr val="FF0000"/>
                </a:solidFill>
                <a:latin typeface="Times New Roman" pitchFamily="18" charset="0"/>
                <a:ea typeface="Times" pitchFamily="34" charset="0"/>
                <a:cs typeface="Times New Roman" pitchFamily="18" charset="0"/>
              </a:rPr>
              <a:t>Sinh </a:t>
            </a:r>
            <a:r>
              <a:rPr lang="vi-VN" sz="3000" b="1" dirty="0">
                <a:solidFill>
                  <a:srgbClr val="FF0000"/>
                </a:solidFill>
                <a:latin typeface="Times New Roman" pitchFamily="18" charset="0"/>
                <a:ea typeface="Times" pitchFamily="34" charset="0"/>
                <a:cs typeface="Times New Roman" pitchFamily="18" charset="0"/>
              </a:rPr>
              <a:t>viên về các hoạt động của Đoàn Thanh Niên Trường Đại học Kinh tế </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Kỹ</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Thuật</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Công</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nghiệp</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xin</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gửi</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về</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địa</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chỉ</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facebook</a:t>
            </a:r>
            <a:r>
              <a:rPr lang="en-US" sz="3000" b="1" dirty="0" smtClean="0">
                <a:solidFill>
                  <a:srgbClr val="FF0000"/>
                </a:solidFill>
                <a:latin typeface="Times New Roman" pitchFamily="18" charset="0"/>
                <a:ea typeface="Times" pitchFamily="34" charset="0"/>
                <a:cs typeface="Times New Roman" pitchFamily="18" charset="0"/>
              </a:rPr>
              <a:t>: </a:t>
            </a:r>
            <a:r>
              <a:rPr lang="en-US" sz="2600" b="1" dirty="0">
                <a:solidFill>
                  <a:srgbClr val="FF0000"/>
                </a:solidFill>
                <a:latin typeface="Times New Roman" pitchFamily="18" charset="0"/>
                <a:ea typeface="Times" pitchFamily="34" charset="0"/>
                <a:cs typeface="Times New Roman" pitchFamily="18" charset="0"/>
                <a:hlinkClick r:id="rId5"/>
              </a:rPr>
              <a:t>https://www.facebook.com/DoanTN.HoiSV.Uneti</a:t>
            </a:r>
            <a:r>
              <a:rPr lang="en-US" sz="2600" b="1" dirty="0" smtClean="0">
                <a:solidFill>
                  <a:srgbClr val="FF0000"/>
                </a:solidFill>
                <a:latin typeface="Times New Roman" pitchFamily="18" charset="0"/>
                <a:ea typeface="Times" pitchFamily="34" charset="0"/>
                <a:cs typeface="Times New Roman" pitchFamily="18" charset="0"/>
                <a:hlinkClick r:id="rId5"/>
              </a:rPr>
              <a:t>/</a:t>
            </a:r>
            <a:endParaRPr lang="en-US" sz="2600" b="1" dirty="0">
              <a:solidFill>
                <a:srgbClr val="FF0000"/>
              </a:solidFill>
              <a:latin typeface="Times New Roman" pitchFamily="18" charset="0"/>
              <a:ea typeface="Times" pitchFamily="34" charset="0"/>
              <a:cs typeface="Times New Roman" pitchFamily="18" charset="0"/>
            </a:endParaRPr>
          </a:p>
          <a:p>
            <a:pPr algn="just"/>
            <a:r>
              <a:rPr lang="en-US" sz="3000" b="1" dirty="0" err="1" smtClean="0">
                <a:solidFill>
                  <a:srgbClr val="FF0000"/>
                </a:solidFill>
                <a:latin typeface="Times New Roman" pitchFamily="18" charset="0"/>
                <a:ea typeface="Times" pitchFamily="34" charset="0"/>
                <a:cs typeface="Times New Roman" pitchFamily="18" charset="0"/>
              </a:rPr>
              <a:t>Trân</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trọng</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cám</a:t>
            </a:r>
            <a:r>
              <a:rPr lang="en-US" sz="3000" b="1" dirty="0" smtClean="0">
                <a:solidFill>
                  <a:srgbClr val="FF0000"/>
                </a:solidFill>
                <a:latin typeface="Times New Roman" pitchFamily="18" charset="0"/>
                <a:ea typeface="Times" pitchFamily="34" charset="0"/>
                <a:cs typeface="Times New Roman" pitchFamily="18" charset="0"/>
              </a:rPr>
              <a:t> </a:t>
            </a:r>
            <a:r>
              <a:rPr lang="en-US" sz="3000" b="1" dirty="0" err="1" smtClean="0">
                <a:solidFill>
                  <a:srgbClr val="FF0000"/>
                </a:solidFill>
                <a:latin typeface="Times New Roman" pitchFamily="18" charset="0"/>
                <a:ea typeface="Times" pitchFamily="34" charset="0"/>
                <a:cs typeface="Times New Roman" pitchFamily="18" charset="0"/>
              </a:rPr>
              <a:t>ơn</a:t>
            </a:r>
            <a:r>
              <a:rPr lang="en-US" sz="3000" b="1" dirty="0" smtClean="0">
                <a:solidFill>
                  <a:srgbClr val="FF0000"/>
                </a:solidFill>
                <a:latin typeface="Times New Roman" pitchFamily="18" charset="0"/>
                <a:ea typeface="Times" pitchFamily="34" charset="0"/>
                <a:cs typeface="Times New Roman" pitchFamily="18" charset="0"/>
              </a:rPr>
              <a:t>! </a:t>
            </a:r>
            <a:endParaRPr lang="vi-VN" sz="3000" b="1" dirty="0">
              <a:solidFill>
                <a:srgbClr val="FF0000"/>
              </a:solidFill>
              <a:latin typeface="Times New Roman" pitchFamily="18" charset="0"/>
              <a:ea typeface="Times" pitchFamily="34" charset="0"/>
              <a:cs typeface="Times New Roman" pitchFamily="18" charset="0"/>
            </a:endParaRPr>
          </a:p>
        </p:txBody>
      </p:sp>
      <p:sp>
        <p:nvSpPr>
          <p:cNvPr id="15" name="Slide Number Placeholder 1"/>
          <p:cNvSpPr>
            <a:spLocks noGrp="1"/>
          </p:cNvSpPr>
          <p:nvPr>
            <p:ph type="sldNum" sz="quarter" idx="12"/>
          </p:nvPr>
        </p:nvSpPr>
        <p:spPr>
          <a:xfrm>
            <a:off x="6639978" y="4840542"/>
            <a:ext cx="2133600" cy="273844"/>
          </a:xfrm>
        </p:spPr>
        <p:txBody>
          <a:bodyPr/>
          <a:lstStyle/>
          <a:p>
            <a:fld id="{11281359-C67A-4E07-A949-DF5F731D3E6D}" type="slidenum">
              <a:rPr lang="en-US" smtClean="0"/>
              <a:t>21</a:t>
            </a:fld>
            <a:endParaRPr lang="en-US"/>
          </a:p>
        </p:txBody>
      </p:sp>
      <p:pic>
        <p:nvPicPr>
          <p:cNvPr id="16"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tin tuc va hoat dong cua truong lop\LOGO\Logo Cac to doi\442px-Huy_hiệu_Đoàn_TNCS_HCM.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136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22</a:t>
            </a:fld>
            <a:endParaRPr lang="en-US"/>
          </a:p>
        </p:txBody>
      </p:sp>
      <p:pic>
        <p:nvPicPr>
          <p:cNvPr id="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a:stretch>
            <a:fillRect/>
          </a:stretch>
        </p:blipFill>
        <p:spPr>
          <a:xfrm>
            <a:off x="0" y="1"/>
            <a:ext cx="9144000" cy="5161080"/>
          </a:xfrm>
          <a:prstGeom prst="rect">
            <a:avLst/>
          </a:prstGeom>
        </p:spPr>
      </p:pic>
    </p:spTree>
    <p:extLst>
      <p:ext uri="{BB962C8B-B14F-4D97-AF65-F5344CB8AC3E}">
        <p14:creationId xmlns:p14="http://schemas.microsoft.com/office/powerpoint/2010/main" val="417113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56410" y="1349054"/>
            <a:ext cx="8839200" cy="1754326"/>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CHÚC CÁC BẠN NĂM HỌC MỚI ĐẠT NHIỀU THÀNH CÔNG</a:t>
            </a:r>
            <a:endPar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3" name="Slide Number Placeholder 1"/>
          <p:cNvSpPr>
            <a:spLocks noGrp="1"/>
          </p:cNvSpPr>
          <p:nvPr>
            <p:ph type="sldNum" sz="quarter" idx="12"/>
          </p:nvPr>
        </p:nvSpPr>
        <p:spPr>
          <a:xfrm>
            <a:off x="6546700" y="4687567"/>
            <a:ext cx="2133600" cy="273844"/>
          </a:xfrm>
        </p:spPr>
        <p:txBody>
          <a:bodyPr/>
          <a:lstStyle/>
          <a:p>
            <a:fld id="{11281359-C67A-4E07-A949-DF5F731D3E6D}" type="slidenum">
              <a:rPr lang="en-US" smtClean="0"/>
              <a:t>23</a:t>
            </a:fld>
            <a:endParaRPr lang="en-US"/>
          </a:p>
        </p:txBody>
      </p:sp>
      <p:pic>
        <p:nvPicPr>
          <p:cNvPr id="14" name="Picture 2" descr="E:\tin tuc truong lop\LOGO\Logo mau moi\logo truong nen tro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6378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1541</TotalTime>
  <Words>2680</Words>
  <Application>Microsoft Office PowerPoint</Application>
  <PresentationFormat>On-screen Show (16:9)</PresentationFormat>
  <Paragraphs>171</Paragraphs>
  <Slides>23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Broad</vt:lpstr>
      <vt:lpstr>Broadway</vt:lpstr>
      <vt:lpstr>Calibri</vt:lpstr>
      <vt:lpstr>Times</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Sơ kết các hoạt động của Đoàn TNCSHCM trường DHKTKTCN  năm học 2013-2014 và phương hướng hoạt động trong năm học 2014 – 2015</dc:title>
  <dc:creator>Giap Van Duong</dc:creator>
  <cp:lastModifiedBy>4t</cp:lastModifiedBy>
  <cp:revision>162</cp:revision>
  <dcterms:modified xsi:type="dcterms:W3CDTF">2021-09-09T04:58:11Z</dcterms:modified>
</cp:coreProperties>
</file>