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1" r:id="rId3"/>
  </p:sldMasterIdLst>
  <p:notesMasterIdLst>
    <p:notesMasterId r:id="rId33"/>
  </p:notesMasterIdLst>
  <p:sldIdLst>
    <p:sldId id="256" r:id="rId4"/>
    <p:sldId id="289" r:id="rId5"/>
    <p:sldId id="288" r:id="rId6"/>
    <p:sldId id="340" r:id="rId7"/>
    <p:sldId id="308" r:id="rId8"/>
    <p:sldId id="309" r:id="rId9"/>
    <p:sldId id="291" r:id="rId10"/>
    <p:sldId id="292" r:id="rId11"/>
    <p:sldId id="336" r:id="rId12"/>
    <p:sldId id="265" r:id="rId13"/>
    <p:sldId id="266" r:id="rId14"/>
    <p:sldId id="267" r:id="rId15"/>
    <p:sldId id="318" r:id="rId16"/>
    <p:sldId id="305" r:id="rId17"/>
    <p:sldId id="306" r:id="rId18"/>
    <p:sldId id="311" r:id="rId19"/>
    <p:sldId id="329" r:id="rId20"/>
    <p:sldId id="312" r:id="rId21"/>
    <p:sldId id="314" r:id="rId22"/>
    <p:sldId id="315" r:id="rId23"/>
    <p:sldId id="316" r:id="rId24"/>
    <p:sldId id="338" r:id="rId25"/>
    <p:sldId id="341" r:id="rId26"/>
    <p:sldId id="322" r:id="rId27"/>
    <p:sldId id="324" r:id="rId28"/>
    <p:sldId id="327" r:id="rId29"/>
    <p:sldId id="333" r:id="rId30"/>
    <p:sldId id="319" r:id="rId31"/>
    <p:sldId id="32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00"/>
    <a:srgbClr val="660033"/>
    <a:srgbClr val="3399FF"/>
    <a:srgbClr val="FF0066"/>
    <a:srgbClr val="993300"/>
    <a:srgbClr val="0033CC"/>
    <a:srgbClr val="FF9966"/>
    <a:srgbClr val="CC33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72" y="10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63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0FF18-6E04-4715-9E91-09FA31D19547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C45CF-8285-4A37-BC03-E18697376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0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4600" y="0"/>
            <a:ext cx="10109200" cy="866775"/>
          </a:xfrm>
        </p:spPr>
        <p:txBody>
          <a:bodyPr anchor="b">
            <a:normAutofit/>
          </a:bodyPr>
          <a:lstStyle>
            <a:lvl1pPr algn="l"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7100" y="1727199"/>
            <a:ext cx="10426700" cy="47942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712200" y="1066800"/>
            <a:ext cx="228600" cy="11429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uneti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0628"/>
            <a:ext cx="8923778" cy="129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972491" cy="6858000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972491" y="1685111"/>
            <a:ext cx="10154194" cy="1588"/>
          </a:xfrm>
          <a:prstGeom prst="line">
            <a:avLst/>
          </a:prstGeom>
          <a:ln w="38100">
            <a:solidFill>
              <a:srgbClr val="0066CC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2050869" y="1815737"/>
            <a:ext cx="9836331" cy="44548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2033452" y="0"/>
            <a:ext cx="9836331" cy="148916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8" y="-3589"/>
            <a:ext cx="1477113" cy="1669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333FBA-BF78-4187-B254-23B409527F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9/5/2021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57D676-7841-4CD0-871D-DC8603017C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2999" cy="1231899"/>
          </a:xfrm>
          <a:prstGeom prst="rect">
            <a:avLst/>
          </a:prstGeom>
        </p:spPr>
      </p:pic>
      <p:cxnSp>
        <p:nvCxnSpPr>
          <p:cNvPr id="11" name="Straight Connector 10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5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0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1" y="-26871"/>
            <a:ext cx="1110681" cy="117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98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" y="-99429"/>
            <a:ext cx="1164463" cy="123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0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474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92200" cy="11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28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4600" y="0"/>
            <a:ext cx="10109200" cy="866775"/>
          </a:xfrm>
        </p:spPr>
        <p:txBody>
          <a:bodyPr anchor="b">
            <a:normAutofit/>
          </a:bodyPr>
          <a:lstStyle>
            <a:lvl1pPr algn="l"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7100" y="1727199"/>
            <a:ext cx="10426700" cy="47942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2999" cy="123189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1181099"/>
            <a:ext cx="892810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8712200" y="1066800"/>
            <a:ext cx="228600" cy="11429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9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2999" cy="123189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5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4600" y="0"/>
            <a:ext cx="10109200" cy="866775"/>
          </a:xfrm>
        </p:spPr>
        <p:txBody>
          <a:bodyPr anchor="b">
            <a:normAutofit/>
          </a:bodyPr>
          <a:lstStyle>
            <a:lvl1pPr algn="l"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7100" y="1727199"/>
            <a:ext cx="10426700" cy="4794251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2999" cy="123189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1181099"/>
            <a:ext cx="8928100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8712200" y="1066800"/>
            <a:ext cx="228600" cy="114299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95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244600" y="0"/>
            <a:ext cx="10109200" cy="1066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2999" cy="123189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1130299"/>
            <a:ext cx="8928100" cy="0"/>
          </a:xfrm>
          <a:prstGeom prst="line">
            <a:avLst/>
          </a:prstGeom>
          <a:ln w="15875" cmpd="sng">
            <a:solidFill>
              <a:schemeClr val="accent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397000" y="38101"/>
            <a:ext cx="10109200" cy="736599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97900" y="950913"/>
            <a:ext cx="317500" cy="179386"/>
          </a:xfrm>
          <a:prstGeom prst="line">
            <a:avLst/>
          </a:prstGeom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24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7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9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5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alphaModFix amt="25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2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5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85" r:id="rId13"/>
    <p:sldLayoutId id="2147483688" r:id="rId14"/>
    <p:sldLayoutId id="2147483689" r:id="rId15"/>
    <p:sldLayoutId id="2147483692" r:id="rId16"/>
    <p:sldLayoutId id="2147483693" r:id="rId17"/>
    <p:sldLayoutId id="2147483694" r:id="rId18"/>
    <p:sldLayoutId id="2147483695" r:id="rId19"/>
    <p:sldLayoutId id="2147483697" r:id="rId20"/>
    <p:sldLayoutId id="2147483699" r:id="rId21"/>
    <p:sldLayoutId id="2147483716" r:id="rId22"/>
  </p:sldLayoutIdLst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25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2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25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33FBA-BF78-4187-B254-23B409527F2D}" type="datetimeFigureOut">
              <a:rPr lang="en-US" smtClean="0"/>
              <a:pPr/>
              <a:t>9/5/2021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7D676-7841-4CD0-871D-DC8603017C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2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p14:dur="250" advTm="7000"/>
    </mc:Choice>
    <mc:Fallback xmlns="">
      <p:transition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lib.uneti.edu.vn/" TargetMode="Externa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uneti.edu.vn/contentbrowser.aspx?mnuid=1721&amp;catid=1701&amp;contentid=2708" TargetMode="External"/><Relationship Id="rId7" Type="http://schemas.openxmlformats.org/officeDocument/2006/relationships/image" Target="../media/image3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uneti.edu.vn/contentbrowser.aspx?mnuid=1721&amp;catid=1701&amp;contentid=2708" TargetMode="External"/><Relationship Id="rId7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hyperlink" Target="https://lib.uneti.edu.vn/contentbrowser.aspx?mnuid=1723&amp;catid=1701&amp;contentid=2698" TargetMode="Externa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lib.uneti.edu.vn/contentbrowser.aspx?mnuid=1722&amp;catid=1701&amp;contentid=2697" TargetMode="External"/><Relationship Id="rId7" Type="http://schemas.openxmlformats.org/officeDocument/2006/relationships/image" Target="../media/image3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png"/><Relationship Id="rId5" Type="http://schemas.openxmlformats.org/officeDocument/2006/relationships/hyperlink" Target="https://lib.uneti.edu.vn/kiposdata0/kipossyswebfiles/files/thong%20bao/4_hdsdthaydoimatkhaulibuneti.pdf" TargetMode="External"/><Relationship Id="rId4" Type="http://schemas.openxmlformats.org/officeDocument/2006/relationships/hyperlink" Target="https://lib.uneti.edu.vn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hyperlink" Target="https://dlib.hust.edu.vn/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s://repository.vnu.edu.vn/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7.png"/><Relationship Id="rId5" Type="http://schemas.openxmlformats.org/officeDocument/2006/relationships/hyperlink" Target="https://lib.uneti.edu.vn/kiposdata0/kipossyswebfiles/files/thong%20bao/hdsdtvtqb-%c4%91%c3%a3%20chuy%e1%bb%83n%20%c4%91%e1%bb%95i.pdf" TargetMode="External"/><Relationship Id="rId4" Type="http://schemas.openxmlformats.org/officeDocument/2006/relationships/hyperlink" Target="https://lib.uneti.edu.vn/kiposdata0/kipossyswebfiles/files/thong%20bao/dhqghn.pdf" TargetMode="External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uneti.edu.vn/contentbrowser.aspx?mnuid=1747&amp;catid=1701&amp;contentid=2704" TargetMode="External"/><Relationship Id="rId3" Type="http://schemas.openxmlformats.org/officeDocument/2006/relationships/image" Target="../media/image42.png"/><Relationship Id="rId7" Type="http://schemas.openxmlformats.org/officeDocument/2006/relationships/hyperlink" Target="https://journals.sagepub.com/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lib.uneti.edu.vn/contentbrowser.aspx?mnuid=1746&amp;catid=1701&amp;contentid=2703" TargetMode="External"/><Relationship Id="rId11" Type="http://schemas.openxmlformats.org/officeDocument/2006/relationships/image" Target="../media/image44.png"/><Relationship Id="rId5" Type="http://schemas.openxmlformats.org/officeDocument/2006/relationships/hyperlink" Target="https://www.emerald.com/insight/" TargetMode="External"/><Relationship Id="rId10" Type="http://schemas.openxmlformats.org/officeDocument/2006/relationships/hyperlink" Target="https://lib.uneti.edu.vn/contentbrowser.aspx?mnuid=1743&amp;catid=1701&amp;contentid=2700" TargetMode="External"/><Relationship Id="rId4" Type="http://schemas.openxmlformats.org/officeDocument/2006/relationships/image" Target="../media/image43.png"/><Relationship Id="rId9" Type="http://schemas.openxmlformats.org/officeDocument/2006/relationships/hyperlink" Target="https://portal.igpublish.com/iglibrary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lib.uneti.edu.vn/kiposdata0/kipossyswebfiles/files/tr%C3%ACnh%20%C4%91%C6%A1n%20ch%C3%ADnh/fiinpro_hdsd_csdl-kinhte-taichinh-vimo.pdf" TargetMode="External"/><Relationship Id="rId3" Type="http://schemas.openxmlformats.org/officeDocument/2006/relationships/image" Target="../media/image43.png"/><Relationship Id="rId7" Type="http://schemas.openxmlformats.org/officeDocument/2006/relationships/hyperlink" Target="https://lib.uneti.edu.vn/contentbrowser.aspx?mnuid=1745&amp;catid=1701&amp;contentid=2701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sciencedirect.com/" TargetMode="External"/><Relationship Id="rId5" Type="http://schemas.openxmlformats.org/officeDocument/2006/relationships/hyperlink" Target="https://lib.uneti.edu.vn/contentbrowser.aspx?mnuid=1744&amp;catid=1701&amp;contentid=2702" TargetMode="External"/><Relationship Id="rId4" Type="http://schemas.openxmlformats.org/officeDocument/2006/relationships/hyperlink" Target="https://link.springer.com/" TargetMode="External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tps://lib.uneti.edu.vn/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hyperlink" Target="https://lib.uneti.edu.vn/contentbrowser.aspx?mnuid=13&amp;catid=131&amp;contentid=270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d-tiD9q6yhUku1QyrQTsOOOq4HZs-SKQ3szY1N1S62ENIITg/viewform" TargetMode="External"/><Relationship Id="rId2" Type="http://schemas.openxmlformats.org/officeDocument/2006/relationships/hyperlink" Target="https://lib.uneti.edu.vn/contentbrowser.aspx?mnuid=13&amp;catid=132&amp;contentid=2705" TargetMode="Externa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.uneti.edu.vn/contentbrowser.aspx?mnuid=1722&amp;catid=1701&amp;contentid=2697" TargetMode="External"/><Relationship Id="rId2" Type="http://schemas.openxmlformats.org/officeDocument/2006/relationships/hyperlink" Target="https://lib.uneti.edu.vn/contentbrowser.aspx?mnuid=1721&amp;catid=1701&amp;contentid=270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87" y="1727200"/>
            <a:ext cx="11444287" cy="4699358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 THIỆU VÀ </a:t>
            </a:r>
            <a:r>
              <a:rPr lang="en-US" sz="3600" b="1" dirty="0" smtClean="0">
                <a:solidFill>
                  <a:srgbClr val="FF0000"/>
                </a:solidFill>
              </a:rPr>
              <a:t>HƯỚNG DẪN</a:t>
            </a: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 BẠN ĐỌC SỬ DỤNG CÁC DỊCH VỤ CỦA THƯ VIỆN </a:t>
            </a:r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  <a:defRPr/>
            </a:pP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540188"/>
            <a:ext cx="12192000" cy="1317812"/>
          </a:xfrm>
          <a:prstGeom prst="rect">
            <a:avLst/>
          </a:prstGeom>
          <a:solidFill>
            <a:srgbClr val="0033CC">
              <a:alpha val="58824"/>
            </a:srgb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265568"/>
            <a:ext cx="12192000" cy="154547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20806" y="5993151"/>
            <a:ext cx="1599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 2021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ShiningTheMorning-HoaTau-30891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318" y="6127075"/>
            <a:ext cx="290869" cy="2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8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8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7000" y="2021983"/>
            <a:ext cx="9956800" cy="41549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Thư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kiếm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Tuyển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hư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viện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04764" y="206062"/>
            <a:ext cx="7001435" cy="605307"/>
          </a:xfrm>
          <a:effectLst/>
        </p:spPr>
        <p:txBody>
          <a:bodyPr>
            <a:normAutofit/>
          </a:bodyPr>
          <a:lstStyle/>
          <a:p>
            <a:r>
              <a:rPr lang="en-US" sz="2500" dirty="0" smtClean="0">
                <a:solidFill>
                  <a:srgbClr val="FF0000"/>
                </a:solidFill>
              </a:rPr>
              <a:t>NỘI DUNG </a:t>
            </a:r>
            <a:endParaRPr lang="en-US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9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1: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GIỚI THIỆU CHUNG VỀ TRUNG TÂM THƯ VIỆN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611" y="430307"/>
            <a:ext cx="9735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TRƯỜNG ĐẠI HỌC KINH TẾ - KỸ THUẬT CÔNG NGHIỆP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UNIVERSITY OF ECONOMICS - TECHNOLOGY FOR INDUSTRIES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43000" y="215097"/>
            <a:ext cx="10363200" cy="712918"/>
          </a:xfrm>
        </p:spPr>
        <p:txBody>
          <a:bodyPr/>
          <a:lstStyle/>
          <a:p>
            <a:r>
              <a:rPr lang="en-US" dirty="0"/>
              <a:t>1.1. CÁC ĐỊA CHỈ CỦA THƯ VIỆN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43704" y="1273013"/>
            <a:ext cx="11596539" cy="5462441"/>
            <a:chOff x="143704" y="1273013"/>
            <a:chExt cx="11596539" cy="5462441"/>
          </a:xfrm>
        </p:grpSpPr>
        <p:grpSp>
          <p:nvGrpSpPr>
            <p:cNvPr id="36" name="Group 35"/>
            <p:cNvGrpSpPr/>
            <p:nvPr/>
          </p:nvGrpSpPr>
          <p:grpSpPr>
            <a:xfrm>
              <a:off x="143704" y="1273013"/>
              <a:ext cx="11596539" cy="5462441"/>
              <a:chOff x="143704" y="1273013"/>
              <a:chExt cx="11596539" cy="5462441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4819453" y="1868944"/>
                <a:ext cx="2017792" cy="1950309"/>
                <a:chOff x="3336494" y="3079513"/>
                <a:chExt cx="2241534" cy="2166566"/>
              </a:xfrm>
            </p:grpSpPr>
            <p:sp>
              <p:nvSpPr>
                <p:cNvPr id="8" name="Oval 23">
                  <a:extLst>
                    <a:ext uri="{FF2B5EF4-FFF2-40B4-BE49-F238E27FC236}">
                      <a16:creationId xmlns:a16="http://schemas.microsoft.com/office/drawing/2014/main" id="{955C6794-4CD1-442A-B6BF-10C8ACA217CA}"/>
                    </a:ext>
                  </a:extLst>
                </p:cNvPr>
                <p:cNvSpPr/>
                <p:nvPr/>
              </p:nvSpPr>
              <p:spPr>
                <a:xfrm>
                  <a:off x="3414876" y="3079513"/>
                  <a:ext cx="2094534" cy="2094534"/>
                </a:xfrm>
                <a:prstGeom prst="ellipse">
                  <a:avLst/>
                </a:prstGeom>
                <a:noFill/>
                <a:ln w="38100"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9" name="Oval 24">
                  <a:extLst>
                    <a:ext uri="{FF2B5EF4-FFF2-40B4-BE49-F238E27FC236}">
                      <a16:creationId xmlns:a16="http://schemas.microsoft.com/office/drawing/2014/main" id="{DBB90F81-AB9F-4B79-B091-BF6828B13967}"/>
                    </a:ext>
                  </a:extLst>
                </p:cNvPr>
                <p:cNvSpPr/>
                <p:nvPr/>
              </p:nvSpPr>
              <p:spPr>
                <a:xfrm>
                  <a:off x="5425681" y="3949557"/>
                  <a:ext cx="152347" cy="152347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solidFill>
                    <a:srgbClr val="3399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3" name="Oval 28">
                  <a:extLst>
                    <a:ext uri="{FF2B5EF4-FFF2-40B4-BE49-F238E27FC236}">
                      <a16:creationId xmlns:a16="http://schemas.microsoft.com/office/drawing/2014/main" id="{945EA1C6-287C-478B-9E99-99C58F0A8B35}"/>
                    </a:ext>
                  </a:extLst>
                </p:cNvPr>
                <p:cNvSpPr/>
                <p:nvPr/>
              </p:nvSpPr>
              <p:spPr>
                <a:xfrm>
                  <a:off x="3336494" y="4049823"/>
                  <a:ext cx="152346" cy="152345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4" name="Oval 29">
                  <a:extLst>
                    <a:ext uri="{FF2B5EF4-FFF2-40B4-BE49-F238E27FC236}">
                      <a16:creationId xmlns:a16="http://schemas.microsoft.com/office/drawing/2014/main" id="{0C211938-1DF5-42EE-8908-C7C1F508FFB6}"/>
                    </a:ext>
                  </a:extLst>
                </p:cNvPr>
                <p:cNvSpPr/>
                <p:nvPr/>
              </p:nvSpPr>
              <p:spPr>
                <a:xfrm>
                  <a:off x="4409884" y="5093733"/>
                  <a:ext cx="152346" cy="152346"/>
                </a:xfrm>
                <a:prstGeom prst="ellipse">
                  <a:avLst/>
                </a:prstGeom>
                <a:solidFill>
                  <a:srgbClr val="339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49835" y="2017116"/>
                <a:ext cx="1471746" cy="1552907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271" y="1361644"/>
                <a:ext cx="3926382" cy="2891237"/>
              </a:xfrm>
              <a:prstGeom prst="round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56555" y="1273013"/>
                <a:ext cx="4283688" cy="2922020"/>
              </a:xfrm>
              <a:prstGeom prst="round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47268" y="4252882"/>
                <a:ext cx="3770334" cy="2482572"/>
              </a:xfrm>
              <a:prstGeom prst="roundRect">
                <a:avLst/>
              </a:prstGeom>
            </p:spPr>
          </p:pic>
          <p:cxnSp>
            <p:nvCxnSpPr>
              <p:cNvPr id="23" name="Straight Arrow Connector 22"/>
              <p:cNvCxnSpPr/>
              <p:nvPr/>
            </p:nvCxnSpPr>
            <p:spPr>
              <a:xfrm flipH="1">
                <a:off x="4103938" y="2807718"/>
                <a:ext cx="800415" cy="20395"/>
              </a:xfrm>
              <a:prstGeom prst="straightConnector1">
                <a:avLst/>
              </a:prstGeom>
              <a:ln w="25400">
                <a:solidFill>
                  <a:srgbClr val="3399FF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>
                <a:stCxn id="9" idx="6"/>
              </p:cNvCxnSpPr>
              <p:nvPr/>
            </p:nvCxnSpPr>
            <p:spPr>
              <a:xfrm>
                <a:off x="6837246" y="2720714"/>
                <a:ext cx="619309" cy="13309"/>
              </a:xfrm>
              <a:prstGeom prst="straightConnector1">
                <a:avLst/>
              </a:prstGeom>
              <a:ln w="25400">
                <a:solidFill>
                  <a:srgbClr val="3399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143704" y="4202801"/>
                <a:ext cx="362915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 b="1" u="sng" dirty="0" err="1" smtClean="0">
                    <a:latin typeface="Tw Cen MT" panose="020B0602020104020603" pitchFamily="34" charset="0"/>
                  </a:rPr>
                  <a:t>Địa</a:t>
                </a:r>
                <a:r>
                  <a:rPr lang="en-US" sz="2200" b="1" u="sng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200" b="1" u="sng" dirty="0" err="1" smtClean="0">
                    <a:latin typeface="Tw Cen MT" panose="020B0602020104020603" pitchFamily="34" charset="0"/>
                  </a:rPr>
                  <a:t>điểm</a:t>
                </a:r>
                <a:r>
                  <a:rPr lang="en-US" sz="2200" b="1" u="sng" dirty="0" smtClean="0">
                    <a:latin typeface="Tw Cen MT" panose="020B0602020104020603" pitchFamily="34" charset="0"/>
                  </a:rPr>
                  <a:t> Minh </a:t>
                </a:r>
                <a:r>
                  <a:rPr lang="en-US" sz="2200" b="1" u="sng" dirty="0" err="1" smtClean="0">
                    <a:latin typeface="Tw Cen MT" panose="020B0602020104020603" pitchFamily="34" charset="0"/>
                  </a:rPr>
                  <a:t>Khai</a:t>
                </a:r>
                <a:endParaRPr lang="en-US" sz="2200" b="1" u="sng" dirty="0" smtClean="0">
                  <a:latin typeface="Tw Cen MT" panose="020B0602020104020603" pitchFamily="34" charset="0"/>
                </a:endParaRPr>
              </a:p>
              <a:p>
                <a:pPr algn="ctr"/>
                <a:r>
                  <a:rPr lang="en-US" sz="2200" dirty="0" err="1" smtClean="0">
                    <a:latin typeface="Tw Cen MT" panose="020B0602020104020603" pitchFamily="34" charset="0"/>
                  </a:rPr>
                  <a:t>Tầng</a:t>
                </a:r>
                <a:r>
                  <a:rPr lang="en-US" sz="2200" dirty="0" smtClean="0">
                    <a:latin typeface="Tw Cen MT" panose="020B0602020104020603" pitchFamily="34" charset="0"/>
                  </a:rPr>
                  <a:t> 1 - HA5 - 454 Minh </a:t>
                </a:r>
                <a:r>
                  <a:rPr lang="en-US" sz="2200" dirty="0" err="1" smtClean="0">
                    <a:latin typeface="Tw Cen MT" panose="020B0602020104020603" pitchFamily="34" charset="0"/>
                  </a:rPr>
                  <a:t>Khai</a:t>
                </a:r>
                <a:r>
                  <a:rPr lang="en-US" sz="2200" dirty="0" smtClean="0">
                    <a:latin typeface="Tw Cen MT" panose="020B0602020104020603" pitchFamily="34" charset="0"/>
                  </a:rPr>
                  <a:t> </a:t>
                </a:r>
              </a:p>
              <a:p>
                <a:pPr algn="ctr"/>
                <a:r>
                  <a:rPr lang="en-US" sz="2200" dirty="0" smtClean="0">
                    <a:latin typeface="Tw Cen MT" panose="020B0602020104020603" pitchFamily="34" charset="0"/>
                  </a:rPr>
                  <a:t>- Hai </a:t>
                </a:r>
                <a:r>
                  <a:rPr lang="en-US" sz="2200" dirty="0" err="1" smtClean="0">
                    <a:latin typeface="Tw Cen MT" panose="020B0602020104020603" pitchFamily="34" charset="0"/>
                  </a:rPr>
                  <a:t>Bà</a:t>
                </a:r>
                <a:r>
                  <a:rPr lang="en-US" sz="2200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200" dirty="0" err="1" smtClean="0">
                    <a:latin typeface="Tw Cen MT" panose="020B0602020104020603" pitchFamily="34" charset="0"/>
                  </a:rPr>
                  <a:t>Trưng</a:t>
                </a:r>
                <a:r>
                  <a:rPr lang="en-US" sz="2200" dirty="0" smtClean="0">
                    <a:latin typeface="Tw Cen MT" panose="020B0602020104020603" pitchFamily="34" charset="0"/>
                  </a:rPr>
                  <a:t> - </a:t>
                </a:r>
                <a:r>
                  <a:rPr lang="en-US" sz="2200" dirty="0" err="1" smtClean="0">
                    <a:latin typeface="Tw Cen MT" panose="020B0602020104020603" pitchFamily="34" charset="0"/>
                  </a:rPr>
                  <a:t>Hà</a:t>
                </a:r>
                <a:r>
                  <a:rPr lang="en-US" sz="2200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200" dirty="0" err="1" smtClean="0">
                    <a:latin typeface="Tw Cen MT" panose="020B0602020104020603" pitchFamily="34" charset="0"/>
                  </a:rPr>
                  <a:t>Nội</a:t>
                </a:r>
                <a:endParaRPr lang="en-US" sz="2200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935686" y="4252881"/>
                <a:ext cx="380455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u="sng" dirty="0" err="1" smtClean="0">
                    <a:latin typeface="Tw Cen MT" panose="020B0602020104020603" pitchFamily="34" charset="0"/>
                  </a:rPr>
                  <a:t>Địa</a:t>
                </a:r>
                <a:r>
                  <a:rPr lang="en-US" sz="2000" b="1" u="sng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b="1" u="sng" dirty="0" err="1" smtClean="0">
                    <a:latin typeface="Tw Cen MT" panose="020B0602020104020603" pitchFamily="34" charset="0"/>
                  </a:rPr>
                  <a:t>điểm</a:t>
                </a:r>
                <a:r>
                  <a:rPr lang="en-US" sz="2000" b="1" u="sng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b="1" u="sng" dirty="0" err="1" smtClean="0">
                    <a:latin typeface="Tw Cen MT" panose="020B0602020104020603" pitchFamily="34" charset="0"/>
                  </a:rPr>
                  <a:t>Lĩnh</a:t>
                </a:r>
                <a:r>
                  <a:rPr lang="en-US" sz="2000" b="1" u="sng" dirty="0" smtClean="0">
                    <a:latin typeface="Tw Cen MT" panose="020B0602020104020603" pitchFamily="34" charset="0"/>
                  </a:rPr>
                  <a:t> Nam</a:t>
                </a:r>
              </a:p>
              <a:p>
                <a:pPr algn="ctr"/>
                <a:r>
                  <a:rPr lang="en-US" sz="2000" dirty="0" err="1" smtClean="0">
                    <a:latin typeface="Tw Cen MT" panose="020B0602020104020603" pitchFamily="34" charset="0"/>
                  </a:rPr>
                  <a:t>Tầng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2 - HA10 - 218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Lĩnh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Nam -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Hoàng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Mai -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Hà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Nội</a:t>
                </a:r>
                <a:endParaRPr lang="en-US" sz="2000" dirty="0">
                  <a:latin typeface="Tw Cen MT" panose="020B0602020104020603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7968344" y="5494168"/>
                <a:ext cx="362494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u="sng" dirty="0" err="1" smtClean="0">
                    <a:latin typeface="Tw Cen MT" panose="020B0602020104020603" pitchFamily="34" charset="0"/>
                  </a:rPr>
                  <a:t>Địa</a:t>
                </a:r>
                <a:r>
                  <a:rPr lang="en-US" sz="2000" b="1" u="sng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b="1" u="sng" dirty="0" err="1" smtClean="0">
                    <a:latin typeface="Tw Cen MT" panose="020B0602020104020603" pitchFamily="34" charset="0"/>
                  </a:rPr>
                  <a:t>điểm</a:t>
                </a:r>
                <a:r>
                  <a:rPr lang="en-US" sz="2000" b="1" u="sng" dirty="0" smtClean="0">
                    <a:latin typeface="Tw Cen MT" panose="020B0602020104020603" pitchFamily="34" charset="0"/>
                  </a:rPr>
                  <a:t> Nam </a:t>
                </a:r>
                <a:r>
                  <a:rPr lang="en-US" sz="2000" b="1" u="sng" dirty="0" err="1" smtClean="0">
                    <a:latin typeface="Tw Cen MT" panose="020B0602020104020603" pitchFamily="34" charset="0"/>
                  </a:rPr>
                  <a:t>Định</a:t>
                </a:r>
                <a:endParaRPr lang="en-US" sz="2000" b="1" u="sng" dirty="0">
                  <a:latin typeface="Tw Cen MT" panose="020B0602020104020603" pitchFamily="34" charset="0"/>
                </a:endParaRPr>
              </a:p>
              <a:p>
                <a:pPr algn="ctr"/>
                <a:r>
                  <a:rPr lang="en-US" sz="2000" dirty="0" err="1" smtClean="0">
                    <a:latin typeface="Tw Cen MT" panose="020B0602020104020603" pitchFamily="34" charset="0"/>
                  </a:rPr>
                  <a:t>Tầng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2 - NA2 - 353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Trần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Hưng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Đạo</a:t>
                </a:r>
                <a:r>
                  <a:rPr lang="en-US" sz="2000" dirty="0" smtClean="0">
                    <a:latin typeface="Tw Cen MT" panose="020B0602020104020603" pitchFamily="34" charset="0"/>
                  </a:rPr>
                  <a:t> - Tp. Nam </a:t>
                </a:r>
                <a:r>
                  <a:rPr lang="en-US" sz="2000" dirty="0" err="1" smtClean="0">
                    <a:latin typeface="Tw Cen MT" panose="020B0602020104020603" pitchFamily="34" charset="0"/>
                  </a:rPr>
                  <a:t>Định</a:t>
                </a:r>
                <a:endParaRPr lang="en-US" sz="2000" dirty="0">
                  <a:latin typeface="Tw Cen MT" panose="020B0602020104020603" pitchFamily="34" charset="0"/>
                </a:endParaRPr>
              </a:p>
            </p:txBody>
          </p:sp>
        </p:grpSp>
        <p:cxnSp>
          <p:nvCxnSpPr>
            <p:cNvPr id="38" name="Straight Arrow Connector 37"/>
            <p:cNvCxnSpPr>
              <a:endCxn id="19" idx="0"/>
            </p:cNvCxnSpPr>
            <p:nvPr/>
          </p:nvCxnSpPr>
          <p:spPr>
            <a:xfrm flipH="1">
              <a:off x="5832435" y="3734355"/>
              <a:ext cx="18582" cy="518527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210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2048" y="1156448"/>
            <a:ext cx="4370293" cy="5020516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08529" y="215153"/>
            <a:ext cx="10497671" cy="559547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Cổng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thông</a:t>
            </a:r>
            <a:r>
              <a:rPr lang="en-US" dirty="0" smtClean="0">
                <a:solidFill>
                  <a:srgbClr val="0000FF"/>
                </a:solidFill>
              </a:rPr>
              <a:t> tin </a:t>
            </a:r>
            <a:r>
              <a:rPr lang="en-US" dirty="0" err="1" smtClean="0">
                <a:solidFill>
                  <a:srgbClr val="0000FF"/>
                </a:solidFill>
              </a:rPr>
              <a:t>điện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tử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của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viện</a:t>
            </a:r>
            <a:r>
              <a:rPr lang="en-US" dirty="0" smtClean="0">
                <a:solidFill>
                  <a:srgbClr val="0000FF"/>
                </a:solidFill>
              </a:rPr>
              <a:t>: </a:t>
            </a:r>
            <a:r>
              <a:rPr lang="en-US" dirty="0" smtClean="0">
                <a:solidFill>
                  <a:srgbClr val="0000FF"/>
                </a:solidFill>
                <a:hlinkClick r:id="rId2"/>
              </a:rPr>
              <a:t>lib.uneti.edu.vn</a:t>
            </a:r>
            <a:endParaRPr lang="en-US" sz="3200" dirty="0">
              <a:solidFill>
                <a:srgbClr val="0000FF"/>
              </a:solidFill>
            </a:endParaRPr>
          </a:p>
        </p:txBody>
      </p:sp>
      <p:pic>
        <p:nvPicPr>
          <p:cNvPr id="6" name="Picture 5" descr="webs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107" y="1382410"/>
            <a:ext cx="10333674" cy="52335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ac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746" y="1579418"/>
            <a:ext cx="6331528" cy="45524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6106" y="38101"/>
            <a:ext cx="10390094" cy="73659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Fanpage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và</a:t>
            </a:r>
            <a:r>
              <a:rPr lang="en-US" dirty="0" smtClean="0">
                <a:solidFill>
                  <a:srgbClr val="0000FF"/>
                </a:solidFill>
              </a:rPr>
              <a:t> Email </a:t>
            </a:r>
            <a:r>
              <a:rPr lang="en-US" dirty="0" err="1" smtClean="0">
                <a:solidFill>
                  <a:srgbClr val="0000FF"/>
                </a:solidFill>
              </a:rPr>
              <a:t>của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viện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em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001" y="1579417"/>
            <a:ext cx="4752110" cy="48886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perspectiveRigh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6265" y="3147889"/>
            <a:ext cx="6468310" cy="1683851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200" dirty="0" err="1" smtClean="0">
                <a:latin typeface="Tw Cen MT" pitchFamily="34" charset="0"/>
                <a:cs typeface="Times New Roman" panose="02020603050405020304" pitchFamily="18" charset="0"/>
              </a:rPr>
              <a:t>Thư</a:t>
            </a:r>
            <a:r>
              <a:rPr lang="en-US" sz="3200" dirty="0" smtClean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w Cen MT" pitchFamily="34" charset="0"/>
                <a:cs typeface="Times New Roman" panose="02020603050405020304" pitchFamily="18" charset="0"/>
              </a:rPr>
              <a:t>viện</a:t>
            </a:r>
            <a:r>
              <a:rPr lang="en-US" sz="3200" dirty="0" smtClean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phục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vụ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thứ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thứ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w Cen MT" pitchFamily="34" charset="0"/>
                <a:cs typeface="Times New Roman" panose="02020603050405020304" pitchFamily="18" charset="0"/>
              </a:rPr>
              <a:t>6:</a:t>
            </a:r>
            <a:endParaRPr lang="en-US" sz="3200" dirty="0">
              <a:latin typeface="Tw Cen MT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3200" dirty="0" err="1" smtClean="0">
                <a:latin typeface="Tw Cen MT" pitchFamily="34" charset="0"/>
                <a:cs typeface="Times New Roman" panose="02020603050405020304" pitchFamily="18" charset="0"/>
              </a:rPr>
              <a:t>Buổi</a:t>
            </a:r>
            <a:r>
              <a:rPr lang="en-US" sz="3200" dirty="0" smtClean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sáng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từ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8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12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giờ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00</a:t>
            </a:r>
            <a:endParaRPr lang="en-US" sz="3200" dirty="0">
              <a:latin typeface="Tw Cen MT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Buổi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chiều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từ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13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đến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17 </a:t>
            </a:r>
            <a:r>
              <a:rPr lang="en-US" sz="3200" dirty="0" err="1">
                <a:latin typeface="Tw Cen MT" pitchFamily="34" charset="0"/>
                <a:cs typeface="Times New Roman" panose="02020603050405020304" pitchFamily="18" charset="0"/>
              </a:rPr>
              <a:t>giờ</a:t>
            </a:r>
            <a:r>
              <a:rPr lang="en-US" sz="3200" dirty="0">
                <a:latin typeface="Tw Cen MT" pitchFamily="34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3200" dirty="0">
              <a:latin typeface="Tw Cen MT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84856" y="128789"/>
            <a:ext cx="10321344" cy="664587"/>
          </a:xfrm>
        </p:spPr>
        <p:txBody>
          <a:bodyPr>
            <a:normAutofit/>
          </a:bodyPr>
          <a:lstStyle/>
          <a:p>
            <a:r>
              <a:rPr lang="en-US" sz="2500" dirty="0" smtClean="0"/>
              <a:t>1.2. THỜI GIAN PHỤC VỤ</a:t>
            </a:r>
            <a:endParaRPr lang="en-US" sz="2500" dirty="0"/>
          </a:p>
        </p:txBody>
      </p:sp>
      <p:pic>
        <p:nvPicPr>
          <p:cNvPr id="4" name="Hình ảnh 4">
            <a:extLst>
              <a:ext uri="{FF2B5EF4-FFF2-40B4-BE49-F238E27FC236}">
                <a16:creationId xmlns:a16="http://schemas.microsoft.com/office/drawing/2014/main" id="{8DF89536-7F70-CF4F-B711-DA95D8433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575" y="1753643"/>
            <a:ext cx="4778496" cy="4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1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69894" y="255494"/>
            <a:ext cx="10336306" cy="537882"/>
          </a:xfrm>
        </p:spPr>
        <p:txBody>
          <a:bodyPr>
            <a:normAutofit/>
          </a:bodyPr>
          <a:lstStyle/>
          <a:p>
            <a:r>
              <a:rPr lang="en-US" sz="2500" dirty="0" smtClean="0"/>
              <a:t>1.3. ĐỐI TƯỢNG PHỤC VỤ</a:t>
            </a:r>
            <a:endParaRPr lang="en-US" sz="25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593" y="1558984"/>
            <a:ext cx="3859481" cy="2464577"/>
          </a:xfrm>
          <a:prstGeom prst="round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2352" y="1653987"/>
            <a:ext cx="664284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600" dirty="0" smtClean="0"/>
              <a:t>👨‍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chức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người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lao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động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sinh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học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của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trường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ĐHKTKTCN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 typeface="Wingdings 2"/>
              <a:buChar char="4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Thẻ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sử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dụng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thư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viện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là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thẻ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sinh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học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thẻ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chức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và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người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lao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  <a:sym typeface="Wingdings 2"/>
              </a:rPr>
              <a:t>động</a:t>
            </a:r>
            <a:endParaRPr lang="en-US" sz="2600" dirty="0" smtClean="0">
              <a:latin typeface="Times New Roman" pitchFamily="18" charset="0"/>
              <a:cs typeface="Times New Roman" pitchFamily="18" charset="0"/>
              <a:sym typeface="Wingdings 2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👬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thẻ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vi-VN" sz="2600" dirty="0" smtClean="0">
                <a:latin typeface="Times New Roman" pitchFamily="18" charset="0"/>
                <a:cs typeface="Times New Roman" pitchFamily="18" charset="0"/>
              </a:rPr>
              <a:t> hoặc mất thẻ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thư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cán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bộ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quầy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đón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bình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muốn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mượn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tờ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tùy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thân</a:t>
            </a:r>
            <a:endParaRPr lang="en-US" sz="2600" dirty="0" smtClean="0">
              <a:latin typeface="Times New Roman" pitchFamily="18" charset="0"/>
              <a:cs typeface="Times New Roman" pitchFamily="18" charset="0"/>
              <a:sym typeface="Wingdings 2"/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7944593" y="4142316"/>
            <a:ext cx="3681350" cy="2294111"/>
          </a:xfrm>
          <a:prstGeom prst="doubleWav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 err="1">
                <a:solidFill>
                  <a:srgbClr val="0000FF"/>
                </a:solidFill>
                <a:latin typeface="Trebuchet MS" panose="020B0603020202020204" pitchFamily="34" charset="0"/>
              </a:rPr>
              <a:t>Lưu</a:t>
            </a:r>
            <a:r>
              <a:rPr lang="en-US" b="1" u="sng" dirty="0">
                <a:solidFill>
                  <a:srgbClr val="0000FF"/>
                </a:solidFill>
                <a:latin typeface="Trebuchet MS" panose="020B0603020202020204" pitchFamily="34" charset="0"/>
              </a:rPr>
              <a:t> ý:</a:t>
            </a:r>
            <a:r>
              <a:rPr lang="en-US" b="1" u="sng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Khi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vào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Thư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</a:rPr>
              <a:t>viện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Bạn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đọc</a:t>
            </a: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cần</a:t>
            </a: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nắm</a:t>
            </a: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rõ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nội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quy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hướng</a:t>
            </a: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dẫn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truy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cập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loại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tài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liệu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sử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dụng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Các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tài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liệu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này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đã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được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đăng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tải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trên</a:t>
            </a:r>
            <a:r>
              <a:rPr lang="en-US" dirty="0" smtClean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 website: lib.uneti.edu.vn  </a:t>
            </a:r>
            <a:endParaRPr lang="en-US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94656" y="1315233"/>
            <a:ext cx="11280433" cy="511061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1.4.1.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endParaRPr lang="en-US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85653" y="338203"/>
            <a:ext cx="10520548" cy="548178"/>
          </a:xfrm>
        </p:spPr>
        <p:txBody>
          <a:bodyPr>
            <a:normAutofit/>
          </a:bodyPr>
          <a:lstStyle/>
          <a:p>
            <a:r>
              <a:rPr lang="en-US" sz="2500" smtClean="0"/>
              <a:t>1.4. </a:t>
            </a:r>
            <a:r>
              <a:rPr lang="en-US" sz="2500" dirty="0" smtClean="0"/>
              <a:t>CÁC HÌNH ẢNH CỦA THƯ VIỆN PHỤC VỤ BẠN ĐỌC</a:t>
            </a:r>
            <a:endParaRPr lang="en-US" sz="2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234" y="2124254"/>
            <a:ext cx="5230223" cy="4208183"/>
          </a:xfrm>
          <a:prstGeom prst="snip2Diag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034" y="2124254"/>
            <a:ext cx="5864860" cy="42081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7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50013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8871" y="255494"/>
            <a:ext cx="10457329" cy="51920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1.4.2. </a:t>
            </a:r>
            <a:r>
              <a:rPr lang="en-US" dirty="0" err="1" smtClean="0">
                <a:solidFill>
                  <a:srgbClr val="0000FF"/>
                </a:solidFill>
              </a:rPr>
              <a:t>Hình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ảnh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phục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vụ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sách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từ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xa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85047"/>
            <a:ext cx="6235337" cy="5192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16" y="1438835"/>
            <a:ext cx="4249784" cy="514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175656"/>
            <a:ext cx="10515600" cy="5473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43000" y="255494"/>
            <a:ext cx="10363200" cy="51920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1.4.3. </a:t>
            </a:r>
            <a:r>
              <a:rPr lang="en-US" dirty="0" err="1" smtClean="0">
                <a:solidFill>
                  <a:srgbClr val="0000FF"/>
                </a:solidFill>
              </a:rPr>
              <a:t>Hình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ảnh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triển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khai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Cuộc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Đại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sứ</a:t>
            </a:r>
            <a:r>
              <a:rPr lang="en-US" dirty="0" smtClean="0">
                <a:solidFill>
                  <a:srgbClr val="0000FF"/>
                </a:solidFill>
              </a:rPr>
              <a:t> văn </a:t>
            </a:r>
            <a:r>
              <a:rPr lang="en-US" dirty="0" err="1" smtClean="0">
                <a:solidFill>
                  <a:srgbClr val="0000FF"/>
                </a:solidFill>
              </a:rPr>
              <a:t>hóa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đọc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năm</a:t>
            </a:r>
            <a:r>
              <a:rPr lang="en-US" dirty="0" smtClean="0">
                <a:solidFill>
                  <a:srgbClr val="0000FF"/>
                </a:solidFill>
              </a:rPr>
              <a:t> 2021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08450" y="1292355"/>
            <a:ext cx="4330154" cy="5187493"/>
          </a:xfrm>
          <a:prstGeom prst="roundRect">
            <a:avLst/>
          </a:prstGeom>
        </p:spPr>
      </p:pic>
      <p:pic>
        <p:nvPicPr>
          <p:cNvPr id="7" name="Picture 6" descr="screenshot3-161552033141017862584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51" y="1721223"/>
            <a:ext cx="5930663" cy="4316505"/>
          </a:xfrm>
          <a:prstGeom prst="snip2Same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4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68189" y="322728"/>
            <a:ext cx="10484224" cy="53788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1.4.4. </a:t>
            </a:r>
            <a:r>
              <a:rPr lang="en-US" dirty="0" err="1" smtClean="0">
                <a:solidFill>
                  <a:srgbClr val="0000FF"/>
                </a:solidFill>
              </a:rPr>
              <a:t>Hình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ảnh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triển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khai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ngày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Hội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sách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lan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tỏa</a:t>
            </a:r>
            <a:r>
              <a:rPr lang="en-US" dirty="0" smtClean="0">
                <a:solidFill>
                  <a:srgbClr val="0000FF"/>
                </a:solidFill>
              </a:rPr>
              <a:t> văn </a:t>
            </a:r>
            <a:r>
              <a:rPr lang="en-US" dirty="0" err="1" smtClean="0">
                <a:solidFill>
                  <a:srgbClr val="0000FF"/>
                </a:solidFill>
              </a:rPr>
              <a:t>hóa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đọc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56" y="1465729"/>
            <a:ext cx="5591630" cy="4843631"/>
          </a:xfrm>
          <a:prstGeom prst="roundRect">
            <a:avLst/>
          </a:prstGeom>
        </p:spPr>
      </p:pic>
      <p:pic>
        <p:nvPicPr>
          <p:cNvPr id="6" name="Content Placeholder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30" y="1452283"/>
            <a:ext cx="5183049" cy="48570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2316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990165" y="1815737"/>
            <a:ext cx="10201835" cy="4454888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2:</a:t>
            </a:r>
          </a:p>
          <a:p>
            <a:pPr algn="ctr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HƯỚNG DẪN SỬ DỤNG </a:t>
            </a:r>
          </a:p>
          <a:p>
            <a:pPr algn="ctr">
              <a:buNone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CÁC DỊCH VỤ CỦA THƯ VIỆN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3611" y="430307"/>
            <a:ext cx="9735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TRƯỜNG ĐẠI HỌC KINH TẾ - KỸ THUẬT CÔNG NGHIỆP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UNIVERSITY OF ECONOMICS - TECHNOLOGY FOR INDUSTRIES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95082" y="363071"/>
            <a:ext cx="10511118" cy="497541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Các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dịch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vụ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của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viện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Chỗ dành sẵn cho Nội dung 2">
            <a:extLst>
              <a:ext uri="{FF2B5EF4-FFF2-40B4-BE49-F238E27FC236}">
                <a16:creationId xmlns:a16="http://schemas.microsoft.com/office/drawing/2014/main" id="{E01EF6D8-7B0D-9842-9FD5-285AB1490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965" y="1277471"/>
            <a:ext cx="5296851" cy="2079683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None/>
            </a:pPr>
            <a:r>
              <a:rPr lang="vi-VN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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vi-VN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Dịch </a:t>
            </a:r>
            <a:r>
              <a:rPr lang="vi-VN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(Offline)</a:t>
            </a:r>
            <a:endParaRPr lang="vi-VN" sz="23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Đ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ọc </a:t>
            </a: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tại 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chỗ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M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ượn </a:t>
            </a:r>
            <a:r>
              <a:rPr lang="vi-VN" sz="2300" dirty="0">
                <a:latin typeface="Times New Roman" pitchFamily="18" charset="0"/>
                <a:cs typeface="Times New Roman" pitchFamily="18" charset="0"/>
              </a:rPr>
              <a:t>tài liệu về 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nhà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miễn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phí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giáo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nhu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endParaRPr lang="vi-VN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hỗ dành sẵn cho Nội dung 2">
            <a:extLst>
              <a:ext uri="{FF2B5EF4-FFF2-40B4-BE49-F238E27FC236}">
                <a16:creationId xmlns:a16="http://schemas.microsoft.com/office/drawing/2014/main" id="{E01EF6D8-7B0D-9842-9FD5-285AB1490AB3}"/>
              </a:ext>
            </a:extLst>
          </p:cNvPr>
          <p:cNvSpPr txBox="1">
            <a:spLocks/>
          </p:cNvSpPr>
          <p:nvPr/>
        </p:nvSpPr>
        <p:spPr>
          <a:xfrm>
            <a:off x="6306671" y="1277471"/>
            <a:ext cx="5271247" cy="16536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</a:pP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Wingdings"/>
              </a:rPr>
              <a:t>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tuyến</a:t>
            </a:r>
            <a:r>
              <a:rPr lang="en-US" sz="23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(online)</a:t>
            </a: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vi-VN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+ Dịch vụ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 trực tuyến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trực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tuyến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mượn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xa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Đào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 tin online</a:t>
            </a:r>
          </a:p>
          <a:p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vi-VN" sz="2400" dirty="0" smtClean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vi-VN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7309" y="1998617"/>
            <a:ext cx="10519003" cy="4607694"/>
            <a:chOff x="617309" y="1964065"/>
            <a:chExt cx="10519003" cy="4642246"/>
          </a:xfrm>
        </p:grpSpPr>
        <p:pic>
          <p:nvPicPr>
            <p:cNvPr id="9" name="Hình ảnh 7">
              <a:extLst>
                <a:ext uri="{FF2B5EF4-FFF2-40B4-BE49-F238E27FC236}">
                  <a16:creationId xmlns:a16="http://schemas.microsoft.com/office/drawing/2014/main" id="{9D9C551F-B6D1-E343-921B-BC49EB103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62165" y="3357154"/>
              <a:ext cx="4574147" cy="3191564"/>
            </a:xfrm>
            <a:prstGeom prst="rect">
              <a:avLst/>
            </a:prstGeom>
          </p:spPr>
        </p:pic>
        <p:pic>
          <p:nvPicPr>
            <p:cNvPr id="10" name="Hình ảnh 5">
              <a:extLst>
                <a:ext uri="{FF2B5EF4-FFF2-40B4-BE49-F238E27FC236}">
                  <a16:creationId xmlns:a16="http://schemas.microsoft.com/office/drawing/2014/main" id="{017086E7-2308-EA47-96CA-6E4A9581D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309" y="3357154"/>
              <a:ext cx="4774962" cy="3249157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 rot="5400000">
              <a:off x="3718664" y="4229100"/>
              <a:ext cx="453165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0825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847" y="1180619"/>
            <a:ext cx="4114800" cy="3264060"/>
          </a:xfr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1976" y="268941"/>
            <a:ext cx="10484224" cy="505759"/>
          </a:xfrm>
        </p:spPr>
        <p:txBody>
          <a:bodyPr>
            <a:normAutofit/>
          </a:bodyPr>
          <a:lstStyle/>
          <a:p>
            <a:r>
              <a:rPr lang="en-US" sz="2500" dirty="0" smtClean="0"/>
              <a:t>2.1. DỊCH VỤ TRỰC TIẾP (OFFLINE)</a:t>
            </a:r>
            <a:endParaRPr lang="en-US" sz="2500" dirty="0"/>
          </a:p>
        </p:txBody>
      </p:sp>
      <p:sp>
        <p:nvSpPr>
          <p:cNvPr id="2" name="TextBox 1"/>
          <p:cNvSpPr txBox="1"/>
          <p:nvPr/>
        </p:nvSpPr>
        <p:spPr>
          <a:xfrm>
            <a:off x="666206" y="1188720"/>
            <a:ext cx="921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2.1.1.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endParaRPr lang="en-US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36497" y="1841929"/>
            <a:ext cx="7176244" cy="4657482"/>
            <a:chOff x="636497" y="1841929"/>
            <a:chExt cx="7176244" cy="4657482"/>
          </a:xfrm>
        </p:grpSpPr>
        <p:grpSp>
          <p:nvGrpSpPr>
            <p:cNvPr id="25" name="Group 24"/>
            <p:cNvGrpSpPr/>
            <p:nvPr/>
          </p:nvGrpSpPr>
          <p:grpSpPr>
            <a:xfrm>
              <a:off x="693208" y="1841929"/>
              <a:ext cx="7019361" cy="1956341"/>
              <a:chOff x="632015" y="2124636"/>
              <a:chExt cx="7019361" cy="1956341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632015" y="2285999"/>
                <a:ext cx="1156447" cy="1156447"/>
              </a:xfrm>
              <a:prstGeom prst="ellipse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797862" y="2451846"/>
                <a:ext cx="842683" cy="8426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909487" y="2124636"/>
                <a:ext cx="1748118" cy="4462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300" b="1" dirty="0" err="1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Bước</a:t>
                </a:r>
                <a:r>
                  <a:rPr lang="en-US" sz="23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1</a:t>
                </a:r>
                <a:endParaRPr lang="en-US" sz="23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900520" y="2572872"/>
                <a:ext cx="5750856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Nắm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được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hướng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dẫn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tra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cứu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b="1" dirty="0" err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tại</a:t>
                </a:r>
                <a:r>
                  <a:rPr lang="en-US" sz="23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 </a:t>
                </a:r>
                <a:r>
                  <a:rPr lang="en-US" sz="2300" b="1" dirty="0" err="1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đây</a:t>
                </a:r>
                <a:endParaRPr lang="vi-VN" sz="23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+ Xuất trình thẻ thư viện</a:t>
                </a:r>
              </a:p>
              <a:p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+ Gửi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đồ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dùng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cá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nhân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tại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tủ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gửi</a:t>
                </a:r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 đồ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thư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viện</a:t>
                </a:r>
                <a:endParaRPr lang="en-US" sz="23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9" name="Picture 8" descr="10522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42711" y="2578766"/>
                <a:ext cx="544022" cy="544022"/>
              </a:xfrm>
              <a:prstGeom prst="rect">
                <a:avLst/>
              </a:prstGeom>
            </p:spPr>
          </p:pic>
        </p:grpSp>
        <p:sp>
          <p:nvSpPr>
            <p:cNvPr id="13" name="Oval 12"/>
            <p:cNvSpPr/>
            <p:nvPr/>
          </p:nvSpPr>
          <p:spPr>
            <a:xfrm>
              <a:off x="1810870" y="4002740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797423" y="5412029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49943" y="3648635"/>
              <a:ext cx="1156447" cy="1156447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15790" y="3814482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27415" y="3541060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18448" y="3989296"/>
              <a:ext cx="5720843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T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ự chọn 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TL 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trên giá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/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nghị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sự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hỗ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CBTV</a:t>
              </a:r>
              <a:endParaRPr lang="en-US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BĐ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được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mượn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tối đa 0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cuốn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/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không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tráo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đổi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ví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trí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pic>
          <p:nvPicPr>
            <p:cNvPr id="38" name="Picture 37" descr="1666775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6065" y="4024065"/>
              <a:ext cx="489665" cy="489665"/>
            </a:xfrm>
            <a:prstGeom prst="rect">
              <a:avLst/>
            </a:prstGeom>
          </p:spPr>
        </p:pic>
        <p:sp>
          <p:nvSpPr>
            <p:cNvPr id="33" name="Oval 32"/>
            <p:cNvSpPr/>
            <p:nvPr/>
          </p:nvSpPr>
          <p:spPr>
            <a:xfrm>
              <a:off x="636497" y="5342964"/>
              <a:ext cx="1156447" cy="1156447"/>
            </a:xfrm>
            <a:prstGeom prst="ellipse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02344" y="5508811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3969" y="5208495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5003" y="5656731"/>
              <a:ext cx="590773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+ Sau khi đọc xong, trả 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TL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về đúng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nơi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QĐ</a:t>
              </a:r>
              <a:endParaRPr lang="vi-VN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Sắp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xếp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lại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bàn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ghế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đúng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nơi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QĐ</a:t>
              </a:r>
            </a:p>
          </p:txBody>
        </p:sp>
        <p:pic>
          <p:nvPicPr>
            <p:cNvPr id="39" name="Picture 38" descr="500_F_300169453_6xuLDQnnQUHnCJNctiI7Vzx8uJm20xow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259" y="5638800"/>
              <a:ext cx="546847" cy="546847"/>
            </a:xfrm>
            <a:prstGeom prst="rect">
              <a:avLst/>
            </a:prstGeom>
          </p:spPr>
        </p:pic>
        <p:cxnSp>
          <p:nvCxnSpPr>
            <p:cNvPr id="44" name="Straight Connector 43"/>
            <p:cNvCxnSpPr>
              <a:stCxn id="5" idx="4"/>
              <a:endCxn id="27" idx="0"/>
            </p:cNvCxnSpPr>
            <p:nvPr/>
          </p:nvCxnSpPr>
          <p:spPr>
            <a:xfrm flipH="1">
              <a:off x="1228167" y="3159739"/>
              <a:ext cx="43265" cy="48889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7" idx="4"/>
              <a:endCxn id="33" idx="0"/>
            </p:cNvCxnSpPr>
            <p:nvPr/>
          </p:nvCxnSpPr>
          <p:spPr>
            <a:xfrm rot="5400000">
              <a:off x="952503" y="5067300"/>
              <a:ext cx="537882" cy="13446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45" y="4224466"/>
            <a:ext cx="3877521" cy="24510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51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847" y="1371601"/>
            <a:ext cx="4114800" cy="3832412"/>
          </a:xfr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210238" y="256599"/>
            <a:ext cx="10524565" cy="53788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2.1.2. </a:t>
            </a:r>
            <a:r>
              <a:rPr lang="en-US" dirty="0" err="1" smtClean="0">
                <a:solidFill>
                  <a:srgbClr val="0000FF"/>
                </a:solidFill>
              </a:rPr>
              <a:t>Mượn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tài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liệu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về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nhà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32015" y="1290922"/>
            <a:ext cx="7221066" cy="5208489"/>
            <a:chOff x="632015" y="1290922"/>
            <a:chExt cx="7221066" cy="5208489"/>
          </a:xfrm>
        </p:grpSpPr>
        <p:grpSp>
          <p:nvGrpSpPr>
            <p:cNvPr id="10" name="Group 24"/>
            <p:cNvGrpSpPr/>
            <p:nvPr/>
          </p:nvGrpSpPr>
          <p:grpSpPr>
            <a:xfrm>
              <a:off x="632015" y="1290922"/>
              <a:ext cx="7221066" cy="1602398"/>
              <a:chOff x="632015" y="2124636"/>
              <a:chExt cx="7221066" cy="1602398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632015" y="2285999"/>
                <a:ext cx="1156447" cy="1156447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797862" y="2451846"/>
                <a:ext cx="842683" cy="8426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909487" y="2124636"/>
                <a:ext cx="1748118" cy="446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b="1" dirty="0" err="1" smtClean="0">
                    <a:solidFill>
                      <a:srgbClr val="0033CC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2300" b="1" dirty="0" err="1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ước</a:t>
                </a:r>
                <a:r>
                  <a:rPr lang="en-US" sz="23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1</a:t>
                </a:r>
                <a:endParaRPr lang="en-US" sz="23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900520" y="2572872"/>
                <a:ext cx="5952561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+ Xuất trình thẻ thư viện.</a:t>
                </a:r>
              </a:p>
              <a:p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+ Gửi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đồ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dùng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cá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nhân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tại</a:t>
                </a:r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 tủ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gửi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vi-VN" sz="2300" dirty="0" smtClean="0">
                    <a:latin typeface="Times New Roman" pitchFamily="18" charset="0"/>
                    <a:cs typeface="Times New Roman" pitchFamily="18" charset="0"/>
                  </a:rPr>
                  <a:t>đồ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thư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viện</a:t>
                </a:r>
                <a:endParaRPr lang="en-US" sz="23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Nắm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được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hướng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dẫn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tra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cứu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b="1" dirty="0" err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tại</a:t>
                </a:r>
                <a:r>
                  <a:rPr lang="en-US" sz="2300" b="1" dirty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 </a:t>
                </a:r>
                <a:r>
                  <a:rPr lang="en-US" sz="2300" b="1" dirty="0" err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  <a:hlinkClick r:id="rId3"/>
                  </a:rPr>
                  <a:t>đây</a:t>
                </a:r>
                <a:endPara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9" name="Picture 8" descr="10522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80811" y="2578766"/>
                <a:ext cx="544022" cy="544022"/>
              </a:xfrm>
              <a:prstGeom prst="rect">
                <a:avLst/>
              </a:prstGeom>
            </p:spPr>
          </p:pic>
        </p:grpSp>
        <p:sp>
          <p:nvSpPr>
            <p:cNvPr id="13" name="Oval 12"/>
            <p:cNvSpPr/>
            <p:nvPr/>
          </p:nvSpPr>
          <p:spPr>
            <a:xfrm>
              <a:off x="1810870" y="4002740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797423" y="5412029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49943" y="3393142"/>
              <a:ext cx="1156447" cy="1156447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15790" y="3558989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27415" y="2868710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18448" y="3316946"/>
              <a:ext cx="580016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tự chọn tài liệu trên giá theo bảng chỉ dẫn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hoặc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nghị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CBTV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hỗ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endParaRPr lang="en-US" sz="2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được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mượn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tối đa 0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lang="vi-VN" sz="2300" dirty="0" smtClean="0">
                  <a:latin typeface="Times New Roman" pitchFamily="18" charset="0"/>
                  <a:cs typeface="Times New Roman" pitchFamily="18" charset="0"/>
                </a:rPr>
                <a:t> cuốn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thời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gian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30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ngày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gia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hlinkClick r:id="rId5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hạn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hlinkClick r:id="rId5"/>
                </a:rPr>
                <a:t> 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lần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thêm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15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ngày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/TL</a:t>
              </a:r>
            </a:p>
          </p:txBody>
        </p:sp>
        <p:pic>
          <p:nvPicPr>
            <p:cNvPr id="38" name="Picture 37" descr="1666775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6065" y="3768572"/>
              <a:ext cx="489665" cy="489665"/>
            </a:xfrm>
            <a:prstGeom prst="rect">
              <a:avLst/>
            </a:prstGeom>
          </p:spPr>
        </p:pic>
        <p:sp>
          <p:nvSpPr>
            <p:cNvPr id="33" name="Oval 32"/>
            <p:cNvSpPr/>
            <p:nvPr/>
          </p:nvSpPr>
          <p:spPr>
            <a:xfrm>
              <a:off x="636497" y="5342964"/>
              <a:ext cx="1156447" cy="1156447"/>
            </a:xfrm>
            <a:prstGeom prst="ellipse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02344" y="5508811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3969" y="5127813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5003" y="5576049"/>
              <a:ext cx="5827055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Kiểm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trạng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lượng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TL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mượn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chìa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khóa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tủ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gửi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đồ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nếu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có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pic>
          <p:nvPicPr>
            <p:cNvPr id="39" name="Picture 38" descr="500_F_300169453_6xuLDQnnQUHnCJNctiI7Vzx8uJm20xow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50259" y="5638800"/>
              <a:ext cx="546847" cy="546847"/>
            </a:xfrm>
            <a:prstGeom prst="rect">
              <a:avLst/>
            </a:prstGeom>
          </p:spPr>
        </p:pic>
        <p:cxnSp>
          <p:nvCxnSpPr>
            <p:cNvPr id="44" name="Straight Connector 43"/>
            <p:cNvCxnSpPr>
              <a:stCxn id="5" idx="4"/>
              <a:endCxn id="27" idx="0"/>
            </p:cNvCxnSpPr>
            <p:nvPr/>
          </p:nvCxnSpPr>
          <p:spPr>
            <a:xfrm rot="16200000" flipH="1">
              <a:off x="826998" y="2991973"/>
              <a:ext cx="784410" cy="17928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7" idx="4"/>
              <a:endCxn id="33" idx="0"/>
            </p:cNvCxnSpPr>
            <p:nvPr/>
          </p:nvCxnSpPr>
          <p:spPr>
            <a:xfrm rot="5400000">
              <a:off x="824757" y="4939553"/>
              <a:ext cx="793375" cy="13446"/>
            </a:xfrm>
            <a:prstGeom prst="line">
              <a:avLst/>
            </a:prstGeom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4" name="Explosion 2 23"/>
          <p:cNvSpPr/>
          <p:nvPr/>
        </p:nvSpPr>
        <p:spPr>
          <a:xfrm>
            <a:off x="7920318" y="4491317"/>
            <a:ext cx="3939988" cy="2366683"/>
          </a:xfrm>
          <a:prstGeom prst="irregularSeal2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Nếu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trả</a:t>
            </a:r>
            <a:r>
              <a:rPr lang="en-US" sz="2000" b="1" dirty="0" smtClean="0">
                <a:solidFill>
                  <a:schemeClr val="tx1"/>
                </a:solidFill>
              </a:rPr>
              <a:t> TL </a:t>
            </a:r>
            <a:r>
              <a:rPr lang="en-US" sz="2000" b="1" dirty="0" err="1" smtClean="0">
                <a:solidFill>
                  <a:schemeClr val="tx1"/>
                </a:solidFill>
              </a:rPr>
              <a:t>muộn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quá</a:t>
            </a:r>
            <a:r>
              <a:rPr lang="en-US" sz="2000" b="1" dirty="0" smtClean="0">
                <a:solidFill>
                  <a:schemeClr val="tx1"/>
                </a:solidFill>
              </a:rPr>
              <a:t> 3 </a:t>
            </a:r>
            <a:r>
              <a:rPr lang="en-US" sz="2000" b="1" dirty="0" err="1" smtClean="0">
                <a:solidFill>
                  <a:schemeClr val="tx1"/>
                </a:solidFill>
              </a:rPr>
              <a:t>ngày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bị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phạt</a:t>
            </a:r>
            <a:r>
              <a:rPr lang="en-US" sz="2000" b="1" dirty="0" smtClean="0">
                <a:solidFill>
                  <a:schemeClr val="tx1"/>
                </a:solidFill>
              </a:rPr>
              <a:t> 2000 đ/</a:t>
            </a:r>
            <a:r>
              <a:rPr lang="en-US" sz="2000" b="1" dirty="0" err="1" smtClean="0">
                <a:solidFill>
                  <a:schemeClr val="tx1"/>
                </a:solidFill>
              </a:rPr>
              <a:t>ngày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251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81635" y="255494"/>
            <a:ext cx="10524565" cy="53788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2.1.3. </a:t>
            </a:r>
            <a:r>
              <a:rPr lang="en-US" dirty="0" err="1" smtClean="0">
                <a:solidFill>
                  <a:srgbClr val="0000FF"/>
                </a:solidFill>
              </a:rPr>
              <a:t>Cung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cấp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tài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liệu</a:t>
            </a:r>
            <a:r>
              <a:rPr lang="en-US" dirty="0" smtClean="0">
                <a:solidFill>
                  <a:srgbClr val="0000FF"/>
                </a:solidFill>
              </a:rPr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giáo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trình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theo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nhu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cầu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2015" y="1309972"/>
            <a:ext cx="11093820" cy="5131169"/>
            <a:chOff x="632015" y="1309972"/>
            <a:chExt cx="11093820" cy="5131169"/>
          </a:xfrm>
        </p:grpSpPr>
        <p:grpSp>
          <p:nvGrpSpPr>
            <p:cNvPr id="2" name="Group 24"/>
            <p:cNvGrpSpPr/>
            <p:nvPr/>
          </p:nvGrpSpPr>
          <p:grpSpPr>
            <a:xfrm>
              <a:off x="632015" y="1309972"/>
              <a:ext cx="11093820" cy="1602398"/>
              <a:chOff x="632015" y="2124636"/>
              <a:chExt cx="11093820" cy="1602398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632015" y="2218764"/>
                <a:ext cx="1156447" cy="1156447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797862" y="2384611"/>
                <a:ext cx="842683" cy="8426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909487" y="2124636"/>
                <a:ext cx="1748118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b="1" dirty="0" err="1" smtClean="0">
                    <a:solidFill>
                      <a:srgbClr val="0033CC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2300" b="1" dirty="0" err="1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ước</a:t>
                </a:r>
                <a:r>
                  <a:rPr lang="en-US" sz="23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1</a:t>
                </a:r>
                <a:endParaRPr lang="en-US" sz="23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900520" y="2572872"/>
                <a:ext cx="9825315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Sinh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viên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làm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việc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với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cán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bộ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tại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Phòng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đọc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hoặc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thông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qua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cố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vấn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học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tập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cung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cấp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các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nội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dung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liên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quan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đến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 algn="just"/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Thông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báo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với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lớp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về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các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nội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dung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cung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cấp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giáo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trình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của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thư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viện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pic>
            <p:nvPicPr>
              <p:cNvPr id="9" name="Picture 8" descr="10522.pn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942711" y="2511531"/>
                <a:ext cx="544022" cy="544022"/>
              </a:xfrm>
              <a:prstGeom prst="rect">
                <a:avLst/>
              </a:prstGeom>
            </p:spPr>
          </p:pic>
        </p:grpSp>
        <p:sp>
          <p:nvSpPr>
            <p:cNvPr id="13" name="Oval 12"/>
            <p:cNvSpPr/>
            <p:nvPr/>
          </p:nvSpPr>
          <p:spPr>
            <a:xfrm>
              <a:off x="1810870" y="4002740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797423" y="5488229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49943" y="3272119"/>
              <a:ext cx="1156447" cy="1156447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15790" y="3437966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27415" y="3023350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18447" y="3471586"/>
              <a:ext cx="978049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tên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giáo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trình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lượng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bộ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viện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Hẹn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thời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gian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just"/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Đối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viên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lớp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chất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lượng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nhà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cung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cấp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giáo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trình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do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nhà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biên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soạn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kế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hoạch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từng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i="1" dirty="0" err="1" smtClean="0">
                  <a:latin typeface="Times New Roman" pitchFamily="18" charset="0"/>
                  <a:cs typeface="Times New Roman" pitchFamily="18" charset="0"/>
                </a:rPr>
                <a:t>kỳ</a:t>
              </a:r>
              <a:r>
                <a:rPr lang="en-US" sz="2300" i="1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636497" y="5284694"/>
              <a:ext cx="1156447" cy="1156447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02344" y="5450541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3969" y="5069543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5003" y="5574929"/>
              <a:ext cx="8449232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Kiểm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trạng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lượng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giáo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trình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cung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cấp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giấy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tờ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bàn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giao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phát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lớp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4" name="Straight Connector 43"/>
            <p:cNvCxnSpPr>
              <a:stCxn id="5" idx="4"/>
              <a:endCxn id="27" idx="0"/>
            </p:cNvCxnSpPr>
            <p:nvPr/>
          </p:nvCxnSpPr>
          <p:spPr>
            <a:xfrm>
              <a:off x="1210239" y="2560547"/>
              <a:ext cx="17928" cy="71157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7" idx="4"/>
              <a:endCxn id="33" idx="0"/>
            </p:cNvCxnSpPr>
            <p:nvPr/>
          </p:nvCxnSpPr>
          <p:spPr>
            <a:xfrm flipH="1">
              <a:off x="1214721" y="4428566"/>
              <a:ext cx="13446" cy="856128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pic>
          <p:nvPicPr>
            <p:cNvPr id="26" name="Picture 25" descr="3456388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0916" y="3505504"/>
              <a:ext cx="752731" cy="752731"/>
            </a:xfrm>
            <a:prstGeom prst="rect">
              <a:avLst/>
            </a:prstGeom>
          </p:spPr>
        </p:pic>
        <p:pic>
          <p:nvPicPr>
            <p:cNvPr id="31" name="Picture 30" descr="430183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0234" y="5437398"/>
              <a:ext cx="873755" cy="8737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8251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290918"/>
            <a:ext cx="6584576" cy="4886045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2.2.1.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viện</a:t>
            </a: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1976" y="242048"/>
            <a:ext cx="10484224" cy="658905"/>
          </a:xfrm>
        </p:spPr>
        <p:txBody>
          <a:bodyPr>
            <a:normAutofit/>
          </a:bodyPr>
          <a:lstStyle/>
          <a:p>
            <a:r>
              <a:rPr lang="en-US" sz="2500" dirty="0" smtClean="0"/>
              <a:t>2.2. DỊCH VỤ TRỰC TUYẾN (ONLINE)</a:t>
            </a:r>
            <a:endParaRPr lang="en-US" sz="2500" dirty="0"/>
          </a:p>
        </p:txBody>
      </p:sp>
      <p:pic>
        <p:nvPicPr>
          <p:cNvPr id="4" name="Hình ảnh 10">
            <a:extLst>
              <a:ext uri="{FF2B5EF4-FFF2-40B4-BE49-F238E27FC236}">
                <a16:creationId xmlns:a16="http://schemas.microsoft.com/office/drawing/2014/main" id="{8874C8F6-3C12-1841-AECB-1A4EC1B9A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0987" y="1344707"/>
            <a:ext cx="3900358" cy="322729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99494" y="1803093"/>
            <a:ext cx="7031492" cy="4644266"/>
            <a:chOff x="799494" y="1803093"/>
            <a:chExt cx="7031492" cy="4644266"/>
          </a:xfrm>
        </p:grpSpPr>
        <p:sp>
          <p:nvSpPr>
            <p:cNvPr id="5" name="Diamond 4"/>
            <p:cNvSpPr/>
            <p:nvPr/>
          </p:nvSpPr>
          <p:spPr>
            <a:xfrm>
              <a:off x="811069" y="1978590"/>
              <a:ext cx="1062318" cy="1169894"/>
            </a:xfrm>
            <a:prstGeom prst="diamond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Diamond 5"/>
            <p:cNvSpPr/>
            <p:nvPr/>
          </p:nvSpPr>
          <p:spPr>
            <a:xfrm>
              <a:off x="963469" y="2130990"/>
              <a:ext cx="745449" cy="842681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88366" y="1803093"/>
              <a:ext cx="1506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1</a:t>
              </a:r>
              <a:endPara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901867" y="2221709"/>
              <a:ext cx="5929119" cy="11464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TV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bằng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viên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email</a:t>
              </a:r>
            </a:p>
            <a:p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Nắm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hướng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tra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cứu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25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50" b="1" dirty="0" err="1" smtClean="0">
                  <a:latin typeface="Times New Roman" pitchFamily="18" charset="0"/>
                  <a:cs typeface="Times New Roman" pitchFamily="18" charset="0"/>
                  <a:hlinkClick r:id="rId3"/>
                </a:rPr>
                <a:t>tại</a:t>
              </a:r>
              <a:r>
                <a:rPr lang="en-US" sz="2250" b="1" dirty="0" smtClean="0">
                  <a:latin typeface="Times New Roman" pitchFamily="18" charset="0"/>
                  <a:cs typeface="Times New Roman" pitchFamily="18" charset="0"/>
                  <a:hlinkClick r:id="rId3"/>
                </a:rPr>
                <a:t> </a:t>
              </a:r>
              <a:r>
                <a:rPr lang="en-US" sz="2250" b="1" dirty="0" err="1" smtClean="0">
                  <a:latin typeface="Times New Roman" pitchFamily="18" charset="0"/>
                  <a:cs typeface="Times New Roman" pitchFamily="18" charset="0"/>
                  <a:hlinkClick r:id="rId3"/>
                </a:rPr>
                <a:t>đây</a:t>
              </a:r>
              <a:endParaRPr lang="en-US" sz="225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Diamond 9"/>
            <p:cNvSpPr/>
            <p:nvPr/>
          </p:nvSpPr>
          <p:spPr>
            <a:xfrm>
              <a:off x="812994" y="3647315"/>
              <a:ext cx="1062318" cy="1169894"/>
            </a:xfrm>
            <a:prstGeom prst="diamond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iamond 10"/>
            <p:cNvSpPr/>
            <p:nvPr/>
          </p:nvSpPr>
          <p:spPr>
            <a:xfrm>
              <a:off x="965394" y="3799715"/>
              <a:ext cx="745449" cy="842681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90291" y="3471818"/>
              <a:ext cx="1506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  <a:endPara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903793" y="3890434"/>
              <a:ext cx="5518983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nhập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bằng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viên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tại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website: 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hlinkClick r:id="rId4"/>
                </a:rPr>
                <a:t>lib.uneti.edu.vn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Khai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thác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TL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Diamond 13"/>
            <p:cNvSpPr/>
            <p:nvPr/>
          </p:nvSpPr>
          <p:spPr>
            <a:xfrm>
              <a:off x="799494" y="5277465"/>
              <a:ext cx="1062318" cy="1169894"/>
            </a:xfrm>
            <a:prstGeom prst="diamond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iamond 14"/>
            <p:cNvSpPr/>
            <p:nvPr/>
          </p:nvSpPr>
          <p:spPr>
            <a:xfrm>
              <a:off x="951894" y="5429865"/>
              <a:ext cx="745449" cy="842681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76791" y="5101968"/>
              <a:ext cx="1506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  <a:endPara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90293" y="5520584"/>
              <a:ext cx="5436483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xuất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sử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dụng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xong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Nếu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mật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khẩu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khi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bị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mất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/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quên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HD </a:t>
              </a:r>
              <a:r>
                <a:rPr lang="en-US" sz="2300" b="1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tại</a:t>
              </a:r>
              <a:r>
                <a:rPr lang="en-US" sz="2300" b="1" dirty="0" smtClean="0">
                  <a:latin typeface="Times New Roman" pitchFamily="18" charset="0"/>
                  <a:cs typeface="Times New Roman" pitchFamily="18" charset="0"/>
                  <a:hlinkClick r:id="rId5"/>
                </a:rPr>
                <a:t> </a:t>
              </a:r>
              <a:r>
                <a:rPr lang="en-US" sz="2300" b="1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đây</a:t>
              </a:r>
              <a:endParaRPr lang="en-US" sz="23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8" name="Picture 17" descr="3145765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9900" y="2333569"/>
              <a:ext cx="467506" cy="467506"/>
            </a:xfrm>
            <a:prstGeom prst="rect">
              <a:avLst/>
            </a:prstGeom>
          </p:spPr>
        </p:pic>
        <p:pic>
          <p:nvPicPr>
            <p:cNvPr id="19" name="Picture 18" descr="1000946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88014" y="3907413"/>
              <a:ext cx="537265" cy="537265"/>
            </a:xfrm>
            <a:prstGeom prst="rect">
              <a:avLst/>
            </a:prstGeom>
          </p:spPr>
        </p:pic>
        <p:pic>
          <p:nvPicPr>
            <p:cNvPr id="20" name="Picture 19" descr="3281313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88326" y="5620779"/>
              <a:ext cx="467506" cy="467506"/>
            </a:xfrm>
            <a:prstGeom prst="rect">
              <a:avLst/>
            </a:prstGeom>
          </p:spPr>
        </p:pic>
        <p:cxnSp>
          <p:nvCxnSpPr>
            <p:cNvPr id="22" name="Straight Connector 21"/>
            <p:cNvCxnSpPr>
              <a:stCxn id="5" idx="2"/>
              <a:endCxn id="10" idx="0"/>
            </p:cNvCxnSpPr>
            <p:nvPr/>
          </p:nvCxnSpPr>
          <p:spPr>
            <a:xfrm rot="16200000" flipH="1">
              <a:off x="1093775" y="3396936"/>
              <a:ext cx="498831" cy="1925"/>
            </a:xfrm>
            <a:prstGeom prst="line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0" idx="2"/>
              <a:endCxn id="14" idx="0"/>
            </p:cNvCxnSpPr>
            <p:nvPr/>
          </p:nvCxnSpPr>
          <p:spPr>
            <a:xfrm rot="5400000">
              <a:off x="1107275" y="5040587"/>
              <a:ext cx="460256" cy="1350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7-Point Star 22"/>
          <p:cNvSpPr/>
          <p:nvPr/>
        </p:nvSpPr>
        <p:spPr>
          <a:xfrm>
            <a:off x="7830986" y="4506863"/>
            <a:ext cx="4110002" cy="2194383"/>
          </a:xfrm>
          <a:prstGeom prst="star7">
            <a:avLst/>
          </a:prstGeom>
          <a:solidFill>
            <a:srgbClr val="FF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khoản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mượn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Đọc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số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1722" y="152401"/>
            <a:ext cx="10464478" cy="90991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2.2.2. </a:t>
            </a:r>
            <a:r>
              <a:rPr lang="en-US" dirty="0" err="1" smtClean="0">
                <a:solidFill>
                  <a:srgbClr val="0000FF"/>
                </a:solidFill>
              </a:rPr>
              <a:t>Truy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cập</a:t>
            </a:r>
            <a:r>
              <a:rPr lang="en-US" dirty="0" smtClean="0">
                <a:solidFill>
                  <a:srgbClr val="0000FF"/>
                </a:solidFill>
              </a:rPr>
              <a:t> CSDL </a:t>
            </a:r>
            <a:r>
              <a:rPr lang="en-US" dirty="0" err="1" smtClean="0">
                <a:solidFill>
                  <a:srgbClr val="0000FF"/>
                </a:solidFill>
              </a:rPr>
              <a:t>điện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tử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liên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kết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i="1" dirty="0" smtClean="0">
                <a:solidFill>
                  <a:srgbClr val="0000FF"/>
                </a:solidFill>
              </a:rPr>
              <a:t>2.2.2.1. </a:t>
            </a:r>
            <a:r>
              <a:rPr lang="en-US" i="1" dirty="0" err="1" smtClean="0">
                <a:solidFill>
                  <a:srgbClr val="0000FF"/>
                </a:solidFill>
              </a:rPr>
              <a:t>Truy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cập</a:t>
            </a:r>
            <a:r>
              <a:rPr lang="en-US" i="1" dirty="0" smtClean="0">
                <a:solidFill>
                  <a:srgbClr val="0000FF"/>
                </a:solidFill>
              </a:rPr>
              <a:t> CSDL </a:t>
            </a:r>
            <a:r>
              <a:rPr lang="en-US" i="1" dirty="0" err="1" smtClean="0">
                <a:solidFill>
                  <a:srgbClr val="0000FF"/>
                </a:solidFill>
              </a:rPr>
              <a:t>điện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tử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liên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kết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trong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nước</a:t>
            </a:r>
            <a:endParaRPr lang="en-US" i="1" dirty="0">
              <a:solidFill>
                <a:srgbClr val="0000FF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7752" y="1388960"/>
            <a:ext cx="11244805" cy="5204798"/>
            <a:chOff x="387752" y="1388960"/>
            <a:chExt cx="11244805" cy="5204798"/>
          </a:xfrm>
        </p:grpSpPr>
        <p:sp>
          <p:nvSpPr>
            <p:cNvPr id="65" name="Rounded Rectangle 64"/>
            <p:cNvSpPr/>
            <p:nvPr/>
          </p:nvSpPr>
          <p:spPr>
            <a:xfrm>
              <a:off x="387752" y="5850999"/>
              <a:ext cx="4826643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6736687" y="5841386"/>
              <a:ext cx="4813138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443695" y="4599006"/>
              <a:ext cx="4826643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6788550" y="4589361"/>
              <a:ext cx="4813138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441765" y="3300713"/>
              <a:ext cx="4826643" cy="729205"/>
            </a:xfrm>
            <a:prstGeom prst="roundRect">
              <a:avLst>
                <a:gd name="adj" fmla="val 30953"/>
              </a:avLst>
            </a:prstGeom>
            <a:gradFill flip="none" rotWithShape="1">
              <a:gsLst>
                <a:gs pos="0">
                  <a:schemeClr val="accent5">
                    <a:satMod val="103000"/>
                    <a:lumMod val="102000"/>
                    <a:tint val="94000"/>
                    <a:alpha val="71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10800000" scaled="1"/>
              <a:tileRect/>
            </a:gradFill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809773" y="3302635"/>
              <a:ext cx="4813138" cy="729205"/>
            </a:xfrm>
            <a:prstGeom prst="roundRect">
              <a:avLst>
                <a:gd name="adj" fmla="val 30953"/>
              </a:avLst>
            </a:prstGeom>
            <a:gradFill flip="none"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10800000" scaled="1"/>
              <a:tileRect/>
            </a:gradFill>
            <a:effectLst>
              <a:glow rad="228600">
                <a:schemeClr val="accent5">
                  <a:satMod val="175000"/>
                  <a:alpha val="40000"/>
                </a:schemeClr>
              </a:glow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6807845" y="2096942"/>
              <a:ext cx="4813138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16689" y="2071867"/>
              <a:ext cx="4826643" cy="729205"/>
            </a:xfrm>
            <a:prstGeom prst="roundRect">
              <a:avLst>
                <a:gd name="adj" fmla="val 30953"/>
              </a:avLst>
            </a:prstGeom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650386" y="2062221"/>
              <a:ext cx="740780" cy="775503"/>
              <a:chOff x="4583574" y="2488557"/>
              <a:chExt cx="740780" cy="775503"/>
            </a:xfrm>
          </p:grpSpPr>
          <p:sp>
            <p:nvSpPr>
              <p:cNvPr id="37" name="Flowchart: Decision 36"/>
              <p:cNvSpPr/>
              <p:nvPr/>
            </p:nvSpPr>
            <p:spPr>
              <a:xfrm>
                <a:off x="4583574" y="2488557"/>
                <a:ext cx="740780" cy="775503"/>
              </a:xfrm>
              <a:prstGeom prst="flowChartDecision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lowchart: Decision 37"/>
              <p:cNvSpPr/>
              <p:nvPr/>
            </p:nvSpPr>
            <p:spPr>
              <a:xfrm>
                <a:off x="4759124" y="2675682"/>
                <a:ext cx="403185" cy="437909"/>
              </a:xfrm>
              <a:prstGeom prst="flowChartDecision">
                <a:avLst/>
              </a:pr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5173880" y="1724628"/>
              <a:ext cx="16667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Links </a:t>
              </a:r>
              <a:r>
                <a:rPr lang="en-US" b="1" u="sng" dirty="0" err="1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b="1" u="sng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b="1" u="sng" dirty="0" err="1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cập</a:t>
              </a:r>
              <a:endParaRPr lang="en-US" b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4563" y="2210765"/>
              <a:ext cx="3970116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hlinkClick r:id="rId2"/>
                </a:rPr>
                <a:t>https://repository.vnu.edu.vn</a:t>
              </a:r>
              <a:endParaRPr lang="en-US" sz="2300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298141" y="2907172"/>
              <a:ext cx="1571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err="1" smtClean="0">
                  <a:solidFill>
                    <a:schemeClr val="accent5">
                      <a:lumMod val="75000"/>
                    </a:schemeClr>
                  </a:solidFill>
                </a:rPr>
                <a:t>Nguồn</a:t>
              </a:r>
              <a:r>
                <a:rPr lang="en-US" b="1" u="sng" dirty="0" smtClean="0">
                  <a:solidFill>
                    <a:schemeClr val="accent5">
                      <a:lumMod val="75000"/>
                    </a:schemeClr>
                  </a:solidFill>
                </a:rPr>
                <a:t> CSDL</a:t>
              </a:r>
              <a:endParaRPr lang="en-US" b="1" u="sng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000266" y="4201609"/>
              <a:ext cx="19908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err="1" smtClean="0">
                  <a:solidFill>
                    <a:schemeClr val="accent2">
                      <a:lumMod val="75000"/>
                    </a:schemeClr>
                  </a:solidFill>
                </a:rPr>
                <a:t>Cách</a:t>
              </a:r>
              <a:r>
                <a:rPr lang="en-US" b="1" u="sng" dirty="0" smtClean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2">
                      <a:lumMod val="75000"/>
                    </a:schemeClr>
                  </a:solidFill>
                </a:rPr>
                <a:t>thức</a:t>
              </a:r>
              <a:r>
                <a:rPr lang="en-US" b="1" u="sng" dirty="0" smtClean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2">
                      <a:lumMod val="75000"/>
                    </a:schemeClr>
                  </a:solidFill>
                </a:rPr>
                <a:t>truy</a:t>
              </a:r>
              <a:r>
                <a:rPr lang="en-US" b="1" u="sng" dirty="0" smtClean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2">
                      <a:lumMod val="75000"/>
                    </a:schemeClr>
                  </a:solidFill>
                </a:rPr>
                <a:t>cập</a:t>
              </a:r>
              <a:endParaRPr lang="en-US" b="1" u="sng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006060" y="5457472"/>
              <a:ext cx="2091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err="1" smtClean="0">
                  <a:solidFill>
                    <a:schemeClr val="accent4"/>
                  </a:solidFill>
                </a:rPr>
                <a:t>Hướng</a:t>
              </a:r>
              <a:r>
                <a:rPr lang="en-US" b="1" u="sng" dirty="0" smtClean="0">
                  <a:solidFill>
                    <a:schemeClr val="accent4"/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4"/>
                  </a:solidFill>
                </a:rPr>
                <a:t>dẫn</a:t>
              </a:r>
              <a:r>
                <a:rPr lang="en-US" b="1" u="sng" dirty="0" smtClean="0">
                  <a:solidFill>
                    <a:schemeClr val="accent4"/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4"/>
                  </a:solidFill>
                </a:rPr>
                <a:t>tra</a:t>
              </a:r>
              <a:r>
                <a:rPr lang="en-US" b="1" u="sng" dirty="0" smtClean="0">
                  <a:solidFill>
                    <a:schemeClr val="accent4"/>
                  </a:solidFill>
                </a:rPr>
                <a:t> </a:t>
              </a:r>
              <a:r>
                <a:rPr lang="en-US" b="1" u="sng" dirty="0" err="1" smtClean="0">
                  <a:solidFill>
                    <a:schemeClr val="accent4"/>
                  </a:solidFill>
                </a:rPr>
                <a:t>cứu</a:t>
              </a:r>
              <a:endParaRPr lang="en-US" b="1" u="sng" dirty="0">
                <a:solidFill>
                  <a:schemeClr val="accent4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8341" y="2210764"/>
              <a:ext cx="4514297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  <a:hlinkClick r:id="rId3"/>
                </a:rPr>
                <a:t>https://dlib.hust.edu.vn/</a:t>
              </a:r>
              <a:r>
                <a:rPr lang="en-US" sz="23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US" sz="23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988" y="3298785"/>
              <a:ext cx="46795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nội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ĐHQG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Hà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Nội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: KLTN, ĐATN,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Sách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NC </a:t>
              </a:r>
              <a:endPara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79024" y="3333507"/>
              <a:ext cx="4653533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TLS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nội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ĐHBK HN: KLTN, ĐATN,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Bài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giảng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NC</a:t>
              </a:r>
              <a:r>
                <a:rPr lang="en-US" sz="2000" dirty="0" smtClean="0">
                  <a:solidFill>
                    <a:schemeClr val="bg1"/>
                  </a:solidFill>
                </a:rPr>
                <a:t> 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7881" y="4641448"/>
              <a:ext cx="455855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:  </a:t>
              </a:r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dhkinhtekythuatcongnghiep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Mật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khẩu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: 91822cae </a:t>
              </a:r>
              <a:endParaRPr lang="en-US" sz="2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44807" y="4641453"/>
              <a:ext cx="4031849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:  thuvien03@uneti.edu.vn; </a:t>
              </a:r>
            </a:p>
            <a:p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Mật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khẩu</a:t>
              </a:r>
              <a:r>
                <a:rPr lang="en-US" sz="2000" dirty="0" smtClean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: 123456</a:t>
              </a:r>
              <a:endParaRPr lang="en-US" sz="2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78422" y="5995684"/>
              <a:ext cx="43868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Hướng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dẫn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tìm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kiếm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US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hlinkClick r:id="rId4"/>
                </a:rPr>
                <a:t>tại</a:t>
              </a:r>
              <a:r>
                <a:rPr 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hlinkClick r:id="rId4"/>
                </a:rPr>
                <a:t> </a:t>
              </a:r>
              <a:r>
                <a:rPr lang="en-US" b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hlinkClick r:id="rId4"/>
                </a:rPr>
                <a:t>đây</a:t>
              </a:r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11788" y="6001461"/>
              <a:ext cx="3971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Hướng</a:t>
              </a:r>
              <a:r>
                <a:rPr lang="en-US" dirty="0" smtClean="0"/>
                <a:t> </a:t>
              </a:r>
              <a:r>
                <a:rPr lang="en-US" dirty="0" err="1" smtClean="0"/>
                <a:t>dẫn</a:t>
              </a:r>
              <a:r>
                <a:rPr lang="en-US" dirty="0" smtClean="0"/>
                <a:t> </a:t>
              </a:r>
              <a:r>
                <a:rPr lang="en-US" dirty="0" err="1" smtClean="0"/>
                <a:t>tìm</a:t>
              </a:r>
              <a:r>
                <a:rPr lang="en-US" dirty="0" smtClean="0"/>
                <a:t> </a:t>
              </a:r>
              <a:r>
                <a:rPr lang="en-US" dirty="0" err="1" smtClean="0"/>
                <a:t>kiếm</a:t>
              </a:r>
              <a:r>
                <a:rPr lang="en-US" dirty="0" smtClean="0"/>
                <a:t> </a:t>
              </a:r>
              <a:r>
                <a:rPr lang="en-US" b="1" dirty="0" err="1" smtClean="0">
                  <a:hlinkClick r:id="rId5"/>
                </a:rPr>
                <a:t>tại</a:t>
              </a:r>
              <a:r>
                <a:rPr lang="en-US" b="1" dirty="0" smtClean="0">
                  <a:hlinkClick r:id="rId5"/>
                </a:rPr>
                <a:t> </a:t>
              </a:r>
              <a:r>
                <a:rPr lang="en-US" b="1" dirty="0" err="1" smtClean="0">
                  <a:hlinkClick r:id="rId5"/>
                </a:rPr>
                <a:t>đây</a:t>
              </a:r>
              <a:endParaRPr lang="en-US" b="1" dirty="0"/>
            </a:p>
          </p:txBody>
        </p:sp>
        <p:pic>
          <p:nvPicPr>
            <p:cNvPr id="28" name="Picture 27" descr="179349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89194" y="2230929"/>
              <a:ext cx="449573" cy="449573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35" name="Group 34"/>
            <p:cNvGrpSpPr/>
            <p:nvPr/>
          </p:nvGrpSpPr>
          <p:grpSpPr>
            <a:xfrm>
              <a:off x="5663877" y="3279480"/>
              <a:ext cx="740780" cy="775503"/>
              <a:chOff x="4583574" y="2488557"/>
              <a:chExt cx="740780" cy="775503"/>
            </a:xfrm>
          </p:grpSpPr>
          <p:sp>
            <p:nvSpPr>
              <p:cNvPr id="48" name="Flowchart: Decision 47"/>
              <p:cNvSpPr/>
              <p:nvPr/>
            </p:nvSpPr>
            <p:spPr>
              <a:xfrm>
                <a:off x="4583574" y="2488557"/>
                <a:ext cx="740780" cy="775503"/>
              </a:xfrm>
              <a:prstGeom prst="flowChartDecision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lowchart: Decision 49"/>
              <p:cNvSpPr/>
              <p:nvPr/>
            </p:nvSpPr>
            <p:spPr>
              <a:xfrm>
                <a:off x="4759124" y="2675682"/>
                <a:ext cx="403185" cy="437909"/>
              </a:xfrm>
              <a:prstGeom prst="flowChartDecision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8" name="Picture 57" descr="179350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5482" y="3457845"/>
              <a:ext cx="403273" cy="403273"/>
            </a:xfrm>
            <a:prstGeom prst="rect">
              <a:avLst/>
            </a:prstGeom>
            <a:solidFill>
              <a:schemeClr val="bg1"/>
            </a:solidFill>
          </p:spPr>
        </p:pic>
        <p:grpSp>
          <p:nvGrpSpPr>
            <p:cNvPr id="59" name="Group 58"/>
            <p:cNvGrpSpPr/>
            <p:nvPr/>
          </p:nvGrpSpPr>
          <p:grpSpPr>
            <a:xfrm>
              <a:off x="5665802" y="4566230"/>
              <a:ext cx="740780" cy="775503"/>
              <a:chOff x="4583574" y="2488557"/>
              <a:chExt cx="740780" cy="775503"/>
            </a:xfrm>
          </p:grpSpPr>
          <p:sp>
            <p:nvSpPr>
              <p:cNvPr id="60" name="Flowchart: Decision 59"/>
              <p:cNvSpPr/>
              <p:nvPr/>
            </p:nvSpPr>
            <p:spPr>
              <a:xfrm>
                <a:off x="4583574" y="2488557"/>
                <a:ext cx="740780" cy="775503"/>
              </a:xfrm>
              <a:prstGeom prst="flowChartDecision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lowchart: Decision 60"/>
              <p:cNvSpPr/>
              <p:nvPr/>
            </p:nvSpPr>
            <p:spPr>
              <a:xfrm>
                <a:off x="4759124" y="2675682"/>
                <a:ext cx="403185" cy="437909"/>
              </a:xfrm>
              <a:prstGeom prst="flowChartDecision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5679302" y="5818255"/>
              <a:ext cx="740780" cy="775503"/>
              <a:chOff x="4583574" y="2488557"/>
              <a:chExt cx="740780" cy="775503"/>
            </a:xfrm>
          </p:grpSpPr>
          <p:sp>
            <p:nvSpPr>
              <p:cNvPr id="67" name="Flowchart: Decision 66"/>
              <p:cNvSpPr/>
              <p:nvPr/>
            </p:nvSpPr>
            <p:spPr>
              <a:xfrm>
                <a:off x="4583574" y="2488557"/>
                <a:ext cx="740780" cy="775503"/>
              </a:xfrm>
              <a:prstGeom prst="flowChartDecision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lowchart: Decision 67"/>
              <p:cNvSpPr/>
              <p:nvPr/>
            </p:nvSpPr>
            <p:spPr>
              <a:xfrm>
                <a:off x="4759124" y="2675682"/>
                <a:ext cx="403185" cy="437909"/>
              </a:xfrm>
              <a:prstGeom prst="flowChartDecision">
                <a:avLst/>
              </a:pr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7" name="Straight Connector 76"/>
            <p:cNvCxnSpPr>
              <a:stCxn id="29" idx="3"/>
              <a:endCxn id="37" idx="1"/>
            </p:cNvCxnSpPr>
            <p:nvPr/>
          </p:nvCxnSpPr>
          <p:spPr>
            <a:xfrm>
              <a:off x="5243332" y="2436470"/>
              <a:ext cx="407054" cy="1350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37" idx="3"/>
              <a:endCxn id="30" idx="1"/>
            </p:cNvCxnSpPr>
            <p:nvPr/>
          </p:nvCxnSpPr>
          <p:spPr>
            <a:xfrm>
              <a:off x="6391166" y="2449973"/>
              <a:ext cx="416679" cy="11572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34" idx="3"/>
              <a:endCxn id="34" idx="3"/>
            </p:cNvCxnSpPr>
            <p:nvPr/>
          </p:nvCxnSpPr>
          <p:spPr>
            <a:xfrm>
              <a:off x="5268408" y="3665316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34" idx="3"/>
              <a:endCxn id="48" idx="1"/>
            </p:cNvCxnSpPr>
            <p:nvPr/>
          </p:nvCxnSpPr>
          <p:spPr>
            <a:xfrm>
              <a:off x="5268408" y="3665316"/>
              <a:ext cx="395469" cy="1916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48" idx="3"/>
              <a:endCxn id="31" idx="1"/>
            </p:cNvCxnSpPr>
            <p:nvPr/>
          </p:nvCxnSpPr>
          <p:spPr>
            <a:xfrm>
              <a:off x="6404657" y="3667232"/>
              <a:ext cx="405116" cy="6"/>
            </a:xfrm>
            <a:prstGeom prst="line">
              <a:avLst/>
            </a:prstGeom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63" idx="3"/>
            </p:cNvCxnSpPr>
            <p:nvPr/>
          </p:nvCxnSpPr>
          <p:spPr>
            <a:xfrm>
              <a:off x="5270338" y="4963609"/>
              <a:ext cx="459130" cy="1930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6406582" y="4965539"/>
              <a:ext cx="381968" cy="1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67" idx="3"/>
              <a:endCxn id="64" idx="1"/>
            </p:cNvCxnSpPr>
            <p:nvPr/>
          </p:nvCxnSpPr>
          <p:spPr>
            <a:xfrm flipV="1">
              <a:off x="6420082" y="6205989"/>
              <a:ext cx="316605" cy="1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65" idx="3"/>
              <a:endCxn id="67" idx="1"/>
            </p:cNvCxnSpPr>
            <p:nvPr/>
          </p:nvCxnSpPr>
          <p:spPr>
            <a:xfrm flipV="1">
              <a:off x="5214395" y="6206007"/>
              <a:ext cx="464907" cy="9595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/>
          </p:nvSpPr>
          <p:spPr>
            <a:xfrm>
              <a:off x="763930" y="1388960"/>
              <a:ext cx="3692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rgbClr val="FF0000"/>
                  </a:solidFill>
                  <a:latin typeface="Tw Cen MT" pitchFamily="34" charset="0"/>
                </a:rPr>
                <a:t>1. CSDL TÀI LIỆU SỐ ĐHQG HÀ NỘ</a:t>
              </a:r>
              <a:r>
                <a:rPr lang="en-US" dirty="0" smtClean="0">
                  <a:solidFill>
                    <a:srgbClr val="FF0000"/>
                  </a:solidFill>
                  <a:latin typeface="Tw Cen MT" pitchFamily="34" charset="0"/>
                </a:rPr>
                <a:t>I</a:t>
              </a:r>
              <a:endParaRPr lang="en-US" dirty="0">
                <a:solidFill>
                  <a:srgbClr val="FF0000"/>
                </a:solidFill>
                <a:latin typeface="Tw Cen MT" pitchFamily="34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444450" y="1441273"/>
              <a:ext cx="37019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solidFill>
                    <a:srgbClr val="FF0000"/>
                  </a:solidFill>
                  <a:latin typeface="Tw Cen MT" pitchFamily="34" charset="0"/>
                </a:rPr>
                <a:t>2. CSDL TÀI LIỆU SỐ ĐHBK HÀ NỘ</a:t>
              </a:r>
              <a:r>
                <a:rPr lang="en-US" dirty="0" smtClean="0">
                  <a:solidFill>
                    <a:srgbClr val="FF0000"/>
                  </a:solidFill>
                  <a:latin typeface="Tw Cen MT" pitchFamily="34" charset="0"/>
                </a:rPr>
                <a:t>I</a:t>
              </a:r>
              <a:endParaRPr lang="en-US" dirty="0">
                <a:solidFill>
                  <a:srgbClr val="FF0000"/>
                </a:solidFill>
                <a:latin typeface="Tw Cen MT" pitchFamily="34" charset="0"/>
              </a:endParaRPr>
            </a:p>
          </p:txBody>
        </p:sp>
        <p:cxnSp>
          <p:nvCxnSpPr>
            <p:cNvPr id="99" name="Straight Arrow Connector 98"/>
            <p:cNvCxnSpPr/>
            <p:nvPr/>
          </p:nvCxnSpPr>
          <p:spPr>
            <a:xfrm rot="10800000" flipV="1">
              <a:off x="6632299" y="1707775"/>
              <a:ext cx="951843" cy="31779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4294208" y="1678329"/>
              <a:ext cx="983848" cy="34724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37" idx="2"/>
              <a:endCxn id="48" idx="0"/>
            </p:cNvCxnSpPr>
            <p:nvPr/>
          </p:nvCxnSpPr>
          <p:spPr>
            <a:xfrm rot="16200000" flipH="1">
              <a:off x="5806643" y="3051856"/>
              <a:ext cx="441756" cy="13491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48" idx="2"/>
              <a:endCxn id="60" idx="0"/>
            </p:cNvCxnSpPr>
            <p:nvPr/>
          </p:nvCxnSpPr>
          <p:spPr>
            <a:xfrm rot="16200000" flipH="1">
              <a:off x="5779606" y="4309643"/>
              <a:ext cx="511247" cy="192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>
              <a:stCxn id="60" idx="2"/>
              <a:endCxn id="67" idx="0"/>
            </p:cNvCxnSpPr>
            <p:nvPr/>
          </p:nvCxnSpPr>
          <p:spPr>
            <a:xfrm rot="16200000" flipH="1">
              <a:off x="5804681" y="5573244"/>
              <a:ext cx="476522" cy="135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pic>
          <p:nvPicPr>
            <p:cNvPr id="71" name="Picture 70" descr="179351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99737" y="4732937"/>
              <a:ext cx="430734" cy="43073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72" name="Picture 71" descr="179352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13184" y="5996961"/>
              <a:ext cx="430734" cy="4307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21977" y="76200"/>
            <a:ext cx="10484224" cy="932329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0000FF"/>
                </a:solidFill>
              </a:rPr>
              <a:t>2.2.2. 2.Truy </a:t>
            </a:r>
            <a:r>
              <a:rPr lang="en-US" i="1" dirty="0" err="1" smtClean="0">
                <a:solidFill>
                  <a:srgbClr val="0000FF"/>
                </a:solidFill>
              </a:rPr>
              <a:t>cập</a:t>
            </a:r>
            <a:r>
              <a:rPr lang="en-US" i="1" dirty="0" smtClean="0">
                <a:solidFill>
                  <a:srgbClr val="0000FF"/>
                </a:solidFill>
              </a:rPr>
              <a:t> CSDL </a:t>
            </a:r>
            <a:r>
              <a:rPr lang="en-US" i="1" dirty="0" err="1" smtClean="0">
                <a:solidFill>
                  <a:srgbClr val="0000FF"/>
                </a:solidFill>
              </a:rPr>
              <a:t>điện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tử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liên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kết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quốc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tế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thuộc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dự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án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Thư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viện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Điện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tử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dùng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chung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với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đầu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mối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là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trường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Đại</a:t>
            </a:r>
            <a:r>
              <a:rPr lang="en-US" i="1" dirty="0" smtClean="0">
                <a:solidFill>
                  <a:srgbClr val="0000FF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học</a:t>
            </a:r>
            <a:r>
              <a:rPr lang="en-US" i="1" dirty="0" smtClean="0">
                <a:solidFill>
                  <a:srgbClr val="0000FF"/>
                </a:solidFill>
              </a:rPr>
              <a:t> KTQD </a:t>
            </a:r>
            <a:endParaRPr lang="en-US" i="1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1139639"/>
            <a:ext cx="12191999" cy="5462867"/>
            <a:chOff x="0" y="1139639"/>
            <a:chExt cx="12191999" cy="5462867"/>
          </a:xfrm>
        </p:grpSpPr>
        <p:pic>
          <p:nvPicPr>
            <p:cNvPr id="38" name="Picture 37" descr="P67413N_optimized-300x225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39639"/>
              <a:ext cx="12191999" cy="545614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95835" y="1400537"/>
              <a:ext cx="367428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88" y="1431067"/>
              <a:ext cx="3697941" cy="829881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322730" y="1331094"/>
              <a:ext cx="3797858" cy="5210190"/>
              <a:chOff x="322730" y="1331094"/>
              <a:chExt cx="3797858" cy="5210190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rot="5400000">
                <a:off x="1527068" y="3923821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>
                <a:off x="322730" y="6508376"/>
                <a:ext cx="3774709" cy="3290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4464424" y="1402462"/>
              <a:ext cx="3443117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643481" y="1333018"/>
              <a:ext cx="3414531" cy="5210191"/>
              <a:chOff x="4643481" y="1333018"/>
              <a:chExt cx="3414531" cy="5210191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5464492" y="3925745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0800000">
                <a:off x="4643481" y="6541621"/>
                <a:ext cx="3391382" cy="158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Rectangle 33"/>
            <p:cNvSpPr/>
            <p:nvPr/>
          </p:nvSpPr>
          <p:spPr>
            <a:xfrm>
              <a:off x="8350624" y="1404387"/>
              <a:ext cx="349434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8580907" y="1334943"/>
              <a:ext cx="3414532" cy="5267563"/>
              <a:chOff x="8580907" y="1334943"/>
              <a:chExt cx="3414532" cy="5267563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5400000">
                <a:off x="9394943" y="3934777"/>
                <a:ext cx="5200330" cy="662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0800000">
                <a:off x="8580907" y="6543546"/>
                <a:ext cx="3373529" cy="58960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7" name="Picture 36" descr="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62624" y="1434319"/>
              <a:ext cx="3052575" cy="892022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63071" y="2299447"/>
              <a:ext cx="3550024" cy="40450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Website </a:t>
              </a:r>
              <a:r>
                <a:rPr lang="en-US" sz="2000" i="1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19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hlinkClick r:id="rId5"/>
                </a:rPr>
                <a:t>https://www.emerald.com/insight/</a:t>
              </a:r>
              <a:endParaRPr lang="en-US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CSDL</a:t>
              </a:r>
              <a:r>
                <a:rPr lang="en-US" sz="2000" i="1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962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tạp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chí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học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ngành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thống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mạng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internet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endParaRPr lang="en-US" sz="19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từ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xa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Hướng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6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6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6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42047" y="1686407"/>
              <a:ext cx="31735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Tạp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chí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Emerald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45106" y="2353234"/>
              <a:ext cx="3299012" cy="40626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Website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u="sng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hlinkClick r:id="rId7"/>
                </a:rPr>
                <a:t>https://journals.sagepub.com/ </a:t>
              </a:r>
              <a:endPara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CSDL: 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160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tạp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chí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KH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chuyên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ngành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tế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thống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mạng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internet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từ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xa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4.Hướng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8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8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8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42013" y="1752598"/>
              <a:ext cx="27387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Tạp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chí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Sage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417859" y="2277034"/>
              <a:ext cx="3334870" cy="399250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Website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u="sng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1600" dirty="0" smtClean="0">
                  <a:hlinkClick r:id="rId9"/>
                </a:rPr>
                <a:t>https://portal.igpublish.com/iglibrary/ </a:t>
              </a:r>
              <a:r>
                <a:rPr lang="en-US" sz="16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hlinkClick r:id="rId7"/>
                </a:rPr>
                <a:t> </a:t>
              </a:r>
              <a:endPara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19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19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1900" i="1" u="sng" dirty="0" smtClean="0">
                  <a:latin typeface="Times New Roman" pitchFamily="18" charset="0"/>
                  <a:cs typeface="Times New Roman" pitchFamily="18" charset="0"/>
                </a:rPr>
                <a:t> CSDL:</a:t>
              </a:r>
              <a:r>
                <a:rPr lang="en-US" sz="19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6000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sách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điện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tử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bao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gồm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lĩnh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vực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tế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kỹ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thuật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nhân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văn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thống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mạng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internet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khoản: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</a:rPr>
                <a:t>uet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-Pass: 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igp2021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!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Hướng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10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1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10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6" name="Picture 45" descr="3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212028" y="1428493"/>
              <a:ext cx="3365890" cy="857507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8162365" y="1703293"/>
              <a:ext cx="3509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Sách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IGpublishing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4726" y="1426344"/>
            <a:ext cx="11887861" cy="5214040"/>
            <a:chOff x="164726" y="1426344"/>
            <a:chExt cx="11887861" cy="5214040"/>
          </a:xfrm>
        </p:grpSpPr>
        <p:sp>
          <p:nvSpPr>
            <p:cNvPr id="5" name="Rectangle 4"/>
            <p:cNvSpPr/>
            <p:nvPr/>
          </p:nvSpPr>
          <p:spPr>
            <a:xfrm>
              <a:off x="352985" y="1495787"/>
              <a:ext cx="367428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726" y="1551369"/>
              <a:ext cx="3536577" cy="829881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420222" y="1426344"/>
              <a:ext cx="3757516" cy="5210191"/>
              <a:chOff x="363072" y="1331094"/>
              <a:chExt cx="3757516" cy="5210191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rot="5400000">
                <a:off x="1527068" y="3923821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>
                <a:off x="363072" y="6535272"/>
                <a:ext cx="3734367" cy="601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4521574" y="1497712"/>
              <a:ext cx="3443117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700631" y="1428268"/>
              <a:ext cx="3414531" cy="5210191"/>
              <a:chOff x="4643481" y="1333018"/>
              <a:chExt cx="3414531" cy="5210191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5464492" y="3925745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0800000">
                <a:off x="4643481" y="6541621"/>
                <a:ext cx="3391382" cy="158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Rectangle 33"/>
            <p:cNvSpPr/>
            <p:nvPr/>
          </p:nvSpPr>
          <p:spPr>
            <a:xfrm>
              <a:off x="8353985" y="1472742"/>
              <a:ext cx="349434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>
                  <a:lumMod val="50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8638056" y="1430193"/>
              <a:ext cx="3414531" cy="5210191"/>
              <a:chOff x="8580906" y="1334943"/>
              <a:chExt cx="3414531" cy="5210191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5400000">
                <a:off x="9401917" y="3927670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0800000">
                <a:off x="8580906" y="6543546"/>
                <a:ext cx="3391382" cy="158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7" name="Picture 36" descr="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2197" y="1529569"/>
              <a:ext cx="3482881" cy="892022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52986" y="2435038"/>
              <a:ext cx="3550024" cy="39518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Website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u="sng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dirty="0" smtClean="0">
                  <a:hlinkClick r:id="rId4"/>
                </a:rPr>
                <a:t>https://link.springer.com/ </a:t>
              </a:r>
              <a:endParaRPr lang="en-US" sz="2000" dirty="0" smtClean="0"/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CSDL</a:t>
              </a:r>
              <a:r>
                <a:rPr lang="en-US" sz="2000" i="1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vi-VN" sz="2000" dirty="0" smtClean="0">
                  <a:latin typeface="Times New Roman" pitchFamily="18" charset="0"/>
                  <a:cs typeface="Times New Roman" pitchFamily="18" charset="0"/>
                </a:rPr>
                <a:t>4.178 sách điện tử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tế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xuất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từ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năm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2013 - 2018.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thống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mạng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internet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19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900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endParaRPr lang="en-US" sz="19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từ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xa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nhà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xuất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bản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qua TV</a:t>
              </a: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Hướng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5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5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2644" y="1856813"/>
              <a:ext cx="2931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Sách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Springer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02256" y="2448484"/>
              <a:ext cx="3299012" cy="395185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Website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u="sng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dirty="0" smtClean="0">
                  <a:hlinkClick r:id="rId6"/>
                </a:rPr>
                <a:t>https://www.sciencedirect.com/</a:t>
              </a:r>
              <a:endParaRPr lang="en-US" dirty="0" smtClean="0"/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CSDL:</a:t>
              </a:r>
              <a:r>
                <a:rPr lang="en-US" sz="20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571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sách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điện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tử</a:t>
              </a:r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tế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cơ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xuất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bản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từ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năm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2017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trở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trước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Hệ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thống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mạng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internet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Trường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khoản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BĐ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tự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hướng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tại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đây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4.Hướng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7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7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7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54338" y="1847848"/>
              <a:ext cx="2877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Sách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tử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Elsevier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475009" y="2372284"/>
              <a:ext cx="3307976" cy="39826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1.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Địa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điểm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  <a:sym typeface="Wingdings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  <a:sym typeface="Wingdings"/>
                </a:rPr>
                <a:t>cập</a:t>
              </a:r>
              <a:endParaRPr lang="en-US" sz="2000" i="1" u="sng" dirty="0" smtClean="0">
                <a:latin typeface="Times New Roman" pitchFamily="18" charset="0"/>
                <a:cs typeface="Times New Roman" pitchFamily="18" charset="0"/>
                <a:sym typeface="Wingdings"/>
              </a:endParaRP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dirty="0" err="1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Trung</a:t>
              </a:r>
              <a:r>
                <a:rPr lang="en-US" sz="2000" dirty="0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tâm</a:t>
              </a:r>
              <a:r>
                <a:rPr lang="en-US" sz="2000" dirty="0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000" dirty="0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000" dirty="0" smtClean="0">
                  <a:solidFill>
                    <a:srgbClr val="0066FF"/>
                  </a:solidFill>
                  <a:latin typeface="Times New Roman" pitchFamily="18" charset="0"/>
                  <a:cs typeface="Times New Roman" pitchFamily="18" charset="0"/>
                </a:rPr>
                <a:t> 454 - MK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1900" i="1" u="sng" dirty="0" smtClean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en-US" sz="1900" i="1" u="sng" dirty="0" err="1" smtClean="0">
                  <a:latin typeface="Times New Roman" pitchFamily="18" charset="0"/>
                  <a:cs typeface="Times New Roman" pitchFamily="18" charset="0"/>
                </a:rPr>
                <a:t>Nguồn</a:t>
              </a:r>
              <a:r>
                <a:rPr lang="en-US" sz="1900" i="1" u="sng" dirty="0" smtClean="0">
                  <a:latin typeface="Times New Roman" pitchFamily="18" charset="0"/>
                  <a:cs typeface="Times New Roman" pitchFamily="18" charset="0"/>
                </a:rPr>
                <a:t> CSDL:</a:t>
              </a:r>
              <a:r>
                <a:rPr lang="en-US" sz="19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Bộ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dữ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liệu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kinh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tế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tài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chính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và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vĩ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mô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của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Doanh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nghiệp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Cách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thức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truy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cập</a:t>
              </a:r>
              <a:r>
                <a:rPr lang="en-US" sz="2000" u="sng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</a:p>
            <a:p>
              <a:pPr algn="just"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Sử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dụng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trực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tiếp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trên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FiinPro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spcBef>
                  <a:spcPts val="300"/>
                </a:spcBef>
                <a:spcAft>
                  <a:spcPts val="300"/>
                </a:spcAft>
                <a:buFontTx/>
                <a:buChar char="-"/>
              </a:pP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cài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đặt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trực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tiếp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trên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máy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tính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tại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 smtClean="0">
                  <a:latin typeface="Times New Roman" pitchFamily="18" charset="0"/>
                  <a:cs typeface="Times New Roman" pitchFamily="18" charset="0"/>
                </a:rPr>
                <a:t>viện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just">
                <a:lnSpc>
                  <a:spcPct val="114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4.Hướng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dẫn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tìm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i="1" u="sng" dirty="0" err="1" smtClean="0">
                  <a:latin typeface="Times New Roman" pitchFamily="18" charset="0"/>
                  <a:cs typeface="Times New Roman" pitchFamily="18" charset="0"/>
                </a:rPr>
                <a:t>kiếm</a:t>
              </a:r>
              <a:r>
                <a:rPr lang="en-US" sz="2000" i="1" u="sng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8"/>
                </a:rPr>
                <a:t>tại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  <a:hlinkClick r:id="rId8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  <a:hlinkClick r:id="rId8"/>
                </a:rPr>
                <a:t>đây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6" name="Picture 45" descr="3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215389" y="1550637"/>
              <a:ext cx="3460019" cy="857507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8273303" y="1798543"/>
              <a:ext cx="31600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6.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Phần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mềm</a:t>
              </a:r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FiinPro</a:t>
              </a:r>
              <a:endPara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1397435" y="133351"/>
            <a:ext cx="10165915" cy="950317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2.2.2. 2.Truy </a:t>
            </a:r>
            <a:r>
              <a:rPr lang="en-US" i="1" dirty="0" err="1">
                <a:solidFill>
                  <a:srgbClr val="0000FF"/>
                </a:solidFill>
              </a:rPr>
              <a:t>cập</a:t>
            </a:r>
            <a:r>
              <a:rPr lang="en-US" i="1" dirty="0">
                <a:solidFill>
                  <a:srgbClr val="0000FF"/>
                </a:solidFill>
              </a:rPr>
              <a:t> CSDL </a:t>
            </a:r>
            <a:r>
              <a:rPr lang="en-US" i="1" dirty="0" err="1">
                <a:solidFill>
                  <a:srgbClr val="0000FF"/>
                </a:solidFill>
              </a:rPr>
              <a:t>điện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tử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liên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kết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quốc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tế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thuộc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dự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án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Thư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viện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Điện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tử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dùng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chung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với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đầu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mối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là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trường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Đại</a:t>
            </a:r>
            <a:r>
              <a:rPr lang="en-US" i="1" dirty="0">
                <a:solidFill>
                  <a:srgbClr val="0000FF"/>
                </a:solidFill>
              </a:rPr>
              <a:t> </a:t>
            </a:r>
            <a:r>
              <a:rPr lang="en-US" i="1" dirty="0" err="1">
                <a:solidFill>
                  <a:srgbClr val="0000FF"/>
                </a:solidFill>
              </a:rPr>
              <a:t>học</a:t>
            </a:r>
            <a:r>
              <a:rPr lang="en-US" i="1" dirty="0">
                <a:solidFill>
                  <a:srgbClr val="0000FF"/>
                </a:solidFill>
              </a:rPr>
              <a:t> KTQD 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81635" y="255494"/>
            <a:ext cx="10524565" cy="53788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2.2.3. </a:t>
            </a:r>
            <a:r>
              <a:rPr lang="en-US" dirty="0" err="1" smtClean="0">
                <a:solidFill>
                  <a:srgbClr val="0000FF"/>
                </a:solidFill>
              </a:rPr>
              <a:t>Cung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cấp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tài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liệu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từ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xa</a:t>
            </a:r>
            <a:r>
              <a:rPr lang="en-US" dirty="0" smtClean="0">
                <a:solidFill>
                  <a:srgbClr val="0000FF"/>
                </a:solidFill>
              </a:rPr>
              <a:t> (</a:t>
            </a:r>
            <a:r>
              <a:rPr lang="en-US" dirty="0" err="1" smtClean="0">
                <a:solidFill>
                  <a:srgbClr val="0000FF"/>
                </a:solidFill>
              </a:rPr>
              <a:t>sử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dụng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trong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thời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kỳ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dịch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covid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32015" y="1290922"/>
            <a:ext cx="11362761" cy="5382049"/>
            <a:chOff x="632015" y="1290922"/>
            <a:chExt cx="11362761" cy="5382049"/>
          </a:xfrm>
        </p:grpSpPr>
        <p:grpSp>
          <p:nvGrpSpPr>
            <p:cNvPr id="2" name="Group 24"/>
            <p:cNvGrpSpPr/>
            <p:nvPr/>
          </p:nvGrpSpPr>
          <p:grpSpPr>
            <a:xfrm>
              <a:off x="632015" y="1290922"/>
              <a:ext cx="11093820" cy="1250575"/>
              <a:chOff x="632015" y="2124636"/>
              <a:chExt cx="11093820" cy="1250575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632015" y="2218764"/>
                <a:ext cx="1156447" cy="1156447"/>
              </a:xfrm>
              <a:prstGeom prst="ellipse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797862" y="2384611"/>
                <a:ext cx="842683" cy="8426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909487" y="2124636"/>
                <a:ext cx="1748118" cy="44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b="1" dirty="0" err="1" smtClean="0">
                    <a:solidFill>
                      <a:srgbClr val="0033CC"/>
                    </a:solidFill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sz="2300" b="1" dirty="0" err="1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ước</a:t>
                </a:r>
                <a:r>
                  <a:rPr lang="en-US" sz="23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1</a:t>
                </a:r>
                <a:endParaRPr lang="en-US" sz="23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900520" y="2572872"/>
                <a:ext cx="9825315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Tìm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in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trên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website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thư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viện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: 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  <a:hlinkClick r:id="rId2"/>
                  </a:rPr>
                  <a:t>htttps://lib.uneti.edu.vn</a:t>
                </a:r>
                <a:endParaRPr lang="en-US" sz="23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+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Xác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định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đúng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nhu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cầu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tài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liệu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cần</a:t>
                </a:r>
                <a:r>
                  <a:rPr lang="en-US" sz="23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300" dirty="0" err="1" smtClean="0">
                    <a:latin typeface="Times New Roman" pitchFamily="18" charset="0"/>
                    <a:cs typeface="Times New Roman" pitchFamily="18" charset="0"/>
                  </a:rPr>
                  <a:t>tìm</a:t>
                </a:r>
                <a:endParaRPr lang="en-US" sz="2300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9" name="Picture 8" descr="10522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42711" y="2511531"/>
                <a:ext cx="544022" cy="544022"/>
              </a:xfrm>
              <a:prstGeom prst="rect">
                <a:avLst/>
              </a:prstGeom>
            </p:spPr>
          </p:pic>
        </p:grpSp>
        <p:sp>
          <p:nvSpPr>
            <p:cNvPr id="13" name="Oval 12"/>
            <p:cNvSpPr/>
            <p:nvPr/>
          </p:nvSpPr>
          <p:spPr>
            <a:xfrm>
              <a:off x="1810870" y="4002740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1797423" y="5412029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49943" y="2920579"/>
              <a:ext cx="1156447" cy="1156447"/>
            </a:xfrm>
            <a:prstGeom prst="ellipse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815790" y="3086426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27415" y="2605016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2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18447" y="3053252"/>
              <a:ext cx="10076329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tin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cá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nhân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mẫu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trên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website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Vào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Menu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-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Dịch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Mượn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từ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xa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trong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dịch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4"/>
                </a:rPr>
                <a:t>covid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Đăng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mượn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từ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xa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phối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hợp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xác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các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tin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cá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nhân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cần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mượn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qua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thoại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36497" y="4970500"/>
              <a:ext cx="1156447" cy="1156447"/>
            </a:xfrm>
            <a:prstGeom prst="ellipse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802344" y="5136347"/>
              <a:ext cx="842683" cy="8426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13969" y="4716630"/>
              <a:ext cx="174811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Bước</a:t>
              </a:r>
              <a:r>
                <a:rPr lang="en-US" sz="2300" b="1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3</a:t>
              </a:r>
              <a:endParaRPr lang="en-US" sz="23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905003" y="5164866"/>
              <a:ext cx="988806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dirty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3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>
                  <a:latin typeface="Times New Roman" pitchFamily="18" charset="0"/>
                  <a:cs typeface="Times New Roman" pitchFamily="18" charset="0"/>
                </a:rPr>
                <a:t>liệu</a:t>
              </a:r>
              <a:endParaRPr lang="en-US" sz="23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Kiểm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tra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trạng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số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lượng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cần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mượn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kinh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phí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giấy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tờ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bàn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giao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vị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vận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chuyển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đúng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hạn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qua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bưu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và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phí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vận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chuyển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trả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tài</a:t>
              </a:r>
              <a:r>
                <a:rPr lang="en-US" sz="23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dirty="0" err="1" smtClean="0">
                  <a:latin typeface="Times New Roman" pitchFamily="18" charset="0"/>
                  <a:cs typeface="Times New Roman" pitchFamily="18" charset="0"/>
                </a:rPr>
                <a:t>liệu</a:t>
              </a:r>
              <a:endParaRPr lang="en-US" sz="23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4" name="Straight Connector 43"/>
            <p:cNvCxnSpPr>
              <a:stCxn id="5" idx="4"/>
              <a:endCxn id="27" idx="0"/>
            </p:cNvCxnSpPr>
            <p:nvPr/>
          </p:nvCxnSpPr>
          <p:spPr>
            <a:xfrm>
              <a:off x="1210239" y="2541497"/>
              <a:ext cx="17928" cy="379082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7" idx="4"/>
              <a:endCxn id="33" idx="0"/>
            </p:cNvCxnSpPr>
            <p:nvPr/>
          </p:nvCxnSpPr>
          <p:spPr>
            <a:xfrm flipH="1">
              <a:off x="1214721" y="4077026"/>
              <a:ext cx="13446" cy="893474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pic>
          <p:nvPicPr>
            <p:cNvPr id="26" name="Picture 25" descr="3456388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2167" y="3213340"/>
              <a:ext cx="613572" cy="6135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916" y="5302402"/>
              <a:ext cx="510572" cy="51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5612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97000" y="263047"/>
            <a:ext cx="10109200" cy="511653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2.2.4</a:t>
            </a:r>
            <a:r>
              <a:rPr lang="en-US" dirty="0">
                <a:solidFill>
                  <a:srgbClr val="0000FF"/>
                </a:solidFill>
              </a:rPr>
              <a:t>. </a:t>
            </a:r>
            <a:r>
              <a:rPr lang="en-US" dirty="0" err="1">
                <a:solidFill>
                  <a:srgbClr val="0000FF"/>
                </a:solidFill>
              </a:rPr>
              <a:t>Đào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tạo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người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dùng</a:t>
            </a:r>
            <a:r>
              <a:rPr lang="en-US" dirty="0">
                <a:solidFill>
                  <a:srgbClr val="0000FF"/>
                </a:solidFill>
              </a:rPr>
              <a:t> tin online</a:t>
            </a:r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400833" y="1415442"/>
            <a:ext cx="11348582" cy="4947780"/>
            <a:chOff x="400833" y="1415442"/>
            <a:chExt cx="11348582" cy="4947780"/>
          </a:xfrm>
        </p:grpSpPr>
        <p:sp>
          <p:nvSpPr>
            <p:cNvPr id="6" name="Notched Right Arrow 5"/>
            <p:cNvSpPr/>
            <p:nvPr/>
          </p:nvSpPr>
          <p:spPr>
            <a:xfrm>
              <a:off x="990600" y="2085124"/>
              <a:ext cx="10515600" cy="718910"/>
            </a:xfrm>
            <a:prstGeom prst="notched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0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Oval 7"/>
            <p:cNvSpPr/>
            <p:nvPr/>
          </p:nvSpPr>
          <p:spPr>
            <a:xfrm>
              <a:off x="1752852" y="2050085"/>
              <a:ext cx="788984" cy="78898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37" name="Oval 36"/>
            <p:cNvSpPr/>
            <p:nvPr/>
          </p:nvSpPr>
          <p:spPr>
            <a:xfrm>
              <a:off x="5567915" y="2050085"/>
              <a:ext cx="788984" cy="78898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9528227" y="2050085"/>
              <a:ext cx="788984" cy="78898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40" name="Oval 39"/>
            <p:cNvSpPr/>
            <p:nvPr/>
          </p:nvSpPr>
          <p:spPr>
            <a:xfrm>
              <a:off x="1880200" y="2164907"/>
              <a:ext cx="563736" cy="56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5703676" y="2172642"/>
              <a:ext cx="563736" cy="56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42" name="Oval 41"/>
            <p:cNvSpPr/>
            <p:nvPr/>
          </p:nvSpPr>
          <p:spPr>
            <a:xfrm>
              <a:off x="9653377" y="2185168"/>
              <a:ext cx="563736" cy="563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3" name="TextBox 22"/>
            <p:cNvSpPr txBox="1"/>
            <p:nvPr/>
          </p:nvSpPr>
          <p:spPr>
            <a:xfrm>
              <a:off x="1547312" y="1415442"/>
              <a:ext cx="12209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</a:t>
              </a:r>
              <a:endPara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93706" y="1430361"/>
              <a:ext cx="12209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</a:t>
              </a:r>
              <a:endPara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40100" y="1445280"/>
              <a:ext cx="12209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Bước</a:t>
              </a:r>
              <a:r>
                <a:rPr lang="en-US" sz="2400" b="1" dirty="0" smtClean="0">
                  <a:solidFill>
                    <a:srgbClr val="00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</a:t>
              </a:r>
              <a:endParaRPr lang="en-US" sz="24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Vertical Scroll 29"/>
            <p:cNvSpPr/>
            <p:nvPr/>
          </p:nvSpPr>
          <p:spPr>
            <a:xfrm>
              <a:off x="400833" y="2856168"/>
              <a:ext cx="3423022" cy="3494527"/>
            </a:xfrm>
            <a:prstGeom prst="verticalScroll">
              <a:avLst/>
            </a:prstGeom>
            <a:ln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Đăng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ký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tin </a:t>
              </a:r>
              <a:r>
                <a:rPr lang="en-US" sz="2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cá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nhân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tại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website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vào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enu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sản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phẩm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dịch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2"/>
                </a:rPr>
                <a:t>đào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2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2"/>
                </a:rPr>
                <a:t>tạo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2"/>
                </a:rPr>
                <a:t> NDT online 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 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  <a:hlinkClick r:id="rId3"/>
                </a:rPr>
                <a:t>Form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Wingdings" panose="05000000000000000000" pitchFamily="2" charset="2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hoặc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qua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điện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thoại</a:t>
              </a:r>
              <a:r>
                <a:rPr lang="en-US" sz="22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hoặc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trực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tiếp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tại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các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địa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điểm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thư</a:t>
              </a:r>
              <a:r>
                <a:rPr lang="en-US" sz="2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viện</a:t>
              </a:r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32" name="Vertical Scroll 31"/>
            <p:cNvSpPr/>
            <p:nvPr/>
          </p:nvSpPr>
          <p:spPr>
            <a:xfrm>
              <a:off x="4321479" y="2856166"/>
              <a:ext cx="3457184" cy="3507056"/>
            </a:xfrm>
            <a:prstGeom prst="verticalScroll">
              <a:avLst/>
            </a:prstGeom>
            <a:ln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200" dirty="0" err="1" smtClean="0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báo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r>
                <a:rPr lang="vi-VN" sz="2200" dirty="0" smtClean="0">
                  <a:latin typeface="Times New Roman" pitchFamily="18" charset="0"/>
                  <a:cs typeface="Times New Roman" pitchFamily="18" charset="0"/>
                </a:rPr>
                <a:t>ủa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thư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lịch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latin typeface="Times New Roman" pitchFamily="18" charset="0"/>
                  <a:cs typeface="Times New Roman" pitchFamily="18" charset="0"/>
                </a:rPr>
                <a:t>đào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tạo</a:t>
              </a:r>
              <a:endParaRPr lang="en-US" sz="2200" dirty="0"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+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Xác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nhận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báo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tham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latin typeface="Times New Roman" pitchFamily="18" charset="0"/>
                  <a:cs typeface="Times New Roman" pitchFamily="18" charset="0"/>
                </a:rPr>
                <a:t>gia</a:t>
              </a: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latin typeface="Times New Roman" pitchFamily="18" charset="0"/>
                  <a:cs typeface="Times New Roman" pitchFamily="18" charset="0"/>
                </a:rPr>
                <a:t>buổi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latin typeface="Times New Roman" pitchFamily="18" charset="0"/>
                  <a:cs typeface="Times New Roman" pitchFamily="18" charset="0"/>
                </a:rPr>
                <a:t>đào</a:t>
              </a:r>
              <a:r>
                <a:rPr lang="en-US" sz="2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200" dirty="0" err="1" smtClean="0">
                  <a:latin typeface="Times New Roman" pitchFamily="18" charset="0"/>
                  <a:cs typeface="Times New Roman" pitchFamily="18" charset="0"/>
                </a:rPr>
                <a:t>tạo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Vertical Scroll 33"/>
            <p:cNvSpPr/>
            <p:nvPr/>
          </p:nvSpPr>
          <p:spPr>
            <a:xfrm>
              <a:off x="8116867" y="2843756"/>
              <a:ext cx="3632548" cy="3506940"/>
            </a:xfrm>
            <a:prstGeom prst="verticalScroll">
              <a:avLst/>
            </a:prstGeom>
            <a:ln/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Tham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gia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buổi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đào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tạo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kế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hoạch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TV</a:t>
              </a:r>
              <a:endParaRPr lang="en-US" sz="21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en-US" sz="2100" i="1" u="sng" dirty="0" err="1" smtClean="0">
                  <a:latin typeface="Times New Roman" pitchFamily="18" charset="0"/>
                  <a:cs typeface="Times New Roman" pitchFamily="18" charset="0"/>
                </a:rPr>
                <a:t>Lưu</a:t>
              </a:r>
              <a:r>
                <a:rPr lang="en-US" sz="2100" i="1" u="sng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i="1" u="sng" dirty="0" smtClean="0">
                  <a:latin typeface="Times New Roman" pitchFamily="18" charset="0"/>
                  <a:cs typeface="Times New Roman" pitchFamily="18" charset="0"/>
                </a:rPr>
                <a:t>ý: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Trong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trường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hợp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không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tham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gia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được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buổi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đào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tạo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đọc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báo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cho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thư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qu</a:t>
              </a:r>
              <a:r>
                <a:rPr lang="vi-VN" sz="21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email thư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hoặc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cán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bộ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thư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viện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>
                  <a:latin typeface="Times New Roman" pitchFamily="18" charset="0"/>
                  <a:cs typeface="Times New Roman" pitchFamily="18" charset="0"/>
                </a:rPr>
                <a:t>phụ</a:t>
              </a:r>
              <a:r>
                <a:rPr lang="en-US" sz="21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trách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để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tổ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chức</a:t>
              </a:r>
              <a:r>
                <a:rPr lang="en-US" sz="21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100" dirty="0" err="1" smtClean="0">
                  <a:latin typeface="Times New Roman" pitchFamily="18" charset="0"/>
                  <a:cs typeface="Times New Roman" pitchFamily="18" charset="0"/>
                </a:rPr>
                <a:t>lớp</a:t>
              </a:r>
              <a:endParaRPr lang="en-US" sz="2100" dirty="0">
                <a:solidFill>
                  <a:schemeClr val="tx1"/>
                </a:solidFill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5458" y="2168692"/>
              <a:ext cx="456181" cy="45618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808" y="2161379"/>
              <a:ext cx="463472" cy="463472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0196" y="2245990"/>
              <a:ext cx="431761" cy="4317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942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990165" y="1815737"/>
            <a:ext cx="10201835" cy="1922545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3:</a:t>
            </a:r>
          </a:p>
          <a:p>
            <a:pPr algn="ctr">
              <a:buNone/>
            </a:pPr>
            <a:r>
              <a:rPr lang="en-US" sz="3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THỰC HÀNH TÌM KIẾM TÀI LIỆU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3611" y="430307"/>
            <a:ext cx="9735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TRƯỜNG ĐẠI HỌC KINH TẾ - KỸ THUẬT CÔNG NGHIỆP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UNIVERSITY OF ECONOMICS - TECHNOLOGY FOR INDUSTRIES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8929" y="3939988"/>
            <a:ext cx="683110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3.1.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tài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liệu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viện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3.2.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tài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liệu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số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viện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3.3.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kiếm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CSDL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liên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1990165" y="1815737"/>
            <a:ext cx="10201835" cy="480021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PHẦN 4:</a:t>
            </a:r>
          </a:p>
          <a:p>
            <a:pPr algn="ctr">
              <a:buNone/>
            </a:pP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TUYỂN CỘNG TÁC VIÊN THƯ VIỆN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3611" y="430307"/>
            <a:ext cx="9735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TRƯỜNG ĐẠI HỌC KINH TẾ - KỸ THUẬT CÔNG NGHIỆP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UNIVERSITY OF ECONOMICS - TECHNOLOGY FOR INDUSTRIES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550025" y="322729"/>
            <a:ext cx="7956176" cy="497542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Tuyển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cộng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tác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viên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Thư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viện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3788" y="1331094"/>
            <a:ext cx="11941649" cy="5214040"/>
            <a:chOff x="53788" y="1331094"/>
            <a:chExt cx="11941649" cy="5214040"/>
          </a:xfrm>
        </p:grpSpPr>
        <p:sp>
          <p:nvSpPr>
            <p:cNvPr id="5" name="Rectangle 4"/>
            <p:cNvSpPr/>
            <p:nvPr/>
          </p:nvSpPr>
          <p:spPr>
            <a:xfrm>
              <a:off x="255494" y="1400537"/>
              <a:ext cx="367428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88" y="1456119"/>
              <a:ext cx="3697941" cy="829881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188260" y="1331094"/>
              <a:ext cx="3932328" cy="5210190"/>
              <a:chOff x="188260" y="1331094"/>
              <a:chExt cx="3932328" cy="5210190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rot="5400000">
                <a:off x="1527068" y="3923821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>
                <a:off x="188260" y="6521824"/>
                <a:ext cx="3909179" cy="19460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4464424" y="1402462"/>
              <a:ext cx="3443117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99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4643481" y="1333018"/>
              <a:ext cx="3414531" cy="5210191"/>
              <a:chOff x="4643481" y="1333018"/>
              <a:chExt cx="3414531" cy="5210191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5464492" y="3925745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rot="10800000">
                <a:off x="4643481" y="6541621"/>
                <a:ext cx="3391382" cy="158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Rectangle 33"/>
            <p:cNvSpPr/>
            <p:nvPr/>
          </p:nvSpPr>
          <p:spPr>
            <a:xfrm>
              <a:off x="8350624" y="1404387"/>
              <a:ext cx="3494342" cy="498868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33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8580906" y="1334943"/>
              <a:ext cx="3414531" cy="5210191"/>
              <a:chOff x="8580906" y="1334943"/>
              <a:chExt cx="3414531" cy="5210191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rot="5400000">
                <a:off x="9401917" y="3927670"/>
                <a:ext cx="5186248" cy="793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0800000">
                <a:off x="8580906" y="6543546"/>
                <a:ext cx="3391382" cy="1588"/>
              </a:xfrm>
              <a:prstGeom prst="line">
                <a:avLst/>
              </a:prstGeom>
              <a:ln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7" name="Picture 36" descr="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2624" y="1434319"/>
              <a:ext cx="3052575" cy="892022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63071" y="2393577"/>
              <a:ext cx="3550024" cy="36471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Hỗ trợ các hoạt động thư viện.</a:t>
              </a: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Hỗ trợ công tác truyền thông.</a:t>
              </a: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Hỗ trợ lên ý tưởng, tham gia tổ chức sự kiện của thư viện.</a:t>
              </a:r>
              <a:endParaRPr lang="en-US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Tham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gia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chuyên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môn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của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nhóm</a:t>
              </a:r>
              <a:endParaRPr lang="vi-VN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6176" y="1721222"/>
              <a:ext cx="2985248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Mô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tả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công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việc</a:t>
              </a:r>
              <a:endParaRPr lang="en-US" sz="2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45106" y="2393576"/>
              <a:ext cx="3299012" cy="39908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Được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đề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nghị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xét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điểm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rèn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luyện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theo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mức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QĐ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tùy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vào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sự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đóng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góp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hỗ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trợ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thư</a:t>
              </a: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viện</a:t>
              </a:r>
              <a:endPara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Được ưu tiên sử dụng các dịch vụ thư viện. </a:t>
              </a:r>
              <a:endParaRPr lang="en-US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Học hỏi được kinh nghiệm, tác phong làm việc trong môi trường giáo dục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42013" y="1712257"/>
              <a:ext cx="2738716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Quyền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lợi</a:t>
              </a:r>
              <a:endParaRPr lang="en-US" sz="2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417859" y="2299447"/>
              <a:ext cx="3429000" cy="40164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Yêu thích sách và các lĩnh vực liên quan đến thư viện.</a:t>
              </a: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Nắm rõ Nội quy 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TV</a:t>
              </a:r>
            </a:p>
            <a:p>
              <a:pPr marL="22860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vi-VN" sz="2400" dirty="0" smtClean="0">
                  <a:latin typeface="Times New Roman" pitchFamily="18" charset="0"/>
                  <a:cs typeface="Times New Roman" pitchFamily="18" charset="0"/>
                </a:rPr>
                <a:t>Năng động, trung thực và nhiệt tình.</a:t>
              </a:r>
              <a:endParaRPr lang="en-US" sz="24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228600" lvl="0" indent="-228600" algn="just">
                <a:spcBef>
                  <a:spcPts val="300"/>
                </a:spcBef>
                <a:spcAft>
                  <a:spcPts val="3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Tham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gia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đầy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đủ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đúng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giờ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giấc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các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buổi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thực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hiện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nhiệm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vụ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nghiêm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dirty="0" err="1" smtClean="0">
                  <a:latin typeface="Times New Roman" pitchFamily="18" charset="0"/>
                  <a:cs typeface="Times New Roman" pitchFamily="18" charset="0"/>
                </a:rPr>
                <a:t>túc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6" name="Picture 45" descr="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2028" y="1428493"/>
              <a:ext cx="3365890" cy="857507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8377517" y="1649505"/>
              <a:ext cx="3294529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Yêu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cầu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-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Trách</a:t>
              </a:r>
              <a:r>
                <a:rPr lang="en-US" sz="23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300" b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nhiệm</a:t>
              </a:r>
              <a:endParaRPr lang="en-US" sz="23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4093" y="2115425"/>
            <a:ext cx="11358159" cy="297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1.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Cán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bộ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phụ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trách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CTV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Trần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Thu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Hoài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   SĐT: 0815555828 -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- 454 Minh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Khai</a:t>
            </a:r>
            <a:endParaRPr lang="en-US" dirty="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Mai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Trang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          SĐT: 0364685503 -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- 218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Lĩnh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Nam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2.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Thời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gian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dự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kiến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tuyển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  <a:sym typeface="Wingdings"/>
              </a:rPr>
              <a:t> CTV: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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Các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em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có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thể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đăng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ký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ngay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bây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giờ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thông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qua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số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điện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thoại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fanpage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, email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của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thư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viện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Wingdings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96788" y="188259"/>
            <a:ext cx="8431306" cy="586441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00FF"/>
                </a:solidFill>
              </a:rPr>
              <a:t>Thông</a:t>
            </a:r>
            <a:r>
              <a:rPr lang="en-US" dirty="0" smtClean="0">
                <a:solidFill>
                  <a:srgbClr val="0000FF"/>
                </a:solidFill>
              </a:rPr>
              <a:t> tin </a:t>
            </a:r>
            <a:r>
              <a:rPr lang="en-US" dirty="0" err="1" smtClean="0">
                <a:solidFill>
                  <a:srgbClr val="0000FF"/>
                </a:solidFill>
              </a:rPr>
              <a:t>tư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vấn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và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liên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hệ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ình ảnh 10">
            <a:extLst>
              <a:ext uri="{FF2B5EF4-FFF2-40B4-BE49-F238E27FC236}">
                <a16:creationId xmlns:a16="http://schemas.microsoft.com/office/drawing/2014/main" id="{E8EE7D8C-7141-0C48-8AC6-0219AEBD5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23" y="1266189"/>
            <a:ext cx="12024553" cy="5591811"/>
          </a:xfrm>
        </p:spPr>
      </p:pic>
      <p:sp>
        <p:nvSpPr>
          <p:cNvPr id="2" name="Tiêu đề 1">
            <a:extLst>
              <a:ext uri="{FF2B5EF4-FFF2-40B4-BE49-F238E27FC236}">
                <a16:creationId xmlns:a16="http://schemas.microsoft.com/office/drawing/2014/main" id="{33414AD3-0BEF-9343-9E9F-7F9EC837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9240"/>
          </a:xfrm>
        </p:spPr>
        <p:txBody>
          <a:bodyPr/>
          <a:lstStyle/>
          <a:p>
            <a:pPr algn="ctr"/>
            <a:r>
              <a:rPr lang="vi-VN" sz="3600" b="1" dirty="0">
                <a:solidFill>
                  <a:srgbClr val="0000FF"/>
                </a:solidFill>
              </a:rPr>
              <a:t>Bạn đọc hỏi </a:t>
            </a:r>
            <a:r>
              <a:rPr lang="en-US" sz="3600" b="1" dirty="0" smtClean="0">
                <a:solidFill>
                  <a:srgbClr val="0000FF"/>
                </a:solidFill>
              </a:rPr>
              <a:t>-</a:t>
            </a:r>
            <a:r>
              <a:rPr lang="vi-VN" sz="3600" b="1" dirty="0" smtClean="0">
                <a:solidFill>
                  <a:srgbClr val="0000FF"/>
                </a:solidFill>
              </a:rPr>
              <a:t> </a:t>
            </a:r>
            <a:r>
              <a:rPr lang="vi-VN" sz="3600" b="1" dirty="0">
                <a:solidFill>
                  <a:srgbClr val="0000FF"/>
                </a:solidFill>
              </a:rPr>
              <a:t>Cán bộ thư viện trả </a:t>
            </a:r>
            <a:r>
              <a:rPr lang="vi-VN" sz="3600" b="1" dirty="0" smtClean="0">
                <a:solidFill>
                  <a:srgbClr val="0000FF"/>
                </a:solidFill>
              </a:rPr>
              <a:t>lời</a:t>
            </a:r>
            <a:endParaRPr lang="vi-VN" sz="3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7107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4">
            <a:extLst>
              <a:ext uri="{FF2B5EF4-FFF2-40B4-BE49-F238E27FC236}">
                <a16:creationId xmlns:a16="http://schemas.microsoft.com/office/drawing/2014/main" id="{214C6836-B28F-9F46-BD5B-6B348B120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9563" y="-335662"/>
            <a:ext cx="12637821" cy="736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3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3402</TotalTime>
  <Words>2203</Words>
  <Application>Microsoft Office PowerPoint</Application>
  <PresentationFormat>Widescreen</PresentationFormat>
  <Paragraphs>239</Paragraphs>
  <Slides>29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맑은 고딕</vt:lpstr>
      <vt:lpstr>Arial</vt:lpstr>
      <vt:lpstr>Calibri</vt:lpstr>
      <vt:lpstr>Calibri Light</vt:lpstr>
      <vt:lpstr>Times New Roman</vt:lpstr>
      <vt:lpstr>Trebuchet MS</vt:lpstr>
      <vt:lpstr>Tw Cen MT</vt:lpstr>
      <vt:lpstr>Wingdings</vt:lpstr>
      <vt:lpstr>Wingdings 2</vt:lpstr>
      <vt:lpstr>Office Theme</vt:lpstr>
      <vt:lpstr>2_Office Theme</vt:lpstr>
      <vt:lpstr>1_Office Theme</vt:lpstr>
      <vt:lpstr>PowerPoint Presentation</vt:lpstr>
      <vt:lpstr>NỘI DUNG </vt:lpstr>
      <vt:lpstr>PowerPoint Presentation</vt:lpstr>
      <vt:lpstr>1.1. CÁC ĐỊA CHỈ CỦA THƯ VIỆN</vt:lpstr>
      <vt:lpstr>Cổng thông tin điện tử của Thư viện: lib.uneti.edu.vn</vt:lpstr>
      <vt:lpstr>Fanpage và Email của Thư viện </vt:lpstr>
      <vt:lpstr>1.2. THỜI GIAN PHỤC VỤ</vt:lpstr>
      <vt:lpstr>1.3. ĐỐI TƯỢNG PHỤC VỤ</vt:lpstr>
      <vt:lpstr>1.4. CÁC HÌNH ẢNH CỦA THƯ VIỆN PHỤC VỤ BẠN ĐỌC</vt:lpstr>
      <vt:lpstr>1.4.2. Hình ảnh phục vụ sách từ xa</vt:lpstr>
      <vt:lpstr>1.4.3. Hình ảnh triển khai Cuộc thi Đại sứ văn hóa đọc năm 2021</vt:lpstr>
      <vt:lpstr>1.4.4. Hình ảnh triển khai ngày Hội sách và lan tỏa văn hóa đọc</vt:lpstr>
      <vt:lpstr>PowerPoint Presentation</vt:lpstr>
      <vt:lpstr>Các dịch vụ của Thư viện</vt:lpstr>
      <vt:lpstr>2.1. DỊCH VỤ TRỰC TIẾP (OFFLINE)</vt:lpstr>
      <vt:lpstr>2.1.2. Mượn tài liệu về nhà</vt:lpstr>
      <vt:lpstr>2.1.3. Cung cấp tài liệu, giáo trình theo nhu cầu</vt:lpstr>
      <vt:lpstr>2.2. DỊCH VỤ TRỰC TUYẾN (ONLINE)</vt:lpstr>
      <vt:lpstr>2.2.2. Truy cập CSDL điện tử liên kết  2.2.2.1. Truy cập CSDL điện tử liên kết trong nước</vt:lpstr>
      <vt:lpstr>2.2.2. 2.Truy cập CSDL điện tử liên kết quốc tế thuộc dự án Thư viện Điện tử dùng chung với đầu mối là trường Đại học KTQD </vt:lpstr>
      <vt:lpstr>2.2.2. 2.Truy cập CSDL điện tử liên kết quốc tế thuộc dự án Thư viện Điện tử dùng chung với đầu mối là trường Đại học KTQD </vt:lpstr>
      <vt:lpstr>2.2.3. Cung cấp tài liệu từ xa (sử dụng trong thời kỳ dịch covid)</vt:lpstr>
      <vt:lpstr>2.2.4. Đào tạo người dùng tin online</vt:lpstr>
      <vt:lpstr>PowerPoint Presentation</vt:lpstr>
      <vt:lpstr>PowerPoint Presentation</vt:lpstr>
      <vt:lpstr>Tuyển cộng tác viên Thư viện</vt:lpstr>
      <vt:lpstr>Thông tin tư vấn và liên hệ</vt:lpstr>
      <vt:lpstr>Bạn đọc hỏi - Cán bộ thư viện trả lời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PC-ThuVien4</dc:creator>
  <cp:lastModifiedBy>HP</cp:lastModifiedBy>
  <cp:revision>416</cp:revision>
  <dcterms:created xsi:type="dcterms:W3CDTF">2020-10-08T04:33:36Z</dcterms:created>
  <dcterms:modified xsi:type="dcterms:W3CDTF">2021-09-05T01:57:43Z</dcterms:modified>
</cp:coreProperties>
</file>