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6" r:id="rId1"/>
  </p:sldMasterIdLst>
  <p:notesMasterIdLst>
    <p:notesMasterId r:id="rId38"/>
  </p:notesMasterIdLst>
  <p:handoutMasterIdLst>
    <p:handoutMasterId r:id="rId39"/>
  </p:handoutMasterIdLst>
  <p:sldIdLst>
    <p:sldId id="1188" r:id="rId2"/>
    <p:sldId id="1186" r:id="rId3"/>
    <p:sldId id="1202" r:id="rId4"/>
    <p:sldId id="1250" r:id="rId5"/>
    <p:sldId id="1251" r:id="rId6"/>
    <p:sldId id="1256" r:id="rId7"/>
    <p:sldId id="1257" r:id="rId8"/>
    <p:sldId id="1258" r:id="rId9"/>
    <p:sldId id="1262" r:id="rId10"/>
    <p:sldId id="1264" r:id="rId11"/>
    <p:sldId id="1265" r:id="rId12"/>
    <p:sldId id="1272" r:id="rId13"/>
    <p:sldId id="1285" r:id="rId14"/>
    <p:sldId id="256" r:id="rId15"/>
    <p:sldId id="258" r:id="rId16"/>
    <p:sldId id="260" r:id="rId17"/>
    <p:sldId id="261" r:id="rId18"/>
    <p:sldId id="1286" r:id="rId19"/>
    <p:sldId id="1266" r:id="rId20"/>
    <p:sldId id="1271" r:id="rId21"/>
    <p:sldId id="1267" r:id="rId22"/>
    <p:sldId id="1268" r:id="rId23"/>
    <p:sldId id="1269" r:id="rId24"/>
    <p:sldId id="1273" r:id="rId25"/>
    <p:sldId id="1278" r:id="rId26"/>
    <p:sldId id="1284" r:id="rId27"/>
    <p:sldId id="1279" r:id="rId28"/>
    <p:sldId id="1280" r:id="rId29"/>
    <p:sldId id="1281" r:id="rId30"/>
    <p:sldId id="1282" r:id="rId31"/>
    <p:sldId id="1283" r:id="rId32"/>
    <p:sldId id="1275" r:id="rId33"/>
    <p:sldId id="1276" r:id="rId34"/>
    <p:sldId id="1270" r:id="rId35"/>
    <p:sldId id="1287" r:id="rId36"/>
    <p:sldId id="1187" r:id="rId37"/>
  </p:sldIdLst>
  <p:sldSz cx="9906000" cy="6858000" type="A4"/>
  <p:notesSz cx="6881813" cy="9296400"/>
  <p:defaultTextStyle>
    <a:defPPr>
      <a:defRPr lang="en-US"/>
    </a:defPPr>
    <a:lvl1pPr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1pPr>
    <a:lvl2pPr marL="4572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2pPr>
    <a:lvl3pPr marL="9144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3pPr>
    <a:lvl4pPr marL="13716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4pPr>
    <a:lvl5pPr marL="1828800" algn="ctr" rtl="0" eaLnBrk="0" fontAlgn="base" hangingPunct="0">
      <a:spcBef>
        <a:spcPct val="0"/>
      </a:spcBef>
      <a:spcAft>
        <a:spcPct val="0"/>
      </a:spcAft>
      <a:buClr>
        <a:schemeClr val="accent1"/>
      </a:buClr>
      <a:buSzPct val="70000"/>
      <a:buFont typeface="Wingdings" pitchFamily="2" charset="2"/>
      <a:defRPr sz="1400" kern="1200">
        <a:solidFill>
          <a:srgbClr val="000000"/>
        </a:solidFill>
        <a:latin typeface="Arial" charset="0"/>
        <a:ea typeface="+mn-ea"/>
        <a:cs typeface="+mn-cs"/>
      </a:defRPr>
    </a:lvl5pPr>
    <a:lvl6pPr marL="2286000" algn="l" defTabSz="914400" rtl="0" eaLnBrk="1" latinLnBrk="0" hangingPunct="1">
      <a:defRPr sz="1400" kern="1200">
        <a:solidFill>
          <a:srgbClr val="000000"/>
        </a:solidFill>
        <a:latin typeface="Arial" charset="0"/>
        <a:ea typeface="+mn-ea"/>
        <a:cs typeface="+mn-cs"/>
      </a:defRPr>
    </a:lvl6pPr>
    <a:lvl7pPr marL="2743200" algn="l" defTabSz="914400" rtl="0" eaLnBrk="1" latinLnBrk="0" hangingPunct="1">
      <a:defRPr sz="1400" kern="1200">
        <a:solidFill>
          <a:srgbClr val="000000"/>
        </a:solidFill>
        <a:latin typeface="Arial" charset="0"/>
        <a:ea typeface="+mn-ea"/>
        <a:cs typeface="+mn-cs"/>
      </a:defRPr>
    </a:lvl7pPr>
    <a:lvl8pPr marL="3200400" algn="l" defTabSz="914400" rtl="0" eaLnBrk="1" latinLnBrk="0" hangingPunct="1">
      <a:defRPr sz="1400" kern="1200">
        <a:solidFill>
          <a:srgbClr val="000000"/>
        </a:solidFill>
        <a:latin typeface="Arial" charset="0"/>
        <a:ea typeface="+mn-ea"/>
        <a:cs typeface="+mn-cs"/>
      </a:defRPr>
    </a:lvl8pPr>
    <a:lvl9pPr marL="3657600" algn="l" defTabSz="914400" rtl="0" eaLnBrk="1" latinLnBrk="0" hangingPunct="1">
      <a:defRPr sz="1400" kern="1200">
        <a:solidFill>
          <a:srgbClr val="000000"/>
        </a:solidFill>
        <a:latin typeface="Arial" charset="0"/>
        <a:ea typeface="+mn-ea"/>
        <a:cs typeface="+mn-cs"/>
      </a:defRPr>
    </a:lvl9pPr>
  </p:defaultTextStyle>
  <p:extLst>
    <p:ext uri="{EFAFB233-063F-42B5-8137-9DF3F51BA10A}">
      <p15:sldGuideLst xmlns:p15="http://schemas.microsoft.com/office/powerpoint/2012/main">
        <p15:guide id="1" orient="horz" pos="1728">
          <p15:clr>
            <a:srgbClr val="A4A3A4"/>
          </p15:clr>
        </p15:guide>
        <p15:guide id="2" pos="312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guyen anh Tuan" initials="NaT" lastIdx="1" clrIdx="0">
    <p:extLst>
      <p:ext uri="{19B8F6BF-5375-455C-9EA6-DF929625EA0E}">
        <p15:presenceInfo xmlns:p15="http://schemas.microsoft.com/office/powerpoint/2012/main" userId="c411f40a04e3366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00CC"/>
    <a:srgbClr val="CCFF99"/>
    <a:srgbClr val="99FF99"/>
    <a:srgbClr val="008A00"/>
    <a:srgbClr val="CCFFCC"/>
    <a:srgbClr val="41EF11"/>
    <a:srgbClr val="000066"/>
    <a:srgbClr val="333399"/>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16" autoAdjust="0"/>
    <p:restoredTop sz="98566" autoAdjust="0"/>
  </p:normalViewPr>
  <p:slideViewPr>
    <p:cSldViewPr>
      <p:cViewPr varScale="1">
        <p:scale>
          <a:sx n="84" d="100"/>
          <a:sy n="84" d="100"/>
        </p:scale>
        <p:origin x="370" y="77"/>
      </p:cViewPr>
      <p:guideLst>
        <p:guide orient="horz" pos="1728"/>
        <p:guide pos="3120"/>
      </p:guideLst>
    </p:cSldViewPr>
  </p:slideViewPr>
  <p:outlineViewPr>
    <p:cViewPr>
      <p:scale>
        <a:sx n="33" d="100"/>
        <a:sy n="33" d="100"/>
      </p:scale>
      <p:origin x="0" y="6696"/>
    </p:cViewPr>
  </p:outlineViewPr>
  <p:notesTextViewPr>
    <p:cViewPr>
      <p:scale>
        <a:sx n="100" d="100"/>
        <a:sy n="100" d="100"/>
      </p:scale>
      <p:origin x="0" y="0"/>
    </p:cViewPr>
  </p:notesTextViewPr>
  <p:sorterViewPr>
    <p:cViewPr>
      <p:scale>
        <a:sx n="66" d="100"/>
        <a:sy n="66" d="100"/>
      </p:scale>
      <p:origin x="0" y="13506"/>
    </p:cViewPr>
  </p:sorterViewPr>
  <p:notesViewPr>
    <p:cSldViewPr>
      <p:cViewPr varScale="1">
        <p:scale>
          <a:sx n="46" d="100"/>
          <a:sy n="46" d="100"/>
        </p:scale>
        <p:origin x="-2826" y="-102"/>
      </p:cViewPr>
      <p:guideLst>
        <p:guide orient="horz" pos="2928"/>
        <p:guide pos="216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1A1C9E-106E-4A57-B777-B9D852C4EB22}" type="doc">
      <dgm:prSet loTypeId="urn:microsoft.com/office/officeart/2005/8/layout/chevron2" loCatId="list" qsTypeId="urn:microsoft.com/office/officeart/2005/8/quickstyle/simple2" qsCatId="simple" csTypeId="urn:microsoft.com/office/officeart/2005/8/colors/accent1_2" csCatId="accent1" phldr="1"/>
      <dgm:spPr/>
      <dgm:t>
        <a:bodyPr/>
        <a:lstStyle/>
        <a:p>
          <a:endParaRPr lang="en-US"/>
        </a:p>
      </dgm:t>
    </dgm:pt>
    <dgm:pt modelId="{59D82E27-4B28-434F-85D4-5DE85AB550FF}">
      <dgm:prSet phldrT="[Text]" custT="1"/>
      <dgm:spPr/>
      <dgm:t>
        <a:bodyPr/>
        <a:lstStyle/>
        <a:p>
          <a:endParaRPr lang="en-US" sz="1100" dirty="0"/>
        </a:p>
        <a:p>
          <a:r>
            <a:rPr lang="en-US" sz="3600" b="1" dirty="0"/>
            <a:t>1</a:t>
          </a:r>
        </a:p>
      </dgm:t>
    </dgm:pt>
    <dgm:pt modelId="{D9541F62-A23F-460A-B122-98C7D6FB606E}" type="parTrans" cxnId="{23F2A51D-900A-4A50-AAEB-5484808A1A29}">
      <dgm:prSet/>
      <dgm:spPr/>
      <dgm:t>
        <a:bodyPr/>
        <a:lstStyle/>
        <a:p>
          <a:endParaRPr lang="en-US"/>
        </a:p>
      </dgm:t>
    </dgm:pt>
    <dgm:pt modelId="{5711F49E-01C8-40E9-9CCB-392EEE5DAED2}" type="sibTrans" cxnId="{23F2A51D-900A-4A50-AAEB-5484808A1A29}">
      <dgm:prSet/>
      <dgm:spPr/>
      <dgm:t>
        <a:bodyPr/>
        <a:lstStyle/>
        <a:p>
          <a:endParaRPr lang="en-US"/>
        </a:p>
      </dgm:t>
    </dgm:pt>
    <dgm:pt modelId="{28F96F7F-CECA-49C9-A616-5762C4900F25}">
      <dgm:prSet phldrT="[Text]" custT="1"/>
      <dgm:spPr/>
      <dgm:t>
        <a:bodyPr/>
        <a:lstStyle/>
        <a:p>
          <a:endParaRPr lang="en-US" sz="1100" dirty="0"/>
        </a:p>
        <a:p>
          <a:r>
            <a:rPr lang="en-US" sz="3600" b="1" dirty="0"/>
            <a:t>2</a:t>
          </a:r>
        </a:p>
      </dgm:t>
    </dgm:pt>
    <dgm:pt modelId="{3D8C291F-541A-4ABD-B4D0-EB2E0EAB5F93}" type="parTrans" cxnId="{1009F960-C5BC-46FC-AD09-4CA5E7B845B5}">
      <dgm:prSet/>
      <dgm:spPr/>
      <dgm:t>
        <a:bodyPr/>
        <a:lstStyle/>
        <a:p>
          <a:endParaRPr lang="en-US"/>
        </a:p>
      </dgm:t>
    </dgm:pt>
    <dgm:pt modelId="{1A7E67F8-6157-42FF-98BC-A8791377CD2B}" type="sibTrans" cxnId="{1009F960-C5BC-46FC-AD09-4CA5E7B845B5}">
      <dgm:prSet/>
      <dgm:spPr/>
      <dgm:t>
        <a:bodyPr/>
        <a:lstStyle/>
        <a:p>
          <a:endParaRPr lang="en-US"/>
        </a:p>
      </dgm:t>
    </dgm:pt>
    <dgm:pt modelId="{AFD5C72D-CBD0-4F23-9B9A-6E5D7837AD8A}">
      <dgm:prSet phldrT="[Text]" custT="1"/>
      <dgm:spPr/>
      <dgm:t>
        <a:bodyPr/>
        <a:lstStyle/>
        <a:p>
          <a:pPr algn="just">
            <a:lnSpc>
              <a:spcPct val="120000"/>
            </a:lnSpc>
          </a:pPr>
          <a:r>
            <a:rPr lang="en-US" sz="1900" b="1" dirty="0">
              <a:solidFill>
                <a:srgbClr val="C00000"/>
              </a:solidFill>
              <a:ea typeface="Arial Unicode MS" pitchFamily="34" charset="-128"/>
              <a:cs typeface="Arial Unicode MS" pitchFamily="34" charset="-128"/>
            </a:rPr>
            <a:t>2</a:t>
          </a:r>
          <a:r>
            <a:rPr lang="en-US" sz="1900" b="1">
              <a:solidFill>
                <a:srgbClr val="C00000"/>
              </a:solidFill>
              <a:ea typeface="Arial Unicode MS" pitchFamily="34" charset="-128"/>
              <a:cs typeface="Arial Unicode MS" pitchFamily="34" charset="-128"/>
            </a:rPr>
            <a:t>. </a:t>
          </a:r>
          <a:r>
            <a:rPr lang="en-US" sz="1900" b="1">
              <a:solidFill>
                <a:srgbClr val="0000CC"/>
              </a:solidFill>
              <a:ea typeface="Arial Unicode MS" pitchFamily="34" charset="-128"/>
              <a:cs typeface="Arial Unicode MS" pitchFamily="34" charset="-128"/>
            </a:rPr>
            <a:t>Các quy </a:t>
          </a:r>
          <a:r>
            <a:rPr lang="en-US" sz="1900" b="1" dirty="0" err="1">
              <a:solidFill>
                <a:srgbClr val="0000CC"/>
              </a:solidFill>
              <a:ea typeface="Arial Unicode MS" pitchFamily="34" charset="-128"/>
              <a:cs typeface="Arial Unicode MS" pitchFamily="34" charset="-128"/>
            </a:rPr>
            <a:t>định</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về</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việc</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kiểm</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tra</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và</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thi</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kết</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thúc</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học</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phần</a:t>
          </a:r>
          <a:endParaRPr lang="en-US" sz="1900" dirty="0">
            <a:solidFill>
              <a:srgbClr val="0000CC"/>
            </a:solidFill>
          </a:endParaRPr>
        </a:p>
      </dgm:t>
    </dgm:pt>
    <dgm:pt modelId="{88D5C163-3E0B-41FE-B7DA-BF5128957053}" type="sibTrans" cxnId="{C087F188-8819-4754-9118-90A9EB8512AE}">
      <dgm:prSet/>
      <dgm:spPr/>
      <dgm:t>
        <a:bodyPr/>
        <a:lstStyle/>
        <a:p>
          <a:endParaRPr lang="en-US"/>
        </a:p>
      </dgm:t>
    </dgm:pt>
    <dgm:pt modelId="{D1308328-A791-4041-9FC7-6077FBB6EC74}" type="parTrans" cxnId="{C087F188-8819-4754-9118-90A9EB8512AE}">
      <dgm:prSet/>
      <dgm:spPr/>
      <dgm:t>
        <a:bodyPr/>
        <a:lstStyle/>
        <a:p>
          <a:endParaRPr lang="en-US"/>
        </a:p>
      </dgm:t>
    </dgm:pt>
    <dgm:pt modelId="{5ACDBC8E-00FC-41A3-A0CA-D3E567356E82}">
      <dgm:prSet phldrT="[Text]" custT="1"/>
      <dgm:spPr/>
      <dgm:t>
        <a:bodyPr/>
        <a:lstStyle/>
        <a:p>
          <a:pPr algn="just">
            <a:lnSpc>
              <a:spcPct val="120000"/>
            </a:lnSpc>
            <a:spcBef>
              <a:spcPts val="500"/>
            </a:spcBef>
            <a:spcAft>
              <a:spcPts val="500"/>
            </a:spcAft>
          </a:pPr>
          <a:r>
            <a:rPr lang="en-US" sz="1900" b="1" dirty="0">
              <a:solidFill>
                <a:srgbClr val="C00000"/>
              </a:solidFill>
              <a:ea typeface="Arial Unicode MS" pitchFamily="34" charset="-128"/>
              <a:cs typeface="Arial Unicode MS" pitchFamily="34" charset="-128"/>
            </a:rPr>
            <a:t>1. </a:t>
          </a:r>
          <a:r>
            <a:rPr lang="en-US" sz="1900" b="1" dirty="0" err="1">
              <a:solidFill>
                <a:srgbClr val="0000CC"/>
              </a:solidFill>
              <a:ea typeface="Arial Unicode MS" pitchFamily="34" charset="-128"/>
              <a:cs typeface="Arial Unicode MS" pitchFamily="34" charset="-128"/>
            </a:rPr>
            <a:t>Giới</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thiệu</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chức</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năng</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nhiệm</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vụ</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của</a:t>
          </a:r>
          <a:r>
            <a:rPr lang="en-US" sz="1900" b="1" dirty="0">
              <a:solidFill>
                <a:srgbClr val="0000CC"/>
              </a:solidFill>
              <a:ea typeface="Arial Unicode MS" pitchFamily="34" charset="-128"/>
              <a:cs typeface="Arial Unicode MS" pitchFamily="34" charset="-128"/>
            </a:rPr>
            <a:t> </a:t>
          </a:r>
          <a:r>
            <a:rPr lang="en-US" sz="1900" b="1" err="1">
              <a:solidFill>
                <a:srgbClr val="0000CC"/>
              </a:solidFill>
              <a:ea typeface="Arial Unicode MS" pitchFamily="34" charset="-128"/>
              <a:cs typeface="Arial Unicode MS" pitchFamily="34" charset="-128"/>
            </a:rPr>
            <a:t>phòng</a:t>
          </a:r>
          <a:r>
            <a:rPr lang="en-US" sz="1900" b="1">
              <a:solidFill>
                <a:srgbClr val="0000CC"/>
              </a:solidFill>
              <a:ea typeface="Arial Unicode MS" pitchFamily="34" charset="-128"/>
              <a:cs typeface="Arial Unicode MS" pitchFamily="34" charset="-128"/>
            </a:rPr>
            <a:t> KT&amp;ĐBCL</a:t>
          </a:r>
          <a:endParaRPr lang="en-US" sz="1900" b="1" dirty="0">
            <a:solidFill>
              <a:srgbClr val="0000CC"/>
            </a:solidFill>
            <a:ea typeface="Arial Unicode MS" pitchFamily="34" charset="-128"/>
            <a:cs typeface="Arial Unicode MS" pitchFamily="34" charset="-128"/>
          </a:endParaRPr>
        </a:p>
      </dgm:t>
    </dgm:pt>
    <dgm:pt modelId="{8CB7E04B-8382-4CB1-AA65-DCEECB4887A3}" type="sibTrans" cxnId="{4C748345-D3A1-4F6C-9A24-5FC63741DABC}">
      <dgm:prSet/>
      <dgm:spPr/>
      <dgm:t>
        <a:bodyPr/>
        <a:lstStyle/>
        <a:p>
          <a:endParaRPr lang="en-US"/>
        </a:p>
      </dgm:t>
    </dgm:pt>
    <dgm:pt modelId="{DEA630CD-2750-4B9B-A3E3-DE0F7E659DCD}" type="parTrans" cxnId="{4C748345-D3A1-4F6C-9A24-5FC63741DABC}">
      <dgm:prSet/>
      <dgm:spPr/>
      <dgm:t>
        <a:bodyPr/>
        <a:lstStyle/>
        <a:p>
          <a:endParaRPr lang="en-US"/>
        </a:p>
      </dgm:t>
    </dgm:pt>
    <dgm:pt modelId="{4C3A0FB0-0460-4BEB-AFCD-E5EB06F6E2DE}" type="pres">
      <dgm:prSet presAssocID="{2D1A1C9E-106E-4A57-B777-B9D852C4EB22}" presName="linearFlow" presStyleCnt="0">
        <dgm:presLayoutVars>
          <dgm:dir/>
          <dgm:animLvl val="lvl"/>
          <dgm:resizeHandles val="exact"/>
        </dgm:presLayoutVars>
      </dgm:prSet>
      <dgm:spPr/>
    </dgm:pt>
    <dgm:pt modelId="{8D722550-8E26-4E57-95F8-61DB9EFE8C7F}" type="pres">
      <dgm:prSet presAssocID="{59D82E27-4B28-434F-85D4-5DE85AB550FF}" presName="composite" presStyleCnt="0"/>
      <dgm:spPr/>
    </dgm:pt>
    <dgm:pt modelId="{847DF6BA-C47E-4334-A066-C9478031B449}" type="pres">
      <dgm:prSet presAssocID="{59D82E27-4B28-434F-85D4-5DE85AB550FF}" presName="parentText" presStyleLbl="alignNode1" presStyleIdx="0" presStyleCnt="2" custScaleX="100000">
        <dgm:presLayoutVars>
          <dgm:chMax val="1"/>
          <dgm:bulletEnabled val="1"/>
        </dgm:presLayoutVars>
      </dgm:prSet>
      <dgm:spPr/>
    </dgm:pt>
    <dgm:pt modelId="{60E5A365-A25E-4EC3-9658-F2EE68F52612}" type="pres">
      <dgm:prSet presAssocID="{59D82E27-4B28-434F-85D4-5DE85AB550FF}" presName="descendantText" presStyleLbl="alignAcc1" presStyleIdx="0" presStyleCnt="2">
        <dgm:presLayoutVars>
          <dgm:bulletEnabled val="1"/>
        </dgm:presLayoutVars>
      </dgm:prSet>
      <dgm:spPr/>
    </dgm:pt>
    <dgm:pt modelId="{F1D63B18-9F2D-4C44-9C8E-CC7BAF9821FB}" type="pres">
      <dgm:prSet presAssocID="{5711F49E-01C8-40E9-9CCB-392EEE5DAED2}" presName="sp" presStyleCnt="0"/>
      <dgm:spPr/>
    </dgm:pt>
    <dgm:pt modelId="{755FDEF2-EA57-4A96-9DA5-727F53AA96A7}" type="pres">
      <dgm:prSet presAssocID="{28F96F7F-CECA-49C9-A616-5762C4900F25}" presName="composite" presStyleCnt="0"/>
      <dgm:spPr/>
    </dgm:pt>
    <dgm:pt modelId="{77827822-2DDF-48A8-9B76-C71F03B20394}" type="pres">
      <dgm:prSet presAssocID="{28F96F7F-CECA-49C9-A616-5762C4900F25}" presName="parentText" presStyleLbl="alignNode1" presStyleIdx="1" presStyleCnt="2" custLinFactNeighborY="-8614">
        <dgm:presLayoutVars>
          <dgm:chMax val="1"/>
          <dgm:bulletEnabled val="1"/>
        </dgm:presLayoutVars>
      </dgm:prSet>
      <dgm:spPr/>
    </dgm:pt>
    <dgm:pt modelId="{9709CEAE-E8E8-4B9B-A9B6-E7F16595BB76}" type="pres">
      <dgm:prSet presAssocID="{28F96F7F-CECA-49C9-A616-5762C4900F25}" presName="descendantText" presStyleLbl="alignAcc1" presStyleIdx="1" presStyleCnt="2" custLinFactNeighborY="-16286">
        <dgm:presLayoutVars>
          <dgm:bulletEnabled val="1"/>
        </dgm:presLayoutVars>
      </dgm:prSet>
      <dgm:spPr/>
    </dgm:pt>
  </dgm:ptLst>
  <dgm:cxnLst>
    <dgm:cxn modelId="{23F2A51D-900A-4A50-AAEB-5484808A1A29}" srcId="{2D1A1C9E-106E-4A57-B777-B9D852C4EB22}" destId="{59D82E27-4B28-434F-85D4-5DE85AB550FF}" srcOrd="0" destOrd="0" parTransId="{D9541F62-A23F-460A-B122-98C7D6FB606E}" sibTransId="{5711F49E-01C8-40E9-9CCB-392EEE5DAED2}"/>
    <dgm:cxn modelId="{E1A5A638-B4F5-4D9F-A7C9-DC9EFBD11FD3}" type="presOf" srcId="{5ACDBC8E-00FC-41A3-A0CA-D3E567356E82}" destId="{60E5A365-A25E-4EC3-9658-F2EE68F52612}" srcOrd="0" destOrd="0" presId="urn:microsoft.com/office/officeart/2005/8/layout/chevron2"/>
    <dgm:cxn modelId="{1009F960-C5BC-46FC-AD09-4CA5E7B845B5}" srcId="{2D1A1C9E-106E-4A57-B777-B9D852C4EB22}" destId="{28F96F7F-CECA-49C9-A616-5762C4900F25}" srcOrd="1" destOrd="0" parTransId="{3D8C291F-541A-4ABD-B4D0-EB2E0EAB5F93}" sibTransId="{1A7E67F8-6157-42FF-98BC-A8791377CD2B}"/>
    <dgm:cxn modelId="{4C748345-D3A1-4F6C-9A24-5FC63741DABC}" srcId="{59D82E27-4B28-434F-85D4-5DE85AB550FF}" destId="{5ACDBC8E-00FC-41A3-A0CA-D3E567356E82}" srcOrd="0" destOrd="0" parTransId="{DEA630CD-2750-4B9B-A3E3-DE0F7E659DCD}" sibTransId="{8CB7E04B-8382-4CB1-AA65-DCEECB4887A3}"/>
    <dgm:cxn modelId="{C087FF45-CE22-4FEA-B876-A0BA258890C2}" type="presOf" srcId="{59D82E27-4B28-434F-85D4-5DE85AB550FF}" destId="{847DF6BA-C47E-4334-A066-C9478031B449}" srcOrd="0" destOrd="0" presId="urn:microsoft.com/office/officeart/2005/8/layout/chevron2"/>
    <dgm:cxn modelId="{C087F188-8819-4754-9118-90A9EB8512AE}" srcId="{28F96F7F-CECA-49C9-A616-5762C4900F25}" destId="{AFD5C72D-CBD0-4F23-9B9A-6E5D7837AD8A}" srcOrd="0" destOrd="0" parTransId="{D1308328-A791-4041-9FC7-6077FBB6EC74}" sibTransId="{88D5C163-3E0B-41FE-B7DA-BF5128957053}"/>
    <dgm:cxn modelId="{B96645B3-D726-409B-808A-148C897459AB}" type="presOf" srcId="{2D1A1C9E-106E-4A57-B777-B9D852C4EB22}" destId="{4C3A0FB0-0460-4BEB-AFCD-E5EB06F6E2DE}" srcOrd="0" destOrd="0" presId="urn:microsoft.com/office/officeart/2005/8/layout/chevron2"/>
    <dgm:cxn modelId="{02834EDC-7637-400A-8A0B-B3477569014B}" type="presOf" srcId="{28F96F7F-CECA-49C9-A616-5762C4900F25}" destId="{77827822-2DDF-48A8-9B76-C71F03B20394}" srcOrd="0" destOrd="0" presId="urn:microsoft.com/office/officeart/2005/8/layout/chevron2"/>
    <dgm:cxn modelId="{F65607E8-3D20-4E6E-A75A-E9869D2C919F}" type="presOf" srcId="{AFD5C72D-CBD0-4F23-9B9A-6E5D7837AD8A}" destId="{9709CEAE-E8E8-4B9B-A9B6-E7F16595BB76}" srcOrd="0" destOrd="0" presId="urn:microsoft.com/office/officeart/2005/8/layout/chevron2"/>
    <dgm:cxn modelId="{5EEC9E15-552F-4BA2-911C-B744E5590971}" type="presParOf" srcId="{4C3A0FB0-0460-4BEB-AFCD-E5EB06F6E2DE}" destId="{8D722550-8E26-4E57-95F8-61DB9EFE8C7F}" srcOrd="0" destOrd="0" presId="urn:microsoft.com/office/officeart/2005/8/layout/chevron2"/>
    <dgm:cxn modelId="{74CCF204-7195-4DEF-82FD-B06218D3F6C8}" type="presParOf" srcId="{8D722550-8E26-4E57-95F8-61DB9EFE8C7F}" destId="{847DF6BA-C47E-4334-A066-C9478031B449}" srcOrd="0" destOrd="0" presId="urn:microsoft.com/office/officeart/2005/8/layout/chevron2"/>
    <dgm:cxn modelId="{3B2A029E-6AC2-4294-9E02-C0FEAD7B1012}" type="presParOf" srcId="{8D722550-8E26-4E57-95F8-61DB9EFE8C7F}" destId="{60E5A365-A25E-4EC3-9658-F2EE68F52612}" srcOrd="1" destOrd="0" presId="urn:microsoft.com/office/officeart/2005/8/layout/chevron2"/>
    <dgm:cxn modelId="{7CFE63E2-76D2-400C-9CA9-68BC36EC6AFF}" type="presParOf" srcId="{4C3A0FB0-0460-4BEB-AFCD-E5EB06F6E2DE}" destId="{F1D63B18-9F2D-4C44-9C8E-CC7BAF9821FB}" srcOrd="1" destOrd="0" presId="urn:microsoft.com/office/officeart/2005/8/layout/chevron2"/>
    <dgm:cxn modelId="{C5D12899-FFC0-4A1C-8D2B-E068D0148105}" type="presParOf" srcId="{4C3A0FB0-0460-4BEB-AFCD-E5EB06F6E2DE}" destId="{755FDEF2-EA57-4A96-9DA5-727F53AA96A7}" srcOrd="2" destOrd="0" presId="urn:microsoft.com/office/officeart/2005/8/layout/chevron2"/>
    <dgm:cxn modelId="{07C6E919-7E86-4E7D-AC8F-D88EFE7CE3E8}" type="presParOf" srcId="{755FDEF2-EA57-4A96-9DA5-727F53AA96A7}" destId="{77827822-2DDF-48A8-9B76-C71F03B20394}" srcOrd="0" destOrd="0" presId="urn:microsoft.com/office/officeart/2005/8/layout/chevron2"/>
    <dgm:cxn modelId="{2B8FA6BB-1C1E-478E-822C-473105FB0B3A}" type="presParOf" srcId="{755FDEF2-EA57-4A96-9DA5-727F53AA96A7}" destId="{9709CEAE-E8E8-4B9B-A9B6-E7F16595BB7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7DF6BA-C47E-4334-A066-C9478031B449}">
      <dsp:nvSpPr>
        <dsp:cNvPr id="0" name=""/>
        <dsp:cNvSpPr/>
      </dsp:nvSpPr>
      <dsp:spPr>
        <a:xfrm rot="5400000">
          <a:off x="-167532" y="168626"/>
          <a:ext cx="1116881" cy="78181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3600" b="1" kern="1200" dirty="0"/>
            <a:t>1</a:t>
          </a:r>
        </a:p>
      </dsp:txBody>
      <dsp:txXfrm rot="-5400000">
        <a:off x="1" y="392001"/>
        <a:ext cx="781816" cy="335065"/>
      </dsp:txXfrm>
    </dsp:sp>
    <dsp:sp modelId="{60E5A365-A25E-4EC3-9658-F2EE68F52612}">
      <dsp:nvSpPr>
        <dsp:cNvPr id="0" name=""/>
        <dsp:cNvSpPr/>
      </dsp:nvSpPr>
      <dsp:spPr>
        <a:xfrm rot="5400000">
          <a:off x="2696034" y="-1913123"/>
          <a:ext cx="726354" cy="455479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just" defTabSz="844550">
            <a:lnSpc>
              <a:spcPct val="120000"/>
            </a:lnSpc>
            <a:spcBef>
              <a:spcPct val="0"/>
            </a:spcBef>
            <a:spcAft>
              <a:spcPts val="500"/>
            </a:spcAft>
            <a:buChar char="•"/>
          </a:pPr>
          <a:r>
            <a:rPr lang="en-US" sz="1900" b="1" kern="1200" dirty="0">
              <a:solidFill>
                <a:srgbClr val="C00000"/>
              </a:solidFill>
              <a:ea typeface="Arial Unicode MS" pitchFamily="34" charset="-128"/>
              <a:cs typeface="Arial Unicode MS" pitchFamily="34" charset="-128"/>
            </a:rPr>
            <a:t>1. </a:t>
          </a:r>
          <a:r>
            <a:rPr lang="en-US" sz="1900" b="1" kern="1200" dirty="0" err="1">
              <a:solidFill>
                <a:srgbClr val="0000CC"/>
              </a:solidFill>
              <a:ea typeface="Arial Unicode MS" pitchFamily="34" charset="-128"/>
              <a:cs typeface="Arial Unicode MS" pitchFamily="34" charset="-128"/>
            </a:rPr>
            <a:t>Giới</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thiệu</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chức</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năng</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nhiệm</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vụ</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của</a:t>
          </a:r>
          <a:r>
            <a:rPr lang="en-US" sz="1900" b="1" kern="1200" dirty="0">
              <a:solidFill>
                <a:srgbClr val="0000CC"/>
              </a:solidFill>
              <a:ea typeface="Arial Unicode MS" pitchFamily="34" charset="-128"/>
              <a:cs typeface="Arial Unicode MS" pitchFamily="34" charset="-128"/>
            </a:rPr>
            <a:t> </a:t>
          </a:r>
          <a:r>
            <a:rPr lang="en-US" sz="1900" b="1" kern="1200" err="1">
              <a:solidFill>
                <a:srgbClr val="0000CC"/>
              </a:solidFill>
              <a:ea typeface="Arial Unicode MS" pitchFamily="34" charset="-128"/>
              <a:cs typeface="Arial Unicode MS" pitchFamily="34" charset="-128"/>
            </a:rPr>
            <a:t>phòng</a:t>
          </a:r>
          <a:r>
            <a:rPr lang="en-US" sz="1900" b="1" kern="1200">
              <a:solidFill>
                <a:srgbClr val="0000CC"/>
              </a:solidFill>
              <a:ea typeface="Arial Unicode MS" pitchFamily="34" charset="-128"/>
              <a:cs typeface="Arial Unicode MS" pitchFamily="34" charset="-128"/>
            </a:rPr>
            <a:t> KT&amp;ĐBCL</a:t>
          </a:r>
          <a:endParaRPr lang="en-US" sz="1900" b="1" kern="1200" dirty="0">
            <a:solidFill>
              <a:srgbClr val="0000CC"/>
            </a:solidFill>
            <a:ea typeface="Arial Unicode MS" pitchFamily="34" charset="-128"/>
            <a:cs typeface="Arial Unicode MS" pitchFamily="34" charset="-128"/>
          </a:endParaRPr>
        </a:p>
      </dsp:txBody>
      <dsp:txXfrm rot="-5400000">
        <a:off x="781816" y="36553"/>
        <a:ext cx="4519332" cy="655438"/>
      </dsp:txXfrm>
    </dsp:sp>
    <dsp:sp modelId="{77827822-2DDF-48A8-9B76-C71F03B20394}">
      <dsp:nvSpPr>
        <dsp:cNvPr id="0" name=""/>
        <dsp:cNvSpPr/>
      </dsp:nvSpPr>
      <dsp:spPr>
        <a:xfrm rot="5400000">
          <a:off x="-167532" y="954754"/>
          <a:ext cx="1116881" cy="78181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endParaRPr lang="en-US" sz="1100" kern="1200" dirty="0"/>
        </a:p>
        <a:p>
          <a:pPr marL="0" lvl="0" indent="0" algn="ctr" defTabSz="488950">
            <a:lnSpc>
              <a:spcPct val="90000"/>
            </a:lnSpc>
            <a:spcBef>
              <a:spcPct val="0"/>
            </a:spcBef>
            <a:spcAft>
              <a:spcPct val="35000"/>
            </a:spcAft>
            <a:buNone/>
          </a:pPr>
          <a:r>
            <a:rPr lang="en-US" sz="3600" b="1" kern="1200" dirty="0"/>
            <a:t>2</a:t>
          </a:r>
        </a:p>
      </dsp:txBody>
      <dsp:txXfrm rot="-5400000">
        <a:off x="1" y="1178129"/>
        <a:ext cx="781816" cy="335065"/>
      </dsp:txXfrm>
    </dsp:sp>
    <dsp:sp modelId="{9709CEAE-E8E8-4B9B-A9B6-E7F16595BB76}">
      <dsp:nvSpPr>
        <dsp:cNvPr id="0" name=""/>
        <dsp:cNvSpPr/>
      </dsp:nvSpPr>
      <dsp:spPr>
        <a:xfrm rot="5400000">
          <a:off x="2696225" y="-1149210"/>
          <a:ext cx="725972" cy="455479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just" defTabSz="844550">
            <a:lnSpc>
              <a:spcPct val="120000"/>
            </a:lnSpc>
            <a:spcBef>
              <a:spcPct val="0"/>
            </a:spcBef>
            <a:spcAft>
              <a:spcPct val="15000"/>
            </a:spcAft>
            <a:buChar char="•"/>
          </a:pPr>
          <a:r>
            <a:rPr lang="en-US" sz="1900" b="1" kern="1200" dirty="0">
              <a:solidFill>
                <a:srgbClr val="C00000"/>
              </a:solidFill>
              <a:ea typeface="Arial Unicode MS" pitchFamily="34" charset="-128"/>
              <a:cs typeface="Arial Unicode MS" pitchFamily="34" charset="-128"/>
            </a:rPr>
            <a:t>2</a:t>
          </a:r>
          <a:r>
            <a:rPr lang="en-US" sz="1900" b="1" kern="1200">
              <a:solidFill>
                <a:srgbClr val="C00000"/>
              </a:solidFill>
              <a:ea typeface="Arial Unicode MS" pitchFamily="34" charset="-128"/>
              <a:cs typeface="Arial Unicode MS" pitchFamily="34" charset="-128"/>
            </a:rPr>
            <a:t>. </a:t>
          </a:r>
          <a:r>
            <a:rPr lang="en-US" sz="1900" b="1" kern="1200">
              <a:solidFill>
                <a:srgbClr val="0000CC"/>
              </a:solidFill>
              <a:ea typeface="Arial Unicode MS" pitchFamily="34" charset="-128"/>
              <a:cs typeface="Arial Unicode MS" pitchFamily="34" charset="-128"/>
            </a:rPr>
            <a:t>Các quy </a:t>
          </a:r>
          <a:r>
            <a:rPr lang="en-US" sz="1900" b="1" kern="1200" dirty="0" err="1">
              <a:solidFill>
                <a:srgbClr val="0000CC"/>
              </a:solidFill>
              <a:ea typeface="Arial Unicode MS" pitchFamily="34" charset="-128"/>
              <a:cs typeface="Arial Unicode MS" pitchFamily="34" charset="-128"/>
            </a:rPr>
            <a:t>định</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về</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việc</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kiểm</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tra</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và</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thi</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kết</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thúc</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học</a:t>
          </a:r>
          <a:r>
            <a:rPr lang="en-US" sz="1900" b="1" kern="1200" dirty="0">
              <a:solidFill>
                <a:srgbClr val="0000CC"/>
              </a:solidFill>
              <a:ea typeface="Arial Unicode MS" pitchFamily="34" charset="-128"/>
              <a:cs typeface="Arial Unicode MS" pitchFamily="34" charset="-128"/>
            </a:rPr>
            <a:t> </a:t>
          </a:r>
          <a:r>
            <a:rPr lang="en-US" sz="1900" b="1" kern="1200" dirty="0" err="1">
              <a:solidFill>
                <a:srgbClr val="0000CC"/>
              </a:solidFill>
              <a:ea typeface="Arial Unicode MS" pitchFamily="34" charset="-128"/>
              <a:cs typeface="Arial Unicode MS" pitchFamily="34" charset="-128"/>
            </a:rPr>
            <a:t>phần</a:t>
          </a:r>
          <a:endParaRPr lang="en-US" sz="1900" kern="1200" dirty="0">
            <a:solidFill>
              <a:srgbClr val="0000CC"/>
            </a:solidFill>
          </a:endParaRPr>
        </a:p>
      </dsp:txBody>
      <dsp:txXfrm rot="-5400000">
        <a:off x="781817" y="800637"/>
        <a:ext cx="4519351" cy="65509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6147" name="Rectangle 3"/>
          <p:cNvSpPr>
            <a:spLocks noGrp="1" noChangeArrowheads="1"/>
          </p:cNvSpPr>
          <p:nvPr>
            <p:ph type="dt" sz="quarter" idx="1"/>
          </p:nvPr>
        </p:nvSpPr>
        <p:spPr bwMode="auto">
          <a:xfrm>
            <a:off x="3899014"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r" defTabSz="924860">
              <a:buClrTx/>
              <a:buSzTx/>
              <a:buFontTx/>
              <a:buNone/>
              <a:defRPr sz="1200">
                <a:solidFill>
                  <a:schemeClr val="tx1"/>
                </a:solidFill>
              </a:defRPr>
            </a:lvl1pPr>
          </a:lstStyle>
          <a:p>
            <a:endParaRPr lang="en-GB" altLang="en-US"/>
          </a:p>
        </p:txBody>
      </p:sp>
      <p:sp>
        <p:nvSpPr>
          <p:cNvPr id="6148" name="Rectangle 4"/>
          <p:cNvSpPr>
            <a:spLocks noGrp="1" noChangeArrowheads="1"/>
          </p:cNvSpPr>
          <p:nvPr>
            <p:ph type="ftr" sz="quarter" idx="2"/>
          </p:nvPr>
        </p:nvSpPr>
        <p:spPr bwMode="auto">
          <a:xfrm>
            <a:off x="0"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6149" name="Rectangle 5"/>
          <p:cNvSpPr>
            <a:spLocks noGrp="1" noChangeArrowheads="1"/>
          </p:cNvSpPr>
          <p:nvPr>
            <p:ph type="sldNum" sz="quarter" idx="3"/>
          </p:nvPr>
        </p:nvSpPr>
        <p:spPr bwMode="auto">
          <a:xfrm>
            <a:off x="3899014"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r" defTabSz="924860">
              <a:buClrTx/>
              <a:buSzTx/>
              <a:buFontTx/>
              <a:buNone/>
              <a:defRPr sz="1200">
                <a:solidFill>
                  <a:schemeClr val="tx1"/>
                </a:solidFill>
              </a:defRPr>
            </a:lvl1pPr>
          </a:lstStyle>
          <a:p>
            <a:fld id="{A5493548-C0D9-4429-B6CB-84DAAC49D9CA}" type="slidenum">
              <a:rPr lang="en-GB" altLang="en-US"/>
              <a:pPr/>
              <a:t>‹#›</a:t>
            </a:fld>
            <a:endParaRPr lang="en-GB" altLang="en-US"/>
          </a:p>
        </p:txBody>
      </p:sp>
    </p:spTree>
    <p:extLst>
      <p:ext uri="{BB962C8B-B14F-4D97-AF65-F5344CB8AC3E}">
        <p14:creationId xmlns:p14="http://schemas.microsoft.com/office/powerpoint/2010/main" val="2429903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8195" name="Rectangle 3"/>
          <p:cNvSpPr>
            <a:spLocks noGrp="1" noChangeArrowheads="1"/>
          </p:cNvSpPr>
          <p:nvPr>
            <p:ph type="dt" idx="1"/>
          </p:nvPr>
        </p:nvSpPr>
        <p:spPr bwMode="auto">
          <a:xfrm>
            <a:off x="3899014" y="0"/>
            <a:ext cx="2982800" cy="464231"/>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lvl1pPr algn="r" defTabSz="924860">
              <a:buClrTx/>
              <a:buSzTx/>
              <a:buFontTx/>
              <a:buNone/>
              <a:defRPr sz="1200">
                <a:solidFill>
                  <a:schemeClr val="tx1"/>
                </a:solidFill>
              </a:defRPr>
            </a:lvl1pPr>
          </a:lstStyle>
          <a:p>
            <a:endParaRPr lang="en-GB" altLang="en-US"/>
          </a:p>
        </p:txBody>
      </p:sp>
      <p:sp>
        <p:nvSpPr>
          <p:cNvPr id="8196" name="Rectangle 4"/>
          <p:cNvSpPr>
            <a:spLocks noGrp="1" noRot="1" noChangeAspect="1" noChangeArrowheads="1" noTextEdit="1"/>
          </p:cNvSpPr>
          <p:nvPr>
            <p:ph type="sldImg" idx="2"/>
          </p:nvPr>
        </p:nvSpPr>
        <p:spPr bwMode="auto">
          <a:xfrm>
            <a:off x="922338" y="698500"/>
            <a:ext cx="5035550" cy="34861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17785" y="4418295"/>
            <a:ext cx="5123249" cy="4179548"/>
          </a:xfrm>
          <a:prstGeom prst="rect">
            <a:avLst/>
          </a:prstGeom>
          <a:noFill/>
          <a:ln w="9525">
            <a:noFill/>
            <a:miter lim="800000"/>
            <a:headEnd/>
            <a:tailEnd/>
          </a:ln>
          <a:effectLst/>
        </p:spPr>
        <p:txBody>
          <a:bodyPr vert="horz" wrap="square" lIns="92395" tIns="46197" rIns="92395" bIns="46197" numCol="1" anchor="t" anchorCtr="0" compatLnSpc="1">
            <a:prstTxWarp prst="textNoShape">
              <a:avLst/>
            </a:prstTxWarp>
          </a:bodyPr>
          <a:lstStyle/>
          <a:p>
            <a:pPr lvl="0"/>
            <a:r>
              <a:rPr lang="de-DE" altLang="en-US"/>
              <a:t>Klicken Sie, um die Textformatierung des Masters zu bearbeiten.</a:t>
            </a:r>
          </a:p>
          <a:p>
            <a:pPr lvl="1"/>
            <a:r>
              <a:rPr lang="de-DE" altLang="en-US"/>
              <a:t>Zweite Ebene</a:t>
            </a:r>
          </a:p>
          <a:p>
            <a:pPr lvl="2"/>
            <a:r>
              <a:rPr lang="de-DE" altLang="en-US"/>
              <a:t>Dritte Ebene</a:t>
            </a:r>
          </a:p>
          <a:p>
            <a:pPr lvl="3"/>
            <a:r>
              <a:rPr lang="de-DE" altLang="en-US"/>
              <a:t>Vierte Ebene</a:t>
            </a:r>
          </a:p>
          <a:p>
            <a:pPr lvl="4"/>
            <a:r>
              <a:rPr lang="de-DE" altLang="en-US"/>
              <a:t>Fünfte Ebene</a:t>
            </a:r>
          </a:p>
        </p:txBody>
      </p:sp>
      <p:sp>
        <p:nvSpPr>
          <p:cNvPr id="8198" name="Rectangle 6"/>
          <p:cNvSpPr>
            <a:spLocks noGrp="1" noChangeArrowheads="1"/>
          </p:cNvSpPr>
          <p:nvPr>
            <p:ph type="ftr" sz="quarter" idx="4"/>
          </p:nvPr>
        </p:nvSpPr>
        <p:spPr bwMode="auto">
          <a:xfrm>
            <a:off x="0"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l" defTabSz="924860">
              <a:buClrTx/>
              <a:buSzTx/>
              <a:buFontTx/>
              <a:buNone/>
              <a:defRPr sz="1200">
                <a:solidFill>
                  <a:schemeClr val="tx1"/>
                </a:solidFill>
              </a:defRPr>
            </a:lvl1pPr>
          </a:lstStyle>
          <a:p>
            <a:endParaRPr lang="en-GB" altLang="en-US"/>
          </a:p>
        </p:txBody>
      </p:sp>
      <p:sp>
        <p:nvSpPr>
          <p:cNvPr id="8199" name="Rectangle 7"/>
          <p:cNvSpPr>
            <a:spLocks noGrp="1" noChangeArrowheads="1"/>
          </p:cNvSpPr>
          <p:nvPr>
            <p:ph type="sldNum" sz="quarter" idx="5"/>
          </p:nvPr>
        </p:nvSpPr>
        <p:spPr bwMode="auto">
          <a:xfrm>
            <a:off x="3899014" y="8832170"/>
            <a:ext cx="2982800" cy="464230"/>
          </a:xfrm>
          <a:prstGeom prst="rect">
            <a:avLst/>
          </a:prstGeom>
          <a:noFill/>
          <a:ln w="9525">
            <a:noFill/>
            <a:miter lim="800000"/>
            <a:headEnd/>
            <a:tailEnd/>
          </a:ln>
          <a:effectLst/>
        </p:spPr>
        <p:txBody>
          <a:bodyPr vert="horz" wrap="square" lIns="92395" tIns="46197" rIns="92395" bIns="46197" numCol="1" anchor="b" anchorCtr="0" compatLnSpc="1">
            <a:prstTxWarp prst="textNoShape">
              <a:avLst/>
            </a:prstTxWarp>
          </a:bodyPr>
          <a:lstStyle>
            <a:lvl1pPr algn="r" defTabSz="924860">
              <a:buClrTx/>
              <a:buSzTx/>
              <a:buFontTx/>
              <a:buNone/>
              <a:defRPr sz="1200">
                <a:solidFill>
                  <a:schemeClr val="tx1"/>
                </a:solidFill>
              </a:defRPr>
            </a:lvl1pPr>
          </a:lstStyle>
          <a:p>
            <a:fld id="{CC51B82C-B0F1-4001-912C-624EFDBFD709}" type="slidenum">
              <a:rPr lang="en-GB" altLang="en-US"/>
              <a:pPr/>
              <a:t>‹#›</a:t>
            </a:fld>
            <a:endParaRPr lang="en-GB" altLang="en-US"/>
          </a:p>
        </p:txBody>
      </p:sp>
    </p:spTree>
    <p:extLst>
      <p:ext uri="{BB962C8B-B14F-4D97-AF65-F5344CB8AC3E}">
        <p14:creationId xmlns:p14="http://schemas.microsoft.com/office/powerpoint/2010/main" val="25166112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19200" y="914400"/>
            <a:ext cx="8305800" cy="5105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a:prstGeom prst="rect">
            <a:avLst/>
          </a:prstGeo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19200" y="914400"/>
            <a:ext cx="40767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48300" y="914400"/>
            <a:ext cx="4076700" cy="5105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513" y="5367338"/>
            <a:ext cx="59436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0" y="241300"/>
            <a:ext cx="7974013" cy="4572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19200" y="914400"/>
            <a:ext cx="8305800" cy="51054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48550" y="241300"/>
            <a:ext cx="2076450" cy="57785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241300"/>
            <a:ext cx="6076950" cy="57785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6836" name="Rectangle 4"/>
          <p:cNvSpPr>
            <a:spLocks noChangeArrowheads="1"/>
          </p:cNvSpPr>
          <p:nvPr/>
        </p:nvSpPr>
        <p:spPr bwMode="auto">
          <a:xfrm>
            <a:off x="0" y="6172200"/>
            <a:ext cx="9921240" cy="228600"/>
          </a:xfrm>
          <a:prstGeom prst="rect">
            <a:avLst/>
          </a:prstGeom>
          <a:solidFill>
            <a:srgbClr val="CCFFCC"/>
          </a:solidFill>
          <a:ln w="19050">
            <a:noFill/>
            <a:miter lim="800000"/>
            <a:headEnd/>
            <a:tailEnd/>
          </a:ln>
          <a:effectLst/>
        </p:spPr>
        <p:txBody>
          <a:bodyPr wrap="none" lIns="0" tIns="0" rIns="0" bIns="0" anchor="ctr"/>
          <a:lstStyle/>
          <a:p>
            <a:endParaRPr lang="en-US"/>
          </a:p>
        </p:txBody>
      </p:sp>
      <p:sp>
        <p:nvSpPr>
          <p:cNvPr id="1016838" name="Rectangle 6"/>
          <p:cNvSpPr>
            <a:spLocks noChangeArrowheads="1"/>
          </p:cNvSpPr>
          <p:nvPr/>
        </p:nvSpPr>
        <p:spPr bwMode="auto">
          <a:xfrm>
            <a:off x="0" y="6400800"/>
            <a:ext cx="9906000" cy="457200"/>
          </a:xfrm>
          <a:prstGeom prst="rect">
            <a:avLst/>
          </a:prstGeom>
          <a:solidFill>
            <a:srgbClr val="969696"/>
          </a:solidFill>
          <a:ln w="19050">
            <a:noFill/>
            <a:miter lim="800000"/>
            <a:headEnd/>
            <a:tailEnd/>
          </a:ln>
          <a:effectLst/>
        </p:spPr>
        <p:txBody>
          <a:bodyPr wrap="none" lIns="0" tIns="0" rIns="0" bIns="0" anchor="ctr"/>
          <a:lstStyle/>
          <a:p>
            <a:endParaRPr lang="en-US"/>
          </a:p>
        </p:txBody>
      </p:sp>
      <p:sp>
        <p:nvSpPr>
          <p:cNvPr id="1016839" name="Line 7"/>
          <p:cNvSpPr>
            <a:spLocks noChangeShapeType="1"/>
          </p:cNvSpPr>
          <p:nvPr/>
        </p:nvSpPr>
        <p:spPr bwMode="auto">
          <a:xfrm>
            <a:off x="0" y="6172200"/>
            <a:ext cx="1295400" cy="0"/>
          </a:xfrm>
          <a:prstGeom prst="line">
            <a:avLst/>
          </a:prstGeom>
          <a:noFill/>
          <a:ln w="9525">
            <a:solidFill>
              <a:schemeClr val="hlink"/>
            </a:solidFill>
            <a:round/>
            <a:headEnd/>
            <a:tailEnd/>
          </a:ln>
          <a:effectLst/>
        </p:spPr>
        <p:txBody>
          <a:bodyPr wrap="none" lIns="0" tIns="0" rIns="0" bIns="0" anchor="ctr"/>
          <a:lstStyle/>
          <a:p>
            <a:endParaRPr lang="en-US"/>
          </a:p>
        </p:txBody>
      </p:sp>
      <p:sp>
        <p:nvSpPr>
          <p:cNvPr id="1016840" name="Line 8"/>
          <p:cNvSpPr>
            <a:spLocks noChangeShapeType="1"/>
          </p:cNvSpPr>
          <p:nvPr/>
        </p:nvSpPr>
        <p:spPr bwMode="auto">
          <a:xfrm>
            <a:off x="838200" y="6172200"/>
            <a:ext cx="9067800" cy="0"/>
          </a:xfrm>
          <a:prstGeom prst="line">
            <a:avLst/>
          </a:prstGeom>
          <a:noFill/>
          <a:ln w="9525">
            <a:solidFill>
              <a:schemeClr val="hlink"/>
            </a:solidFill>
            <a:round/>
            <a:headEnd/>
            <a:tailEnd/>
          </a:ln>
          <a:effectLst/>
        </p:spPr>
        <p:txBody>
          <a:bodyPr wrap="none" lIns="0" tIns="0" rIns="0" bIns="0" anchor="ctr"/>
          <a:lstStyle/>
          <a:p>
            <a:endParaRPr lang="en-US"/>
          </a:p>
        </p:txBody>
      </p:sp>
      <p:sp>
        <p:nvSpPr>
          <p:cNvPr id="1016844" name="Line 12"/>
          <p:cNvSpPr>
            <a:spLocks noChangeShapeType="1"/>
          </p:cNvSpPr>
          <p:nvPr/>
        </p:nvSpPr>
        <p:spPr bwMode="auto">
          <a:xfrm>
            <a:off x="0" y="6400800"/>
            <a:ext cx="9906000" cy="0"/>
          </a:xfrm>
          <a:prstGeom prst="line">
            <a:avLst/>
          </a:prstGeom>
          <a:noFill/>
          <a:ln w="9525">
            <a:solidFill>
              <a:srgbClr val="FF0000"/>
            </a:solidFill>
            <a:round/>
            <a:headEnd/>
            <a:tailEnd/>
          </a:ln>
          <a:effectLst/>
        </p:spPr>
        <p:txBody>
          <a:bodyPr wrap="none" lIns="0" tIns="0" rIns="0" bIns="0" anchor="ctr"/>
          <a:lstStyle/>
          <a:p>
            <a:endParaRPr lang="en-US"/>
          </a:p>
        </p:txBody>
      </p:sp>
      <p:sp>
        <p:nvSpPr>
          <p:cNvPr id="1016899" name="Line 67"/>
          <p:cNvSpPr>
            <a:spLocks noChangeShapeType="1"/>
          </p:cNvSpPr>
          <p:nvPr/>
        </p:nvSpPr>
        <p:spPr bwMode="auto">
          <a:xfrm flipV="1">
            <a:off x="1981200" y="5943600"/>
            <a:ext cx="0" cy="228600"/>
          </a:xfrm>
          <a:prstGeom prst="line">
            <a:avLst/>
          </a:prstGeom>
          <a:noFill/>
          <a:ln w="9525">
            <a:noFill/>
            <a:round/>
            <a:headEnd/>
            <a:tailEnd type="triangle" w="med" len="med"/>
          </a:ln>
          <a:effectLst/>
        </p:spPr>
        <p:txBody>
          <a:bodyPr wrap="none" anchor="ctr"/>
          <a:lstStyle/>
          <a:p>
            <a:endParaRPr lang="en-US"/>
          </a:p>
        </p:txBody>
      </p:sp>
      <p:sp>
        <p:nvSpPr>
          <p:cNvPr id="1016991" name="Line 159"/>
          <p:cNvSpPr>
            <a:spLocks noChangeShapeType="1"/>
          </p:cNvSpPr>
          <p:nvPr/>
        </p:nvSpPr>
        <p:spPr bwMode="auto">
          <a:xfrm>
            <a:off x="0" y="723900"/>
            <a:ext cx="9906000" cy="0"/>
          </a:xfrm>
          <a:prstGeom prst="line">
            <a:avLst/>
          </a:prstGeom>
          <a:noFill/>
          <a:ln w="12700">
            <a:solidFill>
              <a:srgbClr val="FF6600"/>
            </a:solidFill>
            <a:round/>
            <a:headEnd/>
            <a:tailEnd/>
          </a:ln>
          <a:effectLst/>
        </p:spPr>
        <p:txBody>
          <a:bodyPr wrap="none" lIns="36000" tIns="36000" rIns="0" bIns="0" anchor="ctr"/>
          <a:lstStyle/>
          <a:p>
            <a:endParaRPr lang="en-US"/>
          </a:p>
        </p:txBody>
      </p:sp>
      <p:sp>
        <p:nvSpPr>
          <p:cNvPr id="1017060" name="Line 228"/>
          <p:cNvSpPr>
            <a:spLocks noChangeShapeType="1"/>
          </p:cNvSpPr>
          <p:nvPr/>
        </p:nvSpPr>
        <p:spPr bwMode="auto">
          <a:xfrm>
            <a:off x="0" y="642938"/>
            <a:ext cx="9875520" cy="0"/>
          </a:xfrm>
          <a:prstGeom prst="line">
            <a:avLst/>
          </a:prstGeom>
          <a:noFill/>
          <a:ln w="38100">
            <a:solidFill>
              <a:srgbClr val="009900"/>
            </a:solidFill>
            <a:round/>
            <a:headEnd/>
            <a:tailEnd/>
          </a:ln>
          <a:effectLst/>
        </p:spPr>
        <p:txBody>
          <a:bodyPr wrap="none" lIns="36000" tIns="36000" rIns="0" bIns="0" anchor="ctr"/>
          <a:lstStyle/>
          <a:p>
            <a:endParaRPr lang="en-US"/>
          </a:p>
        </p:txBody>
      </p:sp>
      <p:sp>
        <p:nvSpPr>
          <p:cNvPr id="1017066" name="Text Box 234"/>
          <p:cNvSpPr txBox="1">
            <a:spLocks noChangeArrowheads="1"/>
          </p:cNvSpPr>
          <p:nvPr/>
        </p:nvSpPr>
        <p:spPr bwMode="auto">
          <a:xfrm>
            <a:off x="4495800" y="6553200"/>
            <a:ext cx="457200" cy="119063"/>
          </a:xfrm>
          <a:prstGeom prst="rect">
            <a:avLst/>
          </a:prstGeom>
          <a:noFill/>
          <a:ln w="9525">
            <a:noFill/>
            <a:miter lim="800000"/>
            <a:headEnd/>
            <a:tailEnd/>
          </a:ln>
          <a:effectLst/>
        </p:spPr>
        <p:txBody>
          <a:bodyPr wrap="none" lIns="0" tIns="0" rIns="0" bIns="0"/>
          <a:lstStyle/>
          <a:p>
            <a:pPr algn="l">
              <a:buClrTx/>
              <a:buSzTx/>
              <a:buFontTx/>
              <a:buNone/>
            </a:pPr>
            <a:r>
              <a:rPr lang="de-DE" altLang="de-DE" sz="1300" b="1">
                <a:solidFill>
                  <a:srgbClr val="800000"/>
                </a:solidFill>
                <a:latin typeface="+mj-lt"/>
              </a:rPr>
              <a:t>S</a:t>
            </a:r>
            <a:r>
              <a:rPr lang="en-GB" altLang="de-DE" sz="1300" b="1">
                <a:solidFill>
                  <a:srgbClr val="800000"/>
                </a:solidFill>
                <a:latin typeface="+mj-lt"/>
              </a:rPr>
              <a:t>lide</a:t>
            </a:r>
            <a:r>
              <a:rPr lang="de-DE" altLang="de-DE" sz="1300" b="1">
                <a:solidFill>
                  <a:srgbClr val="800000"/>
                </a:solidFill>
                <a:latin typeface="+mj-lt"/>
              </a:rPr>
              <a:t> </a:t>
            </a:r>
            <a:r>
              <a:rPr lang="en-GB" altLang="de-DE" sz="1300" b="1">
                <a:solidFill>
                  <a:srgbClr val="800000"/>
                </a:solidFill>
                <a:latin typeface="+mj-lt"/>
              </a:rPr>
              <a:t> </a:t>
            </a:r>
            <a:fld id="{3CAAEC09-A481-40BA-A124-5C9AFE1C62FF}" type="slidenum">
              <a:rPr lang="en-GB" altLang="de-DE" sz="1300" b="1">
                <a:solidFill>
                  <a:srgbClr val="800000"/>
                </a:solidFill>
                <a:latin typeface="+mj-lt"/>
              </a:rPr>
              <a:pPr algn="l">
                <a:buClrTx/>
                <a:buSzTx/>
                <a:buFontTx/>
                <a:buNone/>
              </a:pPr>
              <a:t>‹#›</a:t>
            </a:fld>
            <a:endParaRPr lang="en-GB" altLang="de-DE" sz="1300" b="1">
              <a:solidFill>
                <a:srgbClr val="800000"/>
              </a:solidFill>
              <a:latin typeface="+mj-lt"/>
            </a:endParaRPr>
          </a:p>
        </p:txBody>
      </p:sp>
      <p:sp>
        <p:nvSpPr>
          <p:cNvPr id="1017069" name="Text Box 237"/>
          <p:cNvSpPr txBox="1">
            <a:spLocks noChangeArrowheads="1"/>
          </p:cNvSpPr>
          <p:nvPr/>
        </p:nvSpPr>
        <p:spPr bwMode="auto">
          <a:xfrm>
            <a:off x="8801100" y="6211888"/>
            <a:ext cx="762000" cy="138112"/>
          </a:xfrm>
          <a:prstGeom prst="rect">
            <a:avLst/>
          </a:prstGeom>
          <a:noFill/>
          <a:ln w="9525">
            <a:noFill/>
            <a:miter lim="800000"/>
            <a:headEnd/>
            <a:tailEnd/>
          </a:ln>
          <a:effectLst/>
        </p:spPr>
        <p:txBody>
          <a:bodyPr wrap="none" lIns="90000" tIns="0" rIns="0" bIns="0"/>
          <a:lstStyle/>
          <a:p>
            <a:pPr algn="l">
              <a:buClrTx/>
              <a:buSzTx/>
              <a:buFontTx/>
              <a:buNone/>
            </a:pPr>
            <a:fld id="{7FA8422E-F20D-4A96-AD74-0158C2F29876}" type="datetime1">
              <a:rPr lang="en-GB" altLang="de-DE" sz="1200">
                <a:solidFill>
                  <a:srgbClr val="008A00"/>
                </a:solidFill>
              </a:rPr>
              <a:pPr algn="l">
                <a:buClrTx/>
                <a:buSzTx/>
                <a:buFontTx/>
                <a:buNone/>
              </a:pPr>
              <a:t>05/09/2021</a:t>
            </a:fld>
            <a:endParaRPr lang="en-GB" altLang="de-DE" sz="1200">
              <a:solidFill>
                <a:srgbClr val="008A00"/>
              </a:solidFill>
            </a:endParaRPr>
          </a:p>
        </p:txBody>
      </p:sp>
      <p:pic>
        <p:nvPicPr>
          <p:cNvPr id="76" name="Picture 75" descr="gearanm[1].gif"/>
          <p:cNvPicPr>
            <a:picLocks noChangeAspect="1"/>
          </p:cNvPicPr>
          <p:nvPr/>
        </p:nvPicPr>
        <p:blipFill>
          <a:blip r:embed="rId13"/>
          <a:stretch>
            <a:fillRect/>
          </a:stretch>
        </p:blipFill>
        <p:spPr>
          <a:xfrm>
            <a:off x="9220200" y="0"/>
            <a:ext cx="685800" cy="623455"/>
          </a:xfrm>
          <a:prstGeom prst="rect">
            <a:avLst/>
          </a:prstGeom>
        </p:spPr>
      </p:pic>
      <p:sp>
        <p:nvSpPr>
          <p:cNvPr id="85" name="Rectangle 21"/>
          <p:cNvSpPr>
            <a:spLocks noChangeArrowheads="1"/>
          </p:cNvSpPr>
          <p:nvPr/>
        </p:nvSpPr>
        <p:spPr bwMode="auto">
          <a:xfrm>
            <a:off x="9385300" y="6591300"/>
            <a:ext cx="304800" cy="88900"/>
          </a:xfrm>
          <a:prstGeom prst="rect">
            <a:avLst/>
          </a:prstGeom>
          <a:solidFill>
            <a:srgbClr val="FFFFFF"/>
          </a:solidFill>
          <a:ln w="3175">
            <a:solidFill>
              <a:schemeClr val="hlink"/>
            </a:solidFill>
            <a:miter lim="800000"/>
            <a:headEnd/>
            <a:tailEnd/>
          </a:ln>
          <a:effectLst/>
        </p:spPr>
        <p:txBody>
          <a:bodyPr wrap="none" lIns="0" tIns="0" rIns="0" bIns="0" anchor="ctr"/>
          <a:lstStyle/>
          <a:p>
            <a:endParaRPr lang="en-US"/>
          </a:p>
        </p:txBody>
      </p:sp>
      <p:sp>
        <p:nvSpPr>
          <p:cNvPr id="86" name="Rectangle 22"/>
          <p:cNvSpPr>
            <a:spLocks noChangeArrowheads="1"/>
          </p:cNvSpPr>
          <p:nvPr/>
        </p:nvSpPr>
        <p:spPr bwMode="auto">
          <a:xfrm>
            <a:off x="8872537" y="6532563"/>
            <a:ext cx="185738" cy="185737"/>
          </a:xfrm>
          <a:prstGeom prst="rect">
            <a:avLst/>
          </a:prstGeom>
          <a:solidFill>
            <a:srgbClr val="99CCFF"/>
          </a:solidFill>
          <a:ln w="3175">
            <a:solidFill>
              <a:schemeClr val="hlink"/>
            </a:solidFill>
            <a:miter lim="800000"/>
            <a:headEnd/>
            <a:tailEnd/>
          </a:ln>
          <a:effectLst/>
        </p:spPr>
        <p:txBody>
          <a:bodyPr wrap="none" lIns="0" tIns="0" rIns="0" bIns="0" anchor="ctr"/>
          <a:lstStyle/>
          <a:p>
            <a:r>
              <a:rPr lang="en-US" b="1">
                <a:latin typeface="+mj-lt"/>
              </a:rPr>
              <a:t>T</a:t>
            </a:r>
            <a:endParaRPr lang="vi-VN" b="1">
              <a:latin typeface="+mj-lt"/>
            </a:endParaRPr>
          </a:p>
        </p:txBody>
      </p:sp>
      <p:sp>
        <p:nvSpPr>
          <p:cNvPr id="87" name="Rectangle 23"/>
          <p:cNvSpPr>
            <a:spLocks noChangeArrowheads="1"/>
          </p:cNvSpPr>
          <p:nvPr/>
        </p:nvSpPr>
        <p:spPr bwMode="auto">
          <a:xfrm>
            <a:off x="8591550" y="6532563"/>
            <a:ext cx="185737" cy="185737"/>
          </a:xfrm>
          <a:prstGeom prst="rect">
            <a:avLst/>
          </a:prstGeom>
          <a:solidFill>
            <a:srgbClr val="CCFFCC"/>
          </a:solidFill>
          <a:ln w="3175">
            <a:solidFill>
              <a:schemeClr val="hlink"/>
            </a:solidFill>
            <a:miter lim="800000"/>
            <a:headEnd/>
            <a:tailEnd/>
          </a:ln>
          <a:effectLst/>
        </p:spPr>
        <p:txBody>
          <a:bodyPr wrap="none" lIns="0" tIns="0" rIns="0" bIns="0" anchor="ctr"/>
          <a:lstStyle/>
          <a:p>
            <a:r>
              <a:rPr lang="en-US" b="1">
                <a:latin typeface="+mj-lt"/>
              </a:rPr>
              <a:t>E</a:t>
            </a:r>
            <a:endParaRPr lang="vi-VN" b="1">
              <a:latin typeface="+mj-lt"/>
            </a:endParaRPr>
          </a:p>
        </p:txBody>
      </p:sp>
      <p:sp>
        <p:nvSpPr>
          <p:cNvPr id="88" name="Rectangle 24"/>
          <p:cNvSpPr>
            <a:spLocks noChangeArrowheads="1"/>
          </p:cNvSpPr>
          <p:nvPr/>
        </p:nvSpPr>
        <p:spPr bwMode="auto">
          <a:xfrm>
            <a:off x="8305800" y="6532563"/>
            <a:ext cx="185737" cy="185737"/>
          </a:xfrm>
          <a:prstGeom prst="rect">
            <a:avLst/>
          </a:prstGeom>
          <a:solidFill>
            <a:srgbClr val="FFFF99"/>
          </a:solidFill>
          <a:ln w="3175">
            <a:solidFill>
              <a:schemeClr val="hlink"/>
            </a:solidFill>
            <a:miter lim="800000"/>
            <a:headEnd/>
            <a:tailEnd/>
          </a:ln>
          <a:effectLst/>
        </p:spPr>
        <p:txBody>
          <a:bodyPr wrap="none" lIns="0" tIns="0" rIns="0" bIns="0" anchor="ctr"/>
          <a:lstStyle/>
          <a:p>
            <a:r>
              <a:rPr lang="en-US" b="1">
                <a:latin typeface="+mj-lt"/>
              </a:rPr>
              <a:t>N</a:t>
            </a:r>
            <a:endParaRPr lang="vi-VN" b="1">
              <a:latin typeface="+mj-lt"/>
            </a:endParaRPr>
          </a:p>
        </p:txBody>
      </p:sp>
      <p:sp>
        <p:nvSpPr>
          <p:cNvPr id="89" name="Rectangle 25"/>
          <p:cNvSpPr>
            <a:spLocks noChangeArrowheads="1"/>
          </p:cNvSpPr>
          <p:nvPr/>
        </p:nvSpPr>
        <p:spPr bwMode="auto">
          <a:xfrm>
            <a:off x="8001000" y="6532563"/>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U</a:t>
            </a:r>
            <a:endParaRPr lang="vi-VN" b="1">
              <a:latin typeface="+mj-lt"/>
            </a:endParaRPr>
          </a:p>
        </p:txBody>
      </p:sp>
      <p:sp>
        <p:nvSpPr>
          <p:cNvPr id="90" name="Rectangle 26"/>
          <p:cNvSpPr>
            <a:spLocks noChangeArrowheads="1"/>
          </p:cNvSpPr>
          <p:nvPr/>
        </p:nvSpPr>
        <p:spPr bwMode="auto">
          <a:xfrm>
            <a:off x="7556500" y="6591300"/>
            <a:ext cx="338137" cy="88900"/>
          </a:xfrm>
          <a:prstGeom prst="rect">
            <a:avLst/>
          </a:prstGeom>
          <a:solidFill>
            <a:srgbClr val="FF6600"/>
          </a:solidFill>
          <a:ln w="3175">
            <a:solidFill>
              <a:schemeClr val="hlink"/>
            </a:solidFill>
            <a:miter lim="800000"/>
            <a:headEnd/>
            <a:tailEnd/>
          </a:ln>
          <a:effectLst/>
        </p:spPr>
        <p:txBody>
          <a:bodyPr wrap="none" lIns="0" tIns="0" rIns="0" bIns="0" anchor="ctr"/>
          <a:lstStyle/>
          <a:p>
            <a:endParaRPr lang="en-US"/>
          </a:p>
        </p:txBody>
      </p:sp>
      <p:sp>
        <p:nvSpPr>
          <p:cNvPr id="91" name="Rectangle 25"/>
          <p:cNvSpPr>
            <a:spLocks noChangeArrowheads="1"/>
          </p:cNvSpPr>
          <p:nvPr/>
        </p:nvSpPr>
        <p:spPr bwMode="auto">
          <a:xfrm>
            <a:off x="9144000" y="6527800"/>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I</a:t>
            </a:r>
            <a:endParaRPr lang="vi-VN" b="1">
              <a:latin typeface="+mj-lt"/>
            </a:endParaRPr>
          </a:p>
        </p:txBody>
      </p:sp>
      <p:pic>
        <p:nvPicPr>
          <p:cNvPr id="32" name="Picture 31" descr="Logo_TiengViet.jpg"/>
          <p:cNvPicPr>
            <a:picLocks noChangeAspect="1"/>
          </p:cNvPicPr>
          <p:nvPr/>
        </p:nvPicPr>
        <p:blipFill>
          <a:blip r:embed="rId14" cstate="print"/>
          <a:stretch>
            <a:fillRect/>
          </a:stretch>
        </p:blipFill>
        <p:spPr>
          <a:xfrm>
            <a:off x="0" y="1"/>
            <a:ext cx="533400" cy="609599"/>
          </a:xfrm>
          <a:prstGeom prst="rect">
            <a:avLst/>
          </a:prstGeom>
          <a:ln w="0" cap="sq">
            <a:solidFill>
              <a:schemeClr val="bg1"/>
            </a:solidFill>
            <a:prstDash val="solid"/>
            <a:miter lim="800000"/>
          </a:ln>
          <a:effectLst>
            <a:outerShdw blurRad="50800" dist="38100" dir="2700000" algn="tl" rotWithShape="0">
              <a:srgbClr val="000000">
                <a:alpha val="43000"/>
              </a:srgbClr>
            </a:outerShdw>
          </a:effectLst>
        </p:spPr>
      </p:pic>
      <p:sp>
        <p:nvSpPr>
          <p:cNvPr id="3" name="Rectangle 21">
            <a:extLst>
              <a:ext uri="{FF2B5EF4-FFF2-40B4-BE49-F238E27FC236}">
                <a16:creationId xmlns:a16="http://schemas.microsoft.com/office/drawing/2014/main" id="{C79A3917-EEA0-4AC1-A7D2-3AB8B8912FE1}"/>
              </a:ext>
            </a:extLst>
          </p:cNvPr>
          <p:cNvSpPr>
            <a:spLocks noChangeArrowheads="1"/>
          </p:cNvSpPr>
          <p:nvPr userDrawn="1"/>
        </p:nvSpPr>
        <p:spPr bwMode="auto">
          <a:xfrm>
            <a:off x="2667000" y="6607735"/>
            <a:ext cx="304800" cy="88900"/>
          </a:xfrm>
          <a:prstGeom prst="rect">
            <a:avLst/>
          </a:prstGeom>
          <a:solidFill>
            <a:srgbClr val="FFFFFF"/>
          </a:solidFill>
          <a:ln w="3175">
            <a:solidFill>
              <a:schemeClr val="hlink"/>
            </a:solidFill>
            <a:miter lim="800000"/>
            <a:headEnd/>
            <a:tailEnd/>
          </a:ln>
          <a:effectLst/>
        </p:spPr>
        <p:txBody>
          <a:bodyPr wrap="none" lIns="0" tIns="0" rIns="0" bIns="0" anchor="ctr"/>
          <a:lstStyle/>
          <a:p>
            <a:endParaRPr lang="en-US"/>
          </a:p>
        </p:txBody>
      </p:sp>
      <p:sp>
        <p:nvSpPr>
          <p:cNvPr id="4" name="Rectangle 22">
            <a:extLst>
              <a:ext uri="{FF2B5EF4-FFF2-40B4-BE49-F238E27FC236}">
                <a16:creationId xmlns:a16="http://schemas.microsoft.com/office/drawing/2014/main" id="{09CB2BA6-54F7-4DFD-847F-D4CE83CFC880}"/>
              </a:ext>
            </a:extLst>
          </p:cNvPr>
          <p:cNvSpPr>
            <a:spLocks noChangeArrowheads="1"/>
          </p:cNvSpPr>
          <p:nvPr userDrawn="1"/>
        </p:nvSpPr>
        <p:spPr bwMode="auto">
          <a:xfrm>
            <a:off x="1354931" y="6536531"/>
            <a:ext cx="185738" cy="185737"/>
          </a:xfrm>
          <a:prstGeom prst="rect">
            <a:avLst/>
          </a:prstGeom>
          <a:solidFill>
            <a:srgbClr val="99CCFF"/>
          </a:solidFill>
          <a:ln w="3175">
            <a:solidFill>
              <a:schemeClr val="hlink"/>
            </a:solidFill>
            <a:miter lim="800000"/>
            <a:headEnd/>
            <a:tailEnd/>
          </a:ln>
          <a:effectLst/>
        </p:spPr>
        <p:txBody>
          <a:bodyPr wrap="none" lIns="0" tIns="0" rIns="0" bIns="0" anchor="ctr"/>
          <a:lstStyle/>
          <a:p>
            <a:r>
              <a:rPr lang="en-US" b="1">
                <a:latin typeface="+mj-lt"/>
              </a:rPr>
              <a:t>&amp;</a:t>
            </a:r>
            <a:endParaRPr lang="vi-VN" b="1" dirty="0">
              <a:latin typeface="+mj-lt"/>
            </a:endParaRPr>
          </a:p>
        </p:txBody>
      </p:sp>
      <p:sp>
        <p:nvSpPr>
          <p:cNvPr id="5" name="Rectangle 23">
            <a:extLst>
              <a:ext uri="{FF2B5EF4-FFF2-40B4-BE49-F238E27FC236}">
                <a16:creationId xmlns:a16="http://schemas.microsoft.com/office/drawing/2014/main" id="{A6664019-71F0-4D04-9CEE-614B6B5D7D6A}"/>
              </a:ext>
            </a:extLst>
          </p:cNvPr>
          <p:cNvSpPr>
            <a:spLocks noChangeArrowheads="1"/>
          </p:cNvSpPr>
          <p:nvPr userDrawn="1"/>
        </p:nvSpPr>
        <p:spPr bwMode="auto">
          <a:xfrm>
            <a:off x="1073944" y="6536531"/>
            <a:ext cx="185737" cy="185737"/>
          </a:xfrm>
          <a:prstGeom prst="rect">
            <a:avLst/>
          </a:prstGeom>
          <a:solidFill>
            <a:srgbClr val="CCFFCC"/>
          </a:solidFill>
          <a:ln w="3175">
            <a:solidFill>
              <a:schemeClr val="hlink"/>
            </a:solidFill>
            <a:miter lim="800000"/>
            <a:headEnd/>
            <a:tailEnd/>
          </a:ln>
          <a:effectLst/>
        </p:spPr>
        <p:txBody>
          <a:bodyPr wrap="none" lIns="0" tIns="0" rIns="0" bIns="0" anchor="ctr"/>
          <a:lstStyle/>
          <a:p>
            <a:r>
              <a:rPr lang="en-US" b="1">
                <a:latin typeface="+mj-lt"/>
              </a:rPr>
              <a:t>T</a:t>
            </a:r>
            <a:endParaRPr lang="vi-VN" b="1" dirty="0">
              <a:latin typeface="+mj-lt"/>
            </a:endParaRPr>
          </a:p>
        </p:txBody>
      </p:sp>
      <p:sp>
        <p:nvSpPr>
          <p:cNvPr id="6" name="Rectangle 24">
            <a:extLst>
              <a:ext uri="{FF2B5EF4-FFF2-40B4-BE49-F238E27FC236}">
                <a16:creationId xmlns:a16="http://schemas.microsoft.com/office/drawing/2014/main" id="{3909EB5C-C918-4B2C-9EBB-40726CD21A51}"/>
              </a:ext>
            </a:extLst>
          </p:cNvPr>
          <p:cNvSpPr>
            <a:spLocks noChangeArrowheads="1"/>
          </p:cNvSpPr>
          <p:nvPr userDrawn="1"/>
        </p:nvSpPr>
        <p:spPr bwMode="auto">
          <a:xfrm>
            <a:off x="788194" y="6536531"/>
            <a:ext cx="185737" cy="185737"/>
          </a:xfrm>
          <a:prstGeom prst="rect">
            <a:avLst/>
          </a:prstGeom>
          <a:solidFill>
            <a:srgbClr val="FFFF99"/>
          </a:solidFill>
          <a:ln w="3175">
            <a:solidFill>
              <a:schemeClr val="hlink"/>
            </a:solidFill>
            <a:miter lim="800000"/>
            <a:headEnd/>
            <a:tailEnd/>
          </a:ln>
          <a:effectLst/>
        </p:spPr>
        <p:txBody>
          <a:bodyPr wrap="none" lIns="0" tIns="0" rIns="0" bIns="0" anchor="ctr"/>
          <a:lstStyle/>
          <a:p>
            <a:r>
              <a:rPr lang="en-US" b="1">
                <a:latin typeface="+mj-lt"/>
              </a:rPr>
              <a:t>K</a:t>
            </a:r>
            <a:endParaRPr lang="vi-VN" b="1" dirty="0">
              <a:latin typeface="+mj-lt"/>
            </a:endParaRPr>
          </a:p>
        </p:txBody>
      </p:sp>
      <p:sp>
        <p:nvSpPr>
          <p:cNvPr id="7" name="Rectangle 25">
            <a:extLst>
              <a:ext uri="{FF2B5EF4-FFF2-40B4-BE49-F238E27FC236}">
                <a16:creationId xmlns:a16="http://schemas.microsoft.com/office/drawing/2014/main" id="{8D41B6C5-3FC1-4B7E-8CE1-18709C01BAD4}"/>
              </a:ext>
            </a:extLst>
          </p:cNvPr>
          <p:cNvSpPr>
            <a:spLocks noChangeArrowheads="1"/>
          </p:cNvSpPr>
          <p:nvPr userDrawn="1"/>
        </p:nvSpPr>
        <p:spPr bwMode="auto">
          <a:xfrm>
            <a:off x="483394" y="6536531"/>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dirty="0">
                <a:latin typeface="+mj-lt"/>
              </a:rPr>
              <a:t>P</a:t>
            </a:r>
            <a:endParaRPr lang="vi-VN" b="1" dirty="0">
              <a:latin typeface="+mj-lt"/>
            </a:endParaRPr>
          </a:p>
        </p:txBody>
      </p:sp>
      <p:sp>
        <p:nvSpPr>
          <p:cNvPr id="8" name="Rectangle 26">
            <a:extLst>
              <a:ext uri="{FF2B5EF4-FFF2-40B4-BE49-F238E27FC236}">
                <a16:creationId xmlns:a16="http://schemas.microsoft.com/office/drawing/2014/main" id="{69AAA2B3-9A2B-422D-93AF-2F6581DE6CD4}"/>
              </a:ext>
            </a:extLst>
          </p:cNvPr>
          <p:cNvSpPr>
            <a:spLocks noChangeArrowheads="1"/>
          </p:cNvSpPr>
          <p:nvPr userDrawn="1"/>
        </p:nvSpPr>
        <p:spPr bwMode="auto">
          <a:xfrm>
            <a:off x="38894" y="6595268"/>
            <a:ext cx="338137" cy="88900"/>
          </a:xfrm>
          <a:prstGeom prst="rect">
            <a:avLst/>
          </a:prstGeom>
          <a:solidFill>
            <a:srgbClr val="FF6600"/>
          </a:solidFill>
          <a:ln w="3175">
            <a:solidFill>
              <a:schemeClr val="hlink"/>
            </a:solidFill>
            <a:miter lim="800000"/>
            <a:headEnd/>
            <a:tailEnd/>
          </a:ln>
          <a:effectLst/>
        </p:spPr>
        <p:txBody>
          <a:bodyPr wrap="none" lIns="0" tIns="0" rIns="0" bIns="0" anchor="ctr"/>
          <a:lstStyle/>
          <a:p>
            <a:endParaRPr lang="en-US"/>
          </a:p>
        </p:txBody>
      </p:sp>
      <p:sp>
        <p:nvSpPr>
          <p:cNvPr id="9" name="Rectangle 25">
            <a:extLst>
              <a:ext uri="{FF2B5EF4-FFF2-40B4-BE49-F238E27FC236}">
                <a16:creationId xmlns:a16="http://schemas.microsoft.com/office/drawing/2014/main" id="{5E43499D-681E-4A42-BBA3-7AA352494F39}"/>
              </a:ext>
            </a:extLst>
          </p:cNvPr>
          <p:cNvSpPr>
            <a:spLocks noChangeArrowheads="1"/>
          </p:cNvSpPr>
          <p:nvPr userDrawn="1"/>
        </p:nvSpPr>
        <p:spPr bwMode="auto">
          <a:xfrm>
            <a:off x="1626394" y="6531768"/>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Đ</a:t>
            </a:r>
            <a:endParaRPr lang="vi-VN" b="1">
              <a:latin typeface="+mj-lt"/>
            </a:endParaRPr>
          </a:p>
        </p:txBody>
      </p:sp>
      <p:sp>
        <p:nvSpPr>
          <p:cNvPr id="28" name="Rectangle 23">
            <a:extLst>
              <a:ext uri="{FF2B5EF4-FFF2-40B4-BE49-F238E27FC236}">
                <a16:creationId xmlns:a16="http://schemas.microsoft.com/office/drawing/2014/main" id="{63A17F7A-9112-42E4-93A9-85417BCDBD79}"/>
              </a:ext>
            </a:extLst>
          </p:cNvPr>
          <p:cNvSpPr>
            <a:spLocks noChangeArrowheads="1"/>
          </p:cNvSpPr>
          <p:nvPr userDrawn="1"/>
        </p:nvSpPr>
        <p:spPr bwMode="auto">
          <a:xfrm>
            <a:off x="2176463" y="6535270"/>
            <a:ext cx="185737" cy="185737"/>
          </a:xfrm>
          <a:prstGeom prst="rect">
            <a:avLst/>
          </a:prstGeom>
          <a:solidFill>
            <a:srgbClr val="CCFFCC"/>
          </a:solidFill>
          <a:ln w="3175">
            <a:solidFill>
              <a:schemeClr val="hlink"/>
            </a:solidFill>
            <a:miter lim="800000"/>
            <a:headEnd/>
            <a:tailEnd/>
          </a:ln>
          <a:effectLst/>
        </p:spPr>
        <p:txBody>
          <a:bodyPr wrap="none" lIns="0" tIns="0" rIns="0" bIns="0" anchor="ctr"/>
          <a:lstStyle/>
          <a:p>
            <a:r>
              <a:rPr lang="en-US" b="1">
                <a:latin typeface="+mj-lt"/>
              </a:rPr>
              <a:t>C</a:t>
            </a:r>
            <a:endParaRPr lang="vi-VN" b="1" dirty="0">
              <a:latin typeface="+mj-lt"/>
            </a:endParaRPr>
          </a:p>
        </p:txBody>
      </p:sp>
      <p:sp>
        <p:nvSpPr>
          <p:cNvPr id="29" name="Rectangle 24">
            <a:extLst>
              <a:ext uri="{FF2B5EF4-FFF2-40B4-BE49-F238E27FC236}">
                <a16:creationId xmlns:a16="http://schemas.microsoft.com/office/drawing/2014/main" id="{E218437E-8253-4AA6-9209-3B24D0B70DAC}"/>
              </a:ext>
            </a:extLst>
          </p:cNvPr>
          <p:cNvSpPr>
            <a:spLocks noChangeArrowheads="1"/>
          </p:cNvSpPr>
          <p:nvPr userDrawn="1"/>
        </p:nvSpPr>
        <p:spPr bwMode="auto">
          <a:xfrm>
            <a:off x="1890713" y="6535270"/>
            <a:ext cx="185737" cy="185737"/>
          </a:xfrm>
          <a:prstGeom prst="rect">
            <a:avLst/>
          </a:prstGeom>
          <a:solidFill>
            <a:srgbClr val="FFFF99"/>
          </a:solidFill>
          <a:ln w="3175">
            <a:solidFill>
              <a:schemeClr val="hlink"/>
            </a:solidFill>
            <a:miter lim="800000"/>
            <a:headEnd/>
            <a:tailEnd/>
          </a:ln>
          <a:effectLst/>
        </p:spPr>
        <p:txBody>
          <a:bodyPr wrap="none" lIns="0" tIns="0" rIns="0" bIns="0" anchor="ctr"/>
          <a:lstStyle/>
          <a:p>
            <a:r>
              <a:rPr lang="en-US" b="1">
                <a:latin typeface="+mj-lt"/>
              </a:rPr>
              <a:t>B</a:t>
            </a:r>
            <a:endParaRPr lang="vi-VN" b="1" dirty="0">
              <a:latin typeface="+mj-lt"/>
            </a:endParaRPr>
          </a:p>
        </p:txBody>
      </p:sp>
      <p:sp>
        <p:nvSpPr>
          <p:cNvPr id="30" name="Rectangle 25">
            <a:extLst>
              <a:ext uri="{FF2B5EF4-FFF2-40B4-BE49-F238E27FC236}">
                <a16:creationId xmlns:a16="http://schemas.microsoft.com/office/drawing/2014/main" id="{F10E0710-B99B-4367-942D-C108D3D4EDE1}"/>
              </a:ext>
            </a:extLst>
          </p:cNvPr>
          <p:cNvSpPr>
            <a:spLocks noChangeArrowheads="1"/>
          </p:cNvSpPr>
          <p:nvPr userDrawn="1"/>
        </p:nvSpPr>
        <p:spPr bwMode="auto">
          <a:xfrm>
            <a:off x="2414028" y="6535270"/>
            <a:ext cx="185737" cy="185737"/>
          </a:xfrm>
          <a:prstGeom prst="rect">
            <a:avLst/>
          </a:prstGeom>
          <a:solidFill>
            <a:srgbClr val="FFFF00"/>
          </a:solidFill>
          <a:ln w="3175">
            <a:solidFill>
              <a:srgbClr val="FFCC00"/>
            </a:solidFill>
            <a:miter lim="800000"/>
            <a:headEnd/>
            <a:tailEnd/>
          </a:ln>
          <a:effectLst/>
        </p:spPr>
        <p:txBody>
          <a:bodyPr wrap="none" lIns="0" tIns="0" rIns="0" bIns="0" anchor="ctr"/>
          <a:lstStyle/>
          <a:p>
            <a:r>
              <a:rPr lang="en-US" b="1">
                <a:latin typeface="+mj-lt"/>
              </a:rPr>
              <a:t>L</a:t>
            </a:r>
            <a:endParaRPr lang="vi-VN" b="1">
              <a:latin typeface="+mj-lt"/>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ransition/>
  <p:txStyles>
    <p:titleStyle>
      <a:lvl1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mj-lt"/>
          <a:ea typeface="+mj-ea"/>
          <a:cs typeface="+mj-cs"/>
        </a:defRPr>
      </a:lvl1pPr>
      <a:lvl2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2pPr>
      <a:lvl3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3pPr>
      <a:lvl4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4pPr>
      <a:lvl5pPr marL="3841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5pPr>
      <a:lvl6pPr marL="8413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6pPr>
      <a:lvl7pPr marL="12985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7pPr>
      <a:lvl8pPr marL="17557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8pPr>
      <a:lvl9pPr marL="2212975" indent="-384175" algn="l" rtl="0" eaLnBrk="0" fontAlgn="base" hangingPunct="0">
        <a:lnSpc>
          <a:spcPts val="2200"/>
        </a:lnSpc>
        <a:spcBef>
          <a:spcPct val="0"/>
        </a:spcBef>
        <a:spcAft>
          <a:spcPct val="0"/>
        </a:spcAft>
        <a:buClr>
          <a:srgbClr val="00B0E0"/>
        </a:buClr>
        <a:buFont typeface="Symbol" pitchFamily="18" charset="2"/>
        <a:defRPr sz="2000" b="1">
          <a:solidFill>
            <a:srgbClr val="FF3300"/>
          </a:solidFill>
          <a:latin typeface="Arial" charset="0"/>
        </a:defRPr>
      </a:lvl9pPr>
    </p:titleStyle>
    <p:bodyStyle>
      <a:lvl1pPr marL="384175" indent="-384175" algn="just" rtl="0" eaLnBrk="0" fontAlgn="base" hangingPunct="0">
        <a:lnSpc>
          <a:spcPct val="120000"/>
        </a:lnSpc>
        <a:spcBef>
          <a:spcPct val="20000"/>
        </a:spcBef>
        <a:spcAft>
          <a:spcPct val="0"/>
        </a:spcAft>
        <a:buClr>
          <a:schemeClr val="accent1"/>
        </a:buClr>
        <a:buSzPct val="70000"/>
        <a:buFont typeface="Wingdings" pitchFamily="2" charset="2"/>
        <a:defRPr sz="2000">
          <a:solidFill>
            <a:schemeClr val="tx1"/>
          </a:solidFill>
          <a:latin typeface="+mn-lt"/>
          <a:ea typeface="+mn-ea"/>
          <a:cs typeface="+mn-cs"/>
        </a:defRPr>
      </a:lvl1pPr>
      <a:lvl2pPr marL="665163" indent="-279400" algn="just" rtl="0" eaLnBrk="0" fontAlgn="base" hangingPunct="0">
        <a:spcBef>
          <a:spcPct val="0"/>
        </a:spcBef>
        <a:spcAft>
          <a:spcPct val="20000"/>
        </a:spcAft>
        <a:buClr>
          <a:schemeClr val="accent1"/>
        </a:buClr>
        <a:buSzPct val="70000"/>
        <a:buFont typeface="Wingdings" pitchFamily="2" charset="2"/>
        <a:defRPr sz="2000">
          <a:solidFill>
            <a:schemeClr val="tx1"/>
          </a:solidFill>
          <a:latin typeface="+mn-lt"/>
        </a:defRPr>
      </a:lvl2pPr>
      <a:lvl3pPr marL="958850" indent="-292100" algn="just" rtl="0" eaLnBrk="0" fontAlgn="base" hangingPunct="0">
        <a:spcBef>
          <a:spcPct val="0"/>
        </a:spcBef>
        <a:spcAft>
          <a:spcPct val="20000"/>
        </a:spcAft>
        <a:buClr>
          <a:schemeClr val="accent1"/>
        </a:buClr>
        <a:defRPr sz="2000">
          <a:solidFill>
            <a:schemeClr val="tx1"/>
          </a:solidFill>
          <a:latin typeface="+mn-lt"/>
        </a:defRPr>
      </a:lvl3pPr>
      <a:lvl4pPr marL="1243013" indent="-282575" algn="l" rtl="0" eaLnBrk="0" fontAlgn="base" hangingPunct="0">
        <a:spcBef>
          <a:spcPct val="0"/>
        </a:spcBef>
        <a:spcAft>
          <a:spcPct val="20000"/>
        </a:spcAft>
        <a:buClr>
          <a:schemeClr val="accent1"/>
        </a:buClr>
        <a:buChar char="_"/>
        <a:defRPr sz="1400">
          <a:solidFill>
            <a:schemeClr val="tx1"/>
          </a:solidFill>
          <a:latin typeface="+mn-lt"/>
        </a:defRPr>
      </a:lvl4pPr>
      <a:lvl5pPr marL="1525588" indent="-280988" algn="l" rtl="0" eaLnBrk="0" fontAlgn="base" hangingPunct="0">
        <a:spcBef>
          <a:spcPct val="0"/>
        </a:spcBef>
        <a:spcAft>
          <a:spcPct val="20000"/>
        </a:spcAft>
        <a:buClr>
          <a:schemeClr val="accent1"/>
        </a:buClr>
        <a:buChar char="_"/>
        <a:defRPr sz="1200">
          <a:solidFill>
            <a:schemeClr val="tx1"/>
          </a:solidFill>
          <a:latin typeface="+mn-lt"/>
        </a:defRPr>
      </a:lvl5pPr>
      <a:lvl6pPr marL="1982788" indent="-280988" algn="l" rtl="0" eaLnBrk="0" fontAlgn="base" hangingPunct="0">
        <a:spcBef>
          <a:spcPct val="0"/>
        </a:spcBef>
        <a:spcAft>
          <a:spcPct val="20000"/>
        </a:spcAft>
        <a:buClr>
          <a:schemeClr val="accent1"/>
        </a:buClr>
        <a:buChar char="_"/>
        <a:defRPr sz="1200">
          <a:solidFill>
            <a:schemeClr val="tx1"/>
          </a:solidFill>
          <a:latin typeface="+mn-lt"/>
        </a:defRPr>
      </a:lvl6pPr>
      <a:lvl7pPr marL="2439988" indent="-280988" algn="l" rtl="0" eaLnBrk="0" fontAlgn="base" hangingPunct="0">
        <a:spcBef>
          <a:spcPct val="0"/>
        </a:spcBef>
        <a:spcAft>
          <a:spcPct val="20000"/>
        </a:spcAft>
        <a:buClr>
          <a:schemeClr val="accent1"/>
        </a:buClr>
        <a:buChar char="_"/>
        <a:defRPr sz="1200">
          <a:solidFill>
            <a:schemeClr val="tx1"/>
          </a:solidFill>
          <a:latin typeface="+mn-lt"/>
        </a:defRPr>
      </a:lvl7pPr>
      <a:lvl8pPr marL="2897188" indent="-280988" algn="l" rtl="0" eaLnBrk="0" fontAlgn="base" hangingPunct="0">
        <a:spcBef>
          <a:spcPct val="0"/>
        </a:spcBef>
        <a:spcAft>
          <a:spcPct val="20000"/>
        </a:spcAft>
        <a:buClr>
          <a:schemeClr val="accent1"/>
        </a:buClr>
        <a:buChar char="_"/>
        <a:defRPr sz="1200">
          <a:solidFill>
            <a:schemeClr val="tx1"/>
          </a:solidFill>
          <a:latin typeface="+mn-lt"/>
        </a:defRPr>
      </a:lvl8pPr>
      <a:lvl9pPr marL="3354388" indent="-280988" algn="l" rtl="0" eaLnBrk="0" fontAlgn="base" hangingPunct="0">
        <a:spcBef>
          <a:spcPct val="0"/>
        </a:spcBef>
        <a:spcAft>
          <a:spcPct val="20000"/>
        </a:spcAft>
        <a:buClr>
          <a:schemeClr val="accent1"/>
        </a:buClr>
        <a:buChar char="_"/>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wmf"/><Relationship Id="rId5" Type="http://schemas.openxmlformats.org/officeDocument/2006/relationships/oleObject" Target="../embeddings/oleObject1.bin"/><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22" name="Rectangle 2"/>
          <p:cNvSpPr>
            <a:spLocks noGrp="1" noChangeAspect="1" noChangeArrowheads="1"/>
          </p:cNvSpPr>
          <p:nvPr>
            <p:ph type="body" idx="1"/>
          </p:nvPr>
        </p:nvSpPr>
        <p:spPr>
          <a:xfrm>
            <a:off x="-76200" y="4572000"/>
            <a:ext cx="10058399" cy="609600"/>
          </a:xfrm>
          <a:ln>
            <a:noFill/>
          </a:ln>
        </p:spPr>
        <p:txBody>
          <a:bodyPr/>
          <a:lstStyle/>
          <a:p>
            <a:pPr algn="ctr"/>
            <a:r>
              <a:rPr lang="en-US" sz="3500" b="1">
                <a:solidFill>
                  <a:srgbClr val="FF0000"/>
                </a:solidFill>
              </a:rPr>
              <a:t>PHÒNG KHẢO THÍ &amp; ĐẢM BẢO CHẤT LƯỢNG</a:t>
            </a:r>
            <a:endParaRPr lang="en-US" sz="3500" b="1" dirty="0">
              <a:solidFill>
                <a:srgbClr val="FF0000"/>
              </a:solidFill>
            </a:endParaRPr>
          </a:p>
        </p:txBody>
      </p:sp>
      <p:sp>
        <p:nvSpPr>
          <p:cNvPr id="1566730" name="Rectangle 10"/>
          <p:cNvSpPr>
            <a:spLocks noChangeAspect="1" noChangeArrowheads="1"/>
          </p:cNvSpPr>
          <p:nvPr/>
        </p:nvSpPr>
        <p:spPr bwMode="auto">
          <a:xfrm>
            <a:off x="3733800" y="5486400"/>
            <a:ext cx="2667000" cy="381000"/>
          </a:xfrm>
          <a:prstGeom prst="rect">
            <a:avLst/>
          </a:prstGeom>
          <a:noFill/>
          <a:ln w="12700">
            <a:noFill/>
            <a:miter lim="800000"/>
            <a:headEnd/>
            <a:tailEnd/>
          </a:ln>
          <a:effectLst/>
        </p:spPr>
        <p:txBody>
          <a:bodyPr lIns="0" tIns="0" rIns="0" bIns="0"/>
          <a:lstStyle/>
          <a:p>
            <a:pPr marL="384175" indent="-384175" algn="l">
              <a:lnSpc>
                <a:spcPct val="120000"/>
              </a:lnSpc>
              <a:spcBef>
                <a:spcPct val="20000"/>
              </a:spcBef>
            </a:pPr>
            <a:r>
              <a:rPr lang="en-US" b="1" dirty="0">
                <a:solidFill>
                  <a:schemeClr val="tx1"/>
                </a:solidFill>
              </a:rPr>
              <a:t>HÀ NỘI, NGÀY </a:t>
            </a:r>
            <a:fld id="{C893AFEE-C6D8-43C1-9400-630C4213C558}" type="datetime1">
              <a:rPr lang="vi-VN" b="1">
                <a:solidFill>
                  <a:schemeClr val="tx1"/>
                </a:solidFill>
              </a:rPr>
              <a:pPr marL="384175" indent="-384175" algn="l">
                <a:lnSpc>
                  <a:spcPct val="120000"/>
                </a:lnSpc>
                <a:spcBef>
                  <a:spcPct val="20000"/>
                </a:spcBef>
              </a:pPr>
              <a:t>05/09/2021</a:t>
            </a:fld>
            <a:endParaRPr lang="en-US" b="1" dirty="0">
              <a:solidFill>
                <a:schemeClr val="tx1"/>
              </a:solidFill>
            </a:endParaRPr>
          </a:p>
        </p:txBody>
      </p:sp>
      <p:sp>
        <p:nvSpPr>
          <p:cNvPr id="10" name="Text Box 5"/>
          <p:cNvSpPr txBox="1">
            <a:spLocks noChangeArrowheads="1"/>
          </p:cNvSpPr>
          <p:nvPr/>
        </p:nvSpPr>
        <p:spPr bwMode="auto">
          <a:xfrm>
            <a:off x="672548" y="100496"/>
            <a:ext cx="8458200" cy="477054"/>
          </a:xfrm>
          <a:prstGeom prst="rect">
            <a:avLst/>
          </a:prstGeom>
          <a:noFill/>
          <a:ln w="9525">
            <a:noFill/>
            <a:miter lim="800000"/>
            <a:headEnd/>
            <a:tailEnd/>
          </a:ln>
        </p:spPr>
        <p:txBody>
          <a:bodyPr wrap="square">
            <a:spAutoFit/>
          </a:bodyPr>
          <a:lstStyle/>
          <a:p>
            <a:pPr algn="ctr" eaLnBrk="1" hangingPunct="1">
              <a:spcBef>
                <a:spcPct val="50000"/>
              </a:spcBef>
            </a:pPr>
            <a:r>
              <a:rPr lang="en-US" sz="2500" b="1">
                <a:solidFill>
                  <a:srgbClr val="000099"/>
                </a:solidFill>
              </a:rPr>
              <a:t>TRƯỜNG ĐẠI HỌC KINH TẾ KỸ THUẬT CÔNG NGHIỆP</a:t>
            </a:r>
          </a:p>
        </p:txBody>
      </p:sp>
      <p:pic>
        <p:nvPicPr>
          <p:cNvPr id="13" name="Picture 12" descr="Logo_TiengViet.jpg"/>
          <p:cNvPicPr>
            <a:picLocks noChangeAspect="1"/>
          </p:cNvPicPr>
          <p:nvPr/>
        </p:nvPicPr>
        <p:blipFill>
          <a:blip r:embed="rId2" cstate="print"/>
          <a:stretch>
            <a:fillRect/>
          </a:stretch>
        </p:blipFill>
        <p:spPr>
          <a:xfrm>
            <a:off x="3771899" y="1150059"/>
            <a:ext cx="2362200" cy="3083613"/>
          </a:xfrm>
          <a:prstGeom prst="rect">
            <a:avLst/>
          </a:prstGeom>
          <a:ln>
            <a:solidFill>
              <a:srgbClr val="0000CC"/>
            </a:solid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566722">
                                            <p:txEl>
                                              <p:pRg st="0" end="0"/>
                                            </p:txEl>
                                          </p:spTgt>
                                        </p:tgtEl>
                                        <p:attrNameLst>
                                          <p:attrName>style.visibility</p:attrName>
                                        </p:attrNameLst>
                                      </p:cBhvr>
                                      <p:to>
                                        <p:strVal val="visible"/>
                                      </p:to>
                                    </p:set>
                                    <p:animEffect transition="in" filter="fade">
                                      <p:cBhvr>
                                        <p:cTn id="7" dur="2000"/>
                                        <p:tgtEl>
                                          <p:spTgt spid="1566722">
                                            <p:txEl>
                                              <p:pRg st="0" end="0"/>
                                            </p:txEl>
                                          </p:spTgt>
                                        </p:tgtEl>
                                      </p:cBhvr>
                                    </p:animEffect>
                                    <p:anim calcmode="lin" valueType="num">
                                      <p:cBhvr>
                                        <p:cTn id="8" dur="2000" fill="hold"/>
                                        <p:tgtEl>
                                          <p:spTgt spid="1566722">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1566722">
                                            <p:txEl>
                                              <p:pRg st="0" end="0"/>
                                            </p:txEl>
                                          </p:spTgt>
                                        </p:tgtEl>
                                        <p:attrNameLst>
                                          <p:attrName>ppt_h</p:attrName>
                                        </p:attrNameLst>
                                      </p:cBhvr>
                                      <p:tavLst>
                                        <p:tav tm="0">
                                          <p:val>
                                            <p:strVal val="#ppt_h"/>
                                          </p:val>
                                        </p:tav>
                                        <p:tav tm="100000">
                                          <p:val>
                                            <p:strVal val="#ppt_h"/>
                                          </p:val>
                                        </p:tav>
                                      </p:tavLst>
                                    </p:anim>
                                  </p:childTnLst>
                                </p:cTn>
                              </p:par>
                            </p:childTnLst>
                          </p:cTn>
                        </p:par>
                        <p:par>
                          <p:cTn id="10" fill="hold">
                            <p:stCondLst>
                              <p:cond delay="7400"/>
                            </p:stCondLst>
                            <p:childTnLst>
                              <p:par>
                                <p:cTn id="11" presetID="5" presetClass="entr" presetSubtype="10" fill="hold" grpId="0" nodeType="afterEffect">
                                  <p:stCondLst>
                                    <p:cond delay="0"/>
                                  </p:stCondLst>
                                  <p:childTnLst>
                                    <p:set>
                                      <p:cBhvr>
                                        <p:cTn id="12" dur="1" fill="hold">
                                          <p:stCondLst>
                                            <p:cond delay="0"/>
                                          </p:stCondLst>
                                        </p:cTn>
                                        <p:tgtEl>
                                          <p:spTgt spid="1566730"/>
                                        </p:tgtEl>
                                        <p:attrNameLst>
                                          <p:attrName>style.visibility</p:attrName>
                                        </p:attrNameLst>
                                      </p:cBhvr>
                                      <p:to>
                                        <p:strVal val="visible"/>
                                      </p:to>
                                    </p:set>
                                    <p:animEffect transition="in" filter="checkerboard(across)">
                                      <p:cBhvr>
                                        <p:cTn id="13" dur="500"/>
                                        <p:tgtEl>
                                          <p:spTgt spid="1566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22" grpId="0" build="p"/>
      <p:bldP spid="15667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a:spLocks/>
          </p:cNvSpPr>
          <p:nvPr/>
        </p:nvSpPr>
        <p:spPr bwMode="auto">
          <a:xfrm>
            <a:off x="914400" y="76200"/>
            <a:ext cx="5853113" cy="523220"/>
          </a:xfrm>
          <a:prstGeom prst="rect">
            <a:avLst/>
          </a:prstGeom>
          <a:noFill/>
          <a:ln w="9525">
            <a:noFill/>
            <a:miter lim="800000"/>
            <a:headEnd/>
            <a:tailEnd/>
          </a:ln>
        </p:spPr>
        <p:txBody>
          <a:bodyPr anchor="ctr">
            <a:spAutoFit/>
          </a:bodyPr>
          <a:lstStyle/>
          <a:p>
            <a:pPr eaLnBrk="1" hangingPunct="1"/>
            <a:r>
              <a:rPr lang="en-US" sz="2800" b="1" dirty="0">
                <a:solidFill>
                  <a:srgbClr val="000099"/>
                </a:solidFill>
              </a:rPr>
              <a:t>PHÒNG QUẢN LÝ CHẤT LƯỢNG</a:t>
            </a:r>
          </a:p>
        </p:txBody>
      </p:sp>
      <p:graphicFrame>
        <p:nvGraphicFramePr>
          <p:cNvPr id="16" name="Diagram 15"/>
          <p:cNvGraphicFramePr/>
          <p:nvPr>
            <p:extLst>
              <p:ext uri="{D42A27DB-BD31-4B8C-83A1-F6EECF244321}">
                <p14:modId xmlns:p14="http://schemas.microsoft.com/office/powerpoint/2010/main" val="2595403152"/>
              </p:ext>
            </p:extLst>
          </p:nvPr>
        </p:nvGraphicFramePr>
        <p:xfrm>
          <a:off x="4191000" y="1793063"/>
          <a:ext cx="5336607" cy="2001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7"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115633" y="2371753"/>
            <a:ext cx="3980433" cy="2985324"/>
          </a:xfrm>
          <a:prstGeom prst="rect">
            <a:avLst/>
          </a:prstGeom>
          <a:noFill/>
          <a:ln w="9525">
            <a:noFill/>
            <a:miter lim="800000"/>
            <a:headEnd/>
            <a:tailEnd/>
          </a:ln>
        </p:spPr>
      </p:pic>
      <p:cxnSp>
        <p:nvCxnSpPr>
          <p:cNvPr id="38" name="Straight Connector 37"/>
          <p:cNvCxnSpPr/>
          <p:nvPr/>
        </p:nvCxnSpPr>
        <p:spPr>
          <a:xfrm>
            <a:off x="33727" y="1694688"/>
            <a:ext cx="9893962"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 Box 6"/>
          <p:cNvSpPr txBox="1">
            <a:spLocks noChangeArrowheads="1"/>
          </p:cNvSpPr>
          <p:nvPr/>
        </p:nvSpPr>
        <p:spPr bwMode="auto">
          <a:xfrm>
            <a:off x="33727" y="1212160"/>
            <a:ext cx="8483599" cy="492443"/>
          </a:xfrm>
          <a:prstGeom prst="rect">
            <a:avLst/>
          </a:prstGeom>
          <a:noFill/>
          <a:ln w="9525">
            <a:noFill/>
            <a:miter lim="800000"/>
            <a:headEnd/>
            <a:tailEnd/>
          </a:ln>
        </p:spPr>
        <p:txBody>
          <a:bodyPr wrap="square">
            <a:spAutoFit/>
          </a:bodyPr>
          <a:lstStyle/>
          <a:p>
            <a:pPr algn="l"/>
            <a:r>
              <a:rPr lang="en-US" sz="2600" b="1" dirty="0">
                <a:solidFill>
                  <a:srgbClr val="0000CC"/>
                </a:solidFill>
                <a:ea typeface="Arial Unicode MS" pitchFamily="34" charset="-128"/>
                <a:cs typeface="Arial Unicode MS" pitchFamily="34" charset="-128"/>
              </a:rPr>
              <a:t>TUẦN SINH HOẠT CHÍNH TRỊ ĐẦU KHÓA </a:t>
            </a:r>
          </a:p>
        </p:txBody>
      </p:sp>
      <p:grpSp>
        <p:nvGrpSpPr>
          <p:cNvPr id="14" name="Group 13">
            <a:extLst>
              <a:ext uri="{FF2B5EF4-FFF2-40B4-BE49-F238E27FC236}">
                <a16:creationId xmlns:a16="http://schemas.microsoft.com/office/drawing/2014/main" id="{CD7C2E8C-AE3F-47E0-A432-77294DEE38C9}"/>
              </a:ext>
            </a:extLst>
          </p:cNvPr>
          <p:cNvGrpSpPr/>
          <p:nvPr/>
        </p:nvGrpSpPr>
        <p:grpSpPr>
          <a:xfrm>
            <a:off x="4191000" y="3362542"/>
            <a:ext cx="789707" cy="1122738"/>
            <a:chOff x="0" y="1071473"/>
            <a:chExt cx="958371" cy="1369101"/>
          </a:xfrm>
        </p:grpSpPr>
        <p:sp>
          <p:nvSpPr>
            <p:cNvPr id="15" name="Chevron 8">
              <a:extLst>
                <a:ext uri="{FF2B5EF4-FFF2-40B4-BE49-F238E27FC236}">
                  <a16:creationId xmlns:a16="http://schemas.microsoft.com/office/drawing/2014/main" id="{D4F0F0D3-00F5-4A49-A432-5AD5467B8F11}"/>
                </a:ext>
              </a:extLst>
            </p:cNvPr>
            <p:cNvSpPr/>
            <p:nvPr/>
          </p:nvSpPr>
          <p:spPr>
            <a:xfrm rot="5400000">
              <a:off x="-205365" y="1276838"/>
              <a:ext cx="1369101" cy="958371"/>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17" name="Chevron 4">
              <a:extLst>
                <a:ext uri="{FF2B5EF4-FFF2-40B4-BE49-F238E27FC236}">
                  <a16:creationId xmlns:a16="http://schemas.microsoft.com/office/drawing/2014/main" id="{3D96C1FE-11A3-4992-AC51-5E4AB543EA2A}"/>
                </a:ext>
              </a:extLst>
            </p:cNvPr>
            <p:cNvSpPr/>
            <p:nvPr/>
          </p:nvSpPr>
          <p:spPr>
            <a:xfrm>
              <a:off x="1" y="1557378"/>
              <a:ext cx="927489" cy="4040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n-US" sz="1100" kern="1200" dirty="0"/>
            </a:p>
            <a:p>
              <a:pPr lvl="0" algn="ctr" defTabSz="488950">
                <a:lnSpc>
                  <a:spcPct val="90000"/>
                </a:lnSpc>
                <a:spcBef>
                  <a:spcPct val="0"/>
                </a:spcBef>
                <a:spcAft>
                  <a:spcPct val="35000"/>
                </a:spcAft>
              </a:pPr>
              <a:r>
                <a:rPr lang="en-US" sz="3600" b="1" kern="1200" dirty="0"/>
                <a:t>3</a:t>
              </a:r>
            </a:p>
          </p:txBody>
        </p:sp>
      </p:grpSp>
      <p:grpSp>
        <p:nvGrpSpPr>
          <p:cNvPr id="18" name="Group 17">
            <a:extLst>
              <a:ext uri="{FF2B5EF4-FFF2-40B4-BE49-F238E27FC236}">
                <a16:creationId xmlns:a16="http://schemas.microsoft.com/office/drawing/2014/main" id="{F83F4905-07AD-4BBD-B210-9901E54F85B6}"/>
              </a:ext>
            </a:extLst>
          </p:cNvPr>
          <p:cNvGrpSpPr/>
          <p:nvPr/>
        </p:nvGrpSpPr>
        <p:grpSpPr>
          <a:xfrm>
            <a:off x="4980708" y="3324963"/>
            <a:ext cx="4520353" cy="788538"/>
            <a:chOff x="958371" y="1070038"/>
            <a:chExt cx="3892381" cy="846474"/>
          </a:xfrm>
        </p:grpSpPr>
        <p:sp>
          <p:nvSpPr>
            <p:cNvPr id="20" name="Round Same Side Corner Rectangle 11">
              <a:extLst>
                <a:ext uri="{FF2B5EF4-FFF2-40B4-BE49-F238E27FC236}">
                  <a16:creationId xmlns:a16="http://schemas.microsoft.com/office/drawing/2014/main" id="{E48A1EBB-DF47-49B2-A432-8B7876E63948}"/>
                </a:ext>
              </a:extLst>
            </p:cNvPr>
            <p:cNvSpPr/>
            <p:nvPr/>
          </p:nvSpPr>
          <p:spPr>
            <a:xfrm rot="5400000">
              <a:off x="2481325" y="-452916"/>
              <a:ext cx="846474" cy="3892381"/>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Round Same Side Corner Rectangle 6">
              <a:extLst>
                <a:ext uri="{FF2B5EF4-FFF2-40B4-BE49-F238E27FC236}">
                  <a16:creationId xmlns:a16="http://schemas.microsoft.com/office/drawing/2014/main" id="{610ECF75-9A5D-46A1-9CBD-446AD4CCFB97}"/>
                </a:ext>
              </a:extLst>
            </p:cNvPr>
            <p:cNvSpPr/>
            <p:nvPr/>
          </p:nvSpPr>
          <p:spPr>
            <a:xfrm>
              <a:off x="958372" y="1113478"/>
              <a:ext cx="3847379" cy="8030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0904" tIns="10795" rIns="10795" bIns="10795" numCol="1" spcCol="1270" anchor="ctr" anchorCtr="0">
              <a:noAutofit/>
            </a:bodyPr>
            <a:lstStyle/>
            <a:p>
              <a:pPr lvl="0" algn="just">
                <a:buFont typeface="Arial" pitchFamily="34" charset="0"/>
                <a:buChar char="•"/>
              </a:pPr>
              <a:r>
                <a:rPr lang="en-US" sz="1900" b="1">
                  <a:solidFill>
                    <a:srgbClr val="C00000"/>
                  </a:solidFill>
                  <a:ea typeface="Arial Unicode MS" pitchFamily="34" charset="-128"/>
                  <a:cs typeface="Arial Unicode MS" pitchFamily="34" charset="-128"/>
                </a:rPr>
                <a:t> 3. </a:t>
              </a:r>
              <a:r>
                <a:rPr lang="en-US" sz="1900" b="1">
                  <a:solidFill>
                    <a:srgbClr val="0000CC"/>
                  </a:solidFill>
                  <a:ea typeface="Arial Unicode MS" pitchFamily="34" charset="-128"/>
                  <a:cs typeface="Arial Unicode MS" pitchFamily="34" charset="-128"/>
                </a:rPr>
                <a:t>Miễn học, miễn thi TA &amp; công nhận CĐR TA.</a:t>
              </a:r>
              <a:endParaRPr lang="en-US" sz="1900" dirty="0">
                <a:solidFill>
                  <a:srgbClr val="0000CC"/>
                </a:solidFill>
              </a:endParaRPr>
            </a:p>
          </p:txBody>
        </p:sp>
      </p:grpSp>
      <p:pic>
        <p:nvPicPr>
          <p:cNvPr id="3" name="Picture 2">
            <a:extLst>
              <a:ext uri="{FF2B5EF4-FFF2-40B4-BE49-F238E27FC236}">
                <a16:creationId xmlns:a16="http://schemas.microsoft.com/office/drawing/2014/main" id="{C09F0549-43D6-44DD-8898-C6482B52B2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94" y="-18288"/>
            <a:ext cx="9906000" cy="1064052"/>
          </a:xfrm>
          <a:prstGeom prst="rect">
            <a:avLst/>
          </a:prstGeom>
        </p:spPr>
      </p:pic>
      <p:grpSp>
        <p:nvGrpSpPr>
          <p:cNvPr id="22" name="Group 21">
            <a:extLst>
              <a:ext uri="{FF2B5EF4-FFF2-40B4-BE49-F238E27FC236}">
                <a16:creationId xmlns:a16="http://schemas.microsoft.com/office/drawing/2014/main" id="{CD7C2E8C-AE3F-47E0-A432-77294DEE38C9}"/>
              </a:ext>
            </a:extLst>
          </p:cNvPr>
          <p:cNvGrpSpPr/>
          <p:nvPr/>
        </p:nvGrpSpPr>
        <p:grpSpPr>
          <a:xfrm>
            <a:off x="4199574" y="4973262"/>
            <a:ext cx="762000" cy="1122738"/>
            <a:chOff x="0" y="1071473"/>
            <a:chExt cx="958372" cy="1369101"/>
          </a:xfrm>
        </p:grpSpPr>
        <p:sp>
          <p:nvSpPr>
            <p:cNvPr id="23" name="Chevron 8">
              <a:extLst>
                <a:ext uri="{FF2B5EF4-FFF2-40B4-BE49-F238E27FC236}">
                  <a16:creationId xmlns:a16="http://schemas.microsoft.com/office/drawing/2014/main" id="{D4F0F0D3-00F5-4A49-A432-5AD5467B8F11}"/>
                </a:ext>
              </a:extLst>
            </p:cNvPr>
            <p:cNvSpPr/>
            <p:nvPr/>
          </p:nvSpPr>
          <p:spPr>
            <a:xfrm rot="5400000">
              <a:off x="-205365" y="1276838"/>
              <a:ext cx="1369101" cy="958371"/>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24" name="Chevron 4">
              <a:extLst>
                <a:ext uri="{FF2B5EF4-FFF2-40B4-BE49-F238E27FC236}">
                  <a16:creationId xmlns:a16="http://schemas.microsoft.com/office/drawing/2014/main" id="{3D96C1FE-11A3-4992-AC51-5E4AB543EA2A}"/>
                </a:ext>
              </a:extLst>
            </p:cNvPr>
            <p:cNvSpPr/>
            <p:nvPr/>
          </p:nvSpPr>
          <p:spPr>
            <a:xfrm>
              <a:off x="1" y="1550659"/>
              <a:ext cx="958371" cy="4107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n-US" sz="1100" kern="1200" dirty="0"/>
            </a:p>
            <a:p>
              <a:pPr lvl="0" algn="ctr" defTabSz="488950">
                <a:lnSpc>
                  <a:spcPct val="90000"/>
                </a:lnSpc>
                <a:spcBef>
                  <a:spcPct val="0"/>
                </a:spcBef>
                <a:spcAft>
                  <a:spcPct val="35000"/>
                </a:spcAft>
              </a:pPr>
              <a:r>
                <a:rPr lang="en-US" sz="3600" b="1" kern="1200"/>
                <a:t>5</a:t>
              </a:r>
              <a:endParaRPr lang="en-US" sz="3600" b="1" kern="1200" dirty="0"/>
            </a:p>
          </p:txBody>
        </p:sp>
      </p:grpSp>
      <p:grpSp>
        <p:nvGrpSpPr>
          <p:cNvPr id="25" name="Group 24">
            <a:extLst>
              <a:ext uri="{FF2B5EF4-FFF2-40B4-BE49-F238E27FC236}">
                <a16:creationId xmlns:a16="http://schemas.microsoft.com/office/drawing/2014/main" id="{F83F4905-07AD-4BBD-B210-9901E54F85B6}"/>
              </a:ext>
            </a:extLst>
          </p:cNvPr>
          <p:cNvGrpSpPr/>
          <p:nvPr/>
        </p:nvGrpSpPr>
        <p:grpSpPr>
          <a:xfrm>
            <a:off x="4982618" y="4945528"/>
            <a:ext cx="4520353" cy="757514"/>
            <a:chOff x="958371" y="1070038"/>
            <a:chExt cx="3892381" cy="846474"/>
          </a:xfrm>
        </p:grpSpPr>
        <p:sp>
          <p:nvSpPr>
            <p:cNvPr id="26" name="Round Same Side Corner Rectangle 11">
              <a:extLst>
                <a:ext uri="{FF2B5EF4-FFF2-40B4-BE49-F238E27FC236}">
                  <a16:creationId xmlns:a16="http://schemas.microsoft.com/office/drawing/2014/main" id="{E48A1EBB-DF47-49B2-A432-8B7876E63948}"/>
                </a:ext>
              </a:extLst>
            </p:cNvPr>
            <p:cNvSpPr/>
            <p:nvPr/>
          </p:nvSpPr>
          <p:spPr>
            <a:xfrm rot="5400000">
              <a:off x="2481325" y="-452916"/>
              <a:ext cx="846474" cy="3892381"/>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Round Same Side Corner Rectangle 6">
              <a:extLst>
                <a:ext uri="{FF2B5EF4-FFF2-40B4-BE49-F238E27FC236}">
                  <a16:creationId xmlns:a16="http://schemas.microsoft.com/office/drawing/2014/main" id="{610ECF75-9A5D-46A1-9CBD-446AD4CCFB97}"/>
                </a:ext>
              </a:extLst>
            </p:cNvPr>
            <p:cNvSpPr/>
            <p:nvPr/>
          </p:nvSpPr>
          <p:spPr>
            <a:xfrm>
              <a:off x="958372" y="1113478"/>
              <a:ext cx="3847379" cy="8030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0904" tIns="10795" rIns="10795" bIns="10795" numCol="1" spcCol="1270" anchor="ctr" anchorCtr="0">
              <a:noAutofit/>
            </a:bodyPr>
            <a:lstStyle/>
            <a:p>
              <a:pPr lvl="0" algn="just">
                <a:buFont typeface="Arial" pitchFamily="34" charset="0"/>
                <a:buChar char="•"/>
              </a:pPr>
              <a:r>
                <a:rPr lang="en-US" sz="1900" b="1">
                  <a:solidFill>
                    <a:srgbClr val="C00000"/>
                  </a:solidFill>
                  <a:ea typeface="Arial Unicode MS" pitchFamily="34" charset="-128"/>
                  <a:cs typeface="Arial Unicode MS" pitchFamily="34" charset="-128"/>
                </a:rPr>
                <a:t> 5. </a:t>
              </a:r>
              <a:r>
                <a:rPr lang="en-US" sz="1900" b="1" dirty="0" err="1">
                  <a:solidFill>
                    <a:srgbClr val="0000CC"/>
                  </a:solidFill>
                  <a:ea typeface="Arial Unicode MS" pitchFamily="34" charset="-128"/>
                  <a:cs typeface="Arial Unicode MS" pitchFamily="34" charset="-128"/>
                </a:rPr>
                <a:t>Công</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tác</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đảm</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bảo</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chất</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lượng</a:t>
              </a:r>
              <a:endParaRPr lang="en-US" sz="1900" dirty="0">
                <a:solidFill>
                  <a:srgbClr val="0000CC"/>
                </a:solidFill>
              </a:endParaRPr>
            </a:p>
          </p:txBody>
        </p:sp>
      </p:grpSp>
      <p:grpSp>
        <p:nvGrpSpPr>
          <p:cNvPr id="28" name="Group 27">
            <a:extLst>
              <a:ext uri="{FF2B5EF4-FFF2-40B4-BE49-F238E27FC236}">
                <a16:creationId xmlns:a16="http://schemas.microsoft.com/office/drawing/2014/main" id="{35DB542F-8529-47E3-9784-222936B6CE02}"/>
              </a:ext>
            </a:extLst>
          </p:cNvPr>
          <p:cNvGrpSpPr/>
          <p:nvPr/>
        </p:nvGrpSpPr>
        <p:grpSpPr>
          <a:xfrm>
            <a:off x="4191000" y="4155022"/>
            <a:ext cx="789707" cy="1122738"/>
            <a:chOff x="0" y="1071473"/>
            <a:chExt cx="958371" cy="1369101"/>
          </a:xfrm>
        </p:grpSpPr>
        <p:sp>
          <p:nvSpPr>
            <p:cNvPr id="29" name="Chevron 8">
              <a:extLst>
                <a:ext uri="{FF2B5EF4-FFF2-40B4-BE49-F238E27FC236}">
                  <a16:creationId xmlns:a16="http://schemas.microsoft.com/office/drawing/2014/main" id="{5A5862ED-3BD3-4903-8C52-A3F838D58DC1}"/>
                </a:ext>
              </a:extLst>
            </p:cNvPr>
            <p:cNvSpPr/>
            <p:nvPr/>
          </p:nvSpPr>
          <p:spPr>
            <a:xfrm rot="5400000">
              <a:off x="-205365" y="1276838"/>
              <a:ext cx="1369101" cy="958371"/>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sp>
        <p:sp>
          <p:nvSpPr>
            <p:cNvPr id="30" name="Chevron 4">
              <a:extLst>
                <a:ext uri="{FF2B5EF4-FFF2-40B4-BE49-F238E27FC236}">
                  <a16:creationId xmlns:a16="http://schemas.microsoft.com/office/drawing/2014/main" id="{9CBCAB03-99CB-4AC3-BD7D-9EAC9BD4FF70}"/>
                </a:ext>
              </a:extLst>
            </p:cNvPr>
            <p:cNvSpPr/>
            <p:nvPr/>
          </p:nvSpPr>
          <p:spPr>
            <a:xfrm>
              <a:off x="1" y="1557378"/>
              <a:ext cx="927489" cy="4040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endParaRPr lang="en-US" sz="1100" kern="1200" dirty="0"/>
            </a:p>
            <a:p>
              <a:pPr lvl="0" algn="ctr" defTabSz="488950">
                <a:lnSpc>
                  <a:spcPct val="90000"/>
                </a:lnSpc>
                <a:spcBef>
                  <a:spcPct val="0"/>
                </a:spcBef>
                <a:spcAft>
                  <a:spcPct val="35000"/>
                </a:spcAft>
              </a:pPr>
              <a:r>
                <a:rPr lang="en-US" sz="3600" b="1" kern="1200"/>
                <a:t>4</a:t>
              </a:r>
              <a:endParaRPr lang="en-US" sz="3600" b="1" kern="1200" dirty="0"/>
            </a:p>
          </p:txBody>
        </p:sp>
      </p:grpSp>
      <p:grpSp>
        <p:nvGrpSpPr>
          <p:cNvPr id="31" name="Group 30">
            <a:extLst>
              <a:ext uri="{FF2B5EF4-FFF2-40B4-BE49-F238E27FC236}">
                <a16:creationId xmlns:a16="http://schemas.microsoft.com/office/drawing/2014/main" id="{35320DA4-4B42-4F25-85AF-E843ECCCFC5E}"/>
              </a:ext>
            </a:extLst>
          </p:cNvPr>
          <p:cNvGrpSpPr/>
          <p:nvPr/>
        </p:nvGrpSpPr>
        <p:grpSpPr>
          <a:xfrm>
            <a:off x="4980708" y="4117443"/>
            <a:ext cx="4520353" cy="788538"/>
            <a:chOff x="958371" y="1070038"/>
            <a:chExt cx="3892381" cy="846474"/>
          </a:xfrm>
        </p:grpSpPr>
        <p:sp>
          <p:nvSpPr>
            <p:cNvPr id="32" name="Round Same Side Corner Rectangle 11">
              <a:extLst>
                <a:ext uri="{FF2B5EF4-FFF2-40B4-BE49-F238E27FC236}">
                  <a16:creationId xmlns:a16="http://schemas.microsoft.com/office/drawing/2014/main" id="{771BA020-2784-4F7B-AB9D-4D0BCD46EF20}"/>
                </a:ext>
              </a:extLst>
            </p:cNvPr>
            <p:cNvSpPr/>
            <p:nvPr/>
          </p:nvSpPr>
          <p:spPr>
            <a:xfrm rot="5400000">
              <a:off x="2481325" y="-452916"/>
              <a:ext cx="846474" cy="3892381"/>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Round Same Side Corner Rectangle 6">
              <a:extLst>
                <a:ext uri="{FF2B5EF4-FFF2-40B4-BE49-F238E27FC236}">
                  <a16:creationId xmlns:a16="http://schemas.microsoft.com/office/drawing/2014/main" id="{FEFD5E90-94C4-4C2C-B23C-E2601D769CD9}"/>
                </a:ext>
              </a:extLst>
            </p:cNvPr>
            <p:cNvSpPr/>
            <p:nvPr/>
          </p:nvSpPr>
          <p:spPr>
            <a:xfrm>
              <a:off x="958372" y="1113478"/>
              <a:ext cx="3847379" cy="8030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0904" tIns="10795" rIns="10795" bIns="10795" numCol="1" spcCol="1270" anchor="ctr" anchorCtr="0">
              <a:noAutofit/>
            </a:bodyPr>
            <a:lstStyle/>
            <a:p>
              <a:pPr lvl="0" algn="just">
                <a:buFont typeface="Arial" pitchFamily="34" charset="0"/>
                <a:buChar char="•"/>
              </a:pPr>
              <a:r>
                <a:rPr lang="en-US" sz="1900" b="1">
                  <a:solidFill>
                    <a:srgbClr val="C00000"/>
                  </a:solidFill>
                  <a:ea typeface="Arial Unicode MS" pitchFamily="34" charset="-128"/>
                  <a:cs typeface="Arial Unicode MS" pitchFamily="34" charset="-128"/>
                </a:rPr>
                <a:t> 4. </a:t>
              </a:r>
              <a:r>
                <a:rPr lang="en-US" sz="1900" b="1" dirty="0" err="1">
                  <a:solidFill>
                    <a:srgbClr val="0000CC"/>
                  </a:solidFill>
                  <a:ea typeface="Arial Unicode MS" pitchFamily="34" charset="-128"/>
                  <a:cs typeface="Arial Unicode MS" pitchFamily="34" charset="-128"/>
                </a:rPr>
                <a:t>Một</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số</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hình</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thức</a:t>
              </a:r>
              <a:r>
                <a:rPr lang="en-US" sz="1900" b="1" dirty="0">
                  <a:solidFill>
                    <a:srgbClr val="0000CC"/>
                  </a:solidFill>
                  <a:ea typeface="Arial Unicode MS" pitchFamily="34" charset="-128"/>
                  <a:cs typeface="Arial Unicode MS" pitchFamily="34" charset="-128"/>
                </a:rPr>
                <a:t> SV </a:t>
              </a:r>
              <a:r>
                <a:rPr lang="en-US" sz="1900" b="1" dirty="0" err="1">
                  <a:solidFill>
                    <a:srgbClr val="0000CC"/>
                  </a:solidFill>
                  <a:ea typeface="Arial Unicode MS" pitchFamily="34" charset="-128"/>
                  <a:cs typeface="Arial Unicode MS" pitchFamily="34" charset="-128"/>
                </a:rPr>
                <a:t>có</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thể</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liên</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hệ</a:t>
              </a:r>
              <a:r>
                <a:rPr lang="en-US" sz="1900" b="1" dirty="0">
                  <a:solidFill>
                    <a:srgbClr val="0000CC"/>
                  </a:solidFill>
                  <a:ea typeface="Arial Unicode MS" pitchFamily="34" charset="-128"/>
                  <a:cs typeface="Arial Unicode MS" pitchFamily="34" charset="-128"/>
                </a:rPr>
                <a:t> </a:t>
              </a:r>
              <a:r>
                <a:rPr lang="en-US" sz="1900" b="1" dirty="0" err="1">
                  <a:solidFill>
                    <a:srgbClr val="0000CC"/>
                  </a:solidFill>
                  <a:ea typeface="Arial Unicode MS" pitchFamily="34" charset="-128"/>
                  <a:cs typeface="Arial Unicode MS" pitchFamily="34" charset="-128"/>
                </a:rPr>
                <a:t>với</a:t>
              </a:r>
              <a:r>
                <a:rPr lang="en-US" sz="1900" b="1" dirty="0">
                  <a:solidFill>
                    <a:srgbClr val="0000CC"/>
                  </a:solidFill>
                  <a:ea typeface="Arial Unicode MS" pitchFamily="34" charset="-128"/>
                  <a:cs typeface="Arial Unicode MS" pitchFamily="34" charset="-128"/>
                </a:rPr>
                <a:t> </a:t>
              </a:r>
              <a:r>
                <a:rPr lang="en-US" sz="1900" b="1" err="1">
                  <a:solidFill>
                    <a:srgbClr val="0000CC"/>
                  </a:solidFill>
                  <a:ea typeface="Arial Unicode MS" pitchFamily="34" charset="-128"/>
                  <a:cs typeface="Arial Unicode MS" pitchFamily="34" charset="-128"/>
                </a:rPr>
                <a:t>Phòng</a:t>
              </a:r>
              <a:r>
                <a:rPr lang="en-US" sz="1900" b="1">
                  <a:solidFill>
                    <a:srgbClr val="0000CC"/>
                  </a:solidFill>
                  <a:ea typeface="Arial Unicode MS" pitchFamily="34" charset="-128"/>
                  <a:cs typeface="Arial Unicode MS" pitchFamily="34" charset="-128"/>
                </a:rPr>
                <a:t> KT&amp;ĐBCL </a:t>
              </a:r>
              <a:endParaRPr lang="en-US" sz="1900" dirty="0">
                <a:solidFill>
                  <a:srgbClr val="0000CC"/>
                </a:solidFill>
              </a:endParaRPr>
            </a:p>
          </p:txBody>
        </p:sp>
      </p:gr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9"/>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9"/>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Rectangle 6"/>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1. </a:t>
            </a:r>
            <a:r>
              <a:rPr lang="en-US" sz="2600" b="1" dirty="0" err="1">
                <a:solidFill>
                  <a:schemeClr val="bg1"/>
                </a:solidFill>
              </a:rPr>
              <a:t>Giới</a:t>
            </a:r>
            <a:r>
              <a:rPr lang="en-US" sz="2600" b="1" dirty="0">
                <a:solidFill>
                  <a:schemeClr val="bg1"/>
                </a:solidFill>
              </a:rPr>
              <a:t> </a:t>
            </a:r>
            <a:r>
              <a:rPr lang="en-US" sz="2600" b="1" dirty="0" err="1">
                <a:solidFill>
                  <a:schemeClr val="bg1"/>
                </a:solidFill>
              </a:rPr>
              <a:t>thiệu</a:t>
            </a:r>
            <a:r>
              <a:rPr lang="en-US" sz="2600" b="1" dirty="0">
                <a:solidFill>
                  <a:schemeClr val="bg1"/>
                </a:solidFill>
              </a:rPr>
              <a:t> </a:t>
            </a:r>
            <a:r>
              <a:rPr lang="en-US" sz="2600" b="1" dirty="0" err="1">
                <a:solidFill>
                  <a:schemeClr val="bg1"/>
                </a:solidFill>
              </a:rPr>
              <a:t>chức</a:t>
            </a:r>
            <a:r>
              <a:rPr lang="en-US" sz="2600" b="1" dirty="0">
                <a:solidFill>
                  <a:schemeClr val="bg1"/>
                </a:solidFill>
              </a:rPr>
              <a:t> </a:t>
            </a:r>
            <a:r>
              <a:rPr lang="en-US" sz="2600" b="1" dirty="0" err="1">
                <a:solidFill>
                  <a:schemeClr val="bg1"/>
                </a:solidFill>
              </a:rPr>
              <a:t>năng</a:t>
            </a:r>
            <a:r>
              <a:rPr lang="en-US" sz="2600" b="1" dirty="0">
                <a:solidFill>
                  <a:schemeClr val="bg1"/>
                </a:solidFill>
              </a:rPr>
              <a:t> </a:t>
            </a:r>
            <a:r>
              <a:rPr lang="en-US" sz="2600" b="1" dirty="0" err="1">
                <a:solidFill>
                  <a:schemeClr val="bg1"/>
                </a:solidFill>
              </a:rPr>
              <a:t>nhiệm</a:t>
            </a:r>
            <a:r>
              <a:rPr lang="en-US" sz="2600" b="1" dirty="0">
                <a:solidFill>
                  <a:schemeClr val="bg1"/>
                </a:solidFill>
              </a:rPr>
              <a:t> </a:t>
            </a:r>
            <a:r>
              <a:rPr lang="en-US" sz="2600" b="1" dirty="0" err="1">
                <a:solidFill>
                  <a:schemeClr val="bg1"/>
                </a:solidFill>
              </a:rPr>
              <a:t>vụ</a:t>
            </a:r>
            <a:r>
              <a:rPr lang="en-US" sz="2600" b="1" dirty="0">
                <a:solidFill>
                  <a:schemeClr val="bg1"/>
                </a:solidFill>
              </a:rPr>
              <a:t> </a:t>
            </a:r>
            <a:r>
              <a:rPr lang="en-US" sz="2600" b="1" dirty="0" err="1">
                <a:solidFill>
                  <a:schemeClr val="bg1"/>
                </a:solidFill>
              </a:rPr>
              <a:t>của</a:t>
            </a:r>
            <a:r>
              <a:rPr lang="en-US" sz="2600" b="1" dirty="0">
                <a:solidFill>
                  <a:schemeClr val="bg1"/>
                </a:solidFill>
              </a:rPr>
              <a:t> </a:t>
            </a:r>
            <a:r>
              <a:rPr lang="en-US" sz="2600" b="1" err="1">
                <a:solidFill>
                  <a:schemeClr val="bg1"/>
                </a:solidFill>
              </a:rPr>
              <a:t>phòng</a:t>
            </a:r>
            <a:r>
              <a:rPr lang="en-US" sz="2600" b="1">
                <a:solidFill>
                  <a:schemeClr val="bg1"/>
                </a:solidFill>
              </a:rPr>
              <a:t> KT&amp;ĐBCL</a:t>
            </a:r>
            <a:endParaRPr lang="en-US" sz="26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76200" y="1402080"/>
            <a:ext cx="6310122" cy="461665"/>
          </a:xfrm>
          <a:prstGeom prst="rect">
            <a:avLst/>
          </a:prstGeom>
          <a:noFill/>
        </p:spPr>
        <p:txBody>
          <a:bodyPr wrap="square">
            <a:spAutoFit/>
          </a:bodyPr>
          <a:lstStyle/>
          <a:p>
            <a:pPr algn="l"/>
            <a:r>
              <a:rPr lang="en-US" sz="2400" b="1" i="0" dirty="0">
                <a:solidFill>
                  <a:srgbClr val="FF0000"/>
                </a:solidFill>
                <a:effectLst/>
                <a:latin typeface="+mj-lt"/>
              </a:rPr>
              <a:t>1.1. </a:t>
            </a:r>
            <a:r>
              <a:rPr lang="en-US" sz="2400" b="1" i="0" dirty="0" err="1">
                <a:solidFill>
                  <a:srgbClr val="FF0000"/>
                </a:solidFill>
                <a:effectLst/>
                <a:latin typeface="+mj-lt"/>
              </a:rPr>
              <a:t>Quá</a:t>
            </a:r>
            <a:r>
              <a:rPr lang="en-US" sz="2400" b="1" i="0" dirty="0">
                <a:solidFill>
                  <a:srgbClr val="FF0000"/>
                </a:solidFill>
                <a:effectLst/>
                <a:latin typeface="+mj-lt"/>
              </a:rPr>
              <a:t> </a:t>
            </a:r>
            <a:r>
              <a:rPr lang="en-US" sz="2400" b="1" i="0" dirty="0" err="1">
                <a:solidFill>
                  <a:srgbClr val="FF0000"/>
                </a:solidFill>
                <a:effectLst/>
                <a:latin typeface="+mj-lt"/>
              </a:rPr>
              <a:t>trình</a:t>
            </a:r>
            <a:r>
              <a:rPr lang="en-US" sz="2400" b="1" i="0" dirty="0">
                <a:solidFill>
                  <a:srgbClr val="FF0000"/>
                </a:solidFill>
                <a:effectLst/>
                <a:latin typeface="+mj-lt"/>
              </a:rPr>
              <a:t> </a:t>
            </a:r>
            <a:r>
              <a:rPr lang="en-US" sz="2400" b="1" i="0" dirty="0" err="1">
                <a:solidFill>
                  <a:srgbClr val="FF0000"/>
                </a:solidFill>
                <a:effectLst/>
                <a:latin typeface="+mj-lt"/>
              </a:rPr>
              <a:t>hình</a:t>
            </a:r>
            <a:r>
              <a:rPr lang="en-US" sz="2400" b="1" i="0" dirty="0">
                <a:solidFill>
                  <a:srgbClr val="FF0000"/>
                </a:solidFill>
                <a:effectLst/>
                <a:latin typeface="+mj-lt"/>
              </a:rPr>
              <a:t> </a:t>
            </a:r>
            <a:r>
              <a:rPr lang="en-US" sz="2400" b="1" i="0" dirty="0" err="1">
                <a:solidFill>
                  <a:srgbClr val="FF0000"/>
                </a:solidFill>
                <a:effectLst/>
                <a:latin typeface="+mj-lt"/>
              </a:rPr>
              <a:t>thành</a:t>
            </a:r>
            <a:r>
              <a:rPr lang="en-US" sz="2400" b="1" i="0" dirty="0">
                <a:solidFill>
                  <a:srgbClr val="FF0000"/>
                </a:solidFill>
                <a:effectLst/>
                <a:latin typeface="+mj-lt"/>
              </a:rPr>
              <a:t> </a:t>
            </a:r>
            <a:r>
              <a:rPr lang="en-US" sz="2400" b="1" i="0" dirty="0" err="1">
                <a:solidFill>
                  <a:srgbClr val="FF0000"/>
                </a:solidFill>
                <a:effectLst/>
                <a:latin typeface="+mj-lt"/>
              </a:rPr>
              <a:t>và</a:t>
            </a:r>
            <a:r>
              <a:rPr lang="en-US" sz="2400" b="1" i="0" dirty="0">
                <a:solidFill>
                  <a:srgbClr val="FF0000"/>
                </a:solidFill>
                <a:effectLst/>
                <a:latin typeface="+mj-lt"/>
              </a:rPr>
              <a:t> </a:t>
            </a:r>
            <a:r>
              <a:rPr lang="en-US" sz="2400" b="1" i="0" dirty="0" err="1">
                <a:solidFill>
                  <a:srgbClr val="FF0000"/>
                </a:solidFill>
                <a:effectLst/>
                <a:latin typeface="+mj-lt"/>
              </a:rPr>
              <a:t>phát</a:t>
            </a:r>
            <a:r>
              <a:rPr lang="en-US" sz="2400" b="1" i="0" dirty="0">
                <a:solidFill>
                  <a:srgbClr val="FF0000"/>
                </a:solidFill>
                <a:effectLst/>
                <a:latin typeface="+mj-lt"/>
              </a:rPr>
              <a:t> </a:t>
            </a:r>
            <a:r>
              <a:rPr lang="en-US" sz="2400" b="1" i="0" dirty="0" err="1">
                <a:solidFill>
                  <a:srgbClr val="FF0000"/>
                </a:solidFill>
                <a:effectLst/>
                <a:latin typeface="+mj-lt"/>
              </a:rPr>
              <a:t>triển</a:t>
            </a:r>
            <a:endParaRPr lang="en-US" sz="2400" dirty="0">
              <a:solidFill>
                <a:srgbClr val="FF0000"/>
              </a:solidFill>
              <a:latin typeface="+mj-lt"/>
            </a:endParaRPr>
          </a:p>
        </p:txBody>
      </p:sp>
      <p:sp>
        <p:nvSpPr>
          <p:cNvPr id="28" name="TextBox 27">
            <a:extLst>
              <a:ext uri="{FF2B5EF4-FFF2-40B4-BE49-F238E27FC236}">
                <a16:creationId xmlns:a16="http://schemas.microsoft.com/office/drawing/2014/main" id="{DAF39266-86E4-43C6-9BDD-CC2B537AFCAD}"/>
              </a:ext>
            </a:extLst>
          </p:cNvPr>
          <p:cNvSpPr txBox="1"/>
          <p:nvPr/>
        </p:nvSpPr>
        <p:spPr>
          <a:xfrm>
            <a:off x="152400" y="1779818"/>
            <a:ext cx="5029200" cy="4154984"/>
          </a:xfrm>
          <a:prstGeom prst="rect">
            <a:avLst/>
          </a:prstGeom>
          <a:noFill/>
        </p:spPr>
        <p:txBody>
          <a:bodyPr wrap="square">
            <a:spAutoFit/>
          </a:bodyPr>
          <a:lstStyle/>
          <a:p>
            <a:pPr algn="just"/>
            <a:r>
              <a:rPr lang="vi-VN" sz="2200" b="0" i="0" dirty="0">
                <a:solidFill>
                  <a:srgbClr val="000000"/>
                </a:solidFill>
                <a:effectLst/>
                <a:latin typeface="+mj-lt"/>
              </a:rPr>
              <a:t>Phòng </a:t>
            </a:r>
            <a:r>
              <a:rPr lang="en-US" sz="2200" b="0" i="0" dirty="0">
                <a:solidFill>
                  <a:srgbClr val="000000"/>
                </a:solidFill>
                <a:effectLst/>
                <a:latin typeface="+mj-lt"/>
              </a:rPr>
              <a:t>QLCL </a:t>
            </a:r>
            <a:r>
              <a:rPr lang="vi-VN" sz="2200" b="0" i="0" dirty="0">
                <a:solidFill>
                  <a:srgbClr val="000000"/>
                </a:solidFill>
                <a:effectLst/>
                <a:latin typeface="+mj-lt"/>
              </a:rPr>
              <a:t>được </a:t>
            </a:r>
            <a:r>
              <a:rPr lang="en-US" sz="2200" b="0" i="0" dirty="0" err="1">
                <a:solidFill>
                  <a:srgbClr val="000000"/>
                </a:solidFill>
                <a:effectLst/>
                <a:latin typeface="+mj-lt"/>
              </a:rPr>
              <a:t>thành</a:t>
            </a:r>
            <a:r>
              <a:rPr lang="en-US" sz="2200" b="0" i="0" dirty="0">
                <a:solidFill>
                  <a:srgbClr val="000000"/>
                </a:solidFill>
                <a:effectLst/>
                <a:latin typeface="+mj-lt"/>
              </a:rPr>
              <a:t> </a:t>
            </a:r>
            <a:r>
              <a:rPr lang="en-US" sz="2200" b="0" i="0" dirty="0" err="1">
                <a:solidFill>
                  <a:srgbClr val="000000"/>
                </a:solidFill>
                <a:effectLst/>
                <a:latin typeface="+mj-lt"/>
              </a:rPr>
              <a:t>lập</a:t>
            </a:r>
            <a:r>
              <a:rPr lang="vi-VN" sz="2200" b="0" i="0" dirty="0">
                <a:solidFill>
                  <a:srgbClr val="000000"/>
                </a:solidFill>
                <a:effectLst/>
                <a:latin typeface="+mj-lt"/>
              </a:rPr>
              <a:t> theo </a:t>
            </a:r>
            <a:r>
              <a:rPr lang="en-US" sz="2200" b="0" i="0" dirty="0">
                <a:solidFill>
                  <a:srgbClr val="000000"/>
                </a:solidFill>
                <a:effectLst/>
                <a:latin typeface="+mj-lt"/>
              </a:rPr>
              <a:t>Q</a:t>
            </a:r>
            <a:r>
              <a:rPr lang="vi-VN" sz="2200" b="0" i="0" dirty="0">
                <a:solidFill>
                  <a:srgbClr val="000000"/>
                </a:solidFill>
                <a:effectLst/>
                <a:latin typeface="+mj-lt"/>
              </a:rPr>
              <a:t>uyết định </a:t>
            </a:r>
            <a:r>
              <a:rPr lang="vi-VN" sz="2200" b="0" i="0" dirty="0">
                <a:solidFill>
                  <a:srgbClr val="0000CC"/>
                </a:solidFill>
                <a:effectLst/>
                <a:latin typeface="+mj-lt"/>
              </a:rPr>
              <a:t>số 666</a:t>
            </a:r>
            <a:r>
              <a:rPr lang="en-US" sz="2200" dirty="0">
                <a:solidFill>
                  <a:srgbClr val="0000CC"/>
                </a:solidFill>
                <a:latin typeface="+mj-lt"/>
              </a:rPr>
              <a:t>/QĐ-ĐHKTKTCN</a:t>
            </a:r>
            <a:r>
              <a:rPr lang="vi-VN" sz="2200" b="0" i="0" dirty="0">
                <a:solidFill>
                  <a:srgbClr val="0000CC"/>
                </a:solidFill>
                <a:effectLst/>
                <a:latin typeface="+mj-lt"/>
              </a:rPr>
              <a:t> ngày 02 tháng 12 năm 2019</a:t>
            </a:r>
            <a:r>
              <a:rPr lang="vi-VN" sz="2200" b="0" i="0" dirty="0">
                <a:solidFill>
                  <a:srgbClr val="000000"/>
                </a:solidFill>
                <a:effectLst/>
                <a:latin typeface="+mj-lt"/>
              </a:rPr>
              <a:t>. </a:t>
            </a:r>
            <a:r>
              <a:rPr lang="en-US" sz="2200" b="0" i="0" dirty="0" err="1">
                <a:solidFill>
                  <a:srgbClr val="000000"/>
                </a:solidFill>
                <a:effectLst/>
                <a:latin typeface="+mj-lt"/>
              </a:rPr>
              <a:t>Quá</a:t>
            </a:r>
            <a:r>
              <a:rPr lang="en-US" sz="2200" b="0" i="0" dirty="0">
                <a:solidFill>
                  <a:srgbClr val="000000"/>
                </a:solidFill>
                <a:effectLst/>
                <a:latin typeface="+mj-lt"/>
              </a:rPr>
              <a:t> </a:t>
            </a:r>
            <a:r>
              <a:rPr lang="en-US" sz="2200" b="0" i="0" dirty="0" err="1">
                <a:solidFill>
                  <a:srgbClr val="000000"/>
                </a:solidFill>
                <a:effectLst/>
                <a:latin typeface="+mj-lt"/>
              </a:rPr>
              <a:t>trình</a:t>
            </a:r>
            <a:r>
              <a:rPr lang="en-US" sz="2200" b="0" i="0" dirty="0">
                <a:solidFill>
                  <a:srgbClr val="000000"/>
                </a:solidFill>
                <a:effectLst/>
                <a:latin typeface="+mj-lt"/>
              </a:rPr>
              <a:t> </a:t>
            </a:r>
            <a:r>
              <a:rPr lang="en-US" sz="2200" b="0" i="0" dirty="0" err="1">
                <a:solidFill>
                  <a:srgbClr val="000000"/>
                </a:solidFill>
                <a:effectLst/>
                <a:latin typeface="+mj-lt"/>
              </a:rPr>
              <a:t>hình</a:t>
            </a:r>
            <a:r>
              <a:rPr lang="en-US" sz="2200" b="0" i="0" dirty="0">
                <a:solidFill>
                  <a:srgbClr val="000000"/>
                </a:solidFill>
                <a:effectLst/>
                <a:latin typeface="+mj-lt"/>
              </a:rPr>
              <a:t> </a:t>
            </a:r>
            <a:r>
              <a:rPr lang="en-US" sz="2200" b="0" i="0" dirty="0" err="1">
                <a:solidFill>
                  <a:srgbClr val="000000"/>
                </a:solidFill>
                <a:effectLst/>
                <a:latin typeface="+mj-lt"/>
              </a:rPr>
              <a:t>thành</a:t>
            </a:r>
            <a:r>
              <a:rPr lang="en-US" sz="2200" b="0" i="0" dirty="0">
                <a:solidFill>
                  <a:srgbClr val="000000"/>
                </a:solidFill>
                <a:effectLst/>
                <a:latin typeface="+mj-lt"/>
              </a:rPr>
              <a:t> </a:t>
            </a:r>
            <a:r>
              <a:rPr lang="en-US" sz="2200" b="0" i="0" dirty="0" err="1">
                <a:solidFill>
                  <a:srgbClr val="000000"/>
                </a:solidFill>
                <a:effectLst/>
                <a:latin typeface="+mj-lt"/>
              </a:rPr>
              <a:t>và</a:t>
            </a:r>
            <a:r>
              <a:rPr lang="en-US" sz="2200" b="0" i="0" dirty="0">
                <a:solidFill>
                  <a:srgbClr val="000000"/>
                </a:solidFill>
                <a:effectLst/>
                <a:latin typeface="+mj-lt"/>
              </a:rPr>
              <a:t> PT </a:t>
            </a:r>
            <a:r>
              <a:rPr lang="en-US" sz="2200" b="0" i="0" dirty="0" err="1">
                <a:solidFill>
                  <a:srgbClr val="000000"/>
                </a:solidFill>
                <a:effectLst/>
                <a:latin typeface="+mj-lt"/>
              </a:rPr>
              <a:t>của</a:t>
            </a:r>
            <a:r>
              <a:rPr lang="en-US" sz="2200" b="0" i="0" dirty="0">
                <a:solidFill>
                  <a:srgbClr val="000000"/>
                </a:solidFill>
                <a:effectLst/>
                <a:latin typeface="+mj-lt"/>
              </a:rPr>
              <a:t> </a:t>
            </a:r>
            <a:r>
              <a:rPr lang="en-US" sz="2200" b="0" i="0">
                <a:solidFill>
                  <a:srgbClr val="000000"/>
                </a:solidFill>
                <a:effectLst/>
                <a:latin typeface="+mj-lt"/>
              </a:rPr>
              <a:t>P.KT&amp;ĐBCL</a:t>
            </a:r>
            <a:r>
              <a:rPr lang="en-US" sz="2200">
                <a:latin typeface="+mj-lt"/>
              </a:rPr>
              <a:t>:</a:t>
            </a:r>
            <a:endParaRPr lang="en-US" sz="2200" b="0" i="0" dirty="0">
              <a:solidFill>
                <a:srgbClr val="000000"/>
              </a:solidFill>
              <a:effectLst/>
              <a:latin typeface="+mj-lt"/>
            </a:endParaRPr>
          </a:p>
          <a:p>
            <a:pPr algn="just"/>
            <a:r>
              <a:rPr lang="en-US" sz="2200" dirty="0">
                <a:latin typeface="+mj-lt"/>
              </a:rPr>
              <a:t>+ </a:t>
            </a:r>
            <a:r>
              <a:rPr lang="en-US" sz="2200" dirty="0">
                <a:solidFill>
                  <a:srgbClr val="3333FF"/>
                </a:solidFill>
                <a:latin typeface="+mj-lt"/>
              </a:rPr>
              <a:t>12</a:t>
            </a:r>
            <a:r>
              <a:rPr lang="en-US" sz="2200" dirty="0">
                <a:latin typeface="+mj-lt"/>
              </a:rPr>
              <a:t>/</a:t>
            </a:r>
            <a:r>
              <a:rPr lang="en-US" sz="2200" b="0" i="0" dirty="0">
                <a:solidFill>
                  <a:srgbClr val="0000CC"/>
                </a:solidFill>
                <a:effectLst/>
                <a:latin typeface="+mj-lt"/>
              </a:rPr>
              <a:t>2007: </a:t>
            </a:r>
            <a:r>
              <a:rPr lang="en-US" sz="2200" b="0" i="0" dirty="0" err="1">
                <a:solidFill>
                  <a:schemeClr val="tx1"/>
                </a:solidFill>
                <a:effectLst/>
                <a:latin typeface="+mj-lt"/>
              </a:rPr>
              <a:t>Phòng</a:t>
            </a:r>
            <a:r>
              <a:rPr lang="en-US" sz="2200" b="0" i="0" dirty="0">
                <a:solidFill>
                  <a:schemeClr val="tx1"/>
                </a:solidFill>
                <a:effectLst/>
                <a:latin typeface="+mj-lt"/>
              </a:rPr>
              <a:t> </a:t>
            </a:r>
            <a:r>
              <a:rPr lang="en-US" sz="2200" b="0" i="0" dirty="0" err="1">
                <a:solidFill>
                  <a:schemeClr val="tx1"/>
                </a:solidFill>
                <a:effectLst/>
                <a:latin typeface="+mj-lt"/>
              </a:rPr>
              <a:t>thanh</a:t>
            </a:r>
            <a:r>
              <a:rPr lang="en-US" sz="2200" b="0" i="0" dirty="0">
                <a:solidFill>
                  <a:schemeClr val="tx1"/>
                </a:solidFill>
                <a:effectLst/>
                <a:latin typeface="+mj-lt"/>
              </a:rPr>
              <a:t> </a:t>
            </a:r>
            <a:r>
              <a:rPr lang="en-US" sz="2200" b="0" i="0" dirty="0" err="1">
                <a:solidFill>
                  <a:schemeClr val="tx1"/>
                </a:solidFill>
                <a:effectLst/>
                <a:latin typeface="+mj-lt"/>
              </a:rPr>
              <a:t>tra</a:t>
            </a:r>
            <a:r>
              <a:rPr lang="en-US" sz="2200" b="0" i="0" dirty="0">
                <a:solidFill>
                  <a:schemeClr val="tx1"/>
                </a:solidFill>
                <a:effectLst/>
                <a:latin typeface="+mj-lt"/>
              </a:rPr>
              <a:t> </a:t>
            </a:r>
            <a:r>
              <a:rPr lang="en-US" sz="2200" b="0" i="0" dirty="0" err="1">
                <a:solidFill>
                  <a:schemeClr val="tx1"/>
                </a:solidFill>
                <a:effectLst/>
                <a:latin typeface="+mj-lt"/>
              </a:rPr>
              <a:t>khảo</a:t>
            </a:r>
            <a:r>
              <a:rPr lang="en-US" sz="2200" b="0" i="0" dirty="0">
                <a:solidFill>
                  <a:schemeClr val="tx1"/>
                </a:solidFill>
                <a:effectLst/>
                <a:latin typeface="+mj-lt"/>
              </a:rPr>
              <a:t> </a:t>
            </a:r>
            <a:r>
              <a:rPr lang="en-US" sz="2200" b="0" i="0" dirty="0" err="1">
                <a:solidFill>
                  <a:schemeClr val="tx1"/>
                </a:solidFill>
                <a:effectLst/>
                <a:latin typeface="+mj-lt"/>
              </a:rPr>
              <a:t>thí</a:t>
            </a:r>
            <a:r>
              <a:rPr lang="en-US" sz="2200" b="0" i="0" dirty="0">
                <a:solidFill>
                  <a:schemeClr val="tx1"/>
                </a:solidFill>
                <a:effectLst/>
                <a:latin typeface="+mj-lt"/>
              </a:rPr>
              <a:t> </a:t>
            </a:r>
            <a:r>
              <a:rPr lang="en-US" sz="2200" b="0" i="0" dirty="0" err="1">
                <a:solidFill>
                  <a:schemeClr val="tx1"/>
                </a:solidFill>
                <a:effectLst/>
                <a:latin typeface="+mj-lt"/>
              </a:rPr>
              <a:t>và</a:t>
            </a:r>
            <a:r>
              <a:rPr lang="en-US" sz="2200" b="0" i="0" dirty="0">
                <a:solidFill>
                  <a:schemeClr val="tx1"/>
                </a:solidFill>
                <a:effectLst/>
                <a:latin typeface="+mj-lt"/>
              </a:rPr>
              <a:t> ĐBCL</a:t>
            </a:r>
          </a:p>
          <a:p>
            <a:pPr algn="just"/>
            <a:r>
              <a:rPr lang="en-US" sz="2200" dirty="0">
                <a:solidFill>
                  <a:schemeClr val="tx1"/>
                </a:solidFill>
                <a:latin typeface="+mj-lt"/>
              </a:rPr>
              <a:t>+</a:t>
            </a:r>
            <a:r>
              <a:rPr lang="en-US" sz="2200" dirty="0">
                <a:solidFill>
                  <a:srgbClr val="0000CC"/>
                </a:solidFill>
                <a:latin typeface="+mj-lt"/>
              </a:rPr>
              <a:t> 5/2014: </a:t>
            </a:r>
            <a:r>
              <a:rPr lang="en-US" sz="2200" dirty="0" err="1">
                <a:solidFill>
                  <a:schemeClr val="tx1"/>
                </a:solidFill>
                <a:latin typeface="+mj-lt"/>
              </a:rPr>
              <a:t>Tách</a:t>
            </a:r>
            <a:r>
              <a:rPr lang="en-US" sz="2200" dirty="0">
                <a:solidFill>
                  <a:schemeClr val="tx1"/>
                </a:solidFill>
                <a:latin typeface="+mj-lt"/>
              </a:rPr>
              <a:t> ra </a:t>
            </a:r>
            <a:r>
              <a:rPr lang="en-US" sz="2200" dirty="0" err="1">
                <a:solidFill>
                  <a:schemeClr val="tx1"/>
                </a:solidFill>
                <a:latin typeface="+mj-lt"/>
              </a:rPr>
              <a:t>thành</a:t>
            </a:r>
            <a:r>
              <a:rPr lang="en-US" sz="2200" dirty="0">
                <a:solidFill>
                  <a:schemeClr val="tx1"/>
                </a:solidFill>
                <a:latin typeface="+mj-lt"/>
              </a:rPr>
              <a:t> </a:t>
            </a:r>
            <a:r>
              <a:rPr lang="en-US" sz="2200" dirty="0" err="1">
                <a:solidFill>
                  <a:schemeClr val="tx1"/>
                </a:solidFill>
                <a:latin typeface="+mj-lt"/>
              </a:rPr>
              <a:t>Trung</a:t>
            </a:r>
            <a:r>
              <a:rPr lang="en-US" sz="2200" dirty="0">
                <a:solidFill>
                  <a:schemeClr val="tx1"/>
                </a:solidFill>
                <a:latin typeface="+mj-lt"/>
              </a:rPr>
              <a:t> </a:t>
            </a:r>
            <a:r>
              <a:rPr lang="en-US" sz="2200" dirty="0" err="1">
                <a:solidFill>
                  <a:schemeClr val="tx1"/>
                </a:solidFill>
                <a:latin typeface="+mj-lt"/>
              </a:rPr>
              <a:t>tâm</a:t>
            </a:r>
            <a:r>
              <a:rPr lang="en-US" sz="2200" dirty="0">
                <a:solidFill>
                  <a:schemeClr val="tx1"/>
                </a:solidFill>
                <a:latin typeface="+mj-lt"/>
              </a:rPr>
              <a:t> </a:t>
            </a:r>
            <a:r>
              <a:rPr lang="en-US" sz="2200" dirty="0" err="1">
                <a:solidFill>
                  <a:schemeClr val="tx1"/>
                </a:solidFill>
                <a:latin typeface="+mj-lt"/>
              </a:rPr>
              <a:t>khảo</a:t>
            </a:r>
            <a:r>
              <a:rPr lang="en-US" sz="2200" dirty="0">
                <a:solidFill>
                  <a:schemeClr val="tx1"/>
                </a:solidFill>
                <a:latin typeface="+mj-lt"/>
              </a:rPr>
              <a:t> </a:t>
            </a:r>
            <a:r>
              <a:rPr lang="en-US" sz="2200" dirty="0" err="1">
                <a:solidFill>
                  <a:schemeClr val="tx1"/>
                </a:solidFill>
                <a:latin typeface="+mj-lt"/>
              </a:rPr>
              <a:t>thí</a:t>
            </a:r>
            <a:r>
              <a:rPr lang="en-US" sz="2200" dirty="0">
                <a:solidFill>
                  <a:schemeClr val="tx1"/>
                </a:solidFill>
                <a:latin typeface="+mj-lt"/>
              </a:rPr>
              <a:t> </a:t>
            </a:r>
            <a:r>
              <a:rPr lang="en-US" sz="2200" dirty="0" err="1">
                <a:solidFill>
                  <a:schemeClr val="tx1"/>
                </a:solidFill>
                <a:latin typeface="+mj-lt"/>
              </a:rPr>
              <a:t>và</a:t>
            </a:r>
            <a:r>
              <a:rPr lang="en-US" sz="2200" dirty="0">
                <a:solidFill>
                  <a:schemeClr val="tx1"/>
                </a:solidFill>
                <a:latin typeface="+mj-lt"/>
              </a:rPr>
              <a:t> </a:t>
            </a:r>
            <a:r>
              <a:rPr lang="en-US" sz="2200" dirty="0" err="1">
                <a:solidFill>
                  <a:schemeClr val="tx1"/>
                </a:solidFill>
                <a:latin typeface="+mj-lt"/>
              </a:rPr>
              <a:t>Phòng</a:t>
            </a:r>
            <a:r>
              <a:rPr lang="en-US" sz="2200" dirty="0">
                <a:solidFill>
                  <a:schemeClr val="tx1"/>
                </a:solidFill>
                <a:latin typeface="+mj-lt"/>
              </a:rPr>
              <a:t> </a:t>
            </a:r>
            <a:r>
              <a:rPr lang="en-US" sz="2200" dirty="0" err="1">
                <a:solidFill>
                  <a:schemeClr val="tx1"/>
                </a:solidFill>
                <a:latin typeface="+mj-lt"/>
              </a:rPr>
              <a:t>thanh</a:t>
            </a:r>
            <a:r>
              <a:rPr lang="en-US" sz="2200" dirty="0">
                <a:solidFill>
                  <a:schemeClr val="tx1"/>
                </a:solidFill>
                <a:latin typeface="+mj-lt"/>
              </a:rPr>
              <a:t> </a:t>
            </a:r>
            <a:r>
              <a:rPr lang="en-US" sz="2200" dirty="0" err="1">
                <a:solidFill>
                  <a:schemeClr val="tx1"/>
                </a:solidFill>
                <a:latin typeface="+mj-lt"/>
              </a:rPr>
              <a:t>tra</a:t>
            </a:r>
            <a:r>
              <a:rPr lang="en-US" sz="2200" dirty="0">
                <a:solidFill>
                  <a:schemeClr val="tx1"/>
                </a:solidFill>
                <a:latin typeface="+mj-lt"/>
              </a:rPr>
              <a:t> ĐBCL</a:t>
            </a:r>
          </a:p>
          <a:p>
            <a:pPr algn="just"/>
            <a:r>
              <a:rPr lang="en-US" sz="2200" dirty="0">
                <a:solidFill>
                  <a:schemeClr val="tx1"/>
                </a:solidFill>
                <a:latin typeface="+mj-lt"/>
              </a:rPr>
              <a:t>+</a:t>
            </a:r>
            <a:r>
              <a:rPr lang="en-US" sz="2200" dirty="0">
                <a:solidFill>
                  <a:srgbClr val="0000CC"/>
                </a:solidFill>
                <a:latin typeface="+mj-lt"/>
              </a:rPr>
              <a:t> 12/2019: </a:t>
            </a:r>
            <a:r>
              <a:rPr lang="en-US" sz="2200" dirty="0" err="1">
                <a:solidFill>
                  <a:schemeClr val="tx1"/>
                </a:solidFill>
                <a:latin typeface="+mj-lt"/>
              </a:rPr>
              <a:t>Bộ</a:t>
            </a:r>
            <a:r>
              <a:rPr lang="en-US" sz="2200" dirty="0">
                <a:solidFill>
                  <a:schemeClr val="tx1"/>
                </a:solidFill>
                <a:latin typeface="+mj-lt"/>
              </a:rPr>
              <a:t> </a:t>
            </a:r>
            <a:r>
              <a:rPr lang="en-US" sz="2200" dirty="0" err="1">
                <a:solidFill>
                  <a:schemeClr val="tx1"/>
                </a:solidFill>
                <a:latin typeface="+mj-lt"/>
              </a:rPr>
              <a:t>phận</a:t>
            </a:r>
            <a:r>
              <a:rPr lang="en-US" sz="2200" dirty="0">
                <a:solidFill>
                  <a:schemeClr val="tx1"/>
                </a:solidFill>
                <a:latin typeface="+mj-lt"/>
              </a:rPr>
              <a:t> ĐBCL </a:t>
            </a:r>
            <a:r>
              <a:rPr lang="en-US" sz="2200" dirty="0" err="1">
                <a:solidFill>
                  <a:schemeClr val="tx1"/>
                </a:solidFill>
                <a:latin typeface="+mj-lt"/>
              </a:rPr>
              <a:t>được</a:t>
            </a:r>
            <a:r>
              <a:rPr lang="en-US" sz="2200" dirty="0">
                <a:solidFill>
                  <a:schemeClr val="tx1"/>
                </a:solidFill>
                <a:latin typeface="+mj-lt"/>
              </a:rPr>
              <a:t> </a:t>
            </a:r>
            <a:r>
              <a:rPr lang="en-US" sz="2200" dirty="0" err="1">
                <a:solidFill>
                  <a:schemeClr val="tx1"/>
                </a:solidFill>
                <a:latin typeface="+mj-lt"/>
              </a:rPr>
              <a:t>chuyển</a:t>
            </a:r>
            <a:r>
              <a:rPr lang="en-US" sz="2200" dirty="0">
                <a:solidFill>
                  <a:schemeClr val="tx1"/>
                </a:solidFill>
                <a:latin typeface="+mj-lt"/>
              </a:rPr>
              <a:t> </a:t>
            </a:r>
            <a:r>
              <a:rPr lang="en-US" sz="2200" dirty="0" err="1">
                <a:solidFill>
                  <a:schemeClr val="tx1"/>
                </a:solidFill>
                <a:latin typeface="+mj-lt"/>
              </a:rPr>
              <a:t>về</a:t>
            </a:r>
            <a:r>
              <a:rPr lang="en-US" sz="2200" dirty="0">
                <a:solidFill>
                  <a:schemeClr val="tx1"/>
                </a:solidFill>
                <a:latin typeface="+mj-lt"/>
              </a:rPr>
              <a:t> </a:t>
            </a:r>
            <a:r>
              <a:rPr lang="en-US" sz="2200" dirty="0" err="1">
                <a:solidFill>
                  <a:schemeClr val="tx1"/>
                </a:solidFill>
                <a:latin typeface="+mj-lt"/>
              </a:rPr>
              <a:t>trung</a:t>
            </a:r>
            <a:r>
              <a:rPr lang="en-US" sz="2200" dirty="0">
                <a:solidFill>
                  <a:schemeClr val="tx1"/>
                </a:solidFill>
                <a:latin typeface="+mj-lt"/>
              </a:rPr>
              <a:t> </a:t>
            </a:r>
            <a:r>
              <a:rPr lang="en-US" sz="2200" dirty="0" err="1">
                <a:solidFill>
                  <a:schemeClr val="tx1"/>
                </a:solidFill>
                <a:latin typeface="+mj-lt"/>
              </a:rPr>
              <a:t>tâm</a:t>
            </a:r>
            <a:r>
              <a:rPr lang="en-US" sz="2200" dirty="0">
                <a:solidFill>
                  <a:schemeClr val="tx1"/>
                </a:solidFill>
                <a:latin typeface="+mj-lt"/>
              </a:rPr>
              <a:t> </a:t>
            </a:r>
            <a:r>
              <a:rPr lang="en-US" sz="2200" dirty="0" err="1">
                <a:solidFill>
                  <a:schemeClr val="tx1"/>
                </a:solidFill>
                <a:latin typeface="+mj-lt"/>
              </a:rPr>
              <a:t>khảo</a:t>
            </a:r>
            <a:r>
              <a:rPr lang="en-US" sz="2200" dirty="0">
                <a:solidFill>
                  <a:schemeClr val="tx1"/>
                </a:solidFill>
                <a:latin typeface="+mj-lt"/>
              </a:rPr>
              <a:t> </a:t>
            </a:r>
            <a:r>
              <a:rPr lang="en-US" sz="2200" dirty="0" err="1">
                <a:solidFill>
                  <a:schemeClr val="tx1"/>
                </a:solidFill>
                <a:latin typeface="+mj-lt"/>
              </a:rPr>
              <a:t>thí</a:t>
            </a:r>
            <a:r>
              <a:rPr lang="en-US" sz="2200" dirty="0">
                <a:solidFill>
                  <a:schemeClr val="tx1"/>
                </a:solidFill>
                <a:latin typeface="+mj-lt"/>
              </a:rPr>
              <a:t> </a:t>
            </a:r>
            <a:r>
              <a:rPr lang="en-US" sz="2200" dirty="0" err="1">
                <a:solidFill>
                  <a:schemeClr val="tx1"/>
                </a:solidFill>
                <a:latin typeface="+mj-lt"/>
              </a:rPr>
              <a:t>và</a:t>
            </a:r>
            <a:r>
              <a:rPr lang="en-US" sz="2200" dirty="0">
                <a:solidFill>
                  <a:schemeClr val="tx1"/>
                </a:solidFill>
                <a:latin typeface="+mj-lt"/>
              </a:rPr>
              <a:t> </a:t>
            </a:r>
            <a:r>
              <a:rPr lang="en-US" sz="2200" dirty="0" err="1">
                <a:solidFill>
                  <a:schemeClr val="tx1"/>
                </a:solidFill>
                <a:latin typeface="+mj-lt"/>
              </a:rPr>
              <a:t>đổi</a:t>
            </a:r>
            <a:r>
              <a:rPr lang="en-US" sz="2200" dirty="0">
                <a:solidFill>
                  <a:schemeClr val="tx1"/>
                </a:solidFill>
                <a:latin typeface="+mj-lt"/>
              </a:rPr>
              <a:t> </a:t>
            </a:r>
            <a:r>
              <a:rPr lang="en-US" sz="2200" dirty="0" err="1">
                <a:solidFill>
                  <a:schemeClr val="tx1"/>
                </a:solidFill>
                <a:latin typeface="+mj-lt"/>
              </a:rPr>
              <a:t>tên</a:t>
            </a:r>
            <a:r>
              <a:rPr lang="en-US" sz="2200" dirty="0">
                <a:solidFill>
                  <a:schemeClr val="tx1"/>
                </a:solidFill>
                <a:latin typeface="+mj-lt"/>
              </a:rPr>
              <a:t> </a:t>
            </a:r>
            <a:r>
              <a:rPr lang="en-US" sz="2200" dirty="0" err="1">
                <a:solidFill>
                  <a:schemeClr val="tx1"/>
                </a:solidFill>
                <a:latin typeface="+mj-lt"/>
              </a:rPr>
              <a:t>thành</a:t>
            </a:r>
            <a:r>
              <a:rPr lang="en-US" sz="2200" dirty="0">
                <a:solidFill>
                  <a:schemeClr val="tx1"/>
                </a:solidFill>
                <a:latin typeface="+mj-lt"/>
              </a:rPr>
              <a:t> </a:t>
            </a:r>
            <a:r>
              <a:rPr lang="en-US" sz="2200" dirty="0" err="1">
                <a:solidFill>
                  <a:schemeClr val="tx1"/>
                </a:solidFill>
                <a:latin typeface="+mj-lt"/>
              </a:rPr>
              <a:t>Phòng</a:t>
            </a:r>
            <a:r>
              <a:rPr lang="en-US" sz="2200" dirty="0">
                <a:solidFill>
                  <a:schemeClr val="tx1"/>
                </a:solidFill>
                <a:latin typeface="+mj-lt"/>
              </a:rPr>
              <a:t> </a:t>
            </a:r>
            <a:r>
              <a:rPr lang="en-US" sz="2200">
                <a:solidFill>
                  <a:schemeClr val="tx1"/>
                </a:solidFill>
                <a:latin typeface="+mj-lt"/>
              </a:rPr>
              <a:t>QLCL.</a:t>
            </a:r>
          </a:p>
          <a:p>
            <a:pPr algn="just"/>
            <a:r>
              <a:rPr lang="en-US" sz="2200">
                <a:solidFill>
                  <a:schemeClr val="tx1"/>
                </a:solidFill>
                <a:latin typeface="+mj-lt"/>
              </a:rPr>
              <a:t>+ </a:t>
            </a:r>
            <a:r>
              <a:rPr lang="en-US" sz="2200">
                <a:solidFill>
                  <a:srgbClr val="0000CC"/>
                </a:solidFill>
                <a:latin typeface="+mj-lt"/>
              </a:rPr>
              <a:t>01/2020</a:t>
            </a:r>
            <a:r>
              <a:rPr lang="en-US" sz="2200">
                <a:solidFill>
                  <a:schemeClr val="tx1"/>
                </a:solidFill>
                <a:latin typeface="+mj-lt"/>
              </a:rPr>
              <a:t>: Phòng Khảo thí &amp; ĐBCL</a:t>
            </a:r>
            <a:endParaRPr lang="en-US" sz="2200" dirty="0">
              <a:solidFill>
                <a:schemeClr val="tx1"/>
              </a:solidFill>
              <a:latin typeface="+mj-lt"/>
            </a:endParaRPr>
          </a:p>
        </p:txBody>
      </p:sp>
      <p:pic>
        <p:nvPicPr>
          <p:cNvPr id="3" name="Picture 2">
            <a:extLst>
              <a:ext uri="{FF2B5EF4-FFF2-40B4-BE49-F238E27FC236}">
                <a16:creationId xmlns:a16="http://schemas.microsoft.com/office/drawing/2014/main" id="{67CB8ABE-98C7-461E-9B68-A745D8B15C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93" r="822"/>
          <a:stretch/>
        </p:blipFill>
        <p:spPr>
          <a:xfrm>
            <a:off x="5227320" y="2215657"/>
            <a:ext cx="4613481" cy="3521050"/>
          </a:xfrm>
          <a:prstGeom prst="rect">
            <a:avLst/>
          </a:prstGeom>
        </p:spPr>
      </p:pic>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1. </a:t>
            </a:r>
            <a:r>
              <a:rPr lang="en-US" sz="2600" b="1" dirty="0" err="1">
                <a:solidFill>
                  <a:schemeClr val="bg1"/>
                </a:solidFill>
              </a:rPr>
              <a:t>Giới</a:t>
            </a:r>
            <a:r>
              <a:rPr lang="en-US" sz="2600" b="1" dirty="0">
                <a:solidFill>
                  <a:schemeClr val="bg1"/>
                </a:solidFill>
              </a:rPr>
              <a:t> </a:t>
            </a:r>
            <a:r>
              <a:rPr lang="en-US" sz="2600" b="1" dirty="0" err="1">
                <a:solidFill>
                  <a:schemeClr val="bg1"/>
                </a:solidFill>
              </a:rPr>
              <a:t>thiệu</a:t>
            </a:r>
            <a:r>
              <a:rPr lang="en-US" sz="2600" b="1" dirty="0">
                <a:solidFill>
                  <a:schemeClr val="bg1"/>
                </a:solidFill>
              </a:rPr>
              <a:t> </a:t>
            </a:r>
            <a:r>
              <a:rPr lang="en-US" sz="2600" b="1" dirty="0" err="1">
                <a:solidFill>
                  <a:schemeClr val="bg1"/>
                </a:solidFill>
              </a:rPr>
              <a:t>chức</a:t>
            </a:r>
            <a:r>
              <a:rPr lang="en-US" sz="2600" b="1" dirty="0">
                <a:solidFill>
                  <a:schemeClr val="bg1"/>
                </a:solidFill>
              </a:rPr>
              <a:t> </a:t>
            </a:r>
            <a:r>
              <a:rPr lang="en-US" sz="2600" b="1" dirty="0" err="1">
                <a:solidFill>
                  <a:schemeClr val="bg1"/>
                </a:solidFill>
              </a:rPr>
              <a:t>năng</a:t>
            </a:r>
            <a:r>
              <a:rPr lang="en-US" sz="2600" b="1" dirty="0">
                <a:solidFill>
                  <a:schemeClr val="bg1"/>
                </a:solidFill>
              </a:rPr>
              <a:t> </a:t>
            </a:r>
            <a:r>
              <a:rPr lang="en-US" sz="2600" b="1" dirty="0" err="1">
                <a:solidFill>
                  <a:schemeClr val="bg1"/>
                </a:solidFill>
              </a:rPr>
              <a:t>nhiệm</a:t>
            </a:r>
            <a:r>
              <a:rPr lang="en-US" sz="2600" b="1" dirty="0">
                <a:solidFill>
                  <a:schemeClr val="bg1"/>
                </a:solidFill>
              </a:rPr>
              <a:t> </a:t>
            </a:r>
            <a:r>
              <a:rPr lang="en-US" sz="2600" b="1" dirty="0" err="1">
                <a:solidFill>
                  <a:schemeClr val="bg1"/>
                </a:solidFill>
              </a:rPr>
              <a:t>vụ</a:t>
            </a:r>
            <a:r>
              <a:rPr lang="en-US" sz="2600" b="1" dirty="0">
                <a:solidFill>
                  <a:schemeClr val="bg1"/>
                </a:solidFill>
              </a:rPr>
              <a:t> </a:t>
            </a:r>
            <a:r>
              <a:rPr lang="en-US" sz="2600" b="1" dirty="0" err="1">
                <a:solidFill>
                  <a:schemeClr val="bg1"/>
                </a:solidFill>
              </a:rPr>
              <a:t>của</a:t>
            </a:r>
            <a:r>
              <a:rPr lang="en-US" sz="2600" b="1" dirty="0">
                <a:solidFill>
                  <a:schemeClr val="bg1"/>
                </a:solidFill>
              </a:rPr>
              <a:t> </a:t>
            </a:r>
            <a:r>
              <a:rPr lang="en-US" sz="2600" b="1" err="1">
                <a:solidFill>
                  <a:schemeClr val="bg1"/>
                </a:solidFill>
              </a:rPr>
              <a:t>phòng</a:t>
            </a:r>
            <a:r>
              <a:rPr lang="en-US" sz="2600" b="1">
                <a:solidFill>
                  <a:schemeClr val="bg1"/>
                </a:solidFill>
              </a:rPr>
              <a:t> KT&amp;ĐBCL</a:t>
            </a:r>
            <a:endParaRPr lang="en-US" sz="26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76200" y="1402080"/>
            <a:ext cx="6310122" cy="461665"/>
          </a:xfrm>
          <a:prstGeom prst="rect">
            <a:avLst/>
          </a:prstGeom>
          <a:noFill/>
        </p:spPr>
        <p:txBody>
          <a:bodyPr wrap="square">
            <a:spAutoFit/>
          </a:bodyPr>
          <a:lstStyle/>
          <a:p>
            <a:pPr algn="l"/>
            <a:r>
              <a:rPr lang="en-US" sz="2400" b="1" i="0" dirty="0">
                <a:solidFill>
                  <a:srgbClr val="FF0000"/>
                </a:solidFill>
                <a:effectLst/>
                <a:latin typeface="+mj-lt"/>
              </a:rPr>
              <a:t>1.2. </a:t>
            </a:r>
            <a:r>
              <a:rPr lang="en-US" sz="2400" b="1" i="0" dirty="0" err="1">
                <a:solidFill>
                  <a:srgbClr val="FF0000"/>
                </a:solidFill>
                <a:effectLst/>
                <a:latin typeface="+mj-lt"/>
              </a:rPr>
              <a:t>Cơ</a:t>
            </a:r>
            <a:r>
              <a:rPr lang="en-US" sz="2400" b="1" i="0" dirty="0">
                <a:solidFill>
                  <a:srgbClr val="FF0000"/>
                </a:solidFill>
                <a:effectLst/>
                <a:latin typeface="+mj-lt"/>
              </a:rPr>
              <a:t> </a:t>
            </a:r>
            <a:r>
              <a:rPr lang="en-US" sz="2400" b="1" i="0" dirty="0" err="1">
                <a:solidFill>
                  <a:srgbClr val="FF0000"/>
                </a:solidFill>
                <a:effectLst/>
                <a:latin typeface="+mj-lt"/>
              </a:rPr>
              <a:t>cấu</a:t>
            </a:r>
            <a:r>
              <a:rPr lang="en-US" sz="2400" b="1" i="0" dirty="0">
                <a:solidFill>
                  <a:srgbClr val="FF0000"/>
                </a:solidFill>
                <a:effectLst/>
                <a:latin typeface="+mj-lt"/>
              </a:rPr>
              <a:t> </a:t>
            </a:r>
            <a:r>
              <a:rPr lang="en-US" sz="2400" b="1" i="0" dirty="0" err="1">
                <a:solidFill>
                  <a:srgbClr val="FF0000"/>
                </a:solidFill>
                <a:effectLst/>
                <a:latin typeface="+mj-lt"/>
              </a:rPr>
              <a:t>tổ</a:t>
            </a:r>
            <a:r>
              <a:rPr lang="en-US" sz="2400" b="1" i="0" dirty="0">
                <a:solidFill>
                  <a:srgbClr val="FF0000"/>
                </a:solidFill>
                <a:effectLst/>
                <a:latin typeface="+mj-lt"/>
              </a:rPr>
              <a:t> </a:t>
            </a:r>
            <a:r>
              <a:rPr lang="en-US" sz="2400" b="1" i="0" dirty="0" err="1">
                <a:solidFill>
                  <a:srgbClr val="FF0000"/>
                </a:solidFill>
                <a:effectLst/>
                <a:latin typeface="+mj-lt"/>
              </a:rPr>
              <a:t>chức</a:t>
            </a:r>
            <a:endParaRPr lang="en-US" sz="2400" dirty="0">
              <a:solidFill>
                <a:srgbClr val="FF0000"/>
              </a:solidFill>
              <a:latin typeface="+mj-lt"/>
            </a:endParaRPr>
          </a:p>
        </p:txBody>
      </p:sp>
      <p:pic>
        <p:nvPicPr>
          <p:cNvPr id="3" name="Picture 2">
            <a:extLst>
              <a:ext uri="{FF2B5EF4-FFF2-40B4-BE49-F238E27FC236}">
                <a16:creationId xmlns:a16="http://schemas.microsoft.com/office/drawing/2014/main" id="{4E0E390D-AB25-42E8-BD21-3B0632ECC306}"/>
              </a:ext>
            </a:extLst>
          </p:cNvPr>
          <p:cNvPicPr>
            <a:picLocks noChangeAspect="1"/>
          </p:cNvPicPr>
          <p:nvPr/>
        </p:nvPicPr>
        <p:blipFill rotWithShape="1">
          <a:blip r:embed="rId2">
            <a:extLst>
              <a:ext uri="{28A0092B-C50C-407E-A947-70E740481C1C}">
                <a14:useLocalDpi xmlns:a14="http://schemas.microsoft.com/office/drawing/2010/main" val="0"/>
              </a:ext>
            </a:extLst>
          </a:blip>
          <a:srcRect r="43391"/>
          <a:stretch/>
        </p:blipFill>
        <p:spPr>
          <a:xfrm>
            <a:off x="54132" y="1857648"/>
            <a:ext cx="5167091" cy="4128115"/>
          </a:xfrm>
          <a:prstGeom prst="rect">
            <a:avLst/>
          </a:prstGeom>
        </p:spPr>
      </p:pic>
      <p:pic>
        <p:nvPicPr>
          <p:cNvPr id="8" name="Picture 7">
            <a:extLst>
              <a:ext uri="{FF2B5EF4-FFF2-40B4-BE49-F238E27FC236}">
                <a16:creationId xmlns:a16="http://schemas.microsoft.com/office/drawing/2014/main" id="{E1667967-F39F-4DBF-9884-51DF37CB1C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93" r="822"/>
          <a:stretch/>
        </p:blipFill>
        <p:spPr>
          <a:xfrm>
            <a:off x="5227320" y="2215657"/>
            <a:ext cx="4613481" cy="3521050"/>
          </a:xfrm>
          <a:prstGeom prst="rect">
            <a:avLst/>
          </a:prstGeom>
        </p:spPr>
      </p:pic>
      <p:sp>
        <p:nvSpPr>
          <p:cNvPr id="9" name="Rectangle 6">
            <a:extLst>
              <a:ext uri="{FF2B5EF4-FFF2-40B4-BE49-F238E27FC236}">
                <a16:creationId xmlns:a16="http://schemas.microsoft.com/office/drawing/2014/main" id="{0FA3410E-3940-4867-9123-61F356D67F05}"/>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1489668827"/>
      </p:ext>
    </p:extLst>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1. </a:t>
            </a:r>
            <a:r>
              <a:rPr lang="en-US" sz="2600" b="1" dirty="0" err="1">
                <a:solidFill>
                  <a:schemeClr val="bg1"/>
                </a:solidFill>
              </a:rPr>
              <a:t>Giới</a:t>
            </a:r>
            <a:r>
              <a:rPr lang="en-US" sz="2600" b="1" dirty="0">
                <a:solidFill>
                  <a:schemeClr val="bg1"/>
                </a:solidFill>
              </a:rPr>
              <a:t> </a:t>
            </a:r>
            <a:r>
              <a:rPr lang="en-US" sz="2600" b="1" dirty="0" err="1">
                <a:solidFill>
                  <a:schemeClr val="bg1"/>
                </a:solidFill>
              </a:rPr>
              <a:t>thiệu</a:t>
            </a:r>
            <a:r>
              <a:rPr lang="en-US" sz="2600" b="1" dirty="0">
                <a:solidFill>
                  <a:schemeClr val="bg1"/>
                </a:solidFill>
              </a:rPr>
              <a:t> </a:t>
            </a:r>
            <a:r>
              <a:rPr lang="en-US" sz="2600" b="1" dirty="0" err="1">
                <a:solidFill>
                  <a:schemeClr val="bg1"/>
                </a:solidFill>
              </a:rPr>
              <a:t>chức</a:t>
            </a:r>
            <a:r>
              <a:rPr lang="en-US" sz="2600" b="1" dirty="0">
                <a:solidFill>
                  <a:schemeClr val="bg1"/>
                </a:solidFill>
              </a:rPr>
              <a:t> </a:t>
            </a:r>
            <a:r>
              <a:rPr lang="en-US" sz="2600" b="1" dirty="0" err="1">
                <a:solidFill>
                  <a:schemeClr val="bg1"/>
                </a:solidFill>
              </a:rPr>
              <a:t>năng</a:t>
            </a:r>
            <a:r>
              <a:rPr lang="en-US" sz="2600" b="1" dirty="0">
                <a:solidFill>
                  <a:schemeClr val="bg1"/>
                </a:solidFill>
              </a:rPr>
              <a:t> </a:t>
            </a:r>
            <a:r>
              <a:rPr lang="en-US" sz="2600" b="1" dirty="0" err="1">
                <a:solidFill>
                  <a:schemeClr val="bg1"/>
                </a:solidFill>
              </a:rPr>
              <a:t>nhiệm</a:t>
            </a:r>
            <a:r>
              <a:rPr lang="en-US" sz="2600" b="1" dirty="0">
                <a:solidFill>
                  <a:schemeClr val="bg1"/>
                </a:solidFill>
              </a:rPr>
              <a:t> </a:t>
            </a:r>
            <a:r>
              <a:rPr lang="en-US" sz="2600" b="1" dirty="0" err="1">
                <a:solidFill>
                  <a:schemeClr val="bg1"/>
                </a:solidFill>
              </a:rPr>
              <a:t>vụ</a:t>
            </a:r>
            <a:r>
              <a:rPr lang="en-US" sz="2600" b="1" dirty="0">
                <a:solidFill>
                  <a:schemeClr val="bg1"/>
                </a:solidFill>
              </a:rPr>
              <a:t> </a:t>
            </a:r>
            <a:r>
              <a:rPr lang="en-US" sz="2600" b="1" dirty="0" err="1">
                <a:solidFill>
                  <a:schemeClr val="bg1"/>
                </a:solidFill>
              </a:rPr>
              <a:t>của</a:t>
            </a:r>
            <a:r>
              <a:rPr lang="en-US" sz="2600" b="1" dirty="0">
                <a:solidFill>
                  <a:schemeClr val="bg1"/>
                </a:solidFill>
              </a:rPr>
              <a:t> </a:t>
            </a:r>
            <a:r>
              <a:rPr lang="en-US" sz="2600" b="1" err="1">
                <a:solidFill>
                  <a:schemeClr val="bg1"/>
                </a:solidFill>
              </a:rPr>
              <a:t>phòng</a:t>
            </a:r>
            <a:r>
              <a:rPr lang="en-US" sz="2600" b="1">
                <a:solidFill>
                  <a:schemeClr val="bg1"/>
                </a:solidFill>
              </a:rPr>
              <a:t> KT&amp;ĐBCL</a:t>
            </a:r>
            <a:endParaRPr lang="en-US" sz="26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48768" y="1353312"/>
            <a:ext cx="6310122" cy="461665"/>
          </a:xfrm>
          <a:prstGeom prst="rect">
            <a:avLst/>
          </a:prstGeom>
          <a:noFill/>
        </p:spPr>
        <p:txBody>
          <a:bodyPr wrap="square">
            <a:spAutoFit/>
          </a:bodyPr>
          <a:lstStyle/>
          <a:p>
            <a:pPr algn="l"/>
            <a:r>
              <a:rPr lang="en-US" sz="2400" b="1" i="0" dirty="0">
                <a:solidFill>
                  <a:srgbClr val="FF0000"/>
                </a:solidFill>
                <a:effectLst/>
                <a:latin typeface="+mj-lt"/>
              </a:rPr>
              <a:t>1.3. </a:t>
            </a:r>
            <a:r>
              <a:rPr lang="en-US" sz="2400" b="1" i="0" dirty="0" err="1">
                <a:solidFill>
                  <a:srgbClr val="FF0000"/>
                </a:solidFill>
                <a:effectLst/>
                <a:latin typeface="+mj-lt"/>
              </a:rPr>
              <a:t>Chức</a:t>
            </a:r>
            <a:r>
              <a:rPr lang="en-US" sz="2400" b="1" i="0" dirty="0">
                <a:solidFill>
                  <a:srgbClr val="FF0000"/>
                </a:solidFill>
                <a:effectLst/>
                <a:latin typeface="+mj-lt"/>
              </a:rPr>
              <a:t> </a:t>
            </a:r>
            <a:r>
              <a:rPr lang="en-US" sz="2400" b="1" i="0" dirty="0" err="1">
                <a:solidFill>
                  <a:srgbClr val="FF0000"/>
                </a:solidFill>
                <a:effectLst/>
                <a:latin typeface="+mj-lt"/>
              </a:rPr>
              <a:t>năng</a:t>
            </a:r>
            <a:r>
              <a:rPr lang="en-US" sz="2400" b="1" i="0" dirty="0">
                <a:solidFill>
                  <a:srgbClr val="FF0000"/>
                </a:solidFill>
                <a:effectLst/>
                <a:latin typeface="+mj-lt"/>
              </a:rPr>
              <a:t>, </a:t>
            </a:r>
            <a:r>
              <a:rPr lang="en-US" sz="2400" b="1" i="0" dirty="0" err="1">
                <a:solidFill>
                  <a:srgbClr val="FF0000"/>
                </a:solidFill>
                <a:effectLst/>
                <a:latin typeface="+mj-lt"/>
              </a:rPr>
              <a:t>nhiệm</a:t>
            </a:r>
            <a:r>
              <a:rPr lang="en-US" sz="2400" b="1" i="0" dirty="0">
                <a:solidFill>
                  <a:srgbClr val="FF0000"/>
                </a:solidFill>
                <a:effectLst/>
                <a:latin typeface="+mj-lt"/>
              </a:rPr>
              <a:t> </a:t>
            </a:r>
            <a:r>
              <a:rPr lang="en-US" sz="2400" b="1" i="0" dirty="0" err="1">
                <a:solidFill>
                  <a:srgbClr val="FF0000"/>
                </a:solidFill>
                <a:effectLst/>
                <a:latin typeface="+mj-lt"/>
              </a:rPr>
              <a:t>vụ</a:t>
            </a:r>
            <a:endParaRPr lang="en-US" sz="2400" dirty="0">
              <a:solidFill>
                <a:srgbClr val="FF0000"/>
              </a:solidFill>
              <a:latin typeface="+mj-lt"/>
            </a:endParaRPr>
          </a:p>
        </p:txBody>
      </p:sp>
      <p:grpSp>
        <p:nvGrpSpPr>
          <p:cNvPr id="10" name="Group 73">
            <a:extLst>
              <a:ext uri="{FF2B5EF4-FFF2-40B4-BE49-F238E27FC236}">
                <a16:creationId xmlns:a16="http://schemas.microsoft.com/office/drawing/2014/main" id="{55C1C94D-CBEE-4197-8324-182DAC6004AC}"/>
              </a:ext>
            </a:extLst>
          </p:cNvPr>
          <p:cNvGrpSpPr>
            <a:grpSpLocks/>
          </p:cNvGrpSpPr>
          <p:nvPr/>
        </p:nvGrpSpPr>
        <p:grpSpPr bwMode="auto">
          <a:xfrm>
            <a:off x="178955" y="2438400"/>
            <a:ext cx="4621148" cy="2209802"/>
            <a:chOff x="0" y="1590"/>
            <a:chExt cx="3103" cy="1392"/>
          </a:xfrm>
        </p:grpSpPr>
        <p:grpSp>
          <p:nvGrpSpPr>
            <p:cNvPr id="11" name="Group 40">
              <a:extLst>
                <a:ext uri="{FF2B5EF4-FFF2-40B4-BE49-F238E27FC236}">
                  <a16:creationId xmlns:a16="http://schemas.microsoft.com/office/drawing/2014/main" id="{80C8B0F6-2792-465C-B6D9-CA332AFAE3EB}"/>
                </a:ext>
              </a:extLst>
            </p:cNvPr>
            <p:cNvGrpSpPr>
              <a:grpSpLocks/>
            </p:cNvGrpSpPr>
            <p:nvPr/>
          </p:nvGrpSpPr>
          <p:grpSpPr bwMode="auto">
            <a:xfrm>
              <a:off x="101" y="2386"/>
              <a:ext cx="2900" cy="596"/>
              <a:chOff x="139" y="2769"/>
              <a:chExt cx="3979" cy="817"/>
            </a:xfrm>
          </p:grpSpPr>
          <p:sp>
            <p:nvSpPr>
              <p:cNvPr id="25" name="Rectangle 41">
                <a:extLst>
                  <a:ext uri="{FF2B5EF4-FFF2-40B4-BE49-F238E27FC236}">
                    <a16:creationId xmlns:a16="http://schemas.microsoft.com/office/drawing/2014/main" id="{DB5A110D-C60F-44C6-922A-46B1A93E2E9A}"/>
                  </a:ext>
                </a:extLst>
              </p:cNvPr>
              <p:cNvSpPr>
                <a:spLocks noChangeArrowheads="1"/>
              </p:cNvSpPr>
              <p:nvPr/>
            </p:nvSpPr>
            <p:spPr bwMode="gray">
              <a:xfrm>
                <a:off x="139" y="2980"/>
                <a:ext cx="3558" cy="576"/>
              </a:xfrm>
              <a:prstGeom prst="rect">
                <a:avLst/>
              </a:prstGeom>
              <a:gradFill rotWithShape="1">
                <a:gsLst>
                  <a:gs pos="0">
                    <a:srgbClr val="FFFFFF"/>
                  </a:gs>
                  <a:gs pos="100000">
                    <a:srgbClr val="00CC99"/>
                  </a:gs>
                </a:gsLst>
                <a:lin ang="0" scaled="1"/>
              </a:gradFill>
              <a:ln w="9525" algn="ctr">
                <a:noFill/>
                <a:miter lim="800000"/>
                <a:headEnd/>
                <a:tailEnd/>
              </a:ln>
            </p:spPr>
            <p:txBody>
              <a:bodyPr wrap="none" anchor="ctr"/>
              <a:lstStyle/>
              <a:p>
                <a:endParaRPr lang="en-US"/>
              </a:p>
            </p:txBody>
          </p:sp>
          <p:grpSp>
            <p:nvGrpSpPr>
              <p:cNvPr id="26" name="Group 42">
                <a:extLst>
                  <a:ext uri="{FF2B5EF4-FFF2-40B4-BE49-F238E27FC236}">
                    <a16:creationId xmlns:a16="http://schemas.microsoft.com/office/drawing/2014/main" id="{33621E52-A2FA-494F-9444-A344C2F13B55}"/>
                  </a:ext>
                </a:extLst>
              </p:cNvPr>
              <p:cNvGrpSpPr>
                <a:grpSpLocks/>
              </p:cNvGrpSpPr>
              <p:nvPr/>
            </p:nvGrpSpPr>
            <p:grpSpPr bwMode="auto">
              <a:xfrm>
                <a:off x="3296" y="2769"/>
                <a:ext cx="822" cy="817"/>
                <a:chOff x="94" y="1035"/>
                <a:chExt cx="1680" cy="1686"/>
              </a:xfrm>
            </p:grpSpPr>
            <p:sp>
              <p:nvSpPr>
                <p:cNvPr id="29" name="Oval 43">
                  <a:extLst>
                    <a:ext uri="{FF2B5EF4-FFF2-40B4-BE49-F238E27FC236}">
                      <a16:creationId xmlns:a16="http://schemas.microsoft.com/office/drawing/2014/main" id="{26A4403A-B00A-4415-9413-36E54046BF8F}"/>
                    </a:ext>
                  </a:extLst>
                </p:cNvPr>
                <p:cNvSpPr>
                  <a:spLocks noChangeArrowheads="1"/>
                </p:cNvSpPr>
                <p:nvPr/>
              </p:nvSpPr>
              <p:spPr bwMode="gray">
                <a:xfrm>
                  <a:off x="94" y="1035"/>
                  <a:ext cx="1680" cy="1686"/>
                </a:xfrm>
                <a:prstGeom prst="ellipse">
                  <a:avLst/>
                </a:prstGeom>
                <a:gradFill rotWithShape="1">
                  <a:gsLst>
                    <a:gs pos="0">
                      <a:srgbClr val="00CC99"/>
                    </a:gs>
                    <a:gs pos="100000">
                      <a:srgbClr val="003225"/>
                    </a:gs>
                  </a:gsLst>
                  <a:lin ang="5400000" scaled="1"/>
                </a:gradFill>
                <a:ln w="9525">
                  <a:noFill/>
                  <a:round/>
                  <a:headEnd/>
                  <a:tailEnd/>
                </a:ln>
              </p:spPr>
              <p:txBody>
                <a:bodyPr wrap="none" anchor="ctr"/>
                <a:lstStyle/>
                <a:p>
                  <a:endParaRPr lang="en-US"/>
                </a:p>
              </p:txBody>
            </p:sp>
            <p:sp>
              <p:nvSpPr>
                <p:cNvPr id="30" name="Freeform 44">
                  <a:extLst>
                    <a:ext uri="{FF2B5EF4-FFF2-40B4-BE49-F238E27FC236}">
                      <a16:creationId xmlns:a16="http://schemas.microsoft.com/office/drawing/2014/main" id="{C0C44999-5E19-49A5-A04C-FA39051FBD88}"/>
                    </a:ext>
                  </a:extLst>
                </p:cNvPr>
                <p:cNvSpPr>
                  <a:spLocks/>
                </p:cNvSpPr>
                <p:nvPr/>
              </p:nvSpPr>
              <p:spPr bwMode="gray">
                <a:xfrm>
                  <a:off x="317" y="1138"/>
                  <a:ext cx="1297" cy="633"/>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00CC99"/>
                    </a:gs>
                  </a:gsLst>
                  <a:lin ang="5400000" scaled="1"/>
                </a:gradFill>
                <a:ln w="0">
                  <a:noFill/>
                  <a:round/>
                  <a:headEnd/>
                  <a:tailEnd/>
                </a:ln>
              </p:spPr>
              <p:txBody>
                <a:bodyPr/>
                <a:lstStyle/>
                <a:p>
                  <a:endParaRPr lang="en-US"/>
                </a:p>
              </p:txBody>
            </p:sp>
          </p:grpSp>
          <p:sp>
            <p:nvSpPr>
              <p:cNvPr id="28" name="Text Box 45">
                <a:extLst>
                  <a:ext uri="{FF2B5EF4-FFF2-40B4-BE49-F238E27FC236}">
                    <a16:creationId xmlns:a16="http://schemas.microsoft.com/office/drawing/2014/main" id="{0BA2EB39-27D4-47F1-A4F1-813A583707FC}"/>
                  </a:ext>
                </a:extLst>
              </p:cNvPr>
              <p:cNvSpPr txBox="1">
                <a:spLocks noChangeArrowheads="1"/>
              </p:cNvSpPr>
              <p:nvPr/>
            </p:nvSpPr>
            <p:spPr bwMode="gray">
              <a:xfrm>
                <a:off x="3556" y="2990"/>
                <a:ext cx="338" cy="399"/>
              </a:xfrm>
              <a:prstGeom prst="rect">
                <a:avLst/>
              </a:prstGeom>
              <a:noFill/>
              <a:ln w="9525" algn="ctr">
                <a:noFill/>
                <a:miter lim="800000"/>
                <a:headEnd/>
                <a:tailEnd/>
              </a:ln>
              <a:effectLst/>
            </p:spPr>
            <p:txBody>
              <a:bodyPr wrap="none">
                <a:spAutoFit/>
              </a:bodyPr>
              <a:lstStyle/>
              <a:p>
                <a:pPr algn="ctr" eaLnBrk="0" hangingPunct="0">
                  <a:defRPr/>
                </a:pPr>
                <a:r>
                  <a:rPr lang="en-US" sz="2400" b="1">
                    <a:solidFill>
                      <a:srgbClr val="000000"/>
                    </a:solidFill>
                    <a:effectLst>
                      <a:outerShdw blurRad="38100" dist="38100" dir="2700000" algn="tl">
                        <a:srgbClr val="C0C0C0"/>
                      </a:outerShdw>
                    </a:effectLst>
                    <a:latin typeface="Verdana" pitchFamily="34" charset="0"/>
                  </a:rPr>
                  <a:t>2</a:t>
                </a:r>
                <a:endParaRPr lang="en-US" sz="2400" b="1" dirty="0">
                  <a:solidFill>
                    <a:srgbClr val="000000"/>
                  </a:solidFill>
                  <a:effectLst>
                    <a:outerShdw blurRad="38100" dist="38100" dir="2700000" algn="tl">
                      <a:srgbClr val="C0C0C0"/>
                    </a:outerShdw>
                  </a:effectLst>
                  <a:latin typeface="Verdana" pitchFamily="34" charset="0"/>
                </a:endParaRPr>
              </a:p>
            </p:txBody>
          </p:sp>
        </p:grpSp>
        <p:grpSp>
          <p:nvGrpSpPr>
            <p:cNvPr id="12" name="Group 46">
              <a:extLst>
                <a:ext uri="{FF2B5EF4-FFF2-40B4-BE49-F238E27FC236}">
                  <a16:creationId xmlns:a16="http://schemas.microsoft.com/office/drawing/2014/main" id="{56A77778-07DD-40D4-8D88-282CB2F603E3}"/>
                </a:ext>
              </a:extLst>
            </p:cNvPr>
            <p:cNvGrpSpPr>
              <a:grpSpLocks/>
            </p:cNvGrpSpPr>
            <p:nvPr/>
          </p:nvGrpSpPr>
          <p:grpSpPr bwMode="auto">
            <a:xfrm>
              <a:off x="0" y="1590"/>
              <a:ext cx="2934" cy="591"/>
              <a:chOff x="0" y="1666"/>
              <a:chExt cx="4028" cy="806"/>
            </a:xfrm>
          </p:grpSpPr>
          <p:sp>
            <p:nvSpPr>
              <p:cNvPr id="16" name="Rectangle 47">
                <a:extLst>
                  <a:ext uri="{FF2B5EF4-FFF2-40B4-BE49-F238E27FC236}">
                    <a16:creationId xmlns:a16="http://schemas.microsoft.com/office/drawing/2014/main" id="{A1DE99EC-E69A-4159-B71C-2C80EC2AAB4F}"/>
                  </a:ext>
                </a:extLst>
              </p:cNvPr>
              <p:cNvSpPr>
                <a:spLocks noChangeArrowheads="1"/>
              </p:cNvSpPr>
              <p:nvPr/>
            </p:nvSpPr>
            <p:spPr bwMode="gray">
              <a:xfrm>
                <a:off x="0" y="1868"/>
                <a:ext cx="3478" cy="576"/>
              </a:xfrm>
              <a:prstGeom prst="rect">
                <a:avLst/>
              </a:prstGeom>
              <a:gradFill rotWithShape="1">
                <a:gsLst>
                  <a:gs pos="0">
                    <a:srgbClr val="FFFFFF"/>
                  </a:gs>
                  <a:gs pos="100000">
                    <a:srgbClr val="418AEB"/>
                  </a:gs>
                </a:gsLst>
                <a:lin ang="0" scaled="1"/>
              </a:gradFill>
              <a:ln w="9525" algn="ctr">
                <a:noFill/>
                <a:miter lim="800000"/>
                <a:headEnd/>
                <a:tailEnd/>
              </a:ln>
            </p:spPr>
            <p:txBody>
              <a:bodyPr wrap="none" anchor="ctr"/>
              <a:lstStyle/>
              <a:p>
                <a:endParaRPr lang="en-US"/>
              </a:p>
            </p:txBody>
          </p:sp>
          <p:grpSp>
            <p:nvGrpSpPr>
              <p:cNvPr id="17" name="Group 48">
                <a:extLst>
                  <a:ext uri="{FF2B5EF4-FFF2-40B4-BE49-F238E27FC236}">
                    <a16:creationId xmlns:a16="http://schemas.microsoft.com/office/drawing/2014/main" id="{EFFABEEE-2F36-43E1-A38A-414D278E78B7}"/>
                  </a:ext>
                </a:extLst>
              </p:cNvPr>
              <p:cNvGrpSpPr>
                <a:grpSpLocks/>
              </p:cNvGrpSpPr>
              <p:nvPr/>
            </p:nvGrpSpPr>
            <p:grpSpPr bwMode="auto">
              <a:xfrm>
                <a:off x="3217" y="1666"/>
                <a:ext cx="811" cy="806"/>
                <a:chOff x="3938" y="1968"/>
                <a:chExt cx="430" cy="437"/>
              </a:xfrm>
            </p:grpSpPr>
            <p:grpSp>
              <p:nvGrpSpPr>
                <p:cNvPr id="18" name="Group 49">
                  <a:extLst>
                    <a:ext uri="{FF2B5EF4-FFF2-40B4-BE49-F238E27FC236}">
                      <a16:creationId xmlns:a16="http://schemas.microsoft.com/office/drawing/2014/main" id="{3F088D2C-E93C-4492-9F48-3C5AB23ABF1E}"/>
                    </a:ext>
                  </a:extLst>
                </p:cNvPr>
                <p:cNvGrpSpPr>
                  <a:grpSpLocks/>
                </p:cNvGrpSpPr>
                <p:nvPr/>
              </p:nvGrpSpPr>
              <p:grpSpPr bwMode="auto">
                <a:xfrm>
                  <a:off x="3938" y="1968"/>
                  <a:ext cx="430" cy="437"/>
                  <a:chOff x="2016" y="1920"/>
                  <a:chExt cx="1680" cy="1680"/>
                </a:xfrm>
              </p:grpSpPr>
              <p:sp>
                <p:nvSpPr>
                  <p:cNvPr id="21" name="Oval 50">
                    <a:extLst>
                      <a:ext uri="{FF2B5EF4-FFF2-40B4-BE49-F238E27FC236}">
                        <a16:creationId xmlns:a16="http://schemas.microsoft.com/office/drawing/2014/main" id="{E69EACA1-0DB4-4D6E-8F56-FB16801111F2}"/>
                      </a:ext>
                    </a:extLst>
                  </p:cNvPr>
                  <p:cNvSpPr>
                    <a:spLocks noChangeArrowheads="1"/>
                  </p:cNvSpPr>
                  <p:nvPr/>
                </p:nvSpPr>
                <p:spPr bwMode="gray">
                  <a:xfrm>
                    <a:off x="2016" y="1920"/>
                    <a:ext cx="1680" cy="1680"/>
                  </a:xfrm>
                  <a:prstGeom prst="ellipse">
                    <a:avLst/>
                  </a:prstGeom>
                  <a:gradFill rotWithShape="1">
                    <a:gsLst>
                      <a:gs pos="0">
                        <a:srgbClr val="4996E3"/>
                      </a:gs>
                      <a:gs pos="100000">
                        <a:srgbClr val="162D45"/>
                      </a:gs>
                    </a:gsLst>
                    <a:lin ang="5400000" scaled="1"/>
                  </a:gradFill>
                  <a:ln w="9525">
                    <a:noFill/>
                    <a:round/>
                    <a:headEnd/>
                    <a:tailEnd/>
                  </a:ln>
                </p:spPr>
                <p:txBody>
                  <a:bodyPr wrap="none" anchor="ctr"/>
                  <a:lstStyle/>
                  <a:p>
                    <a:endParaRPr lang="en-US"/>
                  </a:p>
                </p:txBody>
              </p:sp>
              <p:sp>
                <p:nvSpPr>
                  <p:cNvPr id="22" name="Freeform 51">
                    <a:extLst>
                      <a:ext uri="{FF2B5EF4-FFF2-40B4-BE49-F238E27FC236}">
                        <a16:creationId xmlns:a16="http://schemas.microsoft.com/office/drawing/2014/main" id="{2AAF8628-15A2-4C24-A7B3-B5EBB72CAA95}"/>
                      </a:ext>
                    </a:extLst>
                  </p:cNvPr>
                  <p:cNvSpPr>
                    <a:spLocks/>
                  </p:cNvSpPr>
                  <p:nvPr/>
                </p:nvSpPr>
                <p:spPr bwMode="gray">
                  <a:xfrm>
                    <a:off x="2208" y="1948"/>
                    <a:ext cx="1296" cy="634"/>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66A7E8"/>
                      </a:gs>
                    </a:gsLst>
                    <a:lin ang="5400000" scaled="1"/>
                  </a:gradFill>
                  <a:ln w="0">
                    <a:noFill/>
                    <a:round/>
                    <a:headEnd/>
                    <a:tailEnd/>
                  </a:ln>
                </p:spPr>
                <p:txBody>
                  <a:bodyPr/>
                  <a:lstStyle/>
                  <a:p>
                    <a:endParaRPr lang="en-US"/>
                  </a:p>
                </p:txBody>
              </p:sp>
            </p:grpSp>
            <p:sp>
              <p:nvSpPr>
                <p:cNvPr id="20" name="Text Box 52">
                  <a:extLst>
                    <a:ext uri="{FF2B5EF4-FFF2-40B4-BE49-F238E27FC236}">
                      <a16:creationId xmlns:a16="http://schemas.microsoft.com/office/drawing/2014/main" id="{AAF87DCF-46CC-48CD-AF19-017D0A9DD6CC}"/>
                    </a:ext>
                  </a:extLst>
                </p:cNvPr>
                <p:cNvSpPr txBox="1">
                  <a:spLocks noChangeArrowheads="1"/>
                </p:cNvSpPr>
                <p:nvPr/>
              </p:nvSpPr>
              <p:spPr bwMode="gray">
                <a:xfrm>
                  <a:off x="4061" y="2051"/>
                  <a:ext cx="180" cy="215"/>
                </a:xfrm>
                <a:prstGeom prst="rect">
                  <a:avLst/>
                </a:prstGeom>
                <a:noFill/>
                <a:ln w="9525" algn="ctr">
                  <a:noFill/>
                  <a:miter lim="800000"/>
                  <a:headEnd/>
                  <a:tailEnd/>
                </a:ln>
                <a:effectLst/>
              </p:spPr>
              <p:txBody>
                <a:bodyPr wrap="none">
                  <a:spAutoFit/>
                </a:bodyPr>
                <a:lstStyle/>
                <a:p>
                  <a:pPr algn="ctr" eaLnBrk="0" hangingPunct="0">
                    <a:defRPr/>
                  </a:pPr>
                  <a:r>
                    <a:rPr lang="en-US" sz="2400" b="1">
                      <a:solidFill>
                        <a:srgbClr val="000000"/>
                      </a:solidFill>
                      <a:effectLst>
                        <a:outerShdw blurRad="38100" dist="38100" dir="2700000" algn="tl">
                          <a:srgbClr val="C0C0C0"/>
                        </a:outerShdw>
                      </a:effectLst>
                      <a:latin typeface="Verdana" pitchFamily="34" charset="0"/>
                    </a:rPr>
                    <a:t>1</a:t>
                  </a:r>
                  <a:endParaRPr lang="en-US" sz="2400" b="1" dirty="0">
                    <a:solidFill>
                      <a:srgbClr val="000000"/>
                    </a:solidFill>
                    <a:effectLst>
                      <a:outerShdw blurRad="38100" dist="38100" dir="2700000" algn="tl">
                        <a:srgbClr val="C0C0C0"/>
                      </a:outerShdw>
                    </a:effectLst>
                    <a:latin typeface="Verdana" pitchFamily="34" charset="0"/>
                  </a:endParaRPr>
                </a:p>
              </p:txBody>
            </p:sp>
          </p:grpSp>
        </p:grpSp>
        <p:sp>
          <p:nvSpPr>
            <p:cNvPr id="14" name="Text Box 68">
              <a:extLst>
                <a:ext uri="{FF2B5EF4-FFF2-40B4-BE49-F238E27FC236}">
                  <a16:creationId xmlns:a16="http://schemas.microsoft.com/office/drawing/2014/main" id="{BCEE04B6-F255-49DB-BA7E-07D909B85561}"/>
                </a:ext>
              </a:extLst>
            </p:cNvPr>
            <p:cNvSpPr txBox="1">
              <a:spLocks noChangeArrowheads="1"/>
            </p:cNvSpPr>
            <p:nvPr/>
          </p:nvSpPr>
          <p:spPr bwMode="gray">
            <a:xfrm>
              <a:off x="169" y="1835"/>
              <a:ext cx="2409" cy="271"/>
            </a:xfrm>
            <a:prstGeom prst="rect">
              <a:avLst/>
            </a:prstGeom>
            <a:noFill/>
            <a:ln w="9525">
              <a:noFill/>
              <a:miter lim="800000"/>
              <a:headEnd/>
              <a:tailEnd/>
            </a:ln>
          </p:spPr>
          <p:txBody>
            <a:bodyPr wrap="square">
              <a:spAutoFit/>
            </a:bodyPr>
            <a:lstStyle/>
            <a:p>
              <a:pPr algn="l"/>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i="1" dirty="0" err="1">
                  <a:solidFill>
                    <a:srgbClr val="C00000"/>
                  </a:solidFill>
                  <a:cs typeface="Times New Roman" pitchFamily="18" charset="0"/>
                </a:rPr>
                <a:t>Công</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tác</a:t>
              </a:r>
              <a:r>
                <a:rPr lang="en-US" sz="2200" b="1" i="1" dirty="0">
                  <a:solidFill>
                    <a:srgbClr val="C00000"/>
                  </a:solidFill>
                  <a:cs typeface="Times New Roman" pitchFamily="18" charset="0"/>
                </a:rPr>
                <a:t> ĐBCL</a:t>
              </a:r>
              <a:endParaRPr lang="en-US" sz="2200" b="1" dirty="0">
                <a:solidFill>
                  <a:srgbClr val="FF0000"/>
                </a:solidFill>
                <a:latin typeface="Times New Roman" pitchFamily="18" charset="0"/>
                <a:cs typeface="Times New Roman" pitchFamily="18" charset="0"/>
              </a:endParaRPr>
            </a:p>
          </p:txBody>
        </p:sp>
        <p:sp>
          <p:nvSpPr>
            <p:cNvPr id="15" name="Text Box 70">
              <a:extLst>
                <a:ext uri="{FF2B5EF4-FFF2-40B4-BE49-F238E27FC236}">
                  <a16:creationId xmlns:a16="http://schemas.microsoft.com/office/drawing/2014/main" id="{2BC26C2F-4F87-4B13-8270-FC7126595524}"/>
                </a:ext>
              </a:extLst>
            </p:cNvPr>
            <p:cNvSpPr txBox="1">
              <a:spLocks noChangeArrowheads="1"/>
            </p:cNvSpPr>
            <p:nvPr/>
          </p:nvSpPr>
          <p:spPr bwMode="gray">
            <a:xfrm>
              <a:off x="169" y="2638"/>
              <a:ext cx="2934" cy="252"/>
            </a:xfrm>
            <a:prstGeom prst="rect">
              <a:avLst/>
            </a:prstGeom>
            <a:noFill/>
            <a:ln w="9525">
              <a:noFill/>
              <a:miter lim="800000"/>
              <a:headEnd/>
              <a:tailEnd/>
            </a:ln>
          </p:spPr>
          <p:txBody>
            <a:bodyPr wrap="square">
              <a:spAutoFit/>
            </a:bodyPr>
            <a:lstStyle/>
            <a:p>
              <a:pPr algn="l"/>
              <a:r>
                <a:rPr lang="en-US" sz="2000" b="1" dirty="0">
                  <a:solidFill>
                    <a:srgbClr val="FF33CC"/>
                  </a:solidFill>
                  <a:sym typeface="Wingdings" pitchFamily="2" charset="2"/>
                </a:rPr>
                <a:t></a:t>
              </a:r>
              <a:r>
                <a:rPr lang="en-US" sz="2000" dirty="0">
                  <a:solidFill>
                    <a:schemeClr val="tx1"/>
                  </a:solidFill>
                  <a:cs typeface="Times New Roman" pitchFamily="18" charset="0"/>
                </a:rPr>
                <a:t> </a:t>
              </a:r>
              <a:r>
                <a:rPr lang="en-US" sz="2000" b="1" i="1" dirty="0" err="1">
                  <a:solidFill>
                    <a:srgbClr val="C00000"/>
                  </a:solidFill>
                  <a:cs typeface="Times New Roman" pitchFamily="18" charset="0"/>
                </a:rPr>
                <a:t>Công</a:t>
              </a:r>
              <a:r>
                <a:rPr lang="en-US" sz="2000" b="1" i="1" dirty="0">
                  <a:solidFill>
                    <a:srgbClr val="C00000"/>
                  </a:solidFill>
                  <a:cs typeface="Times New Roman" pitchFamily="18" charset="0"/>
                </a:rPr>
                <a:t> </a:t>
              </a:r>
              <a:r>
                <a:rPr lang="en-US" sz="2000" b="1" i="1" dirty="0" err="1">
                  <a:solidFill>
                    <a:srgbClr val="C00000"/>
                  </a:solidFill>
                  <a:cs typeface="Times New Roman" pitchFamily="18" charset="0"/>
                </a:rPr>
                <a:t>tác</a:t>
              </a:r>
              <a:r>
                <a:rPr lang="en-US" sz="2000" b="1" i="1" dirty="0">
                  <a:solidFill>
                    <a:srgbClr val="C00000"/>
                  </a:solidFill>
                  <a:cs typeface="Times New Roman" pitchFamily="18" charset="0"/>
                </a:rPr>
                <a:t> </a:t>
              </a:r>
              <a:r>
                <a:rPr lang="en-US" sz="2000" b="1" i="1" dirty="0" err="1">
                  <a:solidFill>
                    <a:srgbClr val="C00000"/>
                  </a:solidFill>
                  <a:cs typeface="Times New Roman" pitchFamily="18" charset="0"/>
                </a:rPr>
                <a:t>khảo</a:t>
              </a:r>
              <a:r>
                <a:rPr lang="en-US" sz="2000" b="1" i="1" dirty="0">
                  <a:solidFill>
                    <a:srgbClr val="C00000"/>
                  </a:solidFill>
                  <a:cs typeface="Times New Roman" pitchFamily="18" charset="0"/>
                </a:rPr>
                <a:t> </a:t>
              </a:r>
              <a:r>
                <a:rPr lang="en-US" sz="2000" b="1" i="1" dirty="0" err="1">
                  <a:solidFill>
                    <a:srgbClr val="C00000"/>
                  </a:solidFill>
                  <a:cs typeface="Times New Roman" pitchFamily="18" charset="0"/>
                </a:rPr>
                <a:t>thí</a:t>
              </a:r>
              <a:endParaRPr lang="en-US" sz="2000" b="1" dirty="0">
                <a:solidFill>
                  <a:srgbClr val="FF0000"/>
                </a:solidFill>
                <a:latin typeface="Times New Roman" pitchFamily="18" charset="0"/>
                <a:cs typeface="Times New Roman" pitchFamily="18" charset="0"/>
              </a:endParaRPr>
            </a:p>
          </p:txBody>
        </p:sp>
      </p:grpSp>
      <p:sp>
        <p:nvSpPr>
          <p:cNvPr id="31" name="Rectangle 6">
            <a:extLst>
              <a:ext uri="{FF2B5EF4-FFF2-40B4-BE49-F238E27FC236}">
                <a16:creationId xmlns:a16="http://schemas.microsoft.com/office/drawing/2014/main" id="{9D5B4B3B-8717-48DE-8CBC-3B3FB0C6B946}"/>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grpSp>
        <p:nvGrpSpPr>
          <p:cNvPr id="32" name="Group 4">
            <a:extLst>
              <a:ext uri="{FF2B5EF4-FFF2-40B4-BE49-F238E27FC236}">
                <a16:creationId xmlns:a16="http://schemas.microsoft.com/office/drawing/2014/main" id="{C29E7668-DB9D-490B-90D7-9BE9DEE814BB}"/>
              </a:ext>
            </a:extLst>
          </p:cNvPr>
          <p:cNvGrpSpPr/>
          <p:nvPr/>
        </p:nvGrpSpPr>
        <p:grpSpPr>
          <a:xfrm>
            <a:off x="5610393" y="1490967"/>
            <a:ext cx="4091160" cy="4598937"/>
            <a:chOff x="524379" y="1367159"/>
            <a:chExt cx="3436016" cy="4106016"/>
          </a:xfrm>
        </p:grpSpPr>
        <p:sp>
          <p:nvSpPr>
            <p:cNvPr id="33" name="Rounded Rectangle 38">
              <a:extLst>
                <a:ext uri="{FF2B5EF4-FFF2-40B4-BE49-F238E27FC236}">
                  <a16:creationId xmlns:a16="http://schemas.microsoft.com/office/drawing/2014/main" id="{BFB498FB-9B37-44C7-8395-AF80168089E7}"/>
                </a:ext>
              </a:extLst>
            </p:cNvPr>
            <p:cNvSpPr/>
            <p:nvPr/>
          </p:nvSpPr>
          <p:spPr>
            <a:xfrm>
              <a:off x="524379" y="1367159"/>
              <a:ext cx="3436016" cy="4106016"/>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ounded Rectangle 5">
              <a:extLst>
                <a:ext uri="{FF2B5EF4-FFF2-40B4-BE49-F238E27FC236}">
                  <a16:creationId xmlns:a16="http://schemas.microsoft.com/office/drawing/2014/main" id="{0675A546-B59F-4689-9CE7-489F5C0BA967}"/>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35" name="TextBox 34">
            <a:extLst>
              <a:ext uri="{FF2B5EF4-FFF2-40B4-BE49-F238E27FC236}">
                <a16:creationId xmlns:a16="http://schemas.microsoft.com/office/drawing/2014/main" id="{4E2ECA7B-1BF3-4FF4-BF52-560EA5501B01}"/>
              </a:ext>
            </a:extLst>
          </p:cNvPr>
          <p:cNvSpPr txBox="1"/>
          <p:nvPr/>
        </p:nvSpPr>
        <p:spPr>
          <a:xfrm>
            <a:off x="5737092" y="1687295"/>
            <a:ext cx="3964461" cy="4206280"/>
          </a:xfrm>
          <a:prstGeom prst="rect">
            <a:avLst/>
          </a:prstGeom>
          <a:noFill/>
        </p:spPr>
        <p:txBody>
          <a:bodyPr wrap="square" rtlCol="0">
            <a:spAutoFit/>
          </a:bodyPr>
          <a:lstStyle/>
          <a:p>
            <a:pPr lvl="0" algn="just">
              <a:lnSpc>
                <a:spcPct val="120000"/>
              </a:lnSpc>
              <a:spcBef>
                <a:spcPts val="100"/>
              </a:spcBef>
              <a:spcAft>
                <a:spcPts val="100"/>
              </a:spcAft>
            </a:pPr>
            <a:r>
              <a:rPr lang="en-US" sz="2200" b="1" dirty="0">
                <a:solidFill>
                  <a:schemeClr val="bg1"/>
                </a:solidFill>
                <a:latin typeface="Arial"/>
                <a:ea typeface="Arial Unicode MS" pitchFamily="34" charset="-128"/>
                <a:cs typeface="Arial Unicode MS" pitchFamily="34" charset="-128"/>
              </a:rPr>
              <a:t>- HĐ ĐBCL: </a:t>
            </a:r>
            <a:r>
              <a:rPr lang="en-US" sz="2200" b="1" dirty="0" err="1">
                <a:solidFill>
                  <a:schemeClr val="bg1"/>
                </a:solidFill>
                <a:latin typeface="Arial"/>
                <a:ea typeface="Arial Unicode MS" pitchFamily="34" charset="-128"/>
                <a:cs typeface="Arial Unicode MS" pitchFamily="34" charset="-128"/>
              </a:rPr>
              <a:t>Đổi</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mới</a:t>
            </a:r>
            <a:r>
              <a:rPr lang="en-US" sz="2200" b="1" dirty="0">
                <a:solidFill>
                  <a:schemeClr val="bg1"/>
                </a:solidFill>
                <a:latin typeface="Arial"/>
                <a:ea typeface="Arial Unicode MS" pitchFamily="34" charset="-128"/>
                <a:cs typeface="Arial Unicode MS" pitchFamily="34" charset="-128"/>
              </a:rPr>
              <a:t> PP </a:t>
            </a:r>
            <a:r>
              <a:rPr lang="en-US" sz="2200" b="1" dirty="0" err="1">
                <a:solidFill>
                  <a:schemeClr val="bg1"/>
                </a:solidFill>
                <a:latin typeface="Arial"/>
                <a:ea typeface="Arial Unicode MS" pitchFamily="34" charset="-128"/>
                <a:cs typeface="Arial Unicode MS" pitchFamily="34" charset="-128"/>
              </a:rPr>
              <a:t>giảng</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dạy</a:t>
            </a:r>
            <a:r>
              <a:rPr lang="en-US" sz="2200" b="1" dirty="0">
                <a:solidFill>
                  <a:schemeClr val="bg1"/>
                </a:solidFill>
                <a:latin typeface="Arial"/>
                <a:ea typeface="Arial Unicode MS" pitchFamily="34" charset="-128"/>
                <a:cs typeface="Arial Unicode MS" pitchFamily="34" charset="-128"/>
              </a:rPr>
              <a:t>, PP </a:t>
            </a:r>
            <a:r>
              <a:rPr lang="en-US" sz="2200" b="1" dirty="0" err="1">
                <a:solidFill>
                  <a:schemeClr val="bg1"/>
                </a:solidFill>
                <a:latin typeface="Arial"/>
                <a:ea typeface="Arial Unicode MS" pitchFamily="34" charset="-128"/>
                <a:cs typeface="Arial Unicode MS" pitchFamily="34" charset="-128"/>
              </a:rPr>
              <a:t>đánh</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giá</a:t>
            </a:r>
            <a:r>
              <a:rPr lang="en-US" sz="2200" b="1" dirty="0">
                <a:solidFill>
                  <a:schemeClr val="bg1"/>
                </a:solidFill>
                <a:latin typeface="Arial"/>
                <a:ea typeface="Arial Unicode MS" pitchFamily="34" charset="-128"/>
                <a:cs typeface="Arial Unicode MS" pitchFamily="34" charset="-128"/>
              </a:rPr>
              <a:t>, PP </a:t>
            </a:r>
            <a:r>
              <a:rPr lang="en-US" sz="2200" b="1" dirty="0" err="1">
                <a:solidFill>
                  <a:schemeClr val="bg1"/>
                </a:solidFill>
                <a:latin typeface="Arial"/>
                <a:ea typeface="Arial Unicode MS" pitchFamily="34" charset="-128"/>
                <a:cs typeface="Arial Unicode MS" pitchFamily="34" charset="-128"/>
              </a:rPr>
              <a:t>kiểm</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tra</a:t>
            </a:r>
            <a:r>
              <a:rPr lang="en-US" sz="2200" b="1" dirty="0">
                <a:solidFill>
                  <a:schemeClr val="bg1"/>
                </a:solidFill>
                <a:latin typeface="Arial"/>
                <a:ea typeface="Arial Unicode MS" pitchFamily="34" charset="-128"/>
                <a:cs typeface="Arial Unicode MS" pitchFamily="34" charset="-128"/>
              </a:rPr>
              <a:t>, ...</a:t>
            </a:r>
          </a:p>
          <a:p>
            <a:pPr lvl="0" algn="just">
              <a:lnSpc>
                <a:spcPct val="120000"/>
              </a:lnSpc>
              <a:spcBef>
                <a:spcPts val="100"/>
              </a:spcBef>
              <a:spcAft>
                <a:spcPts val="100"/>
              </a:spcAft>
            </a:pP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Hoạt</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động</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đánh</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giá</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chất</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lượng</a:t>
            </a:r>
            <a:r>
              <a:rPr lang="en-US" sz="2200" b="1" dirty="0">
                <a:solidFill>
                  <a:schemeClr val="bg1"/>
                </a:solidFill>
                <a:latin typeface="Arial"/>
                <a:ea typeface="Arial Unicode MS" pitchFamily="34" charset="-128"/>
                <a:cs typeface="Arial Unicode MS" pitchFamily="34" charset="-128"/>
              </a:rPr>
              <a:t> GD bao </a:t>
            </a:r>
            <a:r>
              <a:rPr lang="en-US" sz="2200" b="1" dirty="0" err="1">
                <a:solidFill>
                  <a:schemeClr val="bg1"/>
                </a:solidFill>
                <a:latin typeface="Arial"/>
                <a:ea typeface="Arial Unicode MS" pitchFamily="34" charset="-128"/>
                <a:cs typeface="Arial Unicode MS" pitchFamily="34" charset="-128"/>
              </a:rPr>
              <a:t>gồm</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Tự</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đánh</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giá</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và</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đánh</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giá</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ngoài</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đối</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tượng</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đánh</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giá</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là</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nhà</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trường</a:t>
            </a:r>
            <a:r>
              <a:rPr lang="en-US" sz="2200" b="1" dirty="0">
                <a:solidFill>
                  <a:schemeClr val="bg1"/>
                </a:solidFill>
                <a:latin typeface="Arial"/>
                <a:ea typeface="Arial Unicode MS" pitchFamily="34" charset="-128"/>
                <a:cs typeface="Arial Unicode MS" pitchFamily="34" charset="-128"/>
              </a:rPr>
              <a:t> (CSGD) </a:t>
            </a:r>
            <a:r>
              <a:rPr lang="en-US" sz="2200" b="1" dirty="0" err="1">
                <a:solidFill>
                  <a:schemeClr val="bg1"/>
                </a:solidFill>
                <a:latin typeface="Arial"/>
                <a:ea typeface="Arial Unicode MS" pitchFamily="34" charset="-128"/>
                <a:cs typeface="Arial Unicode MS" pitchFamily="34" charset="-128"/>
              </a:rPr>
              <a:t>và</a:t>
            </a:r>
            <a:r>
              <a:rPr lang="en-US" sz="2200" b="1" dirty="0">
                <a:solidFill>
                  <a:schemeClr val="bg1"/>
                </a:solidFill>
                <a:latin typeface="Arial"/>
                <a:ea typeface="Arial Unicode MS" pitchFamily="34" charset="-128"/>
                <a:cs typeface="Arial Unicode MS" pitchFamily="34" charset="-128"/>
              </a:rPr>
              <a:t> CTĐT.</a:t>
            </a:r>
          </a:p>
          <a:p>
            <a:pPr lvl="0" algn="just">
              <a:lnSpc>
                <a:spcPct val="120000"/>
              </a:lnSpc>
              <a:spcBef>
                <a:spcPts val="100"/>
              </a:spcBef>
              <a:spcAft>
                <a:spcPts val="100"/>
              </a:spcAft>
            </a:pP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Hoạt</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động</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khảo</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sát</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đối</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với</a:t>
            </a:r>
            <a:r>
              <a:rPr lang="en-US" sz="2200" b="1" dirty="0">
                <a:solidFill>
                  <a:schemeClr val="bg1"/>
                </a:solidFill>
                <a:latin typeface="Arial"/>
                <a:ea typeface="Arial Unicode MS" pitchFamily="34" charset="-128"/>
                <a:cs typeface="Arial Unicode MS" pitchFamily="34" charset="-128"/>
              </a:rPr>
              <a:t> SV, GV </a:t>
            </a:r>
            <a:r>
              <a:rPr lang="en-US" sz="2200" b="1" dirty="0" err="1">
                <a:solidFill>
                  <a:schemeClr val="bg1"/>
                </a:solidFill>
                <a:latin typeface="Arial"/>
                <a:ea typeface="Arial Unicode MS" pitchFamily="34" charset="-128"/>
                <a:cs typeface="Arial Unicode MS" pitchFamily="34" charset="-128"/>
              </a:rPr>
              <a:t>và</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các</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bên</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liên</a:t>
            </a:r>
            <a:r>
              <a:rPr lang="en-US" sz="2200" b="1" dirty="0">
                <a:solidFill>
                  <a:schemeClr val="bg1"/>
                </a:solidFill>
                <a:latin typeface="Arial"/>
                <a:ea typeface="Arial Unicode MS" pitchFamily="34" charset="-128"/>
                <a:cs typeface="Arial Unicode MS" pitchFamily="34" charset="-128"/>
              </a:rPr>
              <a:t> </a:t>
            </a:r>
            <a:r>
              <a:rPr lang="en-US" sz="2200" b="1" dirty="0" err="1">
                <a:solidFill>
                  <a:schemeClr val="bg1"/>
                </a:solidFill>
                <a:latin typeface="Arial"/>
                <a:ea typeface="Arial Unicode MS" pitchFamily="34" charset="-128"/>
                <a:cs typeface="Arial Unicode MS" pitchFamily="34" charset="-128"/>
              </a:rPr>
              <a:t>quan</a:t>
            </a:r>
            <a:endParaRPr lang="en-US" sz="2200" b="1" dirty="0">
              <a:solidFill>
                <a:schemeClr val="bg1"/>
              </a:solidFill>
              <a:latin typeface="Arial"/>
              <a:ea typeface="Arial Unicode MS" pitchFamily="34" charset="-128"/>
              <a:cs typeface="Arial Unicode MS" pitchFamily="34" charset="-128"/>
            </a:endParaRPr>
          </a:p>
        </p:txBody>
      </p:sp>
      <p:sp>
        <p:nvSpPr>
          <p:cNvPr id="36" name="Right Arrow 42">
            <a:extLst>
              <a:ext uri="{FF2B5EF4-FFF2-40B4-BE49-F238E27FC236}">
                <a16:creationId xmlns:a16="http://schemas.microsoft.com/office/drawing/2014/main" id="{31D747DA-4025-4A42-A57C-1588CA67B4D1}"/>
              </a:ext>
            </a:extLst>
          </p:cNvPr>
          <p:cNvSpPr/>
          <p:nvPr/>
        </p:nvSpPr>
        <p:spPr>
          <a:xfrm>
            <a:off x="4592785" y="2841162"/>
            <a:ext cx="990600" cy="304800"/>
          </a:xfrm>
          <a:prstGeom prst="rightArrow">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62917928"/>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par>
                                <p:cTn id="8" presetID="3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800" decel="100000"/>
                                        <p:tgtEl>
                                          <p:spTgt spid="32"/>
                                        </p:tgtEl>
                                      </p:cBhvr>
                                    </p:animEffect>
                                    <p:anim calcmode="lin" valueType="num">
                                      <p:cBhvr>
                                        <p:cTn id="11" dur="800" decel="100000" fill="hold"/>
                                        <p:tgtEl>
                                          <p:spTgt spid="32"/>
                                        </p:tgtEl>
                                        <p:attrNameLst>
                                          <p:attrName>style.rotation</p:attrName>
                                        </p:attrNameLst>
                                      </p:cBhvr>
                                      <p:tavLst>
                                        <p:tav tm="0">
                                          <p:val>
                                            <p:fltVal val="-90"/>
                                          </p:val>
                                        </p:tav>
                                        <p:tav tm="100000">
                                          <p:val>
                                            <p:fltVal val="0"/>
                                          </p:val>
                                        </p:tav>
                                      </p:tavLst>
                                    </p:anim>
                                    <p:anim calcmode="lin" valueType="num">
                                      <p:cBhvr>
                                        <p:cTn id="12" dur="800" decel="100000" fill="hold"/>
                                        <p:tgtEl>
                                          <p:spTgt spid="32"/>
                                        </p:tgtEl>
                                        <p:attrNameLst>
                                          <p:attrName>ppt_x</p:attrName>
                                        </p:attrNameLst>
                                      </p:cBhvr>
                                      <p:tavLst>
                                        <p:tav tm="0">
                                          <p:val>
                                            <p:strVal val="#ppt_x+0.4"/>
                                          </p:val>
                                        </p:tav>
                                        <p:tav tm="100000">
                                          <p:val>
                                            <p:strVal val="#ppt_x-0.05"/>
                                          </p:val>
                                        </p:tav>
                                      </p:tavLst>
                                    </p:anim>
                                    <p:anim calcmode="lin" valueType="num">
                                      <p:cBhvr>
                                        <p:cTn id="13" dur="800" decel="100000" fill="hold"/>
                                        <p:tgtEl>
                                          <p:spTgt spid="32"/>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par>
                                <p:cTn id="16" presetID="18" presetClass="entr" presetSubtype="6"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strips(downRight)">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768096"/>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78381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1. </a:t>
            </a:r>
            <a:r>
              <a:rPr lang="en-US" sz="2600" b="1" dirty="0" err="1">
                <a:solidFill>
                  <a:schemeClr val="bg1"/>
                </a:solidFill>
              </a:rPr>
              <a:t>Giới</a:t>
            </a:r>
            <a:r>
              <a:rPr lang="en-US" sz="2600" b="1" dirty="0">
                <a:solidFill>
                  <a:schemeClr val="bg1"/>
                </a:solidFill>
              </a:rPr>
              <a:t> </a:t>
            </a:r>
            <a:r>
              <a:rPr lang="en-US" sz="2600" b="1" dirty="0" err="1">
                <a:solidFill>
                  <a:schemeClr val="bg1"/>
                </a:solidFill>
              </a:rPr>
              <a:t>thiệu</a:t>
            </a:r>
            <a:r>
              <a:rPr lang="en-US" sz="2600" b="1" dirty="0">
                <a:solidFill>
                  <a:schemeClr val="bg1"/>
                </a:solidFill>
              </a:rPr>
              <a:t> </a:t>
            </a:r>
            <a:r>
              <a:rPr lang="en-US" sz="2600" b="1" dirty="0" err="1">
                <a:solidFill>
                  <a:schemeClr val="bg1"/>
                </a:solidFill>
              </a:rPr>
              <a:t>chức</a:t>
            </a:r>
            <a:r>
              <a:rPr lang="en-US" sz="2600" b="1" dirty="0">
                <a:solidFill>
                  <a:schemeClr val="bg1"/>
                </a:solidFill>
              </a:rPr>
              <a:t> </a:t>
            </a:r>
            <a:r>
              <a:rPr lang="en-US" sz="2600" b="1" dirty="0" err="1">
                <a:solidFill>
                  <a:schemeClr val="bg1"/>
                </a:solidFill>
              </a:rPr>
              <a:t>năng</a:t>
            </a:r>
            <a:r>
              <a:rPr lang="en-US" sz="2600" b="1" dirty="0">
                <a:solidFill>
                  <a:schemeClr val="bg1"/>
                </a:solidFill>
              </a:rPr>
              <a:t> </a:t>
            </a:r>
            <a:r>
              <a:rPr lang="en-US" sz="2600" b="1" dirty="0" err="1">
                <a:solidFill>
                  <a:schemeClr val="bg1"/>
                </a:solidFill>
              </a:rPr>
              <a:t>nhiệm</a:t>
            </a:r>
            <a:r>
              <a:rPr lang="en-US" sz="2600" b="1" dirty="0">
                <a:solidFill>
                  <a:schemeClr val="bg1"/>
                </a:solidFill>
              </a:rPr>
              <a:t> </a:t>
            </a:r>
            <a:r>
              <a:rPr lang="en-US" sz="2600" b="1" dirty="0" err="1">
                <a:solidFill>
                  <a:schemeClr val="bg1"/>
                </a:solidFill>
              </a:rPr>
              <a:t>vụ</a:t>
            </a:r>
            <a:r>
              <a:rPr lang="en-US" sz="2600" b="1" dirty="0">
                <a:solidFill>
                  <a:schemeClr val="bg1"/>
                </a:solidFill>
              </a:rPr>
              <a:t> </a:t>
            </a:r>
            <a:r>
              <a:rPr lang="en-US" sz="2600" b="1" dirty="0" err="1">
                <a:solidFill>
                  <a:schemeClr val="bg1"/>
                </a:solidFill>
              </a:rPr>
              <a:t>của</a:t>
            </a:r>
            <a:r>
              <a:rPr lang="en-US" sz="2600" b="1" dirty="0">
                <a:solidFill>
                  <a:schemeClr val="bg1"/>
                </a:solidFill>
              </a:rPr>
              <a:t> </a:t>
            </a:r>
            <a:r>
              <a:rPr lang="en-US" sz="2600" b="1" err="1">
                <a:solidFill>
                  <a:schemeClr val="bg1"/>
                </a:solidFill>
              </a:rPr>
              <a:t>phòng</a:t>
            </a:r>
            <a:r>
              <a:rPr lang="en-US" sz="2600" b="1">
                <a:solidFill>
                  <a:schemeClr val="bg1"/>
                </a:solidFill>
              </a:rPr>
              <a:t> KT&amp;ĐBCL</a:t>
            </a:r>
            <a:endParaRPr lang="en-US" sz="2600" b="1" dirty="0">
              <a:solidFill>
                <a:schemeClr val="bg1"/>
              </a:solidFill>
            </a:endParaRPr>
          </a:p>
        </p:txBody>
      </p:sp>
      <p:sp>
        <p:nvSpPr>
          <p:cNvPr id="27" name="TextBox 26">
            <a:extLst>
              <a:ext uri="{FF2B5EF4-FFF2-40B4-BE49-F238E27FC236}">
                <a16:creationId xmlns:a16="http://schemas.microsoft.com/office/drawing/2014/main" id="{E03B88E2-60C8-4337-8215-FC3045BF7B54}"/>
              </a:ext>
            </a:extLst>
          </p:cNvPr>
          <p:cNvSpPr txBox="1"/>
          <p:nvPr/>
        </p:nvSpPr>
        <p:spPr>
          <a:xfrm>
            <a:off x="48768" y="1353312"/>
            <a:ext cx="6310122" cy="461665"/>
          </a:xfrm>
          <a:prstGeom prst="rect">
            <a:avLst/>
          </a:prstGeom>
          <a:noFill/>
        </p:spPr>
        <p:txBody>
          <a:bodyPr wrap="square">
            <a:spAutoFit/>
          </a:bodyPr>
          <a:lstStyle/>
          <a:p>
            <a:pPr algn="l"/>
            <a:r>
              <a:rPr lang="en-US" sz="2400" b="1" i="0" dirty="0">
                <a:solidFill>
                  <a:srgbClr val="FF0000"/>
                </a:solidFill>
                <a:effectLst/>
                <a:latin typeface="+mj-lt"/>
              </a:rPr>
              <a:t>1.3. </a:t>
            </a:r>
            <a:r>
              <a:rPr lang="en-US" sz="2400" b="1" i="0" dirty="0" err="1">
                <a:solidFill>
                  <a:srgbClr val="FF0000"/>
                </a:solidFill>
                <a:effectLst/>
                <a:latin typeface="+mj-lt"/>
              </a:rPr>
              <a:t>Chức</a:t>
            </a:r>
            <a:r>
              <a:rPr lang="en-US" sz="2400" b="1" i="0" dirty="0">
                <a:solidFill>
                  <a:srgbClr val="FF0000"/>
                </a:solidFill>
                <a:effectLst/>
                <a:latin typeface="+mj-lt"/>
              </a:rPr>
              <a:t> </a:t>
            </a:r>
            <a:r>
              <a:rPr lang="en-US" sz="2400" b="1" i="0" dirty="0" err="1">
                <a:solidFill>
                  <a:srgbClr val="FF0000"/>
                </a:solidFill>
                <a:effectLst/>
                <a:latin typeface="+mj-lt"/>
              </a:rPr>
              <a:t>năng</a:t>
            </a:r>
            <a:r>
              <a:rPr lang="en-US" sz="2400" b="1" i="0" dirty="0">
                <a:solidFill>
                  <a:srgbClr val="FF0000"/>
                </a:solidFill>
                <a:effectLst/>
                <a:latin typeface="+mj-lt"/>
              </a:rPr>
              <a:t>, </a:t>
            </a:r>
            <a:r>
              <a:rPr lang="en-US" sz="2400" b="1" i="0" dirty="0" err="1">
                <a:solidFill>
                  <a:srgbClr val="FF0000"/>
                </a:solidFill>
                <a:effectLst/>
                <a:latin typeface="+mj-lt"/>
              </a:rPr>
              <a:t>nhiệm</a:t>
            </a:r>
            <a:r>
              <a:rPr lang="en-US" sz="2400" b="1" i="0" dirty="0">
                <a:solidFill>
                  <a:srgbClr val="FF0000"/>
                </a:solidFill>
                <a:effectLst/>
                <a:latin typeface="+mj-lt"/>
              </a:rPr>
              <a:t> </a:t>
            </a:r>
            <a:r>
              <a:rPr lang="en-US" sz="2400" b="1" i="0" dirty="0" err="1">
                <a:solidFill>
                  <a:srgbClr val="FF0000"/>
                </a:solidFill>
                <a:effectLst/>
                <a:latin typeface="+mj-lt"/>
              </a:rPr>
              <a:t>vụ</a:t>
            </a:r>
            <a:endParaRPr lang="en-US" sz="2400" dirty="0">
              <a:solidFill>
                <a:srgbClr val="FF0000"/>
              </a:solidFill>
              <a:latin typeface="+mj-lt"/>
            </a:endParaRPr>
          </a:p>
        </p:txBody>
      </p:sp>
      <p:pic>
        <p:nvPicPr>
          <p:cNvPr id="7" name="Picture 6">
            <a:extLst>
              <a:ext uri="{FF2B5EF4-FFF2-40B4-BE49-F238E27FC236}">
                <a16:creationId xmlns:a16="http://schemas.microsoft.com/office/drawing/2014/main" id="{105D9DF2-4B7A-4C89-9068-5DFAED0E8C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23787" y="1326736"/>
            <a:ext cx="3296481" cy="2311068"/>
          </a:xfrm>
          <a:prstGeom prst="rect">
            <a:avLst/>
          </a:prstGeom>
        </p:spPr>
      </p:pic>
      <p:grpSp>
        <p:nvGrpSpPr>
          <p:cNvPr id="10" name="Group 73">
            <a:extLst>
              <a:ext uri="{FF2B5EF4-FFF2-40B4-BE49-F238E27FC236}">
                <a16:creationId xmlns:a16="http://schemas.microsoft.com/office/drawing/2014/main" id="{903BDAB1-BB80-4B10-809F-73C99C7C86B6}"/>
              </a:ext>
            </a:extLst>
          </p:cNvPr>
          <p:cNvGrpSpPr>
            <a:grpSpLocks/>
          </p:cNvGrpSpPr>
          <p:nvPr/>
        </p:nvGrpSpPr>
        <p:grpSpPr bwMode="auto">
          <a:xfrm>
            <a:off x="87866" y="4235452"/>
            <a:ext cx="4572000" cy="946151"/>
            <a:chOff x="-69" y="2386"/>
            <a:chExt cx="3070" cy="596"/>
          </a:xfrm>
        </p:grpSpPr>
        <p:grpSp>
          <p:nvGrpSpPr>
            <p:cNvPr id="11" name="Group 40">
              <a:extLst>
                <a:ext uri="{FF2B5EF4-FFF2-40B4-BE49-F238E27FC236}">
                  <a16:creationId xmlns:a16="http://schemas.microsoft.com/office/drawing/2014/main" id="{4EEEFCA8-9CA9-4C53-8816-785E6E4FB2D2}"/>
                </a:ext>
              </a:extLst>
            </p:cNvPr>
            <p:cNvGrpSpPr>
              <a:grpSpLocks/>
            </p:cNvGrpSpPr>
            <p:nvPr/>
          </p:nvGrpSpPr>
          <p:grpSpPr bwMode="auto">
            <a:xfrm>
              <a:off x="-69" y="2386"/>
              <a:ext cx="3070" cy="596"/>
              <a:chOff x="-94" y="2769"/>
              <a:chExt cx="4212" cy="817"/>
            </a:xfrm>
          </p:grpSpPr>
          <p:sp>
            <p:nvSpPr>
              <p:cNvPr id="25" name="Rectangle 41">
                <a:extLst>
                  <a:ext uri="{FF2B5EF4-FFF2-40B4-BE49-F238E27FC236}">
                    <a16:creationId xmlns:a16="http://schemas.microsoft.com/office/drawing/2014/main" id="{4DB91D40-0CB3-4F0C-A078-17CB3E3A6AA0}"/>
                  </a:ext>
                </a:extLst>
              </p:cNvPr>
              <p:cNvSpPr>
                <a:spLocks noChangeArrowheads="1"/>
              </p:cNvSpPr>
              <p:nvPr/>
            </p:nvSpPr>
            <p:spPr bwMode="gray">
              <a:xfrm>
                <a:off x="-94" y="2980"/>
                <a:ext cx="3791" cy="576"/>
              </a:xfrm>
              <a:prstGeom prst="rect">
                <a:avLst/>
              </a:prstGeom>
              <a:gradFill rotWithShape="1">
                <a:gsLst>
                  <a:gs pos="0">
                    <a:srgbClr val="FFFFFF"/>
                  </a:gs>
                  <a:gs pos="100000">
                    <a:srgbClr val="00CC99"/>
                  </a:gs>
                </a:gsLst>
                <a:lin ang="0" scaled="1"/>
              </a:gradFill>
              <a:ln w="9525" algn="ctr">
                <a:noFill/>
                <a:miter lim="800000"/>
                <a:headEnd/>
                <a:tailEnd/>
              </a:ln>
            </p:spPr>
            <p:txBody>
              <a:bodyPr wrap="none" anchor="ctr"/>
              <a:lstStyle/>
              <a:p>
                <a:endParaRPr lang="en-US"/>
              </a:p>
            </p:txBody>
          </p:sp>
          <p:grpSp>
            <p:nvGrpSpPr>
              <p:cNvPr id="26" name="Group 42">
                <a:extLst>
                  <a:ext uri="{FF2B5EF4-FFF2-40B4-BE49-F238E27FC236}">
                    <a16:creationId xmlns:a16="http://schemas.microsoft.com/office/drawing/2014/main" id="{09C0A015-F4C9-4668-8199-932E7B51EF33}"/>
                  </a:ext>
                </a:extLst>
              </p:cNvPr>
              <p:cNvGrpSpPr>
                <a:grpSpLocks/>
              </p:cNvGrpSpPr>
              <p:nvPr/>
            </p:nvGrpSpPr>
            <p:grpSpPr bwMode="auto">
              <a:xfrm>
                <a:off x="3296" y="2769"/>
                <a:ext cx="822" cy="817"/>
                <a:chOff x="94" y="1035"/>
                <a:chExt cx="1680" cy="1686"/>
              </a:xfrm>
            </p:grpSpPr>
            <p:sp>
              <p:nvSpPr>
                <p:cNvPr id="29" name="Oval 43">
                  <a:extLst>
                    <a:ext uri="{FF2B5EF4-FFF2-40B4-BE49-F238E27FC236}">
                      <a16:creationId xmlns:a16="http://schemas.microsoft.com/office/drawing/2014/main" id="{C6ED8D71-FF73-4C06-89F9-8FAF83405510}"/>
                    </a:ext>
                  </a:extLst>
                </p:cNvPr>
                <p:cNvSpPr>
                  <a:spLocks noChangeArrowheads="1"/>
                </p:cNvSpPr>
                <p:nvPr/>
              </p:nvSpPr>
              <p:spPr bwMode="gray">
                <a:xfrm>
                  <a:off x="94" y="1035"/>
                  <a:ext cx="1680" cy="1686"/>
                </a:xfrm>
                <a:prstGeom prst="ellipse">
                  <a:avLst/>
                </a:prstGeom>
                <a:gradFill rotWithShape="1">
                  <a:gsLst>
                    <a:gs pos="0">
                      <a:srgbClr val="00CC99"/>
                    </a:gs>
                    <a:gs pos="100000">
                      <a:srgbClr val="003225"/>
                    </a:gs>
                  </a:gsLst>
                  <a:lin ang="5400000" scaled="1"/>
                </a:gradFill>
                <a:ln w="9525">
                  <a:noFill/>
                  <a:round/>
                  <a:headEnd/>
                  <a:tailEnd/>
                </a:ln>
              </p:spPr>
              <p:txBody>
                <a:bodyPr wrap="none" anchor="ctr"/>
                <a:lstStyle/>
                <a:p>
                  <a:endParaRPr lang="en-US"/>
                </a:p>
              </p:txBody>
            </p:sp>
            <p:sp>
              <p:nvSpPr>
                <p:cNvPr id="30" name="Freeform 44">
                  <a:extLst>
                    <a:ext uri="{FF2B5EF4-FFF2-40B4-BE49-F238E27FC236}">
                      <a16:creationId xmlns:a16="http://schemas.microsoft.com/office/drawing/2014/main" id="{37E39FED-C7FC-4105-8F5F-BEA3440FC96E}"/>
                    </a:ext>
                  </a:extLst>
                </p:cNvPr>
                <p:cNvSpPr>
                  <a:spLocks/>
                </p:cNvSpPr>
                <p:nvPr/>
              </p:nvSpPr>
              <p:spPr bwMode="gray">
                <a:xfrm>
                  <a:off x="317" y="1138"/>
                  <a:ext cx="1297" cy="633"/>
                </a:xfrm>
                <a:custGeom>
                  <a:avLst/>
                  <a:gdLst>
                    <a:gd name="T0" fmla="*/ 995 w 1321"/>
                    <a:gd name="T1" fmla="*/ 79 h 712"/>
                    <a:gd name="T2" fmla="*/ 1008 w 1321"/>
                    <a:gd name="T3" fmla="*/ 87 h 712"/>
                    <a:gd name="T4" fmla="*/ 1011 w 1321"/>
                    <a:gd name="T5" fmla="*/ 94 h 712"/>
                    <a:gd name="T6" fmla="*/ 1006 w 1321"/>
                    <a:gd name="T7" fmla="*/ 102 h 712"/>
                    <a:gd name="T8" fmla="*/ 993 w 1321"/>
                    <a:gd name="T9" fmla="*/ 107 h 712"/>
                    <a:gd name="T10" fmla="*/ 973 w 1321"/>
                    <a:gd name="T11" fmla="*/ 114 h 712"/>
                    <a:gd name="T12" fmla="*/ 948 w 1321"/>
                    <a:gd name="T13" fmla="*/ 119 h 712"/>
                    <a:gd name="T14" fmla="*/ 915 w 1321"/>
                    <a:gd name="T15" fmla="*/ 124 h 712"/>
                    <a:gd name="T16" fmla="*/ 878 w 1321"/>
                    <a:gd name="T17" fmla="*/ 128 h 712"/>
                    <a:gd name="T18" fmla="*/ 836 w 1321"/>
                    <a:gd name="T19" fmla="*/ 132 h 712"/>
                    <a:gd name="T20" fmla="*/ 789 w 1321"/>
                    <a:gd name="T21" fmla="*/ 134 h 712"/>
                    <a:gd name="T22" fmla="*/ 740 w 1321"/>
                    <a:gd name="T23" fmla="*/ 135 h 712"/>
                    <a:gd name="T24" fmla="*/ 686 w 1321"/>
                    <a:gd name="T25" fmla="*/ 139 h 712"/>
                    <a:gd name="T26" fmla="*/ 631 w 1321"/>
                    <a:gd name="T27" fmla="*/ 140 h 712"/>
                    <a:gd name="T28" fmla="*/ 609 w 1321"/>
                    <a:gd name="T29" fmla="*/ 141 h 712"/>
                    <a:gd name="T30" fmla="*/ 365 w 1321"/>
                    <a:gd name="T31" fmla="*/ 141 h 712"/>
                    <a:gd name="T32" fmla="*/ 361 w 1321"/>
                    <a:gd name="T33" fmla="*/ 141 h 712"/>
                    <a:gd name="T34" fmla="*/ 313 w 1321"/>
                    <a:gd name="T35" fmla="*/ 140 h 712"/>
                    <a:gd name="T36" fmla="*/ 267 w 1321"/>
                    <a:gd name="T37" fmla="*/ 139 h 712"/>
                    <a:gd name="T38" fmla="*/ 223 w 1321"/>
                    <a:gd name="T39" fmla="*/ 137 h 712"/>
                    <a:gd name="T40" fmla="*/ 180 w 1321"/>
                    <a:gd name="T41" fmla="*/ 134 h 712"/>
                    <a:gd name="T42" fmla="*/ 143 w 1321"/>
                    <a:gd name="T43" fmla="*/ 134 h 712"/>
                    <a:gd name="T44" fmla="*/ 110 w 1321"/>
                    <a:gd name="T45" fmla="*/ 130 h 712"/>
                    <a:gd name="T46" fmla="*/ 76 w 1321"/>
                    <a:gd name="T47" fmla="*/ 127 h 712"/>
                    <a:gd name="T48" fmla="*/ 53 w 1321"/>
                    <a:gd name="T49" fmla="*/ 125 h 712"/>
                    <a:gd name="T50" fmla="*/ 26 w 1321"/>
                    <a:gd name="T51" fmla="*/ 119 h 712"/>
                    <a:gd name="T52" fmla="*/ 18 w 1321"/>
                    <a:gd name="T53" fmla="*/ 115 h 712"/>
                    <a:gd name="T54" fmla="*/ 6 w 1321"/>
                    <a:gd name="T55" fmla="*/ 110 h 712"/>
                    <a:gd name="T56" fmla="*/ 0 w 1321"/>
                    <a:gd name="T57" fmla="*/ 103 h 712"/>
                    <a:gd name="T58" fmla="*/ 0 w 1321"/>
                    <a:gd name="T59" fmla="*/ 102 h 712"/>
                    <a:gd name="T60" fmla="*/ 4 w 1321"/>
                    <a:gd name="T61" fmla="*/ 94 h 712"/>
                    <a:gd name="T62" fmla="*/ 16 w 1321"/>
                    <a:gd name="T63" fmla="*/ 88 h 712"/>
                    <a:gd name="T64" fmla="*/ 37 w 1321"/>
                    <a:gd name="T65" fmla="*/ 73 h 712"/>
                    <a:gd name="T66" fmla="*/ 72 w 1321"/>
                    <a:gd name="T67" fmla="*/ 59 h 712"/>
                    <a:gd name="T68" fmla="*/ 114 w 1321"/>
                    <a:gd name="T69" fmla="*/ 47 h 712"/>
                    <a:gd name="T70" fmla="*/ 157 w 1321"/>
                    <a:gd name="T71" fmla="*/ 34 h 712"/>
                    <a:gd name="T72" fmla="*/ 207 w 1321"/>
                    <a:gd name="T73" fmla="*/ 24 h 712"/>
                    <a:gd name="T74" fmla="*/ 262 w 1321"/>
                    <a:gd name="T75" fmla="*/ 16 h 712"/>
                    <a:gd name="T76" fmla="*/ 318 w 1321"/>
                    <a:gd name="T77" fmla="*/ 9 h 712"/>
                    <a:gd name="T78" fmla="*/ 381 w 1321"/>
                    <a:gd name="T79" fmla="*/ 4 h 712"/>
                    <a:gd name="T80" fmla="*/ 444 w 1321"/>
                    <a:gd name="T81" fmla="*/ 4 h 712"/>
                    <a:gd name="T82" fmla="*/ 511 w 1321"/>
                    <a:gd name="T83" fmla="*/ 0 h 712"/>
                    <a:gd name="T84" fmla="*/ 511 w 1321"/>
                    <a:gd name="T85" fmla="*/ 0 h 712"/>
                    <a:gd name="T86" fmla="*/ 581 w 1321"/>
                    <a:gd name="T87" fmla="*/ 4 h 712"/>
                    <a:gd name="T88" fmla="*/ 648 w 1321"/>
                    <a:gd name="T89" fmla="*/ 4 h 712"/>
                    <a:gd name="T90" fmla="*/ 713 w 1321"/>
                    <a:gd name="T91" fmla="*/ 10 h 712"/>
                    <a:gd name="T92" fmla="*/ 774 w 1321"/>
                    <a:gd name="T93" fmla="*/ 18 h 712"/>
                    <a:gd name="T94" fmla="*/ 828 w 1321"/>
                    <a:gd name="T95" fmla="*/ 27 h 712"/>
                    <a:gd name="T96" fmla="*/ 879 w 1321"/>
                    <a:gd name="T97" fmla="*/ 38 h 712"/>
                    <a:gd name="T98" fmla="*/ 924 w 1321"/>
                    <a:gd name="T99" fmla="*/ 50 h 712"/>
                    <a:gd name="T100" fmla="*/ 963 w 1321"/>
                    <a:gd name="T101" fmla="*/ 64 h 712"/>
                    <a:gd name="T102" fmla="*/ 995 w 1321"/>
                    <a:gd name="T103" fmla="*/ 79 h 712"/>
                    <a:gd name="T104" fmla="*/ 995 w 1321"/>
                    <a:gd name="T105" fmla="*/ 79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00CC99"/>
                    </a:gs>
                  </a:gsLst>
                  <a:lin ang="5400000" scaled="1"/>
                </a:gradFill>
                <a:ln w="0">
                  <a:noFill/>
                  <a:round/>
                  <a:headEnd/>
                  <a:tailEnd/>
                </a:ln>
              </p:spPr>
              <p:txBody>
                <a:bodyPr/>
                <a:lstStyle/>
                <a:p>
                  <a:endParaRPr lang="en-US"/>
                </a:p>
              </p:txBody>
            </p:sp>
          </p:grpSp>
          <p:sp>
            <p:nvSpPr>
              <p:cNvPr id="28" name="Text Box 45">
                <a:extLst>
                  <a:ext uri="{FF2B5EF4-FFF2-40B4-BE49-F238E27FC236}">
                    <a16:creationId xmlns:a16="http://schemas.microsoft.com/office/drawing/2014/main" id="{866DFA91-4439-43E0-872F-F174D6557EA7}"/>
                  </a:ext>
                </a:extLst>
              </p:cNvPr>
              <p:cNvSpPr txBox="1">
                <a:spLocks noChangeArrowheads="1"/>
              </p:cNvSpPr>
              <p:nvPr/>
            </p:nvSpPr>
            <p:spPr bwMode="gray">
              <a:xfrm>
                <a:off x="3556" y="2990"/>
                <a:ext cx="338" cy="399"/>
              </a:xfrm>
              <a:prstGeom prst="rect">
                <a:avLst/>
              </a:prstGeom>
              <a:noFill/>
              <a:ln w="9525" algn="ctr">
                <a:noFill/>
                <a:miter lim="800000"/>
                <a:headEnd/>
                <a:tailEnd/>
              </a:ln>
              <a:effectLst/>
            </p:spPr>
            <p:txBody>
              <a:bodyPr wrap="none">
                <a:spAutoFit/>
              </a:bodyPr>
              <a:lstStyle/>
              <a:p>
                <a:pPr algn="ctr" eaLnBrk="0" hangingPunct="0">
                  <a:defRPr/>
                </a:pPr>
                <a:r>
                  <a:rPr lang="en-US" sz="2400" b="1">
                    <a:solidFill>
                      <a:srgbClr val="000000"/>
                    </a:solidFill>
                    <a:effectLst>
                      <a:outerShdw blurRad="38100" dist="38100" dir="2700000" algn="tl">
                        <a:srgbClr val="C0C0C0"/>
                      </a:outerShdw>
                    </a:effectLst>
                    <a:latin typeface="Verdana" pitchFamily="34" charset="0"/>
                  </a:rPr>
                  <a:t>2</a:t>
                </a:r>
                <a:endParaRPr lang="en-US" sz="2400" b="1" dirty="0">
                  <a:solidFill>
                    <a:srgbClr val="000000"/>
                  </a:solidFill>
                  <a:effectLst>
                    <a:outerShdw blurRad="38100" dist="38100" dir="2700000" algn="tl">
                      <a:srgbClr val="C0C0C0"/>
                    </a:outerShdw>
                  </a:effectLst>
                  <a:latin typeface="Verdana" pitchFamily="34" charset="0"/>
                </a:endParaRPr>
              </a:p>
            </p:txBody>
          </p:sp>
        </p:grpSp>
        <p:sp>
          <p:nvSpPr>
            <p:cNvPr id="15" name="Text Box 70">
              <a:extLst>
                <a:ext uri="{FF2B5EF4-FFF2-40B4-BE49-F238E27FC236}">
                  <a16:creationId xmlns:a16="http://schemas.microsoft.com/office/drawing/2014/main" id="{107218FB-4C31-425F-835A-CB01B3F44117}"/>
                </a:ext>
              </a:extLst>
            </p:cNvPr>
            <p:cNvSpPr txBox="1">
              <a:spLocks noChangeArrowheads="1"/>
            </p:cNvSpPr>
            <p:nvPr/>
          </p:nvSpPr>
          <p:spPr bwMode="gray">
            <a:xfrm>
              <a:off x="340" y="2646"/>
              <a:ext cx="2035" cy="271"/>
            </a:xfrm>
            <a:prstGeom prst="rect">
              <a:avLst/>
            </a:prstGeom>
            <a:noFill/>
            <a:ln w="9525">
              <a:noFill/>
              <a:miter lim="800000"/>
              <a:headEnd/>
              <a:tailEnd/>
            </a:ln>
          </p:spPr>
          <p:txBody>
            <a:bodyPr wrap="square">
              <a:spAutoFit/>
            </a:bodyPr>
            <a:lstStyle/>
            <a:p>
              <a:pPr algn="l"/>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i="1" dirty="0" err="1">
                  <a:solidFill>
                    <a:srgbClr val="C00000"/>
                  </a:solidFill>
                  <a:cs typeface="Times New Roman" pitchFamily="18" charset="0"/>
                </a:rPr>
                <a:t>Công</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tác</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khảo</a:t>
              </a:r>
              <a:r>
                <a:rPr lang="en-US" sz="2200" b="1" i="1" dirty="0">
                  <a:solidFill>
                    <a:srgbClr val="C00000"/>
                  </a:solidFill>
                  <a:cs typeface="Times New Roman" pitchFamily="18" charset="0"/>
                </a:rPr>
                <a:t> </a:t>
              </a:r>
              <a:r>
                <a:rPr lang="en-US" sz="2200" b="1" i="1" dirty="0" err="1">
                  <a:solidFill>
                    <a:srgbClr val="C00000"/>
                  </a:solidFill>
                  <a:cs typeface="Times New Roman" pitchFamily="18" charset="0"/>
                </a:rPr>
                <a:t>thí</a:t>
              </a:r>
              <a:endParaRPr lang="en-US" sz="2200" b="1" dirty="0">
                <a:solidFill>
                  <a:srgbClr val="FF0000"/>
                </a:solidFill>
                <a:latin typeface="Times New Roman" pitchFamily="18" charset="0"/>
                <a:cs typeface="Times New Roman" pitchFamily="18" charset="0"/>
              </a:endParaRPr>
            </a:p>
          </p:txBody>
        </p:sp>
      </p:grpSp>
      <p:grpSp>
        <p:nvGrpSpPr>
          <p:cNvPr id="31" name="Group 4">
            <a:extLst>
              <a:ext uri="{FF2B5EF4-FFF2-40B4-BE49-F238E27FC236}">
                <a16:creationId xmlns:a16="http://schemas.microsoft.com/office/drawing/2014/main" id="{CF10F3FB-3450-430A-B094-2A95E2789E3B}"/>
              </a:ext>
            </a:extLst>
          </p:cNvPr>
          <p:cNvGrpSpPr/>
          <p:nvPr/>
        </p:nvGrpSpPr>
        <p:grpSpPr>
          <a:xfrm>
            <a:off x="5734822" y="3896495"/>
            <a:ext cx="4091160" cy="2086230"/>
            <a:chOff x="531412" y="1718029"/>
            <a:chExt cx="3436016" cy="3530825"/>
          </a:xfrm>
        </p:grpSpPr>
        <p:sp>
          <p:nvSpPr>
            <p:cNvPr id="32" name="Rounded Rectangle 38">
              <a:extLst>
                <a:ext uri="{FF2B5EF4-FFF2-40B4-BE49-F238E27FC236}">
                  <a16:creationId xmlns:a16="http://schemas.microsoft.com/office/drawing/2014/main" id="{234BAF20-AAC3-4C08-BA22-12CC5DA8F716}"/>
                </a:ext>
              </a:extLst>
            </p:cNvPr>
            <p:cNvSpPr/>
            <p:nvPr/>
          </p:nvSpPr>
          <p:spPr>
            <a:xfrm>
              <a:off x="531412" y="1718029"/>
              <a:ext cx="3436016" cy="3428585"/>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Rounded Rectangle 5">
              <a:extLst>
                <a:ext uri="{FF2B5EF4-FFF2-40B4-BE49-F238E27FC236}">
                  <a16:creationId xmlns:a16="http://schemas.microsoft.com/office/drawing/2014/main" id="{03FC7012-6E29-4E27-8E07-5AA0170515D2}"/>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34" name="TextBox 33">
            <a:extLst>
              <a:ext uri="{FF2B5EF4-FFF2-40B4-BE49-F238E27FC236}">
                <a16:creationId xmlns:a16="http://schemas.microsoft.com/office/drawing/2014/main" id="{332F97E4-12B0-448D-9DB9-57C4E2C33893}"/>
              </a:ext>
            </a:extLst>
          </p:cNvPr>
          <p:cNvSpPr txBox="1"/>
          <p:nvPr/>
        </p:nvSpPr>
        <p:spPr>
          <a:xfrm>
            <a:off x="5873074" y="3997232"/>
            <a:ext cx="3797906" cy="1824346"/>
          </a:xfrm>
          <a:prstGeom prst="rect">
            <a:avLst/>
          </a:prstGeom>
          <a:noFill/>
        </p:spPr>
        <p:txBody>
          <a:bodyPr wrap="square" rtlCol="0">
            <a:spAutoFit/>
          </a:bodyPr>
          <a:lstStyle/>
          <a:p>
            <a:pPr lvl="0" algn="just">
              <a:lnSpc>
                <a:spcPct val="120000"/>
              </a:lnSpc>
              <a:spcBef>
                <a:spcPts val="500"/>
              </a:spcBef>
              <a:spcAft>
                <a:spcPts val="500"/>
              </a:spcAft>
            </a:pPr>
            <a:r>
              <a:rPr lang="vi-VN" sz="2400" b="1" dirty="0">
                <a:solidFill>
                  <a:schemeClr val="bg1"/>
                </a:solidFill>
                <a:latin typeface="Arial"/>
                <a:ea typeface="Arial Unicode MS" pitchFamily="34" charset="-128"/>
                <a:cs typeface="Arial Unicode MS" pitchFamily="34" charset="-128"/>
              </a:rPr>
              <a:t>Tổ chức thực hiện khảo thí các kỳ thi</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thi</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kết</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thúc</a:t>
            </a:r>
            <a:r>
              <a:rPr lang="en-US" sz="2400" b="1" dirty="0">
                <a:solidFill>
                  <a:schemeClr val="bg1"/>
                </a:solidFill>
                <a:latin typeface="Arial"/>
                <a:ea typeface="Arial Unicode MS" pitchFamily="34" charset="-128"/>
                <a:cs typeface="Arial Unicode MS" pitchFamily="34" charset="-128"/>
              </a:rPr>
              <a:t> </a:t>
            </a:r>
            <a:r>
              <a:rPr lang="en-US" sz="2400" b="1">
                <a:solidFill>
                  <a:schemeClr val="bg1"/>
                </a:solidFill>
                <a:latin typeface="Arial"/>
                <a:ea typeface="Arial Unicode MS" pitchFamily="34" charset="-128"/>
                <a:cs typeface="Arial Unicode MS" pitchFamily="34" charset="-128"/>
              </a:rPr>
              <a:t>HP, </a:t>
            </a:r>
            <a:r>
              <a:rPr lang="en-US" sz="2400" b="1" dirty="0" err="1">
                <a:solidFill>
                  <a:schemeClr val="bg1"/>
                </a:solidFill>
                <a:latin typeface="Arial"/>
                <a:ea typeface="Arial Unicode MS" pitchFamily="34" charset="-128"/>
                <a:cs typeface="Arial Unicode MS" pitchFamily="34" charset="-128"/>
              </a:rPr>
              <a:t>đánh</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giá</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luận</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văn</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tốt</a:t>
            </a:r>
            <a:r>
              <a:rPr lang="en-US" sz="2400" b="1" dirty="0">
                <a:solidFill>
                  <a:schemeClr val="bg1"/>
                </a:solidFill>
                <a:latin typeface="Arial"/>
                <a:ea typeface="Arial Unicode MS" pitchFamily="34" charset="-128"/>
                <a:cs typeface="Arial Unicode MS" pitchFamily="34" charset="-128"/>
              </a:rPr>
              <a:t> </a:t>
            </a:r>
            <a:r>
              <a:rPr lang="en-US" sz="2400" b="1" dirty="0" err="1">
                <a:solidFill>
                  <a:schemeClr val="bg1"/>
                </a:solidFill>
                <a:latin typeface="Arial"/>
                <a:ea typeface="Arial Unicode MS" pitchFamily="34" charset="-128"/>
                <a:cs typeface="Arial Unicode MS" pitchFamily="34" charset="-128"/>
              </a:rPr>
              <a:t>nghiệp</a:t>
            </a:r>
            <a:r>
              <a:rPr lang="en-US" sz="2400" b="1" dirty="0">
                <a:solidFill>
                  <a:schemeClr val="bg1"/>
                </a:solidFill>
                <a:latin typeface="Arial"/>
                <a:ea typeface="Arial Unicode MS" pitchFamily="34" charset="-128"/>
                <a:cs typeface="Arial Unicode MS" pitchFamily="34" charset="-128"/>
              </a:rPr>
              <a:t>…</a:t>
            </a:r>
          </a:p>
        </p:txBody>
      </p:sp>
      <p:sp>
        <p:nvSpPr>
          <p:cNvPr id="35" name="Right Arrow 42">
            <a:extLst>
              <a:ext uri="{FF2B5EF4-FFF2-40B4-BE49-F238E27FC236}">
                <a16:creationId xmlns:a16="http://schemas.microsoft.com/office/drawing/2014/main" id="{FA43E4E4-542B-41E3-B624-9066972E35A6}"/>
              </a:ext>
            </a:extLst>
          </p:cNvPr>
          <p:cNvSpPr/>
          <p:nvPr/>
        </p:nvSpPr>
        <p:spPr>
          <a:xfrm>
            <a:off x="4708140" y="4530876"/>
            <a:ext cx="990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ectangle 6">
            <a:extLst>
              <a:ext uri="{FF2B5EF4-FFF2-40B4-BE49-F238E27FC236}">
                <a16:creationId xmlns:a16="http://schemas.microsoft.com/office/drawing/2014/main" id="{B907420E-4406-4D7C-9834-65F4CDD45371}"/>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468397620"/>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par>
                                <p:cTn id="11" presetID="30"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800" decel="100000"/>
                                        <p:tgtEl>
                                          <p:spTgt spid="31"/>
                                        </p:tgtEl>
                                      </p:cBhvr>
                                    </p:animEffect>
                                    <p:anim calcmode="lin" valueType="num">
                                      <p:cBhvr>
                                        <p:cTn id="14" dur="800" decel="100000" fill="hold"/>
                                        <p:tgtEl>
                                          <p:spTgt spid="31"/>
                                        </p:tgtEl>
                                        <p:attrNameLst>
                                          <p:attrName>style.rotation</p:attrName>
                                        </p:attrNameLst>
                                      </p:cBhvr>
                                      <p:tavLst>
                                        <p:tav tm="0">
                                          <p:val>
                                            <p:fltVal val="-90"/>
                                          </p:val>
                                        </p:tav>
                                        <p:tav tm="100000">
                                          <p:val>
                                            <p:fltVal val="0"/>
                                          </p:val>
                                        </p:tav>
                                      </p:tavLst>
                                    </p:anim>
                                    <p:anim calcmode="lin" valueType="num">
                                      <p:cBhvr>
                                        <p:cTn id="15" dur="800" decel="100000" fill="hold"/>
                                        <p:tgtEl>
                                          <p:spTgt spid="31"/>
                                        </p:tgtEl>
                                        <p:attrNameLst>
                                          <p:attrName>ppt_x</p:attrName>
                                        </p:attrNameLst>
                                      </p:cBhvr>
                                      <p:tavLst>
                                        <p:tav tm="0">
                                          <p:val>
                                            <p:strVal val="#ppt_x+0.4"/>
                                          </p:val>
                                        </p:tav>
                                        <p:tav tm="100000">
                                          <p:val>
                                            <p:strVal val="#ppt_x-0.05"/>
                                          </p:val>
                                        </p:tav>
                                      </p:tavLst>
                                    </p:anim>
                                    <p:anim calcmode="lin" valueType="num">
                                      <p:cBhvr>
                                        <p:cTn id="16" dur="800" decel="100000" fill="hold"/>
                                        <p:tgtEl>
                                          <p:spTgt spid="31"/>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par>
                                <p:cTn id="19" presetID="18" presetClass="entr" presetSubtype="6"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trips(downRight)">
                                      <p:cBhvr>
                                        <p:cTn id="2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76200" y="1377910"/>
            <a:ext cx="9753600" cy="1200329"/>
          </a:xfrm>
          <a:prstGeom prst="rect">
            <a:avLst/>
          </a:prstGeom>
          <a:noFill/>
        </p:spPr>
        <p:txBody>
          <a:bodyPr wrap="square">
            <a:spAutoFit/>
          </a:bodyPr>
          <a:lstStyle/>
          <a:p>
            <a:pPr algn="just"/>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Đối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với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các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học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phần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chỉ</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có</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lý</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thuyết</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hoặc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có</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cả</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lý</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thuyết</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thực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hành</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môn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học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tiểu</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luận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thảo</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luận</a:t>
            </a:r>
            <a:r>
              <a:rPr lang="en-US" sz="2400" b="1" i="0" u="none" strike="noStrike" baseline="0" dirty="0">
                <a:solidFill>
                  <a:srgbClr val="000000"/>
                </a:solidFill>
                <a:latin typeface="+mj-lt"/>
              </a:rPr>
              <a:t>: (</a:t>
            </a:r>
            <a:r>
              <a:rPr lang="en-US" sz="2400" b="1" i="0" u="none" strike="noStrike" baseline="0" dirty="0">
                <a:solidFill>
                  <a:srgbClr val="FF0000"/>
                </a:solidFill>
                <a:latin typeface="+mj-lt"/>
              </a:rPr>
              <a:t>QĐ 686 – </a:t>
            </a:r>
            <a:r>
              <a:rPr lang="en-US" sz="2400" b="1" i="0" u="none" strike="noStrike" baseline="0" dirty="0" err="1">
                <a:solidFill>
                  <a:srgbClr val="FF0000"/>
                </a:solidFill>
                <a:latin typeface="+mj-lt"/>
              </a:rPr>
              <a:t>Quy</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chế</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đào</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tạo</a:t>
            </a:r>
            <a:r>
              <a:rPr lang="en-US" sz="2400" b="1" i="0" u="none" strike="noStrike" baseline="0" dirty="0">
                <a:solidFill>
                  <a:srgbClr val="FF0000"/>
                </a:solidFill>
                <a:latin typeface="+mj-lt"/>
              </a:rPr>
              <a:t> ĐH </a:t>
            </a:r>
            <a:r>
              <a:rPr lang="en-US" sz="2400" b="1" i="0" u="none" strike="noStrike" baseline="0" dirty="0" err="1">
                <a:solidFill>
                  <a:srgbClr val="FF0000"/>
                </a:solidFill>
                <a:latin typeface="+mj-lt"/>
              </a:rPr>
              <a:t>theo</a:t>
            </a:r>
            <a:r>
              <a:rPr lang="en-US" sz="2400" b="1" i="0" u="none" strike="noStrike" baseline="0" dirty="0">
                <a:solidFill>
                  <a:srgbClr val="FF0000"/>
                </a:solidFill>
                <a:latin typeface="+mj-lt"/>
              </a:rPr>
              <a:t> HT </a:t>
            </a:r>
            <a:r>
              <a:rPr lang="en-US" sz="2400" b="1" i="0" u="none" strike="noStrike" baseline="0" dirty="0" err="1">
                <a:solidFill>
                  <a:srgbClr val="FF0000"/>
                </a:solidFill>
                <a:latin typeface="+mj-lt"/>
              </a:rPr>
              <a:t>tín</a:t>
            </a:r>
            <a:r>
              <a:rPr lang="en-US" sz="2400" b="1" i="0" u="none" strike="noStrike" baseline="0" dirty="0">
                <a:solidFill>
                  <a:srgbClr val="FF0000"/>
                </a:solidFill>
                <a:latin typeface="+mj-lt"/>
              </a:rPr>
              <a:t> </a:t>
            </a:r>
            <a:r>
              <a:rPr lang="en-US" sz="2400" b="1" i="0" u="none" strike="noStrike" baseline="0" dirty="0" err="1">
                <a:solidFill>
                  <a:srgbClr val="FF0000"/>
                </a:solidFill>
                <a:latin typeface="+mj-lt"/>
              </a:rPr>
              <a:t>chỉ</a:t>
            </a:r>
            <a:r>
              <a:rPr lang="en-US" sz="2400" b="1" i="0" u="none" strike="noStrike" baseline="0" dirty="0">
                <a:solidFill>
                  <a:srgbClr val="000000"/>
                </a:solidFill>
                <a:latin typeface="+mj-lt"/>
              </a:rPr>
              <a:t>)</a:t>
            </a:r>
            <a:endParaRPr lang="en-US" sz="2400" b="1" dirty="0">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207264" y="14478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5" name="TextBox 14">
            <a:extLst>
              <a:ext uri="{FF2B5EF4-FFF2-40B4-BE49-F238E27FC236}">
                <a16:creationId xmlns:a16="http://schemas.microsoft.com/office/drawing/2014/main" id="{368010DD-A7F8-48ED-9943-BC6B9D7D944C}"/>
              </a:ext>
            </a:extLst>
          </p:cNvPr>
          <p:cNvSpPr txBox="1"/>
          <p:nvPr/>
        </p:nvSpPr>
        <p:spPr>
          <a:xfrm>
            <a:off x="76200" y="5065602"/>
            <a:ext cx="4876800" cy="1200329"/>
          </a:xfrm>
          <a:prstGeom prst="rect">
            <a:avLst/>
          </a:prstGeom>
          <a:noFill/>
        </p:spPr>
        <p:txBody>
          <a:bodyPr wrap="square">
            <a:spAutoFit/>
          </a:bodyPr>
          <a:lstStyle/>
          <a:p>
            <a:pPr algn="just"/>
            <a:r>
              <a:rPr lang="vi-VN" sz="2400" b="0" i="0" u="none" strike="noStrike" baseline="0" dirty="0">
                <a:solidFill>
                  <a:srgbClr val="0000CC"/>
                </a:solidFill>
                <a:latin typeface="+mj-lt"/>
              </a:rPr>
              <a:t>Điểm tổng hợp đánh giá học phần </a:t>
            </a:r>
            <a:r>
              <a:rPr lang="vi-VN" sz="2400" b="0" i="0" u="none" strike="noStrike" baseline="0" dirty="0">
                <a:solidFill>
                  <a:srgbClr val="000000"/>
                </a:solidFill>
                <a:latin typeface="+mj-lt"/>
              </a:rPr>
              <a:t>(gọi tắt là điểm học phần) được xác định bởi các loại điểm: </a:t>
            </a:r>
            <a:endParaRPr lang="en-US" sz="2400" b="0" i="0" u="none" strike="noStrike" baseline="0" dirty="0">
              <a:solidFill>
                <a:srgbClr val="000000"/>
              </a:solidFill>
              <a:latin typeface="+mj-lt"/>
            </a:endParaRPr>
          </a:p>
        </p:txBody>
      </p:sp>
      <p:pic>
        <p:nvPicPr>
          <p:cNvPr id="8" name="Picture 7">
            <a:extLst>
              <a:ext uri="{FF2B5EF4-FFF2-40B4-BE49-F238E27FC236}">
                <a16:creationId xmlns:a16="http://schemas.microsoft.com/office/drawing/2014/main" id="{E7F0F6C4-FEBE-4F06-B0DD-E49102D71169}"/>
              </a:ext>
            </a:extLst>
          </p:cNvPr>
          <p:cNvPicPr>
            <a:picLocks noChangeAspect="1"/>
          </p:cNvPicPr>
          <p:nvPr/>
        </p:nvPicPr>
        <p:blipFill rotWithShape="1">
          <a:blip r:embed="rId2">
            <a:extLst>
              <a:ext uri="{28A0092B-C50C-407E-A947-70E740481C1C}">
                <a14:useLocalDpi xmlns:a14="http://schemas.microsoft.com/office/drawing/2010/main" val="0"/>
              </a:ext>
            </a:extLst>
          </a:blip>
          <a:srcRect b="30357"/>
          <a:stretch/>
        </p:blipFill>
        <p:spPr>
          <a:xfrm>
            <a:off x="1271016" y="2538339"/>
            <a:ext cx="7598227" cy="2487363"/>
          </a:xfrm>
          <a:prstGeom prst="rect">
            <a:avLst/>
          </a:prstGeom>
        </p:spPr>
      </p:pic>
      <p:sp>
        <p:nvSpPr>
          <p:cNvPr id="20" name="TextBox 19">
            <a:extLst>
              <a:ext uri="{FF2B5EF4-FFF2-40B4-BE49-F238E27FC236}">
                <a16:creationId xmlns:a16="http://schemas.microsoft.com/office/drawing/2014/main" id="{E9F76121-2E9F-41BC-A046-09D070A785F2}"/>
              </a:ext>
            </a:extLst>
          </p:cNvPr>
          <p:cNvSpPr txBox="1"/>
          <p:nvPr/>
        </p:nvSpPr>
        <p:spPr>
          <a:xfrm>
            <a:off x="5410200" y="5145402"/>
            <a:ext cx="4322064" cy="830997"/>
          </a:xfrm>
          <a:prstGeom prst="rect">
            <a:avLst/>
          </a:prstGeom>
          <a:solidFill>
            <a:srgbClr val="FFFF00"/>
          </a:solidFill>
        </p:spPr>
        <p:txBody>
          <a:bodyPr wrap="square">
            <a:spAutoFit/>
          </a:bodyPr>
          <a:lstStyle/>
          <a:p>
            <a:pPr algn="just"/>
            <a:r>
              <a:rPr lang="en-US" sz="2400" b="0" i="0" u="none" strike="noStrike" baseline="0" dirty="0">
                <a:solidFill>
                  <a:srgbClr val="FF0000"/>
                </a:solidFill>
                <a:latin typeface="+mj-lt"/>
              </a:rPr>
              <a:t>Đ</a:t>
            </a:r>
            <a:r>
              <a:rPr lang="vi-VN" sz="2400" b="0" i="0" u="none" strike="noStrike" baseline="0" dirty="0">
                <a:solidFill>
                  <a:srgbClr val="FF0000"/>
                </a:solidFill>
                <a:latin typeface="+mj-lt"/>
              </a:rPr>
              <a:t>iểm </a:t>
            </a:r>
            <a:r>
              <a:rPr lang="en-US" sz="2400" b="0" i="0" u="none" strike="noStrike" baseline="0" dirty="0">
                <a:solidFill>
                  <a:srgbClr val="FF0000"/>
                </a:solidFill>
                <a:latin typeface="+mj-lt"/>
              </a:rPr>
              <a:t>HP = </a:t>
            </a:r>
            <a:r>
              <a:rPr lang="en-US" sz="2400" dirty="0">
                <a:solidFill>
                  <a:srgbClr val="FF0000"/>
                </a:solidFill>
                <a:latin typeface="+mj-lt"/>
              </a:rPr>
              <a:t>Đ</a:t>
            </a:r>
            <a:r>
              <a:rPr lang="vi-VN" sz="2400" b="0" i="0" u="none" strike="noStrike" baseline="0" dirty="0">
                <a:solidFill>
                  <a:srgbClr val="FF0000"/>
                </a:solidFill>
                <a:latin typeface="+mj-lt"/>
              </a:rPr>
              <a:t>iểm thi kết thúc học phần</a:t>
            </a:r>
            <a:r>
              <a:rPr lang="en-US" sz="2400" b="0" i="0" u="none" strike="noStrike" baseline="0" dirty="0">
                <a:solidFill>
                  <a:srgbClr val="FF0000"/>
                </a:solidFill>
                <a:latin typeface="+mj-lt"/>
              </a:rPr>
              <a:t>*0,6 + </a:t>
            </a:r>
            <a:r>
              <a:rPr lang="en-US" sz="2400" dirty="0">
                <a:solidFill>
                  <a:srgbClr val="FF0000"/>
                </a:solidFill>
                <a:latin typeface="+mj-lt"/>
              </a:rPr>
              <a:t>Đ</a:t>
            </a:r>
            <a:r>
              <a:rPr lang="vi-VN" sz="2400" b="0" i="0" u="none" strike="noStrike" baseline="0" dirty="0">
                <a:solidFill>
                  <a:srgbClr val="FF0000"/>
                </a:solidFill>
                <a:latin typeface="+mj-lt"/>
              </a:rPr>
              <a:t>iểm </a:t>
            </a:r>
            <a:r>
              <a:rPr lang="en-US" sz="2400" b="0" i="0" u="none" strike="noStrike" baseline="0" dirty="0">
                <a:solidFill>
                  <a:srgbClr val="FF0000"/>
                </a:solidFill>
                <a:latin typeface="+mj-lt"/>
              </a:rPr>
              <a:t>QT*0,4  </a:t>
            </a:r>
            <a:endParaRPr lang="en-US" sz="2400" dirty="0">
              <a:solidFill>
                <a:srgbClr val="FF0000"/>
              </a:solidFill>
            </a:endParaRPr>
          </a:p>
        </p:txBody>
      </p:sp>
      <p:sp>
        <p:nvSpPr>
          <p:cNvPr id="10" name="Rectangle 6">
            <a:extLst>
              <a:ext uri="{FF2B5EF4-FFF2-40B4-BE49-F238E27FC236}">
                <a16:creationId xmlns:a16="http://schemas.microsoft.com/office/drawing/2014/main" id="{9E98EE1B-B06F-4DFE-9B03-DEEBB19AF713}"/>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2730361458"/>
      </p:ext>
    </p:extLst>
  </p:cSld>
  <p:clrMapOvr>
    <a:masterClrMapping/>
  </p:clrMapOvr>
  <p:transition>
    <p:split orient="vert" dir="in"/>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0" y="1447800"/>
            <a:ext cx="9752416" cy="830997"/>
          </a:xfrm>
          <a:prstGeom prst="rect">
            <a:avLst/>
          </a:prstGeom>
          <a:noFill/>
        </p:spPr>
        <p:txBody>
          <a:bodyPr wrap="square">
            <a:spAutoFit/>
          </a:bodyPr>
          <a:lstStyle>
            <a:defPPr>
              <a:defRPr lang="en-US"/>
            </a:defPPr>
            <a:lvl1pPr algn="just">
              <a:defRPr sz="2400" b="1" i="0" u="none" strike="noStrike" baseline="0">
                <a:latin typeface="+mj-lt"/>
              </a:defRPr>
            </a:lvl1pPr>
          </a:lstStyle>
          <a:p>
            <a:r>
              <a:rPr lang="en-US" dirty="0"/>
              <a:t>       </a:t>
            </a:r>
            <a:r>
              <a:rPr lang="vi-VN" dirty="0"/>
              <a:t>Trong đó</a:t>
            </a:r>
            <a:r>
              <a:rPr lang="en-US" dirty="0"/>
              <a:t>, </a:t>
            </a:r>
            <a:r>
              <a:rPr lang="en-US" dirty="0" err="1"/>
              <a:t>điểm</a:t>
            </a:r>
            <a:r>
              <a:rPr lang="en-US" dirty="0"/>
              <a:t> QT </a:t>
            </a:r>
            <a:r>
              <a:rPr lang="en-US" dirty="0" err="1"/>
              <a:t>là</a:t>
            </a:r>
            <a:r>
              <a:rPr lang="en-US" dirty="0"/>
              <a:t> </a:t>
            </a:r>
            <a:r>
              <a:rPr lang="en-US" dirty="0" err="1"/>
              <a:t>điểm</a:t>
            </a:r>
            <a:r>
              <a:rPr lang="en-US" dirty="0"/>
              <a:t> </a:t>
            </a:r>
            <a:r>
              <a:rPr lang="en-US" dirty="0" err="1"/>
              <a:t>trung</a:t>
            </a:r>
            <a:r>
              <a:rPr lang="en-US" dirty="0"/>
              <a:t> </a:t>
            </a:r>
            <a:r>
              <a:rPr lang="en-US" dirty="0" err="1"/>
              <a:t>bình</a:t>
            </a:r>
            <a:r>
              <a:rPr lang="en-US" dirty="0"/>
              <a:t> </a:t>
            </a:r>
            <a:r>
              <a:rPr lang="en-US" dirty="0" err="1"/>
              <a:t>trung</a:t>
            </a:r>
            <a:r>
              <a:rPr lang="en-US" dirty="0"/>
              <a:t> </a:t>
            </a:r>
            <a:r>
              <a:rPr lang="en-US" dirty="0" err="1"/>
              <a:t>của</a:t>
            </a:r>
            <a:r>
              <a:rPr lang="vi-VN" dirty="0"/>
              <a:t> các điểm đánh giá bộ phận</a:t>
            </a:r>
            <a:r>
              <a:rPr lang="en-US" dirty="0"/>
              <a:t>: </a:t>
            </a:r>
          </a:p>
        </p:txBody>
      </p:sp>
      <p:sp>
        <p:nvSpPr>
          <p:cNvPr id="13" name="Rectangle 12">
            <a:extLst>
              <a:ext uri="{FF2B5EF4-FFF2-40B4-BE49-F238E27FC236}">
                <a16:creationId xmlns:a16="http://schemas.microsoft.com/office/drawing/2014/main" id="{DE798D2D-1573-4DBA-A500-97CB69E4B86C}"/>
              </a:ext>
            </a:extLst>
          </p:cNvPr>
          <p:cNvSpPr/>
          <p:nvPr/>
        </p:nvSpPr>
        <p:spPr>
          <a:xfrm>
            <a:off x="170688" y="146467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0" name="Oval 3">
            <a:extLst>
              <a:ext uri="{FF2B5EF4-FFF2-40B4-BE49-F238E27FC236}">
                <a16:creationId xmlns:a16="http://schemas.microsoft.com/office/drawing/2014/main" id="{D0B96D4E-F6D0-4484-AFBE-5B87FE375F63}"/>
              </a:ext>
            </a:extLst>
          </p:cNvPr>
          <p:cNvSpPr>
            <a:spLocks noChangeArrowheads="1"/>
          </p:cNvSpPr>
          <p:nvPr/>
        </p:nvSpPr>
        <p:spPr bwMode="auto">
          <a:xfrm>
            <a:off x="2766914" y="1976121"/>
            <a:ext cx="4155034" cy="1402080"/>
          </a:xfrm>
          <a:prstGeom prst="ellipse">
            <a:avLst/>
          </a:prstGeom>
          <a:gradFill rotWithShape="1">
            <a:gsLst>
              <a:gs pos="0">
                <a:srgbClr val="FFFF00"/>
              </a:gs>
              <a:gs pos="100000">
                <a:schemeClr val="bg1"/>
              </a:gs>
            </a:gsLst>
            <a:lin ang="5400000" scaled="1"/>
          </a:gradFill>
          <a:ln w="9525">
            <a:round/>
            <a:headEnd/>
            <a:tailEnd/>
          </a:ln>
          <a:scene3d>
            <a:camera prst="legacyPerspectiveBottom"/>
            <a:lightRig rig="legacyFlat3" dir="t"/>
          </a:scene3d>
          <a:sp3d extrusionH="887400" prstMaterial="legacyMatte">
            <a:bevelT w="13500" h="13500" prst="angle"/>
            <a:bevelB w="13500" h="13500" prst="angle"/>
            <a:extrusionClr>
              <a:srgbClr val="FFFF00"/>
            </a:extrusionClr>
          </a:sp3d>
        </p:spPr>
        <p:txBody>
          <a:bodyPr wrap="none" anchor="ctr">
            <a:flatTx/>
          </a:bodyPr>
          <a:lstStyle/>
          <a:p>
            <a:r>
              <a:rPr lang="en-US" sz="2500" dirty="0" err="1">
                <a:solidFill>
                  <a:srgbClr val="0000CC"/>
                </a:solidFill>
                <a:latin typeface="+mj-lt"/>
              </a:rPr>
              <a:t>Điểm</a:t>
            </a:r>
            <a:r>
              <a:rPr lang="en-US" sz="2500" dirty="0">
                <a:solidFill>
                  <a:srgbClr val="0000CC"/>
                </a:solidFill>
                <a:latin typeface="+mj-lt"/>
              </a:rPr>
              <a:t> </a:t>
            </a:r>
            <a:r>
              <a:rPr lang="en-US" sz="2500" dirty="0" err="1">
                <a:solidFill>
                  <a:srgbClr val="0000CC"/>
                </a:solidFill>
                <a:latin typeface="+mj-lt"/>
              </a:rPr>
              <a:t>đánh</a:t>
            </a:r>
            <a:r>
              <a:rPr lang="en-US" sz="2500" dirty="0">
                <a:solidFill>
                  <a:srgbClr val="0000CC"/>
                </a:solidFill>
                <a:latin typeface="+mj-lt"/>
              </a:rPr>
              <a:t> </a:t>
            </a:r>
            <a:r>
              <a:rPr lang="en-US" sz="2500" dirty="0" err="1">
                <a:solidFill>
                  <a:srgbClr val="0000CC"/>
                </a:solidFill>
                <a:latin typeface="+mj-lt"/>
              </a:rPr>
              <a:t>giá</a:t>
            </a:r>
            <a:r>
              <a:rPr lang="en-US" sz="2500" dirty="0">
                <a:solidFill>
                  <a:srgbClr val="0000CC"/>
                </a:solidFill>
                <a:latin typeface="+mj-lt"/>
              </a:rPr>
              <a:t> </a:t>
            </a:r>
            <a:r>
              <a:rPr lang="en-US" sz="2500" dirty="0" err="1">
                <a:solidFill>
                  <a:srgbClr val="0000CC"/>
                </a:solidFill>
                <a:latin typeface="+mj-lt"/>
              </a:rPr>
              <a:t>bộ</a:t>
            </a:r>
            <a:r>
              <a:rPr lang="en-US" sz="2500" dirty="0">
                <a:solidFill>
                  <a:srgbClr val="0000CC"/>
                </a:solidFill>
                <a:latin typeface="+mj-lt"/>
              </a:rPr>
              <a:t> </a:t>
            </a:r>
            <a:r>
              <a:rPr lang="en-US" sz="2500" dirty="0" err="1">
                <a:solidFill>
                  <a:srgbClr val="0000CC"/>
                </a:solidFill>
                <a:latin typeface="+mj-lt"/>
              </a:rPr>
              <a:t>phận</a:t>
            </a:r>
            <a:r>
              <a:rPr lang="en-US" sz="2500" dirty="0">
                <a:solidFill>
                  <a:srgbClr val="0000CC"/>
                </a:solidFill>
                <a:latin typeface="+mj-lt"/>
              </a:rPr>
              <a:t>:</a:t>
            </a:r>
          </a:p>
        </p:txBody>
      </p:sp>
      <p:sp>
        <p:nvSpPr>
          <p:cNvPr id="11" name="AutoShape 4">
            <a:extLst>
              <a:ext uri="{FF2B5EF4-FFF2-40B4-BE49-F238E27FC236}">
                <a16:creationId xmlns:a16="http://schemas.microsoft.com/office/drawing/2014/main" id="{8C24FC1F-8100-4F99-81E0-490FCD90B5C5}"/>
              </a:ext>
            </a:extLst>
          </p:cNvPr>
          <p:cNvSpPr>
            <a:spLocks noChangeArrowheads="1"/>
          </p:cNvSpPr>
          <p:nvPr/>
        </p:nvSpPr>
        <p:spPr bwMode="auto">
          <a:xfrm>
            <a:off x="304800" y="3759554"/>
            <a:ext cx="2743200" cy="1371600"/>
          </a:xfrm>
          <a:prstGeom prst="roundRect">
            <a:avLst>
              <a:gd name="adj" fmla="val 16667"/>
            </a:avLst>
          </a:prstGeom>
          <a:gradFill rotWithShape="1">
            <a:gsLst>
              <a:gs pos="0">
                <a:schemeClr val="bg1"/>
              </a:gs>
              <a:gs pos="100000">
                <a:schemeClr val="accent1"/>
              </a:gs>
            </a:gsLst>
            <a:lin ang="5400000" scaled="1"/>
          </a:gradFill>
          <a:ln w="9525">
            <a:solidFill>
              <a:schemeClr val="accent1"/>
            </a:solidFill>
            <a:round/>
            <a:headEnd/>
            <a:tailEnd/>
          </a:ln>
          <a:effectLst>
            <a:outerShdw dist="107763" dir="2700000" algn="ctr" rotWithShape="0">
              <a:schemeClr val="bg2">
                <a:alpha val="50000"/>
              </a:schemeClr>
            </a:outerShdw>
          </a:effectLst>
        </p:spPr>
        <p:txBody>
          <a:bodyPr wrap="none" anchor="ctr"/>
          <a:lstStyle/>
          <a:p>
            <a:pPr algn="ctr" fontAlgn="auto">
              <a:spcBef>
                <a:spcPts val="0"/>
              </a:spcBef>
              <a:spcAft>
                <a:spcPts val="0"/>
              </a:spcAft>
              <a:defRPr/>
            </a:pPr>
            <a:r>
              <a:rPr lang="en-US" sz="2400" dirty="0">
                <a:solidFill>
                  <a:schemeClr val="tx1"/>
                </a:solidFill>
                <a:latin typeface="+mn-lt"/>
                <a:cs typeface="+mn-cs"/>
              </a:rPr>
              <a:t>1. </a:t>
            </a:r>
            <a:r>
              <a:rPr lang="en-US" sz="2400" dirty="0" err="1">
                <a:solidFill>
                  <a:schemeClr val="tx1"/>
                </a:solidFill>
                <a:latin typeface="+mn-lt"/>
              </a:rPr>
              <a:t>Điểm</a:t>
            </a:r>
            <a:r>
              <a:rPr lang="en-US" sz="2400" dirty="0">
                <a:solidFill>
                  <a:schemeClr val="tx1"/>
                </a:solidFill>
                <a:latin typeface="+mn-lt"/>
              </a:rPr>
              <a:t> </a:t>
            </a:r>
            <a:r>
              <a:rPr lang="en-US" sz="2400" dirty="0" err="1">
                <a:solidFill>
                  <a:schemeClr val="tx1"/>
                </a:solidFill>
                <a:latin typeface="+mn-lt"/>
              </a:rPr>
              <a:t>kiểm</a:t>
            </a:r>
            <a:r>
              <a:rPr lang="en-US" sz="2400" dirty="0">
                <a:solidFill>
                  <a:schemeClr val="tx1"/>
                </a:solidFill>
                <a:latin typeface="+mn-lt"/>
              </a:rPr>
              <a:t> </a:t>
            </a:r>
            <a:r>
              <a:rPr lang="en-US" sz="2400" dirty="0" err="1">
                <a:solidFill>
                  <a:schemeClr val="tx1"/>
                </a:solidFill>
                <a:latin typeface="+mn-lt"/>
              </a:rPr>
              <a:t>tra</a:t>
            </a:r>
            <a:r>
              <a:rPr lang="en-US" sz="2400" dirty="0">
                <a:solidFill>
                  <a:schemeClr val="tx1"/>
                </a:solidFill>
                <a:latin typeface="+mn-lt"/>
              </a:rPr>
              <a:t> </a:t>
            </a:r>
          </a:p>
          <a:p>
            <a:pPr algn="ctr" fontAlgn="auto">
              <a:spcBef>
                <a:spcPts val="0"/>
              </a:spcBef>
              <a:spcAft>
                <a:spcPts val="0"/>
              </a:spcAft>
              <a:defRPr/>
            </a:pPr>
            <a:r>
              <a:rPr lang="en-US" sz="2400" dirty="0" err="1">
                <a:solidFill>
                  <a:schemeClr val="tx1"/>
                </a:solidFill>
                <a:latin typeface="+mn-lt"/>
              </a:rPr>
              <a:t>định</a:t>
            </a:r>
            <a:r>
              <a:rPr lang="en-US" sz="2400" dirty="0">
                <a:solidFill>
                  <a:schemeClr val="tx1"/>
                </a:solidFill>
                <a:latin typeface="+mn-lt"/>
              </a:rPr>
              <a:t> </a:t>
            </a:r>
            <a:r>
              <a:rPr lang="en-US" sz="2400" dirty="0" err="1">
                <a:solidFill>
                  <a:schemeClr val="tx1"/>
                </a:solidFill>
                <a:latin typeface="+mn-lt"/>
              </a:rPr>
              <a:t>kỳ</a:t>
            </a:r>
            <a:r>
              <a:rPr lang="en-US" sz="2400" dirty="0">
                <a:solidFill>
                  <a:schemeClr val="tx1"/>
                </a:solidFill>
                <a:latin typeface="+mn-lt"/>
              </a:rPr>
              <a:t> </a:t>
            </a:r>
          </a:p>
          <a:p>
            <a:pPr algn="ctr" fontAlgn="auto">
              <a:spcBef>
                <a:spcPts val="0"/>
              </a:spcBef>
              <a:spcAft>
                <a:spcPts val="0"/>
              </a:spcAft>
              <a:defRPr/>
            </a:pPr>
            <a:r>
              <a:rPr lang="en-US" sz="2400" dirty="0">
                <a:solidFill>
                  <a:schemeClr val="tx1"/>
                </a:solidFill>
                <a:latin typeface="+mn-lt"/>
              </a:rPr>
              <a:t>(</a:t>
            </a:r>
            <a:r>
              <a:rPr lang="en-US" sz="2400" dirty="0" err="1">
                <a:solidFill>
                  <a:schemeClr val="tx1"/>
                </a:solidFill>
                <a:latin typeface="+mn-lt"/>
              </a:rPr>
              <a:t>Tính</a:t>
            </a:r>
            <a:r>
              <a:rPr lang="en-US" sz="2400" dirty="0">
                <a:solidFill>
                  <a:schemeClr val="tx1"/>
                </a:solidFill>
                <a:latin typeface="+mn-lt"/>
              </a:rPr>
              <a:t> </a:t>
            </a:r>
            <a:r>
              <a:rPr lang="en-US" sz="2400" dirty="0" err="1">
                <a:solidFill>
                  <a:schemeClr val="tx1"/>
                </a:solidFill>
                <a:latin typeface="+mn-lt"/>
              </a:rPr>
              <a:t>hệ</a:t>
            </a:r>
            <a:r>
              <a:rPr lang="en-US" sz="2400" dirty="0">
                <a:solidFill>
                  <a:schemeClr val="tx1"/>
                </a:solidFill>
                <a:latin typeface="+mn-lt"/>
              </a:rPr>
              <a:t> </a:t>
            </a:r>
            <a:r>
              <a:rPr lang="en-US" sz="2400" dirty="0" err="1">
                <a:solidFill>
                  <a:schemeClr val="tx1"/>
                </a:solidFill>
                <a:latin typeface="+mn-lt"/>
              </a:rPr>
              <a:t>số</a:t>
            </a:r>
            <a:r>
              <a:rPr lang="en-US" sz="2400" dirty="0">
                <a:solidFill>
                  <a:schemeClr val="tx1"/>
                </a:solidFill>
                <a:latin typeface="+mn-lt"/>
              </a:rPr>
              <a:t> 2)</a:t>
            </a:r>
            <a:endParaRPr lang="en-US" sz="2400" dirty="0">
              <a:solidFill>
                <a:schemeClr val="tx1"/>
              </a:solidFill>
              <a:latin typeface="+mn-lt"/>
              <a:cs typeface="+mn-cs"/>
            </a:endParaRPr>
          </a:p>
        </p:txBody>
      </p:sp>
      <p:sp>
        <p:nvSpPr>
          <p:cNvPr id="14" name="Line 6">
            <a:extLst>
              <a:ext uri="{FF2B5EF4-FFF2-40B4-BE49-F238E27FC236}">
                <a16:creationId xmlns:a16="http://schemas.microsoft.com/office/drawing/2014/main" id="{97281C95-02C6-4369-9817-C281A8DAC18F}"/>
              </a:ext>
            </a:extLst>
          </p:cNvPr>
          <p:cNvSpPr>
            <a:spLocks noChangeShapeType="1"/>
          </p:cNvSpPr>
          <p:nvPr/>
        </p:nvSpPr>
        <p:spPr bwMode="auto">
          <a:xfrm flipH="1">
            <a:off x="1612255" y="2962770"/>
            <a:ext cx="1291828" cy="748101"/>
          </a:xfrm>
          <a:prstGeom prst="line">
            <a:avLst/>
          </a:prstGeom>
          <a:noFill/>
          <a:ln w="57150">
            <a:solidFill>
              <a:srgbClr val="CC0099"/>
            </a:solidFill>
            <a:round/>
            <a:headEnd/>
            <a:tailEnd type="triangle" w="med" len="med"/>
          </a:ln>
        </p:spPr>
        <p:txBody>
          <a:bodyPr/>
          <a:lstStyle/>
          <a:p>
            <a:endParaRPr lang="en-US"/>
          </a:p>
        </p:txBody>
      </p:sp>
      <p:sp>
        <p:nvSpPr>
          <p:cNvPr id="16" name="AutoShape 8">
            <a:extLst>
              <a:ext uri="{FF2B5EF4-FFF2-40B4-BE49-F238E27FC236}">
                <a16:creationId xmlns:a16="http://schemas.microsoft.com/office/drawing/2014/main" id="{D6832E45-6E04-44D5-BB74-7E7559B3D4A8}"/>
              </a:ext>
            </a:extLst>
          </p:cNvPr>
          <p:cNvSpPr>
            <a:spLocks noChangeArrowheads="1"/>
          </p:cNvSpPr>
          <p:nvPr/>
        </p:nvSpPr>
        <p:spPr bwMode="auto">
          <a:xfrm>
            <a:off x="3490963" y="3798500"/>
            <a:ext cx="2743200" cy="1371600"/>
          </a:xfrm>
          <a:prstGeom prst="roundRect">
            <a:avLst>
              <a:gd name="adj" fmla="val 16667"/>
            </a:avLst>
          </a:prstGeom>
          <a:gradFill rotWithShape="1">
            <a:gsLst>
              <a:gs pos="0">
                <a:schemeClr val="bg1"/>
              </a:gs>
              <a:gs pos="100000">
                <a:schemeClr val="accent1"/>
              </a:gs>
            </a:gsLst>
            <a:lin ang="5400000" scaled="1"/>
          </a:gradFill>
          <a:ln w="9525">
            <a:solidFill>
              <a:schemeClr val="accent1"/>
            </a:solidFill>
            <a:round/>
            <a:headEnd/>
            <a:tailEnd/>
          </a:ln>
          <a:effectLst>
            <a:outerShdw dist="107763" dir="2700000" algn="ctr" rotWithShape="0">
              <a:schemeClr val="bg2">
                <a:alpha val="50000"/>
              </a:schemeClr>
            </a:outerShdw>
          </a:effectLst>
        </p:spPr>
        <p:txBody>
          <a:bodyPr wrap="none" anchor="ctr"/>
          <a:lstStyle/>
          <a:p>
            <a:pPr algn="ctr" fontAlgn="auto">
              <a:spcBef>
                <a:spcPts val="0"/>
              </a:spcBef>
              <a:spcAft>
                <a:spcPts val="0"/>
              </a:spcAft>
              <a:defRPr/>
            </a:pPr>
            <a:r>
              <a:rPr lang="en-US" sz="2400" dirty="0">
                <a:latin typeface="+mn-lt"/>
                <a:cs typeface="+mn-cs"/>
              </a:rPr>
              <a:t>2. </a:t>
            </a:r>
            <a:r>
              <a:rPr lang="en-US" sz="2400" dirty="0" err="1">
                <a:latin typeface="+mn-lt"/>
                <a:cs typeface="+mn-cs"/>
              </a:rPr>
              <a:t>Điểm</a:t>
            </a:r>
            <a:r>
              <a:rPr lang="en-US" sz="2400" dirty="0">
                <a:latin typeface="+mn-lt"/>
                <a:cs typeface="+mn-cs"/>
              </a:rPr>
              <a:t> </a:t>
            </a:r>
            <a:r>
              <a:rPr lang="en-US" sz="2400" dirty="0" err="1">
                <a:latin typeface="+mn-lt"/>
                <a:cs typeface="+mn-cs"/>
              </a:rPr>
              <a:t>kiểm</a:t>
            </a:r>
            <a:r>
              <a:rPr lang="en-US" sz="2400" dirty="0">
                <a:latin typeface="+mn-lt"/>
                <a:cs typeface="+mn-cs"/>
              </a:rPr>
              <a:t> </a:t>
            </a:r>
            <a:r>
              <a:rPr lang="en-US" sz="2400" dirty="0" err="1">
                <a:latin typeface="+mn-lt"/>
                <a:cs typeface="+mn-cs"/>
              </a:rPr>
              <a:t>tra</a:t>
            </a:r>
            <a:endParaRPr lang="en-US" sz="2400" dirty="0">
              <a:latin typeface="+mn-lt"/>
              <a:cs typeface="+mn-cs"/>
            </a:endParaRPr>
          </a:p>
          <a:p>
            <a:pPr algn="ctr" fontAlgn="auto">
              <a:spcBef>
                <a:spcPts val="0"/>
              </a:spcBef>
              <a:spcAft>
                <a:spcPts val="0"/>
              </a:spcAft>
              <a:defRPr/>
            </a:pPr>
            <a:r>
              <a:rPr lang="en-US" sz="2400" dirty="0" err="1">
                <a:latin typeface="+mn-lt"/>
                <a:cs typeface="+mn-cs"/>
              </a:rPr>
              <a:t>Thường</a:t>
            </a:r>
            <a:r>
              <a:rPr lang="en-US" sz="2400" dirty="0">
                <a:latin typeface="+mn-lt"/>
                <a:cs typeface="+mn-cs"/>
              </a:rPr>
              <a:t> </a:t>
            </a:r>
            <a:r>
              <a:rPr lang="en-US" sz="2400" dirty="0" err="1">
                <a:latin typeface="+mn-lt"/>
                <a:cs typeface="+mn-cs"/>
              </a:rPr>
              <a:t>xuyên</a:t>
            </a:r>
            <a:r>
              <a:rPr lang="en-US" sz="2400" dirty="0">
                <a:latin typeface="+mn-lt"/>
                <a:cs typeface="+mn-cs"/>
              </a:rPr>
              <a:t> </a:t>
            </a:r>
          </a:p>
          <a:p>
            <a:pPr algn="ctr" fontAlgn="auto">
              <a:spcBef>
                <a:spcPts val="0"/>
              </a:spcBef>
              <a:spcAft>
                <a:spcPts val="0"/>
              </a:spcAft>
              <a:defRPr/>
            </a:pPr>
            <a:r>
              <a:rPr lang="en-US" sz="2400" dirty="0">
                <a:latin typeface="+mn-lt"/>
                <a:cs typeface="+mn-cs"/>
              </a:rPr>
              <a:t>(</a:t>
            </a:r>
            <a:r>
              <a:rPr lang="en-US" sz="2400" dirty="0" err="1">
                <a:latin typeface="+mn-lt"/>
                <a:cs typeface="+mn-cs"/>
              </a:rPr>
              <a:t>Tính</a:t>
            </a:r>
            <a:r>
              <a:rPr lang="en-US" sz="2400" dirty="0">
                <a:latin typeface="+mn-lt"/>
                <a:cs typeface="+mn-cs"/>
              </a:rPr>
              <a:t> </a:t>
            </a:r>
            <a:r>
              <a:rPr lang="en-US" sz="2400" dirty="0" err="1">
                <a:latin typeface="+mn-lt"/>
                <a:cs typeface="+mn-cs"/>
              </a:rPr>
              <a:t>hệ</a:t>
            </a:r>
            <a:r>
              <a:rPr lang="en-US" sz="2400" dirty="0">
                <a:latin typeface="+mn-lt"/>
                <a:cs typeface="+mn-cs"/>
              </a:rPr>
              <a:t> </a:t>
            </a:r>
            <a:r>
              <a:rPr lang="en-US" sz="2400" dirty="0" err="1">
                <a:latin typeface="+mn-lt"/>
                <a:cs typeface="+mn-cs"/>
              </a:rPr>
              <a:t>số</a:t>
            </a:r>
            <a:r>
              <a:rPr lang="en-US" sz="2400" dirty="0">
                <a:latin typeface="+mn-lt"/>
                <a:cs typeface="+mn-cs"/>
              </a:rPr>
              <a:t> 1)</a:t>
            </a:r>
            <a:endParaRPr lang="en-US" altLang="ko-KR" sz="2400" dirty="0">
              <a:latin typeface="+mn-lt"/>
              <a:cs typeface="+mn-cs"/>
            </a:endParaRPr>
          </a:p>
        </p:txBody>
      </p:sp>
      <p:sp>
        <p:nvSpPr>
          <p:cNvPr id="17" name="Line 9">
            <a:extLst>
              <a:ext uri="{FF2B5EF4-FFF2-40B4-BE49-F238E27FC236}">
                <a16:creationId xmlns:a16="http://schemas.microsoft.com/office/drawing/2014/main" id="{F068CEA4-3D1F-4BA7-B2C4-53FB84CF9545}"/>
              </a:ext>
            </a:extLst>
          </p:cNvPr>
          <p:cNvSpPr>
            <a:spLocks noChangeShapeType="1"/>
          </p:cNvSpPr>
          <p:nvPr/>
        </p:nvSpPr>
        <p:spPr bwMode="auto">
          <a:xfrm>
            <a:off x="6843813" y="2832948"/>
            <a:ext cx="1461988" cy="934720"/>
          </a:xfrm>
          <a:prstGeom prst="line">
            <a:avLst/>
          </a:prstGeom>
          <a:noFill/>
          <a:ln w="57150">
            <a:solidFill>
              <a:srgbClr val="CC0099"/>
            </a:solidFill>
            <a:round/>
            <a:headEnd/>
            <a:tailEnd type="triangle" w="med" len="med"/>
          </a:ln>
        </p:spPr>
        <p:txBody>
          <a:bodyPr/>
          <a:lstStyle/>
          <a:p>
            <a:endParaRPr lang="en-US"/>
          </a:p>
        </p:txBody>
      </p:sp>
      <p:sp>
        <p:nvSpPr>
          <p:cNvPr id="18" name="AutoShape 8">
            <a:extLst>
              <a:ext uri="{FF2B5EF4-FFF2-40B4-BE49-F238E27FC236}">
                <a16:creationId xmlns:a16="http://schemas.microsoft.com/office/drawing/2014/main" id="{5FB813E7-063A-4B4A-8EA7-F0BD106E6E92}"/>
              </a:ext>
            </a:extLst>
          </p:cNvPr>
          <p:cNvSpPr>
            <a:spLocks noChangeArrowheads="1"/>
          </p:cNvSpPr>
          <p:nvPr/>
        </p:nvSpPr>
        <p:spPr bwMode="auto">
          <a:xfrm>
            <a:off x="6705601" y="3810000"/>
            <a:ext cx="2970615" cy="1371600"/>
          </a:xfrm>
          <a:prstGeom prst="roundRect">
            <a:avLst>
              <a:gd name="adj" fmla="val 16667"/>
            </a:avLst>
          </a:prstGeom>
          <a:gradFill rotWithShape="1">
            <a:gsLst>
              <a:gs pos="0">
                <a:schemeClr val="bg1"/>
              </a:gs>
              <a:gs pos="100000">
                <a:schemeClr val="accent1"/>
              </a:gs>
            </a:gsLst>
            <a:lin ang="5400000" scaled="1"/>
          </a:gradFill>
          <a:ln w="9525">
            <a:solidFill>
              <a:schemeClr val="accent1"/>
            </a:solidFill>
            <a:round/>
            <a:headEnd/>
            <a:tailEnd/>
          </a:ln>
          <a:effectLst>
            <a:outerShdw dist="107763" dir="2700000" algn="ctr" rotWithShape="0">
              <a:schemeClr val="bg2">
                <a:alpha val="50000"/>
              </a:schemeClr>
            </a:outerShdw>
          </a:effectLst>
        </p:spPr>
        <p:txBody>
          <a:bodyPr wrap="none" anchor="ctr"/>
          <a:lstStyle/>
          <a:p>
            <a:pPr fontAlgn="auto">
              <a:spcBef>
                <a:spcPts val="0"/>
              </a:spcBef>
              <a:spcAft>
                <a:spcPts val="0"/>
              </a:spcAft>
              <a:defRPr/>
            </a:pPr>
            <a:r>
              <a:rPr lang="en-US" sz="2400" dirty="0">
                <a:latin typeface="+mn-lt"/>
              </a:rPr>
              <a:t>3</a:t>
            </a:r>
            <a:r>
              <a:rPr lang="en-US" sz="2400" dirty="0">
                <a:latin typeface="+mn-lt"/>
                <a:cs typeface="+mn-cs"/>
              </a:rPr>
              <a:t>. </a:t>
            </a:r>
            <a:r>
              <a:rPr lang="en-US" sz="2400" dirty="0" err="1">
                <a:latin typeface="+mn-lt"/>
                <a:cs typeface="+mn-cs"/>
              </a:rPr>
              <a:t>Điểm</a:t>
            </a:r>
            <a:r>
              <a:rPr lang="en-US" sz="2400" dirty="0">
                <a:latin typeface="+mn-lt"/>
                <a:cs typeface="+mn-cs"/>
              </a:rPr>
              <a:t> </a:t>
            </a:r>
            <a:r>
              <a:rPr lang="en-US" sz="2400" dirty="0" err="1">
                <a:latin typeface="+mn-lt"/>
                <a:cs typeface="+mn-cs"/>
              </a:rPr>
              <a:t>chuyên</a:t>
            </a:r>
            <a:r>
              <a:rPr lang="en-US" sz="2400" dirty="0">
                <a:latin typeface="+mn-lt"/>
                <a:cs typeface="+mn-cs"/>
              </a:rPr>
              <a:t> </a:t>
            </a:r>
          </a:p>
          <a:p>
            <a:pPr fontAlgn="auto">
              <a:spcBef>
                <a:spcPts val="0"/>
              </a:spcBef>
              <a:spcAft>
                <a:spcPts val="0"/>
              </a:spcAft>
              <a:defRPr/>
            </a:pPr>
            <a:r>
              <a:rPr lang="en-US" sz="2400" dirty="0" err="1">
                <a:latin typeface="+mn-lt"/>
                <a:cs typeface="+mn-cs"/>
              </a:rPr>
              <a:t>Cần</a:t>
            </a:r>
            <a:r>
              <a:rPr lang="en-US" sz="2400" dirty="0">
                <a:latin typeface="+mn-lt"/>
                <a:cs typeface="+mn-cs"/>
              </a:rPr>
              <a:t> </a:t>
            </a:r>
          </a:p>
          <a:p>
            <a:pPr fontAlgn="auto">
              <a:spcBef>
                <a:spcPts val="0"/>
              </a:spcBef>
              <a:spcAft>
                <a:spcPts val="0"/>
              </a:spcAft>
              <a:defRPr/>
            </a:pPr>
            <a:r>
              <a:rPr lang="en-US" sz="2400" dirty="0">
                <a:latin typeface="+mn-lt"/>
                <a:cs typeface="+mn-cs"/>
              </a:rPr>
              <a:t>(HS= </a:t>
            </a:r>
            <a:r>
              <a:rPr lang="en-US" sz="2400" dirty="0" err="1">
                <a:latin typeface="+mn-lt"/>
                <a:cs typeface="+mn-cs"/>
              </a:rPr>
              <a:t>Số</a:t>
            </a:r>
            <a:r>
              <a:rPr lang="en-US" sz="2400" dirty="0">
                <a:latin typeface="+mn-lt"/>
                <a:cs typeface="+mn-cs"/>
              </a:rPr>
              <a:t> TC </a:t>
            </a:r>
            <a:r>
              <a:rPr lang="en-US" sz="2400" dirty="0" err="1">
                <a:latin typeface="+mn-lt"/>
                <a:cs typeface="+mn-cs"/>
              </a:rPr>
              <a:t>của</a:t>
            </a:r>
            <a:r>
              <a:rPr lang="en-US" sz="2400" dirty="0">
                <a:latin typeface="+mn-lt"/>
                <a:cs typeface="+mn-cs"/>
              </a:rPr>
              <a:t> HP)</a:t>
            </a:r>
          </a:p>
        </p:txBody>
      </p:sp>
      <p:sp>
        <p:nvSpPr>
          <p:cNvPr id="21" name="Line 6">
            <a:extLst>
              <a:ext uri="{FF2B5EF4-FFF2-40B4-BE49-F238E27FC236}">
                <a16:creationId xmlns:a16="http://schemas.microsoft.com/office/drawing/2014/main" id="{90044FA2-0CB8-4A94-8ADA-4D0BBDFB3461}"/>
              </a:ext>
            </a:extLst>
          </p:cNvPr>
          <p:cNvSpPr>
            <a:spLocks noChangeShapeType="1"/>
          </p:cNvSpPr>
          <p:nvPr/>
        </p:nvSpPr>
        <p:spPr bwMode="auto">
          <a:xfrm flipH="1">
            <a:off x="4876800" y="3474720"/>
            <a:ext cx="0" cy="381000"/>
          </a:xfrm>
          <a:prstGeom prst="line">
            <a:avLst/>
          </a:prstGeom>
          <a:noFill/>
          <a:ln w="57150">
            <a:solidFill>
              <a:srgbClr val="CC0099"/>
            </a:solidFill>
            <a:round/>
            <a:headEnd/>
            <a:tailEnd type="triangle" w="med" len="med"/>
          </a:ln>
        </p:spPr>
        <p:txBody>
          <a:bodyPr/>
          <a:lstStyle/>
          <a:p>
            <a:endParaRPr lang="en-US"/>
          </a:p>
        </p:txBody>
      </p:sp>
      <p:sp>
        <p:nvSpPr>
          <p:cNvPr id="15" name="Freeform 12">
            <a:extLst>
              <a:ext uri="{FF2B5EF4-FFF2-40B4-BE49-F238E27FC236}">
                <a16:creationId xmlns:a16="http://schemas.microsoft.com/office/drawing/2014/main" id="{3D3562EE-F93B-40E7-90CE-748E1F7599A9}"/>
              </a:ext>
            </a:extLst>
          </p:cNvPr>
          <p:cNvSpPr>
            <a:spLocks/>
          </p:cNvSpPr>
          <p:nvPr/>
        </p:nvSpPr>
        <p:spPr bwMode="gray">
          <a:xfrm rot="2700000" flipV="1">
            <a:off x="575094" y="5106034"/>
            <a:ext cx="937163" cy="721638"/>
          </a:xfrm>
          <a:custGeom>
            <a:avLst/>
            <a:gdLst>
              <a:gd name="T0" fmla="*/ 0 w 982"/>
              <a:gd name="T1" fmla="*/ 2147483647 h 774"/>
              <a:gd name="T2" fmla="*/ 2147483647 w 982"/>
              <a:gd name="T3" fmla="*/ 2147483647 h 774"/>
              <a:gd name="T4" fmla="*/ 2147483647 w 982"/>
              <a:gd name="T5" fmla="*/ 2147483647 h 774"/>
              <a:gd name="T6" fmla="*/ 2147483647 w 982"/>
              <a:gd name="T7" fmla="*/ 2147483647 h 774"/>
              <a:gd name="T8" fmla="*/ 2147483647 w 982"/>
              <a:gd name="T9" fmla="*/ 2147483647 h 774"/>
              <a:gd name="T10" fmla="*/ 2147483647 w 982"/>
              <a:gd name="T11" fmla="*/ 2147483647 h 774"/>
              <a:gd name="T12" fmla="*/ 2147483647 w 982"/>
              <a:gd name="T13" fmla="*/ 2147483647 h 774"/>
              <a:gd name="T14" fmla="*/ 2147483647 w 982"/>
              <a:gd name="T15" fmla="*/ 2147483647 h 774"/>
              <a:gd name="T16" fmla="*/ 2147483647 w 982"/>
              <a:gd name="T17" fmla="*/ 2147483647 h 774"/>
              <a:gd name="T18" fmla="*/ 2147483647 w 982"/>
              <a:gd name="T19" fmla="*/ 2147483647 h 774"/>
              <a:gd name="T20" fmla="*/ 2147483647 w 982"/>
              <a:gd name="T21" fmla="*/ 2147483647 h 774"/>
              <a:gd name="T22" fmla="*/ 2147483647 w 982"/>
              <a:gd name="T23" fmla="*/ 2147483647 h 774"/>
              <a:gd name="T24" fmla="*/ 2147483647 w 982"/>
              <a:gd name="T25" fmla="*/ 2147483647 h 774"/>
              <a:gd name="T26" fmla="*/ 2147483647 w 982"/>
              <a:gd name="T27" fmla="*/ 2147483647 h 774"/>
              <a:gd name="T28" fmla="*/ 2147483647 w 982"/>
              <a:gd name="T29" fmla="*/ 2147483647 h 774"/>
              <a:gd name="T30" fmla="*/ 2147483647 w 982"/>
              <a:gd name="T31" fmla="*/ 2147483647 h 774"/>
              <a:gd name="T32" fmla="*/ 2147483647 w 982"/>
              <a:gd name="T33" fmla="*/ 2147483647 h 774"/>
              <a:gd name="T34" fmla="*/ 2147483647 w 982"/>
              <a:gd name="T35" fmla="*/ 2147483647 h 774"/>
              <a:gd name="T36" fmla="*/ 2147483647 w 982"/>
              <a:gd name="T37" fmla="*/ 2147483647 h 774"/>
              <a:gd name="T38" fmla="*/ 2147483647 w 982"/>
              <a:gd name="T39" fmla="*/ 2147483647 h 774"/>
              <a:gd name="T40" fmla="*/ 2147483647 w 982"/>
              <a:gd name="T41" fmla="*/ 2147483647 h 774"/>
              <a:gd name="T42" fmla="*/ 2147483647 w 982"/>
              <a:gd name="T43" fmla="*/ 2147483647 h 774"/>
              <a:gd name="T44" fmla="*/ 2147483647 w 982"/>
              <a:gd name="T45" fmla="*/ 2147483647 h 774"/>
              <a:gd name="T46" fmla="*/ 2147483647 w 982"/>
              <a:gd name="T47" fmla="*/ 2147483647 h 774"/>
              <a:gd name="T48" fmla="*/ 2147483647 w 982"/>
              <a:gd name="T49" fmla="*/ 2147483647 h 774"/>
              <a:gd name="T50" fmla="*/ 2147483647 w 982"/>
              <a:gd name="T51" fmla="*/ 2147483647 h 774"/>
              <a:gd name="T52" fmla="*/ 2147483647 w 982"/>
              <a:gd name="T53" fmla="*/ 0 h 774"/>
              <a:gd name="T54" fmla="*/ 2147483647 w 982"/>
              <a:gd name="T55" fmla="*/ 2147483647 h 774"/>
              <a:gd name="T56" fmla="*/ 2147483647 w 982"/>
              <a:gd name="T57" fmla="*/ 2147483647 h 774"/>
              <a:gd name="T58" fmla="*/ 2147483647 w 982"/>
              <a:gd name="T59" fmla="*/ 2147483647 h 774"/>
              <a:gd name="T60" fmla="*/ 2147483647 w 982"/>
              <a:gd name="T61" fmla="*/ 2147483647 h 774"/>
              <a:gd name="T62" fmla="*/ 2147483647 w 982"/>
              <a:gd name="T63" fmla="*/ 2147483647 h 774"/>
              <a:gd name="T64" fmla="*/ 2147483647 w 982"/>
              <a:gd name="T65" fmla="*/ 2147483647 h 774"/>
              <a:gd name="T66" fmla="*/ 2147483647 w 982"/>
              <a:gd name="T67" fmla="*/ 2147483647 h 774"/>
              <a:gd name="T68" fmla="*/ 2147483647 w 982"/>
              <a:gd name="T69" fmla="*/ 2147483647 h 774"/>
              <a:gd name="T70" fmla="*/ 2147483647 w 982"/>
              <a:gd name="T71" fmla="*/ 2147483647 h 774"/>
              <a:gd name="T72" fmla="*/ 2147483647 w 982"/>
              <a:gd name="T73" fmla="*/ 2147483647 h 774"/>
              <a:gd name="T74" fmla="*/ 2147483647 w 982"/>
              <a:gd name="T75" fmla="*/ 2147483647 h 774"/>
              <a:gd name="T76" fmla="*/ 2147483647 w 982"/>
              <a:gd name="T77" fmla="*/ 2147483647 h 774"/>
              <a:gd name="T78" fmla="*/ 2147483647 w 982"/>
              <a:gd name="T79" fmla="*/ 2147483647 h 774"/>
              <a:gd name="T80" fmla="*/ 2147483647 w 982"/>
              <a:gd name="T81" fmla="*/ 2147483647 h 774"/>
              <a:gd name="T82" fmla="*/ 2147483647 w 982"/>
              <a:gd name="T83" fmla="*/ 2147483647 h 774"/>
              <a:gd name="T84" fmla="*/ 2147483647 w 982"/>
              <a:gd name="T85" fmla="*/ 2147483647 h 774"/>
              <a:gd name="T86" fmla="*/ 2147483647 w 982"/>
              <a:gd name="T87" fmla="*/ 2147483647 h 774"/>
              <a:gd name="T88" fmla="*/ 2147483647 w 982"/>
              <a:gd name="T89" fmla="*/ 2147483647 h 774"/>
              <a:gd name="T90" fmla="*/ 2147483647 w 982"/>
              <a:gd name="T91" fmla="*/ 2147483647 h 774"/>
              <a:gd name="T92" fmla="*/ 2147483647 w 982"/>
              <a:gd name="T93" fmla="*/ 2147483647 h 774"/>
              <a:gd name="T94" fmla="*/ 2147483647 w 982"/>
              <a:gd name="T95" fmla="*/ 2147483647 h 774"/>
              <a:gd name="T96" fmla="*/ 2147483647 w 982"/>
              <a:gd name="T97" fmla="*/ 2147483647 h 774"/>
              <a:gd name="T98" fmla="*/ 2147483647 w 982"/>
              <a:gd name="T99" fmla="*/ 2147483647 h 774"/>
              <a:gd name="T100" fmla="*/ 2147483647 w 982"/>
              <a:gd name="T101" fmla="*/ 2147483647 h 774"/>
              <a:gd name="T102" fmla="*/ 2147483647 w 982"/>
              <a:gd name="T103" fmla="*/ 2147483647 h 774"/>
              <a:gd name="T104" fmla="*/ 0 w 982"/>
              <a:gd name="T105" fmla="*/ 2147483647 h 774"/>
              <a:gd name="T106" fmla="*/ 0 w 982"/>
              <a:gd name="T107" fmla="*/ 2147483647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82"/>
              <a:gd name="T163" fmla="*/ 0 h 774"/>
              <a:gd name="T164" fmla="*/ 982 w 982"/>
              <a:gd name="T165" fmla="*/ 774 h 77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rgbClr val="EE8D4C">
                  <a:alpha val="32001"/>
                </a:srgbClr>
              </a:gs>
              <a:gs pos="100000">
                <a:srgbClr val="EC823A"/>
              </a:gs>
            </a:gsLst>
            <a:lin ang="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US"/>
          </a:p>
        </p:txBody>
      </p:sp>
      <p:sp>
        <p:nvSpPr>
          <p:cNvPr id="20" name="Rectangle 11">
            <a:extLst>
              <a:ext uri="{FF2B5EF4-FFF2-40B4-BE49-F238E27FC236}">
                <a16:creationId xmlns:a16="http://schemas.microsoft.com/office/drawing/2014/main" id="{A4A95C28-0B4A-4287-A420-95AB15F7144E}"/>
              </a:ext>
            </a:extLst>
          </p:cNvPr>
          <p:cNvSpPr>
            <a:spLocks noChangeArrowheads="1"/>
          </p:cNvSpPr>
          <p:nvPr/>
        </p:nvSpPr>
        <p:spPr bwMode="auto">
          <a:xfrm>
            <a:off x="1612254" y="5484900"/>
            <a:ext cx="8217545" cy="533400"/>
          </a:xfrm>
          <a:prstGeom prst="rect">
            <a:avLst/>
          </a:prstGeom>
          <a:solidFill>
            <a:srgbClr val="CCFFFF"/>
          </a:solidFill>
          <a:ln w="9525" algn="ctr">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22" name="Text Box 12">
            <a:extLst>
              <a:ext uri="{FF2B5EF4-FFF2-40B4-BE49-F238E27FC236}">
                <a16:creationId xmlns:a16="http://schemas.microsoft.com/office/drawing/2014/main" id="{E030AE67-A144-4646-8A8F-365D1B61367B}"/>
              </a:ext>
            </a:extLst>
          </p:cNvPr>
          <p:cNvSpPr txBox="1">
            <a:spLocks noChangeArrowheads="1"/>
          </p:cNvSpPr>
          <p:nvPr/>
        </p:nvSpPr>
        <p:spPr bwMode="auto">
          <a:xfrm>
            <a:off x="1524000" y="5546813"/>
            <a:ext cx="8381999" cy="400110"/>
          </a:xfrm>
          <a:prstGeom prst="rect">
            <a:avLst/>
          </a:prstGeom>
          <a:noFill/>
          <a:ln w="9525" algn="ctr">
            <a:noFill/>
            <a:miter lim="800000"/>
            <a:headEnd/>
            <a:tailEnd/>
          </a:ln>
          <a:effectLst/>
        </p:spPr>
        <p:txBody>
          <a:bodyPr wrap="square">
            <a:spAutoFit/>
          </a:bodyPr>
          <a:lstStyle/>
          <a:p>
            <a:pPr>
              <a:spcBef>
                <a:spcPct val="50000"/>
              </a:spcBef>
              <a:defRPr/>
            </a:pPr>
            <a:r>
              <a:rPr lang="en-US" sz="2000" dirty="0" err="1">
                <a:solidFill>
                  <a:srgbClr val="FF0000"/>
                </a:solidFill>
              </a:rPr>
              <a:t>Nếu</a:t>
            </a:r>
            <a:r>
              <a:rPr lang="en-US" sz="2000" dirty="0">
                <a:solidFill>
                  <a:srgbClr val="FF0000"/>
                </a:solidFill>
              </a:rPr>
              <a:t> </a:t>
            </a:r>
            <a:r>
              <a:rPr lang="en-US" sz="2000" dirty="0" err="1">
                <a:solidFill>
                  <a:srgbClr val="FF0000"/>
                </a:solidFill>
              </a:rPr>
              <a:t>nghỉ</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từ</a:t>
            </a:r>
            <a:r>
              <a:rPr lang="en-US" sz="2000" dirty="0">
                <a:solidFill>
                  <a:srgbClr val="FF0000"/>
                </a:solidFill>
              </a:rPr>
              <a:t> 50% </a:t>
            </a:r>
            <a:r>
              <a:rPr lang="en-US" sz="2000" dirty="0" err="1">
                <a:solidFill>
                  <a:srgbClr val="FF0000"/>
                </a:solidFill>
              </a:rPr>
              <a:t>trở</a:t>
            </a:r>
            <a:r>
              <a:rPr lang="en-US" sz="2000" dirty="0">
                <a:solidFill>
                  <a:srgbClr val="FF0000"/>
                </a:solidFill>
              </a:rPr>
              <a:t> </a:t>
            </a:r>
            <a:r>
              <a:rPr lang="en-US" sz="2000" dirty="0" err="1">
                <a:solidFill>
                  <a:srgbClr val="FF0000"/>
                </a:solidFill>
              </a:rPr>
              <a:t>lên</a:t>
            </a:r>
            <a:r>
              <a:rPr lang="en-US" sz="2000" dirty="0">
                <a:solidFill>
                  <a:srgbClr val="FF0000"/>
                </a:solidFill>
              </a:rPr>
              <a:t> </a:t>
            </a:r>
            <a:r>
              <a:rPr lang="en-US" sz="2000" dirty="0" err="1">
                <a:solidFill>
                  <a:srgbClr val="FF0000"/>
                </a:solidFill>
              </a:rPr>
              <a:t>thì</a:t>
            </a:r>
            <a:r>
              <a:rPr lang="en-US" sz="2000" dirty="0">
                <a:solidFill>
                  <a:srgbClr val="FF0000"/>
                </a:solidFill>
              </a:rPr>
              <a:t> </a:t>
            </a:r>
            <a:r>
              <a:rPr lang="en-US" sz="2000" dirty="0" err="1">
                <a:solidFill>
                  <a:srgbClr val="FF0000"/>
                </a:solidFill>
              </a:rPr>
              <a:t>điểm</a:t>
            </a:r>
            <a:r>
              <a:rPr lang="en-US" sz="2000" dirty="0">
                <a:solidFill>
                  <a:srgbClr val="FF0000"/>
                </a:solidFill>
              </a:rPr>
              <a:t> </a:t>
            </a:r>
            <a:r>
              <a:rPr lang="en-US" sz="2000" dirty="0" err="1">
                <a:solidFill>
                  <a:srgbClr val="FF0000"/>
                </a:solidFill>
              </a:rPr>
              <a:t>chuyên</a:t>
            </a:r>
            <a:r>
              <a:rPr lang="en-US" sz="2000" dirty="0">
                <a:solidFill>
                  <a:srgbClr val="FF0000"/>
                </a:solidFill>
              </a:rPr>
              <a:t> </a:t>
            </a:r>
            <a:r>
              <a:rPr lang="en-US" sz="2000" dirty="0" err="1">
                <a:solidFill>
                  <a:srgbClr val="FF0000"/>
                </a:solidFill>
              </a:rPr>
              <a:t>cần</a:t>
            </a:r>
            <a:r>
              <a:rPr lang="en-US" sz="2000" dirty="0">
                <a:solidFill>
                  <a:srgbClr val="FF0000"/>
                </a:solidFill>
              </a:rPr>
              <a:t> </a:t>
            </a:r>
            <a:r>
              <a:rPr lang="en-US" sz="2000" dirty="0" err="1">
                <a:solidFill>
                  <a:srgbClr val="FF0000"/>
                </a:solidFill>
              </a:rPr>
              <a:t>là</a:t>
            </a:r>
            <a:r>
              <a:rPr lang="en-US" sz="2000" dirty="0">
                <a:solidFill>
                  <a:srgbClr val="FF0000"/>
                </a:solidFill>
              </a:rPr>
              <a:t> 0 </a:t>
            </a:r>
            <a:r>
              <a:rPr lang="en-US" sz="2000" dirty="0" err="1">
                <a:solidFill>
                  <a:srgbClr val="FF0000"/>
                </a:solidFill>
              </a:rPr>
              <a:t>điểm</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bị</a:t>
            </a:r>
            <a:r>
              <a:rPr lang="en-US" sz="2000" dirty="0">
                <a:solidFill>
                  <a:srgbClr val="FF0000"/>
                </a:solidFill>
              </a:rPr>
              <a:t> </a:t>
            </a:r>
            <a:r>
              <a:rPr lang="en-US" sz="2000" dirty="0" err="1">
                <a:solidFill>
                  <a:srgbClr val="FF0000"/>
                </a:solidFill>
              </a:rPr>
              <a:t>cấm</a:t>
            </a:r>
            <a:r>
              <a:rPr lang="en-US" sz="2000" dirty="0">
                <a:solidFill>
                  <a:srgbClr val="FF0000"/>
                </a:solidFill>
              </a:rPr>
              <a:t> </a:t>
            </a:r>
            <a:r>
              <a:rPr lang="en-US" sz="2000" dirty="0" err="1">
                <a:solidFill>
                  <a:srgbClr val="FF0000"/>
                </a:solidFill>
              </a:rPr>
              <a:t>thi</a:t>
            </a:r>
            <a:endParaRPr lang="en-US" sz="2200" dirty="0">
              <a:latin typeface="+mj-lt"/>
              <a:cs typeface="Arial" charset="0"/>
            </a:endParaRPr>
          </a:p>
        </p:txBody>
      </p:sp>
      <p:sp>
        <p:nvSpPr>
          <p:cNvPr id="25" name="Rectangle 6">
            <a:extLst>
              <a:ext uri="{FF2B5EF4-FFF2-40B4-BE49-F238E27FC236}">
                <a16:creationId xmlns:a16="http://schemas.microsoft.com/office/drawing/2014/main" id="{52AA723D-51B5-40B6-B20D-EB8E82791239}"/>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3236013766"/>
      </p:ext>
    </p:extLst>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66126"/>
            <a:ext cx="9601200" cy="461665"/>
          </a:xfrm>
          <a:prstGeom prst="rect">
            <a:avLst/>
          </a:prstGeom>
          <a:noFill/>
        </p:spPr>
        <p:txBody>
          <a:bodyPr wrap="square">
            <a:spAutoFit/>
          </a:bodyPr>
          <a:lstStyle/>
          <a:p>
            <a:pPr algn="just"/>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Đối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với</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các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học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phần</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thực</a:t>
            </a:r>
            <a:r>
              <a:rPr lang="en-US" sz="2400" b="1" i="0" u="none" strike="noStrike" baseline="0" dirty="0">
                <a:solidFill>
                  <a:srgbClr val="000000"/>
                </a:solidFill>
                <a:latin typeface="+mj-lt"/>
              </a:rPr>
              <a:t> </a:t>
            </a:r>
            <a:r>
              <a:rPr lang="en-US" sz="2400" b="1" i="0" u="none" strike="noStrike" baseline="0" dirty="0" err="1">
                <a:solidFill>
                  <a:srgbClr val="000000"/>
                </a:solidFill>
                <a:latin typeface="+mj-lt"/>
              </a:rPr>
              <a:t>hành</a:t>
            </a:r>
            <a:r>
              <a:rPr lang="en-US" sz="2400" b="1" i="0" u="none" strike="noStrike" baseline="0" dirty="0">
                <a:solidFill>
                  <a:srgbClr val="000000"/>
                </a:solidFill>
                <a:latin typeface="+mj-lt"/>
              </a:rPr>
              <a:t>: </a:t>
            </a:r>
            <a:endParaRPr lang="en-US" sz="2400" b="1" dirty="0">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5" name="TextBox 14">
            <a:extLst>
              <a:ext uri="{FF2B5EF4-FFF2-40B4-BE49-F238E27FC236}">
                <a16:creationId xmlns:a16="http://schemas.microsoft.com/office/drawing/2014/main" id="{368010DD-A7F8-48ED-9943-BC6B9D7D944C}"/>
              </a:ext>
            </a:extLst>
          </p:cNvPr>
          <p:cNvSpPr txBox="1"/>
          <p:nvPr/>
        </p:nvSpPr>
        <p:spPr>
          <a:xfrm>
            <a:off x="69258" y="4114800"/>
            <a:ext cx="4800600" cy="1938992"/>
          </a:xfrm>
          <a:prstGeom prst="rect">
            <a:avLst/>
          </a:prstGeom>
          <a:noFill/>
        </p:spPr>
        <p:txBody>
          <a:bodyPr wrap="square">
            <a:spAutoFit/>
          </a:bodyPr>
          <a:lstStyle/>
          <a:p>
            <a:pPr algn="just"/>
            <a:r>
              <a:rPr lang="en-US" sz="2400" dirty="0">
                <a:latin typeface="+mj-lt"/>
              </a:rPr>
              <a:t>+ </a:t>
            </a:r>
            <a:r>
              <a:rPr lang="vi-VN" sz="2400" dirty="0">
                <a:solidFill>
                  <a:srgbClr val="FF0000"/>
                </a:solidFill>
                <a:latin typeface="+mj-lt"/>
              </a:rPr>
              <a:t>Điểm kiểm tra định kỳ</a:t>
            </a:r>
            <a:r>
              <a:rPr lang="vi-VN" sz="2400" dirty="0">
                <a:latin typeface="+mj-lt"/>
              </a:rPr>
              <a:t>: </a:t>
            </a:r>
            <a:r>
              <a:rPr lang="en-US" sz="2400" dirty="0">
                <a:latin typeface="+mj-lt"/>
              </a:rPr>
              <a:t>Đ</a:t>
            </a:r>
            <a:r>
              <a:rPr lang="vi-VN" sz="2400" dirty="0">
                <a:latin typeface="+mj-lt"/>
              </a:rPr>
              <a:t>ược tính hệ số 1. Số điểm kiểm tra định kỳ</a:t>
            </a:r>
            <a:r>
              <a:rPr lang="en-US" sz="2400" dirty="0">
                <a:latin typeface="+mj-lt"/>
              </a:rPr>
              <a:t> </a:t>
            </a:r>
            <a:r>
              <a:rPr lang="vi-VN" sz="2400" dirty="0">
                <a:latin typeface="+mj-lt"/>
              </a:rPr>
              <a:t>bằng số tín chỉ của học phần đó. </a:t>
            </a:r>
            <a:endParaRPr lang="en-US" sz="2400" dirty="0">
              <a:latin typeface="+mj-lt"/>
            </a:endParaRPr>
          </a:p>
          <a:p>
            <a:pPr algn="just"/>
            <a:r>
              <a:rPr lang="en-US" sz="2400" dirty="0">
                <a:latin typeface="+mj-lt"/>
              </a:rPr>
              <a:t>+ </a:t>
            </a:r>
            <a:r>
              <a:rPr lang="en-US" sz="2400" dirty="0" err="1">
                <a:solidFill>
                  <a:srgbClr val="0000CC"/>
                </a:solidFill>
                <a:latin typeface="+mj-lt"/>
              </a:rPr>
              <a:t>Điểm</a:t>
            </a:r>
            <a:r>
              <a:rPr lang="en-US" sz="2400" dirty="0">
                <a:solidFill>
                  <a:srgbClr val="0000CC"/>
                </a:solidFill>
                <a:latin typeface="+mj-lt"/>
              </a:rPr>
              <a:t> </a:t>
            </a:r>
            <a:r>
              <a:rPr lang="en-US" sz="2400" dirty="0" err="1">
                <a:solidFill>
                  <a:srgbClr val="0000CC"/>
                </a:solidFill>
                <a:latin typeface="+mj-lt"/>
              </a:rPr>
              <a:t>chuyên</a:t>
            </a:r>
            <a:r>
              <a:rPr lang="en-US" sz="2400" dirty="0">
                <a:solidFill>
                  <a:srgbClr val="0000CC"/>
                </a:solidFill>
                <a:latin typeface="+mj-lt"/>
              </a:rPr>
              <a:t> </a:t>
            </a:r>
            <a:r>
              <a:rPr lang="en-US" sz="2400" dirty="0" err="1">
                <a:solidFill>
                  <a:srgbClr val="0000CC"/>
                </a:solidFill>
                <a:latin typeface="+mj-lt"/>
              </a:rPr>
              <a:t>cần</a:t>
            </a:r>
            <a:endParaRPr lang="en-US" sz="2400" dirty="0">
              <a:latin typeface="+mj-lt"/>
            </a:endParaRPr>
          </a:p>
        </p:txBody>
      </p:sp>
      <p:sp>
        <p:nvSpPr>
          <p:cNvPr id="20" name="TextBox 19">
            <a:extLst>
              <a:ext uri="{FF2B5EF4-FFF2-40B4-BE49-F238E27FC236}">
                <a16:creationId xmlns:a16="http://schemas.microsoft.com/office/drawing/2014/main" id="{E9F76121-2E9F-41BC-A046-09D070A785F2}"/>
              </a:ext>
            </a:extLst>
          </p:cNvPr>
          <p:cNvSpPr txBox="1"/>
          <p:nvPr/>
        </p:nvSpPr>
        <p:spPr>
          <a:xfrm>
            <a:off x="183472" y="2266344"/>
            <a:ext cx="4433655" cy="830997"/>
          </a:xfrm>
          <a:prstGeom prst="rect">
            <a:avLst/>
          </a:prstGeom>
          <a:solidFill>
            <a:srgbClr val="FFFF00"/>
          </a:solidFill>
        </p:spPr>
        <p:txBody>
          <a:bodyPr wrap="square">
            <a:spAutoFit/>
          </a:bodyPr>
          <a:lstStyle/>
          <a:p>
            <a:pPr algn="just"/>
            <a:r>
              <a:rPr lang="en-US" sz="2400" b="0" i="0" u="none" strike="noStrike" baseline="0" dirty="0">
                <a:solidFill>
                  <a:srgbClr val="FF0000"/>
                </a:solidFill>
                <a:latin typeface="+mj-lt"/>
              </a:rPr>
              <a:t>Đ</a:t>
            </a:r>
            <a:r>
              <a:rPr lang="vi-VN" sz="2400" b="0" i="0" u="none" strike="noStrike" baseline="0" dirty="0">
                <a:solidFill>
                  <a:srgbClr val="FF0000"/>
                </a:solidFill>
                <a:latin typeface="+mj-lt"/>
              </a:rPr>
              <a:t>iểm </a:t>
            </a:r>
            <a:r>
              <a:rPr lang="en-US" sz="2400" b="0" i="0" u="none" strike="noStrike" baseline="0" dirty="0">
                <a:solidFill>
                  <a:srgbClr val="FF0000"/>
                </a:solidFill>
                <a:latin typeface="+mj-lt"/>
              </a:rPr>
              <a:t>HP = </a:t>
            </a:r>
            <a:r>
              <a:rPr lang="en-US" sz="2400" b="0" i="0" u="none" strike="noStrike" baseline="0" dirty="0" err="1">
                <a:solidFill>
                  <a:srgbClr val="FF0000"/>
                </a:solidFill>
                <a:latin typeface="+mj-lt"/>
              </a:rPr>
              <a:t>Trun</a:t>
            </a:r>
            <a:r>
              <a:rPr lang="en-US" sz="2400" dirty="0" err="1">
                <a:solidFill>
                  <a:srgbClr val="FF0000"/>
                </a:solidFill>
                <a:latin typeface="+mj-lt"/>
              </a:rPr>
              <a:t>g</a:t>
            </a:r>
            <a:r>
              <a:rPr lang="en-US" sz="2400" dirty="0">
                <a:solidFill>
                  <a:srgbClr val="FF0000"/>
                </a:solidFill>
                <a:latin typeface="+mj-lt"/>
              </a:rPr>
              <a:t> </a:t>
            </a:r>
            <a:r>
              <a:rPr lang="en-US" sz="2400" dirty="0" err="1">
                <a:solidFill>
                  <a:srgbClr val="FF0000"/>
                </a:solidFill>
                <a:latin typeface="+mj-lt"/>
              </a:rPr>
              <a:t>bình</a:t>
            </a:r>
            <a:r>
              <a:rPr lang="en-US" sz="2400" dirty="0">
                <a:solidFill>
                  <a:srgbClr val="FF0000"/>
                </a:solidFill>
                <a:latin typeface="+mj-lt"/>
              </a:rPr>
              <a:t> </a:t>
            </a:r>
            <a:r>
              <a:rPr lang="en-US" sz="2400" dirty="0" err="1">
                <a:solidFill>
                  <a:srgbClr val="FF0000"/>
                </a:solidFill>
                <a:latin typeface="+mj-lt"/>
              </a:rPr>
              <a:t>cộng</a:t>
            </a:r>
            <a:r>
              <a:rPr lang="en-US" sz="2400" dirty="0">
                <a:solidFill>
                  <a:srgbClr val="FF0000"/>
                </a:solidFill>
                <a:latin typeface="+mj-lt"/>
              </a:rPr>
              <a:t> </a:t>
            </a:r>
            <a:r>
              <a:rPr lang="en-US" sz="2400" dirty="0" err="1">
                <a:solidFill>
                  <a:srgbClr val="FF0000"/>
                </a:solidFill>
                <a:latin typeface="+mj-lt"/>
              </a:rPr>
              <a:t>của</a:t>
            </a:r>
            <a:r>
              <a:rPr lang="en-US" sz="2400" dirty="0">
                <a:solidFill>
                  <a:srgbClr val="FF0000"/>
                </a:solidFill>
                <a:latin typeface="+mj-lt"/>
              </a:rPr>
              <a:t> </a:t>
            </a:r>
            <a:r>
              <a:rPr lang="en-US" sz="2400" dirty="0" err="1">
                <a:solidFill>
                  <a:srgbClr val="FF0000"/>
                </a:solidFill>
                <a:latin typeface="+mj-lt"/>
              </a:rPr>
              <a:t>các</a:t>
            </a:r>
            <a:r>
              <a:rPr lang="en-US" sz="2400" dirty="0">
                <a:solidFill>
                  <a:srgbClr val="FF0000"/>
                </a:solidFill>
                <a:latin typeface="+mj-lt"/>
              </a:rPr>
              <a:t> </a:t>
            </a:r>
            <a:r>
              <a:rPr lang="en-US" sz="2400" dirty="0" err="1">
                <a:solidFill>
                  <a:srgbClr val="FF0000"/>
                </a:solidFill>
                <a:latin typeface="+mj-lt"/>
              </a:rPr>
              <a:t>điểm</a:t>
            </a:r>
            <a:r>
              <a:rPr lang="en-US" sz="2400" dirty="0">
                <a:solidFill>
                  <a:srgbClr val="FF0000"/>
                </a:solidFill>
                <a:latin typeface="+mj-lt"/>
              </a:rPr>
              <a:t> </a:t>
            </a:r>
            <a:r>
              <a:rPr lang="en-US" sz="2400" dirty="0" err="1">
                <a:solidFill>
                  <a:srgbClr val="FF0000"/>
                </a:solidFill>
                <a:latin typeface="+mj-lt"/>
              </a:rPr>
              <a:t>đánh</a:t>
            </a:r>
            <a:r>
              <a:rPr lang="en-US" sz="2400" dirty="0">
                <a:solidFill>
                  <a:srgbClr val="FF0000"/>
                </a:solidFill>
                <a:latin typeface="+mj-lt"/>
              </a:rPr>
              <a:t> </a:t>
            </a:r>
            <a:r>
              <a:rPr lang="en-US" sz="2400" dirty="0" err="1">
                <a:solidFill>
                  <a:srgbClr val="FF0000"/>
                </a:solidFill>
                <a:latin typeface="+mj-lt"/>
              </a:rPr>
              <a:t>giá</a:t>
            </a:r>
            <a:r>
              <a:rPr lang="en-US" sz="2400" dirty="0">
                <a:solidFill>
                  <a:srgbClr val="FF0000"/>
                </a:solidFill>
                <a:latin typeface="+mj-lt"/>
              </a:rPr>
              <a:t> </a:t>
            </a:r>
            <a:r>
              <a:rPr lang="en-US" sz="2400" dirty="0" err="1">
                <a:solidFill>
                  <a:srgbClr val="FF0000"/>
                </a:solidFill>
                <a:latin typeface="+mj-lt"/>
              </a:rPr>
              <a:t>bộ</a:t>
            </a:r>
            <a:r>
              <a:rPr lang="en-US" sz="2400" dirty="0">
                <a:solidFill>
                  <a:srgbClr val="FF0000"/>
                </a:solidFill>
                <a:latin typeface="+mj-lt"/>
              </a:rPr>
              <a:t> </a:t>
            </a:r>
            <a:r>
              <a:rPr lang="en-US" sz="2400" dirty="0" err="1">
                <a:solidFill>
                  <a:srgbClr val="FF0000"/>
                </a:solidFill>
                <a:latin typeface="+mj-lt"/>
              </a:rPr>
              <a:t>phận</a:t>
            </a:r>
            <a:endParaRPr lang="en-US" sz="2400" dirty="0">
              <a:solidFill>
                <a:srgbClr val="FF0000"/>
              </a:solidFill>
            </a:endParaRPr>
          </a:p>
        </p:txBody>
      </p:sp>
      <p:pic>
        <p:nvPicPr>
          <p:cNvPr id="3" name="Picture 2">
            <a:extLst>
              <a:ext uri="{FF2B5EF4-FFF2-40B4-BE49-F238E27FC236}">
                <a16:creationId xmlns:a16="http://schemas.microsoft.com/office/drawing/2014/main" id="{9DB51C8C-9C57-442A-9AB1-E0674B896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1898" y="2296824"/>
            <a:ext cx="4521371" cy="3024514"/>
          </a:xfrm>
          <a:prstGeom prst="rect">
            <a:avLst/>
          </a:prstGeom>
        </p:spPr>
      </p:pic>
      <p:sp>
        <p:nvSpPr>
          <p:cNvPr id="2" name="Arrow: Up 1">
            <a:extLst>
              <a:ext uri="{FF2B5EF4-FFF2-40B4-BE49-F238E27FC236}">
                <a16:creationId xmlns:a16="http://schemas.microsoft.com/office/drawing/2014/main" id="{9CA5A4E0-B216-4E4A-BD35-BCC3449B8E67}"/>
              </a:ext>
            </a:extLst>
          </p:cNvPr>
          <p:cNvSpPr/>
          <p:nvPr/>
        </p:nvSpPr>
        <p:spPr bwMode="auto">
          <a:xfrm flipV="1">
            <a:off x="2279058" y="3097341"/>
            <a:ext cx="381000" cy="1017459"/>
          </a:xfrm>
          <a:prstGeom prst="upArrow">
            <a:avLst/>
          </a:prstGeom>
          <a:solidFill>
            <a:srgbClr val="0000CC"/>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algn="l" defTabSz="914400" rtl="0" eaLnBrk="1" fontAlgn="base" latinLnBrk="0" hangingPunct="1">
              <a:lnSpc>
                <a:spcPct val="100000"/>
              </a:lnSpc>
              <a:spcBef>
                <a:spcPct val="0"/>
              </a:spcBef>
              <a:spcAft>
                <a:spcPct val="0"/>
              </a:spcAft>
              <a:buClrTx/>
              <a:buSzTx/>
              <a:buFontTx/>
              <a:buNone/>
              <a:tabLst/>
            </a:pPr>
            <a:endParaRPr kumimoji="0" lang="en-US" sz="2500" b="1" i="0" u="none" strike="noStrike" cap="none" normalizeH="0" baseline="0" err="1">
              <a:ln>
                <a:noFill/>
              </a:ln>
              <a:solidFill>
                <a:srgbClr val="FF3300"/>
              </a:solidFill>
              <a:effectLst/>
              <a:latin typeface="Times New Roman" pitchFamily="18" charset="0"/>
              <a:ea typeface="Calibri" pitchFamily="34" charset="0"/>
              <a:cs typeface="Times New Roman" pitchFamily="18" charset="0"/>
            </a:endParaRPr>
          </a:p>
        </p:txBody>
      </p:sp>
      <p:sp>
        <p:nvSpPr>
          <p:cNvPr id="11" name="Rectangle 6">
            <a:extLst>
              <a:ext uri="{FF2B5EF4-FFF2-40B4-BE49-F238E27FC236}">
                <a16:creationId xmlns:a16="http://schemas.microsoft.com/office/drawing/2014/main" id="{361D9E3E-C728-4D08-BC43-B639D7DA9F68}"/>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2731834636"/>
      </p:ext>
    </p:extLst>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76200" y="1371600"/>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vi-VN" sz="2400" b="1" i="0" u="none" strike="noStrike" baseline="0" dirty="0">
                <a:solidFill>
                  <a:srgbClr val="0000CC"/>
                </a:solidFill>
                <a:latin typeface="+mj-lt"/>
              </a:rPr>
              <a:t>Điểm học phần được chuyển thành điểm chữ như sau</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46655"/>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4" name="Picture 3">
            <a:extLst>
              <a:ext uri="{FF2B5EF4-FFF2-40B4-BE49-F238E27FC236}">
                <a16:creationId xmlns:a16="http://schemas.microsoft.com/office/drawing/2014/main" id="{41FADCAB-2C12-494B-AB73-82EA1550C060}"/>
              </a:ext>
            </a:extLst>
          </p:cNvPr>
          <p:cNvPicPr>
            <a:picLocks noChangeAspect="1"/>
          </p:cNvPicPr>
          <p:nvPr/>
        </p:nvPicPr>
        <p:blipFill rotWithShape="1">
          <a:blip r:embed="rId2">
            <a:extLst>
              <a:ext uri="{28A0092B-C50C-407E-A947-70E740481C1C}">
                <a14:useLocalDpi xmlns:a14="http://schemas.microsoft.com/office/drawing/2010/main" val="0"/>
              </a:ext>
            </a:extLst>
          </a:blip>
          <a:srcRect l="38542" t="1932" r="607" b="1"/>
          <a:stretch/>
        </p:blipFill>
        <p:spPr>
          <a:xfrm>
            <a:off x="313605" y="1833265"/>
            <a:ext cx="4976005" cy="4132308"/>
          </a:xfrm>
          <a:prstGeom prst="rect">
            <a:avLst/>
          </a:prstGeom>
        </p:spPr>
      </p:pic>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1" y="1864493"/>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5001" y="3965444"/>
            <a:ext cx="2971800" cy="2241621"/>
          </a:xfrm>
          <a:prstGeom prst="rect">
            <a:avLst/>
          </a:prstGeom>
        </p:spPr>
      </p:pic>
      <p:sp>
        <p:nvSpPr>
          <p:cNvPr id="10" name="Rectangle 6">
            <a:extLst>
              <a:ext uri="{FF2B5EF4-FFF2-40B4-BE49-F238E27FC236}">
                <a16:creationId xmlns:a16="http://schemas.microsoft.com/office/drawing/2014/main" id="{E6D63E48-6183-4F95-9007-1F57722E3BD9}"/>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1540116774"/>
      </p:ext>
    </p:extLst>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66126"/>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de-DE" sz="2400" b="1" dirty="0">
                <a:solidFill>
                  <a:srgbClr val="0000CC"/>
                </a:solidFill>
                <a:latin typeface="+mj-lt"/>
              </a:rPr>
              <a:t>Tính điểm trung bình chung </a:t>
            </a:r>
            <a:r>
              <a:rPr lang="vi-VN" sz="2400" b="1" dirty="0">
                <a:solidFill>
                  <a:srgbClr val="0000CC"/>
                </a:solidFill>
                <a:latin typeface="+mj-lt"/>
              </a:rPr>
              <a:t> </a:t>
            </a:r>
            <a:r>
              <a:rPr lang="vi-VN" sz="2400" b="1" i="0" u="none" strike="noStrike" baseline="0" dirty="0">
                <a:solidFill>
                  <a:srgbClr val="0000CC"/>
                </a:solidFill>
                <a:latin typeface="+mj-lt"/>
              </a:rPr>
              <a:t>như sau</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pic>
        <p:nvPicPr>
          <p:cNvPr id="3" name="Picture 2">
            <a:extLst>
              <a:ext uri="{FF2B5EF4-FFF2-40B4-BE49-F238E27FC236}">
                <a16:creationId xmlns:a16="http://schemas.microsoft.com/office/drawing/2014/main" id="{6735ECF4-633F-42F5-9F2F-EF8B60B314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 y="2084102"/>
            <a:ext cx="4101100" cy="3615443"/>
          </a:xfrm>
          <a:prstGeom prst="rect">
            <a:avLst/>
          </a:prstGeom>
        </p:spPr>
      </p:pic>
      <p:graphicFrame>
        <p:nvGraphicFramePr>
          <p:cNvPr id="4" name="Object 3">
            <a:extLst>
              <a:ext uri="{FF2B5EF4-FFF2-40B4-BE49-F238E27FC236}">
                <a16:creationId xmlns:a16="http://schemas.microsoft.com/office/drawing/2014/main" id="{156D16E0-DAB9-4C20-84CC-6A14158B0514}"/>
              </a:ext>
            </a:extLst>
          </p:cNvPr>
          <p:cNvGraphicFramePr>
            <a:graphicFrameLocks noChangeAspect="1"/>
          </p:cNvGraphicFramePr>
          <p:nvPr>
            <p:extLst>
              <p:ext uri="{D42A27DB-BD31-4B8C-83A1-F6EECF244321}">
                <p14:modId xmlns:p14="http://schemas.microsoft.com/office/powerpoint/2010/main" val="14580116"/>
              </p:ext>
            </p:extLst>
          </p:nvPr>
        </p:nvGraphicFramePr>
        <p:xfrm>
          <a:off x="4495800" y="2845443"/>
          <a:ext cx="1801091" cy="1981200"/>
        </p:xfrm>
        <a:graphic>
          <a:graphicData uri="http://schemas.openxmlformats.org/presentationml/2006/ole">
            <mc:AlternateContent xmlns:mc="http://schemas.openxmlformats.org/markup-compatibility/2006">
              <mc:Choice xmlns:v="urn:schemas-microsoft-com:vml" Requires="v">
                <p:oleObj name="Equation" r:id="rId5" imgW="761669" imgH="837836" progId="Equation.DSMT4">
                  <p:embed/>
                </p:oleObj>
              </mc:Choice>
              <mc:Fallback>
                <p:oleObj name="Equation" r:id="rId5" imgW="761669" imgH="837836" progId="Equation.DSMT4">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845443"/>
                        <a:ext cx="1801091" cy="1981200"/>
                      </a:xfrm>
                      <a:prstGeom prst="rect">
                        <a:avLst/>
                      </a:prstGeom>
                      <a:solidFill>
                        <a:srgbClr val="FFFF00"/>
                      </a:solidFill>
                    </p:spPr>
                  </p:pic>
                </p:oleObj>
              </mc:Fallback>
            </mc:AlternateContent>
          </a:graphicData>
        </a:graphic>
      </p:graphicFrame>
      <p:sp>
        <p:nvSpPr>
          <p:cNvPr id="11" name="Rectangle 6">
            <a:extLst>
              <a:ext uri="{FF2B5EF4-FFF2-40B4-BE49-F238E27FC236}">
                <a16:creationId xmlns:a16="http://schemas.microsoft.com/office/drawing/2014/main" id="{85805629-9BFF-4363-BA2D-ADD517E69D4D}"/>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468359296"/>
      </p:ext>
    </p:extLst>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9144000"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91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 </a:t>
            </a:r>
            <a:r>
              <a:rPr lang="en-US" sz="2600" b="1" dirty="0" err="1">
                <a:solidFill>
                  <a:schemeClr val="bg1"/>
                </a:solidFill>
              </a:rPr>
              <a:t>Một</a:t>
            </a:r>
            <a:r>
              <a:rPr lang="en-US" sz="2600" b="1" dirty="0">
                <a:solidFill>
                  <a:schemeClr val="bg1"/>
                </a:solidFill>
              </a:rPr>
              <a:t> </a:t>
            </a:r>
            <a:r>
              <a:rPr lang="en-US" sz="2600" b="1" dirty="0" err="1">
                <a:solidFill>
                  <a:schemeClr val="bg1"/>
                </a:solidFill>
              </a:rPr>
              <a:t>số</a:t>
            </a:r>
            <a:r>
              <a:rPr lang="en-US" sz="2600" b="1" dirty="0">
                <a:solidFill>
                  <a:schemeClr val="bg1"/>
                </a:solidFill>
              </a:rPr>
              <a:t> </a:t>
            </a:r>
            <a:r>
              <a:rPr lang="en-US" sz="2600" b="1" dirty="0" err="1">
                <a:solidFill>
                  <a:schemeClr val="bg1"/>
                </a:solidFill>
              </a:rPr>
              <a:t>quy</a:t>
            </a:r>
            <a:r>
              <a:rPr lang="en-US" sz="2600" b="1" dirty="0">
                <a:solidFill>
                  <a:schemeClr val="bg1"/>
                </a:solidFill>
              </a:rPr>
              <a:t>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0" name="Flowchart: Alternate Process 9">
            <a:extLst>
              <a:ext uri="{FF2B5EF4-FFF2-40B4-BE49-F238E27FC236}">
                <a16:creationId xmlns:a16="http://schemas.microsoft.com/office/drawing/2014/main" id="{A7FFF70D-F4A0-421A-8A29-770347C92DB6}"/>
              </a:ext>
            </a:extLst>
          </p:cNvPr>
          <p:cNvSpPr/>
          <p:nvPr/>
        </p:nvSpPr>
        <p:spPr>
          <a:xfrm>
            <a:off x="79248" y="1752600"/>
            <a:ext cx="2438400" cy="2438400"/>
          </a:xfrm>
          <a:prstGeom prst="flowChartAlternateProcess">
            <a:avLst/>
          </a:prstGeom>
          <a:solidFill>
            <a:srgbClr val="99FF99"/>
          </a:solidFill>
          <a:ln>
            <a:noFill/>
          </a:ln>
          <a:effectLst>
            <a:glow rad="228600">
              <a:schemeClr val="accent3">
                <a:satMod val="175000"/>
                <a:alpha val="40000"/>
              </a:schemeClr>
            </a:glow>
            <a:outerShdw blurRad="152400" dist="317500" dir="5400000" sx="90000" sy="-19000" rotWithShape="0">
              <a:prstClr val="black">
                <a:alpha val="15000"/>
              </a:prst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3"/>
          </a:lnRef>
          <a:fillRef idx="3">
            <a:schemeClr val="accent3"/>
          </a:fillRef>
          <a:effectRef idx="3">
            <a:schemeClr val="accent3"/>
          </a:effectRef>
          <a:fontRef idx="minor">
            <a:schemeClr val="lt1"/>
          </a:fontRef>
        </p:style>
        <p:txBody>
          <a:bodyPr anchor="ctr"/>
          <a:lstStyle/>
          <a:p>
            <a:pPr>
              <a:lnSpc>
                <a:spcPts val="3500"/>
              </a:lnSpc>
            </a:pPr>
            <a:r>
              <a:rPr lang="en-US" sz="2800" b="1" dirty="0" err="1">
                <a:solidFill>
                  <a:srgbClr val="000000"/>
                </a:solidFill>
              </a:rPr>
              <a:t>Quy</a:t>
            </a:r>
            <a:r>
              <a:rPr lang="en-US" sz="2800" b="1" dirty="0">
                <a:solidFill>
                  <a:srgbClr val="000000"/>
                </a:solidFill>
              </a:rPr>
              <a:t> </a:t>
            </a:r>
            <a:r>
              <a:rPr lang="en-US" sz="2800" b="1" dirty="0" err="1">
                <a:solidFill>
                  <a:srgbClr val="000000"/>
                </a:solidFill>
              </a:rPr>
              <a:t>trình</a:t>
            </a:r>
            <a:r>
              <a:rPr lang="en-US" sz="2800" b="1" dirty="0">
                <a:solidFill>
                  <a:srgbClr val="000000"/>
                </a:solidFill>
              </a:rPr>
              <a:t> </a:t>
            </a:r>
            <a:r>
              <a:rPr lang="en-US" sz="2800" b="1" dirty="0" err="1">
                <a:solidFill>
                  <a:srgbClr val="000000"/>
                </a:solidFill>
              </a:rPr>
              <a:t>tổ</a:t>
            </a:r>
            <a:r>
              <a:rPr lang="en-US" sz="2800" b="1" dirty="0">
                <a:solidFill>
                  <a:srgbClr val="000000"/>
                </a:solidFill>
              </a:rPr>
              <a:t> </a:t>
            </a:r>
            <a:r>
              <a:rPr lang="en-US" sz="2800" b="1" dirty="0" err="1">
                <a:solidFill>
                  <a:srgbClr val="000000"/>
                </a:solidFill>
              </a:rPr>
              <a:t>chức</a:t>
            </a:r>
            <a:r>
              <a:rPr lang="en-US" sz="2800" b="1" dirty="0">
                <a:solidFill>
                  <a:srgbClr val="000000"/>
                </a:solidFill>
              </a:rPr>
              <a:t> </a:t>
            </a:r>
            <a:r>
              <a:rPr lang="en-US" sz="2800" b="1" dirty="0" err="1">
                <a:solidFill>
                  <a:srgbClr val="000000"/>
                </a:solidFill>
              </a:rPr>
              <a:t>thi</a:t>
            </a:r>
            <a:r>
              <a:rPr lang="en-US" sz="2800" b="1" dirty="0">
                <a:solidFill>
                  <a:srgbClr val="000000"/>
                </a:solidFill>
              </a:rPr>
              <a:t> </a:t>
            </a:r>
            <a:r>
              <a:rPr lang="en-US" sz="2800" b="1" dirty="0" err="1">
                <a:solidFill>
                  <a:srgbClr val="000000"/>
                </a:solidFill>
              </a:rPr>
              <a:t>kết</a:t>
            </a:r>
            <a:r>
              <a:rPr lang="en-US" sz="2800" b="1" dirty="0">
                <a:solidFill>
                  <a:srgbClr val="000000"/>
                </a:solidFill>
              </a:rPr>
              <a:t> </a:t>
            </a:r>
            <a:r>
              <a:rPr lang="en-US" sz="2800" b="1" dirty="0" err="1">
                <a:solidFill>
                  <a:srgbClr val="000000"/>
                </a:solidFill>
              </a:rPr>
              <a:t>thúc</a:t>
            </a:r>
            <a:r>
              <a:rPr lang="en-US" sz="2800" b="1" dirty="0">
                <a:solidFill>
                  <a:srgbClr val="000000"/>
                </a:solidFill>
              </a:rPr>
              <a:t> HP</a:t>
            </a:r>
            <a:endParaRPr lang="en-US" sz="2600" dirty="0">
              <a:solidFill>
                <a:schemeClr val="tx1"/>
              </a:solidFill>
              <a:latin typeface="Times New Roman" pitchFamily="18" charset="0"/>
              <a:cs typeface="Times New Roman" pitchFamily="18" charset="0"/>
            </a:endParaRPr>
          </a:p>
        </p:txBody>
      </p:sp>
      <p:grpSp>
        <p:nvGrpSpPr>
          <p:cNvPr id="11" name="Group 7">
            <a:extLst>
              <a:ext uri="{FF2B5EF4-FFF2-40B4-BE49-F238E27FC236}">
                <a16:creationId xmlns:a16="http://schemas.microsoft.com/office/drawing/2014/main" id="{9AE0CE1A-E3B6-421A-8E57-17DB63B5E171}"/>
              </a:ext>
            </a:extLst>
          </p:cNvPr>
          <p:cNvGrpSpPr>
            <a:grpSpLocks/>
          </p:cNvGrpSpPr>
          <p:nvPr/>
        </p:nvGrpSpPr>
        <p:grpSpPr bwMode="auto">
          <a:xfrm>
            <a:off x="2229978" y="3207194"/>
            <a:ext cx="825500" cy="665162"/>
            <a:chOff x="3174" y="2656"/>
            <a:chExt cx="1549" cy="1351"/>
          </a:xfrm>
          <a:solidFill>
            <a:srgbClr val="FFC000"/>
          </a:solidFill>
        </p:grpSpPr>
        <p:sp>
          <p:nvSpPr>
            <p:cNvPr id="14" name="AutoShape 8">
              <a:extLst>
                <a:ext uri="{FF2B5EF4-FFF2-40B4-BE49-F238E27FC236}">
                  <a16:creationId xmlns:a16="http://schemas.microsoft.com/office/drawing/2014/main" id="{8E1BDA54-A813-4276-933B-343391AD5C0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16" name="AutoShape 9">
              <a:extLst>
                <a:ext uri="{FF2B5EF4-FFF2-40B4-BE49-F238E27FC236}">
                  <a16:creationId xmlns:a16="http://schemas.microsoft.com/office/drawing/2014/main" id="{310C632A-49D2-40B1-BBB1-0DAD0D7E2D04}"/>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17" name="AutoShape 10">
              <a:extLst>
                <a:ext uri="{FF2B5EF4-FFF2-40B4-BE49-F238E27FC236}">
                  <a16:creationId xmlns:a16="http://schemas.microsoft.com/office/drawing/2014/main" id="{9E2AC2F5-E233-4E5E-8A49-9080C6B40991}"/>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18" name="Line 14">
            <a:extLst>
              <a:ext uri="{FF2B5EF4-FFF2-40B4-BE49-F238E27FC236}">
                <a16:creationId xmlns:a16="http://schemas.microsoft.com/office/drawing/2014/main" id="{A2097D66-2F5C-4B95-82FC-1D965AE296F4}"/>
              </a:ext>
            </a:extLst>
          </p:cNvPr>
          <p:cNvSpPr>
            <a:spLocks noChangeShapeType="1"/>
          </p:cNvSpPr>
          <p:nvPr/>
        </p:nvSpPr>
        <p:spPr bwMode="auto">
          <a:xfrm>
            <a:off x="2896728" y="3810669"/>
            <a:ext cx="6814122" cy="21971"/>
          </a:xfrm>
          <a:prstGeom prst="line">
            <a:avLst/>
          </a:prstGeom>
          <a:ln>
            <a:solidFill>
              <a:srgbClr val="FFCC99"/>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21" name="Text Box 15">
            <a:extLst>
              <a:ext uri="{FF2B5EF4-FFF2-40B4-BE49-F238E27FC236}">
                <a16:creationId xmlns:a16="http://schemas.microsoft.com/office/drawing/2014/main" id="{03C1CF20-7AFB-4C86-9949-C4B3C3BB13DE}"/>
              </a:ext>
            </a:extLst>
          </p:cNvPr>
          <p:cNvSpPr txBox="1">
            <a:spLocks noChangeArrowheads="1"/>
          </p:cNvSpPr>
          <p:nvPr/>
        </p:nvSpPr>
        <p:spPr bwMode="auto">
          <a:xfrm>
            <a:off x="3062406" y="3354785"/>
            <a:ext cx="7151662" cy="400110"/>
          </a:xfrm>
          <a:prstGeom prst="rect">
            <a:avLst/>
          </a:prstGeom>
          <a:noFill/>
          <a:ln w="9525" algn="ctr">
            <a:noFill/>
            <a:miter lim="800000"/>
            <a:headEnd/>
            <a:tailEnd/>
          </a:ln>
          <a:effectLst/>
        </p:spPr>
        <p:txBody>
          <a:bodyPr wrap="square">
            <a:spAutoFit/>
          </a:bodyPr>
          <a:lstStyle/>
          <a:p>
            <a:pPr algn="just">
              <a:defRPr/>
            </a:pPr>
            <a:r>
              <a:rPr lang="en-US" sz="2000" err="1"/>
              <a:t>Phòng</a:t>
            </a:r>
            <a:r>
              <a:rPr lang="en-US" sz="2000"/>
              <a:t> KT&amp;ĐBCL </a:t>
            </a:r>
            <a:r>
              <a:rPr lang="en-US" sz="2000" dirty="0" err="1"/>
              <a:t>thực</a:t>
            </a:r>
            <a:r>
              <a:rPr lang="en-US" sz="2000" dirty="0"/>
              <a:t> </a:t>
            </a:r>
            <a:r>
              <a:rPr lang="en-US" sz="2000" dirty="0" err="1"/>
              <a:t>hiện</a:t>
            </a:r>
            <a:r>
              <a:rPr lang="en-US" sz="2000" dirty="0"/>
              <a:t> </a:t>
            </a:r>
            <a:r>
              <a:rPr lang="en-US" sz="2000" dirty="0" err="1"/>
              <a:t>tổ</a:t>
            </a:r>
            <a:r>
              <a:rPr lang="en-US" sz="2000" dirty="0"/>
              <a:t> </a:t>
            </a:r>
            <a:r>
              <a:rPr lang="en-US" sz="2000" dirty="0" err="1"/>
              <a:t>chức</a:t>
            </a:r>
            <a:r>
              <a:rPr lang="en-US" sz="2000" dirty="0"/>
              <a:t> </a:t>
            </a:r>
            <a:r>
              <a:rPr lang="en-US" sz="2000" dirty="0" err="1"/>
              <a:t>thi</a:t>
            </a:r>
            <a:r>
              <a:rPr lang="en-US" sz="2000" dirty="0"/>
              <a:t> </a:t>
            </a:r>
            <a:r>
              <a:rPr lang="en-US" sz="2000" dirty="0" err="1"/>
              <a:t>kết</a:t>
            </a:r>
            <a:r>
              <a:rPr lang="en-US" sz="2000" dirty="0"/>
              <a:t> </a:t>
            </a:r>
            <a:r>
              <a:rPr lang="en-US" sz="2000" dirty="0" err="1"/>
              <a:t>thúc</a:t>
            </a:r>
            <a:r>
              <a:rPr lang="en-US" sz="2000" dirty="0"/>
              <a:t> </a:t>
            </a:r>
            <a:r>
              <a:rPr lang="en-US" sz="2000" dirty="0" err="1"/>
              <a:t>học</a:t>
            </a:r>
            <a:r>
              <a:rPr lang="en-US" sz="2000" dirty="0"/>
              <a:t> </a:t>
            </a:r>
            <a:r>
              <a:rPr lang="en-US" sz="2000" dirty="0" err="1"/>
              <a:t>phần</a:t>
            </a:r>
            <a:endParaRPr lang="en-US" sz="2000" b="1" dirty="0">
              <a:solidFill>
                <a:srgbClr val="FF0000"/>
              </a:solidFill>
            </a:endParaRPr>
          </a:p>
        </p:txBody>
      </p:sp>
      <p:sp>
        <p:nvSpPr>
          <p:cNvPr id="22" name="Text Box 16">
            <a:extLst>
              <a:ext uri="{FF2B5EF4-FFF2-40B4-BE49-F238E27FC236}">
                <a16:creationId xmlns:a16="http://schemas.microsoft.com/office/drawing/2014/main" id="{80A8F7CB-71C4-4D8B-A98C-6620A74EE0FF}"/>
              </a:ext>
            </a:extLst>
          </p:cNvPr>
          <p:cNvSpPr txBox="1">
            <a:spLocks noChangeArrowheads="1"/>
          </p:cNvSpPr>
          <p:nvPr/>
        </p:nvSpPr>
        <p:spPr bwMode="gray">
          <a:xfrm>
            <a:off x="2485055" y="3334647"/>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latin typeface="Arial" charset="0"/>
              </a:rPr>
              <a:t>3</a:t>
            </a:r>
          </a:p>
        </p:txBody>
      </p:sp>
      <p:grpSp>
        <p:nvGrpSpPr>
          <p:cNvPr id="25" name="Group 21">
            <a:extLst>
              <a:ext uri="{FF2B5EF4-FFF2-40B4-BE49-F238E27FC236}">
                <a16:creationId xmlns:a16="http://schemas.microsoft.com/office/drawing/2014/main" id="{2DB1A771-2A2E-4998-BB8A-423591D2403D}"/>
              </a:ext>
            </a:extLst>
          </p:cNvPr>
          <p:cNvGrpSpPr>
            <a:grpSpLocks/>
          </p:cNvGrpSpPr>
          <p:nvPr/>
        </p:nvGrpSpPr>
        <p:grpSpPr bwMode="auto">
          <a:xfrm>
            <a:off x="2161032" y="5371785"/>
            <a:ext cx="825500" cy="665162"/>
            <a:chOff x="3174" y="2656"/>
            <a:chExt cx="1549" cy="1351"/>
          </a:xfrm>
          <a:solidFill>
            <a:srgbClr val="C00000"/>
          </a:solidFill>
        </p:grpSpPr>
        <p:sp>
          <p:nvSpPr>
            <p:cNvPr id="26" name="AutoShape 22">
              <a:extLst>
                <a:ext uri="{FF2B5EF4-FFF2-40B4-BE49-F238E27FC236}">
                  <a16:creationId xmlns:a16="http://schemas.microsoft.com/office/drawing/2014/main" id="{EEBFC29C-930C-433C-A218-7591BD55A1E5}"/>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27" name="AutoShape 23">
              <a:extLst>
                <a:ext uri="{FF2B5EF4-FFF2-40B4-BE49-F238E27FC236}">
                  <a16:creationId xmlns:a16="http://schemas.microsoft.com/office/drawing/2014/main" id="{E194FE82-DC77-4992-8387-5FE39A332C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28" name="AutoShape 24">
              <a:extLst>
                <a:ext uri="{FF2B5EF4-FFF2-40B4-BE49-F238E27FC236}">
                  <a16:creationId xmlns:a16="http://schemas.microsoft.com/office/drawing/2014/main" id="{F0ABB64B-E9A6-45E9-A2F5-ACAB0A6A29F3}"/>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29" name="Line 28">
            <a:extLst>
              <a:ext uri="{FF2B5EF4-FFF2-40B4-BE49-F238E27FC236}">
                <a16:creationId xmlns:a16="http://schemas.microsoft.com/office/drawing/2014/main" id="{4ECE4BC0-4356-4D97-821A-65CA5778C5B6}"/>
              </a:ext>
            </a:extLst>
          </p:cNvPr>
          <p:cNvSpPr>
            <a:spLocks noChangeShapeType="1"/>
          </p:cNvSpPr>
          <p:nvPr/>
        </p:nvSpPr>
        <p:spPr bwMode="auto">
          <a:xfrm flipV="1">
            <a:off x="2816897" y="5989095"/>
            <a:ext cx="6893953" cy="0"/>
          </a:xfrm>
          <a:prstGeom prst="line">
            <a:avLst/>
          </a:prstGeom>
          <a:ln>
            <a:solidFill>
              <a:srgbClr val="FF000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1" name="Text Box 30">
            <a:extLst>
              <a:ext uri="{FF2B5EF4-FFF2-40B4-BE49-F238E27FC236}">
                <a16:creationId xmlns:a16="http://schemas.microsoft.com/office/drawing/2014/main" id="{5FA45176-57F5-4736-B6A9-8671CFD3C40F}"/>
              </a:ext>
            </a:extLst>
          </p:cNvPr>
          <p:cNvSpPr txBox="1">
            <a:spLocks noChangeArrowheads="1"/>
          </p:cNvSpPr>
          <p:nvPr/>
        </p:nvSpPr>
        <p:spPr bwMode="gray">
          <a:xfrm>
            <a:off x="2401595" y="5499238"/>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rPr>
              <a:t>5</a:t>
            </a:r>
            <a:endParaRPr lang="en-US" sz="2000" b="1" dirty="0">
              <a:solidFill>
                <a:schemeClr val="bg1"/>
              </a:solidFill>
              <a:latin typeface="Arial" charset="0"/>
            </a:endParaRPr>
          </a:p>
        </p:txBody>
      </p:sp>
      <p:grpSp>
        <p:nvGrpSpPr>
          <p:cNvPr id="32" name="Group 21">
            <a:extLst>
              <a:ext uri="{FF2B5EF4-FFF2-40B4-BE49-F238E27FC236}">
                <a16:creationId xmlns:a16="http://schemas.microsoft.com/office/drawing/2014/main" id="{51DAD01E-D3B1-4D93-A162-EFBDA2159E07}"/>
              </a:ext>
            </a:extLst>
          </p:cNvPr>
          <p:cNvGrpSpPr>
            <a:grpSpLocks/>
          </p:cNvGrpSpPr>
          <p:nvPr/>
        </p:nvGrpSpPr>
        <p:grpSpPr bwMode="auto">
          <a:xfrm>
            <a:off x="2236326" y="2313432"/>
            <a:ext cx="825500" cy="665162"/>
            <a:chOff x="3174" y="2656"/>
            <a:chExt cx="1549" cy="1351"/>
          </a:xfrm>
          <a:solidFill>
            <a:srgbClr val="92D050"/>
          </a:solidFill>
        </p:grpSpPr>
        <p:sp>
          <p:nvSpPr>
            <p:cNvPr id="33" name="AutoShape 22">
              <a:extLst>
                <a:ext uri="{FF2B5EF4-FFF2-40B4-BE49-F238E27FC236}">
                  <a16:creationId xmlns:a16="http://schemas.microsoft.com/office/drawing/2014/main" id="{2ED93EB9-2B7D-4916-A577-C00C7F816D66}"/>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34" name="AutoShape 23">
              <a:extLst>
                <a:ext uri="{FF2B5EF4-FFF2-40B4-BE49-F238E27FC236}">
                  <a16:creationId xmlns:a16="http://schemas.microsoft.com/office/drawing/2014/main" id="{D8011CE0-24CA-40F7-8020-1CD4E2B4835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35" name="AutoShape 24">
              <a:extLst>
                <a:ext uri="{FF2B5EF4-FFF2-40B4-BE49-F238E27FC236}">
                  <a16:creationId xmlns:a16="http://schemas.microsoft.com/office/drawing/2014/main" id="{24025E96-4039-4D9E-83A2-A638608E879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36" name="Line 28">
            <a:extLst>
              <a:ext uri="{FF2B5EF4-FFF2-40B4-BE49-F238E27FC236}">
                <a16:creationId xmlns:a16="http://schemas.microsoft.com/office/drawing/2014/main" id="{D8B93A17-9934-4BCD-B8E5-0B1A1F943413}"/>
              </a:ext>
            </a:extLst>
          </p:cNvPr>
          <p:cNvSpPr>
            <a:spLocks noChangeShapeType="1"/>
          </p:cNvSpPr>
          <p:nvPr/>
        </p:nvSpPr>
        <p:spPr bwMode="auto">
          <a:xfrm>
            <a:off x="2896728" y="2922295"/>
            <a:ext cx="6814122" cy="0"/>
          </a:xfrm>
          <a:prstGeom prst="line">
            <a:avLst/>
          </a:prstGeom>
          <a:ln>
            <a:solidFill>
              <a:srgbClr val="92D05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7" name="Text Box 29">
            <a:extLst>
              <a:ext uri="{FF2B5EF4-FFF2-40B4-BE49-F238E27FC236}">
                <a16:creationId xmlns:a16="http://schemas.microsoft.com/office/drawing/2014/main" id="{063338AF-3A87-4202-A3E1-EFBE72F8A51B}"/>
              </a:ext>
            </a:extLst>
          </p:cNvPr>
          <p:cNvSpPr txBox="1">
            <a:spLocks noChangeArrowheads="1"/>
          </p:cNvSpPr>
          <p:nvPr/>
        </p:nvSpPr>
        <p:spPr bwMode="auto">
          <a:xfrm>
            <a:off x="3068754" y="2331131"/>
            <a:ext cx="6682012" cy="430887"/>
          </a:xfrm>
          <a:prstGeom prst="rect">
            <a:avLst/>
          </a:prstGeom>
          <a:noFill/>
          <a:ln w="9525" algn="ctr">
            <a:noFill/>
            <a:miter lim="800000"/>
            <a:headEnd/>
            <a:tailEnd/>
          </a:ln>
          <a:effectLst/>
        </p:spPr>
        <p:txBody>
          <a:bodyPr wrap="square">
            <a:spAutoFit/>
          </a:bodyPr>
          <a:lstStyle/>
          <a:p>
            <a:pPr algn="just">
              <a:defRPr/>
            </a:pPr>
            <a:r>
              <a:rPr lang="en-US" sz="2200" dirty="0" err="1">
                <a:solidFill>
                  <a:srgbClr val="FF0000"/>
                </a:solidFill>
              </a:rPr>
              <a:t>Báo</a:t>
            </a:r>
            <a:r>
              <a:rPr lang="en-US" sz="2200" dirty="0">
                <a:solidFill>
                  <a:srgbClr val="FF0000"/>
                </a:solidFill>
              </a:rPr>
              <a:t> </a:t>
            </a:r>
            <a:r>
              <a:rPr lang="en-US" sz="2200" dirty="0" err="1">
                <a:solidFill>
                  <a:srgbClr val="FF0000"/>
                </a:solidFill>
              </a:rPr>
              <a:t>cáo</a:t>
            </a:r>
            <a:r>
              <a:rPr lang="en-US" sz="2200" dirty="0">
                <a:solidFill>
                  <a:srgbClr val="FF0000"/>
                </a:solidFill>
              </a:rPr>
              <a:t> </a:t>
            </a:r>
            <a:r>
              <a:rPr lang="en-US" sz="2200" dirty="0" err="1">
                <a:solidFill>
                  <a:srgbClr val="FF0000"/>
                </a:solidFill>
              </a:rPr>
              <a:t>điểm</a:t>
            </a:r>
            <a:r>
              <a:rPr lang="en-US" sz="2200" dirty="0">
                <a:solidFill>
                  <a:srgbClr val="FF0000"/>
                </a:solidFill>
              </a:rPr>
              <a:t> </a:t>
            </a:r>
            <a:r>
              <a:rPr lang="en-US" sz="2200" dirty="0" err="1">
                <a:solidFill>
                  <a:srgbClr val="FF0000"/>
                </a:solidFill>
              </a:rPr>
              <a:t>quá</a:t>
            </a:r>
            <a:r>
              <a:rPr lang="en-US" sz="2200" dirty="0">
                <a:solidFill>
                  <a:srgbClr val="FF0000"/>
                </a:solidFill>
              </a:rPr>
              <a:t> </a:t>
            </a:r>
            <a:r>
              <a:rPr lang="en-US" sz="2200" dirty="0" err="1">
                <a:solidFill>
                  <a:srgbClr val="FF0000"/>
                </a:solidFill>
              </a:rPr>
              <a:t>trình</a:t>
            </a:r>
            <a:r>
              <a:rPr lang="en-US" sz="2200" dirty="0">
                <a:solidFill>
                  <a:srgbClr val="FF0000"/>
                </a:solidFill>
              </a:rPr>
              <a:t> </a:t>
            </a:r>
            <a:r>
              <a:rPr lang="en-US" sz="2200" dirty="0" err="1">
                <a:solidFill>
                  <a:srgbClr val="FF0000"/>
                </a:solidFill>
              </a:rPr>
              <a:t>học</a:t>
            </a:r>
            <a:r>
              <a:rPr lang="en-US" sz="2200" dirty="0">
                <a:solidFill>
                  <a:srgbClr val="FF0000"/>
                </a:solidFill>
              </a:rPr>
              <a:t> </a:t>
            </a:r>
            <a:r>
              <a:rPr lang="en-US" sz="2200" dirty="0" err="1">
                <a:solidFill>
                  <a:srgbClr val="FF0000"/>
                </a:solidFill>
              </a:rPr>
              <a:t>phần</a:t>
            </a:r>
            <a:endParaRPr lang="en-US" sz="2200" b="1" dirty="0">
              <a:solidFill>
                <a:srgbClr val="FF0000"/>
              </a:solidFill>
              <a:cs typeface="Times New Roman" pitchFamily="18" charset="0"/>
            </a:endParaRPr>
          </a:p>
        </p:txBody>
      </p:sp>
      <p:sp>
        <p:nvSpPr>
          <p:cNvPr id="38" name="Text Box 30">
            <a:extLst>
              <a:ext uri="{FF2B5EF4-FFF2-40B4-BE49-F238E27FC236}">
                <a16:creationId xmlns:a16="http://schemas.microsoft.com/office/drawing/2014/main" id="{ED3048DB-2E41-49DE-9234-5547355442CB}"/>
              </a:ext>
            </a:extLst>
          </p:cNvPr>
          <p:cNvSpPr txBox="1">
            <a:spLocks noChangeArrowheads="1"/>
          </p:cNvSpPr>
          <p:nvPr/>
        </p:nvSpPr>
        <p:spPr bwMode="gray">
          <a:xfrm>
            <a:off x="2485028" y="2462124"/>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a:solidFill>
                  <a:schemeClr val="bg1"/>
                </a:solidFill>
                <a:latin typeface="Arial" charset="0"/>
              </a:rPr>
              <a:t>2</a:t>
            </a:r>
            <a:endParaRPr lang="en-US" sz="2000" b="1" dirty="0">
              <a:solidFill>
                <a:schemeClr val="bg1"/>
              </a:solidFill>
              <a:latin typeface="Arial" charset="0"/>
            </a:endParaRPr>
          </a:p>
        </p:txBody>
      </p:sp>
      <p:grpSp>
        <p:nvGrpSpPr>
          <p:cNvPr id="39" name="Group 21">
            <a:extLst>
              <a:ext uri="{FF2B5EF4-FFF2-40B4-BE49-F238E27FC236}">
                <a16:creationId xmlns:a16="http://schemas.microsoft.com/office/drawing/2014/main" id="{DB918CEA-CCB1-4548-8831-D993097DB309}"/>
              </a:ext>
            </a:extLst>
          </p:cNvPr>
          <p:cNvGrpSpPr>
            <a:grpSpLocks/>
          </p:cNvGrpSpPr>
          <p:nvPr/>
        </p:nvGrpSpPr>
        <p:grpSpPr bwMode="auto">
          <a:xfrm>
            <a:off x="2210928" y="1432560"/>
            <a:ext cx="825500" cy="665162"/>
            <a:chOff x="3174" y="2656"/>
            <a:chExt cx="1549" cy="1351"/>
          </a:xfrm>
          <a:solidFill>
            <a:srgbClr val="9966FF"/>
          </a:solidFill>
        </p:grpSpPr>
        <p:sp>
          <p:nvSpPr>
            <p:cNvPr id="40" name="AutoShape 22">
              <a:extLst>
                <a:ext uri="{FF2B5EF4-FFF2-40B4-BE49-F238E27FC236}">
                  <a16:creationId xmlns:a16="http://schemas.microsoft.com/office/drawing/2014/main" id="{B1049680-1278-422D-8008-00F2D6FA9013}"/>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1" name="AutoShape 23">
              <a:extLst>
                <a:ext uri="{FF2B5EF4-FFF2-40B4-BE49-F238E27FC236}">
                  <a16:creationId xmlns:a16="http://schemas.microsoft.com/office/drawing/2014/main" id="{6B4F0FCC-6EE9-46B7-B6D9-2C6CCFFB08F1}"/>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2" name="AutoShape 24">
              <a:extLst>
                <a:ext uri="{FF2B5EF4-FFF2-40B4-BE49-F238E27FC236}">
                  <a16:creationId xmlns:a16="http://schemas.microsoft.com/office/drawing/2014/main" id="{F761DBD3-CF54-4656-8B3C-1E5940C079E6}"/>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43" name="Text Box 29">
            <a:extLst>
              <a:ext uri="{FF2B5EF4-FFF2-40B4-BE49-F238E27FC236}">
                <a16:creationId xmlns:a16="http://schemas.microsoft.com/office/drawing/2014/main" id="{BF4639FE-8BC3-42BC-AAFE-2BB9369C4410}"/>
              </a:ext>
            </a:extLst>
          </p:cNvPr>
          <p:cNvSpPr txBox="1">
            <a:spLocks noChangeArrowheads="1"/>
          </p:cNvSpPr>
          <p:nvPr/>
        </p:nvSpPr>
        <p:spPr bwMode="auto">
          <a:xfrm>
            <a:off x="3053411" y="1516429"/>
            <a:ext cx="6769426" cy="430887"/>
          </a:xfrm>
          <a:prstGeom prst="rect">
            <a:avLst/>
          </a:prstGeom>
          <a:noFill/>
          <a:ln w="9525" algn="ctr">
            <a:noFill/>
            <a:miter lim="800000"/>
            <a:headEnd/>
            <a:tailEnd/>
          </a:ln>
          <a:effectLst/>
        </p:spPr>
        <p:txBody>
          <a:bodyPr wrap="square">
            <a:spAutoFit/>
          </a:bodyPr>
          <a:lstStyle/>
          <a:p>
            <a:pPr algn="l">
              <a:defRPr/>
            </a:pPr>
            <a:r>
              <a:rPr lang="vi-VN" sz="2200" dirty="0">
                <a:solidFill>
                  <a:srgbClr val="FF0000"/>
                </a:solidFill>
              </a:rPr>
              <a:t>Cập nhật điểm đánh giá bộ phận</a:t>
            </a:r>
            <a:endParaRPr lang="en-US" sz="2200" dirty="0">
              <a:cs typeface="Times New Roman" pitchFamily="18" charset="0"/>
            </a:endParaRPr>
          </a:p>
        </p:txBody>
      </p:sp>
      <p:sp>
        <p:nvSpPr>
          <p:cNvPr id="44" name="Text Box 30">
            <a:extLst>
              <a:ext uri="{FF2B5EF4-FFF2-40B4-BE49-F238E27FC236}">
                <a16:creationId xmlns:a16="http://schemas.microsoft.com/office/drawing/2014/main" id="{9E842E52-3136-402B-B30D-BED576BC708A}"/>
              </a:ext>
            </a:extLst>
          </p:cNvPr>
          <p:cNvSpPr txBox="1">
            <a:spLocks noChangeArrowheads="1"/>
          </p:cNvSpPr>
          <p:nvPr/>
        </p:nvSpPr>
        <p:spPr bwMode="gray">
          <a:xfrm>
            <a:off x="2443777" y="1545212"/>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1</a:t>
            </a:r>
          </a:p>
        </p:txBody>
      </p:sp>
      <p:sp>
        <p:nvSpPr>
          <p:cNvPr id="45" name="Line 28">
            <a:extLst>
              <a:ext uri="{FF2B5EF4-FFF2-40B4-BE49-F238E27FC236}">
                <a16:creationId xmlns:a16="http://schemas.microsoft.com/office/drawing/2014/main" id="{B6C8C684-3EBF-4CD8-9CC6-22EA493D4018}"/>
              </a:ext>
            </a:extLst>
          </p:cNvPr>
          <p:cNvSpPr>
            <a:spLocks noChangeShapeType="1"/>
          </p:cNvSpPr>
          <p:nvPr/>
        </p:nvSpPr>
        <p:spPr bwMode="auto">
          <a:xfrm>
            <a:off x="2861348" y="2033541"/>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0" name="TextBox 49">
            <a:extLst>
              <a:ext uri="{FF2B5EF4-FFF2-40B4-BE49-F238E27FC236}">
                <a16:creationId xmlns:a16="http://schemas.microsoft.com/office/drawing/2014/main" id="{3AC63D18-DB90-472F-85E0-AF686ABD5040}"/>
              </a:ext>
            </a:extLst>
          </p:cNvPr>
          <p:cNvSpPr txBox="1"/>
          <p:nvPr/>
        </p:nvSpPr>
        <p:spPr>
          <a:xfrm>
            <a:off x="2986532" y="5014609"/>
            <a:ext cx="6936522" cy="1015663"/>
          </a:xfrm>
          <a:prstGeom prst="rect">
            <a:avLst/>
          </a:prstGeom>
          <a:noFill/>
        </p:spPr>
        <p:txBody>
          <a:bodyPr wrap="square">
            <a:spAutoFit/>
          </a:bodyPr>
          <a:lstStyle/>
          <a:p>
            <a:pPr algn="just"/>
            <a:r>
              <a:rPr lang="en-US" sz="2000" err="1"/>
              <a:t>Phòng</a:t>
            </a:r>
            <a:r>
              <a:rPr lang="en-US" sz="2000"/>
              <a:t> KT&amp;ĐBCL </a:t>
            </a:r>
            <a:r>
              <a:rPr lang="en-US" sz="2000" dirty="0" err="1"/>
              <a:t>nhập</a:t>
            </a:r>
            <a:r>
              <a:rPr lang="en-US" sz="2000" dirty="0"/>
              <a:t> </a:t>
            </a:r>
            <a:r>
              <a:rPr lang="en-US" sz="2000" dirty="0" err="1"/>
              <a:t>điểm</a:t>
            </a:r>
            <a:r>
              <a:rPr lang="en-US" sz="2000" dirty="0"/>
              <a:t> </a:t>
            </a:r>
            <a:r>
              <a:rPr lang="en-US" sz="2000" dirty="0" err="1"/>
              <a:t>thi</a:t>
            </a:r>
            <a:r>
              <a:rPr lang="en-US" sz="2000" dirty="0"/>
              <a:t> </a:t>
            </a:r>
            <a:r>
              <a:rPr lang="en-US" sz="2000" dirty="0" err="1"/>
              <a:t>kết</a:t>
            </a:r>
            <a:r>
              <a:rPr lang="en-US" sz="2000" dirty="0"/>
              <a:t> </a:t>
            </a:r>
            <a:r>
              <a:rPr lang="en-US" sz="2000" dirty="0" err="1"/>
              <a:t>thúc</a:t>
            </a:r>
            <a:r>
              <a:rPr lang="en-US" sz="2000" dirty="0"/>
              <a:t> </a:t>
            </a:r>
            <a:r>
              <a:rPr lang="en-US" sz="2000" dirty="0" err="1"/>
              <a:t>học</a:t>
            </a:r>
            <a:r>
              <a:rPr lang="en-US" sz="2000" dirty="0"/>
              <a:t> </a:t>
            </a:r>
            <a:r>
              <a:rPr lang="en-US" sz="2000" dirty="0" err="1"/>
              <a:t>phần</a:t>
            </a:r>
            <a:r>
              <a:rPr lang="en-US" sz="2000" dirty="0"/>
              <a:t> </a:t>
            </a:r>
            <a:r>
              <a:rPr lang="en-US" sz="2000" dirty="0" err="1"/>
              <a:t>vào</a:t>
            </a:r>
            <a:r>
              <a:rPr lang="en-US" sz="2000" dirty="0"/>
              <a:t> </a:t>
            </a:r>
            <a:r>
              <a:rPr lang="en-US" sz="2000" dirty="0" err="1"/>
              <a:t>phần</a:t>
            </a:r>
            <a:r>
              <a:rPr lang="en-US" sz="2000" dirty="0"/>
              <a:t> </a:t>
            </a:r>
            <a:r>
              <a:rPr lang="en-US" sz="2000" dirty="0" err="1"/>
              <a:t>mềm</a:t>
            </a:r>
            <a:r>
              <a:rPr lang="en-US" sz="2000" dirty="0"/>
              <a:t> QLĐT, </a:t>
            </a:r>
            <a:r>
              <a:rPr lang="en-US" sz="2000" dirty="0" err="1"/>
              <a:t>sinh</a:t>
            </a:r>
            <a:r>
              <a:rPr lang="en-US" sz="2000" dirty="0"/>
              <a:t> </a:t>
            </a:r>
            <a:r>
              <a:rPr lang="en-US" sz="2000" dirty="0" err="1"/>
              <a:t>viên</a:t>
            </a:r>
            <a:r>
              <a:rPr lang="en-US" sz="2000" dirty="0"/>
              <a:t> </a:t>
            </a:r>
            <a:r>
              <a:rPr lang="en-US" sz="2000" dirty="0" err="1"/>
              <a:t>nhận</a:t>
            </a:r>
            <a:r>
              <a:rPr lang="en-US" sz="2000" dirty="0"/>
              <a:t> </a:t>
            </a:r>
            <a:r>
              <a:rPr lang="en-US" sz="2000" dirty="0" err="1"/>
              <a:t>kết</a:t>
            </a:r>
            <a:r>
              <a:rPr lang="en-US" sz="2000" dirty="0"/>
              <a:t> </a:t>
            </a:r>
            <a:r>
              <a:rPr lang="en-US" sz="2000" dirty="0" err="1"/>
              <a:t>quả</a:t>
            </a:r>
            <a:r>
              <a:rPr lang="en-US" sz="2000" dirty="0"/>
              <a:t> </a:t>
            </a:r>
            <a:r>
              <a:rPr lang="en-US" sz="2000" dirty="0" err="1"/>
              <a:t>thi</a:t>
            </a:r>
            <a:r>
              <a:rPr lang="en-US" sz="2000" dirty="0"/>
              <a:t> </a:t>
            </a:r>
            <a:r>
              <a:rPr lang="en-US" sz="2000" dirty="0" err="1"/>
              <a:t>thông</a:t>
            </a:r>
            <a:r>
              <a:rPr lang="en-US" sz="2000" dirty="0"/>
              <a:t> qua </a:t>
            </a:r>
            <a:r>
              <a:rPr lang="en-US" sz="2000" dirty="0" err="1"/>
              <a:t>trang</a:t>
            </a:r>
            <a:r>
              <a:rPr lang="en-US" sz="2000" dirty="0"/>
              <a:t> </a:t>
            </a:r>
            <a:r>
              <a:rPr lang="en-US" sz="2000"/>
              <a:t>web </a:t>
            </a:r>
            <a:r>
              <a:rPr lang="en-US" sz="2000">
                <a:solidFill>
                  <a:srgbClr val="FF0000"/>
                </a:solidFill>
              </a:rPr>
              <a:t>https://sinhvien.uneti.edu.vn/</a:t>
            </a:r>
            <a:endParaRPr lang="vi-VN" sz="2200" b="0" i="0" dirty="0">
              <a:solidFill>
                <a:srgbClr val="FF0000"/>
              </a:solidFill>
              <a:effectLst/>
              <a:latin typeface="+mj-lt"/>
            </a:endParaRPr>
          </a:p>
        </p:txBody>
      </p:sp>
      <p:grpSp>
        <p:nvGrpSpPr>
          <p:cNvPr id="46" name="Group 21">
            <a:extLst>
              <a:ext uri="{FF2B5EF4-FFF2-40B4-BE49-F238E27FC236}">
                <a16:creationId xmlns:a16="http://schemas.microsoft.com/office/drawing/2014/main" id="{34ED5887-CE7C-4D7C-B4A0-037D86812DD5}"/>
              </a:ext>
            </a:extLst>
          </p:cNvPr>
          <p:cNvGrpSpPr>
            <a:grpSpLocks/>
          </p:cNvGrpSpPr>
          <p:nvPr/>
        </p:nvGrpSpPr>
        <p:grpSpPr bwMode="auto">
          <a:xfrm>
            <a:off x="2286000" y="4294632"/>
            <a:ext cx="825500" cy="665162"/>
            <a:chOff x="3174" y="2656"/>
            <a:chExt cx="1549" cy="1351"/>
          </a:xfrm>
          <a:solidFill>
            <a:srgbClr val="9966FF"/>
          </a:solidFill>
        </p:grpSpPr>
        <p:sp>
          <p:nvSpPr>
            <p:cNvPr id="47" name="AutoShape 22">
              <a:extLst>
                <a:ext uri="{FF2B5EF4-FFF2-40B4-BE49-F238E27FC236}">
                  <a16:creationId xmlns:a16="http://schemas.microsoft.com/office/drawing/2014/main" id="{BEF0C10C-B972-4DA7-B66A-6FCC6C86368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8" name="AutoShape 23">
              <a:extLst>
                <a:ext uri="{FF2B5EF4-FFF2-40B4-BE49-F238E27FC236}">
                  <a16:creationId xmlns:a16="http://schemas.microsoft.com/office/drawing/2014/main" id="{95A78B3B-2953-4BAF-A9BD-E237C6F425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9" name="AutoShape 24">
              <a:extLst>
                <a:ext uri="{FF2B5EF4-FFF2-40B4-BE49-F238E27FC236}">
                  <a16:creationId xmlns:a16="http://schemas.microsoft.com/office/drawing/2014/main" id="{D0247ED1-DFD0-4929-9E69-A6AF0E71D64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51" name="Text Box 29">
            <a:extLst>
              <a:ext uri="{FF2B5EF4-FFF2-40B4-BE49-F238E27FC236}">
                <a16:creationId xmlns:a16="http://schemas.microsoft.com/office/drawing/2014/main" id="{AED158B1-ECBB-4931-AE20-853490301640}"/>
              </a:ext>
            </a:extLst>
          </p:cNvPr>
          <p:cNvSpPr txBox="1">
            <a:spLocks noChangeArrowheads="1"/>
          </p:cNvSpPr>
          <p:nvPr/>
        </p:nvSpPr>
        <p:spPr bwMode="auto">
          <a:xfrm>
            <a:off x="3098635" y="4139876"/>
            <a:ext cx="6769426" cy="707886"/>
          </a:xfrm>
          <a:prstGeom prst="rect">
            <a:avLst/>
          </a:prstGeom>
          <a:noFill/>
          <a:ln w="9525" algn="ctr">
            <a:noFill/>
            <a:miter lim="800000"/>
            <a:headEnd/>
            <a:tailEnd/>
          </a:ln>
          <a:effectLst/>
        </p:spPr>
        <p:txBody>
          <a:bodyPr wrap="square">
            <a:spAutoFit/>
          </a:bodyPr>
          <a:lstStyle/>
          <a:p>
            <a:pPr algn="just"/>
            <a:r>
              <a:rPr lang="en-US" sz="2000" err="1"/>
              <a:t>Phòng</a:t>
            </a:r>
            <a:r>
              <a:rPr lang="en-US" sz="2000"/>
              <a:t> KT&amp;ĐBCL </a:t>
            </a:r>
            <a:r>
              <a:rPr lang="en-US" sz="2000" dirty="0" err="1"/>
              <a:t>lập</a:t>
            </a:r>
            <a:r>
              <a:rPr lang="en-US" sz="2000" dirty="0"/>
              <a:t> </a:t>
            </a:r>
            <a:r>
              <a:rPr lang="en-US" sz="2000" dirty="0" err="1"/>
              <a:t>kế</a:t>
            </a:r>
            <a:r>
              <a:rPr lang="en-US" sz="2000" dirty="0"/>
              <a:t> </a:t>
            </a:r>
            <a:r>
              <a:rPr lang="en-US" sz="2000" dirty="0" err="1"/>
              <a:t>hoạch</a:t>
            </a:r>
            <a:r>
              <a:rPr lang="en-US" sz="2000" dirty="0"/>
              <a:t> </a:t>
            </a:r>
            <a:r>
              <a:rPr lang="en-US" sz="2000" dirty="0" err="1">
                <a:solidFill>
                  <a:srgbClr val="FF0000"/>
                </a:solidFill>
              </a:rPr>
              <a:t>chấm</a:t>
            </a:r>
            <a:r>
              <a:rPr lang="en-US" sz="2000" dirty="0">
                <a:solidFill>
                  <a:srgbClr val="FF0000"/>
                </a:solidFill>
              </a:rPr>
              <a:t> </a:t>
            </a:r>
            <a:r>
              <a:rPr lang="en-US" sz="2000" dirty="0" err="1">
                <a:solidFill>
                  <a:srgbClr val="FF0000"/>
                </a:solidFill>
              </a:rPr>
              <a:t>thi</a:t>
            </a:r>
            <a:r>
              <a:rPr lang="en-US" sz="2000" dirty="0"/>
              <a:t>, </a:t>
            </a:r>
            <a:r>
              <a:rPr lang="en-US" sz="2000" dirty="0" err="1"/>
              <a:t>làm</a:t>
            </a:r>
            <a:r>
              <a:rPr lang="en-US" sz="2000" dirty="0"/>
              <a:t> </a:t>
            </a:r>
            <a:r>
              <a:rPr lang="en-US" sz="2000" dirty="0" err="1"/>
              <a:t>phách</a:t>
            </a:r>
            <a:r>
              <a:rPr lang="en-US" sz="2000" dirty="0"/>
              <a:t>, </a:t>
            </a:r>
            <a:r>
              <a:rPr lang="en-US" sz="2000" dirty="0" err="1"/>
              <a:t>rọc</a:t>
            </a:r>
            <a:r>
              <a:rPr lang="en-US" sz="2000" dirty="0"/>
              <a:t> </a:t>
            </a:r>
            <a:r>
              <a:rPr lang="en-US" sz="2000" dirty="0" err="1"/>
              <a:t>phách</a:t>
            </a:r>
            <a:r>
              <a:rPr lang="en-US" sz="2000" dirty="0"/>
              <a:t>, </a:t>
            </a:r>
            <a:r>
              <a:rPr lang="en-US" sz="2000" dirty="0" err="1"/>
              <a:t>ghép</a:t>
            </a:r>
            <a:r>
              <a:rPr lang="en-US" sz="2000" dirty="0"/>
              <a:t> </a:t>
            </a:r>
            <a:r>
              <a:rPr lang="en-US" sz="2000" dirty="0" err="1"/>
              <a:t>phách</a:t>
            </a:r>
            <a:r>
              <a:rPr lang="en-US" sz="2000" dirty="0"/>
              <a:t> (</a:t>
            </a:r>
            <a:r>
              <a:rPr lang="en-US" sz="2000" dirty="0" err="1"/>
              <a:t>thi</a:t>
            </a:r>
            <a:r>
              <a:rPr lang="en-US" sz="2000" dirty="0"/>
              <a:t> </a:t>
            </a:r>
            <a:r>
              <a:rPr lang="en-US" sz="2000" dirty="0" err="1"/>
              <a:t>tự</a:t>
            </a:r>
            <a:r>
              <a:rPr lang="en-US" sz="2000" dirty="0"/>
              <a:t> </a:t>
            </a:r>
            <a:r>
              <a:rPr lang="en-US" sz="2000" dirty="0" err="1"/>
              <a:t>luận</a:t>
            </a:r>
            <a:r>
              <a:rPr lang="en-US" sz="2000" dirty="0"/>
              <a:t>)</a:t>
            </a:r>
          </a:p>
        </p:txBody>
      </p:sp>
      <p:sp>
        <p:nvSpPr>
          <p:cNvPr id="52" name="Text Box 30">
            <a:extLst>
              <a:ext uri="{FF2B5EF4-FFF2-40B4-BE49-F238E27FC236}">
                <a16:creationId xmlns:a16="http://schemas.microsoft.com/office/drawing/2014/main" id="{5426C9FB-8C81-43B8-9974-57326801BCF4}"/>
              </a:ext>
            </a:extLst>
          </p:cNvPr>
          <p:cNvSpPr txBox="1">
            <a:spLocks noChangeArrowheads="1"/>
          </p:cNvSpPr>
          <p:nvPr/>
        </p:nvSpPr>
        <p:spPr bwMode="gray">
          <a:xfrm>
            <a:off x="2518849" y="4407284"/>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4</a:t>
            </a:r>
          </a:p>
        </p:txBody>
      </p:sp>
      <p:sp>
        <p:nvSpPr>
          <p:cNvPr id="53" name="Line 28">
            <a:extLst>
              <a:ext uri="{FF2B5EF4-FFF2-40B4-BE49-F238E27FC236}">
                <a16:creationId xmlns:a16="http://schemas.microsoft.com/office/drawing/2014/main" id="{90F5E196-0820-4E15-B478-DD1C8CE6799F}"/>
              </a:ext>
            </a:extLst>
          </p:cNvPr>
          <p:cNvSpPr>
            <a:spLocks noChangeShapeType="1"/>
          </p:cNvSpPr>
          <p:nvPr/>
        </p:nvSpPr>
        <p:spPr bwMode="auto">
          <a:xfrm>
            <a:off x="2936420" y="4895613"/>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4" name="TextBox 53">
            <a:extLst>
              <a:ext uri="{FF2B5EF4-FFF2-40B4-BE49-F238E27FC236}">
                <a16:creationId xmlns:a16="http://schemas.microsoft.com/office/drawing/2014/main" id="{4E0E8179-AB02-426B-8C4E-CBEF50964FDC}"/>
              </a:ext>
            </a:extLst>
          </p:cNvPr>
          <p:cNvSpPr txBox="1"/>
          <p:nvPr/>
        </p:nvSpPr>
        <p:spPr>
          <a:xfrm>
            <a:off x="54625" y="4495800"/>
            <a:ext cx="2182281" cy="1477328"/>
          </a:xfrm>
          <a:prstGeom prst="rect">
            <a:avLst/>
          </a:prstGeom>
          <a:noFill/>
        </p:spPr>
        <p:txBody>
          <a:bodyPr wrap="square">
            <a:spAutoFit/>
          </a:bodyPr>
          <a:lstStyle/>
          <a:p>
            <a:r>
              <a:rPr lang="en-US" sz="1800" b="1" i="0" u="none" strike="noStrike" baseline="0" dirty="0">
                <a:solidFill>
                  <a:srgbClr val="0000CC"/>
                </a:solidFill>
                <a:latin typeface="+mj-lt"/>
              </a:rPr>
              <a:t>QĐ 903 – QĐ </a:t>
            </a:r>
            <a:r>
              <a:rPr lang="en-US" sz="1800" b="1" i="0" u="none" strike="noStrike" baseline="0" dirty="0" err="1">
                <a:solidFill>
                  <a:srgbClr val="0000CC"/>
                </a:solidFill>
                <a:latin typeface="+mj-lt"/>
              </a:rPr>
              <a:t>về</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thi</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kết</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thúc</a:t>
            </a:r>
            <a:r>
              <a:rPr lang="en-US" sz="1800" b="1" i="0" u="none" strike="noStrike" baseline="0" dirty="0">
                <a:solidFill>
                  <a:srgbClr val="0000CC"/>
                </a:solidFill>
                <a:latin typeface="+mj-lt"/>
              </a:rPr>
              <a:t> </a:t>
            </a:r>
            <a:r>
              <a:rPr lang="en-US" sz="1800" b="1" i="0" u="none" strike="noStrike" baseline="0" dirty="0" err="1">
                <a:solidFill>
                  <a:srgbClr val="0000CC"/>
                </a:solidFill>
                <a:latin typeface="+mj-lt"/>
              </a:rPr>
              <a:t>học</a:t>
            </a:r>
            <a:r>
              <a:rPr lang="en-US" sz="1800" b="1" i="0" u="none" strike="noStrike" baseline="0" dirty="0">
                <a:solidFill>
                  <a:srgbClr val="0000CC"/>
                </a:solidFill>
                <a:latin typeface="+mj-lt"/>
              </a:rPr>
              <a:t> </a:t>
            </a:r>
            <a:r>
              <a:rPr lang="en-US" sz="1800" b="1" i="0" u="none" strike="noStrike" baseline="0" err="1">
                <a:solidFill>
                  <a:srgbClr val="0000CC"/>
                </a:solidFill>
                <a:latin typeface="+mj-lt"/>
              </a:rPr>
              <a:t>phần</a:t>
            </a:r>
            <a:r>
              <a:rPr lang="en-US" sz="1800" b="1" i="0" u="none" strike="noStrike" baseline="0">
                <a:solidFill>
                  <a:srgbClr val="0000CC"/>
                </a:solidFill>
                <a:latin typeface="+mj-lt"/>
              </a:rPr>
              <a:t> và</a:t>
            </a:r>
            <a:r>
              <a:rPr lang="en-US" sz="1800" b="1">
                <a:solidFill>
                  <a:srgbClr val="0000CC"/>
                </a:solidFill>
              </a:rPr>
              <a:t> QĐ 137  về Hình </a:t>
            </a:r>
            <a:r>
              <a:rPr lang="en-US" sz="1800" b="1" dirty="0" err="1">
                <a:solidFill>
                  <a:srgbClr val="0000CC"/>
                </a:solidFill>
              </a:rPr>
              <a:t>thức</a:t>
            </a:r>
            <a:r>
              <a:rPr lang="en-US" sz="1800" b="1" dirty="0">
                <a:solidFill>
                  <a:srgbClr val="0000CC"/>
                </a:solidFill>
              </a:rPr>
              <a:t> </a:t>
            </a:r>
            <a:r>
              <a:rPr lang="en-US" sz="1800" b="1" dirty="0" err="1">
                <a:solidFill>
                  <a:srgbClr val="0000CC"/>
                </a:solidFill>
              </a:rPr>
              <a:t>thi</a:t>
            </a:r>
            <a:r>
              <a:rPr lang="en-US" sz="1800" b="1" dirty="0">
                <a:solidFill>
                  <a:srgbClr val="0000CC"/>
                </a:solidFill>
              </a:rPr>
              <a:t> </a:t>
            </a:r>
            <a:r>
              <a:rPr lang="en-US" sz="1800" b="1" err="1">
                <a:solidFill>
                  <a:srgbClr val="0000CC"/>
                </a:solidFill>
              </a:rPr>
              <a:t>trực</a:t>
            </a:r>
            <a:r>
              <a:rPr lang="en-US" sz="1800" b="1">
                <a:solidFill>
                  <a:srgbClr val="0000CC"/>
                </a:solidFill>
              </a:rPr>
              <a:t> tuyến</a:t>
            </a:r>
            <a:endParaRPr lang="en-US" sz="1800" dirty="0">
              <a:solidFill>
                <a:srgbClr val="0000CC"/>
              </a:solidFill>
            </a:endParaRPr>
          </a:p>
        </p:txBody>
      </p:sp>
      <p:sp>
        <p:nvSpPr>
          <p:cNvPr id="55" name="Rectangle 6">
            <a:extLst>
              <a:ext uri="{FF2B5EF4-FFF2-40B4-BE49-F238E27FC236}">
                <a16:creationId xmlns:a16="http://schemas.microsoft.com/office/drawing/2014/main" id="{231D0DCE-E0E2-4ECB-AEEE-6DC74A1AF255}"/>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2530520911"/>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1000"/>
                                        <p:tgtEl>
                                          <p:spTgt spid="51"/>
                                        </p:tgtEl>
                                      </p:cBhvr>
                                    </p:animEffect>
                                    <p:anim calcmode="lin" valueType="num">
                                      <p:cBhvr>
                                        <p:cTn id="93" dur="1000" fill="hold"/>
                                        <p:tgtEl>
                                          <p:spTgt spid="51"/>
                                        </p:tgtEl>
                                        <p:attrNameLst>
                                          <p:attrName>ppt_x</p:attrName>
                                        </p:attrNameLst>
                                      </p:cBhvr>
                                      <p:tavLst>
                                        <p:tav tm="0">
                                          <p:val>
                                            <p:strVal val="#ppt_x"/>
                                          </p:val>
                                        </p:tav>
                                        <p:tav tm="100000">
                                          <p:val>
                                            <p:strVal val="#ppt_x"/>
                                          </p:val>
                                        </p:tav>
                                      </p:tavLst>
                                    </p:anim>
                                    <p:anim calcmode="lin" valueType="num">
                                      <p:cBhvr>
                                        <p:cTn id="94" dur="1000" fill="hold"/>
                                        <p:tgtEl>
                                          <p:spTgt spid="5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1000"/>
                                        <p:tgtEl>
                                          <p:spTgt spid="53"/>
                                        </p:tgtEl>
                                      </p:cBhvr>
                                    </p:animEffect>
                                    <p:anim calcmode="lin" valueType="num">
                                      <p:cBhvr>
                                        <p:cTn id="103" dur="1000" fill="hold"/>
                                        <p:tgtEl>
                                          <p:spTgt spid="53"/>
                                        </p:tgtEl>
                                        <p:attrNameLst>
                                          <p:attrName>ppt_x</p:attrName>
                                        </p:attrNameLst>
                                      </p:cBhvr>
                                      <p:tavLst>
                                        <p:tav tm="0">
                                          <p:val>
                                            <p:strVal val="#ppt_x"/>
                                          </p:val>
                                        </p:tav>
                                        <p:tav tm="100000">
                                          <p:val>
                                            <p:strVal val="#ppt_x"/>
                                          </p:val>
                                        </p:tav>
                                      </p:tavLst>
                                    </p:anim>
                                    <p:anim calcmode="lin" valueType="num">
                                      <p:cBhvr>
                                        <p:cTn id="10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22" grpId="0"/>
      <p:bldP spid="29" grpId="0" animBg="1"/>
      <p:bldP spid="31" grpId="0"/>
      <p:bldP spid="36" grpId="0" animBg="1"/>
      <p:bldP spid="37" grpId="0"/>
      <p:bldP spid="38" grpId="0"/>
      <p:bldP spid="43" grpId="0"/>
      <p:bldP spid="44" grpId="0"/>
      <p:bldP spid="45" grpId="0" animBg="1"/>
      <p:bldP spid="50" grpId="0"/>
      <p:bldP spid="51" grpId="0"/>
      <p:bldP spid="52" grpId="0"/>
      <p:bldP spid="5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2">
            <a:extLst>
              <a:ext uri="{FF2B5EF4-FFF2-40B4-BE49-F238E27FC236}">
                <a16:creationId xmlns:a16="http://schemas.microsoft.com/office/drawing/2014/main" id="{DA7F1921-5F9F-4F03-BA90-A9CAB4A75E93}"/>
              </a:ext>
            </a:extLst>
          </p:cNvPr>
          <p:cNvGrpSpPr>
            <a:grpSpLocks/>
          </p:cNvGrpSpPr>
          <p:nvPr/>
        </p:nvGrpSpPr>
        <p:grpSpPr bwMode="auto">
          <a:xfrm>
            <a:off x="2446339" y="1851025"/>
            <a:ext cx="4905375" cy="2425700"/>
            <a:chOff x="995" y="1472"/>
            <a:chExt cx="3785" cy="1872"/>
          </a:xfrm>
        </p:grpSpPr>
        <p:sp>
          <p:nvSpPr>
            <p:cNvPr id="21" name="AutoShape 3">
              <a:extLst>
                <a:ext uri="{FF2B5EF4-FFF2-40B4-BE49-F238E27FC236}">
                  <a16:creationId xmlns:a16="http://schemas.microsoft.com/office/drawing/2014/main" id="{AAD7896A-71FD-401C-91DF-E80EF6EB284D}"/>
                </a:ext>
              </a:extLst>
            </p:cNvPr>
            <p:cNvSpPr>
              <a:spLocks noChangeArrowheads="1"/>
            </p:cNvSpPr>
            <p:nvPr/>
          </p:nvSpPr>
          <p:spPr bwMode="gray">
            <a:xfrm>
              <a:off x="995" y="1588"/>
              <a:ext cx="3785" cy="17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1 h 21600"/>
                <a:gd name="T26" fmla="*/ 18438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13" y="10800"/>
                  </a:moveTo>
                  <a:cubicBezTo>
                    <a:pt x="3013" y="15101"/>
                    <a:pt x="6499" y="18587"/>
                    <a:pt x="10800" y="18587"/>
                  </a:cubicBezTo>
                  <a:cubicBezTo>
                    <a:pt x="15101" y="18587"/>
                    <a:pt x="18587" y="15101"/>
                    <a:pt x="18587" y="10800"/>
                  </a:cubicBezTo>
                  <a:cubicBezTo>
                    <a:pt x="18587" y="6499"/>
                    <a:pt x="15101" y="3013"/>
                    <a:pt x="10800" y="3013"/>
                  </a:cubicBezTo>
                  <a:cubicBezTo>
                    <a:pt x="6499" y="3013"/>
                    <a:pt x="3013" y="6499"/>
                    <a:pt x="3013" y="10800"/>
                  </a:cubicBezTo>
                  <a:close/>
                </a:path>
              </a:pathLst>
            </a:custGeom>
            <a:gradFill rotWithShape="1">
              <a:gsLst>
                <a:gs pos="0">
                  <a:srgbClr val="3B3B3B"/>
                </a:gs>
                <a:gs pos="50000">
                  <a:srgbClr val="808080"/>
                </a:gs>
                <a:gs pos="100000">
                  <a:srgbClr val="3B3B3B"/>
                </a:gs>
              </a:gsLst>
              <a:lin ang="189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endParaRPr lang="en-US"/>
            </a:p>
          </p:txBody>
        </p:sp>
        <p:sp>
          <p:nvSpPr>
            <p:cNvPr id="22" name="AutoShape 4">
              <a:extLst>
                <a:ext uri="{FF2B5EF4-FFF2-40B4-BE49-F238E27FC236}">
                  <a16:creationId xmlns:a16="http://schemas.microsoft.com/office/drawing/2014/main" id="{550BF613-0DB5-43E4-9A0F-F7B64843854E}"/>
                </a:ext>
              </a:extLst>
            </p:cNvPr>
            <p:cNvSpPr>
              <a:spLocks noChangeArrowheads="1"/>
            </p:cNvSpPr>
            <p:nvPr/>
          </p:nvSpPr>
          <p:spPr bwMode="gray">
            <a:xfrm>
              <a:off x="995" y="1478"/>
              <a:ext cx="3785" cy="1756"/>
            </a:xfrm>
            <a:custGeom>
              <a:avLst/>
              <a:gdLst>
                <a:gd name="G0" fmla="+- 3013 0 0"/>
                <a:gd name="G1" fmla="+- 21600 0 3013"/>
                <a:gd name="G2" fmla="+- 21600 0 301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13" y="10800"/>
                  </a:moveTo>
                  <a:cubicBezTo>
                    <a:pt x="3013" y="15101"/>
                    <a:pt x="6499" y="18587"/>
                    <a:pt x="10800" y="18587"/>
                  </a:cubicBezTo>
                  <a:cubicBezTo>
                    <a:pt x="15101" y="18587"/>
                    <a:pt x="18587" y="15101"/>
                    <a:pt x="18587" y="10800"/>
                  </a:cubicBezTo>
                  <a:cubicBezTo>
                    <a:pt x="18587" y="6499"/>
                    <a:pt x="15101" y="3013"/>
                    <a:pt x="10800" y="3013"/>
                  </a:cubicBezTo>
                  <a:cubicBezTo>
                    <a:pt x="6499" y="3013"/>
                    <a:pt x="3013" y="6499"/>
                    <a:pt x="3013" y="10800"/>
                  </a:cubicBezTo>
                  <a:close/>
                </a:path>
              </a:pathLst>
            </a:custGeom>
            <a:gradFill rotWithShape="1">
              <a:gsLst>
                <a:gs pos="0">
                  <a:schemeClr val="accent2"/>
                </a:gs>
                <a:gs pos="50000">
                  <a:schemeClr val="hlink"/>
                </a:gs>
                <a:gs pos="100000">
                  <a:schemeClr val="accent2"/>
                </a:gs>
              </a:gsLst>
              <a:lin ang="18900000" scaled="1"/>
            </a:gradFill>
            <a:ln w="9525" algn="ctr">
              <a:noFill/>
              <a:round/>
              <a:headEnd/>
              <a:tailEnd/>
            </a:ln>
            <a:effectLst/>
          </p:spPr>
          <p:txBody>
            <a:bodyPr wrap="none" anchor="ctr"/>
            <a:lstStyle/>
            <a:p>
              <a:pPr>
                <a:defRPr/>
              </a:pPr>
              <a:endParaRPr lang="en-US">
                <a:cs typeface="Arial" charset="0"/>
              </a:endParaRPr>
            </a:p>
          </p:txBody>
        </p:sp>
        <p:sp>
          <p:nvSpPr>
            <p:cNvPr id="23" name="Line 5">
              <a:extLst>
                <a:ext uri="{FF2B5EF4-FFF2-40B4-BE49-F238E27FC236}">
                  <a16:creationId xmlns:a16="http://schemas.microsoft.com/office/drawing/2014/main" id="{BFE3416F-8ED0-4D83-B351-1E7C02DAA265}"/>
                </a:ext>
              </a:extLst>
            </p:cNvPr>
            <p:cNvSpPr>
              <a:spLocks noChangeShapeType="1"/>
            </p:cNvSpPr>
            <p:nvPr/>
          </p:nvSpPr>
          <p:spPr bwMode="gray">
            <a:xfrm flipV="1">
              <a:off x="2872" y="1472"/>
              <a:ext cx="0" cy="359"/>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6">
              <a:extLst>
                <a:ext uri="{FF2B5EF4-FFF2-40B4-BE49-F238E27FC236}">
                  <a16:creationId xmlns:a16="http://schemas.microsoft.com/office/drawing/2014/main" id="{14889107-DC81-4599-866B-AE0AF6722BCE}"/>
                </a:ext>
              </a:extLst>
            </p:cNvPr>
            <p:cNvSpPr>
              <a:spLocks noChangeShapeType="1"/>
            </p:cNvSpPr>
            <p:nvPr/>
          </p:nvSpPr>
          <p:spPr bwMode="gray">
            <a:xfrm>
              <a:off x="1793" y="1974"/>
              <a:ext cx="0" cy="115"/>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7">
              <a:extLst>
                <a:ext uri="{FF2B5EF4-FFF2-40B4-BE49-F238E27FC236}">
                  <a16:creationId xmlns:a16="http://schemas.microsoft.com/office/drawing/2014/main" id="{2C410B36-4A34-4480-98C0-687B62781667}"/>
                </a:ext>
              </a:extLst>
            </p:cNvPr>
            <p:cNvSpPr>
              <a:spLocks noChangeShapeType="1"/>
            </p:cNvSpPr>
            <p:nvPr/>
          </p:nvSpPr>
          <p:spPr bwMode="gray">
            <a:xfrm>
              <a:off x="3951" y="1959"/>
              <a:ext cx="0" cy="123"/>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8">
              <a:extLst>
                <a:ext uri="{FF2B5EF4-FFF2-40B4-BE49-F238E27FC236}">
                  <a16:creationId xmlns:a16="http://schemas.microsoft.com/office/drawing/2014/main" id="{B9121EAB-AACD-4837-8CAE-B84750B76BC4}"/>
                </a:ext>
              </a:extLst>
            </p:cNvPr>
            <p:cNvSpPr>
              <a:spLocks noChangeShapeType="1"/>
            </p:cNvSpPr>
            <p:nvPr/>
          </p:nvSpPr>
          <p:spPr bwMode="gray">
            <a:xfrm flipV="1">
              <a:off x="3951" y="1794"/>
              <a:ext cx="384" cy="165"/>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9">
              <a:extLst>
                <a:ext uri="{FF2B5EF4-FFF2-40B4-BE49-F238E27FC236}">
                  <a16:creationId xmlns:a16="http://schemas.microsoft.com/office/drawing/2014/main" id="{1A9F5040-6647-4C3A-B419-B6AD5E6A4020}"/>
                </a:ext>
              </a:extLst>
            </p:cNvPr>
            <p:cNvSpPr>
              <a:spLocks noChangeShapeType="1"/>
            </p:cNvSpPr>
            <p:nvPr/>
          </p:nvSpPr>
          <p:spPr bwMode="gray">
            <a:xfrm flipH="1" flipV="1">
              <a:off x="1413" y="1801"/>
              <a:ext cx="378" cy="171"/>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10">
              <a:extLst>
                <a:ext uri="{FF2B5EF4-FFF2-40B4-BE49-F238E27FC236}">
                  <a16:creationId xmlns:a16="http://schemas.microsoft.com/office/drawing/2014/main" id="{3B4A8603-2C99-4376-8EA1-666D2D44F709}"/>
                </a:ext>
              </a:extLst>
            </p:cNvPr>
            <p:cNvSpPr>
              <a:spLocks noChangeShapeType="1"/>
            </p:cNvSpPr>
            <p:nvPr/>
          </p:nvSpPr>
          <p:spPr bwMode="gray">
            <a:xfrm flipH="1">
              <a:off x="1856" y="2884"/>
              <a:ext cx="291" cy="209"/>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11">
              <a:extLst>
                <a:ext uri="{FF2B5EF4-FFF2-40B4-BE49-F238E27FC236}">
                  <a16:creationId xmlns:a16="http://schemas.microsoft.com/office/drawing/2014/main" id="{1A6A0E64-5BBA-4345-A63F-3C8E734920BF}"/>
                </a:ext>
              </a:extLst>
            </p:cNvPr>
            <p:cNvSpPr>
              <a:spLocks noChangeShapeType="1"/>
            </p:cNvSpPr>
            <p:nvPr/>
          </p:nvSpPr>
          <p:spPr bwMode="gray">
            <a:xfrm>
              <a:off x="3752" y="2843"/>
              <a:ext cx="365" cy="181"/>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12">
              <a:extLst>
                <a:ext uri="{FF2B5EF4-FFF2-40B4-BE49-F238E27FC236}">
                  <a16:creationId xmlns:a16="http://schemas.microsoft.com/office/drawing/2014/main" id="{C49929CC-8967-420E-9BB6-2D324A5EF501}"/>
                </a:ext>
              </a:extLst>
            </p:cNvPr>
            <p:cNvSpPr>
              <a:spLocks noChangeShapeType="1"/>
            </p:cNvSpPr>
            <p:nvPr/>
          </p:nvSpPr>
          <p:spPr bwMode="gray">
            <a:xfrm flipH="1">
              <a:off x="1850" y="3090"/>
              <a:ext cx="7" cy="11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13">
              <a:extLst>
                <a:ext uri="{FF2B5EF4-FFF2-40B4-BE49-F238E27FC236}">
                  <a16:creationId xmlns:a16="http://schemas.microsoft.com/office/drawing/2014/main" id="{68AF3076-A412-43F9-BF4D-D4575F718387}"/>
                </a:ext>
              </a:extLst>
            </p:cNvPr>
            <p:cNvSpPr>
              <a:spLocks noChangeShapeType="1"/>
            </p:cNvSpPr>
            <p:nvPr/>
          </p:nvSpPr>
          <p:spPr bwMode="gray">
            <a:xfrm flipH="1">
              <a:off x="4112" y="3022"/>
              <a:ext cx="7" cy="11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pic>
        <p:nvPicPr>
          <p:cNvPr id="32" name="Picture 31">
            <a:extLst>
              <a:ext uri="{FF2B5EF4-FFF2-40B4-BE49-F238E27FC236}">
                <a16:creationId xmlns:a16="http://schemas.microsoft.com/office/drawing/2014/main" id="{965FCA45-C24C-4069-951D-C0E8E44B33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7684" y="4187716"/>
            <a:ext cx="2515893" cy="1763820"/>
          </a:xfrm>
          <a:prstGeom prst="rect">
            <a:avLst/>
          </a:prstGeom>
        </p:spPr>
      </p:pic>
      <p:sp>
        <p:nvSpPr>
          <p:cNvPr id="34" name="Line 14">
            <a:extLst>
              <a:ext uri="{FF2B5EF4-FFF2-40B4-BE49-F238E27FC236}">
                <a16:creationId xmlns:a16="http://schemas.microsoft.com/office/drawing/2014/main" id="{4EEA1555-96AB-4FC2-81CB-4A207D4E9899}"/>
              </a:ext>
            </a:extLst>
          </p:cNvPr>
          <p:cNvSpPr>
            <a:spLocks noChangeShapeType="1"/>
          </p:cNvSpPr>
          <p:nvPr/>
        </p:nvSpPr>
        <p:spPr bwMode="black">
          <a:xfrm>
            <a:off x="3668713" y="1677988"/>
            <a:ext cx="0" cy="43656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5" name="Text Box 21">
            <a:extLst>
              <a:ext uri="{FF2B5EF4-FFF2-40B4-BE49-F238E27FC236}">
                <a16:creationId xmlns:a16="http://schemas.microsoft.com/office/drawing/2014/main" id="{396BCFBB-374A-4F6B-A7DE-6E3FAEE250D6}"/>
              </a:ext>
            </a:extLst>
          </p:cNvPr>
          <p:cNvSpPr txBox="1">
            <a:spLocks noChangeArrowheads="1"/>
          </p:cNvSpPr>
          <p:nvPr/>
        </p:nvSpPr>
        <p:spPr bwMode="black">
          <a:xfrm>
            <a:off x="1215138" y="989605"/>
            <a:ext cx="3124200" cy="707886"/>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000">
                <a:solidFill>
                  <a:schemeClr val="bg1"/>
                </a:solidFill>
              </a:rPr>
              <a:t>Hình thức thi tự luận trên phòng máy</a:t>
            </a:r>
            <a:endParaRPr lang="en-US" altLang="en-US" sz="2200" dirty="0">
              <a:solidFill>
                <a:schemeClr val="bg1"/>
              </a:solidFill>
            </a:endParaRPr>
          </a:p>
        </p:txBody>
      </p:sp>
      <p:sp>
        <p:nvSpPr>
          <p:cNvPr id="36" name="Line 15">
            <a:extLst>
              <a:ext uri="{FF2B5EF4-FFF2-40B4-BE49-F238E27FC236}">
                <a16:creationId xmlns:a16="http://schemas.microsoft.com/office/drawing/2014/main" id="{A92A7D3F-0EEC-4C96-BCC4-12274B1C7160}"/>
              </a:ext>
            </a:extLst>
          </p:cNvPr>
          <p:cNvSpPr>
            <a:spLocks noChangeShapeType="1"/>
          </p:cNvSpPr>
          <p:nvPr/>
        </p:nvSpPr>
        <p:spPr bwMode="black">
          <a:xfrm>
            <a:off x="6019800" y="1547814"/>
            <a:ext cx="0" cy="56673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7" name="Text Box 20">
            <a:extLst>
              <a:ext uri="{FF2B5EF4-FFF2-40B4-BE49-F238E27FC236}">
                <a16:creationId xmlns:a16="http://schemas.microsoft.com/office/drawing/2014/main" id="{9C965514-634D-40FE-8069-29F5A19BF36F}"/>
              </a:ext>
            </a:extLst>
          </p:cNvPr>
          <p:cNvSpPr txBox="1">
            <a:spLocks noChangeArrowheads="1"/>
          </p:cNvSpPr>
          <p:nvPr/>
        </p:nvSpPr>
        <p:spPr bwMode="black">
          <a:xfrm>
            <a:off x="5632372" y="1136884"/>
            <a:ext cx="2521028" cy="400110"/>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vi-VN" altLang="en-US" sz="2000">
                <a:solidFill>
                  <a:schemeClr val="bg1"/>
                </a:solidFill>
              </a:rPr>
              <a:t>Hình thức thi tự luận</a:t>
            </a:r>
            <a:endParaRPr lang="en-US" altLang="en-US" sz="2200" dirty="0">
              <a:solidFill>
                <a:schemeClr val="bg1"/>
              </a:solidFill>
            </a:endParaRPr>
          </a:p>
        </p:txBody>
      </p:sp>
      <p:sp>
        <p:nvSpPr>
          <p:cNvPr id="38" name="Line 17">
            <a:extLst>
              <a:ext uri="{FF2B5EF4-FFF2-40B4-BE49-F238E27FC236}">
                <a16:creationId xmlns:a16="http://schemas.microsoft.com/office/drawing/2014/main" id="{A8241FAD-D71A-4153-A3B4-52AE9A00821F}"/>
              </a:ext>
            </a:extLst>
          </p:cNvPr>
          <p:cNvSpPr>
            <a:spLocks noChangeShapeType="1"/>
          </p:cNvSpPr>
          <p:nvPr/>
        </p:nvSpPr>
        <p:spPr bwMode="gray">
          <a:xfrm flipH="1" flipV="1">
            <a:off x="6956426" y="2940050"/>
            <a:ext cx="576263"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9" name="Text Box 22">
            <a:extLst>
              <a:ext uri="{FF2B5EF4-FFF2-40B4-BE49-F238E27FC236}">
                <a16:creationId xmlns:a16="http://schemas.microsoft.com/office/drawing/2014/main" id="{0FF5C8C5-4D02-4FCA-9328-1F06E55D447E}"/>
              </a:ext>
            </a:extLst>
          </p:cNvPr>
          <p:cNvSpPr txBox="1">
            <a:spLocks noChangeArrowheads="1"/>
          </p:cNvSpPr>
          <p:nvPr/>
        </p:nvSpPr>
        <p:spPr bwMode="black">
          <a:xfrm>
            <a:off x="7461171" y="2650522"/>
            <a:ext cx="2444829" cy="646331"/>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Bef>
                <a:spcPct val="20000"/>
              </a:spcBef>
            </a:pPr>
            <a:r>
              <a:rPr lang="vi-VN" sz="2000">
                <a:solidFill>
                  <a:schemeClr val="bg1"/>
                </a:solidFill>
              </a:rPr>
              <a:t>Hình thức thi vấn đáp online</a:t>
            </a:r>
            <a:endParaRPr lang="en-US" altLang="en-US" sz="2000" dirty="0">
              <a:solidFill>
                <a:schemeClr val="bg1"/>
              </a:solidFill>
            </a:endParaRPr>
          </a:p>
        </p:txBody>
      </p:sp>
      <p:sp>
        <p:nvSpPr>
          <p:cNvPr id="40" name="Line 16">
            <a:extLst>
              <a:ext uri="{FF2B5EF4-FFF2-40B4-BE49-F238E27FC236}">
                <a16:creationId xmlns:a16="http://schemas.microsoft.com/office/drawing/2014/main" id="{2687EE39-43A3-4265-A69F-9DB09BD827BF}"/>
              </a:ext>
            </a:extLst>
          </p:cNvPr>
          <p:cNvSpPr>
            <a:spLocks noChangeShapeType="1"/>
          </p:cNvSpPr>
          <p:nvPr/>
        </p:nvSpPr>
        <p:spPr bwMode="black">
          <a:xfrm flipV="1">
            <a:off x="4878938" y="4009231"/>
            <a:ext cx="0" cy="534987"/>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1" name="Text Box 23">
            <a:extLst>
              <a:ext uri="{FF2B5EF4-FFF2-40B4-BE49-F238E27FC236}">
                <a16:creationId xmlns:a16="http://schemas.microsoft.com/office/drawing/2014/main" id="{2FFBCA84-AEB5-4224-8043-9C8AD688BC5F}"/>
              </a:ext>
            </a:extLst>
          </p:cNvPr>
          <p:cNvSpPr txBox="1">
            <a:spLocks noChangeArrowheads="1"/>
          </p:cNvSpPr>
          <p:nvPr/>
        </p:nvSpPr>
        <p:spPr bwMode="black">
          <a:xfrm>
            <a:off x="3200401" y="4542681"/>
            <a:ext cx="3574592" cy="707886"/>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vi-VN" sz="2000">
                <a:solidFill>
                  <a:schemeClr val="bg1"/>
                </a:solidFill>
              </a:rPr>
              <a:t>Hình thức thi bài tập lớn kết hợp với vấn đáp online</a:t>
            </a:r>
            <a:endParaRPr lang="en-US" altLang="en-US" sz="2000" dirty="0">
              <a:solidFill>
                <a:schemeClr val="bg1"/>
              </a:solidFill>
            </a:endParaRPr>
          </a:p>
        </p:txBody>
      </p:sp>
      <p:sp>
        <p:nvSpPr>
          <p:cNvPr id="44" name="Line 18">
            <a:extLst>
              <a:ext uri="{FF2B5EF4-FFF2-40B4-BE49-F238E27FC236}">
                <a16:creationId xmlns:a16="http://schemas.microsoft.com/office/drawing/2014/main" id="{1B5FF11F-EAFA-447E-86EA-7501A1DF3FF1}"/>
              </a:ext>
            </a:extLst>
          </p:cNvPr>
          <p:cNvSpPr>
            <a:spLocks noChangeShapeType="1"/>
          </p:cNvSpPr>
          <p:nvPr/>
        </p:nvSpPr>
        <p:spPr bwMode="gray">
          <a:xfrm flipV="1">
            <a:off x="2238978" y="3200400"/>
            <a:ext cx="576263" cy="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6" name="Text Box 20">
            <a:extLst>
              <a:ext uri="{FF2B5EF4-FFF2-40B4-BE49-F238E27FC236}">
                <a16:creationId xmlns:a16="http://schemas.microsoft.com/office/drawing/2014/main" id="{9A453A12-616B-4720-8775-AC675F9ED15B}"/>
              </a:ext>
            </a:extLst>
          </p:cNvPr>
          <p:cNvSpPr txBox="1">
            <a:spLocks noChangeArrowheads="1"/>
          </p:cNvSpPr>
          <p:nvPr/>
        </p:nvSpPr>
        <p:spPr bwMode="black">
          <a:xfrm>
            <a:off x="73028" y="2698173"/>
            <a:ext cx="2318350" cy="1015663"/>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000">
                <a:solidFill>
                  <a:schemeClr val="bg1"/>
                </a:solidFill>
              </a:rPr>
              <a:t>Hình thức thi trắc nghiệm trên phòng máy</a:t>
            </a:r>
            <a:endParaRPr lang="en-US" altLang="en-US" sz="2200" dirty="0">
              <a:solidFill>
                <a:schemeClr val="bg1"/>
              </a:solidFill>
            </a:endParaRPr>
          </a:p>
        </p:txBody>
      </p:sp>
      <p:sp>
        <p:nvSpPr>
          <p:cNvPr id="33" name="Rectangle 6">
            <a:extLst>
              <a:ext uri="{FF2B5EF4-FFF2-40B4-BE49-F238E27FC236}">
                <a16:creationId xmlns:a16="http://schemas.microsoft.com/office/drawing/2014/main" id="{1A9CC2A0-1694-488C-9C80-27519E4097B7}"/>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lang="en-US" sz="2400" b="1">
                <a:solidFill>
                  <a:srgbClr val="800000"/>
                </a:solidFill>
                <a:latin typeface="+mj-lt"/>
                <a:ea typeface="+mj-ea"/>
                <a:cs typeface="+mj-cs"/>
              </a:rPr>
              <a:t>CÁC HÌNH THỨC TỔ CHỨC THI KẾT THÚC HP</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2993050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1000"/>
                                        <p:tgtEl>
                                          <p:spTgt spid="39"/>
                                        </p:tgtEl>
                                      </p:cBhvr>
                                    </p:animEffect>
                                    <p:anim calcmode="lin" valueType="num">
                                      <p:cBhvr>
                                        <p:cTn id="37" dur="1000" fill="hold"/>
                                        <p:tgtEl>
                                          <p:spTgt spid="39"/>
                                        </p:tgtEl>
                                        <p:attrNameLst>
                                          <p:attrName>ppt_x</p:attrName>
                                        </p:attrNameLst>
                                      </p:cBhvr>
                                      <p:tavLst>
                                        <p:tav tm="0">
                                          <p:val>
                                            <p:strVal val="#ppt_x"/>
                                          </p:val>
                                        </p:tav>
                                        <p:tav tm="100000">
                                          <p:val>
                                            <p:strVal val="#ppt_x"/>
                                          </p:val>
                                        </p:tav>
                                      </p:tavLst>
                                    </p:anim>
                                    <p:anim calcmode="lin" valueType="num">
                                      <p:cBhvr>
                                        <p:cTn id="3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anim calcmode="lin" valueType="num">
                                      <p:cBhvr>
                                        <p:cTn id="56" dur="1000" fill="hold"/>
                                        <p:tgtEl>
                                          <p:spTgt spid="44"/>
                                        </p:tgtEl>
                                        <p:attrNameLst>
                                          <p:attrName>ppt_x</p:attrName>
                                        </p:attrNameLst>
                                      </p:cBhvr>
                                      <p:tavLst>
                                        <p:tav tm="0">
                                          <p:val>
                                            <p:strVal val="#ppt_x"/>
                                          </p:val>
                                        </p:tav>
                                        <p:tav tm="100000">
                                          <p:val>
                                            <p:strVal val="#ppt_x"/>
                                          </p:val>
                                        </p:tav>
                                      </p:tavLst>
                                    </p:anim>
                                    <p:anim calcmode="lin" valueType="num">
                                      <p:cBhvr>
                                        <p:cTn id="57" dur="1000" fill="hold"/>
                                        <p:tgtEl>
                                          <p:spTgt spid="4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1000"/>
                                        <p:tgtEl>
                                          <p:spTgt spid="46"/>
                                        </p:tgtEl>
                                      </p:cBhvr>
                                    </p:animEffect>
                                    <p:anim calcmode="lin" valueType="num">
                                      <p:cBhvr>
                                        <p:cTn id="61" dur="1000" fill="hold"/>
                                        <p:tgtEl>
                                          <p:spTgt spid="46"/>
                                        </p:tgtEl>
                                        <p:attrNameLst>
                                          <p:attrName>ppt_x</p:attrName>
                                        </p:attrNameLst>
                                      </p:cBhvr>
                                      <p:tavLst>
                                        <p:tav tm="0">
                                          <p:val>
                                            <p:strVal val="#ppt_x"/>
                                          </p:val>
                                        </p:tav>
                                        <p:tav tm="100000">
                                          <p:val>
                                            <p:strVal val="#ppt_x"/>
                                          </p:val>
                                        </p:tav>
                                      </p:tavLst>
                                    </p:anim>
                                    <p:anim calcmode="lin" valueType="num">
                                      <p:cBhvr>
                                        <p:cTn id="6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4" grpId="0" animBg="1"/>
      <p:bldP spid="4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 name="Group 17"/>
          <p:cNvGrpSpPr/>
          <p:nvPr/>
        </p:nvGrpSpPr>
        <p:grpSpPr>
          <a:xfrm>
            <a:off x="5238651" y="3410640"/>
            <a:ext cx="1178473" cy="589236"/>
            <a:chOff x="5517931" y="3436883"/>
            <a:chExt cx="1450428" cy="725213"/>
          </a:xfrm>
        </p:grpSpPr>
        <p:sp>
          <p:nvSpPr>
            <p:cNvPr id="4" name="Rectangle 3"/>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2</a:t>
              </a:r>
            </a:p>
          </p:txBody>
        </p:sp>
        <p:cxnSp>
          <p:nvCxnSpPr>
            <p:cNvPr id="6" name="Straight Connector 5"/>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793403" y="3385929"/>
            <a:ext cx="1178473" cy="589236"/>
            <a:chOff x="5517931" y="3436883"/>
            <a:chExt cx="1450428" cy="725213"/>
          </a:xfrm>
        </p:grpSpPr>
        <p:sp>
          <p:nvSpPr>
            <p:cNvPr id="20" name="Rectangle 19"/>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1</a:t>
              </a:r>
            </a:p>
          </p:txBody>
        </p:sp>
        <p:cxnSp>
          <p:nvCxnSpPr>
            <p:cNvPr id="21" name="Straight Connector 20"/>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24" name="Rectangle 23"/>
          <p:cNvSpPr/>
          <p:nvPr/>
        </p:nvSpPr>
        <p:spPr>
          <a:xfrm>
            <a:off x="764588" y="2877979"/>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cxnSp>
        <p:nvCxnSpPr>
          <p:cNvPr id="27" name="Straight Connector 26"/>
          <p:cNvCxnSpPr/>
          <p:nvPr/>
        </p:nvCxnSpPr>
        <p:spPr>
          <a:xfrm>
            <a:off x="3145155" y="741998"/>
            <a:ext cx="629031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447848" y="741997"/>
            <a:ext cx="0" cy="49158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161487" y="4134803"/>
            <a:ext cx="548149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161487" y="741998"/>
            <a:ext cx="0" cy="26439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513195" y="5657850"/>
            <a:ext cx="2953013" cy="192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520988" y="4766310"/>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424596" y="4134803"/>
            <a:ext cx="15800" cy="66363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52008" y="3246572"/>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1760357" y="3045969"/>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7" name="Rectangle 46"/>
          <p:cNvSpPr/>
          <p:nvPr/>
        </p:nvSpPr>
        <p:spPr>
          <a:xfrm>
            <a:off x="675390" y="2171535"/>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8" name="Rectangle 47"/>
          <p:cNvSpPr/>
          <p:nvPr/>
        </p:nvSpPr>
        <p:spPr>
          <a:xfrm>
            <a:off x="1668222" y="2456146"/>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9" name="Rectangle 48"/>
          <p:cNvSpPr/>
          <p:nvPr/>
        </p:nvSpPr>
        <p:spPr>
          <a:xfrm>
            <a:off x="674955" y="3491020"/>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0" name="Rectangle 49"/>
          <p:cNvSpPr/>
          <p:nvPr/>
        </p:nvSpPr>
        <p:spPr>
          <a:xfrm>
            <a:off x="4365865" y="5750719"/>
            <a:ext cx="590410" cy="38385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bg1"/>
                </a:solidFill>
              </a:rPr>
              <a:t>SV </a:t>
            </a:r>
          </a:p>
        </p:txBody>
      </p:sp>
      <p:sp>
        <p:nvSpPr>
          <p:cNvPr id="51" name="Rectangle 50"/>
          <p:cNvSpPr/>
          <p:nvPr/>
        </p:nvSpPr>
        <p:spPr>
          <a:xfrm>
            <a:off x="1677348" y="4305648"/>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2" name="Rectangle 51"/>
          <p:cNvSpPr/>
          <p:nvPr/>
        </p:nvSpPr>
        <p:spPr>
          <a:xfrm>
            <a:off x="663693" y="4110037"/>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3" name="TextBox 52"/>
          <p:cNvSpPr txBox="1"/>
          <p:nvPr/>
        </p:nvSpPr>
        <p:spPr>
          <a:xfrm>
            <a:off x="5289889" y="803911"/>
            <a:ext cx="2059418" cy="692497"/>
          </a:xfrm>
          <a:prstGeom prst="rect">
            <a:avLst/>
          </a:prstGeom>
          <a:solidFill>
            <a:schemeClr val="accent6">
              <a:lumMod val="20000"/>
              <a:lumOff val="80000"/>
            </a:schemeClr>
          </a:solidFill>
          <a:ln w="12700">
            <a:solidFill>
              <a:schemeClr val="tx1"/>
            </a:solidFill>
          </a:ln>
        </p:spPr>
        <p:txBody>
          <a:bodyPr wrap="squar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PHÒNG CHUNG</a:t>
            </a:r>
          </a:p>
        </p:txBody>
      </p:sp>
      <p:sp>
        <p:nvSpPr>
          <p:cNvPr id="54" name="TextBox 53"/>
          <p:cNvSpPr txBox="1"/>
          <p:nvPr/>
        </p:nvSpPr>
        <p:spPr>
          <a:xfrm>
            <a:off x="7097734" y="4667251"/>
            <a:ext cx="1856915" cy="692497"/>
          </a:xfrm>
          <a:prstGeom prst="rect">
            <a:avLst/>
          </a:prstGeom>
          <a:solidFill>
            <a:schemeClr val="accent6">
              <a:lumMod val="20000"/>
              <a:lumOff val="80000"/>
            </a:schemeClr>
          </a:solidFill>
          <a:ln w="12700">
            <a:solidFill>
              <a:schemeClr val="tx1"/>
            </a:solidFill>
          </a:ln>
        </p:spPr>
        <p:txBody>
          <a:bodyPr wrap="squar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BÀN VẤN ĐÁP</a:t>
            </a:r>
          </a:p>
        </p:txBody>
      </p:sp>
      <p:sp>
        <p:nvSpPr>
          <p:cNvPr id="56" name="Rectangle 55"/>
          <p:cNvSpPr/>
          <p:nvPr/>
        </p:nvSpPr>
        <p:spPr>
          <a:xfrm>
            <a:off x="5691630" y="1388874"/>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7" name="Rectangle 56"/>
          <p:cNvSpPr/>
          <p:nvPr/>
        </p:nvSpPr>
        <p:spPr>
          <a:xfrm>
            <a:off x="4794089" y="2135029"/>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8" name="Rectangle 57"/>
          <p:cNvSpPr/>
          <p:nvPr/>
        </p:nvSpPr>
        <p:spPr>
          <a:xfrm>
            <a:off x="4794089" y="141001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9" name="Rectangle 58"/>
          <p:cNvSpPr/>
          <p:nvPr/>
        </p:nvSpPr>
        <p:spPr>
          <a:xfrm>
            <a:off x="7749366" y="140446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0" name="Rectangle 59"/>
          <p:cNvSpPr/>
          <p:nvPr/>
        </p:nvSpPr>
        <p:spPr>
          <a:xfrm>
            <a:off x="6747970" y="141001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1" name="Rectangle 60"/>
          <p:cNvSpPr/>
          <p:nvPr/>
        </p:nvSpPr>
        <p:spPr>
          <a:xfrm>
            <a:off x="7754969" y="209417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2" name="Rectangle 61"/>
          <p:cNvSpPr/>
          <p:nvPr/>
        </p:nvSpPr>
        <p:spPr>
          <a:xfrm>
            <a:off x="6747970" y="2091690"/>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3" name="Rectangle 62"/>
          <p:cNvSpPr/>
          <p:nvPr/>
        </p:nvSpPr>
        <p:spPr>
          <a:xfrm>
            <a:off x="5740972" y="2115013"/>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grpSp>
        <p:nvGrpSpPr>
          <p:cNvPr id="67" name="Group 66"/>
          <p:cNvGrpSpPr/>
          <p:nvPr/>
        </p:nvGrpSpPr>
        <p:grpSpPr>
          <a:xfrm>
            <a:off x="5314096" y="2537193"/>
            <a:ext cx="2858355" cy="682585"/>
            <a:chOff x="4876800" y="5593085"/>
            <a:chExt cx="3484311" cy="883921"/>
          </a:xfrm>
        </p:grpSpPr>
        <p:sp>
          <p:nvSpPr>
            <p:cNvPr id="65" name="Rectangular Callout 64"/>
            <p:cNvSpPr/>
            <p:nvPr/>
          </p:nvSpPr>
          <p:spPr>
            <a:xfrm>
              <a:off x="4876800" y="5593085"/>
              <a:ext cx="3484311" cy="883921"/>
            </a:xfrm>
            <a:prstGeom prst="wedgeRectCallout">
              <a:avLst>
                <a:gd name="adj1" fmla="val -37016"/>
                <a:gd name="adj2" fmla="val 7460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8"/>
            </a:p>
          </p:txBody>
        </p:sp>
        <p:sp>
          <p:nvSpPr>
            <p:cNvPr id="66" name="TextBox 65"/>
            <p:cNvSpPr txBox="1"/>
            <p:nvPr/>
          </p:nvSpPr>
          <p:spPr>
            <a:xfrm>
              <a:off x="5304410" y="5669281"/>
              <a:ext cx="2382375" cy="573094"/>
            </a:xfrm>
            <a:prstGeom prst="rect">
              <a:avLst/>
            </a:prstGeom>
            <a:noFill/>
          </p:spPr>
          <p:txBody>
            <a:bodyPr wrap="none" rtlCol="0">
              <a:spAutoFit/>
            </a:bodyPr>
            <a:lstStyle/>
            <a:p>
              <a:r>
                <a:rPr lang="en-US" sz="1138" b="1" dirty="0">
                  <a:latin typeface="Times New Roman" panose="02020603050405020304" pitchFamily="18" charset="0"/>
                  <a:cs typeface="Times New Roman" panose="02020603050405020304" pitchFamily="18" charset="0"/>
                </a:rPr>
                <a:t>PHỔ BIẾN QUY CHẾ THI,</a:t>
              </a:r>
            </a:p>
            <a:p>
              <a:r>
                <a:rPr lang="en-US" sz="1138" b="1">
                  <a:latin typeface="Times New Roman" panose="02020603050405020304" pitchFamily="18" charset="0"/>
                  <a:cs typeface="Times New Roman" panose="02020603050405020304" pitchFamily="18" charset="0"/>
                </a:rPr>
                <a:t> NHẮC NHỞ SV</a:t>
              </a:r>
              <a:endParaRPr lang="en-US" sz="1138" b="1" dirty="0">
                <a:latin typeface="Times New Roman" panose="02020603050405020304" pitchFamily="18" charset="0"/>
                <a:cs typeface="Times New Roman" panose="02020603050405020304" pitchFamily="18" charset="0"/>
              </a:endParaRPr>
            </a:p>
          </p:txBody>
        </p:sp>
      </p:grpSp>
      <p:grpSp>
        <p:nvGrpSpPr>
          <p:cNvPr id="68" name="Group 67"/>
          <p:cNvGrpSpPr/>
          <p:nvPr/>
        </p:nvGrpSpPr>
        <p:grpSpPr>
          <a:xfrm>
            <a:off x="4908813" y="2388057"/>
            <a:ext cx="2898896" cy="767074"/>
            <a:chOff x="4876800" y="5593087"/>
            <a:chExt cx="3567872" cy="883921"/>
          </a:xfrm>
        </p:grpSpPr>
        <p:sp>
          <p:nvSpPr>
            <p:cNvPr id="69" name="Rectangular Callout 68"/>
            <p:cNvSpPr/>
            <p:nvPr/>
          </p:nvSpPr>
          <p:spPr>
            <a:xfrm>
              <a:off x="4876800" y="5593087"/>
              <a:ext cx="3484311" cy="883921"/>
            </a:xfrm>
            <a:prstGeom prst="wedgeRectCallout">
              <a:avLst>
                <a:gd name="adj1" fmla="val -37016"/>
                <a:gd name="adj2" fmla="val 7460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8"/>
            </a:p>
          </p:txBody>
        </p:sp>
        <p:sp>
          <p:nvSpPr>
            <p:cNvPr id="70" name="TextBox 69"/>
            <p:cNvSpPr txBox="1"/>
            <p:nvPr/>
          </p:nvSpPr>
          <p:spPr>
            <a:xfrm>
              <a:off x="6161601" y="5954315"/>
              <a:ext cx="2283071" cy="509971"/>
            </a:xfrm>
            <a:prstGeom prst="rect">
              <a:avLst/>
            </a:prstGeom>
            <a:noFill/>
          </p:spPr>
          <p:txBody>
            <a:bodyPr wrap="none" rtlCol="0">
              <a:spAutoFit/>
            </a:bodyPr>
            <a:lstStyle/>
            <a:p>
              <a:r>
                <a:rPr lang="en-US" sz="1138" b="1" dirty="0">
                  <a:latin typeface="Times New Roman" panose="02020603050405020304" pitchFamily="18" charset="0"/>
                  <a:cs typeface="Times New Roman" panose="02020603050405020304" pitchFamily="18" charset="0"/>
                </a:rPr>
                <a:t>3 SV CÓ STT ĐẦU Ở LẠI</a:t>
              </a:r>
            </a:p>
            <a:p>
              <a:r>
                <a:rPr lang="en-US" sz="1138" b="1" dirty="0">
                  <a:latin typeface="Times New Roman" panose="02020603050405020304" pitchFamily="18" charset="0"/>
                  <a:cs typeface="Times New Roman" panose="02020603050405020304" pitchFamily="18" charset="0"/>
                </a:rPr>
                <a:t>SV KHÁC THOÁT RA</a:t>
              </a:r>
            </a:p>
          </p:txBody>
        </p:sp>
      </p:grpSp>
      <p:sp>
        <p:nvSpPr>
          <p:cNvPr id="71" name="Rectangle 70"/>
          <p:cNvSpPr/>
          <p:nvPr/>
        </p:nvSpPr>
        <p:spPr>
          <a:xfrm>
            <a:off x="1211878" y="2670646"/>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2" name="Rectangle 71"/>
          <p:cNvSpPr/>
          <p:nvPr/>
        </p:nvSpPr>
        <p:spPr>
          <a:xfrm>
            <a:off x="1515960" y="3579643"/>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3" name="Rectangle 72"/>
          <p:cNvSpPr/>
          <p:nvPr/>
        </p:nvSpPr>
        <p:spPr>
          <a:xfrm>
            <a:off x="3514185" y="5658783"/>
            <a:ext cx="590410" cy="38385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bg1"/>
                </a:solidFill>
              </a:rPr>
              <a:t>SV </a:t>
            </a:r>
          </a:p>
        </p:txBody>
      </p:sp>
      <p:sp>
        <p:nvSpPr>
          <p:cNvPr id="74" name="Rectangle 73"/>
          <p:cNvSpPr/>
          <p:nvPr/>
        </p:nvSpPr>
        <p:spPr>
          <a:xfrm>
            <a:off x="2307769" y="4658495"/>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5" name="Rectangle 74"/>
          <p:cNvSpPr/>
          <p:nvPr/>
        </p:nvSpPr>
        <p:spPr>
          <a:xfrm>
            <a:off x="674955" y="4752275"/>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6" name="Rectangle 75"/>
          <p:cNvSpPr/>
          <p:nvPr/>
        </p:nvSpPr>
        <p:spPr>
          <a:xfrm>
            <a:off x="1935412" y="1469014"/>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grpSp>
        <p:nvGrpSpPr>
          <p:cNvPr id="81" name="Group 80"/>
          <p:cNvGrpSpPr/>
          <p:nvPr/>
        </p:nvGrpSpPr>
        <p:grpSpPr>
          <a:xfrm>
            <a:off x="3617324" y="3093601"/>
            <a:ext cx="1559870" cy="852607"/>
            <a:chOff x="4877760" y="5160316"/>
            <a:chExt cx="1919840" cy="1049363"/>
          </a:xfrm>
        </p:grpSpPr>
        <p:sp>
          <p:nvSpPr>
            <p:cNvPr id="78" name="Rectangular Callout 77"/>
            <p:cNvSpPr/>
            <p:nvPr/>
          </p:nvSpPr>
          <p:spPr>
            <a:xfrm>
              <a:off x="4877760" y="5160316"/>
              <a:ext cx="1919840" cy="1049363"/>
            </a:xfrm>
            <a:prstGeom prst="wedgeRectCallout">
              <a:avLst>
                <a:gd name="adj1" fmla="val -70099"/>
                <a:gd name="adj2" fmla="val 26939"/>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8"/>
            </a:p>
          </p:txBody>
        </p:sp>
        <p:sp>
          <p:nvSpPr>
            <p:cNvPr id="80" name="TextBox 79"/>
            <p:cNvSpPr txBox="1"/>
            <p:nvPr/>
          </p:nvSpPr>
          <p:spPr>
            <a:xfrm>
              <a:off x="4994000" y="5230448"/>
              <a:ext cx="1679355" cy="760210"/>
            </a:xfrm>
            <a:prstGeom prst="rect">
              <a:avLst/>
            </a:prstGeom>
            <a:noFill/>
          </p:spPr>
          <p:txBody>
            <a:bodyPr wrap="none" rtlCol="0">
              <a:spAutoFit/>
            </a:bodyPr>
            <a:lstStyle/>
            <a:p>
              <a:pPr algn="ctr"/>
              <a:r>
                <a:rPr lang="en-US" sz="1138" b="1" dirty="0">
                  <a:latin typeface="Times New Roman" panose="02020603050405020304" pitchFamily="18" charset="0"/>
                  <a:cs typeface="Times New Roman" panose="02020603050405020304" pitchFamily="18" charset="0"/>
                </a:rPr>
                <a:t>CBCT2</a:t>
              </a:r>
            </a:p>
            <a:p>
              <a:pPr algn="ctr"/>
              <a:r>
                <a:rPr lang="en-US" sz="1138" b="1" dirty="0">
                  <a:latin typeface="Times New Roman" panose="02020603050405020304" pitchFamily="18" charset="0"/>
                  <a:cs typeface="Times New Roman" panose="02020603050405020304" pitchFamily="18" charset="0"/>
                </a:rPr>
                <a:t>BẬT TÍNH NĂNG</a:t>
              </a:r>
            </a:p>
            <a:p>
              <a:pPr algn="ctr"/>
              <a:r>
                <a:rPr lang="en-US" sz="1138" b="1" dirty="0">
                  <a:solidFill>
                    <a:srgbClr val="FF0000"/>
                  </a:solidFill>
                  <a:latin typeface="Times New Roman" panose="02020603050405020304" pitchFamily="18" charset="0"/>
                  <a:cs typeface="Times New Roman" panose="02020603050405020304" pitchFamily="18" charset="0"/>
                </a:rPr>
                <a:t>KIỂM DUYỆT</a:t>
              </a:r>
            </a:p>
          </p:txBody>
        </p:sp>
      </p:grpSp>
      <p:sp>
        <p:nvSpPr>
          <p:cNvPr id="64" name="TextBox 63"/>
          <p:cNvSpPr txBox="1"/>
          <p:nvPr/>
        </p:nvSpPr>
        <p:spPr>
          <a:xfrm>
            <a:off x="2693690" y="6044452"/>
            <a:ext cx="5089921" cy="492443"/>
          </a:xfrm>
          <a:prstGeom prst="rect">
            <a:avLst/>
          </a:prstGeom>
          <a:solidFill>
            <a:schemeClr val="bg1"/>
          </a:solidFill>
          <a:ln w="12700">
            <a:solidFill>
              <a:schemeClr val="bg1"/>
            </a:solidFill>
          </a:ln>
        </p:spPr>
        <p:txBody>
          <a:bodyPr wrap="square" rtlCol="0">
            <a:spAutoFit/>
          </a:bodyPr>
          <a:lstStyle/>
          <a:p>
            <a:pPr algn="ctr"/>
            <a:r>
              <a:rPr lang="en-US" sz="2600" b="1">
                <a:solidFill>
                  <a:srgbClr val="FF0000"/>
                </a:solidFill>
                <a:latin typeface="Times New Roman" panose="02020603050405020304" pitchFamily="18" charset="0"/>
                <a:cs typeface="Times New Roman" panose="02020603050405020304" pitchFamily="18" charset="0"/>
              </a:rPr>
              <a:t>1. THỦ </a:t>
            </a:r>
            <a:r>
              <a:rPr lang="en-US" sz="2600" b="1" dirty="0">
                <a:solidFill>
                  <a:srgbClr val="FF0000"/>
                </a:solidFill>
                <a:latin typeface="Times New Roman" panose="02020603050405020304" pitchFamily="18" charset="0"/>
                <a:cs typeface="Times New Roman" panose="02020603050405020304" pitchFamily="18" charset="0"/>
              </a:rPr>
              <a:t>TỤC TRƯỚC KHI THI</a:t>
            </a:r>
          </a:p>
        </p:txBody>
      </p:sp>
      <p:sp>
        <p:nvSpPr>
          <p:cNvPr id="77" name="TextBox 76"/>
          <p:cNvSpPr txBox="1"/>
          <p:nvPr/>
        </p:nvSpPr>
        <p:spPr>
          <a:xfrm>
            <a:off x="2560227" y="4253971"/>
            <a:ext cx="3823257" cy="992579"/>
          </a:xfrm>
          <a:prstGeom prst="rect">
            <a:avLst/>
          </a:prstGeom>
          <a:solidFill>
            <a:schemeClr val="bg1"/>
          </a:solidFill>
          <a:ln w="12700">
            <a:solidFill>
              <a:schemeClr val="tx1"/>
            </a:solidFill>
          </a:ln>
        </p:spPr>
        <p:txBody>
          <a:bodyPr wrap="square" rtlCol="0">
            <a:spAutoFit/>
          </a:bodyPr>
          <a:lstStyle/>
          <a:p>
            <a:pPr algn="ctr"/>
            <a:r>
              <a:rPr lang="en-US" sz="1950" b="1" dirty="0">
                <a:solidFill>
                  <a:schemeClr val="accent5">
                    <a:lumMod val="75000"/>
                  </a:schemeClr>
                </a:solidFill>
                <a:latin typeface="Times New Roman" panose="02020603050405020304" pitchFamily="18" charset="0"/>
                <a:cs typeface="Times New Roman" panose="02020603050405020304" pitchFamily="18" charset="0"/>
              </a:rPr>
              <a:t>TOÀN BỘ SV ĐĂNG NHẬP VÀO PHÒNG THI THEO MÃ PMI CỦA CBCT2 ĐÃ CÔNG BỐ</a:t>
            </a:r>
          </a:p>
        </p:txBody>
      </p:sp>
      <p:sp>
        <p:nvSpPr>
          <p:cNvPr id="55" name="Text Box 22">
            <a:extLst>
              <a:ext uri="{FF2B5EF4-FFF2-40B4-BE49-F238E27FC236}">
                <a16:creationId xmlns:a16="http://schemas.microsoft.com/office/drawing/2014/main" id="{16075437-43EC-4B07-9ABF-94684D8C4BBA}"/>
              </a:ext>
            </a:extLst>
          </p:cNvPr>
          <p:cNvSpPr txBox="1">
            <a:spLocks noChangeArrowheads="1"/>
          </p:cNvSpPr>
          <p:nvPr/>
        </p:nvSpPr>
        <p:spPr bwMode="black">
          <a:xfrm>
            <a:off x="60926" y="158381"/>
            <a:ext cx="3453260" cy="369332"/>
          </a:xfrm>
          <a:prstGeom prst="rect">
            <a:avLst/>
          </a:prstGeom>
          <a:solidFill>
            <a:srgbClr val="C00000"/>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90000"/>
              </a:lnSpc>
              <a:spcBef>
                <a:spcPct val="20000"/>
              </a:spcBef>
            </a:pPr>
            <a:r>
              <a:rPr lang="vi-VN" sz="2000">
                <a:solidFill>
                  <a:schemeClr val="bg1"/>
                </a:solidFill>
              </a:rPr>
              <a:t>Hình thức thi vấn đáp online</a:t>
            </a:r>
            <a:endParaRPr lang="en-US" altLang="en-US" sz="2000" dirty="0">
              <a:solidFill>
                <a:schemeClr val="bg1"/>
              </a:solidFill>
            </a:endParaRPr>
          </a:p>
        </p:txBody>
      </p:sp>
    </p:spTree>
    <p:extLst>
      <p:ext uri="{BB962C8B-B14F-4D97-AF65-F5344CB8AC3E}">
        <p14:creationId xmlns:p14="http://schemas.microsoft.com/office/powerpoint/2010/main" val="196731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par>
                                <p:cTn id="8" presetID="37" presetClass="path" presetSubtype="0" accel="50000" decel="50000" fill="hold" grpId="0" nodeType="withEffect">
                                  <p:stCondLst>
                                    <p:cond delay="0"/>
                                  </p:stCondLst>
                                  <p:childTnLst>
                                    <p:animMotion origin="layout" path="M -1.25E-6 -0.09723 L 0.14297 0.01458 C 0.17253 0.03958 0.21745 0.05393 0.26419 0.05393 C 0.31771 0.05393 0.36042 0.03958 0.38998 0.01458 L 0.53333 -0.09723 " pathEditMode="relative" rAng="0" ptsTypes="AAAAA">
                                      <p:cBhvr>
                                        <p:cTn id="9" dur="2000" fill="hold"/>
                                        <p:tgtEl>
                                          <p:spTgt spid="24"/>
                                        </p:tgtEl>
                                        <p:attrNameLst>
                                          <p:attrName>ppt_x</p:attrName>
                                          <p:attrName>ppt_y</p:attrName>
                                        </p:attrNameLst>
                                      </p:cBhvr>
                                      <p:rCtr x="26667" y="7546"/>
                                    </p:animMotion>
                                  </p:childTnLst>
                                </p:cTn>
                              </p:par>
                              <p:par>
                                <p:cTn id="10" presetID="37" presetClass="path" presetSubtype="0" accel="50000" decel="50000" fill="hold" grpId="0" nodeType="withEffect">
                                  <p:stCondLst>
                                    <p:cond delay="0"/>
                                  </p:stCondLst>
                                  <p:childTnLst>
                                    <p:animMotion origin="layout" path="M -2.08333E-6 -0.09722 L 0.14297 0.01458 C 0.17253 0.03958 0.21745 0.05394 0.26419 0.05394 C 0.31771 0.05394 0.36042 0.03958 0.38998 0.01458 L 0.53334 -0.09722 " pathEditMode="relative" rAng="0" ptsTypes="AAAAA">
                                      <p:cBhvr>
                                        <p:cTn id="11" dur="2000" fill="hold"/>
                                        <p:tgtEl>
                                          <p:spTgt spid="46"/>
                                        </p:tgtEl>
                                        <p:attrNameLst>
                                          <p:attrName>ppt_x</p:attrName>
                                          <p:attrName>ppt_y</p:attrName>
                                        </p:attrNameLst>
                                      </p:cBhvr>
                                      <p:rCtr x="26667" y="7546"/>
                                    </p:animMotion>
                                  </p:childTnLst>
                                </p:cTn>
                              </p:par>
                              <p:par>
                                <p:cTn id="12" presetID="37" presetClass="path" presetSubtype="0" accel="50000" decel="50000" fill="hold" grpId="0" nodeType="withEffect">
                                  <p:stCondLst>
                                    <p:cond delay="0"/>
                                  </p:stCondLst>
                                  <p:childTnLst>
                                    <p:animMotion origin="layout" path="M 3.33333E-6 -0.09723 L 0.14297 0.01458 C 0.17252 0.03958 0.21744 0.05393 0.26419 0.05393 C 0.31771 0.05393 0.36041 0.03958 0.38997 0.01458 L 0.53333 -0.09723 " pathEditMode="relative" rAng="0" ptsTypes="AAAAA">
                                      <p:cBhvr>
                                        <p:cTn id="13" dur="2000" fill="hold"/>
                                        <p:tgtEl>
                                          <p:spTgt spid="47"/>
                                        </p:tgtEl>
                                        <p:attrNameLst>
                                          <p:attrName>ppt_x</p:attrName>
                                          <p:attrName>ppt_y</p:attrName>
                                        </p:attrNameLst>
                                      </p:cBhvr>
                                      <p:rCtr x="26667" y="7546"/>
                                    </p:animMotion>
                                  </p:childTnLst>
                                </p:cTn>
                              </p:par>
                              <p:par>
                                <p:cTn id="14" presetID="37" presetClass="path" presetSubtype="0" accel="50000" decel="50000" fill="hold" grpId="0" nodeType="withEffect">
                                  <p:stCondLst>
                                    <p:cond delay="0"/>
                                  </p:stCondLst>
                                  <p:childTnLst>
                                    <p:animMotion origin="layout" path="M 2.91667E-6 -0.09722 L 0.14297 0.01459 C 0.17252 0.03959 0.21745 0.05394 0.26419 0.05394 C 0.31771 0.05394 0.36041 0.03959 0.38997 0.01459 L 0.53333 -0.09722 " pathEditMode="relative" rAng="0" ptsTypes="AAAAA">
                                      <p:cBhvr>
                                        <p:cTn id="15" dur="2000" fill="hold"/>
                                        <p:tgtEl>
                                          <p:spTgt spid="48"/>
                                        </p:tgtEl>
                                        <p:attrNameLst>
                                          <p:attrName>ppt_x</p:attrName>
                                          <p:attrName>ppt_y</p:attrName>
                                        </p:attrNameLst>
                                      </p:cBhvr>
                                      <p:rCtr x="26667" y="7546"/>
                                    </p:animMotion>
                                  </p:childTnLst>
                                </p:cTn>
                              </p:par>
                              <p:par>
                                <p:cTn id="16" presetID="37" presetClass="path" presetSubtype="0" accel="50000" decel="50000" fill="hold" grpId="0" nodeType="withEffect">
                                  <p:stCondLst>
                                    <p:cond delay="0"/>
                                  </p:stCondLst>
                                  <p:childTnLst>
                                    <p:animMotion origin="layout" path="M 3.33333E-6 -0.09722 L 0.14297 0.01459 C 0.17252 0.03959 0.21744 0.05394 0.26419 0.05394 C 0.31771 0.05394 0.36041 0.03959 0.38997 0.01459 L 0.53333 -0.09722 " pathEditMode="relative" rAng="0" ptsTypes="AAAAA">
                                      <p:cBhvr>
                                        <p:cTn id="17" dur="2000" fill="hold"/>
                                        <p:tgtEl>
                                          <p:spTgt spid="49"/>
                                        </p:tgtEl>
                                        <p:attrNameLst>
                                          <p:attrName>ppt_x</p:attrName>
                                          <p:attrName>ppt_y</p:attrName>
                                        </p:attrNameLst>
                                      </p:cBhvr>
                                      <p:rCtr x="26667" y="7546"/>
                                    </p:animMotion>
                                  </p:childTnLst>
                                </p:cTn>
                              </p:par>
                              <p:par>
                                <p:cTn id="18" presetID="37" presetClass="path" presetSubtype="0" accel="50000" decel="50000" fill="hold" grpId="0" nodeType="withEffect">
                                  <p:stCondLst>
                                    <p:cond delay="0"/>
                                  </p:stCondLst>
                                  <p:childTnLst>
                                    <p:animMotion origin="layout" path="M 1.45833E-6 -0.09723 L 0.14297 0.01458 C 0.17252 0.03958 0.21745 0.05393 0.26419 0.05393 C 0.31771 0.05393 0.36042 0.03958 0.38997 0.01458 L 0.53333 -0.09723 " pathEditMode="relative" rAng="0" ptsTypes="AAAAA">
                                      <p:cBhvr>
                                        <p:cTn id="19" dur="2000" fill="hold"/>
                                        <p:tgtEl>
                                          <p:spTgt spid="51"/>
                                        </p:tgtEl>
                                        <p:attrNameLst>
                                          <p:attrName>ppt_x</p:attrName>
                                          <p:attrName>ppt_y</p:attrName>
                                        </p:attrNameLst>
                                      </p:cBhvr>
                                      <p:rCtr x="26667" y="7546"/>
                                    </p:animMotion>
                                  </p:childTnLst>
                                </p:cTn>
                              </p:par>
                              <p:par>
                                <p:cTn id="20" presetID="37" presetClass="path" presetSubtype="0" accel="50000" decel="50000" fill="hold" grpId="0" nodeType="withEffect">
                                  <p:stCondLst>
                                    <p:cond delay="0"/>
                                  </p:stCondLst>
                                  <p:childTnLst>
                                    <p:animMotion origin="layout" path="M -4.79167E-6 -0.09722 L 0.14297 0.01459 C 0.17253 0.03959 0.21745 0.05394 0.2642 0.05394 C 0.31771 0.05394 0.36042 0.03959 0.38998 0.01459 L 0.53334 -0.09722 " pathEditMode="relative" rAng="0" ptsTypes="AAAAA">
                                      <p:cBhvr>
                                        <p:cTn id="21" dur="2000" fill="hold"/>
                                        <p:tgtEl>
                                          <p:spTgt spid="52"/>
                                        </p:tgtEl>
                                        <p:attrNameLst>
                                          <p:attrName>ppt_x</p:attrName>
                                          <p:attrName>ppt_y</p:attrName>
                                        </p:attrNameLst>
                                      </p:cBhvr>
                                      <p:rCtr x="26667" y="7546"/>
                                    </p:animMotion>
                                  </p:childTnLst>
                                </p:cTn>
                              </p:par>
                            </p:childTnLst>
                          </p:cTn>
                        </p:par>
                        <p:par>
                          <p:cTn id="22" fill="hold">
                            <p:stCondLst>
                              <p:cond delay="2000"/>
                            </p:stCondLst>
                            <p:childTnLst>
                              <p:par>
                                <p:cTn id="23" presetID="14" presetClass="exit" presetSubtype="10" fill="hold" grpId="1" nodeType="afterEffect">
                                  <p:stCondLst>
                                    <p:cond delay="0"/>
                                  </p:stCondLst>
                                  <p:childTnLst>
                                    <p:animEffect transition="out" filter="randombar(horizontal)">
                                      <p:cBhvr>
                                        <p:cTn id="24" dur="10"/>
                                        <p:tgtEl>
                                          <p:spTgt spid="24"/>
                                        </p:tgtEl>
                                      </p:cBhvr>
                                    </p:animEffect>
                                    <p:set>
                                      <p:cBhvr>
                                        <p:cTn id="25" dur="1" fill="hold">
                                          <p:stCondLst>
                                            <p:cond delay="9"/>
                                          </p:stCondLst>
                                        </p:cTn>
                                        <p:tgtEl>
                                          <p:spTgt spid="24"/>
                                        </p:tgtEl>
                                        <p:attrNameLst>
                                          <p:attrName>style.visibility</p:attrName>
                                        </p:attrNameLst>
                                      </p:cBhvr>
                                      <p:to>
                                        <p:strVal val="hidden"/>
                                      </p:to>
                                    </p:set>
                                  </p:childTnLst>
                                </p:cTn>
                              </p:par>
                              <p:par>
                                <p:cTn id="26" presetID="14" presetClass="exit" presetSubtype="10" fill="hold" grpId="1" nodeType="withEffect">
                                  <p:stCondLst>
                                    <p:cond delay="0"/>
                                  </p:stCondLst>
                                  <p:childTnLst>
                                    <p:animEffect transition="out" filter="randombar(horizontal)">
                                      <p:cBhvr>
                                        <p:cTn id="27" dur="500"/>
                                        <p:tgtEl>
                                          <p:spTgt spid="46"/>
                                        </p:tgtEl>
                                      </p:cBhvr>
                                    </p:animEffect>
                                    <p:set>
                                      <p:cBhvr>
                                        <p:cTn id="28" dur="1" fill="hold">
                                          <p:stCondLst>
                                            <p:cond delay="499"/>
                                          </p:stCondLst>
                                        </p:cTn>
                                        <p:tgtEl>
                                          <p:spTgt spid="46"/>
                                        </p:tgtEl>
                                        <p:attrNameLst>
                                          <p:attrName>style.visibility</p:attrName>
                                        </p:attrNameLst>
                                      </p:cBhvr>
                                      <p:to>
                                        <p:strVal val="hidden"/>
                                      </p:to>
                                    </p:set>
                                  </p:childTnLst>
                                </p:cTn>
                              </p:par>
                              <p:par>
                                <p:cTn id="29" presetID="14" presetClass="exit" presetSubtype="10" fill="hold" grpId="1" nodeType="withEffect">
                                  <p:stCondLst>
                                    <p:cond delay="0"/>
                                  </p:stCondLst>
                                  <p:childTnLst>
                                    <p:animEffect transition="out" filter="randombar(horizontal)">
                                      <p:cBhvr>
                                        <p:cTn id="30" dur="500"/>
                                        <p:tgtEl>
                                          <p:spTgt spid="47"/>
                                        </p:tgtEl>
                                      </p:cBhvr>
                                    </p:animEffect>
                                    <p:set>
                                      <p:cBhvr>
                                        <p:cTn id="31" dur="1" fill="hold">
                                          <p:stCondLst>
                                            <p:cond delay="499"/>
                                          </p:stCondLst>
                                        </p:cTn>
                                        <p:tgtEl>
                                          <p:spTgt spid="47"/>
                                        </p:tgtEl>
                                        <p:attrNameLst>
                                          <p:attrName>style.visibility</p:attrName>
                                        </p:attrNameLst>
                                      </p:cBhvr>
                                      <p:to>
                                        <p:strVal val="hidden"/>
                                      </p:to>
                                    </p:set>
                                  </p:childTnLst>
                                </p:cTn>
                              </p:par>
                              <p:par>
                                <p:cTn id="32" presetID="14" presetClass="exit" presetSubtype="10" fill="hold" grpId="1" nodeType="withEffect">
                                  <p:stCondLst>
                                    <p:cond delay="0"/>
                                  </p:stCondLst>
                                  <p:childTnLst>
                                    <p:animEffect transition="out" filter="randombar(horizontal)">
                                      <p:cBhvr>
                                        <p:cTn id="33" dur="500"/>
                                        <p:tgtEl>
                                          <p:spTgt spid="48"/>
                                        </p:tgtEl>
                                      </p:cBhvr>
                                    </p:animEffect>
                                    <p:set>
                                      <p:cBhvr>
                                        <p:cTn id="34" dur="1" fill="hold">
                                          <p:stCondLst>
                                            <p:cond delay="499"/>
                                          </p:stCondLst>
                                        </p:cTn>
                                        <p:tgtEl>
                                          <p:spTgt spid="48"/>
                                        </p:tgtEl>
                                        <p:attrNameLst>
                                          <p:attrName>style.visibility</p:attrName>
                                        </p:attrNameLst>
                                      </p:cBhvr>
                                      <p:to>
                                        <p:strVal val="hidden"/>
                                      </p:to>
                                    </p:set>
                                  </p:childTnLst>
                                </p:cTn>
                              </p:par>
                              <p:par>
                                <p:cTn id="35" presetID="14" presetClass="exit" presetSubtype="10" fill="hold" grpId="1" nodeType="withEffect">
                                  <p:stCondLst>
                                    <p:cond delay="0"/>
                                  </p:stCondLst>
                                  <p:childTnLst>
                                    <p:animEffect transition="out" filter="randombar(horizontal)">
                                      <p:cBhvr>
                                        <p:cTn id="36" dur="500"/>
                                        <p:tgtEl>
                                          <p:spTgt spid="49"/>
                                        </p:tgtEl>
                                      </p:cBhvr>
                                    </p:animEffect>
                                    <p:set>
                                      <p:cBhvr>
                                        <p:cTn id="37" dur="1" fill="hold">
                                          <p:stCondLst>
                                            <p:cond delay="499"/>
                                          </p:stCondLst>
                                        </p:cTn>
                                        <p:tgtEl>
                                          <p:spTgt spid="49"/>
                                        </p:tgtEl>
                                        <p:attrNameLst>
                                          <p:attrName>style.visibility</p:attrName>
                                        </p:attrNameLst>
                                      </p:cBhvr>
                                      <p:to>
                                        <p:strVal val="hidden"/>
                                      </p:to>
                                    </p:set>
                                  </p:childTnLst>
                                </p:cTn>
                              </p:par>
                              <p:par>
                                <p:cTn id="38" presetID="14" presetClass="exit" presetSubtype="10" fill="hold" grpId="1" nodeType="withEffect">
                                  <p:stCondLst>
                                    <p:cond delay="0"/>
                                  </p:stCondLst>
                                  <p:childTnLst>
                                    <p:animEffect transition="out" filter="randombar(horizontal)">
                                      <p:cBhvr>
                                        <p:cTn id="39" dur="500"/>
                                        <p:tgtEl>
                                          <p:spTgt spid="51"/>
                                        </p:tgtEl>
                                      </p:cBhvr>
                                    </p:animEffect>
                                    <p:set>
                                      <p:cBhvr>
                                        <p:cTn id="40" dur="1" fill="hold">
                                          <p:stCondLst>
                                            <p:cond delay="499"/>
                                          </p:stCondLst>
                                        </p:cTn>
                                        <p:tgtEl>
                                          <p:spTgt spid="51"/>
                                        </p:tgtEl>
                                        <p:attrNameLst>
                                          <p:attrName>style.visibility</p:attrName>
                                        </p:attrNameLst>
                                      </p:cBhvr>
                                      <p:to>
                                        <p:strVal val="hidden"/>
                                      </p:to>
                                    </p:set>
                                  </p:childTnLst>
                                </p:cTn>
                              </p:par>
                              <p:par>
                                <p:cTn id="41" presetID="14" presetClass="exit" presetSubtype="10" fill="hold" grpId="1" nodeType="withEffect">
                                  <p:stCondLst>
                                    <p:cond delay="0"/>
                                  </p:stCondLst>
                                  <p:childTnLst>
                                    <p:animEffect transition="out" filter="randombar(horizontal)">
                                      <p:cBhvr>
                                        <p:cTn id="42" dur="500"/>
                                        <p:tgtEl>
                                          <p:spTgt spid="52"/>
                                        </p:tgtEl>
                                      </p:cBhvr>
                                    </p:animEffect>
                                    <p:set>
                                      <p:cBhvr>
                                        <p:cTn id="43" dur="1" fill="hold">
                                          <p:stCondLst>
                                            <p:cond delay="499"/>
                                          </p:stCondLst>
                                        </p:cTn>
                                        <p:tgtEl>
                                          <p:spTgt spid="52"/>
                                        </p:tgtEl>
                                        <p:attrNameLst>
                                          <p:attrName>style.visibility</p:attrName>
                                        </p:attrNameLst>
                                      </p:cBhvr>
                                      <p:to>
                                        <p:strVal val="hidden"/>
                                      </p:to>
                                    </p:set>
                                  </p:childTnLst>
                                </p:cTn>
                              </p:par>
                              <p:par>
                                <p:cTn id="44" presetID="22" presetClass="entr" presetSubtype="4"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wipe(down)">
                                      <p:cBhvr>
                                        <p:cTn id="46" dur="200"/>
                                        <p:tgtEl>
                                          <p:spTgt spid="5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down)">
                                      <p:cBhvr>
                                        <p:cTn id="49" dur="200"/>
                                        <p:tgtEl>
                                          <p:spTgt spid="5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wipe(down)">
                                      <p:cBhvr>
                                        <p:cTn id="52" dur="200"/>
                                        <p:tgtEl>
                                          <p:spTgt spid="5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down)">
                                      <p:cBhvr>
                                        <p:cTn id="55" dur="200"/>
                                        <p:tgtEl>
                                          <p:spTgt spid="5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wipe(down)">
                                      <p:cBhvr>
                                        <p:cTn id="58" dur="200"/>
                                        <p:tgtEl>
                                          <p:spTgt spid="60"/>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down)">
                                      <p:cBhvr>
                                        <p:cTn id="61" dur="200"/>
                                        <p:tgtEl>
                                          <p:spTgt spid="61"/>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down)">
                                      <p:cBhvr>
                                        <p:cTn id="64" dur="200"/>
                                        <p:tgtEl>
                                          <p:spTgt spid="6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wipe(down)">
                                      <p:cBhvr>
                                        <p:cTn id="67" dur="200"/>
                                        <p:tgtEl>
                                          <p:spTgt spid="6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77"/>
                                        </p:tgtEl>
                                      </p:cBhvr>
                                    </p:animEffect>
                                    <p:set>
                                      <p:cBhvr>
                                        <p:cTn id="72" dur="1" fill="hold">
                                          <p:stCondLst>
                                            <p:cond delay="499"/>
                                          </p:stCondLst>
                                        </p:cTn>
                                        <p:tgtEl>
                                          <p:spTgt spid="77"/>
                                        </p:tgtEl>
                                        <p:attrNameLst>
                                          <p:attrName>style.visibility</p:attrName>
                                        </p:attrNameLst>
                                      </p:cBhvr>
                                      <p:to>
                                        <p:strVal val="hidden"/>
                                      </p:to>
                                    </p:set>
                                  </p:childTnLst>
                                </p:cTn>
                              </p:par>
                            </p:childTnLst>
                          </p:cTn>
                        </p:par>
                        <p:par>
                          <p:cTn id="73" fill="hold">
                            <p:stCondLst>
                              <p:cond delay="500"/>
                            </p:stCondLst>
                            <p:childTnLst>
                              <p:par>
                                <p:cTn id="74" presetID="10" presetClass="entr" presetSubtype="0" fill="hold" nodeType="after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xit" presetSubtype="4" fill="hold" nodeType="clickEffect">
                                  <p:stCondLst>
                                    <p:cond delay="0"/>
                                  </p:stCondLst>
                                  <p:childTnLst>
                                    <p:animEffect transition="out" filter="wipe(down)">
                                      <p:cBhvr>
                                        <p:cTn id="80" dur="100"/>
                                        <p:tgtEl>
                                          <p:spTgt spid="67"/>
                                        </p:tgtEl>
                                      </p:cBhvr>
                                    </p:animEffect>
                                    <p:set>
                                      <p:cBhvr>
                                        <p:cTn id="81" dur="1" fill="hold">
                                          <p:stCondLst>
                                            <p:cond delay="99"/>
                                          </p:stCondLst>
                                        </p:cTn>
                                        <p:tgtEl>
                                          <p:spTgt spid="67"/>
                                        </p:tgtEl>
                                        <p:attrNameLst>
                                          <p:attrName>style.visibility</p:attrName>
                                        </p:attrNameLst>
                                      </p:cBhvr>
                                      <p:to>
                                        <p:strVal val="hidden"/>
                                      </p:to>
                                    </p:set>
                                  </p:childTnLst>
                                </p:cTn>
                              </p:par>
                              <p:par>
                                <p:cTn id="82" presetID="10" presetClass="entr" presetSubtype="0" fill="hold" nodeType="with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fade">
                                      <p:cBhvr>
                                        <p:cTn id="84" dur="100"/>
                                        <p:tgtEl>
                                          <p:spTgt spid="68"/>
                                        </p:tgtEl>
                                      </p:cBhvr>
                                    </p:animEffect>
                                  </p:childTnLst>
                                </p:cTn>
                              </p:par>
                              <p:par>
                                <p:cTn id="85" presetID="10" presetClass="exit" presetSubtype="0" fill="hold" grpId="1" nodeType="withEffect">
                                  <p:stCondLst>
                                    <p:cond delay="0"/>
                                  </p:stCondLst>
                                  <p:childTnLst>
                                    <p:animEffect transition="out" filter="fade">
                                      <p:cBhvr>
                                        <p:cTn id="86" dur="500"/>
                                        <p:tgtEl>
                                          <p:spTgt spid="56"/>
                                        </p:tgtEl>
                                      </p:cBhvr>
                                    </p:animEffect>
                                    <p:set>
                                      <p:cBhvr>
                                        <p:cTn id="87" dur="1" fill="hold">
                                          <p:stCondLst>
                                            <p:cond delay="499"/>
                                          </p:stCondLst>
                                        </p:cTn>
                                        <p:tgtEl>
                                          <p:spTgt spid="56"/>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57"/>
                                        </p:tgtEl>
                                      </p:cBhvr>
                                    </p:animEffect>
                                    <p:set>
                                      <p:cBhvr>
                                        <p:cTn id="90" dur="1" fill="hold">
                                          <p:stCondLst>
                                            <p:cond delay="499"/>
                                          </p:stCondLst>
                                        </p:cTn>
                                        <p:tgtEl>
                                          <p:spTgt spid="57"/>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58"/>
                                        </p:tgtEl>
                                      </p:cBhvr>
                                    </p:animEffect>
                                    <p:set>
                                      <p:cBhvr>
                                        <p:cTn id="93" dur="1" fill="hold">
                                          <p:stCondLst>
                                            <p:cond delay="499"/>
                                          </p:stCondLst>
                                        </p:cTn>
                                        <p:tgtEl>
                                          <p:spTgt spid="58"/>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500"/>
                                        <p:tgtEl>
                                          <p:spTgt spid="59"/>
                                        </p:tgtEl>
                                      </p:cBhvr>
                                    </p:animEffect>
                                    <p:set>
                                      <p:cBhvr>
                                        <p:cTn id="96" dur="1" fill="hold">
                                          <p:stCondLst>
                                            <p:cond delay="499"/>
                                          </p:stCondLst>
                                        </p:cTn>
                                        <p:tgtEl>
                                          <p:spTgt spid="59"/>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60"/>
                                        </p:tgtEl>
                                      </p:cBhvr>
                                    </p:animEffect>
                                    <p:set>
                                      <p:cBhvr>
                                        <p:cTn id="99" dur="1" fill="hold">
                                          <p:stCondLst>
                                            <p:cond delay="499"/>
                                          </p:stCondLst>
                                        </p:cTn>
                                        <p:tgtEl>
                                          <p:spTgt spid="60"/>
                                        </p:tgtEl>
                                        <p:attrNameLst>
                                          <p:attrName>style.visibility</p:attrName>
                                        </p:attrNameLst>
                                      </p:cBhvr>
                                      <p:to>
                                        <p:strVal val="hidden"/>
                                      </p:to>
                                    </p:set>
                                  </p:childTnLst>
                                </p:cTn>
                              </p:par>
                            </p:childTnLst>
                          </p:cTn>
                        </p:par>
                        <p:par>
                          <p:cTn id="100" fill="hold">
                            <p:stCondLst>
                              <p:cond delay="500"/>
                            </p:stCondLst>
                            <p:childTnLst>
                              <p:par>
                                <p:cTn id="101" presetID="10" presetClass="entr" presetSubtype="0" fill="hold" grpId="0"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100"/>
                                        <p:tgtEl>
                                          <p:spTgt spid="71"/>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fade">
                                      <p:cBhvr>
                                        <p:cTn id="106" dur="500"/>
                                        <p:tgtEl>
                                          <p:spTgt spid="72"/>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fade">
                                      <p:cBhvr>
                                        <p:cTn id="109" dur="500"/>
                                        <p:tgtEl>
                                          <p:spTgt spid="73"/>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74"/>
                                        </p:tgtEl>
                                        <p:attrNameLst>
                                          <p:attrName>style.visibility</p:attrName>
                                        </p:attrNameLst>
                                      </p:cBhvr>
                                      <p:to>
                                        <p:strVal val="visible"/>
                                      </p:to>
                                    </p:set>
                                    <p:animEffect transition="in" filter="fade">
                                      <p:cBhvr>
                                        <p:cTn id="112" dur="500"/>
                                        <p:tgtEl>
                                          <p:spTgt spid="74"/>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fade">
                                      <p:cBhvr>
                                        <p:cTn id="115" dur="500"/>
                                        <p:tgtEl>
                                          <p:spTgt spid="7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76"/>
                                        </p:tgtEl>
                                        <p:attrNameLst>
                                          <p:attrName>style.visibility</p:attrName>
                                        </p:attrNameLst>
                                      </p:cBhvr>
                                      <p:to>
                                        <p:strVal val="visible"/>
                                      </p:to>
                                    </p:set>
                                    <p:animEffect transition="in" filter="fade">
                                      <p:cBhvr>
                                        <p:cTn id="118" dur="500"/>
                                        <p:tgtEl>
                                          <p:spTgt spid="76"/>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500"/>
                                        <p:tgtEl>
                                          <p:spTgt spid="68"/>
                                        </p:tgtEl>
                                      </p:cBhvr>
                                    </p:animEffect>
                                    <p:set>
                                      <p:cBhvr>
                                        <p:cTn id="123" dur="1" fill="hold">
                                          <p:stCondLst>
                                            <p:cond delay="499"/>
                                          </p:stCondLst>
                                        </p:cTn>
                                        <p:tgtEl>
                                          <p:spTgt spid="68"/>
                                        </p:tgtEl>
                                        <p:attrNameLst>
                                          <p:attrName>style.visibility</p:attrName>
                                        </p:attrNameLst>
                                      </p:cBhvr>
                                      <p:to>
                                        <p:strVal val="hidden"/>
                                      </p:to>
                                    </p:set>
                                  </p:childTnLst>
                                </p:cTn>
                              </p:par>
                            </p:childTnLst>
                          </p:cTn>
                        </p:par>
                        <p:par>
                          <p:cTn id="124" fill="hold">
                            <p:stCondLst>
                              <p:cond delay="500"/>
                            </p:stCondLst>
                            <p:childTnLst>
                              <p:par>
                                <p:cTn id="125" presetID="10" presetClass="entr" presetSubtype="0" fill="hold" nodeType="after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500"/>
                                        <p:tgtEl>
                                          <p:spTgt spid="42"/>
                                        </p:tgtEl>
                                      </p:cBhvr>
                                    </p:animEffect>
                                  </p:childTnLst>
                                </p:cTn>
                              </p:par>
                              <p:par>
                                <p:cTn id="128" presetID="10" presetClass="entr" presetSubtype="0" fill="hold" nodeType="withEffect">
                                  <p:stCondLst>
                                    <p:cond delay="0"/>
                                  </p:stCondLst>
                                  <p:childTnLst>
                                    <p:set>
                                      <p:cBhvr>
                                        <p:cTn id="129" dur="1" fill="hold">
                                          <p:stCondLst>
                                            <p:cond delay="0"/>
                                          </p:stCondLst>
                                        </p:cTn>
                                        <p:tgtEl>
                                          <p:spTgt spid="81"/>
                                        </p:tgtEl>
                                        <p:attrNameLst>
                                          <p:attrName>style.visibility</p:attrName>
                                        </p:attrNameLst>
                                      </p:cBhvr>
                                      <p:to>
                                        <p:strVal val="visible"/>
                                      </p:to>
                                    </p:set>
                                    <p:animEffect transition="in" filter="fade">
                                      <p:cBhvr>
                                        <p:cTn id="13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46" grpId="0" animBg="1"/>
      <p:bldP spid="46" grpId="1" animBg="1"/>
      <p:bldP spid="47" grpId="0" animBg="1"/>
      <p:bldP spid="47" grpId="1" animBg="1"/>
      <p:bldP spid="48" grpId="0" animBg="1"/>
      <p:bldP spid="48" grpId="1" animBg="1"/>
      <p:bldP spid="49" grpId="0" animBg="1"/>
      <p:bldP spid="49" grpId="1" animBg="1"/>
      <p:bldP spid="51" grpId="0" animBg="1"/>
      <p:bldP spid="51" grpId="1" animBg="1"/>
      <p:bldP spid="52" grpId="0" animBg="1"/>
      <p:bldP spid="52"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2" grpId="0" animBg="1"/>
      <p:bldP spid="63" grpId="0" animBg="1"/>
      <p:bldP spid="71" grpId="0" animBg="1"/>
      <p:bldP spid="72" grpId="0" animBg="1"/>
      <p:bldP spid="73" grpId="0" animBg="1"/>
      <p:bldP spid="74" grpId="0" animBg="1"/>
      <p:bldP spid="75" grpId="0" animBg="1"/>
      <p:bldP spid="76" grpId="0" animBg="1"/>
      <p:bldP spid="77" grpId="0" animBg="1"/>
      <p:bldP spid="77" grpId="1"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 name="Group 17"/>
          <p:cNvGrpSpPr/>
          <p:nvPr/>
        </p:nvGrpSpPr>
        <p:grpSpPr>
          <a:xfrm>
            <a:off x="5238651" y="3410640"/>
            <a:ext cx="1178473" cy="589236"/>
            <a:chOff x="5517931" y="3436883"/>
            <a:chExt cx="1450428" cy="725213"/>
          </a:xfrm>
        </p:grpSpPr>
        <p:sp>
          <p:nvSpPr>
            <p:cNvPr id="4" name="Rectangle 3"/>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2</a:t>
              </a:r>
            </a:p>
          </p:txBody>
        </p:sp>
        <p:cxnSp>
          <p:nvCxnSpPr>
            <p:cNvPr id="6" name="Straight Connector 5"/>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778590" y="3413301"/>
            <a:ext cx="1178473" cy="589236"/>
            <a:chOff x="5517931" y="3436883"/>
            <a:chExt cx="1450428" cy="725213"/>
          </a:xfrm>
        </p:grpSpPr>
        <p:sp>
          <p:nvSpPr>
            <p:cNvPr id="20" name="Rectangle 19"/>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1</a:t>
              </a:r>
            </a:p>
          </p:txBody>
        </p:sp>
        <p:cxnSp>
          <p:nvCxnSpPr>
            <p:cNvPr id="21" name="Straight Connector 20"/>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27" name="Straight Connector 26"/>
          <p:cNvCxnSpPr/>
          <p:nvPr/>
        </p:nvCxnSpPr>
        <p:spPr>
          <a:xfrm>
            <a:off x="3145155" y="741998"/>
            <a:ext cx="629031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447848" y="741997"/>
            <a:ext cx="0" cy="49158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161487" y="4134803"/>
            <a:ext cx="548149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161487" y="741998"/>
            <a:ext cx="0" cy="26439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513195" y="5657850"/>
            <a:ext cx="293465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520988" y="4766310"/>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424596" y="4134803"/>
            <a:ext cx="15800" cy="66363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52008" y="3246572"/>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675390" y="2171535"/>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8" name="Rectangle 47"/>
          <p:cNvSpPr/>
          <p:nvPr/>
        </p:nvSpPr>
        <p:spPr>
          <a:xfrm>
            <a:off x="1668222" y="2456146"/>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9" name="Rectangle 48"/>
          <p:cNvSpPr/>
          <p:nvPr/>
        </p:nvSpPr>
        <p:spPr>
          <a:xfrm>
            <a:off x="1315433" y="3491020"/>
            <a:ext cx="666527" cy="383858"/>
          </a:xfrm>
          <a:prstGeom prst="rect">
            <a:avLst/>
          </a:prstGeom>
          <a:solidFill>
            <a:schemeClr val="accent5">
              <a:lumMod val="20000"/>
              <a:lumOff val="8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SV5 </a:t>
            </a:r>
          </a:p>
        </p:txBody>
      </p:sp>
      <p:sp>
        <p:nvSpPr>
          <p:cNvPr id="51" name="Rectangle 50"/>
          <p:cNvSpPr/>
          <p:nvPr/>
        </p:nvSpPr>
        <p:spPr>
          <a:xfrm>
            <a:off x="459009" y="3925658"/>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3" name="TextBox 52"/>
          <p:cNvSpPr txBox="1"/>
          <p:nvPr/>
        </p:nvSpPr>
        <p:spPr>
          <a:xfrm>
            <a:off x="5272677" y="803911"/>
            <a:ext cx="2093843" cy="392415"/>
          </a:xfrm>
          <a:prstGeom prst="rect">
            <a:avLst/>
          </a:prstGeom>
          <a:solidFill>
            <a:schemeClr val="accent6">
              <a:lumMod val="20000"/>
              <a:lumOff val="80000"/>
            </a:schemeClr>
          </a:solidFill>
          <a:ln w="12700">
            <a:solidFill>
              <a:schemeClr val="tx1"/>
            </a:solidFill>
          </a:ln>
        </p:spPr>
        <p:txBody>
          <a:bodyPr wrap="non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PHÒNG CHUNG</a:t>
            </a:r>
          </a:p>
        </p:txBody>
      </p:sp>
      <p:sp>
        <p:nvSpPr>
          <p:cNvPr id="54" name="TextBox 53"/>
          <p:cNvSpPr txBox="1"/>
          <p:nvPr/>
        </p:nvSpPr>
        <p:spPr>
          <a:xfrm>
            <a:off x="7080100" y="4667251"/>
            <a:ext cx="1892185" cy="392415"/>
          </a:xfrm>
          <a:prstGeom prst="rect">
            <a:avLst/>
          </a:prstGeom>
          <a:solidFill>
            <a:schemeClr val="accent6">
              <a:lumMod val="20000"/>
              <a:lumOff val="80000"/>
            </a:schemeClr>
          </a:solidFill>
          <a:ln w="12700">
            <a:solidFill>
              <a:schemeClr val="tx1"/>
            </a:solidFill>
          </a:ln>
        </p:spPr>
        <p:txBody>
          <a:bodyPr wrap="non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BÀN VẤN ĐÁP</a:t>
            </a:r>
          </a:p>
        </p:txBody>
      </p:sp>
      <p:sp>
        <p:nvSpPr>
          <p:cNvPr id="61" name="Rectangle 60"/>
          <p:cNvSpPr/>
          <p:nvPr/>
        </p:nvSpPr>
        <p:spPr>
          <a:xfrm>
            <a:off x="7723542" y="2094172"/>
            <a:ext cx="653859" cy="367712"/>
          </a:xfrm>
          <a:prstGeom prst="rect">
            <a:avLst/>
          </a:prstGeom>
          <a:solidFill>
            <a:schemeClr val="accent5">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SV1</a:t>
            </a:r>
          </a:p>
        </p:txBody>
      </p:sp>
      <p:sp>
        <p:nvSpPr>
          <p:cNvPr id="62" name="Rectangle 61"/>
          <p:cNvSpPr/>
          <p:nvPr/>
        </p:nvSpPr>
        <p:spPr>
          <a:xfrm>
            <a:off x="6684521" y="2091690"/>
            <a:ext cx="653859" cy="383858"/>
          </a:xfrm>
          <a:prstGeom prst="rect">
            <a:avLst/>
          </a:prstGeom>
          <a:solidFill>
            <a:schemeClr val="accent4">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SV2 </a:t>
            </a:r>
          </a:p>
        </p:txBody>
      </p:sp>
      <p:sp>
        <p:nvSpPr>
          <p:cNvPr id="63" name="Rectangle 62"/>
          <p:cNvSpPr/>
          <p:nvPr/>
        </p:nvSpPr>
        <p:spPr>
          <a:xfrm>
            <a:off x="5677523" y="2115013"/>
            <a:ext cx="653859" cy="383858"/>
          </a:xfrm>
          <a:prstGeom prst="rect">
            <a:avLst/>
          </a:prstGeom>
          <a:solidFill>
            <a:schemeClr val="accent2">
              <a:lumMod val="60000"/>
              <a:lumOff val="4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SV3 </a:t>
            </a:r>
          </a:p>
        </p:txBody>
      </p:sp>
      <p:sp>
        <p:nvSpPr>
          <p:cNvPr id="72" name="Rectangle 71"/>
          <p:cNvSpPr/>
          <p:nvPr/>
        </p:nvSpPr>
        <p:spPr>
          <a:xfrm>
            <a:off x="2182843" y="3498758"/>
            <a:ext cx="707697"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SV4 </a:t>
            </a:r>
          </a:p>
        </p:txBody>
      </p:sp>
      <p:sp>
        <p:nvSpPr>
          <p:cNvPr id="74" name="Rectangle 73"/>
          <p:cNvSpPr/>
          <p:nvPr/>
        </p:nvSpPr>
        <p:spPr>
          <a:xfrm>
            <a:off x="187712" y="2996408"/>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5" name="Rectangle 74"/>
          <p:cNvSpPr/>
          <p:nvPr/>
        </p:nvSpPr>
        <p:spPr>
          <a:xfrm>
            <a:off x="514575" y="1085157"/>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6" name="Rectangle 75"/>
          <p:cNvSpPr/>
          <p:nvPr/>
        </p:nvSpPr>
        <p:spPr>
          <a:xfrm>
            <a:off x="1935412" y="1469014"/>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5" name="Rectangle 54"/>
          <p:cNvSpPr/>
          <p:nvPr/>
        </p:nvSpPr>
        <p:spPr>
          <a:xfrm>
            <a:off x="7754968" y="2490405"/>
            <a:ext cx="590410" cy="201006"/>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94" b="1">
                <a:solidFill>
                  <a:schemeClr val="tx1"/>
                </a:solidFill>
              </a:rPr>
              <a:t>ĐỀ THI</a:t>
            </a:r>
            <a:endParaRPr lang="en-US" sz="1950" b="1" dirty="0">
              <a:solidFill>
                <a:schemeClr val="tx1"/>
              </a:solidFill>
            </a:endParaRPr>
          </a:p>
        </p:txBody>
      </p:sp>
      <p:sp>
        <p:nvSpPr>
          <p:cNvPr id="40" name="TextBox 39"/>
          <p:cNvSpPr txBox="1"/>
          <p:nvPr/>
        </p:nvSpPr>
        <p:spPr>
          <a:xfrm>
            <a:off x="1981965" y="4339270"/>
            <a:ext cx="4333115" cy="342401"/>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 CHỤP ẢNH, GIAO ĐỀ CHO SV1</a:t>
            </a:r>
          </a:p>
        </p:txBody>
      </p:sp>
      <p:cxnSp>
        <p:nvCxnSpPr>
          <p:cNvPr id="45" name="Straight Arrow Connector 44"/>
          <p:cNvCxnSpPr/>
          <p:nvPr/>
        </p:nvCxnSpPr>
        <p:spPr>
          <a:xfrm flipV="1">
            <a:off x="6383552" y="2461884"/>
            <a:ext cx="1516351" cy="917261"/>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6080236" y="2533027"/>
            <a:ext cx="977897" cy="811799"/>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7825" y="4701507"/>
            <a:ext cx="6510967" cy="342401"/>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a:solidFill>
                  <a:schemeClr val="tx1">
                    <a:lumMod val="95000"/>
                    <a:lumOff val="5000"/>
                  </a:schemeClr>
                </a:solidFill>
                <a:latin typeface="Times New Roman" panose="02020603050405020304" pitchFamily="18" charset="0"/>
                <a:cs typeface="Times New Roman" panose="02020603050405020304" pitchFamily="18" charset="0"/>
              </a:rPr>
              <a:t>SAU KHOẢNG 4 </a:t>
            </a: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PHÚT’;  CBCT2: CHỤP ẢNH, GIAO ĐỀ CHO SV2</a:t>
            </a:r>
          </a:p>
        </p:txBody>
      </p:sp>
      <p:sp>
        <p:nvSpPr>
          <p:cNvPr id="44" name="TextBox 43"/>
          <p:cNvSpPr txBox="1"/>
          <p:nvPr/>
        </p:nvSpPr>
        <p:spPr>
          <a:xfrm>
            <a:off x="1175214" y="4970939"/>
            <a:ext cx="5166121" cy="342401"/>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 CHUYỂN CBCT1 , SV1 VÀO BÀN VẤN ĐÁP</a:t>
            </a:r>
          </a:p>
        </p:txBody>
      </p:sp>
      <p:sp>
        <p:nvSpPr>
          <p:cNvPr id="57" name="TextBox 56"/>
          <p:cNvSpPr txBox="1"/>
          <p:nvPr/>
        </p:nvSpPr>
        <p:spPr>
          <a:xfrm>
            <a:off x="1056420" y="4706208"/>
            <a:ext cx="4977608" cy="592470"/>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 JOIN VÀO BÀN VẤN ĐÁP ,THAM GIA XONG QUAY TRỞ LẠI PHÒNG CHUNG</a:t>
            </a:r>
          </a:p>
        </p:txBody>
      </p:sp>
      <p:sp>
        <p:nvSpPr>
          <p:cNvPr id="58" name="TextBox 57"/>
          <p:cNvSpPr txBox="1"/>
          <p:nvPr/>
        </p:nvSpPr>
        <p:spPr>
          <a:xfrm>
            <a:off x="1012505" y="4383227"/>
            <a:ext cx="4977608" cy="342401"/>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 ADMIT CHO SV4 VÀO PHÒNG CHUNG</a:t>
            </a:r>
          </a:p>
        </p:txBody>
      </p:sp>
      <p:sp>
        <p:nvSpPr>
          <p:cNvPr id="60" name="Rectangle 59"/>
          <p:cNvSpPr/>
          <p:nvPr/>
        </p:nvSpPr>
        <p:spPr>
          <a:xfrm>
            <a:off x="6695302" y="2514810"/>
            <a:ext cx="590410" cy="201006"/>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94" b="1">
                <a:solidFill>
                  <a:schemeClr val="tx1"/>
                </a:solidFill>
              </a:rPr>
              <a:t>ĐỀ THI</a:t>
            </a:r>
            <a:endParaRPr lang="en-US" sz="1950" b="1" dirty="0">
              <a:solidFill>
                <a:schemeClr val="tx1"/>
              </a:solidFill>
            </a:endParaRPr>
          </a:p>
        </p:txBody>
      </p:sp>
      <p:sp>
        <p:nvSpPr>
          <p:cNvPr id="64" name="TextBox 63"/>
          <p:cNvSpPr txBox="1"/>
          <p:nvPr/>
        </p:nvSpPr>
        <p:spPr>
          <a:xfrm>
            <a:off x="3255473" y="6120749"/>
            <a:ext cx="4057112" cy="492443"/>
          </a:xfrm>
          <a:prstGeom prst="rect">
            <a:avLst/>
          </a:prstGeom>
          <a:solidFill>
            <a:schemeClr val="bg1"/>
          </a:solidFill>
          <a:ln w="12700">
            <a:solidFill>
              <a:schemeClr val="bg1"/>
            </a:solidFill>
          </a:ln>
        </p:spPr>
        <p:txBody>
          <a:bodyPr wrap="square" rtlCol="0">
            <a:spAutoFit/>
          </a:bodyPr>
          <a:lstStyle/>
          <a:p>
            <a:pPr algn="ctr"/>
            <a:r>
              <a:rPr lang="en-US" sz="2600" b="1">
                <a:solidFill>
                  <a:srgbClr val="FF0000"/>
                </a:solidFill>
                <a:latin typeface="Times New Roman" panose="02020603050405020304" pitchFamily="18" charset="0"/>
                <a:cs typeface="Times New Roman" panose="02020603050405020304" pitchFamily="18" charset="0"/>
              </a:rPr>
              <a:t>2. QUÁ </a:t>
            </a:r>
            <a:r>
              <a:rPr lang="en-US" sz="2600" b="1" dirty="0">
                <a:solidFill>
                  <a:srgbClr val="FF0000"/>
                </a:solidFill>
                <a:latin typeface="Times New Roman" panose="02020603050405020304" pitchFamily="18" charset="0"/>
                <a:cs typeface="Times New Roman" panose="02020603050405020304" pitchFamily="18" charset="0"/>
              </a:rPr>
              <a:t>TRÌNH VẤN ĐÁP</a:t>
            </a:r>
          </a:p>
        </p:txBody>
      </p:sp>
    </p:spTree>
    <p:extLst>
      <p:ext uri="{BB962C8B-B14F-4D97-AF65-F5344CB8AC3E}">
        <p14:creationId xmlns:p14="http://schemas.microsoft.com/office/powerpoint/2010/main" val="181816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42" presetClass="path" presetSubtype="0" accel="50000" decel="50000" fill="hold" grpId="1" nodeType="withEffect">
                                  <p:stCondLst>
                                    <p:cond delay="0"/>
                                  </p:stCondLst>
                                  <p:childTnLst>
                                    <p:animMotion origin="layout" path="M -0.15456 0.16713 L -0.00339 -0.00787 " pathEditMode="relative" rAng="0" ptsTypes="AA">
                                      <p:cBhvr>
                                        <p:cTn id="17" dur="2000" fill="hold"/>
                                        <p:tgtEl>
                                          <p:spTgt spid="55"/>
                                        </p:tgtEl>
                                        <p:attrNameLst>
                                          <p:attrName>ppt_x</p:attrName>
                                          <p:attrName>ppt_y</p:attrName>
                                        </p:attrNameLst>
                                      </p:cBhvr>
                                      <p:rCtr x="7552" y="-8750"/>
                                    </p:animMotion>
                                  </p:childTnLst>
                                </p:cTn>
                              </p:par>
                            </p:childTnLst>
                          </p:cTn>
                        </p:par>
                        <p:par>
                          <p:cTn id="18" fill="hold">
                            <p:stCondLst>
                              <p:cond delay="4000"/>
                            </p:stCondLst>
                            <p:childTnLst>
                              <p:par>
                                <p:cTn id="19" presetID="10" presetClass="exit" presetSubtype="0" fill="hold" nodeType="afterEffect">
                                  <p:stCondLst>
                                    <p:cond delay="0"/>
                                  </p:stCondLst>
                                  <p:childTnLst>
                                    <p:animEffect transition="out" filter="fade">
                                      <p:cBhvr>
                                        <p:cTn id="20" dur="500"/>
                                        <p:tgtEl>
                                          <p:spTgt spid="45"/>
                                        </p:tgtEl>
                                      </p:cBhvr>
                                    </p:animEffect>
                                    <p:set>
                                      <p:cBhvr>
                                        <p:cTn id="21" dur="1" fill="hold">
                                          <p:stCondLst>
                                            <p:cond delay="499"/>
                                          </p:stCondLst>
                                        </p:cTn>
                                        <p:tgtEl>
                                          <p:spTgt spid="4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40"/>
                                        </p:tgtEl>
                                      </p:cBhvr>
                                    </p:animEffect>
                                    <p:set>
                                      <p:cBhvr>
                                        <p:cTn id="26" dur="1" fill="hold">
                                          <p:stCondLst>
                                            <p:cond delay="499"/>
                                          </p:stCondLst>
                                        </p:cTn>
                                        <p:tgtEl>
                                          <p:spTgt spid="40"/>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par>
                          <p:cTn id="31" fill="hold">
                            <p:stCondLst>
                              <p:cond delay="1000"/>
                            </p:stCondLst>
                            <p:childTnLst>
                              <p:par>
                                <p:cTn id="32" presetID="10" presetClass="entr" presetSubtype="0" fill="hold" nodeType="afterEffect">
                                  <p:stCondLst>
                                    <p:cond delay="10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500"/>
                                        <p:tgtEl>
                                          <p:spTgt spid="60"/>
                                        </p:tgtEl>
                                      </p:cBhvr>
                                    </p:animEffect>
                                  </p:childTnLst>
                                </p:cTn>
                              </p:par>
                              <p:par>
                                <p:cTn id="39" presetID="42" presetClass="path" presetSubtype="0" accel="50000" decel="50000" fill="hold" grpId="1" nodeType="withEffect">
                                  <p:stCondLst>
                                    <p:cond delay="0"/>
                                  </p:stCondLst>
                                  <p:childTnLst>
                                    <p:animMotion origin="layout" path="M -0.08685 0.14351 L 0.00117 -0.00371 " pathEditMode="relative" rAng="0" ptsTypes="AA">
                                      <p:cBhvr>
                                        <p:cTn id="40" dur="2000" fill="hold"/>
                                        <p:tgtEl>
                                          <p:spTgt spid="60"/>
                                        </p:tgtEl>
                                        <p:attrNameLst>
                                          <p:attrName>ppt_x</p:attrName>
                                          <p:attrName>ppt_y</p:attrName>
                                        </p:attrNameLst>
                                      </p:cBhvr>
                                      <p:rCtr x="4401" y="-7361"/>
                                    </p:animMotion>
                                  </p:childTnLst>
                                </p:cTn>
                              </p:par>
                            </p:childTnLst>
                          </p:cTn>
                        </p:par>
                        <p:par>
                          <p:cTn id="41" fill="hold">
                            <p:stCondLst>
                              <p:cond delay="4500"/>
                            </p:stCondLst>
                            <p:childTnLst>
                              <p:par>
                                <p:cTn id="42" presetID="10" presetClass="exit" presetSubtype="0" fill="hold" nodeType="afterEffect">
                                  <p:stCondLst>
                                    <p:cond delay="0"/>
                                  </p:stCondLst>
                                  <p:childTnLst>
                                    <p:animEffect transition="out" filter="fade">
                                      <p:cBhvr>
                                        <p:cTn id="43" dur="500"/>
                                        <p:tgtEl>
                                          <p:spTgt spid="46"/>
                                        </p:tgtEl>
                                      </p:cBhvr>
                                    </p:animEffect>
                                    <p:set>
                                      <p:cBhvr>
                                        <p:cTn id="44" dur="1" fill="hold">
                                          <p:stCondLst>
                                            <p:cond delay="499"/>
                                          </p:stCondLst>
                                        </p:cTn>
                                        <p:tgtEl>
                                          <p:spTgt spid="4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43"/>
                                        </p:tgtEl>
                                      </p:cBhvr>
                                    </p:animEffect>
                                    <p:set>
                                      <p:cBhvr>
                                        <p:cTn id="49" dur="1" fill="hold">
                                          <p:stCondLst>
                                            <p:cond delay="499"/>
                                          </p:stCondLst>
                                        </p:cTn>
                                        <p:tgtEl>
                                          <p:spTgt spid="43"/>
                                        </p:tgtEl>
                                        <p:attrNameLst>
                                          <p:attrName>style.visibility</p:attrName>
                                        </p:attrNameLst>
                                      </p:cBhvr>
                                      <p:to>
                                        <p:strVal val="hidden"/>
                                      </p:to>
                                    </p:se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childTnLst>
                          </p:cTn>
                        </p:par>
                        <p:par>
                          <p:cTn id="54" fill="hold">
                            <p:stCondLst>
                              <p:cond delay="1000"/>
                            </p:stCondLst>
                            <p:childTnLst>
                              <p:par>
                                <p:cTn id="55" presetID="37" presetClass="path" presetSubtype="0" accel="50000" decel="50000" fill="hold" nodeType="afterEffect">
                                  <p:stCondLst>
                                    <p:cond delay="1000"/>
                                  </p:stCondLst>
                                  <p:childTnLst>
                                    <p:animMotion origin="layout" path="M -3.95833E-6 2.96296E-6 L 0.11472 0.06736 C 0.14037 0.08125 0.15456 0.10509 0.1556 0.13194 C 0.15677 0.1625 0.14362 0.18842 0.12019 0.20833 L 0.01198 0.3044 " pathEditMode="relative" rAng="5160000" ptsTypes="AAAAA">
                                      <p:cBhvr>
                                        <p:cTn id="56" dur="2000" fill="hold"/>
                                        <p:tgtEl>
                                          <p:spTgt spid="19"/>
                                        </p:tgtEl>
                                        <p:attrNameLst>
                                          <p:attrName>ppt_x</p:attrName>
                                          <p:attrName>ppt_y</p:attrName>
                                        </p:attrNameLst>
                                      </p:cBhvr>
                                      <p:rCtr x="8086" y="14282"/>
                                    </p:animMotion>
                                  </p:childTnLst>
                                </p:cTn>
                              </p:par>
                            </p:childTnLst>
                          </p:cTn>
                        </p:par>
                        <p:par>
                          <p:cTn id="57" fill="hold">
                            <p:stCondLst>
                              <p:cond delay="4000"/>
                            </p:stCondLst>
                            <p:childTnLst>
                              <p:par>
                                <p:cTn id="58" presetID="10" presetClass="exit" presetSubtype="0" fill="hold" grpId="2" nodeType="afterEffect">
                                  <p:stCondLst>
                                    <p:cond delay="0"/>
                                  </p:stCondLst>
                                  <p:childTnLst>
                                    <p:animEffect transition="out" filter="fade">
                                      <p:cBhvr>
                                        <p:cTn id="59" dur="500"/>
                                        <p:tgtEl>
                                          <p:spTgt spid="55"/>
                                        </p:tgtEl>
                                      </p:cBhvr>
                                    </p:animEffect>
                                    <p:set>
                                      <p:cBhvr>
                                        <p:cTn id="60" dur="1" fill="hold">
                                          <p:stCondLst>
                                            <p:cond delay="499"/>
                                          </p:stCondLst>
                                        </p:cTn>
                                        <p:tgtEl>
                                          <p:spTgt spid="55"/>
                                        </p:tgtEl>
                                        <p:attrNameLst>
                                          <p:attrName>style.visibility</p:attrName>
                                        </p:attrNameLst>
                                      </p:cBhvr>
                                      <p:to>
                                        <p:strVal val="hidden"/>
                                      </p:to>
                                    </p:set>
                                  </p:childTnLst>
                                </p:cTn>
                              </p:par>
                              <p:par>
                                <p:cTn id="61" presetID="37" presetClass="path" presetSubtype="0" accel="50000" decel="50000" fill="hold" grpId="0" nodeType="withEffect">
                                  <p:stCondLst>
                                    <p:cond delay="1000"/>
                                  </p:stCondLst>
                                  <p:childTnLst>
                                    <p:animMotion origin="layout" path="M 4.16667E-7 4.81481E-6 L 0.08177 0.10578 C 0.10013 0.12777 0.10911 0.15949 0.1082 0.18842 C 0.10716 0.225 0.09635 0.25625 0.07682 0.275 L -0.01081 0.3655 " pathEditMode="relative" rAng="5580000" ptsTypes="AAAAA">
                                      <p:cBhvr>
                                        <p:cTn id="62" dur="2000" fill="hold"/>
                                        <p:tgtEl>
                                          <p:spTgt spid="61"/>
                                        </p:tgtEl>
                                        <p:attrNameLst>
                                          <p:attrName>ppt_x</p:attrName>
                                          <p:attrName>ppt_y</p:attrName>
                                        </p:attrNameLst>
                                      </p:cBhvr>
                                      <p:rCtr x="5143" y="18796"/>
                                    </p:animMotion>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44"/>
                                        </p:tgtEl>
                                      </p:cBhvr>
                                    </p:animEffect>
                                    <p:set>
                                      <p:cBhvr>
                                        <p:cTn id="67" dur="1" fill="hold">
                                          <p:stCondLst>
                                            <p:cond delay="499"/>
                                          </p:stCondLst>
                                        </p:cTn>
                                        <p:tgtEl>
                                          <p:spTgt spid="44"/>
                                        </p:tgtEl>
                                        <p:attrNameLst>
                                          <p:attrName>style.visibility</p:attrName>
                                        </p:attrNameLst>
                                      </p:cBhvr>
                                      <p:to>
                                        <p:strVal val="hidden"/>
                                      </p:to>
                                    </p:set>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fade">
                                      <p:cBhvr>
                                        <p:cTn id="71" dur="500"/>
                                        <p:tgtEl>
                                          <p:spTgt spid="58"/>
                                        </p:tgtEl>
                                      </p:cBhvr>
                                    </p:animEffect>
                                  </p:childTnLst>
                                </p:cTn>
                              </p:par>
                            </p:childTnLst>
                          </p:cTn>
                        </p:par>
                        <p:par>
                          <p:cTn id="72" fill="hold">
                            <p:stCondLst>
                              <p:cond delay="1000"/>
                            </p:stCondLst>
                            <p:childTnLst>
                              <p:par>
                                <p:cTn id="73" presetID="10" presetClass="exit" presetSubtype="0" fill="hold" nodeType="afterEffect">
                                  <p:stCondLst>
                                    <p:cond delay="1000"/>
                                  </p:stCondLst>
                                  <p:childTnLst>
                                    <p:animEffect transition="out" filter="fade">
                                      <p:cBhvr>
                                        <p:cTn id="74" dur="500"/>
                                        <p:tgtEl>
                                          <p:spTgt spid="42"/>
                                        </p:tgtEl>
                                      </p:cBhvr>
                                    </p:animEffect>
                                    <p:set>
                                      <p:cBhvr>
                                        <p:cTn id="75" dur="1" fill="hold">
                                          <p:stCondLst>
                                            <p:cond delay="499"/>
                                          </p:stCondLst>
                                        </p:cTn>
                                        <p:tgtEl>
                                          <p:spTgt spid="42"/>
                                        </p:tgtEl>
                                        <p:attrNameLst>
                                          <p:attrName>style.visibility</p:attrName>
                                        </p:attrNameLst>
                                      </p:cBhvr>
                                      <p:to>
                                        <p:strVal val="hidden"/>
                                      </p:to>
                                    </p:set>
                                  </p:childTnLst>
                                </p:cTn>
                              </p:par>
                            </p:childTnLst>
                          </p:cTn>
                        </p:par>
                        <p:par>
                          <p:cTn id="76" fill="hold">
                            <p:stCondLst>
                              <p:cond delay="2500"/>
                            </p:stCondLst>
                            <p:childTnLst>
                              <p:par>
                                <p:cTn id="77" presetID="42" presetClass="path" presetSubtype="0" accel="50000" decel="50000" fill="hold" grpId="0" nodeType="afterEffect">
                                  <p:stCondLst>
                                    <p:cond delay="0"/>
                                  </p:stCondLst>
                                  <p:childTnLst>
                                    <p:animMotion origin="layout" path="M -2.08333E-7 -7.40741E-7 L 0.26341 -0.24653 " pathEditMode="relative" rAng="0" ptsTypes="AA">
                                      <p:cBhvr>
                                        <p:cTn id="78" dur="2000" fill="hold"/>
                                        <p:tgtEl>
                                          <p:spTgt spid="72"/>
                                        </p:tgtEl>
                                        <p:attrNameLst>
                                          <p:attrName>ppt_x</p:attrName>
                                          <p:attrName>ppt_y</p:attrName>
                                        </p:attrNameLst>
                                      </p:cBhvr>
                                      <p:rCtr x="13164" y="-12338"/>
                                    </p:animMotion>
                                  </p:childTnLst>
                                </p:cTn>
                              </p:par>
                            </p:childTnLst>
                          </p:cTn>
                        </p:par>
                        <p:par>
                          <p:cTn id="79" fill="hold">
                            <p:stCondLst>
                              <p:cond delay="4500"/>
                            </p:stCondLst>
                            <p:childTnLst>
                              <p:par>
                                <p:cTn id="80" presetID="10" presetClass="entr" presetSubtype="0" fill="hold"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500"/>
                                        <p:tgtEl>
                                          <p:spTgt spid="58"/>
                                        </p:tgtEl>
                                      </p:cBhvr>
                                    </p:animEffect>
                                    <p:set>
                                      <p:cBhvr>
                                        <p:cTn id="87" dur="1" fill="hold">
                                          <p:stCondLst>
                                            <p:cond delay="499"/>
                                          </p:stCondLst>
                                        </p:cTn>
                                        <p:tgtEl>
                                          <p:spTgt spid="58"/>
                                        </p:tgtEl>
                                        <p:attrNameLst>
                                          <p:attrName>style.visibility</p:attrName>
                                        </p:attrNameLst>
                                      </p:cBhvr>
                                      <p:to>
                                        <p:strVal val="hidden"/>
                                      </p:to>
                                    </p:se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childTnLst>
                                </p:cTn>
                              </p:par>
                            </p:childTnLst>
                          </p:cTn>
                        </p:par>
                        <p:par>
                          <p:cTn id="92" fill="hold">
                            <p:stCondLst>
                              <p:cond delay="1000"/>
                            </p:stCondLst>
                            <p:childTnLst>
                              <p:par>
                                <p:cTn id="93" presetID="37" presetClass="path" presetSubtype="0" accel="50000" decel="50000" fill="hold" nodeType="afterEffect">
                                  <p:stCondLst>
                                    <p:cond delay="1500"/>
                                  </p:stCondLst>
                                  <p:childTnLst>
                                    <p:animMotion origin="layout" path="M -1.25E-6 0.01088 L 0.12604 -0.0713 C 0.15195 -0.08797 0.18216 -0.08241 0.20873 -0.05741 C 0.24102 -0.02917 0.25677 0.01134 0.26224 0.06088 L 0.29531 0.2912 " pathEditMode="relative" rAng="1680000" ptsTypes="AAAAA">
                                      <p:cBhvr>
                                        <p:cTn id="94" dur="2000" fill="hold"/>
                                        <p:tgtEl>
                                          <p:spTgt spid="18"/>
                                        </p:tgtEl>
                                        <p:attrNameLst>
                                          <p:attrName>ppt_x</p:attrName>
                                          <p:attrName>ppt_y</p:attrName>
                                        </p:attrNameLst>
                                      </p:cBhvr>
                                      <p:rCtr x="17865" y="3634"/>
                                    </p:animMotion>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1" nodeType="clickEffect">
                                  <p:stCondLst>
                                    <p:cond delay="0"/>
                                  </p:stCondLst>
                                  <p:childTnLst>
                                    <p:animEffect transition="out" filter="fade">
                                      <p:cBhvr>
                                        <p:cTn id="98" dur="500"/>
                                        <p:tgtEl>
                                          <p:spTgt spid="57"/>
                                        </p:tgtEl>
                                      </p:cBhvr>
                                    </p:animEffect>
                                    <p:set>
                                      <p:cBhvr>
                                        <p:cTn id="99" dur="1" fill="hold">
                                          <p:stCondLst>
                                            <p:cond delay="499"/>
                                          </p:stCondLst>
                                        </p:cTn>
                                        <p:tgtEl>
                                          <p:spTgt spid="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72" grpId="0" animBg="1"/>
      <p:bldP spid="55" grpId="0" animBg="1"/>
      <p:bldP spid="55" grpId="1" animBg="1"/>
      <p:bldP spid="55" grpId="2" animBg="1"/>
      <p:bldP spid="40" grpId="0" animBg="1"/>
      <p:bldP spid="40" grpId="1" animBg="1"/>
      <p:bldP spid="43" grpId="0" animBg="1"/>
      <p:bldP spid="43" grpId="1" animBg="1"/>
      <p:bldP spid="44" grpId="0" animBg="1"/>
      <p:bldP spid="44" grpId="1" animBg="1"/>
      <p:bldP spid="57" grpId="0" animBg="1"/>
      <p:bldP spid="57" grpId="1" animBg="1"/>
      <p:bldP spid="58" grpId="0" animBg="1"/>
      <p:bldP spid="58" grpId="1" animBg="1"/>
      <p:bldP spid="60" grpId="0" animBg="1"/>
      <p:bldP spid="6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5238651" y="3410640"/>
            <a:ext cx="1178473" cy="589236"/>
            <a:chOff x="5517931" y="3436883"/>
            <a:chExt cx="1450428" cy="725213"/>
          </a:xfrm>
        </p:grpSpPr>
        <p:sp>
          <p:nvSpPr>
            <p:cNvPr id="4" name="Rectangle 3"/>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2</a:t>
              </a:r>
            </a:p>
          </p:txBody>
        </p:sp>
        <p:cxnSp>
          <p:nvCxnSpPr>
            <p:cNvPr id="6" name="Straight Connector 5"/>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793403" y="5097365"/>
            <a:ext cx="1178473" cy="589236"/>
            <a:chOff x="5517931" y="3436883"/>
            <a:chExt cx="1450428" cy="725213"/>
          </a:xfrm>
        </p:grpSpPr>
        <p:sp>
          <p:nvSpPr>
            <p:cNvPr id="20" name="Rectangle 19"/>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1</a:t>
              </a:r>
            </a:p>
          </p:txBody>
        </p:sp>
        <p:cxnSp>
          <p:nvCxnSpPr>
            <p:cNvPr id="21" name="Straight Connector 20"/>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27" name="Straight Connector 26"/>
          <p:cNvCxnSpPr/>
          <p:nvPr/>
        </p:nvCxnSpPr>
        <p:spPr>
          <a:xfrm>
            <a:off x="3145155" y="741998"/>
            <a:ext cx="629031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447848" y="741997"/>
            <a:ext cx="0" cy="49158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161487" y="4134803"/>
            <a:ext cx="548149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161487" y="741998"/>
            <a:ext cx="0" cy="26439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513195" y="5657850"/>
            <a:ext cx="293465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520988" y="4766310"/>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424596" y="4134803"/>
            <a:ext cx="15800" cy="66363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52008" y="3246572"/>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675390" y="2171535"/>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8" name="Rectangle 47"/>
          <p:cNvSpPr/>
          <p:nvPr/>
        </p:nvSpPr>
        <p:spPr>
          <a:xfrm>
            <a:off x="1668222" y="2456146"/>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9" name="Rectangle 48"/>
          <p:cNvSpPr/>
          <p:nvPr/>
        </p:nvSpPr>
        <p:spPr>
          <a:xfrm>
            <a:off x="1315433" y="3491020"/>
            <a:ext cx="665765" cy="383858"/>
          </a:xfrm>
          <a:prstGeom prst="rect">
            <a:avLst/>
          </a:prstGeom>
          <a:solidFill>
            <a:schemeClr val="accent5">
              <a:lumMod val="20000"/>
              <a:lumOff val="8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SV5 </a:t>
            </a:r>
          </a:p>
        </p:txBody>
      </p:sp>
      <p:sp>
        <p:nvSpPr>
          <p:cNvPr id="51" name="Rectangle 50"/>
          <p:cNvSpPr/>
          <p:nvPr/>
        </p:nvSpPr>
        <p:spPr>
          <a:xfrm>
            <a:off x="459009" y="3925658"/>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3" name="TextBox 52"/>
          <p:cNvSpPr txBox="1"/>
          <p:nvPr/>
        </p:nvSpPr>
        <p:spPr>
          <a:xfrm>
            <a:off x="5272677" y="803911"/>
            <a:ext cx="2093843" cy="392415"/>
          </a:xfrm>
          <a:prstGeom prst="rect">
            <a:avLst/>
          </a:prstGeom>
          <a:solidFill>
            <a:schemeClr val="accent6">
              <a:lumMod val="20000"/>
              <a:lumOff val="80000"/>
            </a:schemeClr>
          </a:solidFill>
          <a:ln w="12700">
            <a:solidFill>
              <a:schemeClr val="tx1"/>
            </a:solidFill>
          </a:ln>
        </p:spPr>
        <p:txBody>
          <a:bodyPr wrap="non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PHÒNG CHUNG</a:t>
            </a:r>
          </a:p>
        </p:txBody>
      </p:sp>
      <p:sp>
        <p:nvSpPr>
          <p:cNvPr id="54" name="TextBox 53"/>
          <p:cNvSpPr txBox="1"/>
          <p:nvPr/>
        </p:nvSpPr>
        <p:spPr>
          <a:xfrm>
            <a:off x="7080100" y="4667251"/>
            <a:ext cx="1892185" cy="392415"/>
          </a:xfrm>
          <a:prstGeom prst="rect">
            <a:avLst/>
          </a:prstGeom>
          <a:solidFill>
            <a:schemeClr val="accent6">
              <a:lumMod val="20000"/>
              <a:lumOff val="80000"/>
            </a:schemeClr>
          </a:solidFill>
          <a:ln w="12700">
            <a:solidFill>
              <a:schemeClr val="tx1"/>
            </a:solidFill>
          </a:ln>
        </p:spPr>
        <p:txBody>
          <a:bodyPr wrap="non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BÀN VẤN ĐÁP</a:t>
            </a:r>
          </a:p>
        </p:txBody>
      </p:sp>
      <p:sp>
        <p:nvSpPr>
          <p:cNvPr id="62" name="Rectangle 61"/>
          <p:cNvSpPr/>
          <p:nvPr/>
        </p:nvSpPr>
        <p:spPr>
          <a:xfrm>
            <a:off x="7435782" y="4214232"/>
            <a:ext cx="701818" cy="383858"/>
          </a:xfrm>
          <a:prstGeom prst="rect">
            <a:avLst/>
          </a:prstGeom>
          <a:solidFill>
            <a:schemeClr val="accent5">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SV1 </a:t>
            </a:r>
          </a:p>
        </p:txBody>
      </p:sp>
      <p:sp>
        <p:nvSpPr>
          <p:cNvPr id="63" name="Rectangle 62"/>
          <p:cNvSpPr/>
          <p:nvPr/>
        </p:nvSpPr>
        <p:spPr>
          <a:xfrm>
            <a:off x="5653920" y="2115013"/>
            <a:ext cx="677462" cy="383858"/>
          </a:xfrm>
          <a:prstGeom prst="rect">
            <a:avLst/>
          </a:prstGeom>
          <a:solidFill>
            <a:schemeClr val="accent2">
              <a:lumMod val="60000"/>
              <a:lumOff val="4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SV3 </a:t>
            </a:r>
          </a:p>
        </p:txBody>
      </p:sp>
      <p:sp>
        <p:nvSpPr>
          <p:cNvPr id="72" name="Rectangle 71"/>
          <p:cNvSpPr/>
          <p:nvPr/>
        </p:nvSpPr>
        <p:spPr>
          <a:xfrm>
            <a:off x="4645466" y="2119688"/>
            <a:ext cx="677462"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SV4 </a:t>
            </a:r>
          </a:p>
        </p:txBody>
      </p:sp>
      <p:sp>
        <p:nvSpPr>
          <p:cNvPr id="74" name="Rectangle 73"/>
          <p:cNvSpPr/>
          <p:nvPr/>
        </p:nvSpPr>
        <p:spPr>
          <a:xfrm>
            <a:off x="187712" y="2996408"/>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5" name="Rectangle 74"/>
          <p:cNvSpPr/>
          <p:nvPr/>
        </p:nvSpPr>
        <p:spPr>
          <a:xfrm>
            <a:off x="514575" y="1085157"/>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6" name="Rectangle 75"/>
          <p:cNvSpPr/>
          <p:nvPr/>
        </p:nvSpPr>
        <p:spPr>
          <a:xfrm>
            <a:off x="1935412" y="1469014"/>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5" name="Rectangle 54"/>
          <p:cNvSpPr/>
          <p:nvPr/>
        </p:nvSpPr>
        <p:spPr>
          <a:xfrm>
            <a:off x="5780332" y="2492853"/>
            <a:ext cx="590410" cy="201006"/>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94" b="1">
                <a:solidFill>
                  <a:schemeClr val="tx1"/>
                </a:solidFill>
              </a:rPr>
              <a:t>ĐỀ THI</a:t>
            </a:r>
            <a:endParaRPr lang="en-US" sz="1950" b="1" dirty="0">
              <a:solidFill>
                <a:schemeClr val="tx1"/>
              </a:solidFill>
            </a:endParaRPr>
          </a:p>
        </p:txBody>
      </p:sp>
      <p:sp>
        <p:nvSpPr>
          <p:cNvPr id="40" name="TextBox 39"/>
          <p:cNvSpPr txBox="1"/>
          <p:nvPr/>
        </p:nvSpPr>
        <p:spPr>
          <a:xfrm>
            <a:off x="1263764" y="4259667"/>
            <a:ext cx="5051316" cy="592470"/>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CBCT2:TRỞ LẠI PHÒNG CHUNG CHỤP ẢNH, GIAO ĐỀ CHO SV3</a:t>
            </a:r>
          </a:p>
        </p:txBody>
      </p:sp>
      <p:cxnSp>
        <p:nvCxnSpPr>
          <p:cNvPr id="46" name="Straight Arrow Connector 45"/>
          <p:cNvCxnSpPr/>
          <p:nvPr/>
        </p:nvCxnSpPr>
        <p:spPr>
          <a:xfrm flipV="1">
            <a:off x="6080236" y="2555393"/>
            <a:ext cx="22568" cy="789434"/>
          </a:xfrm>
          <a:prstGeom prst="straightConnector1">
            <a:avLst/>
          </a:prstGeom>
          <a:ln w="5715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091717" y="4584350"/>
            <a:ext cx="5252895" cy="342401"/>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SV1 ĐÃ HOÀN THÀNH BÀI THI: RỜI KHỎI ZOOM</a:t>
            </a:r>
          </a:p>
        </p:txBody>
      </p:sp>
      <p:sp>
        <p:nvSpPr>
          <p:cNvPr id="50" name="TextBox 49"/>
          <p:cNvSpPr txBox="1"/>
          <p:nvPr/>
        </p:nvSpPr>
        <p:spPr>
          <a:xfrm>
            <a:off x="2979230" y="5768424"/>
            <a:ext cx="4137818" cy="492443"/>
          </a:xfrm>
          <a:prstGeom prst="rect">
            <a:avLst/>
          </a:prstGeom>
          <a:solidFill>
            <a:schemeClr val="bg1"/>
          </a:solidFill>
          <a:ln w="12700">
            <a:solidFill>
              <a:schemeClr val="bg1"/>
            </a:solidFill>
          </a:ln>
        </p:spPr>
        <p:txBody>
          <a:bodyPr wrap="square" rtlCol="0">
            <a:spAutoFit/>
          </a:bodyPr>
          <a:lstStyle/>
          <a:p>
            <a:pPr algn="ctr"/>
            <a:r>
              <a:rPr lang="en-US" sz="2600" b="1">
                <a:solidFill>
                  <a:srgbClr val="FF0000"/>
                </a:solidFill>
                <a:latin typeface="Times New Roman" panose="02020603050405020304" pitchFamily="18" charset="0"/>
                <a:cs typeface="Times New Roman" panose="02020603050405020304" pitchFamily="18" charset="0"/>
              </a:rPr>
              <a:t>2. QUÁ </a:t>
            </a:r>
            <a:r>
              <a:rPr lang="en-US" sz="2600" b="1" dirty="0">
                <a:solidFill>
                  <a:srgbClr val="FF0000"/>
                </a:solidFill>
                <a:latin typeface="Times New Roman" panose="02020603050405020304" pitchFamily="18" charset="0"/>
                <a:cs typeface="Times New Roman" panose="02020603050405020304" pitchFamily="18" charset="0"/>
              </a:rPr>
              <a:t>TRÌNH VẤN ĐÁP</a:t>
            </a:r>
          </a:p>
        </p:txBody>
      </p:sp>
      <p:sp>
        <p:nvSpPr>
          <p:cNvPr id="56" name="TextBox 55"/>
          <p:cNvSpPr txBox="1"/>
          <p:nvPr/>
        </p:nvSpPr>
        <p:spPr>
          <a:xfrm>
            <a:off x="1767708" y="4863688"/>
            <a:ext cx="4538934" cy="342401"/>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 CHUYỂN SV2 VÀO BÀN VẤN ĐÁP</a:t>
            </a:r>
          </a:p>
        </p:txBody>
      </p:sp>
      <p:sp>
        <p:nvSpPr>
          <p:cNvPr id="52" name="Rectangle 51"/>
          <p:cNvSpPr/>
          <p:nvPr/>
        </p:nvSpPr>
        <p:spPr>
          <a:xfrm>
            <a:off x="6614006" y="2133974"/>
            <a:ext cx="672400" cy="367712"/>
          </a:xfrm>
          <a:prstGeom prst="rect">
            <a:avLst/>
          </a:prstGeom>
          <a:solidFill>
            <a:schemeClr val="accent4">
              <a:lumMod val="40000"/>
              <a:lumOff val="60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SV2</a:t>
            </a:r>
          </a:p>
        </p:txBody>
      </p:sp>
      <p:sp>
        <p:nvSpPr>
          <p:cNvPr id="60" name="TextBox 59"/>
          <p:cNvSpPr txBox="1"/>
          <p:nvPr/>
        </p:nvSpPr>
        <p:spPr>
          <a:xfrm>
            <a:off x="675391" y="4680196"/>
            <a:ext cx="5755076" cy="592470"/>
          </a:xfrm>
          <a:prstGeom prst="rect">
            <a:avLst/>
          </a:prstGeom>
          <a:solidFill>
            <a:schemeClr val="accent4">
              <a:lumMod val="40000"/>
              <a:lumOff val="60000"/>
            </a:schemeClr>
          </a:solidFill>
          <a:ln w="12700">
            <a:solidFill>
              <a:schemeClr val="bg1"/>
            </a:solidFill>
          </a:ln>
        </p:spPr>
        <p:txBody>
          <a:bodyPr wrap="square" rtlCol="0">
            <a:spAutoFit/>
          </a:bodyPr>
          <a:lstStyle/>
          <a:p>
            <a:pPr algn="ctr"/>
            <a:r>
              <a:rPr lang="en-US" sz="1625" b="1" dirty="0">
                <a:solidFill>
                  <a:schemeClr val="tx1">
                    <a:lumMod val="95000"/>
                    <a:lumOff val="5000"/>
                  </a:schemeClr>
                </a:solidFill>
                <a:latin typeface="Times New Roman" panose="02020603050405020304" pitchFamily="18" charset="0"/>
                <a:cs typeface="Times New Roman" panose="02020603050405020304" pitchFamily="18" charset="0"/>
              </a:rPr>
              <a:t>CBCT2: TIẾP TỤC ADMIT CHO SV5 VÀO PHONG CHUNG</a:t>
            </a:r>
          </a:p>
        </p:txBody>
      </p:sp>
      <p:sp>
        <p:nvSpPr>
          <p:cNvPr id="64" name="Rectangle 63"/>
          <p:cNvSpPr/>
          <p:nvPr/>
        </p:nvSpPr>
        <p:spPr>
          <a:xfrm>
            <a:off x="6634305" y="2514206"/>
            <a:ext cx="590410" cy="201006"/>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94" b="1">
                <a:solidFill>
                  <a:schemeClr val="tx1"/>
                </a:solidFill>
              </a:rPr>
              <a:t>ĐỀ THI</a:t>
            </a:r>
            <a:endParaRPr lang="en-US" sz="1950" b="1" dirty="0">
              <a:solidFill>
                <a:schemeClr val="tx1"/>
              </a:solidFill>
            </a:endParaRPr>
          </a:p>
        </p:txBody>
      </p:sp>
      <p:sp>
        <p:nvSpPr>
          <p:cNvPr id="3" name="TextBox 2"/>
          <p:cNvSpPr txBox="1"/>
          <p:nvPr/>
        </p:nvSpPr>
        <p:spPr>
          <a:xfrm flipH="1">
            <a:off x="378525" y="4574653"/>
            <a:ext cx="6334392" cy="992579"/>
          </a:xfrm>
          <a:prstGeom prst="rect">
            <a:avLst/>
          </a:prstGeom>
          <a:noFill/>
        </p:spPr>
        <p:txBody>
          <a:bodyPr wrap="square" rtlCol="0">
            <a:spAutoFit/>
          </a:bodyPr>
          <a:lstStyle/>
          <a:p>
            <a:r>
              <a:rPr lang="en-US" sz="1950" b="1" dirty="0">
                <a:solidFill>
                  <a:srgbClr val="0000CC"/>
                </a:solidFill>
                <a:latin typeface="Times New Roman" panose="02020603050405020304" pitchFamily="18" charset="0"/>
                <a:cs typeface="Times New Roman" panose="02020603050405020304" pitchFamily="18" charset="0"/>
              </a:rPr>
              <a:t>CBCT2 LẶP LẠI CÁC BƯỚC: VÀO BÀN VẤN ĐÁP – QUAY RA PHÒNG CHUNG – CHỤP ẢNH PHÁT ĐỀ CHO SV4 – CHUYỂN SV 3 VÀO BÀN VẤN ĐÁP . . . </a:t>
            </a:r>
          </a:p>
        </p:txBody>
      </p:sp>
    </p:spTree>
    <p:extLst>
      <p:ext uri="{BB962C8B-B14F-4D97-AF65-F5344CB8AC3E}">
        <p14:creationId xmlns:p14="http://schemas.microsoft.com/office/powerpoint/2010/main" val="347785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200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500"/>
                                        <p:tgtEl>
                                          <p:spTgt spid="46"/>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childTnLst>
                                </p:cTn>
                              </p:par>
                              <p:par>
                                <p:cTn id="16" presetID="42" presetClass="path" presetSubtype="0" accel="50000" decel="50000" fill="hold" grpId="1" nodeType="withEffect">
                                  <p:stCondLst>
                                    <p:cond delay="0"/>
                                  </p:stCondLst>
                                  <p:childTnLst>
                                    <p:animMotion origin="layout" path="M -1.25E-6 0.13588 L 2.5E-6 4.07407E-6 " pathEditMode="relative" rAng="0" ptsTypes="AA">
                                      <p:cBhvr>
                                        <p:cTn id="17" dur="2000" fill="hold"/>
                                        <p:tgtEl>
                                          <p:spTgt spid="55"/>
                                        </p:tgtEl>
                                        <p:attrNameLst>
                                          <p:attrName>ppt_x</p:attrName>
                                          <p:attrName>ppt_y</p:attrName>
                                        </p:attrNameLst>
                                      </p:cBhvr>
                                      <p:rCtr x="-430" y="-6759"/>
                                    </p:animMotion>
                                  </p:childTnLst>
                                </p:cTn>
                              </p:par>
                            </p:childTnLst>
                          </p:cTn>
                        </p:par>
                        <p:par>
                          <p:cTn id="18" fill="hold">
                            <p:stCondLst>
                              <p:cond delay="5000"/>
                            </p:stCondLst>
                            <p:childTnLst>
                              <p:par>
                                <p:cTn id="19" presetID="10" presetClass="exit" presetSubtype="0" fill="hold" nodeType="afterEffect">
                                  <p:stCondLst>
                                    <p:cond delay="0"/>
                                  </p:stCondLst>
                                  <p:childTnLst>
                                    <p:animEffect transition="out" filter="fade">
                                      <p:cBhvr>
                                        <p:cTn id="20" dur="500"/>
                                        <p:tgtEl>
                                          <p:spTgt spid="46"/>
                                        </p:tgtEl>
                                      </p:cBhvr>
                                    </p:animEffect>
                                    <p:set>
                                      <p:cBhvr>
                                        <p:cTn id="21" dur="1" fill="hold">
                                          <p:stCondLst>
                                            <p:cond delay="499"/>
                                          </p:stCondLst>
                                        </p:cTn>
                                        <p:tgtEl>
                                          <p:spTgt spid="4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40"/>
                                        </p:tgtEl>
                                      </p:cBhvr>
                                    </p:animEffect>
                                    <p:set>
                                      <p:cBhvr>
                                        <p:cTn id="26" dur="1" fill="hold">
                                          <p:stCondLst>
                                            <p:cond delay="499"/>
                                          </p:stCondLst>
                                        </p:cTn>
                                        <p:tgtEl>
                                          <p:spTgt spid="40"/>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par>
                          <p:cTn id="31" fill="hold">
                            <p:stCondLst>
                              <p:cond delay="1000"/>
                            </p:stCondLst>
                            <p:childTnLst>
                              <p:par>
                                <p:cTn id="32" presetID="42" presetClass="path" presetSubtype="0" accel="50000" decel="50000" fill="hold" grpId="0" nodeType="afterEffect">
                                  <p:stCondLst>
                                    <p:cond delay="0"/>
                                  </p:stCondLst>
                                  <p:childTnLst>
                                    <p:animMotion origin="layout" path="M 1.25E-6 -1.48148E-6 L -0.09323 0.00833 " pathEditMode="relative" rAng="0" ptsTypes="AA">
                                      <p:cBhvr>
                                        <p:cTn id="33" dur="2000" fill="hold"/>
                                        <p:tgtEl>
                                          <p:spTgt spid="62"/>
                                        </p:tgtEl>
                                        <p:attrNameLst>
                                          <p:attrName>ppt_x</p:attrName>
                                          <p:attrName>ppt_y</p:attrName>
                                        </p:attrNameLst>
                                      </p:cBhvr>
                                      <p:rCtr x="-4661" y="417"/>
                                    </p:animMotion>
                                  </p:childTnLst>
                                </p:cTn>
                              </p:par>
                            </p:childTnLst>
                          </p:cTn>
                        </p:par>
                        <p:par>
                          <p:cTn id="34" fill="hold">
                            <p:stCondLst>
                              <p:cond delay="3000"/>
                            </p:stCondLst>
                            <p:childTnLst>
                              <p:par>
                                <p:cTn id="35" presetID="10" presetClass="exit" presetSubtype="0" fill="hold" grpId="1" nodeType="afterEffect">
                                  <p:stCondLst>
                                    <p:cond delay="0"/>
                                  </p:stCondLst>
                                  <p:childTnLst>
                                    <p:animEffect transition="out" filter="fade">
                                      <p:cBhvr>
                                        <p:cTn id="36" dur="10"/>
                                        <p:tgtEl>
                                          <p:spTgt spid="62"/>
                                        </p:tgtEl>
                                      </p:cBhvr>
                                    </p:animEffect>
                                    <p:set>
                                      <p:cBhvr>
                                        <p:cTn id="37" dur="1" fill="hold">
                                          <p:stCondLst>
                                            <p:cond delay="9"/>
                                          </p:stCondLst>
                                        </p:cTn>
                                        <p:tgtEl>
                                          <p:spTgt spid="6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43"/>
                                        </p:tgtEl>
                                      </p:cBhvr>
                                    </p:animEffect>
                                    <p:set>
                                      <p:cBhvr>
                                        <p:cTn id="42" dur="1" fill="hold">
                                          <p:stCondLst>
                                            <p:cond delay="499"/>
                                          </p:stCondLst>
                                        </p:cTn>
                                        <p:tgtEl>
                                          <p:spTgt spid="43"/>
                                        </p:tgtEl>
                                        <p:attrNameLst>
                                          <p:attrName>style.visibility</p:attrName>
                                        </p:attrNameLst>
                                      </p:cBhvr>
                                      <p:to>
                                        <p:strVal val="hidden"/>
                                      </p:to>
                                    </p:se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par>
                          <p:cTn id="47" fill="hold">
                            <p:stCondLst>
                              <p:cond delay="1000"/>
                            </p:stCondLst>
                            <p:childTnLst>
                              <p:par>
                                <p:cTn id="48" presetID="10" presetClass="exit" presetSubtype="0" fill="hold" grpId="0" nodeType="afterEffect">
                                  <p:stCondLst>
                                    <p:cond delay="0"/>
                                  </p:stCondLst>
                                  <p:childTnLst>
                                    <p:animEffect transition="out" filter="fade">
                                      <p:cBhvr>
                                        <p:cTn id="49" dur="500"/>
                                        <p:tgtEl>
                                          <p:spTgt spid="64"/>
                                        </p:tgtEl>
                                      </p:cBhvr>
                                    </p:animEffect>
                                    <p:set>
                                      <p:cBhvr>
                                        <p:cTn id="50" dur="1" fill="hold">
                                          <p:stCondLst>
                                            <p:cond delay="499"/>
                                          </p:stCondLst>
                                        </p:cTn>
                                        <p:tgtEl>
                                          <p:spTgt spid="64"/>
                                        </p:tgtEl>
                                        <p:attrNameLst>
                                          <p:attrName>style.visibility</p:attrName>
                                        </p:attrNameLst>
                                      </p:cBhvr>
                                      <p:to>
                                        <p:strVal val="hidden"/>
                                      </p:to>
                                    </p:set>
                                  </p:childTnLst>
                                </p:cTn>
                              </p:par>
                            </p:childTnLst>
                          </p:cTn>
                        </p:par>
                        <p:par>
                          <p:cTn id="51" fill="hold">
                            <p:stCondLst>
                              <p:cond delay="1500"/>
                            </p:stCondLst>
                            <p:childTnLst>
                              <p:par>
                                <p:cTn id="52" presetID="37" presetClass="path" presetSubtype="0" accel="50000" decel="50000" fill="hold" grpId="0" nodeType="afterEffect">
                                  <p:stCondLst>
                                    <p:cond delay="0"/>
                                  </p:stCondLst>
                                  <p:childTnLst>
                                    <p:animMotion origin="layout" path="M 0.00547 0.0081 L 0.17591 -0.01365 C 0.21367 -0.02129 0.23841 -0.00416 0.24622 0.02385 C 0.2556 0.06065 0.247 0.10672 0.21953 0.15417 L 0.10065 0.37223 " pathEditMode="relative" rAng="3900000" ptsTypes="AAAAA">
                                      <p:cBhvr>
                                        <p:cTn id="53" dur="2000" fill="hold"/>
                                        <p:tgtEl>
                                          <p:spTgt spid="52"/>
                                        </p:tgtEl>
                                        <p:attrNameLst>
                                          <p:attrName>ppt_x</p:attrName>
                                          <p:attrName>ppt_y</p:attrName>
                                        </p:attrNameLst>
                                      </p:cBhvr>
                                      <p:rCtr x="14479" y="10139"/>
                                    </p:animMotion>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56"/>
                                        </p:tgtEl>
                                      </p:cBhvr>
                                    </p:animEffect>
                                    <p:set>
                                      <p:cBhvr>
                                        <p:cTn id="58" dur="1" fill="hold">
                                          <p:stCondLst>
                                            <p:cond delay="499"/>
                                          </p:stCondLst>
                                        </p:cTn>
                                        <p:tgtEl>
                                          <p:spTgt spid="56"/>
                                        </p:tgtEl>
                                        <p:attrNameLst>
                                          <p:attrName>style.visibility</p:attrName>
                                        </p:attrNameLst>
                                      </p:cBhvr>
                                      <p:to>
                                        <p:strVal val="hidden"/>
                                      </p:to>
                                    </p:se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par>
                          <p:cTn id="63" fill="hold">
                            <p:stCondLst>
                              <p:cond delay="1000"/>
                            </p:stCondLst>
                            <p:childTnLst>
                              <p:par>
                                <p:cTn id="64" presetID="10" presetClass="exit" presetSubtype="0" fill="hold" nodeType="afterEffect">
                                  <p:stCondLst>
                                    <p:cond delay="0"/>
                                  </p:stCondLst>
                                  <p:childTnLst>
                                    <p:animEffect transition="out" filter="fade">
                                      <p:cBhvr>
                                        <p:cTn id="65" dur="500"/>
                                        <p:tgtEl>
                                          <p:spTgt spid="42"/>
                                        </p:tgtEl>
                                      </p:cBhvr>
                                    </p:animEffect>
                                    <p:set>
                                      <p:cBhvr>
                                        <p:cTn id="66" dur="1" fill="hold">
                                          <p:stCondLst>
                                            <p:cond delay="499"/>
                                          </p:stCondLst>
                                        </p:cTn>
                                        <p:tgtEl>
                                          <p:spTgt spid="42"/>
                                        </p:tgtEl>
                                        <p:attrNameLst>
                                          <p:attrName>style.visibility</p:attrName>
                                        </p:attrNameLst>
                                      </p:cBhvr>
                                      <p:to>
                                        <p:strVal val="hidden"/>
                                      </p:to>
                                    </p:set>
                                  </p:childTnLst>
                                </p:cTn>
                              </p:par>
                            </p:childTnLst>
                          </p:cTn>
                        </p:par>
                        <p:par>
                          <p:cTn id="67" fill="hold">
                            <p:stCondLst>
                              <p:cond delay="1500"/>
                            </p:stCondLst>
                            <p:childTnLst>
                              <p:par>
                                <p:cTn id="68" presetID="37" presetClass="path" presetSubtype="0" accel="50000" decel="50000" fill="hold" grpId="0" nodeType="afterEffect">
                                  <p:stCondLst>
                                    <p:cond delay="0"/>
                                  </p:stCondLst>
                                  <p:childTnLst>
                                    <p:animMotion origin="layout" path="M 0.01289 0.03357 L 0.09245 0.01042 C 0.10951 0.00764 0.1306 -0.01065 0.15143 -0.03565 C 0.17383 -0.06389 0.18945 -0.09329 0.1974 -0.12083 L 0.2388 -0.24745 " pathEditMode="relative" rAng="19500000" ptsTypes="AAAAA">
                                      <p:cBhvr>
                                        <p:cTn id="69" dur="2000" fill="hold"/>
                                        <p:tgtEl>
                                          <p:spTgt spid="49"/>
                                        </p:tgtEl>
                                        <p:attrNameLst>
                                          <p:attrName>ppt_x</p:attrName>
                                          <p:attrName>ppt_y</p:attrName>
                                        </p:attrNameLst>
                                      </p:cBhvr>
                                      <p:rCtr x="12656" y="-10602"/>
                                    </p:animMotion>
                                  </p:childTnLst>
                                </p:cTn>
                              </p:par>
                            </p:childTnLst>
                          </p:cTn>
                        </p:par>
                        <p:par>
                          <p:cTn id="70" fill="hold">
                            <p:stCondLst>
                              <p:cond delay="3500"/>
                            </p:stCondLst>
                            <p:childTnLst>
                              <p:par>
                                <p:cTn id="71" presetID="1" presetClass="entr" presetSubtype="0"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500"/>
                                        <p:tgtEl>
                                          <p:spTgt spid="60"/>
                                        </p:tgtEl>
                                      </p:cBhvr>
                                    </p:animEffect>
                                    <p:set>
                                      <p:cBhvr>
                                        <p:cTn id="77" dur="1" fill="hold">
                                          <p:stCondLst>
                                            <p:cond delay="499"/>
                                          </p:stCondLst>
                                        </p:cTn>
                                        <p:tgtEl>
                                          <p:spTgt spid="60"/>
                                        </p:tgtEl>
                                        <p:attrNameLst>
                                          <p:attrName>style.visibility</p:attrName>
                                        </p:attrNameLst>
                                      </p:cBhvr>
                                      <p:to>
                                        <p:strVal val="hidden"/>
                                      </p:to>
                                    </p:set>
                                  </p:childTnLst>
                                </p:cTn>
                              </p:par>
                            </p:childTnLst>
                          </p:cTn>
                        </p:par>
                        <p:par>
                          <p:cTn id="78" fill="hold">
                            <p:stCondLst>
                              <p:cond delay="500"/>
                            </p:stCondLst>
                            <p:childTnLst>
                              <p:par>
                                <p:cTn id="79" presetID="10" presetClass="entr" presetSubtype="0" fill="hold" grpId="0" nodeType="after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fade">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62" grpId="0" animBg="1"/>
      <p:bldP spid="62" grpId="1" animBg="1"/>
      <p:bldP spid="55" grpId="0" animBg="1"/>
      <p:bldP spid="55" grpId="1" animBg="1"/>
      <p:bldP spid="40" grpId="0" animBg="1"/>
      <p:bldP spid="40" grpId="1" animBg="1"/>
      <p:bldP spid="43" grpId="0" animBg="1"/>
      <p:bldP spid="43" grpId="1" animBg="1"/>
      <p:bldP spid="56" grpId="0" animBg="1"/>
      <p:bldP spid="56" grpId="1" animBg="1"/>
      <p:bldP spid="52" grpId="0" animBg="1"/>
      <p:bldP spid="60" grpId="0" animBg="1"/>
      <p:bldP spid="60" grpId="1" animBg="1"/>
      <p:bldP spid="64"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 name="Group 17"/>
          <p:cNvGrpSpPr/>
          <p:nvPr/>
        </p:nvGrpSpPr>
        <p:grpSpPr>
          <a:xfrm>
            <a:off x="5238651" y="3410640"/>
            <a:ext cx="1178473" cy="589236"/>
            <a:chOff x="5517931" y="3436883"/>
            <a:chExt cx="1450428" cy="725213"/>
          </a:xfrm>
        </p:grpSpPr>
        <p:sp>
          <p:nvSpPr>
            <p:cNvPr id="4" name="Rectangle 3"/>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2</a:t>
              </a:r>
            </a:p>
          </p:txBody>
        </p:sp>
        <p:cxnSp>
          <p:nvCxnSpPr>
            <p:cNvPr id="6" name="Straight Connector 5"/>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6793403" y="3385929"/>
            <a:ext cx="1178473" cy="589236"/>
            <a:chOff x="5517931" y="3436883"/>
            <a:chExt cx="1450428" cy="725213"/>
          </a:xfrm>
        </p:grpSpPr>
        <p:sp>
          <p:nvSpPr>
            <p:cNvPr id="20" name="Rectangle 19"/>
            <p:cNvSpPr/>
            <p:nvPr/>
          </p:nvSpPr>
          <p:spPr>
            <a:xfrm>
              <a:off x="5644055" y="3436883"/>
              <a:ext cx="1324304" cy="614855"/>
            </a:xfrm>
            <a:prstGeom prst="rect">
              <a:avLst/>
            </a:prstGeom>
            <a:solidFill>
              <a:schemeClr val="accent5">
                <a:lumMod val="20000"/>
                <a:lumOff val="8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dirty="0">
                  <a:solidFill>
                    <a:srgbClr val="C00000"/>
                  </a:solidFill>
                </a:rPr>
                <a:t>CBCT 1</a:t>
              </a:r>
            </a:p>
          </p:txBody>
        </p:sp>
        <p:cxnSp>
          <p:nvCxnSpPr>
            <p:cNvPr id="21" name="Straight Connector 20"/>
            <p:cNvCxnSpPr/>
            <p:nvPr/>
          </p:nvCxnSpPr>
          <p:spPr>
            <a:xfrm flipH="1">
              <a:off x="5517931" y="4051738"/>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517931" y="4156381"/>
              <a:ext cx="1314450" cy="571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832381" y="4046023"/>
              <a:ext cx="126124" cy="110358"/>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27" name="Straight Connector 26"/>
          <p:cNvCxnSpPr/>
          <p:nvPr/>
        </p:nvCxnSpPr>
        <p:spPr>
          <a:xfrm>
            <a:off x="3145155" y="741998"/>
            <a:ext cx="629031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447848" y="741997"/>
            <a:ext cx="0" cy="491585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161487" y="4134803"/>
            <a:ext cx="548149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161487" y="741998"/>
            <a:ext cx="0" cy="26439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513195" y="5657850"/>
            <a:ext cx="2953013" cy="192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520988" y="4766310"/>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424596" y="4134803"/>
            <a:ext cx="15800" cy="66363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252008" y="3246572"/>
            <a:ext cx="0" cy="8882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4365865" y="5750719"/>
            <a:ext cx="590410" cy="38385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bg1"/>
                </a:solidFill>
              </a:rPr>
              <a:t>SV </a:t>
            </a:r>
          </a:p>
        </p:txBody>
      </p:sp>
      <p:sp>
        <p:nvSpPr>
          <p:cNvPr id="53" name="TextBox 52"/>
          <p:cNvSpPr txBox="1"/>
          <p:nvPr/>
        </p:nvSpPr>
        <p:spPr>
          <a:xfrm>
            <a:off x="5289888" y="803911"/>
            <a:ext cx="2253911" cy="392415"/>
          </a:xfrm>
          <a:prstGeom prst="rect">
            <a:avLst/>
          </a:prstGeom>
          <a:solidFill>
            <a:schemeClr val="accent6">
              <a:lumMod val="20000"/>
              <a:lumOff val="80000"/>
            </a:schemeClr>
          </a:solidFill>
          <a:ln w="12700">
            <a:solidFill>
              <a:schemeClr val="tx1"/>
            </a:solidFill>
          </a:ln>
        </p:spPr>
        <p:txBody>
          <a:bodyPr wrap="squar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PHÒNG CHUNG</a:t>
            </a:r>
          </a:p>
        </p:txBody>
      </p:sp>
      <p:sp>
        <p:nvSpPr>
          <p:cNvPr id="54" name="TextBox 53"/>
          <p:cNvSpPr txBox="1"/>
          <p:nvPr/>
        </p:nvSpPr>
        <p:spPr>
          <a:xfrm>
            <a:off x="7097734" y="4667251"/>
            <a:ext cx="1856915" cy="692497"/>
          </a:xfrm>
          <a:prstGeom prst="rect">
            <a:avLst/>
          </a:prstGeom>
          <a:solidFill>
            <a:schemeClr val="accent6">
              <a:lumMod val="20000"/>
              <a:lumOff val="80000"/>
            </a:schemeClr>
          </a:solidFill>
          <a:ln w="12700">
            <a:solidFill>
              <a:schemeClr val="tx1"/>
            </a:solidFill>
          </a:ln>
        </p:spPr>
        <p:txBody>
          <a:bodyPr wrap="squar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BÀN VẤN ĐÁP</a:t>
            </a:r>
          </a:p>
        </p:txBody>
      </p:sp>
      <p:sp>
        <p:nvSpPr>
          <p:cNvPr id="56" name="Rectangle 55"/>
          <p:cNvSpPr/>
          <p:nvPr/>
        </p:nvSpPr>
        <p:spPr>
          <a:xfrm>
            <a:off x="5691630" y="1388874"/>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7" name="Rectangle 56"/>
          <p:cNvSpPr/>
          <p:nvPr/>
        </p:nvSpPr>
        <p:spPr>
          <a:xfrm>
            <a:off x="4794089" y="2135029"/>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8" name="Rectangle 57"/>
          <p:cNvSpPr/>
          <p:nvPr/>
        </p:nvSpPr>
        <p:spPr>
          <a:xfrm>
            <a:off x="4794089" y="141001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9" name="Rectangle 58"/>
          <p:cNvSpPr/>
          <p:nvPr/>
        </p:nvSpPr>
        <p:spPr>
          <a:xfrm>
            <a:off x="7749366" y="140446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0" name="Rectangle 59"/>
          <p:cNvSpPr/>
          <p:nvPr/>
        </p:nvSpPr>
        <p:spPr>
          <a:xfrm>
            <a:off x="6747970" y="141001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1" name="Rectangle 60"/>
          <p:cNvSpPr/>
          <p:nvPr/>
        </p:nvSpPr>
        <p:spPr>
          <a:xfrm>
            <a:off x="7754969" y="2094171"/>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2" name="Rectangle 61"/>
          <p:cNvSpPr/>
          <p:nvPr/>
        </p:nvSpPr>
        <p:spPr>
          <a:xfrm>
            <a:off x="6747970" y="2091690"/>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63" name="Rectangle 62"/>
          <p:cNvSpPr/>
          <p:nvPr/>
        </p:nvSpPr>
        <p:spPr>
          <a:xfrm>
            <a:off x="5740972" y="2115013"/>
            <a:ext cx="590410" cy="383858"/>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grpSp>
        <p:nvGrpSpPr>
          <p:cNvPr id="67" name="Group 66"/>
          <p:cNvGrpSpPr/>
          <p:nvPr/>
        </p:nvGrpSpPr>
        <p:grpSpPr>
          <a:xfrm>
            <a:off x="4929804" y="2729870"/>
            <a:ext cx="3658004" cy="515528"/>
            <a:chOff x="4876800" y="5593085"/>
            <a:chExt cx="4459078" cy="883921"/>
          </a:xfrm>
        </p:grpSpPr>
        <p:sp>
          <p:nvSpPr>
            <p:cNvPr id="65" name="Rectangular Callout 64"/>
            <p:cNvSpPr/>
            <p:nvPr/>
          </p:nvSpPr>
          <p:spPr>
            <a:xfrm>
              <a:off x="4876800" y="5593085"/>
              <a:ext cx="4167195" cy="883921"/>
            </a:xfrm>
            <a:prstGeom prst="wedgeRectCallout">
              <a:avLst>
                <a:gd name="adj1" fmla="val -37016"/>
                <a:gd name="adj2" fmla="val 7460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8"/>
            </a:p>
          </p:txBody>
        </p:sp>
        <p:sp>
          <p:nvSpPr>
            <p:cNvPr id="66" name="TextBox 65"/>
            <p:cNvSpPr txBox="1"/>
            <p:nvPr/>
          </p:nvSpPr>
          <p:spPr>
            <a:xfrm>
              <a:off x="4927580" y="5770096"/>
              <a:ext cx="4408298" cy="672832"/>
            </a:xfrm>
            <a:prstGeom prst="rect">
              <a:avLst/>
            </a:prstGeom>
            <a:noFill/>
          </p:spPr>
          <p:txBody>
            <a:bodyPr wrap="square" rtlCol="0">
              <a:spAutoFit/>
            </a:bodyPr>
            <a:lstStyle/>
            <a:p>
              <a:pPr algn="l"/>
              <a:r>
                <a:rPr lang="en-US" sz="1950" b="1" dirty="0">
                  <a:solidFill>
                    <a:srgbClr val="FF0000"/>
                  </a:solidFill>
                  <a:latin typeface="Times New Roman" panose="02020603050405020304" pitchFamily="18" charset="0"/>
                  <a:cs typeface="Times New Roman" panose="02020603050405020304" pitchFamily="18" charset="0"/>
                </a:rPr>
                <a:t>THÔNG BÁO KẾT QUẢ THI</a:t>
              </a:r>
            </a:p>
          </p:txBody>
        </p:sp>
      </p:grpSp>
      <p:sp>
        <p:nvSpPr>
          <p:cNvPr id="73" name="Rectangle 72"/>
          <p:cNvSpPr/>
          <p:nvPr/>
        </p:nvSpPr>
        <p:spPr>
          <a:xfrm>
            <a:off x="3514185" y="5658783"/>
            <a:ext cx="590410" cy="38385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bg1"/>
                </a:solidFill>
              </a:rPr>
              <a:t>SV </a:t>
            </a:r>
          </a:p>
        </p:txBody>
      </p:sp>
      <p:grpSp>
        <p:nvGrpSpPr>
          <p:cNvPr id="2" name="Group 1"/>
          <p:cNvGrpSpPr/>
          <p:nvPr/>
        </p:nvGrpSpPr>
        <p:grpSpPr>
          <a:xfrm>
            <a:off x="663694" y="2376541"/>
            <a:ext cx="1687074" cy="2312965"/>
            <a:chOff x="816853" y="2133666"/>
            <a:chExt cx="2076399" cy="2846726"/>
          </a:xfrm>
        </p:grpSpPr>
        <p:sp>
          <p:nvSpPr>
            <p:cNvPr id="24" name="Rectangle 23"/>
            <p:cNvSpPr/>
            <p:nvPr/>
          </p:nvSpPr>
          <p:spPr>
            <a:xfrm>
              <a:off x="941032" y="2750820"/>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6" name="Rectangle 45"/>
            <p:cNvSpPr/>
            <p:nvPr/>
          </p:nvSpPr>
          <p:spPr>
            <a:xfrm>
              <a:off x="2166594" y="2957577"/>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8" name="Rectangle 47"/>
            <p:cNvSpPr/>
            <p:nvPr/>
          </p:nvSpPr>
          <p:spPr>
            <a:xfrm>
              <a:off x="2053197" y="2231641"/>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49" name="Rectangle 48"/>
            <p:cNvSpPr/>
            <p:nvPr/>
          </p:nvSpPr>
          <p:spPr>
            <a:xfrm>
              <a:off x="830714" y="3505332"/>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1" name="Rectangle 50"/>
            <p:cNvSpPr/>
            <p:nvPr/>
          </p:nvSpPr>
          <p:spPr>
            <a:xfrm>
              <a:off x="2064429" y="4507952"/>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52" name="Rectangle 51"/>
            <p:cNvSpPr/>
            <p:nvPr/>
          </p:nvSpPr>
          <p:spPr>
            <a:xfrm>
              <a:off x="816853" y="4267200"/>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2" name="Rectangle 71"/>
            <p:cNvSpPr/>
            <p:nvPr/>
          </p:nvSpPr>
          <p:spPr>
            <a:xfrm>
              <a:off x="1865797" y="3614407"/>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sp>
          <p:nvSpPr>
            <p:cNvPr id="75" name="Rectangle 74"/>
            <p:cNvSpPr/>
            <p:nvPr/>
          </p:nvSpPr>
          <p:spPr>
            <a:xfrm>
              <a:off x="1108934" y="2133666"/>
              <a:ext cx="726658" cy="472440"/>
            </a:xfrm>
            <a:prstGeom prst="rect">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50" b="1" dirty="0">
                  <a:solidFill>
                    <a:schemeClr val="tx1"/>
                  </a:solidFill>
                </a:rPr>
                <a:t>SV </a:t>
              </a:r>
            </a:p>
          </p:txBody>
        </p:sp>
      </p:grpSp>
      <p:sp>
        <p:nvSpPr>
          <p:cNvPr id="64" name="TextBox 63"/>
          <p:cNvSpPr txBox="1"/>
          <p:nvPr/>
        </p:nvSpPr>
        <p:spPr>
          <a:xfrm>
            <a:off x="1963428" y="6189734"/>
            <a:ext cx="6472140" cy="492443"/>
          </a:xfrm>
          <a:prstGeom prst="rect">
            <a:avLst/>
          </a:prstGeom>
          <a:solidFill>
            <a:schemeClr val="bg1"/>
          </a:solidFill>
          <a:ln w="12700">
            <a:solidFill>
              <a:schemeClr val="bg1"/>
            </a:solidFill>
          </a:ln>
        </p:spPr>
        <p:txBody>
          <a:bodyPr wrap="square" rtlCol="0">
            <a:spAutoFit/>
          </a:bodyPr>
          <a:lstStyle/>
          <a:p>
            <a:pPr algn="ctr"/>
            <a:r>
              <a:rPr lang="en-US" sz="2600" b="1">
                <a:solidFill>
                  <a:srgbClr val="FF0000"/>
                </a:solidFill>
                <a:latin typeface="Times New Roman" panose="02020603050405020304" pitchFamily="18" charset="0"/>
                <a:cs typeface="Times New Roman" panose="02020603050405020304" pitchFamily="18" charset="0"/>
              </a:rPr>
              <a:t>3. CUỐI </a:t>
            </a:r>
            <a:r>
              <a:rPr lang="en-US" sz="2600" b="1" dirty="0">
                <a:solidFill>
                  <a:srgbClr val="FF0000"/>
                </a:solidFill>
                <a:latin typeface="Times New Roman" panose="02020603050405020304" pitchFamily="18" charset="0"/>
                <a:cs typeface="Times New Roman" panose="02020603050405020304" pitchFamily="18" charset="0"/>
              </a:rPr>
              <a:t>CA: THÔNG BÁO KẾT QUẢ THI</a:t>
            </a:r>
          </a:p>
        </p:txBody>
      </p:sp>
      <p:sp>
        <p:nvSpPr>
          <p:cNvPr id="55" name="TextBox 54"/>
          <p:cNvSpPr txBox="1"/>
          <p:nvPr/>
        </p:nvSpPr>
        <p:spPr>
          <a:xfrm>
            <a:off x="3312952" y="4258209"/>
            <a:ext cx="3054855" cy="692497"/>
          </a:xfrm>
          <a:prstGeom prst="rect">
            <a:avLst/>
          </a:prstGeom>
          <a:solidFill>
            <a:schemeClr val="accent6">
              <a:lumMod val="20000"/>
              <a:lumOff val="80000"/>
            </a:schemeClr>
          </a:solidFill>
          <a:ln w="12700">
            <a:solidFill>
              <a:schemeClr val="tx1"/>
            </a:solidFill>
          </a:ln>
        </p:spPr>
        <p:txBody>
          <a:bodyPr wrap="square" rtlCol="0">
            <a:spAutoFit/>
          </a:bodyPr>
          <a:lstStyle/>
          <a:p>
            <a:r>
              <a:rPr lang="en-US" sz="1950" b="1" dirty="0">
                <a:solidFill>
                  <a:srgbClr val="FF0000"/>
                </a:solidFill>
                <a:latin typeface="Times New Roman" panose="02020603050405020304" pitchFamily="18" charset="0"/>
                <a:cs typeface="Times New Roman" panose="02020603050405020304" pitchFamily="18" charset="0"/>
              </a:rPr>
              <a:t>CBCT2 chọn Admit All</a:t>
            </a:r>
          </a:p>
          <a:p>
            <a:r>
              <a:rPr lang="en-US" sz="1950" b="1" dirty="0">
                <a:solidFill>
                  <a:srgbClr val="FF0000"/>
                </a:solidFill>
                <a:latin typeface="Times New Roman" panose="02020603050405020304" pitchFamily="18" charset="0"/>
                <a:cs typeface="Times New Roman" panose="02020603050405020304" pitchFamily="18" charset="0"/>
              </a:rPr>
              <a:t> mời toàn bộ SV vào phòng</a:t>
            </a:r>
          </a:p>
        </p:txBody>
      </p:sp>
    </p:spTree>
    <p:extLst>
      <p:ext uri="{BB962C8B-B14F-4D97-AF65-F5344CB8AC3E}">
        <p14:creationId xmlns:p14="http://schemas.microsoft.com/office/powerpoint/2010/main" val="115824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10" presetClass="exit" presetSubtype="0" fill="hold" nodeType="afterEffect">
                                  <p:stCondLst>
                                    <p:cond delay="1500"/>
                                  </p:stCondLst>
                                  <p:childTnLst>
                                    <p:animEffect transition="out" filter="fade">
                                      <p:cBhvr>
                                        <p:cTn id="10" dur="500"/>
                                        <p:tgtEl>
                                          <p:spTgt spid="42"/>
                                        </p:tgtEl>
                                      </p:cBhvr>
                                    </p:animEffect>
                                    <p:set>
                                      <p:cBhvr>
                                        <p:cTn id="11" dur="1" fill="hold">
                                          <p:stCondLst>
                                            <p:cond delay="499"/>
                                          </p:stCondLst>
                                        </p:cTn>
                                        <p:tgtEl>
                                          <p:spTgt spid="42"/>
                                        </p:tgtEl>
                                        <p:attrNameLst>
                                          <p:attrName>style.visibility</p:attrName>
                                        </p:attrNameLst>
                                      </p:cBhvr>
                                      <p:to>
                                        <p:strVal val="hidden"/>
                                      </p:to>
                                    </p:set>
                                  </p:childTnLst>
                                </p:cTn>
                              </p:par>
                            </p:childTnLst>
                          </p:cTn>
                        </p:par>
                        <p:par>
                          <p:cTn id="12" fill="hold">
                            <p:stCondLst>
                              <p:cond delay="2500"/>
                            </p:stCondLst>
                            <p:childTnLst>
                              <p:par>
                                <p:cTn id="13" presetID="37" presetClass="path" presetSubtype="0" accel="50000" decel="50000" fill="hold" nodeType="afterEffect">
                                  <p:stCondLst>
                                    <p:cond delay="0"/>
                                  </p:stCondLst>
                                  <p:childTnLst>
                                    <p:animMotion origin="layout" path="M -3.54167E-6 -0.00926 L 0.1224 0.12037 C 0.14805 0.15046 0.18243 0.15926 0.21628 0.14745 C 0.25443 0.13194 0.28243 0.09977 0.29922 0.05347 L 0.38151 -0.15255 " pathEditMode="relative" rAng="20880000" ptsTypes="AAAAA">
                                      <p:cBhvr>
                                        <p:cTn id="14" dur="2000" fill="hold"/>
                                        <p:tgtEl>
                                          <p:spTgt spid="2"/>
                                        </p:tgtEl>
                                        <p:attrNameLst>
                                          <p:attrName>ppt_x</p:attrName>
                                          <p:attrName>ppt_y</p:attrName>
                                        </p:attrNameLst>
                                      </p:cBhvr>
                                      <p:rCtr x="20430" y="4190"/>
                                    </p:animMotion>
                                  </p:childTnLst>
                                </p:cTn>
                              </p:par>
                            </p:childTnLst>
                          </p:cTn>
                        </p:par>
                        <p:par>
                          <p:cTn id="15" fill="hold">
                            <p:stCondLst>
                              <p:cond delay="4500"/>
                            </p:stCondLst>
                            <p:childTnLst>
                              <p:par>
                                <p:cTn id="16" presetID="10" presetClass="exit" presetSubtype="0" fill="hold" nodeType="afterEffect">
                                  <p:stCondLst>
                                    <p:cond delay="0"/>
                                  </p:stCondLst>
                                  <p:childTnLst>
                                    <p:animEffect transition="out" filter="fade">
                                      <p:cBhvr>
                                        <p:cTn id="17" dur="500"/>
                                        <p:tgtEl>
                                          <p:spTgt spid="2"/>
                                        </p:tgtEl>
                                      </p:cBhvr>
                                    </p:animEffect>
                                    <p:set>
                                      <p:cBhvr>
                                        <p:cTn id="18" dur="1" fill="hold">
                                          <p:stCondLst>
                                            <p:cond delay="499"/>
                                          </p:stCondLst>
                                        </p:cTn>
                                        <p:tgtEl>
                                          <p:spTgt spid="2"/>
                                        </p:tgtEl>
                                        <p:attrNameLst>
                                          <p:attrName>style.visibility</p:attrName>
                                        </p:attrNameLst>
                                      </p:cBhvr>
                                      <p:to>
                                        <p:strVal val="hidden"/>
                                      </p:to>
                                    </p:set>
                                  </p:childTnLst>
                                </p:cTn>
                              </p:par>
                            </p:childTnLst>
                          </p:cTn>
                        </p:par>
                        <p:par>
                          <p:cTn id="19" fill="hold">
                            <p:stCondLst>
                              <p:cond delay="5000"/>
                            </p:stCondLst>
                            <p:childTnLst>
                              <p:par>
                                <p:cTn id="20" presetID="10" presetClass="entr" presetSubtype="0" fill="hold" grpId="0" nodeType="after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childTnLst>
                          </p:cTn>
                        </p:par>
                        <p:par>
                          <p:cTn id="44" fill="hold">
                            <p:stCondLst>
                              <p:cond delay="5500"/>
                            </p:stCondLst>
                            <p:childTnLst>
                              <p:par>
                                <p:cTn id="45" presetID="10" presetClass="exit" presetSubtype="0" fill="hold" grpId="1" nodeType="afterEffect">
                                  <p:stCondLst>
                                    <p:cond delay="0"/>
                                  </p:stCondLst>
                                  <p:childTnLst>
                                    <p:animEffect transition="out" filter="fade">
                                      <p:cBhvr>
                                        <p:cTn id="46" dur="500"/>
                                        <p:tgtEl>
                                          <p:spTgt spid="55"/>
                                        </p:tgtEl>
                                      </p:cBhvr>
                                    </p:animEffect>
                                    <p:set>
                                      <p:cBhvr>
                                        <p:cTn id="47" dur="1" fill="hold">
                                          <p:stCondLst>
                                            <p:cond delay="499"/>
                                          </p:stCondLst>
                                        </p:cTn>
                                        <p:tgtEl>
                                          <p:spTgt spid="55"/>
                                        </p:tgtEl>
                                        <p:attrNameLst>
                                          <p:attrName>style.visibility</p:attrName>
                                        </p:attrNameLst>
                                      </p:cBhvr>
                                      <p:to>
                                        <p:strVal val="hidden"/>
                                      </p:to>
                                    </p:set>
                                  </p:childTnLst>
                                </p:cTn>
                              </p:par>
                            </p:childTnLst>
                          </p:cTn>
                        </p:par>
                        <p:par>
                          <p:cTn id="48" fill="hold">
                            <p:stCondLst>
                              <p:cond delay="6000"/>
                            </p:stCondLst>
                            <p:childTnLst>
                              <p:par>
                                <p:cTn id="49" presetID="10" presetClass="entr" presetSubtype="0" fill="hold" nodeType="afterEffect">
                                  <p:stCondLst>
                                    <p:cond delay="50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animBg="1"/>
      <p:bldP spid="63" grpId="0" animBg="1"/>
      <p:bldP spid="55" grpId="0" animBg="1"/>
      <p:bldP spid="55" grpId="1"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09728" y="1322832"/>
            <a:ext cx="6138672" cy="461665"/>
          </a:xfrm>
          <a:prstGeom prst="rect">
            <a:avLst/>
          </a:prstGeom>
          <a:noFill/>
        </p:spPr>
        <p:txBody>
          <a:bodyPr wrap="square">
            <a:spAutoFit/>
          </a:bodyPr>
          <a:lstStyle/>
          <a:p>
            <a:pPr algn="just"/>
            <a:r>
              <a:rPr lang="en-US" sz="2400" b="1" i="0" u="none" strike="noStrike" baseline="0">
                <a:solidFill>
                  <a:srgbClr val="0000CC"/>
                </a:solidFill>
                <a:latin typeface="+mj-lt"/>
              </a:rPr>
              <a:t>    </a:t>
            </a:r>
            <a:r>
              <a:rPr lang="vi-VN" sz="2400" b="1">
                <a:solidFill>
                  <a:srgbClr val="0000CC"/>
                </a:solidFill>
                <a:latin typeface="+mj-lt"/>
              </a:rPr>
              <a:t>Hướng dẫn sinh viên dự thi vấn đáp</a:t>
            </a:r>
            <a:r>
              <a:rPr lang="en-US" sz="2400" b="1">
                <a:solidFill>
                  <a:srgbClr val="0000CC"/>
                </a:solidFill>
                <a:latin typeface="+mj-lt"/>
              </a:rPr>
              <a:t>:</a:t>
            </a:r>
            <a:r>
              <a:rPr lang="vi-VN" sz="2400" b="1">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3716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4744" y="3845235"/>
            <a:ext cx="3066288" cy="2298747"/>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19811" y="1691453"/>
            <a:ext cx="6600595" cy="707886"/>
          </a:xfrm>
          <a:prstGeom prst="rect">
            <a:avLst/>
          </a:prstGeom>
          <a:noFill/>
        </p:spPr>
        <p:txBody>
          <a:bodyPr wrap="square">
            <a:spAutoFit/>
          </a:bodyPr>
          <a:lstStyle/>
          <a:p>
            <a:pPr algn="just"/>
            <a:r>
              <a:rPr lang="en-US" sz="2000">
                <a:latin typeface="+mj-lt"/>
              </a:rPr>
              <a:t>+ </a:t>
            </a:r>
            <a:r>
              <a:rPr lang="vi-VN" sz="2000">
                <a:latin typeface="+mj-lt"/>
              </a:rPr>
              <a:t>Sinh viên vào phòng thi </a:t>
            </a:r>
            <a:r>
              <a:rPr lang="vi-VN" sz="2000">
                <a:solidFill>
                  <a:srgbClr val="0000CC"/>
                </a:solidFill>
                <a:latin typeface="+mj-lt"/>
              </a:rPr>
              <a:t>đúng giờ </a:t>
            </a:r>
            <a:r>
              <a:rPr lang="vi-VN" sz="2000">
                <a:latin typeface="+mj-lt"/>
              </a:rPr>
              <a:t>theo Zoom ID và Pass phòng thi đã được cung cấp</a:t>
            </a:r>
            <a:r>
              <a:rPr lang="en-US" sz="2000">
                <a:latin typeface="+mj-lt"/>
              </a:rPr>
              <a:t>.</a:t>
            </a:r>
            <a:endParaRPr lang="en-US" sz="2000" dirty="0">
              <a:latin typeface="+mj-lt"/>
            </a:endParaRPr>
          </a:p>
        </p:txBody>
      </p:sp>
      <p:sp>
        <p:nvSpPr>
          <p:cNvPr id="15" name="TextBox 14">
            <a:extLst>
              <a:ext uri="{FF2B5EF4-FFF2-40B4-BE49-F238E27FC236}">
                <a16:creationId xmlns:a16="http://schemas.microsoft.com/office/drawing/2014/main" id="{96A0BA16-D149-4A76-B96B-E99E70299CED}"/>
              </a:ext>
            </a:extLst>
          </p:cNvPr>
          <p:cNvSpPr txBox="1"/>
          <p:nvPr/>
        </p:nvSpPr>
        <p:spPr>
          <a:xfrm>
            <a:off x="16764" y="3042998"/>
            <a:ext cx="6666128" cy="1015663"/>
          </a:xfrm>
          <a:prstGeom prst="rect">
            <a:avLst/>
          </a:prstGeom>
          <a:noFill/>
        </p:spPr>
        <p:txBody>
          <a:bodyPr wrap="square">
            <a:spAutoFit/>
          </a:bodyPr>
          <a:lstStyle/>
          <a:p>
            <a:pPr algn="just"/>
            <a:r>
              <a:rPr lang="en-US" sz="2000">
                <a:latin typeface="+mj-lt"/>
              </a:rPr>
              <a:t>+ </a:t>
            </a:r>
            <a:r>
              <a:rPr lang="vi-VN" sz="2000">
                <a:latin typeface="+mj-lt"/>
              </a:rPr>
              <a:t>Khi CBCT gọi đến STT của SV, SV giơ thẻ sinh viên hoặc CMTND, bật camera và tắt micro để giảng viên coi thi kiểm tra, chụp ảnh nhận dạng.</a:t>
            </a:r>
            <a:endParaRPr lang="en-US" sz="2000" dirty="0">
              <a:latin typeface="+mj-lt"/>
            </a:endParaRPr>
          </a:p>
        </p:txBody>
      </p:sp>
      <p:sp>
        <p:nvSpPr>
          <p:cNvPr id="11" name="Rectangle 6">
            <a:extLst>
              <a:ext uri="{FF2B5EF4-FFF2-40B4-BE49-F238E27FC236}">
                <a16:creationId xmlns:a16="http://schemas.microsoft.com/office/drawing/2014/main" id="{A32C09D9-1D9F-49C0-8AB4-8D53507FB102}"/>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
        <p:nvSpPr>
          <p:cNvPr id="16" name="TextBox 15">
            <a:extLst>
              <a:ext uri="{FF2B5EF4-FFF2-40B4-BE49-F238E27FC236}">
                <a16:creationId xmlns:a16="http://schemas.microsoft.com/office/drawing/2014/main" id="{AB349B89-4D34-4B0F-B716-D4C208805BD3}"/>
              </a:ext>
            </a:extLst>
          </p:cNvPr>
          <p:cNvSpPr txBox="1"/>
          <p:nvPr/>
        </p:nvSpPr>
        <p:spPr>
          <a:xfrm>
            <a:off x="16764" y="2378609"/>
            <a:ext cx="6600594" cy="707886"/>
          </a:xfrm>
          <a:prstGeom prst="rect">
            <a:avLst/>
          </a:prstGeom>
          <a:noFill/>
        </p:spPr>
        <p:txBody>
          <a:bodyPr wrap="square">
            <a:spAutoFit/>
          </a:bodyPr>
          <a:lstStyle/>
          <a:p>
            <a:pPr algn="just"/>
            <a:r>
              <a:rPr lang="en-US" sz="2000">
                <a:latin typeface="+mj-lt"/>
              </a:rPr>
              <a:t>+ </a:t>
            </a:r>
            <a:r>
              <a:rPr lang="vi-VN" sz="2000">
                <a:latin typeface="+mj-lt"/>
              </a:rPr>
              <a:t>Sinh viên đổi tên trên zoom (theo mẫu: </a:t>
            </a:r>
            <a:r>
              <a:rPr lang="vi-VN" sz="2000">
                <a:solidFill>
                  <a:srgbClr val="0000CC"/>
                </a:solidFill>
                <a:latin typeface="+mj-lt"/>
              </a:rPr>
              <a:t>STT_Họ và tên</a:t>
            </a:r>
            <a:r>
              <a:rPr lang="vi-VN" sz="2000">
                <a:latin typeface="+mj-lt"/>
              </a:rPr>
              <a:t>) để dễ theo dõi trong quá trình tổ chức thi.</a:t>
            </a:r>
            <a:endParaRPr lang="en-US" sz="2000" dirty="0">
              <a:latin typeface="+mj-lt"/>
            </a:endParaRPr>
          </a:p>
        </p:txBody>
      </p:sp>
      <p:sp>
        <p:nvSpPr>
          <p:cNvPr id="17" name="TextBox 16">
            <a:extLst>
              <a:ext uri="{FF2B5EF4-FFF2-40B4-BE49-F238E27FC236}">
                <a16:creationId xmlns:a16="http://schemas.microsoft.com/office/drawing/2014/main" id="{D6B8B9C9-CB99-4736-A741-B142C2360A68}"/>
              </a:ext>
            </a:extLst>
          </p:cNvPr>
          <p:cNvSpPr txBox="1"/>
          <p:nvPr/>
        </p:nvSpPr>
        <p:spPr>
          <a:xfrm>
            <a:off x="-18287" y="3966775"/>
            <a:ext cx="6635646" cy="2246769"/>
          </a:xfrm>
          <a:prstGeom prst="rect">
            <a:avLst/>
          </a:prstGeom>
          <a:noFill/>
        </p:spPr>
        <p:txBody>
          <a:bodyPr wrap="square">
            <a:spAutoFit/>
          </a:bodyPr>
          <a:lstStyle/>
          <a:p>
            <a:pPr algn="just"/>
            <a:r>
              <a:rPr lang="vi-VN" sz="2000" b="0" i="0" u="none" strike="noStrike" baseline="0">
                <a:latin typeface="+mj-lt"/>
              </a:rPr>
              <a:t>+ Sau khi hoàn thành việc chụp ảnh, sinh viên sẽ được xem nội dung đề thi của mình (có thể chụp lại). </a:t>
            </a:r>
            <a:r>
              <a:rPr lang="vi-VN" sz="2000" b="0" i="0" u="none" strike="noStrike" baseline="0">
                <a:solidFill>
                  <a:srgbClr val="0000CC"/>
                </a:solidFill>
                <a:latin typeface="+mj-lt"/>
              </a:rPr>
              <a:t>Sinh viên có 05 phút để chuẩn bị. </a:t>
            </a:r>
            <a:r>
              <a:rPr lang="vi-VN" sz="2000" b="0" i="0" u="none" strike="noStrike" baseline="0">
                <a:latin typeface="+mj-lt"/>
              </a:rPr>
              <a:t>Hết thời gian chuẩn bị, sinh viên sẽ được đưa vào </a:t>
            </a:r>
            <a:r>
              <a:rPr lang="vi-VN" sz="2000" b="0" i="0" u="none" strike="noStrike" baseline="0">
                <a:solidFill>
                  <a:srgbClr val="0000CC"/>
                </a:solidFill>
                <a:latin typeface="+mj-lt"/>
              </a:rPr>
              <a:t>bàn vấn đáp </a:t>
            </a:r>
            <a:r>
              <a:rPr lang="vi-VN" sz="2000" b="0" i="0" u="none" strike="noStrike" baseline="0">
                <a:latin typeface="+mj-lt"/>
              </a:rPr>
              <a:t>để thực hiện trả lời vấn đáp. Khi được đưa vào bàn vấn đáp, trên thiết bị của sinh viên hiện lên dòng chữ </a:t>
            </a:r>
            <a:r>
              <a:rPr lang="vi-VN" sz="2000" b="1" i="0" u="none" strike="noStrike" baseline="0">
                <a:latin typeface="+mj-lt"/>
              </a:rPr>
              <a:t>tham gia/ join </a:t>
            </a:r>
            <a:r>
              <a:rPr lang="vi-VN" sz="2000" b="0" i="0" u="none" strike="noStrike" baseline="0">
                <a:latin typeface="+mj-lt"/>
              </a:rPr>
              <a:t>thì sinh viên cần bấm </a:t>
            </a:r>
            <a:r>
              <a:rPr lang="vi-VN" sz="2000" b="1" i="0" u="none" strike="noStrike" baseline="0">
                <a:latin typeface="+mj-lt"/>
              </a:rPr>
              <a:t>ngay </a:t>
            </a:r>
            <a:r>
              <a:rPr lang="vi-VN" sz="2000" b="0" i="0" u="none" strike="noStrike" baseline="0">
                <a:latin typeface="+mj-lt"/>
              </a:rPr>
              <a:t>vào chữ </a:t>
            </a:r>
            <a:r>
              <a:rPr lang="vi-VN" sz="2000" b="1" i="0" u="none" strike="noStrike" baseline="0">
                <a:latin typeface="+mj-lt"/>
              </a:rPr>
              <a:t>tham gia/ join.</a:t>
            </a:r>
            <a:endParaRPr lang="en-US" sz="2000" dirty="0">
              <a:latin typeface="+mj-lt"/>
            </a:endParaRPr>
          </a:p>
        </p:txBody>
      </p:sp>
      <p:cxnSp>
        <p:nvCxnSpPr>
          <p:cNvPr id="3" name="Straight Connector 2">
            <a:extLst>
              <a:ext uri="{FF2B5EF4-FFF2-40B4-BE49-F238E27FC236}">
                <a16:creationId xmlns:a16="http://schemas.microsoft.com/office/drawing/2014/main" id="{954C6151-3101-43F8-AF3D-1211BFD8C5AC}"/>
              </a:ext>
            </a:extLst>
          </p:cNvPr>
          <p:cNvCxnSpPr/>
          <p:nvPr/>
        </p:nvCxnSpPr>
        <p:spPr bwMode="auto">
          <a:xfrm>
            <a:off x="6675120" y="1866793"/>
            <a:ext cx="0" cy="1900535"/>
          </a:xfrm>
          <a:prstGeom prst="line">
            <a:avLst/>
          </a:prstGeom>
          <a:gradFill rotWithShape="1">
            <a:gsLst>
              <a:gs pos="0">
                <a:schemeClr val="accent1"/>
              </a:gs>
              <a:gs pos="100000">
                <a:srgbClr val="FFFFFF"/>
              </a:gs>
            </a:gsLst>
            <a:lin ang="0" scaled="1"/>
          </a:gradFill>
          <a:ln w="25400" cap="flat" cmpd="sng" algn="ctr">
            <a:solidFill>
              <a:srgbClr val="FF0000"/>
            </a:solidFill>
            <a:prstDash val="solid"/>
            <a:round/>
            <a:headEnd type="none" w="med" len="med"/>
            <a:tailEnd type="none" w="med" len="med"/>
          </a:ln>
          <a:effectLst/>
        </p:spPr>
      </p:cxnSp>
      <p:sp>
        <p:nvSpPr>
          <p:cNvPr id="4" name="Arrow: Right 3">
            <a:extLst>
              <a:ext uri="{FF2B5EF4-FFF2-40B4-BE49-F238E27FC236}">
                <a16:creationId xmlns:a16="http://schemas.microsoft.com/office/drawing/2014/main" id="{AF2B2505-52AC-4E64-B360-0155544FA073}"/>
              </a:ext>
            </a:extLst>
          </p:cNvPr>
          <p:cNvSpPr/>
          <p:nvPr/>
        </p:nvSpPr>
        <p:spPr bwMode="auto">
          <a:xfrm>
            <a:off x="6675120" y="2627376"/>
            <a:ext cx="408275" cy="304800"/>
          </a:xfrm>
          <a:prstGeom prst="rightArrow">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algn="l" defTabSz="914400" rtl="0" eaLnBrk="1" fontAlgn="base" latinLnBrk="0" hangingPunct="1">
              <a:lnSpc>
                <a:spcPct val="100000"/>
              </a:lnSpc>
              <a:spcBef>
                <a:spcPct val="0"/>
              </a:spcBef>
              <a:spcAft>
                <a:spcPct val="0"/>
              </a:spcAft>
              <a:buClrTx/>
              <a:buSzTx/>
              <a:buFontTx/>
              <a:buNone/>
              <a:tabLst/>
            </a:pPr>
            <a:endParaRPr kumimoji="0" lang="vi-VN" sz="2500" b="1" i="0" u="none" strike="noStrike" cap="none" normalizeH="0" baseline="0" err="1">
              <a:ln>
                <a:noFill/>
              </a:ln>
              <a:solidFill>
                <a:srgbClr val="FF3300"/>
              </a:solidFill>
              <a:effectLst/>
              <a:latin typeface="Times New Roman" pitchFamily="18" charset="0"/>
              <a:ea typeface="Calibri" pitchFamily="34" charset="0"/>
              <a:cs typeface="Times New Roman" pitchFamily="18" charset="0"/>
            </a:endParaRPr>
          </a:p>
        </p:txBody>
      </p:sp>
      <p:sp>
        <p:nvSpPr>
          <p:cNvPr id="18" name="TextBox 17">
            <a:extLst>
              <a:ext uri="{FF2B5EF4-FFF2-40B4-BE49-F238E27FC236}">
                <a16:creationId xmlns:a16="http://schemas.microsoft.com/office/drawing/2014/main" id="{BD1C6931-079F-40BE-804B-E2F210687DED}"/>
              </a:ext>
            </a:extLst>
          </p:cNvPr>
          <p:cNvSpPr txBox="1"/>
          <p:nvPr/>
        </p:nvSpPr>
        <p:spPr>
          <a:xfrm>
            <a:off x="7074251" y="1810512"/>
            <a:ext cx="2837845" cy="1938992"/>
          </a:xfrm>
          <a:prstGeom prst="rect">
            <a:avLst/>
          </a:prstGeom>
          <a:noFill/>
        </p:spPr>
        <p:txBody>
          <a:bodyPr wrap="square">
            <a:spAutoFit/>
          </a:bodyPr>
          <a:lstStyle/>
          <a:p>
            <a:pPr algn="just"/>
            <a:r>
              <a:rPr lang="vi-VN" sz="2000">
                <a:latin typeface="+mj-lt"/>
              </a:rPr>
              <a:t>Trước ngày thi 02 ngày, sinh viên cần tra cứu </a:t>
            </a:r>
            <a:r>
              <a:rPr lang="vi-VN" sz="2000">
                <a:solidFill>
                  <a:srgbClr val="FF0000"/>
                </a:solidFill>
                <a:latin typeface="+mj-lt"/>
              </a:rPr>
              <a:t>số thứ tự </a:t>
            </a:r>
            <a:r>
              <a:rPr lang="vi-VN" sz="2000">
                <a:latin typeface="+mj-lt"/>
              </a:rPr>
              <a:t>của mình trong danh sách thi, </a:t>
            </a:r>
            <a:r>
              <a:rPr lang="vi-VN" sz="2000">
                <a:solidFill>
                  <a:srgbClr val="FF0000"/>
                </a:solidFill>
                <a:latin typeface="+mj-lt"/>
              </a:rPr>
              <a:t>mã zoom ID và lịch thi chi tiết trên LMS.</a:t>
            </a:r>
          </a:p>
        </p:txBody>
      </p:sp>
    </p:spTree>
    <p:extLst>
      <p:ext uri="{BB962C8B-B14F-4D97-AF65-F5344CB8AC3E}">
        <p14:creationId xmlns:p14="http://schemas.microsoft.com/office/powerpoint/2010/main" val="2705007149"/>
      </p:ext>
    </p:extLst>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18100"/>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Trách</a:t>
            </a:r>
            <a:r>
              <a:rPr lang="en-US" sz="2400" b="1" dirty="0">
                <a:solidFill>
                  <a:srgbClr val="0000CC"/>
                </a:solidFill>
                <a:latin typeface="+mj-lt"/>
              </a:rPr>
              <a:t> </a:t>
            </a:r>
            <a:r>
              <a:rPr lang="en-US" sz="2400" b="1" dirty="0" err="1">
                <a:solidFill>
                  <a:srgbClr val="0000CC"/>
                </a:solidFill>
                <a:latin typeface="+mj-lt"/>
              </a:rPr>
              <a:t>nhiệm</a:t>
            </a:r>
            <a:r>
              <a:rPr lang="en-US" sz="2400" b="1" dirty="0">
                <a:solidFill>
                  <a:srgbClr val="0000CC"/>
                </a:solidFill>
                <a:latin typeface="+mj-lt"/>
              </a:rPr>
              <a:t> </a:t>
            </a:r>
            <a:r>
              <a:rPr lang="en-US" sz="2400" b="1" dirty="0" err="1">
                <a:solidFill>
                  <a:srgbClr val="0000CC"/>
                </a:solidFill>
                <a:latin typeface="+mj-lt"/>
              </a:rPr>
              <a:t>của</a:t>
            </a:r>
            <a:r>
              <a:rPr lang="en-US" sz="2400" b="1" dirty="0">
                <a:solidFill>
                  <a:srgbClr val="0000CC"/>
                </a:solidFill>
                <a:latin typeface="+mj-lt"/>
              </a:rPr>
              <a:t> </a:t>
            </a:r>
            <a:r>
              <a:rPr lang="en-US" sz="2400" b="1" dirty="0" err="1">
                <a:solidFill>
                  <a:srgbClr val="0000CC"/>
                </a:solidFill>
                <a:latin typeface="+mj-lt"/>
              </a:rPr>
              <a:t>sinh</a:t>
            </a:r>
            <a:r>
              <a:rPr lang="en-US" sz="2400" b="1" dirty="0">
                <a:solidFill>
                  <a:srgbClr val="0000CC"/>
                </a:solidFill>
                <a:latin typeface="+mj-lt"/>
              </a:rPr>
              <a:t> </a:t>
            </a:r>
            <a:r>
              <a:rPr lang="en-US" sz="2400" b="1" dirty="0" err="1">
                <a:solidFill>
                  <a:srgbClr val="0000CC"/>
                </a:solidFill>
                <a:latin typeface="+mj-lt"/>
              </a:rPr>
              <a:t>viên</a:t>
            </a:r>
            <a:r>
              <a:rPr lang="en-US" sz="2400" b="1" dirty="0">
                <a:solidFill>
                  <a:srgbClr val="0000CC"/>
                </a:solidFill>
                <a:latin typeface="+mj-lt"/>
              </a:rPr>
              <a:t> </a:t>
            </a:r>
            <a:r>
              <a:rPr lang="en-US" sz="2400" b="1" dirty="0" err="1">
                <a:solidFill>
                  <a:srgbClr val="0000CC"/>
                </a:solidFill>
                <a:latin typeface="+mj-lt"/>
              </a:rPr>
              <a:t>trong</a:t>
            </a:r>
            <a:r>
              <a:rPr lang="en-US" sz="2400" b="1" dirty="0">
                <a:solidFill>
                  <a:srgbClr val="0000CC"/>
                </a:solidFill>
                <a:latin typeface="+mj-lt"/>
              </a:rPr>
              <a:t> </a:t>
            </a:r>
            <a:r>
              <a:rPr lang="en-US" sz="2400" b="1" dirty="0" err="1">
                <a:solidFill>
                  <a:srgbClr val="0000CC"/>
                </a:solidFill>
                <a:latin typeface="+mj-lt"/>
              </a:rPr>
              <a:t>khi</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83231"/>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109728" y="1983328"/>
            <a:ext cx="6477000" cy="2308324"/>
          </a:xfrm>
          <a:prstGeom prst="rect">
            <a:avLst/>
          </a:prstGeom>
          <a:noFill/>
        </p:spPr>
        <p:txBody>
          <a:bodyPr wrap="square">
            <a:spAutoFit/>
          </a:bodyPr>
          <a:lstStyle/>
          <a:p>
            <a:pPr algn="just"/>
            <a:r>
              <a:rPr lang="en-US" sz="2400" b="0" i="0" u="none" strike="noStrike" baseline="0" dirty="0">
                <a:solidFill>
                  <a:srgbClr val="000000"/>
                </a:solidFill>
                <a:latin typeface="+mj-lt"/>
              </a:rPr>
              <a:t>+ </a:t>
            </a:r>
            <a:r>
              <a:rPr lang="vi-VN" sz="2400" b="0" i="0" u="none" strike="noStrike" baseline="0" dirty="0">
                <a:solidFill>
                  <a:srgbClr val="000000"/>
                </a:solidFill>
                <a:latin typeface="+mj-lt"/>
              </a:rPr>
              <a:t>Sinh viên có mặt tại phòng thi theo đúng thời gian quy định</a:t>
            </a:r>
            <a:r>
              <a:rPr lang="en-US" sz="2400" b="0" i="0" u="none" strike="noStrike" baseline="0" dirty="0">
                <a:solidFill>
                  <a:srgbClr val="000000"/>
                </a:solidFill>
                <a:latin typeface="+mj-lt"/>
              </a:rPr>
              <a:t>:</a:t>
            </a:r>
            <a:r>
              <a:rPr lang="vi-VN" sz="2400" b="0" i="0" u="none" strike="noStrike" baseline="0" dirty="0">
                <a:solidFill>
                  <a:srgbClr val="000000"/>
                </a:solidFill>
                <a:latin typeface="+mj-lt"/>
              </a:rPr>
              <a:t> </a:t>
            </a:r>
            <a:endParaRPr lang="en-US" sz="2400" b="0" i="0" u="none" strike="noStrike" baseline="0" dirty="0">
              <a:solidFill>
                <a:srgbClr val="000000"/>
              </a:solidFill>
              <a:latin typeface="+mj-lt"/>
            </a:endParaRPr>
          </a:p>
          <a:p>
            <a:pPr marL="342900" indent="-342900" algn="just">
              <a:buFont typeface="Wingdings" panose="05000000000000000000" pitchFamily="2" charset="2"/>
              <a:buChar char="Ø"/>
            </a:pPr>
            <a:r>
              <a:rPr lang="en-US" sz="2400" dirty="0">
                <a:latin typeface="+mj-lt"/>
              </a:rPr>
              <a:t>SV </a:t>
            </a:r>
            <a:r>
              <a:rPr lang="en-US" sz="2400" dirty="0" err="1">
                <a:latin typeface="+mj-lt"/>
              </a:rPr>
              <a:t>không</a:t>
            </a:r>
            <a:r>
              <a:rPr lang="en-US" sz="2400" dirty="0">
                <a:latin typeface="+mj-lt"/>
              </a:rPr>
              <a:t> </a:t>
            </a:r>
            <a:r>
              <a:rPr lang="en-US" sz="2400" dirty="0" err="1">
                <a:latin typeface="+mj-lt"/>
              </a:rPr>
              <a:t>được</a:t>
            </a:r>
            <a:r>
              <a:rPr lang="en-US" sz="2400" dirty="0">
                <a:latin typeface="+mj-lt"/>
              </a:rPr>
              <a:t> đ</a:t>
            </a:r>
            <a:r>
              <a:rPr lang="vi-VN" sz="2400" b="0" i="0" u="none" strike="noStrike" baseline="0" dirty="0">
                <a:solidFill>
                  <a:srgbClr val="000000"/>
                </a:solidFill>
                <a:latin typeface="+mj-lt"/>
              </a:rPr>
              <a:t>ến </a:t>
            </a:r>
            <a:r>
              <a:rPr lang="vi-VN" sz="2400" b="0" i="0" u="none" strike="noStrike" baseline="0" dirty="0">
                <a:solidFill>
                  <a:srgbClr val="FF0000"/>
                </a:solidFill>
                <a:latin typeface="+mj-lt"/>
              </a:rPr>
              <a:t>chậm quá 15 phút </a:t>
            </a:r>
            <a:r>
              <a:rPr lang="en-US" sz="2400" b="0" i="0" u="none" strike="noStrike" baseline="0" dirty="0" err="1">
                <a:solidFill>
                  <a:srgbClr val="000000"/>
                </a:solidFill>
                <a:latin typeface="+mj-lt"/>
              </a:rPr>
              <a:t>đối</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với</a:t>
            </a:r>
            <a:r>
              <a:rPr lang="en-US" sz="2400" b="0" i="0" u="none" strike="noStrike" baseline="0" dirty="0">
                <a:solidFill>
                  <a:srgbClr val="000000"/>
                </a:solidFill>
                <a:latin typeface="+mj-lt"/>
              </a:rPr>
              <a:t> </a:t>
            </a:r>
            <a:r>
              <a:rPr lang="en-US" sz="2400" b="0" i="0" u="none" strike="noStrike" baseline="0" dirty="0" err="1">
                <a:solidFill>
                  <a:srgbClr val="FF0000"/>
                </a:solidFill>
                <a:latin typeface="+mj-lt"/>
              </a:rPr>
              <a:t>hình</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thức</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thi</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tự</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luận</a:t>
            </a:r>
            <a:r>
              <a:rPr lang="vi-VN" sz="2400" b="0" i="0" u="none" strike="noStrike" baseline="0" dirty="0">
                <a:solidFill>
                  <a:srgbClr val="000000"/>
                </a:solidFill>
                <a:latin typeface="+mj-lt"/>
              </a:rPr>
              <a:t>. </a:t>
            </a:r>
            <a:endParaRPr lang="en-US" sz="2400" b="0" i="0" u="none" strike="noStrike" baseline="0" dirty="0">
              <a:solidFill>
                <a:srgbClr val="000000"/>
              </a:solidFill>
              <a:latin typeface="+mj-lt"/>
            </a:endParaRPr>
          </a:p>
          <a:p>
            <a:pPr marL="342900" indent="-342900" algn="just">
              <a:buFont typeface="Wingdings" panose="05000000000000000000" pitchFamily="2" charset="2"/>
              <a:buChar char="Ø"/>
            </a:pPr>
            <a:r>
              <a:rPr lang="en-US" sz="2400" b="0" i="0" u="none" strike="noStrike" baseline="0" dirty="0">
                <a:solidFill>
                  <a:srgbClr val="000000"/>
                </a:solidFill>
                <a:latin typeface="+mj-lt"/>
              </a:rPr>
              <a:t>SV</a:t>
            </a:r>
            <a:r>
              <a:rPr lang="vi-VN" sz="2400" b="0" i="0" u="none" strike="noStrike" baseline="0" dirty="0">
                <a:solidFill>
                  <a:srgbClr val="000000"/>
                </a:solidFill>
                <a:latin typeface="+mj-lt"/>
              </a:rPr>
              <a:t> </a:t>
            </a:r>
            <a:r>
              <a:rPr lang="en-US" sz="2400" b="0" i="0" u="none" strike="noStrike" baseline="0" dirty="0" err="1">
                <a:solidFill>
                  <a:srgbClr val="000000"/>
                </a:solidFill>
                <a:latin typeface="+mj-lt"/>
              </a:rPr>
              <a:t>không</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được</a:t>
            </a:r>
            <a:r>
              <a:rPr lang="en-US" sz="2400" b="0" i="0" u="none" strike="noStrike" baseline="0" dirty="0">
                <a:solidFill>
                  <a:srgbClr val="000000"/>
                </a:solidFill>
                <a:latin typeface="+mj-lt"/>
              </a:rPr>
              <a:t> </a:t>
            </a:r>
            <a:r>
              <a:rPr lang="vi-VN" sz="2400" b="0" i="0" u="none" strike="noStrike" baseline="0" dirty="0">
                <a:solidFill>
                  <a:srgbClr val="000000"/>
                </a:solidFill>
                <a:latin typeface="+mj-lt"/>
              </a:rPr>
              <a:t>đến chậm quá </a:t>
            </a:r>
            <a:r>
              <a:rPr lang="vi-VN" sz="2400" b="0" i="0" u="none" strike="noStrike" baseline="0" dirty="0">
                <a:solidFill>
                  <a:srgbClr val="FF0000"/>
                </a:solidFill>
                <a:latin typeface="+mj-lt"/>
              </a:rPr>
              <a:t>5 phút </a:t>
            </a:r>
            <a:r>
              <a:rPr lang="en-US" sz="2400" dirty="0" err="1">
                <a:latin typeface="+mj-lt"/>
              </a:rPr>
              <a:t>đối</a:t>
            </a:r>
            <a:r>
              <a:rPr lang="en-US" sz="2400" dirty="0">
                <a:latin typeface="+mj-lt"/>
              </a:rPr>
              <a:t> </a:t>
            </a:r>
            <a:r>
              <a:rPr lang="en-US" sz="2400" dirty="0" err="1">
                <a:latin typeface="+mj-lt"/>
              </a:rPr>
              <a:t>với</a:t>
            </a:r>
            <a:r>
              <a:rPr lang="en-US" sz="2400" dirty="0">
                <a:latin typeface="+mj-lt"/>
              </a:rPr>
              <a:t> </a:t>
            </a:r>
            <a:r>
              <a:rPr lang="en-US" sz="2400" dirty="0" err="1">
                <a:solidFill>
                  <a:srgbClr val="FF0000"/>
                </a:solidFill>
                <a:latin typeface="+mj-lt"/>
              </a:rPr>
              <a:t>hình</a:t>
            </a:r>
            <a:r>
              <a:rPr lang="en-US" sz="2400" dirty="0">
                <a:solidFill>
                  <a:srgbClr val="FF0000"/>
                </a:solidFill>
                <a:latin typeface="+mj-lt"/>
              </a:rPr>
              <a:t> </a:t>
            </a:r>
            <a:r>
              <a:rPr lang="en-US" sz="2400" dirty="0" err="1">
                <a:solidFill>
                  <a:srgbClr val="FF0000"/>
                </a:solidFill>
                <a:latin typeface="+mj-lt"/>
              </a:rPr>
              <a:t>thức</a:t>
            </a:r>
            <a:r>
              <a:rPr lang="en-US" sz="2400" dirty="0">
                <a:solidFill>
                  <a:srgbClr val="FF0000"/>
                </a:solidFill>
                <a:latin typeface="+mj-lt"/>
              </a:rPr>
              <a:t> </a:t>
            </a:r>
            <a:r>
              <a:rPr lang="en-US" sz="2400" dirty="0" err="1">
                <a:solidFill>
                  <a:srgbClr val="FF0000"/>
                </a:solidFill>
                <a:latin typeface="+mj-lt"/>
              </a:rPr>
              <a:t>thi</a:t>
            </a:r>
            <a:r>
              <a:rPr lang="en-US" sz="2400" dirty="0">
                <a:solidFill>
                  <a:srgbClr val="FF0000"/>
                </a:solidFill>
                <a:latin typeface="+mj-lt"/>
              </a:rPr>
              <a:t> </a:t>
            </a:r>
            <a:r>
              <a:rPr lang="en-US" sz="2400" dirty="0" err="1">
                <a:solidFill>
                  <a:srgbClr val="FF0000"/>
                </a:solidFill>
                <a:latin typeface="+mj-lt"/>
              </a:rPr>
              <a:t>trắc</a:t>
            </a:r>
            <a:r>
              <a:rPr lang="en-US" sz="2400" dirty="0">
                <a:solidFill>
                  <a:srgbClr val="FF0000"/>
                </a:solidFill>
                <a:latin typeface="+mj-lt"/>
              </a:rPr>
              <a:t> </a:t>
            </a:r>
            <a:r>
              <a:rPr lang="en-US" sz="2400" dirty="0" err="1">
                <a:solidFill>
                  <a:srgbClr val="FF0000"/>
                </a:solidFill>
                <a:latin typeface="+mj-lt"/>
              </a:rPr>
              <a:t>nghiệm</a:t>
            </a:r>
            <a:r>
              <a:rPr lang="en-US" sz="2400" dirty="0">
                <a:latin typeface="+mj-lt"/>
              </a:rPr>
              <a:t>.</a:t>
            </a:r>
          </a:p>
        </p:txBody>
      </p:sp>
      <p:sp>
        <p:nvSpPr>
          <p:cNvPr id="15" name="TextBox 14">
            <a:extLst>
              <a:ext uri="{FF2B5EF4-FFF2-40B4-BE49-F238E27FC236}">
                <a16:creationId xmlns:a16="http://schemas.microsoft.com/office/drawing/2014/main" id="{96A0BA16-D149-4A76-B96B-E99E70299CED}"/>
              </a:ext>
            </a:extLst>
          </p:cNvPr>
          <p:cNvSpPr txBox="1"/>
          <p:nvPr/>
        </p:nvSpPr>
        <p:spPr>
          <a:xfrm>
            <a:off x="109728" y="4286071"/>
            <a:ext cx="6443472" cy="1200329"/>
          </a:xfrm>
          <a:prstGeom prst="rect">
            <a:avLst/>
          </a:prstGeom>
          <a:noFill/>
        </p:spPr>
        <p:txBody>
          <a:bodyPr wrap="square">
            <a:spAutoFit/>
          </a:bodyPr>
          <a:lstStyle/>
          <a:p>
            <a:pPr algn="just"/>
            <a:r>
              <a:rPr lang="en-US" sz="2400" b="0" i="0" u="none" strike="noStrike" baseline="0" dirty="0">
                <a:solidFill>
                  <a:srgbClr val="000000"/>
                </a:solidFill>
                <a:latin typeface="+mj-lt"/>
              </a:rPr>
              <a:t>+ SV </a:t>
            </a:r>
            <a:r>
              <a:rPr lang="en-US" sz="2400" b="0" i="0" u="none" strike="noStrike" baseline="0" dirty="0" err="1">
                <a:solidFill>
                  <a:srgbClr val="000000"/>
                </a:solidFill>
                <a:latin typeface="+mj-lt"/>
              </a:rPr>
              <a:t>khi</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dự</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thi</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cần</a:t>
            </a:r>
            <a:r>
              <a:rPr lang="en-US" sz="2400" b="0" i="0" u="none" strike="noStrike" baseline="0" dirty="0">
                <a:solidFill>
                  <a:srgbClr val="000000"/>
                </a:solidFill>
                <a:latin typeface="+mj-lt"/>
              </a:rPr>
              <a:t> </a:t>
            </a:r>
            <a:r>
              <a:rPr lang="en-US" sz="2400" b="0" i="0" u="none" strike="noStrike" baseline="0" dirty="0" err="1">
                <a:solidFill>
                  <a:srgbClr val="000000"/>
                </a:solidFill>
                <a:latin typeface="+mj-lt"/>
              </a:rPr>
              <a:t>mang</a:t>
            </a:r>
            <a:r>
              <a:rPr lang="en-US" sz="2400" b="0" i="0" u="none" strike="noStrike" baseline="0" dirty="0">
                <a:solidFill>
                  <a:srgbClr val="000000"/>
                </a:solidFill>
                <a:latin typeface="+mj-lt"/>
              </a:rPr>
              <a:t> </a:t>
            </a:r>
            <a:r>
              <a:rPr lang="vi-VN" sz="2400" b="0" i="0" u="none" strike="noStrike" baseline="0" dirty="0">
                <a:solidFill>
                  <a:srgbClr val="FF0000"/>
                </a:solidFill>
                <a:latin typeface="+mj-lt"/>
              </a:rPr>
              <a:t>thẻ sinh viên, chứng minh thư nhân dân của mình</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và</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thực</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hiện</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đúng</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quy</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chế</a:t>
            </a:r>
            <a:r>
              <a:rPr lang="en-US" sz="2400" b="0" i="0" u="none" strike="noStrike" baseline="0" dirty="0">
                <a:solidFill>
                  <a:srgbClr val="FF0000"/>
                </a:solidFill>
                <a:latin typeface="+mj-lt"/>
              </a:rPr>
              <a:t> </a:t>
            </a:r>
            <a:r>
              <a:rPr lang="en-US" sz="2400" b="0" i="0" u="none" strike="noStrike" baseline="0" dirty="0" err="1">
                <a:solidFill>
                  <a:srgbClr val="FF0000"/>
                </a:solidFill>
                <a:latin typeface="+mj-lt"/>
              </a:rPr>
              <a:t>thi</a:t>
            </a:r>
            <a:endParaRPr lang="en-US" sz="2400" dirty="0">
              <a:solidFill>
                <a:srgbClr val="FF0000"/>
              </a:solidFill>
              <a:latin typeface="+mj-lt"/>
            </a:endParaRPr>
          </a:p>
        </p:txBody>
      </p:sp>
      <p:sp>
        <p:nvSpPr>
          <p:cNvPr id="11" name="Rectangle 6">
            <a:extLst>
              <a:ext uri="{FF2B5EF4-FFF2-40B4-BE49-F238E27FC236}">
                <a16:creationId xmlns:a16="http://schemas.microsoft.com/office/drawing/2014/main" id="{A32C09D9-1D9F-49C0-8AB4-8D53507FB102}"/>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2880884849"/>
      </p:ext>
    </p:extLst>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418100"/>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Xử</a:t>
            </a:r>
            <a:r>
              <a:rPr lang="en-US" sz="2400" b="1" dirty="0">
                <a:solidFill>
                  <a:srgbClr val="0000CC"/>
                </a:solidFill>
                <a:latin typeface="+mj-lt"/>
              </a:rPr>
              <a:t> </a:t>
            </a:r>
            <a:r>
              <a:rPr lang="en-US" sz="2400" b="1" dirty="0" err="1">
                <a:solidFill>
                  <a:srgbClr val="0000CC"/>
                </a:solidFill>
                <a:latin typeface="+mj-lt"/>
              </a:rPr>
              <a:t>lý</a:t>
            </a:r>
            <a:r>
              <a:rPr lang="en-US" sz="2400" b="1" dirty="0">
                <a:solidFill>
                  <a:srgbClr val="0000CC"/>
                </a:solidFill>
                <a:latin typeface="+mj-lt"/>
              </a:rPr>
              <a:t> </a:t>
            </a:r>
            <a:r>
              <a:rPr lang="en-US" sz="2400" b="1" dirty="0" err="1">
                <a:solidFill>
                  <a:srgbClr val="0000CC"/>
                </a:solidFill>
                <a:latin typeface="+mj-lt"/>
              </a:rPr>
              <a:t>sinh</a:t>
            </a:r>
            <a:r>
              <a:rPr lang="en-US" sz="2400" b="1" dirty="0">
                <a:solidFill>
                  <a:srgbClr val="0000CC"/>
                </a:solidFill>
                <a:latin typeface="+mj-lt"/>
              </a:rPr>
              <a:t> </a:t>
            </a:r>
            <a:r>
              <a:rPr lang="en-US" sz="2400" b="1" dirty="0" err="1">
                <a:solidFill>
                  <a:srgbClr val="0000CC"/>
                </a:solidFill>
                <a:latin typeface="+mj-lt"/>
              </a:rPr>
              <a:t>viên</a:t>
            </a:r>
            <a:r>
              <a:rPr lang="en-US" sz="2400" b="1" dirty="0">
                <a:solidFill>
                  <a:srgbClr val="0000CC"/>
                </a:solidFill>
                <a:latin typeface="+mj-lt"/>
              </a:rPr>
              <a:t> vi </a:t>
            </a:r>
            <a:r>
              <a:rPr lang="en-US" sz="2400" b="1" dirty="0" err="1">
                <a:solidFill>
                  <a:srgbClr val="0000CC"/>
                </a:solidFill>
                <a:latin typeface="+mj-lt"/>
              </a:rPr>
              <a:t>phạm</a:t>
            </a:r>
            <a:r>
              <a:rPr lang="en-US" sz="2400" b="1"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chế</a:t>
            </a:r>
            <a:r>
              <a:rPr lang="en-US" sz="2400" b="1" dirty="0">
                <a:solidFill>
                  <a:srgbClr val="0000CC"/>
                </a:solidFill>
                <a:latin typeface="+mj-lt"/>
              </a:rPr>
              <a:t> </a:t>
            </a:r>
            <a:r>
              <a:rPr lang="en-US" sz="2400" b="1" dirty="0" err="1">
                <a:solidFill>
                  <a:srgbClr val="0000CC"/>
                </a:solidFill>
                <a:latin typeface="+mj-lt"/>
              </a:rPr>
              <a:t>thi</a:t>
            </a:r>
            <a:r>
              <a:rPr lang="en-US" sz="2400" b="1" dirty="0">
                <a:solidFill>
                  <a:srgbClr val="0000CC"/>
                </a:solidFill>
                <a:latin typeface="+mj-lt"/>
              </a:rPr>
              <a:t> </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4478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12192" y="1894886"/>
            <a:ext cx="6477000" cy="1200329"/>
          </a:xfrm>
          <a:prstGeom prst="rect">
            <a:avLst/>
          </a:prstGeom>
          <a:noFill/>
        </p:spPr>
        <p:txBody>
          <a:bodyPr wrap="square">
            <a:spAutoFit/>
          </a:bodyPr>
          <a:lstStyle/>
          <a:p>
            <a:pPr algn="just"/>
            <a:r>
              <a:rPr lang="en-US" sz="2400" b="1" i="0" u="none" strike="noStrike" baseline="0" dirty="0"/>
              <a:t>1. </a:t>
            </a:r>
            <a:r>
              <a:rPr lang="en-US" sz="2400" b="1" i="0" u="none" strike="noStrike" baseline="0" dirty="0" err="1"/>
              <a:t>Hình</a:t>
            </a:r>
            <a:r>
              <a:rPr lang="en-US" sz="2400" b="1" i="0" u="none" strike="noStrike" baseline="0" dirty="0"/>
              <a:t> </a:t>
            </a:r>
            <a:r>
              <a:rPr lang="en-US" sz="2400" b="1" i="0" u="none" strike="noStrike" baseline="0" dirty="0" err="1"/>
              <a:t>thức</a:t>
            </a:r>
            <a:r>
              <a:rPr lang="en-US" sz="2400" b="1" i="0" u="none" strike="noStrike" baseline="0" dirty="0"/>
              <a:t> </a:t>
            </a:r>
            <a:r>
              <a:rPr lang="en-US" sz="2400" b="1" dirty="0" err="1"/>
              <a:t>khiển</a:t>
            </a:r>
            <a:r>
              <a:rPr lang="en-US" sz="2400" b="1" dirty="0"/>
              <a:t> </a:t>
            </a:r>
            <a:r>
              <a:rPr lang="en-US" sz="2400" b="1" dirty="0" err="1"/>
              <a:t>trách</a:t>
            </a:r>
            <a:r>
              <a:rPr lang="en-US" sz="2400" dirty="0"/>
              <a:t>: SV </a:t>
            </a:r>
            <a:r>
              <a:rPr lang="en-US" sz="2400" dirty="0" err="1"/>
              <a:t>bị</a:t>
            </a:r>
            <a:r>
              <a:rPr lang="en-US" sz="2400" dirty="0"/>
              <a:t> </a:t>
            </a:r>
            <a:r>
              <a:rPr lang="en-US" sz="2400" dirty="0" err="1"/>
              <a:t>khiển</a:t>
            </a:r>
            <a:r>
              <a:rPr lang="en-US" sz="2400" dirty="0"/>
              <a:t> </a:t>
            </a:r>
            <a:r>
              <a:rPr lang="en-US" sz="2400" dirty="0" err="1"/>
              <a:t>trách</a:t>
            </a:r>
            <a:r>
              <a:rPr lang="en-US" sz="2400" dirty="0"/>
              <a:t> </a:t>
            </a:r>
            <a:r>
              <a:rPr lang="en-US" sz="2400" dirty="0" err="1"/>
              <a:t>trong</a:t>
            </a:r>
            <a:r>
              <a:rPr lang="en-US" sz="2400" dirty="0"/>
              <a:t> </a:t>
            </a:r>
            <a:r>
              <a:rPr lang="en-US" sz="2400" dirty="0" err="1"/>
              <a:t>khi</a:t>
            </a:r>
            <a:r>
              <a:rPr lang="en-US" sz="2400" dirty="0"/>
              <a:t> </a:t>
            </a:r>
            <a:r>
              <a:rPr lang="en-US" sz="2400" dirty="0" err="1"/>
              <a:t>thi</a:t>
            </a:r>
            <a:r>
              <a:rPr lang="en-US" sz="2400" dirty="0"/>
              <a:t> </a:t>
            </a:r>
            <a:r>
              <a:rPr lang="en-US" sz="2400" dirty="0" err="1"/>
              <a:t>môn</a:t>
            </a:r>
            <a:r>
              <a:rPr lang="en-US" sz="2400" dirty="0"/>
              <a:t> </a:t>
            </a:r>
            <a:r>
              <a:rPr lang="en-US" sz="2400" dirty="0" err="1"/>
              <a:t>nào</a:t>
            </a:r>
            <a:r>
              <a:rPr lang="en-US" sz="2400" dirty="0"/>
              <a:t> </a:t>
            </a:r>
            <a:r>
              <a:rPr lang="en-US" sz="2400" dirty="0" err="1"/>
              <a:t>sẽ</a:t>
            </a:r>
            <a:r>
              <a:rPr lang="en-US" sz="2400" dirty="0"/>
              <a:t> </a:t>
            </a:r>
            <a:r>
              <a:rPr lang="en-US" sz="2400" dirty="0" err="1"/>
              <a:t>bị</a:t>
            </a:r>
            <a:r>
              <a:rPr lang="en-US" sz="2400" dirty="0"/>
              <a:t> </a:t>
            </a:r>
            <a:r>
              <a:rPr lang="en-US" sz="2400" dirty="0" err="1"/>
              <a:t>trừ</a:t>
            </a:r>
            <a:r>
              <a:rPr lang="en-US" sz="2400" dirty="0"/>
              <a:t> 25% </a:t>
            </a:r>
            <a:r>
              <a:rPr lang="en-US" sz="2400" dirty="0" err="1"/>
              <a:t>số</a:t>
            </a:r>
            <a:r>
              <a:rPr lang="en-US" sz="2400" dirty="0"/>
              <a:t> </a:t>
            </a:r>
            <a:r>
              <a:rPr lang="en-US" sz="2400" dirty="0" err="1"/>
              <a:t>điểm</a:t>
            </a:r>
            <a:r>
              <a:rPr lang="en-US" sz="2400" dirty="0"/>
              <a:t> </a:t>
            </a:r>
            <a:r>
              <a:rPr lang="en-US" sz="2400" dirty="0" err="1"/>
              <a:t>thi</a:t>
            </a:r>
            <a:r>
              <a:rPr lang="en-US" sz="2400" dirty="0"/>
              <a:t> </a:t>
            </a:r>
            <a:r>
              <a:rPr lang="en-US" sz="2400" dirty="0" err="1"/>
              <a:t>môn</a:t>
            </a:r>
            <a:r>
              <a:rPr lang="en-US" sz="2400" dirty="0"/>
              <a:t> </a:t>
            </a:r>
            <a:r>
              <a:rPr lang="en-US" sz="2400" dirty="0" err="1"/>
              <a:t>đó</a:t>
            </a:r>
            <a:r>
              <a:rPr lang="en-US" sz="2400" dirty="0"/>
              <a:t>  </a:t>
            </a:r>
          </a:p>
        </p:txBody>
      </p:sp>
      <p:sp>
        <p:nvSpPr>
          <p:cNvPr id="15" name="TextBox 14">
            <a:extLst>
              <a:ext uri="{FF2B5EF4-FFF2-40B4-BE49-F238E27FC236}">
                <a16:creationId xmlns:a16="http://schemas.microsoft.com/office/drawing/2014/main" id="{96A0BA16-D149-4A76-B96B-E99E70299CED}"/>
              </a:ext>
            </a:extLst>
          </p:cNvPr>
          <p:cNvSpPr txBox="1"/>
          <p:nvPr/>
        </p:nvSpPr>
        <p:spPr>
          <a:xfrm>
            <a:off x="-18288" y="3199078"/>
            <a:ext cx="6443472" cy="1200329"/>
          </a:xfrm>
          <a:prstGeom prst="rect">
            <a:avLst/>
          </a:prstGeom>
          <a:noFill/>
        </p:spPr>
        <p:txBody>
          <a:bodyPr wrap="square">
            <a:spAutoFit/>
          </a:bodyPr>
          <a:lstStyle/>
          <a:p>
            <a:pPr algn="just"/>
            <a:r>
              <a:rPr lang="en-US" sz="2400" b="1" i="0" u="none" strike="noStrike" baseline="0" dirty="0">
                <a:solidFill>
                  <a:srgbClr val="000000"/>
                </a:solidFill>
                <a:latin typeface="+mj-lt"/>
              </a:rPr>
              <a:t>2. </a:t>
            </a:r>
            <a:r>
              <a:rPr lang="en-US" sz="2400" b="1" dirty="0" err="1"/>
              <a:t>Hình</a:t>
            </a:r>
            <a:r>
              <a:rPr lang="en-US" sz="2400" b="1" dirty="0"/>
              <a:t> </a:t>
            </a:r>
            <a:r>
              <a:rPr lang="en-US" sz="2400" b="1" dirty="0" err="1"/>
              <a:t>thức</a:t>
            </a:r>
            <a:r>
              <a:rPr lang="en-US" sz="2400" b="1" dirty="0"/>
              <a:t> </a:t>
            </a:r>
            <a:r>
              <a:rPr lang="en-US" sz="2400" b="1" dirty="0" err="1"/>
              <a:t>cảnh</a:t>
            </a:r>
            <a:r>
              <a:rPr lang="en-US" sz="2400" b="1" dirty="0"/>
              <a:t> </a:t>
            </a:r>
            <a:r>
              <a:rPr lang="en-US" sz="2400" b="1" dirty="0" err="1"/>
              <a:t>cáo</a:t>
            </a:r>
            <a:r>
              <a:rPr lang="en-US" sz="2400" b="1" dirty="0"/>
              <a:t>: </a:t>
            </a:r>
            <a:r>
              <a:rPr lang="en-US" sz="2400" dirty="0"/>
              <a:t>SV </a:t>
            </a:r>
            <a:r>
              <a:rPr lang="en-US" sz="2400" dirty="0" err="1"/>
              <a:t>bị</a:t>
            </a:r>
            <a:r>
              <a:rPr lang="en-US" sz="2400" dirty="0"/>
              <a:t> </a:t>
            </a:r>
            <a:r>
              <a:rPr lang="en-US" sz="2400" dirty="0" err="1"/>
              <a:t>kỷ</a:t>
            </a:r>
            <a:r>
              <a:rPr lang="en-US" sz="2400" dirty="0"/>
              <a:t> </a:t>
            </a:r>
            <a:r>
              <a:rPr lang="en-US" sz="2400" dirty="0" err="1"/>
              <a:t>luật</a:t>
            </a:r>
            <a:r>
              <a:rPr lang="en-US" sz="2400" dirty="0"/>
              <a:t> </a:t>
            </a:r>
            <a:r>
              <a:rPr lang="en-US" sz="2400" dirty="0" err="1"/>
              <a:t>cảnh</a:t>
            </a:r>
            <a:r>
              <a:rPr lang="en-US" sz="2400" dirty="0"/>
              <a:t> </a:t>
            </a:r>
            <a:r>
              <a:rPr lang="en-US" sz="2400" dirty="0" err="1"/>
              <a:t>cáo</a:t>
            </a:r>
            <a:r>
              <a:rPr lang="en-US" sz="2400" dirty="0"/>
              <a:t> </a:t>
            </a:r>
            <a:r>
              <a:rPr lang="en-US" sz="2400" dirty="0" err="1"/>
              <a:t>trong</a:t>
            </a:r>
            <a:r>
              <a:rPr lang="en-US" sz="2400" dirty="0"/>
              <a:t> </a:t>
            </a:r>
            <a:r>
              <a:rPr lang="en-US" sz="2400" dirty="0" err="1"/>
              <a:t>khi</a:t>
            </a:r>
            <a:r>
              <a:rPr lang="en-US" sz="2400" dirty="0"/>
              <a:t> </a:t>
            </a:r>
            <a:r>
              <a:rPr lang="en-US" sz="2400" dirty="0" err="1"/>
              <a:t>thi</a:t>
            </a:r>
            <a:r>
              <a:rPr lang="en-US" sz="2400" dirty="0"/>
              <a:t> </a:t>
            </a:r>
            <a:r>
              <a:rPr lang="en-US" sz="2400" dirty="0" err="1"/>
              <a:t>môn</a:t>
            </a:r>
            <a:r>
              <a:rPr lang="en-US" sz="2400" dirty="0"/>
              <a:t> </a:t>
            </a:r>
            <a:r>
              <a:rPr lang="en-US" sz="2400" dirty="0" err="1"/>
              <a:t>nào</a:t>
            </a:r>
            <a:r>
              <a:rPr lang="en-US" sz="2400" dirty="0"/>
              <a:t> </a:t>
            </a:r>
            <a:r>
              <a:rPr lang="en-US" sz="2400" dirty="0" err="1"/>
              <a:t>sẽ</a:t>
            </a:r>
            <a:r>
              <a:rPr lang="en-US" sz="2400" dirty="0"/>
              <a:t> </a:t>
            </a:r>
            <a:r>
              <a:rPr lang="en-US" sz="2400" dirty="0" err="1"/>
              <a:t>bị</a:t>
            </a:r>
            <a:r>
              <a:rPr lang="en-US" sz="2400" dirty="0"/>
              <a:t> </a:t>
            </a:r>
            <a:r>
              <a:rPr lang="en-US" sz="2400" dirty="0" err="1"/>
              <a:t>trừ</a:t>
            </a:r>
            <a:r>
              <a:rPr lang="en-US" sz="2400" dirty="0"/>
              <a:t> 50% </a:t>
            </a:r>
            <a:r>
              <a:rPr lang="en-US" sz="2400" dirty="0" err="1"/>
              <a:t>số</a:t>
            </a:r>
            <a:r>
              <a:rPr lang="en-US" sz="2400" dirty="0"/>
              <a:t> </a:t>
            </a:r>
            <a:r>
              <a:rPr lang="en-US" sz="2400" dirty="0" err="1"/>
              <a:t>điểm</a:t>
            </a:r>
            <a:r>
              <a:rPr lang="en-US" sz="2400" dirty="0"/>
              <a:t> </a:t>
            </a:r>
            <a:r>
              <a:rPr lang="en-US" sz="2400" dirty="0" err="1"/>
              <a:t>thi</a:t>
            </a:r>
            <a:r>
              <a:rPr lang="en-US" sz="2400" dirty="0"/>
              <a:t> </a:t>
            </a:r>
            <a:r>
              <a:rPr lang="en-US" sz="2400" dirty="0" err="1"/>
              <a:t>của</a:t>
            </a:r>
            <a:r>
              <a:rPr lang="en-US" sz="2400" dirty="0"/>
              <a:t> </a:t>
            </a:r>
            <a:r>
              <a:rPr lang="en-US" sz="2400" dirty="0" err="1"/>
              <a:t>môn</a:t>
            </a:r>
            <a:r>
              <a:rPr lang="en-US" sz="2400" dirty="0"/>
              <a:t> </a:t>
            </a:r>
            <a:r>
              <a:rPr lang="en-US" sz="2400" dirty="0" err="1"/>
              <a:t>đó</a:t>
            </a:r>
            <a:r>
              <a:rPr lang="en-US" sz="2400" dirty="0"/>
              <a:t>. </a:t>
            </a:r>
            <a:r>
              <a:rPr lang="vi-VN" sz="2400" dirty="0"/>
              <a:t> </a:t>
            </a:r>
            <a:endParaRPr lang="en-US" sz="2400" dirty="0"/>
          </a:p>
        </p:txBody>
      </p:sp>
      <p:sp>
        <p:nvSpPr>
          <p:cNvPr id="2" name="TextBox 1">
            <a:extLst>
              <a:ext uri="{FF2B5EF4-FFF2-40B4-BE49-F238E27FC236}">
                <a16:creationId xmlns:a16="http://schemas.microsoft.com/office/drawing/2014/main" id="{07FB5B0D-B039-41A6-8A44-5DEA79E48EAA}"/>
              </a:ext>
            </a:extLst>
          </p:cNvPr>
          <p:cNvSpPr txBox="1"/>
          <p:nvPr/>
        </p:nvSpPr>
        <p:spPr>
          <a:xfrm>
            <a:off x="-18288" y="4453260"/>
            <a:ext cx="6443472" cy="830997"/>
          </a:xfrm>
          <a:prstGeom prst="rect">
            <a:avLst/>
          </a:prstGeom>
          <a:noFill/>
        </p:spPr>
        <p:txBody>
          <a:bodyPr wrap="square">
            <a:spAutoFit/>
          </a:bodyPr>
          <a:lstStyle/>
          <a:p>
            <a:pPr algn="just"/>
            <a:r>
              <a:rPr lang="en-US" sz="2400" b="1" i="0" u="none" strike="noStrike" baseline="0" dirty="0">
                <a:solidFill>
                  <a:srgbClr val="000000"/>
                </a:solidFill>
                <a:latin typeface="+mj-lt"/>
              </a:rPr>
              <a:t>3. </a:t>
            </a:r>
            <a:r>
              <a:rPr lang="en-US" sz="2400" b="1" dirty="0" err="1"/>
              <a:t>Đình</a:t>
            </a:r>
            <a:r>
              <a:rPr lang="en-US" sz="2400" b="1" dirty="0"/>
              <a:t> </a:t>
            </a:r>
            <a:r>
              <a:rPr lang="en-US" sz="2400" b="1" dirty="0" err="1"/>
              <a:t>chỉ</a:t>
            </a:r>
            <a:r>
              <a:rPr lang="en-US" sz="2400" b="1" dirty="0"/>
              <a:t> </a:t>
            </a:r>
            <a:r>
              <a:rPr lang="en-US" sz="2400" b="1" dirty="0" err="1"/>
              <a:t>thi</a:t>
            </a:r>
            <a:r>
              <a:rPr lang="en-US" sz="2400" dirty="0"/>
              <a:t>: </a:t>
            </a:r>
            <a:r>
              <a:rPr lang="en-US" sz="2400" dirty="0" err="1"/>
              <a:t>Sinh</a:t>
            </a:r>
            <a:r>
              <a:rPr lang="en-US" sz="2400" dirty="0"/>
              <a:t> </a:t>
            </a:r>
            <a:r>
              <a:rPr lang="en-US" sz="2400" dirty="0" err="1"/>
              <a:t>viên</a:t>
            </a:r>
            <a:r>
              <a:rPr lang="en-US" sz="2400" dirty="0"/>
              <a:t> </a:t>
            </a:r>
            <a:r>
              <a:rPr lang="en-US" sz="2400" dirty="0" err="1"/>
              <a:t>bị</a:t>
            </a:r>
            <a:r>
              <a:rPr lang="en-US" sz="2400" dirty="0"/>
              <a:t> </a:t>
            </a:r>
            <a:r>
              <a:rPr lang="en-US" sz="2400" dirty="0" err="1"/>
              <a:t>đình</a:t>
            </a:r>
            <a:r>
              <a:rPr lang="en-US" sz="2400" dirty="0"/>
              <a:t> </a:t>
            </a:r>
            <a:r>
              <a:rPr lang="en-US" sz="2400" dirty="0" err="1"/>
              <a:t>chỉ</a:t>
            </a:r>
            <a:r>
              <a:rPr lang="en-US" sz="2400" dirty="0"/>
              <a:t> </a:t>
            </a:r>
            <a:r>
              <a:rPr lang="en-US" sz="2400" dirty="0" err="1"/>
              <a:t>thi</a:t>
            </a:r>
            <a:r>
              <a:rPr lang="en-US" sz="2400" dirty="0"/>
              <a:t> </a:t>
            </a:r>
            <a:r>
              <a:rPr lang="en-US" sz="2400" dirty="0" err="1"/>
              <a:t>môn</a:t>
            </a:r>
            <a:r>
              <a:rPr lang="en-US" sz="2400" dirty="0"/>
              <a:t> </a:t>
            </a:r>
            <a:r>
              <a:rPr lang="en-US" sz="2400" dirty="0" err="1"/>
              <a:t>nào</a:t>
            </a:r>
            <a:r>
              <a:rPr lang="en-US" sz="2400" dirty="0"/>
              <a:t> </a:t>
            </a:r>
            <a:r>
              <a:rPr lang="en-US" sz="2400" dirty="0" err="1"/>
              <a:t>sẽ</a:t>
            </a:r>
            <a:r>
              <a:rPr lang="en-US" sz="2400" dirty="0"/>
              <a:t> </a:t>
            </a:r>
            <a:r>
              <a:rPr lang="en-US" sz="2400" dirty="0" err="1"/>
              <a:t>bị</a:t>
            </a:r>
            <a:r>
              <a:rPr lang="en-US" sz="2400" dirty="0"/>
              <a:t> </a:t>
            </a:r>
            <a:r>
              <a:rPr lang="en-US" sz="2400" dirty="0" err="1"/>
              <a:t>điểm</a:t>
            </a:r>
            <a:r>
              <a:rPr lang="en-US" sz="2400" dirty="0"/>
              <a:t> </a:t>
            </a:r>
            <a:r>
              <a:rPr lang="en-US" sz="2400" dirty="0" err="1"/>
              <a:t>không</a:t>
            </a:r>
            <a:r>
              <a:rPr lang="en-US" sz="2400" dirty="0"/>
              <a:t> (0) </a:t>
            </a:r>
            <a:r>
              <a:rPr lang="en-US" sz="2400" dirty="0" err="1"/>
              <a:t>môn</a:t>
            </a:r>
            <a:r>
              <a:rPr lang="en-US" sz="2400" dirty="0"/>
              <a:t> </a:t>
            </a:r>
            <a:r>
              <a:rPr lang="en-US" sz="2400" dirty="0" err="1"/>
              <a:t>đó</a:t>
            </a:r>
            <a:r>
              <a:rPr lang="en-US" sz="2400" dirty="0"/>
              <a:t> </a:t>
            </a:r>
          </a:p>
        </p:txBody>
      </p:sp>
      <p:sp>
        <p:nvSpPr>
          <p:cNvPr id="16" name="TextBox 15">
            <a:extLst>
              <a:ext uri="{FF2B5EF4-FFF2-40B4-BE49-F238E27FC236}">
                <a16:creationId xmlns:a16="http://schemas.microsoft.com/office/drawing/2014/main" id="{69445CE1-2E76-4EFB-B69F-449EA1FE3AF6}"/>
              </a:ext>
            </a:extLst>
          </p:cNvPr>
          <p:cNvSpPr txBox="1"/>
          <p:nvPr/>
        </p:nvSpPr>
        <p:spPr>
          <a:xfrm>
            <a:off x="0" y="5422756"/>
            <a:ext cx="6489192" cy="830997"/>
          </a:xfrm>
          <a:prstGeom prst="rect">
            <a:avLst/>
          </a:prstGeom>
          <a:noFill/>
        </p:spPr>
        <p:txBody>
          <a:bodyPr wrap="square">
            <a:spAutoFit/>
          </a:bodyPr>
          <a:lstStyle/>
          <a:p>
            <a:pPr algn="just"/>
            <a:r>
              <a:rPr lang="en-US" sz="2400" b="1" dirty="0"/>
              <a:t>4. </a:t>
            </a:r>
            <a:r>
              <a:rPr lang="en-US" sz="2400" b="1" dirty="0" err="1"/>
              <a:t>Đình</a:t>
            </a:r>
            <a:r>
              <a:rPr lang="en-US" sz="2400" b="1" dirty="0"/>
              <a:t> </a:t>
            </a:r>
            <a:r>
              <a:rPr lang="en-US" sz="2400" b="1" dirty="0" err="1"/>
              <a:t>chỉ</a:t>
            </a:r>
            <a:r>
              <a:rPr lang="en-US" sz="2400" b="1" dirty="0"/>
              <a:t> </a:t>
            </a:r>
            <a:r>
              <a:rPr lang="en-US" sz="2400" b="1" dirty="0" err="1"/>
              <a:t>học</a:t>
            </a:r>
            <a:r>
              <a:rPr lang="en-US" sz="2400" b="1" dirty="0"/>
              <a:t> </a:t>
            </a:r>
            <a:r>
              <a:rPr lang="en-US" sz="2400" b="1" dirty="0" err="1"/>
              <a:t>tập</a:t>
            </a:r>
            <a:r>
              <a:rPr lang="en-US" sz="2400" b="1" dirty="0"/>
              <a:t>: </a:t>
            </a:r>
            <a:r>
              <a:rPr lang="vi-VN" sz="2400" dirty="0"/>
              <a:t>Đi thi hộ hoặc nhờ người thi hộ; </a:t>
            </a:r>
            <a:r>
              <a:rPr lang="en-US" sz="2400" dirty="0"/>
              <a:t> </a:t>
            </a:r>
          </a:p>
        </p:txBody>
      </p:sp>
      <p:sp>
        <p:nvSpPr>
          <p:cNvPr id="17" name="Rectangle 6">
            <a:extLst>
              <a:ext uri="{FF2B5EF4-FFF2-40B4-BE49-F238E27FC236}">
                <a16:creationId xmlns:a16="http://schemas.microsoft.com/office/drawing/2014/main" id="{0FDCE20D-AE91-4866-95C6-F6BAA6F563F5}"/>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1245690823"/>
      </p:ext>
    </p:extLst>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579581"/>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Công</a:t>
            </a:r>
            <a:r>
              <a:rPr lang="en-US" sz="2400" b="1" dirty="0">
                <a:solidFill>
                  <a:srgbClr val="0000CC"/>
                </a:solidFill>
                <a:latin typeface="+mj-lt"/>
              </a:rPr>
              <a:t> </a:t>
            </a:r>
            <a:r>
              <a:rPr lang="en-US" sz="2400" b="1" dirty="0" err="1">
                <a:solidFill>
                  <a:srgbClr val="0000CC"/>
                </a:solidFill>
                <a:latin typeface="+mj-lt"/>
              </a:rPr>
              <a:t>bố</a:t>
            </a:r>
            <a:r>
              <a:rPr lang="en-US" sz="2400" b="1" dirty="0">
                <a:solidFill>
                  <a:srgbClr val="0000CC"/>
                </a:solidFill>
                <a:latin typeface="+mj-lt"/>
              </a:rPr>
              <a:t> </a:t>
            </a:r>
            <a:r>
              <a:rPr lang="en-US" sz="2400" b="1" dirty="0" err="1">
                <a:solidFill>
                  <a:srgbClr val="0000CC"/>
                </a:solidFill>
                <a:latin typeface="+mj-lt"/>
              </a:rPr>
              <a:t>kết</a:t>
            </a:r>
            <a:r>
              <a:rPr lang="en-US" sz="2400" b="1" dirty="0">
                <a:solidFill>
                  <a:srgbClr val="0000CC"/>
                </a:solidFill>
                <a:latin typeface="+mj-lt"/>
              </a:rPr>
              <a:t> </a:t>
            </a:r>
            <a:r>
              <a:rPr lang="en-US" sz="2400" b="1" dirty="0" err="1">
                <a:solidFill>
                  <a:srgbClr val="0000CC"/>
                </a:solidFill>
                <a:latin typeface="+mj-lt"/>
              </a:rPr>
              <a:t>quả</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76200" y="1595735"/>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36232" y="1584135"/>
            <a:ext cx="2971800" cy="2083443"/>
          </a:xfrm>
          <a:prstGeom prst="rect">
            <a:avLst/>
          </a:prstGeom>
        </p:spPr>
      </p:pic>
      <p:pic>
        <p:nvPicPr>
          <p:cNvPr id="7" name="Picture 6">
            <a:extLst>
              <a:ext uri="{FF2B5EF4-FFF2-40B4-BE49-F238E27FC236}">
                <a16:creationId xmlns:a16="http://schemas.microsoft.com/office/drawing/2014/main" id="{C42CD37B-34C9-4E83-93C4-960EFA3891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6232" y="3811707"/>
            <a:ext cx="2971800" cy="2241621"/>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76200" y="2257287"/>
            <a:ext cx="6660032" cy="1569660"/>
          </a:xfrm>
          <a:prstGeom prst="rect">
            <a:avLst/>
          </a:prstGeom>
          <a:noFill/>
        </p:spPr>
        <p:txBody>
          <a:bodyPr wrap="square">
            <a:spAutoFit/>
          </a:bodyPr>
          <a:lstStyle/>
          <a:p>
            <a:pPr algn="just"/>
            <a:r>
              <a:rPr lang="en-US" sz="2400" b="0" i="0" u="none" strike="noStrike" baseline="0" dirty="0">
                <a:solidFill>
                  <a:srgbClr val="000000"/>
                </a:solidFill>
                <a:latin typeface="+mj-lt"/>
              </a:rPr>
              <a:t>+ </a:t>
            </a:r>
            <a:r>
              <a:rPr lang="vi-VN" sz="2400" dirty="0">
                <a:latin typeface="+mj-lt"/>
              </a:rPr>
              <a:t>Kể từ khi kết thúc thi học phần, chậm nhất là </a:t>
            </a:r>
            <a:r>
              <a:rPr lang="vi-VN" sz="2400" dirty="0">
                <a:solidFill>
                  <a:srgbClr val="FF0000"/>
                </a:solidFill>
                <a:latin typeface="+mj-lt"/>
              </a:rPr>
              <a:t>sau </a:t>
            </a:r>
            <a:r>
              <a:rPr lang="en-US" sz="2400" dirty="0">
                <a:solidFill>
                  <a:srgbClr val="FF0000"/>
                </a:solidFill>
                <a:latin typeface="+mj-lt"/>
              </a:rPr>
              <a:t>07</a:t>
            </a:r>
            <a:r>
              <a:rPr lang="vi-VN" sz="2400" dirty="0">
                <a:solidFill>
                  <a:srgbClr val="FF0000"/>
                </a:solidFill>
                <a:latin typeface="+mj-lt"/>
              </a:rPr>
              <a:t> ngày</a:t>
            </a:r>
            <a:r>
              <a:rPr lang="vi-VN" sz="2400" dirty="0">
                <a:latin typeface="+mj-lt"/>
              </a:rPr>
              <a:t>, điểm của học phần trong học kỳ đó phải được công khai cho S</a:t>
            </a:r>
            <a:r>
              <a:rPr lang="en-US" sz="2400" dirty="0" err="1">
                <a:latin typeface="+mj-lt"/>
              </a:rPr>
              <a:t>inh</a:t>
            </a:r>
            <a:r>
              <a:rPr lang="en-US" sz="2400" dirty="0">
                <a:latin typeface="+mj-lt"/>
              </a:rPr>
              <a:t> </a:t>
            </a:r>
            <a:r>
              <a:rPr lang="en-US" sz="2400" dirty="0" err="1">
                <a:latin typeface="+mj-lt"/>
              </a:rPr>
              <a:t>viên</a:t>
            </a:r>
            <a:r>
              <a:rPr lang="vi-VN" sz="2400" dirty="0">
                <a:latin typeface="+mj-lt"/>
              </a:rPr>
              <a:t> biết</a:t>
            </a:r>
            <a:r>
              <a:rPr lang="en-US" sz="2400" dirty="0">
                <a:latin typeface="+mj-lt"/>
              </a:rPr>
              <a:t> </a:t>
            </a:r>
            <a:r>
              <a:rPr lang="en-US" sz="2400" dirty="0" err="1">
                <a:latin typeface="+mj-lt"/>
              </a:rPr>
              <a:t>thông</a:t>
            </a:r>
            <a:r>
              <a:rPr lang="en-US" sz="2400" dirty="0">
                <a:latin typeface="+mj-lt"/>
              </a:rPr>
              <a:t> </a:t>
            </a:r>
            <a:r>
              <a:rPr lang="en-US" sz="2400">
                <a:latin typeface="+mj-lt"/>
              </a:rPr>
              <a:t>qua </a:t>
            </a:r>
            <a:r>
              <a:rPr lang="en-US" sz="2400">
                <a:solidFill>
                  <a:srgbClr val="FF0000"/>
                </a:solidFill>
                <a:latin typeface="+mj-lt"/>
              </a:rPr>
              <a:t>website </a:t>
            </a:r>
            <a:r>
              <a:rPr lang="en-US" sz="2400">
                <a:solidFill>
                  <a:srgbClr val="FF0000"/>
                </a:solidFill>
              </a:rPr>
              <a:t>https://sinhvien.uneti.edu.vn/</a:t>
            </a:r>
            <a:endParaRPr lang="en-US" sz="2400" dirty="0">
              <a:solidFill>
                <a:srgbClr val="FF0000"/>
              </a:solidFill>
              <a:latin typeface="+mj-lt"/>
            </a:endParaRPr>
          </a:p>
        </p:txBody>
      </p:sp>
      <p:sp>
        <p:nvSpPr>
          <p:cNvPr id="15" name="TextBox 14">
            <a:extLst>
              <a:ext uri="{FF2B5EF4-FFF2-40B4-BE49-F238E27FC236}">
                <a16:creationId xmlns:a16="http://schemas.microsoft.com/office/drawing/2014/main" id="{96A0BA16-D149-4A76-B96B-E99E70299CED}"/>
              </a:ext>
            </a:extLst>
          </p:cNvPr>
          <p:cNvSpPr txBox="1"/>
          <p:nvPr/>
        </p:nvSpPr>
        <p:spPr>
          <a:xfrm>
            <a:off x="106832" y="4267200"/>
            <a:ext cx="6629400" cy="1569660"/>
          </a:xfrm>
          <a:prstGeom prst="rect">
            <a:avLst/>
          </a:prstGeom>
          <a:noFill/>
        </p:spPr>
        <p:txBody>
          <a:bodyPr wrap="square">
            <a:spAutoFit/>
          </a:bodyPr>
          <a:lstStyle/>
          <a:p>
            <a:pPr algn="just"/>
            <a:r>
              <a:rPr lang="en-US" sz="2400" b="0" i="0" u="none" strike="noStrike" baseline="0" dirty="0">
                <a:solidFill>
                  <a:srgbClr val="000000"/>
                </a:solidFill>
                <a:latin typeface="+mj-lt"/>
              </a:rPr>
              <a:t>+ </a:t>
            </a:r>
            <a:r>
              <a:rPr lang="vi-VN" sz="2400" dirty="0">
                <a:latin typeface="+mj-lt"/>
              </a:rPr>
              <a:t>Đối với các trường hợp vi phạm quy chế thi, </a:t>
            </a:r>
            <a:r>
              <a:rPr lang="vi-VN" sz="2400">
                <a:latin typeface="+mj-lt"/>
              </a:rPr>
              <a:t>Phòng </a:t>
            </a:r>
            <a:r>
              <a:rPr lang="en-US" sz="2400">
                <a:latin typeface="+mj-lt"/>
              </a:rPr>
              <a:t>KT&amp;ĐBCL </a:t>
            </a:r>
            <a:r>
              <a:rPr lang="vi-VN" sz="2400" dirty="0">
                <a:latin typeface="+mj-lt"/>
              </a:rPr>
              <a:t>có trách nhiệm rà soát, tổng hợp và công bố trên </a:t>
            </a:r>
            <a:r>
              <a:rPr lang="vi-VN" sz="2400">
                <a:latin typeface="+mj-lt"/>
              </a:rPr>
              <a:t>website </a:t>
            </a:r>
            <a:r>
              <a:rPr lang="en-US" sz="2400">
                <a:solidFill>
                  <a:srgbClr val="FF0000"/>
                </a:solidFill>
              </a:rPr>
              <a:t>https://sinhvien.uneti.edu.vn/</a:t>
            </a:r>
            <a:endParaRPr lang="en-US" sz="2400" dirty="0">
              <a:latin typeface="+mj-lt"/>
            </a:endParaRPr>
          </a:p>
        </p:txBody>
      </p:sp>
      <p:sp>
        <p:nvSpPr>
          <p:cNvPr id="11" name="Rectangle 6">
            <a:extLst>
              <a:ext uri="{FF2B5EF4-FFF2-40B4-BE49-F238E27FC236}">
                <a16:creationId xmlns:a16="http://schemas.microsoft.com/office/drawing/2014/main" id="{650A911E-5CAF-4AD0-BDE7-0F0CC79E7827}"/>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31440660"/>
      </p:ext>
    </p:extLst>
  </p:cSld>
  <p:clrMapOvr>
    <a:masterClrMapping/>
  </p:clrMapOvr>
  <p:transition>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373114"/>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định</a:t>
            </a:r>
            <a:r>
              <a:rPr lang="en-US" sz="2400" b="1" dirty="0">
                <a:solidFill>
                  <a:srgbClr val="0000CC"/>
                </a:solidFill>
                <a:latin typeface="+mj-lt"/>
              </a:rPr>
              <a:t> </a:t>
            </a:r>
            <a:r>
              <a:rPr lang="en-US" sz="2400" b="1" dirty="0" err="1">
                <a:solidFill>
                  <a:srgbClr val="0000CC"/>
                </a:solidFill>
                <a:latin typeface="+mj-lt"/>
              </a:rPr>
              <a:t>về</a:t>
            </a:r>
            <a:r>
              <a:rPr lang="en-US" sz="2400" b="1" dirty="0">
                <a:solidFill>
                  <a:srgbClr val="0000CC"/>
                </a:solidFill>
                <a:latin typeface="+mj-lt"/>
              </a:rPr>
              <a:t> </a:t>
            </a:r>
            <a:r>
              <a:rPr lang="en-US" sz="2400" b="1" dirty="0" err="1">
                <a:solidFill>
                  <a:srgbClr val="0000CC"/>
                </a:solidFill>
                <a:latin typeface="+mj-lt"/>
              </a:rPr>
              <a:t>phúc</a:t>
            </a:r>
            <a:r>
              <a:rPr lang="en-US" sz="2400" b="1" dirty="0">
                <a:solidFill>
                  <a:srgbClr val="0000CC"/>
                </a:solidFill>
                <a:latin typeface="+mj-lt"/>
              </a:rPr>
              <a:t> </a:t>
            </a:r>
            <a:r>
              <a:rPr lang="en-US" sz="2400" b="1" dirty="0" err="1">
                <a:solidFill>
                  <a:srgbClr val="0000CC"/>
                </a:solidFill>
                <a:latin typeface="+mj-lt"/>
              </a:rPr>
              <a:t>khảo</a:t>
            </a:r>
            <a:r>
              <a:rPr lang="en-US" sz="2400" b="1" dirty="0">
                <a:solidFill>
                  <a:srgbClr val="0000CC"/>
                </a:solidFill>
                <a:latin typeface="+mj-lt"/>
              </a:rPr>
              <a:t> </a:t>
            </a:r>
            <a:r>
              <a:rPr lang="en-US" sz="2400" b="1" dirty="0" err="1">
                <a:solidFill>
                  <a:srgbClr val="0000CC"/>
                </a:solidFill>
                <a:latin typeface="+mj-lt"/>
              </a:rPr>
              <a:t>bài</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30480" y="1392936"/>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6" name="Picture 5">
            <a:extLst>
              <a:ext uri="{FF2B5EF4-FFF2-40B4-BE49-F238E27FC236}">
                <a16:creationId xmlns:a16="http://schemas.microsoft.com/office/drawing/2014/main" id="{32BF5C10-BC43-4BB2-B4DD-5DE15FEC08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1584135"/>
            <a:ext cx="2971800" cy="2083443"/>
          </a:xfrm>
          <a:prstGeom prst="rect">
            <a:avLst/>
          </a:prstGeom>
        </p:spPr>
      </p:pic>
      <p:sp>
        <p:nvSpPr>
          <p:cNvPr id="14" name="TextBox 13">
            <a:extLst>
              <a:ext uri="{FF2B5EF4-FFF2-40B4-BE49-F238E27FC236}">
                <a16:creationId xmlns:a16="http://schemas.microsoft.com/office/drawing/2014/main" id="{EE8207AB-0C1E-4523-943E-7EA95A64B6AF}"/>
              </a:ext>
            </a:extLst>
          </p:cNvPr>
          <p:cNvSpPr txBox="1"/>
          <p:nvPr/>
        </p:nvSpPr>
        <p:spPr>
          <a:xfrm>
            <a:off x="30480" y="1798431"/>
            <a:ext cx="6858000" cy="1200329"/>
          </a:xfrm>
          <a:prstGeom prst="rect">
            <a:avLst/>
          </a:prstGeom>
          <a:noFill/>
        </p:spPr>
        <p:txBody>
          <a:bodyPr wrap="square">
            <a:spAutoFit/>
          </a:bodyPr>
          <a:lstStyle/>
          <a:p>
            <a:pPr algn="just"/>
            <a:r>
              <a:rPr lang="vi-VN" sz="2400" dirty="0">
                <a:solidFill>
                  <a:srgbClr val="FF0000"/>
                </a:solidFill>
                <a:latin typeface="+mj-lt"/>
              </a:rPr>
              <a:t>Trong vòng 3 ngày kể từ khi điểm thi kết thúc học phần được công bố</a:t>
            </a:r>
            <a:r>
              <a:rPr lang="vi-VN" sz="2400" dirty="0">
                <a:latin typeface="+mj-lt"/>
              </a:rPr>
              <a:t>, nếu có khiếu nại hoặc phúc khảo điểm bài thi sinh viên thực hiện như sau: </a:t>
            </a:r>
            <a:endParaRPr lang="en-US" sz="2400" dirty="0">
              <a:latin typeface="+mj-lt"/>
            </a:endParaRPr>
          </a:p>
        </p:txBody>
      </p:sp>
      <p:sp>
        <p:nvSpPr>
          <p:cNvPr id="15" name="TextBox 14">
            <a:extLst>
              <a:ext uri="{FF2B5EF4-FFF2-40B4-BE49-F238E27FC236}">
                <a16:creationId xmlns:a16="http://schemas.microsoft.com/office/drawing/2014/main" id="{96A0BA16-D149-4A76-B96B-E99E70299CED}"/>
              </a:ext>
            </a:extLst>
          </p:cNvPr>
          <p:cNvSpPr txBox="1"/>
          <p:nvPr/>
        </p:nvSpPr>
        <p:spPr>
          <a:xfrm>
            <a:off x="30480" y="3045965"/>
            <a:ext cx="6724040" cy="830997"/>
          </a:xfrm>
          <a:prstGeom prst="rect">
            <a:avLst/>
          </a:prstGeom>
          <a:noFill/>
        </p:spPr>
        <p:txBody>
          <a:bodyPr wrap="square">
            <a:spAutoFit/>
          </a:bodyPr>
          <a:lstStyle/>
          <a:p>
            <a:pPr algn="just"/>
            <a:r>
              <a:rPr lang="en-US" sz="2400" b="1" dirty="0">
                <a:solidFill>
                  <a:srgbClr val="FF0000"/>
                </a:solidFill>
                <a:latin typeface="+mj-lt"/>
              </a:rPr>
              <a:t>1.</a:t>
            </a:r>
            <a:r>
              <a:rPr lang="en-US" sz="2400" b="1" dirty="0">
                <a:latin typeface="+mj-lt"/>
              </a:rPr>
              <a:t> </a:t>
            </a:r>
            <a:r>
              <a:rPr lang="vi-VN" sz="2400" dirty="0">
                <a:latin typeface="+mj-lt"/>
              </a:rPr>
              <a:t>Sinh viên đến bộ phận 1 cửa (hoặc website Nhà trường) để lấy mẫu đơn</a:t>
            </a:r>
            <a:r>
              <a:rPr lang="en-US" sz="2400" dirty="0">
                <a:latin typeface="+mj-lt"/>
              </a:rPr>
              <a:t>;</a:t>
            </a:r>
          </a:p>
        </p:txBody>
      </p:sp>
      <p:sp>
        <p:nvSpPr>
          <p:cNvPr id="16" name="TextBox 15">
            <a:extLst>
              <a:ext uri="{FF2B5EF4-FFF2-40B4-BE49-F238E27FC236}">
                <a16:creationId xmlns:a16="http://schemas.microsoft.com/office/drawing/2014/main" id="{1627758F-1586-43AB-80F8-BC1692C4CCF0}"/>
              </a:ext>
            </a:extLst>
          </p:cNvPr>
          <p:cNvSpPr txBox="1"/>
          <p:nvPr/>
        </p:nvSpPr>
        <p:spPr>
          <a:xfrm>
            <a:off x="30480" y="4819471"/>
            <a:ext cx="6724040" cy="1200329"/>
          </a:xfrm>
          <a:prstGeom prst="rect">
            <a:avLst/>
          </a:prstGeom>
          <a:noFill/>
        </p:spPr>
        <p:txBody>
          <a:bodyPr wrap="square">
            <a:spAutoFit/>
          </a:bodyPr>
          <a:lstStyle/>
          <a:p>
            <a:pPr algn="just"/>
            <a:r>
              <a:rPr lang="en-US" sz="2400" b="1" dirty="0">
                <a:solidFill>
                  <a:srgbClr val="FF0000"/>
                </a:solidFill>
                <a:latin typeface="+mj-lt"/>
              </a:rPr>
              <a:t>3</a:t>
            </a:r>
            <a:r>
              <a:rPr lang="en-US" sz="2400" b="1" dirty="0">
                <a:latin typeface="+mj-lt"/>
              </a:rPr>
              <a:t>. </a:t>
            </a:r>
            <a:r>
              <a:rPr lang="vi-VN" sz="2400" dirty="0">
                <a:latin typeface="+mj-lt"/>
              </a:rPr>
              <a:t>Bộ phận một cửa chuyển đơn xin phúc khảo của sinh viên đến </a:t>
            </a:r>
            <a:r>
              <a:rPr lang="vi-VN" sz="2400">
                <a:latin typeface="+mj-lt"/>
              </a:rPr>
              <a:t>Phòng </a:t>
            </a:r>
            <a:r>
              <a:rPr lang="en-US" sz="2400">
                <a:latin typeface="+mj-lt"/>
              </a:rPr>
              <a:t>KT&amp;</a:t>
            </a:r>
            <a:r>
              <a:rPr lang="vi-VN" sz="2400">
                <a:latin typeface="+mj-lt"/>
              </a:rPr>
              <a:t>ĐBCL </a:t>
            </a:r>
            <a:r>
              <a:rPr lang="vi-VN" sz="2400" dirty="0">
                <a:latin typeface="+mj-lt"/>
              </a:rPr>
              <a:t>thông qua phần mềm quản lý; </a:t>
            </a:r>
            <a:endParaRPr lang="en-US" sz="2400" dirty="0">
              <a:latin typeface="+mj-lt"/>
            </a:endParaRPr>
          </a:p>
        </p:txBody>
      </p:sp>
      <p:sp>
        <p:nvSpPr>
          <p:cNvPr id="17" name="TextBox 16">
            <a:extLst>
              <a:ext uri="{FF2B5EF4-FFF2-40B4-BE49-F238E27FC236}">
                <a16:creationId xmlns:a16="http://schemas.microsoft.com/office/drawing/2014/main" id="{4F5ACAF1-61FA-4817-B637-AFF67518782C}"/>
              </a:ext>
            </a:extLst>
          </p:cNvPr>
          <p:cNvSpPr txBox="1"/>
          <p:nvPr/>
        </p:nvSpPr>
        <p:spPr>
          <a:xfrm>
            <a:off x="30480" y="3932718"/>
            <a:ext cx="6724040" cy="830997"/>
          </a:xfrm>
          <a:prstGeom prst="rect">
            <a:avLst/>
          </a:prstGeom>
          <a:noFill/>
        </p:spPr>
        <p:txBody>
          <a:bodyPr wrap="square">
            <a:spAutoFit/>
          </a:bodyPr>
          <a:lstStyle/>
          <a:p>
            <a:pPr algn="just"/>
            <a:r>
              <a:rPr lang="vi-VN" sz="2400" b="1" i="0" u="none" strike="noStrike" baseline="0" dirty="0">
                <a:solidFill>
                  <a:srgbClr val="FF0000"/>
                </a:solidFill>
                <a:latin typeface="+mj-lt"/>
              </a:rPr>
              <a:t>2. </a:t>
            </a:r>
            <a:r>
              <a:rPr lang="en-US" sz="2400" dirty="0">
                <a:latin typeface="+mj-lt"/>
              </a:rPr>
              <a:t>S</a:t>
            </a:r>
            <a:r>
              <a:rPr lang="vi-VN" sz="2400" dirty="0">
                <a:latin typeface="+mj-lt"/>
              </a:rPr>
              <a:t>inh </a:t>
            </a:r>
            <a:r>
              <a:rPr lang="vi-VN" sz="2400" b="0" i="0" u="none" strike="noStrike" baseline="0" dirty="0">
                <a:solidFill>
                  <a:srgbClr val="000000"/>
                </a:solidFill>
                <a:latin typeface="+mj-lt"/>
              </a:rPr>
              <a:t>viên nộp </a:t>
            </a:r>
            <a:r>
              <a:rPr lang="en-US" sz="2400" b="0" i="0" u="none" strike="noStrike" baseline="0" dirty="0">
                <a:solidFill>
                  <a:srgbClr val="000000"/>
                </a:solidFill>
                <a:latin typeface="+mj-lt"/>
              </a:rPr>
              <a:t>đ</a:t>
            </a:r>
            <a:r>
              <a:rPr lang="vi-VN" sz="2400" b="0" i="0" u="none" strike="noStrike" baseline="0" dirty="0">
                <a:solidFill>
                  <a:srgbClr val="000000"/>
                </a:solidFill>
                <a:latin typeface="+mj-lt"/>
              </a:rPr>
              <a:t>ơn tại bộ phận 1 cửa để được xem xét giải quyết; </a:t>
            </a:r>
            <a:endParaRPr lang="en-US" sz="2400" dirty="0">
              <a:latin typeface="+mj-lt"/>
            </a:endParaRPr>
          </a:p>
        </p:txBody>
      </p:sp>
      <p:pic>
        <p:nvPicPr>
          <p:cNvPr id="3" name="Picture 2">
            <a:extLst>
              <a:ext uri="{FF2B5EF4-FFF2-40B4-BE49-F238E27FC236}">
                <a16:creationId xmlns:a16="http://schemas.microsoft.com/office/drawing/2014/main" id="{AB1C30D3-B53B-45A0-8D8D-7271972B76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781891"/>
            <a:ext cx="3017520" cy="2258737"/>
          </a:xfrm>
          <a:prstGeom prst="rect">
            <a:avLst/>
          </a:prstGeom>
        </p:spPr>
      </p:pic>
      <p:sp>
        <p:nvSpPr>
          <p:cNvPr id="18" name="Rectangle 6">
            <a:extLst>
              <a:ext uri="{FF2B5EF4-FFF2-40B4-BE49-F238E27FC236}">
                <a16:creationId xmlns:a16="http://schemas.microsoft.com/office/drawing/2014/main" id="{0BCF4A3A-CDA1-4CB8-A1D1-FA1C875B97D5}"/>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1584472338"/>
      </p:ext>
    </p:extLst>
  </p:cSld>
  <p:clrMapOvr>
    <a:masterClrMapping/>
  </p:clrMapOvr>
  <p:transition>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345682"/>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định</a:t>
            </a:r>
            <a:r>
              <a:rPr lang="en-US" sz="2400" b="1" dirty="0">
                <a:solidFill>
                  <a:srgbClr val="0000CC"/>
                </a:solidFill>
                <a:latin typeface="+mj-lt"/>
              </a:rPr>
              <a:t> </a:t>
            </a:r>
            <a:r>
              <a:rPr lang="en-US" sz="2400" b="1" dirty="0" err="1">
                <a:solidFill>
                  <a:srgbClr val="0000CC"/>
                </a:solidFill>
                <a:latin typeface="+mj-lt"/>
              </a:rPr>
              <a:t>về</a:t>
            </a:r>
            <a:r>
              <a:rPr lang="en-US" sz="2400" b="1" dirty="0">
                <a:solidFill>
                  <a:srgbClr val="0000CC"/>
                </a:solidFill>
                <a:latin typeface="+mj-lt"/>
              </a:rPr>
              <a:t> </a:t>
            </a:r>
            <a:r>
              <a:rPr lang="en-US" sz="2400" b="1" dirty="0" err="1">
                <a:solidFill>
                  <a:srgbClr val="0000CC"/>
                </a:solidFill>
                <a:latin typeface="+mj-lt"/>
              </a:rPr>
              <a:t>phúc</a:t>
            </a:r>
            <a:r>
              <a:rPr lang="en-US" sz="2400" b="1" dirty="0">
                <a:solidFill>
                  <a:srgbClr val="0000CC"/>
                </a:solidFill>
                <a:latin typeface="+mj-lt"/>
              </a:rPr>
              <a:t> </a:t>
            </a:r>
            <a:r>
              <a:rPr lang="en-US" sz="2400" b="1" dirty="0" err="1">
                <a:solidFill>
                  <a:srgbClr val="0000CC"/>
                </a:solidFill>
                <a:latin typeface="+mj-lt"/>
              </a:rPr>
              <a:t>khảo</a:t>
            </a:r>
            <a:r>
              <a:rPr lang="en-US" sz="2400" b="1" dirty="0">
                <a:solidFill>
                  <a:srgbClr val="0000CC"/>
                </a:solidFill>
                <a:latin typeface="+mj-lt"/>
              </a:rPr>
              <a:t> </a:t>
            </a:r>
            <a:r>
              <a:rPr lang="en-US" sz="2400" b="1" dirty="0" err="1">
                <a:solidFill>
                  <a:srgbClr val="0000CC"/>
                </a:solidFill>
                <a:latin typeface="+mj-lt"/>
              </a:rPr>
              <a:t>bài</a:t>
            </a:r>
            <a:r>
              <a:rPr lang="en-US" sz="2400" b="1" dirty="0">
                <a:solidFill>
                  <a:srgbClr val="0000CC"/>
                </a:solidFill>
                <a:latin typeface="+mj-lt"/>
              </a:rPr>
              <a:t> </a:t>
            </a:r>
            <a:r>
              <a:rPr lang="en-US" sz="2400" b="1" dirty="0" err="1">
                <a:solidFill>
                  <a:srgbClr val="0000CC"/>
                </a:solidFill>
                <a:latin typeface="+mj-lt"/>
              </a:rPr>
              <a:t>thi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30480" y="1371600"/>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sp>
        <p:nvSpPr>
          <p:cNvPr id="14" name="TextBox 13">
            <a:extLst>
              <a:ext uri="{FF2B5EF4-FFF2-40B4-BE49-F238E27FC236}">
                <a16:creationId xmlns:a16="http://schemas.microsoft.com/office/drawing/2014/main" id="{EE8207AB-0C1E-4523-943E-7EA95A64B6AF}"/>
              </a:ext>
            </a:extLst>
          </p:cNvPr>
          <p:cNvSpPr txBox="1"/>
          <p:nvPr/>
        </p:nvSpPr>
        <p:spPr>
          <a:xfrm>
            <a:off x="15240" y="1767742"/>
            <a:ext cx="6858000" cy="1200329"/>
          </a:xfrm>
          <a:prstGeom prst="rect">
            <a:avLst/>
          </a:prstGeom>
          <a:noFill/>
        </p:spPr>
        <p:txBody>
          <a:bodyPr wrap="square">
            <a:spAutoFit/>
          </a:bodyPr>
          <a:lstStyle/>
          <a:p>
            <a:pPr algn="just"/>
            <a:r>
              <a:rPr lang="vi-VN" sz="2400" dirty="0">
                <a:solidFill>
                  <a:srgbClr val="FF0000"/>
                </a:solidFill>
                <a:latin typeface="+mj-lt"/>
              </a:rPr>
              <a:t>Trong vòng 3 ngày kể từ khi điểm thi kết thúc học phần được công bố</a:t>
            </a:r>
            <a:r>
              <a:rPr lang="vi-VN" sz="2400" dirty="0">
                <a:latin typeface="+mj-lt"/>
              </a:rPr>
              <a:t>, nếu có khiếu nại hoặc phúc khảo điểm bài thi sinh viên thực hiện như sau: </a:t>
            </a:r>
            <a:endParaRPr lang="en-US" sz="2400" dirty="0">
              <a:latin typeface="+mj-lt"/>
            </a:endParaRPr>
          </a:p>
        </p:txBody>
      </p:sp>
      <p:sp>
        <p:nvSpPr>
          <p:cNvPr id="15" name="TextBox 14">
            <a:extLst>
              <a:ext uri="{FF2B5EF4-FFF2-40B4-BE49-F238E27FC236}">
                <a16:creationId xmlns:a16="http://schemas.microsoft.com/office/drawing/2014/main" id="{96A0BA16-D149-4A76-B96B-E99E70299CED}"/>
              </a:ext>
            </a:extLst>
          </p:cNvPr>
          <p:cNvSpPr txBox="1"/>
          <p:nvPr/>
        </p:nvSpPr>
        <p:spPr>
          <a:xfrm>
            <a:off x="100433" y="3107417"/>
            <a:ext cx="6724040" cy="1200329"/>
          </a:xfrm>
          <a:prstGeom prst="rect">
            <a:avLst/>
          </a:prstGeom>
          <a:noFill/>
        </p:spPr>
        <p:txBody>
          <a:bodyPr wrap="square">
            <a:spAutoFit/>
          </a:bodyPr>
          <a:lstStyle/>
          <a:p>
            <a:pPr algn="just"/>
            <a:r>
              <a:rPr lang="en-US" sz="2400" b="1" dirty="0">
                <a:solidFill>
                  <a:srgbClr val="FF0000"/>
                </a:solidFill>
                <a:latin typeface="+mj-lt"/>
              </a:rPr>
              <a:t>4.</a:t>
            </a:r>
            <a:r>
              <a:rPr lang="en-US" sz="2400" b="1" dirty="0">
                <a:latin typeface="+mj-lt"/>
              </a:rPr>
              <a:t> </a:t>
            </a:r>
            <a:r>
              <a:rPr lang="vi-VN" sz="2400">
                <a:latin typeface="+mj-lt"/>
              </a:rPr>
              <a:t>Phòng </a:t>
            </a:r>
            <a:r>
              <a:rPr lang="en-US" sz="2400">
                <a:latin typeface="+mj-lt"/>
              </a:rPr>
              <a:t>KT&amp;ĐBCL </a:t>
            </a:r>
            <a:r>
              <a:rPr lang="vi-VN" sz="2400" dirty="0">
                <a:latin typeface="+mj-lt"/>
              </a:rPr>
              <a:t>xây dựng lịch chấm phúc khảo, </a:t>
            </a:r>
            <a:r>
              <a:rPr lang="en-US" sz="2400" dirty="0" err="1">
                <a:latin typeface="+mj-lt"/>
              </a:rPr>
              <a:t>và</a:t>
            </a:r>
            <a:r>
              <a:rPr lang="en-US" sz="2400" dirty="0">
                <a:latin typeface="+mj-lt"/>
              </a:rPr>
              <a:t> </a:t>
            </a:r>
            <a:r>
              <a:rPr lang="en-US" sz="2400" dirty="0" err="1">
                <a:latin typeface="+mj-lt"/>
              </a:rPr>
              <a:t>phối</a:t>
            </a:r>
            <a:r>
              <a:rPr lang="en-US" sz="2400" dirty="0">
                <a:latin typeface="+mj-lt"/>
              </a:rPr>
              <a:t> </a:t>
            </a:r>
            <a:r>
              <a:rPr lang="en-US" sz="2400" dirty="0" err="1">
                <a:latin typeface="+mj-lt"/>
              </a:rPr>
              <a:t>hợp</a:t>
            </a:r>
            <a:r>
              <a:rPr lang="en-US" sz="2400" dirty="0">
                <a:latin typeface="+mj-lt"/>
              </a:rPr>
              <a:t> </a:t>
            </a:r>
            <a:r>
              <a:rPr lang="en-US" sz="2400" dirty="0" err="1">
                <a:latin typeface="+mj-lt"/>
              </a:rPr>
              <a:t>với</a:t>
            </a:r>
            <a:r>
              <a:rPr lang="en-US" sz="2400" dirty="0">
                <a:latin typeface="+mj-lt"/>
              </a:rPr>
              <a:t> </a:t>
            </a:r>
            <a:r>
              <a:rPr lang="en-US" sz="2400" dirty="0" err="1">
                <a:latin typeface="+mj-lt"/>
              </a:rPr>
              <a:t>các</a:t>
            </a:r>
            <a:r>
              <a:rPr lang="en-US" sz="2400" dirty="0">
                <a:latin typeface="+mj-lt"/>
              </a:rPr>
              <a:t> khoa </a:t>
            </a:r>
            <a:r>
              <a:rPr lang="en-US" sz="2400" dirty="0" err="1">
                <a:latin typeface="+mj-lt"/>
              </a:rPr>
              <a:t>chuyên</a:t>
            </a:r>
            <a:r>
              <a:rPr lang="en-US" sz="2400" dirty="0">
                <a:latin typeface="+mj-lt"/>
              </a:rPr>
              <a:t> </a:t>
            </a:r>
            <a:r>
              <a:rPr lang="en-US" sz="2400" dirty="0" err="1">
                <a:latin typeface="+mj-lt"/>
              </a:rPr>
              <a:t>môn</a:t>
            </a:r>
            <a:r>
              <a:rPr lang="en-US" sz="2400" dirty="0">
                <a:latin typeface="+mj-lt"/>
              </a:rPr>
              <a:t> </a:t>
            </a:r>
            <a:r>
              <a:rPr lang="en-US" sz="2400" dirty="0" err="1">
                <a:latin typeface="+mj-lt"/>
              </a:rPr>
              <a:t>để</a:t>
            </a:r>
            <a:r>
              <a:rPr lang="en-US" sz="2400" dirty="0">
                <a:latin typeface="+mj-lt"/>
              </a:rPr>
              <a:t> </a:t>
            </a:r>
            <a:r>
              <a:rPr lang="en-US" sz="2400" dirty="0" err="1">
                <a:latin typeface="+mj-lt"/>
              </a:rPr>
              <a:t>thực</a:t>
            </a:r>
            <a:r>
              <a:rPr lang="en-US" sz="2400" dirty="0">
                <a:latin typeface="+mj-lt"/>
              </a:rPr>
              <a:t> </a:t>
            </a:r>
            <a:r>
              <a:rPr lang="en-US" sz="2400" dirty="0" err="1">
                <a:latin typeface="+mj-lt"/>
              </a:rPr>
              <a:t>hiện</a:t>
            </a:r>
            <a:r>
              <a:rPr lang="en-US" sz="2400" dirty="0">
                <a:latin typeface="+mj-lt"/>
              </a:rPr>
              <a:t> </a:t>
            </a:r>
            <a:r>
              <a:rPr lang="vi-VN" sz="2400" dirty="0">
                <a:latin typeface="+mj-lt"/>
              </a:rPr>
              <a:t>chấm phúc khảo</a:t>
            </a:r>
            <a:endParaRPr lang="en-US" sz="2400" dirty="0">
              <a:latin typeface="+mj-lt"/>
            </a:endParaRPr>
          </a:p>
        </p:txBody>
      </p:sp>
      <p:sp>
        <p:nvSpPr>
          <p:cNvPr id="16" name="TextBox 15">
            <a:extLst>
              <a:ext uri="{FF2B5EF4-FFF2-40B4-BE49-F238E27FC236}">
                <a16:creationId xmlns:a16="http://schemas.microsoft.com/office/drawing/2014/main" id="{1627758F-1586-43AB-80F8-BC1692C4CCF0}"/>
              </a:ext>
            </a:extLst>
          </p:cNvPr>
          <p:cNvSpPr txBox="1"/>
          <p:nvPr/>
        </p:nvSpPr>
        <p:spPr>
          <a:xfrm>
            <a:off x="100433" y="4483668"/>
            <a:ext cx="6724040" cy="1569660"/>
          </a:xfrm>
          <a:prstGeom prst="rect">
            <a:avLst/>
          </a:prstGeom>
          <a:noFill/>
        </p:spPr>
        <p:txBody>
          <a:bodyPr wrap="square">
            <a:spAutoFit/>
          </a:bodyPr>
          <a:lstStyle/>
          <a:p>
            <a:pPr algn="just"/>
            <a:r>
              <a:rPr lang="en-US" sz="2400" b="1" dirty="0">
                <a:solidFill>
                  <a:srgbClr val="FF0000"/>
                </a:solidFill>
                <a:latin typeface="+mj-lt"/>
              </a:rPr>
              <a:t>5</a:t>
            </a:r>
            <a:r>
              <a:rPr lang="en-US" sz="2400" b="1" dirty="0">
                <a:latin typeface="+mj-lt"/>
              </a:rPr>
              <a:t>. </a:t>
            </a:r>
            <a:r>
              <a:rPr lang="vi-VN" sz="2400">
                <a:latin typeface="+mj-lt"/>
              </a:rPr>
              <a:t>Phòng </a:t>
            </a:r>
            <a:r>
              <a:rPr lang="en-US" sz="2400">
                <a:latin typeface="+mj-lt"/>
              </a:rPr>
              <a:t>KT&amp;</a:t>
            </a:r>
            <a:r>
              <a:rPr lang="vi-VN" sz="2400">
                <a:latin typeface="+mj-lt"/>
              </a:rPr>
              <a:t>ĐBCL </a:t>
            </a:r>
            <a:r>
              <a:rPr lang="vi-VN" sz="2400" dirty="0">
                <a:latin typeface="+mj-lt"/>
              </a:rPr>
              <a:t>công bố rộng rãi kết quả phúc khảo bài thi trên </a:t>
            </a:r>
            <a:r>
              <a:rPr lang="vi-VN" sz="2400">
                <a:latin typeface="+mj-lt"/>
              </a:rPr>
              <a:t>website </a:t>
            </a:r>
            <a:r>
              <a:rPr lang="en-US" sz="2400">
                <a:solidFill>
                  <a:srgbClr val="FF0000"/>
                </a:solidFill>
              </a:rPr>
              <a:t>https://sinhvien.uneti.edu.vn/ </a:t>
            </a:r>
            <a:r>
              <a:rPr lang="en-US" sz="2400">
                <a:latin typeface="+mj-lt"/>
              </a:rPr>
              <a:t>sau </a:t>
            </a:r>
            <a:r>
              <a:rPr lang="en-US" sz="2400" dirty="0" err="1">
                <a:latin typeface="+mj-lt"/>
              </a:rPr>
              <a:t>khi</a:t>
            </a:r>
            <a:r>
              <a:rPr lang="en-US" sz="2400" dirty="0">
                <a:latin typeface="+mj-lt"/>
              </a:rPr>
              <a:t> </a:t>
            </a:r>
            <a:r>
              <a:rPr lang="en-US" sz="2400" dirty="0" err="1">
                <a:latin typeface="+mj-lt"/>
              </a:rPr>
              <a:t>Chủ</a:t>
            </a:r>
            <a:r>
              <a:rPr lang="en-US" sz="2400" dirty="0">
                <a:latin typeface="+mj-lt"/>
              </a:rPr>
              <a:t> </a:t>
            </a:r>
            <a:r>
              <a:rPr lang="en-US" sz="2400" dirty="0" err="1">
                <a:latin typeface="+mj-lt"/>
              </a:rPr>
              <a:t>tịch</a:t>
            </a:r>
            <a:r>
              <a:rPr lang="en-US" sz="2400" dirty="0">
                <a:latin typeface="+mj-lt"/>
              </a:rPr>
              <a:t> </a:t>
            </a:r>
            <a:r>
              <a:rPr lang="en-US" sz="2400" dirty="0" err="1">
                <a:latin typeface="+mj-lt"/>
              </a:rPr>
              <a:t>Hội</a:t>
            </a:r>
            <a:r>
              <a:rPr lang="en-US" sz="2400" dirty="0">
                <a:latin typeface="+mj-lt"/>
              </a:rPr>
              <a:t> </a:t>
            </a:r>
            <a:r>
              <a:rPr lang="en-US" sz="2400" dirty="0" err="1">
                <a:latin typeface="+mj-lt"/>
              </a:rPr>
              <a:t>đồng</a:t>
            </a:r>
            <a:r>
              <a:rPr lang="en-US" sz="2400" dirty="0">
                <a:latin typeface="+mj-lt"/>
              </a:rPr>
              <a:t> </a:t>
            </a:r>
            <a:r>
              <a:rPr lang="en-US" sz="2400" dirty="0" err="1">
                <a:latin typeface="+mj-lt"/>
              </a:rPr>
              <a:t>thi</a:t>
            </a:r>
            <a:r>
              <a:rPr lang="en-US" sz="2400" dirty="0">
                <a:latin typeface="+mj-lt"/>
              </a:rPr>
              <a:t> </a:t>
            </a:r>
            <a:r>
              <a:rPr lang="en-US" sz="2400" dirty="0" err="1">
                <a:latin typeface="+mj-lt"/>
              </a:rPr>
              <a:t>ký</a:t>
            </a:r>
            <a:r>
              <a:rPr lang="en-US" sz="2400" dirty="0">
                <a:latin typeface="+mj-lt"/>
              </a:rPr>
              <a:t> </a:t>
            </a:r>
            <a:r>
              <a:rPr lang="en-US" sz="2400" dirty="0" err="1">
                <a:latin typeface="+mj-lt"/>
              </a:rPr>
              <a:t>duyệt</a:t>
            </a:r>
            <a:r>
              <a:rPr lang="en-US" sz="2400" dirty="0">
                <a:latin typeface="+mj-lt"/>
              </a:rPr>
              <a:t> </a:t>
            </a:r>
          </a:p>
        </p:txBody>
      </p:sp>
      <p:pic>
        <p:nvPicPr>
          <p:cNvPr id="2" name="Picture 1">
            <a:extLst>
              <a:ext uri="{FF2B5EF4-FFF2-40B4-BE49-F238E27FC236}">
                <a16:creationId xmlns:a16="http://schemas.microsoft.com/office/drawing/2014/main" id="{C3BDBA2E-6E04-49EA-AD17-426B02109A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1584135"/>
            <a:ext cx="2971800" cy="2083443"/>
          </a:xfrm>
          <a:prstGeom prst="rect">
            <a:avLst/>
          </a:prstGeom>
        </p:spPr>
      </p:pic>
      <p:pic>
        <p:nvPicPr>
          <p:cNvPr id="3" name="Picture 2">
            <a:extLst>
              <a:ext uri="{FF2B5EF4-FFF2-40B4-BE49-F238E27FC236}">
                <a16:creationId xmlns:a16="http://schemas.microsoft.com/office/drawing/2014/main" id="{4121E563-1FC9-48FC-A4B0-52C2C3073D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781891"/>
            <a:ext cx="3017520" cy="2258737"/>
          </a:xfrm>
          <a:prstGeom prst="rect">
            <a:avLst/>
          </a:prstGeom>
        </p:spPr>
      </p:pic>
      <p:sp>
        <p:nvSpPr>
          <p:cNvPr id="17" name="Rectangle 6">
            <a:extLst>
              <a:ext uri="{FF2B5EF4-FFF2-40B4-BE49-F238E27FC236}">
                <a16:creationId xmlns:a16="http://schemas.microsoft.com/office/drawing/2014/main" id="{8A9A1F1D-F860-47DB-A1CD-FF99F489DDA8}"/>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2413545736"/>
      </p:ext>
    </p:extLst>
  </p:cSld>
  <p:clrMapOvr>
    <a:masterClrMapping/>
  </p:clrMapOvr>
  <p:transition>
    <p:split orient="vert" dir="in"/>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dirty="0">
                <a:solidFill>
                  <a:schemeClr val="bg1"/>
                </a:solidFill>
              </a:rPr>
              <a:t>2</a:t>
            </a:r>
            <a:r>
              <a:rPr lang="en-US" sz="2600" b="1">
                <a:solidFill>
                  <a:schemeClr val="bg1"/>
                </a:solidFill>
              </a:rPr>
              <a:t>. Các quy </a:t>
            </a:r>
            <a:r>
              <a:rPr lang="en-US" sz="2600" b="1" dirty="0" err="1">
                <a:solidFill>
                  <a:schemeClr val="bg1"/>
                </a:solidFill>
              </a:rPr>
              <a:t>định</a:t>
            </a:r>
            <a:r>
              <a:rPr lang="en-US" sz="2600" b="1" dirty="0">
                <a:solidFill>
                  <a:schemeClr val="bg1"/>
                </a:solidFill>
              </a:rPr>
              <a:t> </a:t>
            </a:r>
            <a:r>
              <a:rPr lang="en-US" sz="2600" b="1" dirty="0" err="1">
                <a:solidFill>
                  <a:schemeClr val="bg1"/>
                </a:solidFill>
              </a:rPr>
              <a:t>về</a:t>
            </a:r>
            <a:r>
              <a:rPr lang="en-US" sz="2600" b="1" dirty="0">
                <a:solidFill>
                  <a:schemeClr val="bg1"/>
                </a:solidFill>
              </a:rPr>
              <a:t> </a:t>
            </a:r>
            <a:r>
              <a:rPr lang="en-US" sz="2600" b="1" dirty="0" err="1">
                <a:solidFill>
                  <a:schemeClr val="bg1"/>
                </a:solidFill>
              </a:rPr>
              <a:t>kiểm</a:t>
            </a:r>
            <a:r>
              <a:rPr lang="en-US" sz="2600" b="1" dirty="0">
                <a:solidFill>
                  <a:schemeClr val="bg1"/>
                </a:solidFill>
              </a:rPr>
              <a:t> </a:t>
            </a:r>
            <a:r>
              <a:rPr lang="en-US" sz="2600" b="1" dirty="0" err="1">
                <a:solidFill>
                  <a:schemeClr val="bg1"/>
                </a:solidFill>
              </a:rPr>
              <a:t>tra</a:t>
            </a:r>
            <a:r>
              <a:rPr lang="en-US" sz="2600" b="1" dirty="0">
                <a:solidFill>
                  <a:schemeClr val="bg1"/>
                </a:solidFill>
              </a:rPr>
              <a:t> </a:t>
            </a:r>
            <a:r>
              <a:rPr lang="en-US" sz="2600" b="1" dirty="0" err="1">
                <a:solidFill>
                  <a:schemeClr val="bg1"/>
                </a:solidFill>
              </a:rPr>
              <a:t>và</a:t>
            </a:r>
            <a:r>
              <a:rPr lang="en-US" sz="2600" b="1" dirty="0">
                <a:solidFill>
                  <a:schemeClr val="bg1"/>
                </a:solidFill>
              </a:rPr>
              <a:t> </a:t>
            </a:r>
            <a:r>
              <a:rPr lang="en-US" sz="2600" b="1" dirty="0" err="1">
                <a:solidFill>
                  <a:schemeClr val="bg1"/>
                </a:solidFill>
              </a:rPr>
              <a:t>thi</a:t>
            </a:r>
            <a:r>
              <a:rPr lang="en-US" sz="2600" b="1" dirty="0">
                <a:solidFill>
                  <a:schemeClr val="bg1"/>
                </a:solidFill>
              </a:rPr>
              <a:t> </a:t>
            </a:r>
            <a:r>
              <a:rPr lang="en-US" sz="2600" b="1" dirty="0" err="1">
                <a:solidFill>
                  <a:schemeClr val="bg1"/>
                </a:solidFill>
              </a:rPr>
              <a:t>kết</a:t>
            </a:r>
            <a:r>
              <a:rPr lang="en-US" sz="2600" b="1" dirty="0">
                <a:solidFill>
                  <a:schemeClr val="bg1"/>
                </a:solidFill>
              </a:rPr>
              <a:t> </a:t>
            </a:r>
            <a:r>
              <a:rPr lang="en-US" sz="2600" b="1" dirty="0" err="1">
                <a:solidFill>
                  <a:schemeClr val="bg1"/>
                </a:solidFill>
              </a:rPr>
              <a:t>thúc</a:t>
            </a:r>
            <a:r>
              <a:rPr lang="en-US" sz="2600" b="1" dirty="0">
                <a:solidFill>
                  <a:schemeClr val="bg1"/>
                </a:solidFill>
              </a:rPr>
              <a:t> </a:t>
            </a:r>
            <a:r>
              <a:rPr lang="en-US" sz="2600" b="1" dirty="0" err="1">
                <a:solidFill>
                  <a:schemeClr val="bg1"/>
                </a:solidFill>
              </a:rPr>
              <a:t>học</a:t>
            </a:r>
            <a:r>
              <a:rPr lang="en-US" sz="2600" b="1" dirty="0">
                <a:solidFill>
                  <a:schemeClr val="bg1"/>
                </a:solidFill>
              </a:rPr>
              <a:t> </a:t>
            </a:r>
            <a:r>
              <a:rPr lang="en-US" sz="2600" b="1" dirty="0" err="1">
                <a:solidFill>
                  <a:schemeClr val="bg1"/>
                </a:solidFill>
              </a:rPr>
              <a:t>phần</a:t>
            </a:r>
            <a:endParaRPr lang="en-US" sz="2600" b="1" dirty="0">
              <a:solidFill>
                <a:schemeClr val="bg1"/>
              </a:solidFill>
            </a:endParaRPr>
          </a:p>
        </p:txBody>
      </p:sp>
      <p:sp>
        <p:nvSpPr>
          <p:cNvPr id="12" name="TextBox 11">
            <a:extLst>
              <a:ext uri="{FF2B5EF4-FFF2-40B4-BE49-F238E27FC236}">
                <a16:creationId xmlns:a16="http://schemas.microsoft.com/office/drawing/2014/main" id="{E6143613-1FB6-4725-8117-674E7A6BC716}"/>
              </a:ext>
            </a:extLst>
          </p:cNvPr>
          <p:cNvSpPr txBox="1"/>
          <p:nvPr/>
        </p:nvSpPr>
        <p:spPr>
          <a:xfrm>
            <a:off x="-152400" y="1340427"/>
            <a:ext cx="9601200" cy="461665"/>
          </a:xfrm>
          <a:prstGeom prst="rect">
            <a:avLst/>
          </a:prstGeom>
          <a:noFill/>
        </p:spPr>
        <p:txBody>
          <a:bodyPr wrap="square">
            <a:spAutoFit/>
          </a:bodyPr>
          <a:lstStyle/>
          <a:p>
            <a:pPr algn="just"/>
            <a:r>
              <a:rPr lang="en-US" sz="2400" b="1" i="0" u="none" strike="noStrike" baseline="0" dirty="0">
                <a:solidFill>
                  <a:srgbClr val="0000CC"/>
                </a:solidFill>
                <a:latin typeface="+mj-lt"/>
              </a:rPr>
              <a:t>       </a:t>
            </a:r>
            <a:r>
              <a:rPr lang="en-US" sz="2400" b="1" dirty="0" err="1">
                <a:solidFill>
                  <a:srgbClr val="0000CC"/>
                </a:solidFill>
                <a:latin typeface="+mj-lt"/>
              </a:rPr>
              <a:t>Quy</a:t>
            </a:r>
            <a:r>
              <a:rPr lang="en-US" sz="2400" b="1" dirty="0">
                <a:solidFill>
                  <a:srgbClr val="0000CC"/>
                </a:solidFill>
                <a:latin typeface="+mj-lt"/>
              </a:rPr>
              <a:t> </a:t>
            </a:r>
            <a:r>
              <a:rPr lang="en-US" sz="2400" b="1" dirty="0" err="1">
                <a:solidFill>
                  <a:srgbClr val="0000CC"/>
                </a:solidFill>
                <a:latin typeface="+mj-lt"/>
              </a:rPr>
              <a:t>định</a:t>
            </a:r>
            <a:r>
              <a:rPr lang="en-US" sz="2400" b="1" dirty="0">
                <a:solidFill>
                  <a:srgbClr val="0000CC"/>
                </a:solidFill>
                <a:latin typeface="+mj-lt"/>
              </a:rPr>
              <a:t> </a:t>
            </a:r>
            <a:r>
              <a:rPr lang="en-US" sz="2400" b="1" dirty="0" err="1">
                <a:solidFill>
                  <a:srgbClr val="0000CC"/>
                </a:solidFill>
                <a:latin typeface="+mj-lt"/>
              </a:rPr>
              <a:t>về</a:t>
            </a:r>
            <a:r>
              <a:rPr lang="en-US" sz="2400" b="1" dirty="0">
                <a:solidFill>
                  <a:srgbClr val="0000CC"/>
                </a:solidFill>
                <a:latin typeface="+mj-lt"/>
              </a:rPr>
              <a:t> </a:t>
            </a:r>
            <a:r>
              <a:rPr lang="en-US" sz="2400" b="1" dirty="0" err="1">
                <a:solidFill>
                  <a:srgbClr val="0000CC"/>
                </a:solidFill>
                <a:latin typeface="+mj-lt"/>
              </a:rPr>
              <a:t>đăng</a:t>
            </a:r>
            <a:r>
              <a:rPr lang="en-US" sz="2400" b="1" dirty="0">
                <a:solidFill>
                  <a:srgbClr val="0000CC"/>
                </a:solidFill>
                <a:latin typeface="+mj-lt"/>
              </a:rPr>
              <a:t> </a:t>
            </a:r>
            <a:r>
              <a:rPr lang="en-US" sz="2400" b="1" dirty="0" err="1">
                <a:solidFill>
                  <a:srgbClr val="0000CC"/>
                </a:solidFill>
                <a:latin typeface="+mj-lt"/>
              </a:rPr>
              <a:t>ký</a:t>
            </a:r>
            <a:r>
              <a:rPr lang="en-US" sz="2400" b="1" dirty="0">
                <a:solidFill>
                  <a:srgbClr val="0000CC"/>
                </a:solidFill>
                <a:latin typeface="+mj-lt"/>
              </a:rPr>
              <a:t> </a:t>
            </a:r>
            <a:r>
              <a:rPr lang="en-US" sz="2400" b="1" dirty="0" err="1">
                <a:solidFill>
                  <a:srgbClr val="0000CC"/>
                </a:solidFill>
                <a:latin typeface="+mj-lt"/>
              </a:rPr>
              <a:t>thi</a:t>
            </a:r>
            <a:r>
              <a:rPr lang="en-US" sz="2400" b="1" dirty="0">
                <a:solidFill>
                  <a:srgbClr val="0000CC"/>
                </a:solidFill>
                <a:latin typeface="+mj-lt"/>
              </a:rPr>
              <a:t> </a:t>
            </a:r>
            <a:r>
              <a:rPr lang="en-US" sz="2400" b="1" dirty="0" err="1">
                <a:solidFill>
                  <a:srgbClr val="0000CC"/>
                </a:solidFill>
                <a:latin typeface="+mj-lt"/>
              </a:rPr>
              <a:t>lại</a:t>
            </a:r>
            <a:r>
              <a:rPr lang="en-US" sz="2400" b="1" i="0" u="none" strike="noStrike" baseline="0" dirty="0">
                <a:solidFill>
                  <a:srgbClr val="0000CC"/>
                </a:solidFill>
                <a:latin typeface="+mj-lt"/>
              </a:rPr>
              <a:t>:</a:t>
            </a:r>
            <a:r>
              <a:rPr lang="vi-VN" sz="2400" b="1" i="0" u="none" strike="noStrike" baseline="0" dirty="0">
                <a:solidFill>
                  <a:srgbClr val="0000CC"/>
                </a:solidFill>
                <a:latin typeface="+mj-lt"/>
              </a:rPr>
              <a:t> </a:t>
            </a:r>
            <a:endParaRPr lang="en-US" sz="2400" b="1" dirty="0">
              <a:solidFill>
                <a:srgbClr val="0000CC"/>
              </a:solidFill>
              <a:latin typeface="+mj-lt"/>
            </a:endParaRPr>
          </a:p>
        </p:txBody>
      </p:sp>
      <p:sp>
        <p:nvSpPr>
          <p:cNvPr id="13" name="Rectangle 12">
            <a:extLst>
              <a:ext uri="{FF2B5EF4-FFF2-40B4-BE49-F238E27FC236}">
                <a16:creationId xmlns:a16="http://schemas.microsoft.com/office/drawing/2014/main" id="{DE798D2D-1573-4DBA-A500-97CB69E4B86C}"/>
              </a:ext>
            </a:extLst>
          </p:cNvPr>
          <p:cNvSpPr/>
          <p:nvPr/>
        </p:nvSpPr>
        <p:spPr>
          <a:xfrm>
            <a:off x="15240" y="1420368"/>
            <a:ext cx="474810" cy="461665"/>
          </a:xfrm>
          <a:prstGeom prst="rect">
            <a:avLst/>
          </a:prstGeom>
        </p:spPr>
        <p:txBody>
          <a:bodyPr wrap="none">
            <a:spAutoFit/>
          </a:bodyPr>
          <a:lstStyle/>
          <a:p>
            <a:r>
              <a:rPr lang="en-US" sz="2400" b="1" dirty="0">
                <a:solidFill>
                  <a:srgbClr val="FF33CC"/>
                </a:solidFill>
                <a:sym typeface="Wingdings" pitchFamily="2" charset="2"/>
              </a:rPr>
              <a:t></a:t>
            </a:r>
            <a:endParaRPr lang="en-US" sz="2400" dirty="0"/>
          </a:p>
        </p:txBody>
      </p:sp>
      <p:pic>
        <p:nvPicPr>
          <p:cNvPr id="2" name="Picture 1">
            <a:extLst>
              <a:ext uri="{FF2B5EF4-FFF2-40B4-BE49-F238E27FC236}">
                <a16:creationId xmlns:a16="http://schemas.microsoft.com/office/drawing/2014/main" id="{C3BDBA2E-6E04-49EA-AD17-426B02109A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1452" y="1603947"/>
            <a:ext cx="2971800" cy="2083443"/>
          </a:xfrm>
          <a:prstGeom prst="rect">
            <a:avLst/>
          </a:prstGeom>
        </p:spPr>
      </p:pic>
      <p:sp>
        <p:nvSpPr>
          <p:cNvPr id="4" name="TextBox 3">
            <a:extLst>
              <a:ext uri="{FF2B5EF4-FFF2-40B4-BE49-F238E27FC236}">
                <a16:creationId xmlns:a16="http://schemas.microsoft.com/office/drawing/2014/main" id="{C224B110-4A30-46E7-A453-E60884F7F488}"/>
              </a:ext>
            </a:extLst>
          </p:cNvPr>
          <p:cNvSpPr txBox="1"/>
          <p:nvPr/>
        </p:nvSpPr>
        <p:spPr>
          <a:xfrm>
            <a:off x="33604" y="1776845"/>
            <a:ext cx="6724040" cy="2123658"/>
          </a:xfrm>
          <a:prstGeom prst="rect">
            <a:avLst/>
          </a:prstGeom>
          <a:noFill/>
        </p:spPr>
        <p:txBody>
          <a:bodyPr wrap="square">
            <a:spAutoFit/>
          </a:bodyPr>
          <a:lstStyle/>
          <a:p>
            <a:pPr algn="just"/>
            <a:r>
              <a:rPr lang="en-US" sz="2000" b="1" dirty="0">
                <a:solidFill>
                  <a:srgbClr val="FF0000"/>
                </a:solidFill>
                <a:latin typeface="+mj-lt"/>
              </a:rPr>
              <a:t>1.</a:t>
            </a:r>
            <a:r>
              <a:rPr lang="en-US" sz="2000" b="1" dirty="0">
                <a:latin typeface="+mj-lt"/>
              </a:rPr>
              <a:t> </a:t>
            </a:r>
            <a:r>
              <a:rPr lang="vi-VN" sz="2200" dirty="0">
                <a:latin typeface="+mj-lt"/>
              </a:rPr>
              <a:t>Sinh viên</a:t>
            </a:r>
            <a:r>
              <a:rPr lang="en-US" sz="2200" dirty="0">
                <a:latin typeface="+mj-lt"/>
              </a:rPr>
              <a:t>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trên</a:t>
            </a:r>
            <a:r>
              <a:rPr lang="en-US" sz="2200" dirty="0">
                <a:latin typeface="+mj-lt"/>
              </a:rPr>
              <a:t> </a:t>
            </a:r>
            <a:r>
              <a:rPr lang="en-US" sz="2200" dirty="0" err="1">
                <a:latin typeface="+mj-lt"/>
              </a:rPr>
              <a:t>trang</a:t>
            </a:r>
            <a:r>
              <a:rPr lang="en-US" sz="2200" dirty="0">
                <a:latin typeface="+mj-lt"/>
              </a:rPr>
              <a:t> </a:t>
            </a:r>
            <a:r>
              <a:rPr lang="en-US" sz="2200" dirty="0" err="1">
                <a:latin typeface="+mj-lt"/>
              </a:rPr>
              <a:t>cá</a:t>
            </a:r>
            <a:r>
              <a:rPr lang="en-US" sz="2200" dirty="0">
                <a:latin typeface="+mj-lt"/>
              </a:rPr>
              <a:t> </a:t>
            </a:r>
            <a:r>
              <a:rPr lang="en-US" sz="2200" dirty="0" err="1">
                <a:latin typeface="+mj-lt"/>
              </a:rPr>
              <a:t>nhân</a:t>
            </a:r>
            <a:r>
              <a:rPr lang="vi-VN" sz="2200" dirty="0">
                <a:latin typeface="+mj-lt"/>
              </a:rPr>
              <a:t> (</a:t>
            </a:r>
            <a:r>
              <a:rPr lang="en-US" sz="2200" dirty="0" err="1">
                <a:latin typeface="+mj-lt"/>
              </a:rPr>
              <a:t>trong</a:t>
            </a:r>
            <a:r>
              <a:rPr lang="en-US" sz="2200" dirty="0">
                <a:latin typeface="+mj-lt"/>
              </a:rPr>
              <a:t> </a:t>
            </a:r>
            <a:r>
              <a:rPr lang="en-US" sz="2200" dirty="0" err="1">
                <a:latin typeface="+mj-lt"/>
              </a:rPr>
              <a:t>trường</a:t>
            </a:r>
            <a:r>
              <a:rPr lang="en-US" sz="2200" dirty="0">
                <a:latin typeface="+mj-lt"/>
              </a:rPr>
              <a:t> </a:t>
            </a:r>
            <a:r>
              <a:rPr lang="en-US" sz="2200" dirty="0" err="1">
                <a:latin typeface="+mj-lt"/>
              </a:rPr>
              <a:t>hợp</a:t>
            </a:r>
            <a:r>
              <a:rPr lang="en-US" sz="2200" dirty="0">
                <a:latin typeface="+mj-lt"/>
              </a:rPr>
              <a:t> </a:t>
            </a:r>
            <a:r>
              <a:rPr lang="en-US" sz="2200" dirty="0" err="1">
                <a:latin typeface="+mj-lt"/>
              </a:rPr>
              <a:t>sinh</a:t>
            </a:r>
            <a:r>
              <a:rPr lang="en-US" sz="2200" dirty="0">
                <a:latin typeface="+mj-lt"/>
              </a:rPr>
              <a:t> </a:t>
            </a:r>
            <a:r>
              <a:rPr lang="en-US" sz="2200" dirty="0" err="1">
                <a:latin typeface="+mj-lt"/>
              </a:rPr>
              <a:t>viên</a:t>
            </a:r>
            <a:r>
              <a:rPr lang="en-US" sz="2200" dirty="0">
                <a:latin typeface="+mj-lt"/>
              </a:rPr>
              <a:t> </a:t>
            </a:r>
            <a:r>
              <a:rPr lang="en-US" sz="2200" dirty="0" err="1">
                <a:latin typeface="+mj-lt"/>
              </a:rPr>
              <a:t>không</a:t>
            </a:r>
            <a:r>
              <a:rPr lang="en-US" sz="2200" dirty="0">
                <a:latin typeface="+mj-lt"/>
              </a:rPr>
              <a:t> </a:t>
            </a:r>
            <a:r>
              <a:rPr lang="en-US" sz="2200" dirty="0" err="1">
                <a:latin typeface="+mj-lt"/>
              </a:rPr>
              <a:t>thể</a:t>
            </a:r>
            <a:r>
              <a:rPr lang="en-US" sz="2200" dirty="0">
                <a:latin typeface="+mj-lt"/>
              </a:rPr>
              <a:t>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được</a:t>
            </a:r>
            <a:r>
              <a:rPr lang="en-US" sz="2200" dirty="0">
                <a:latin typeface="+mj-lt"/>
              </a:rPr>
              <a:t> web </a:t>
            </a:r>
            <a:r>
              <a:rPr lang="en-US" sz="2200" dirty="0" err="1">
                <a:latin typeface="+mj-lt"/>
              </a:rPr>
              <a:t>thì</a:t>
            </a:r>
            <a:r>
              <a:rPr lang="en-US" sz="2200" dirty="0">
                <a:latin typeface="+mj-lt"/>
              </a:rPr>
              <a:t> </a:t>
            </a:r>
            <a:r>
              <a:rPr lang="en-US" sz="2200" dirty="0" err="1">
                <a:latin typeface="+mj-lt"/>
              </a:rPr>
              <a:t>sinh</a:t>
            </a:r>
            <a:r>
              <a:rPr lang="en-US" sz="2200" dirty="0">
                <a:latin typeface="+mj-lt"/>
              </a:rPr>
              <a:t> </a:t>
            </a:r>
            <a:r>
              <a:rPr lang="en-US" sz="2200" dirty="0" err="1">
                <a:latin typeface="+mj-lt"/>
              </a:rPr>
              <a:t>viên</a:t>
            </a:r>
            <a:r>
              <a:rPr lang="en-US" sz="2200" dirty="0">
                <a:latin typeface="+mj-lt"/>
              </a:rPr>
              <a:t> </a:t>
            </a:r>
            <a:r>
              <a:rPr lang="en-US" sz="2200" dirty="0" err="1">
                <a:latin typeface="+mj-lt"/>
              </a:rPr>
              <a:t>có</a:t>
            </a:r>
            <a:r>
              <a:rPr lang="en-US" sz="2200" dirty="0">
                <a:latin typeface="+mj-lt"/>
              </a:rPr>
              <a:t> </a:t>
            </a:r>
            <a:r>
              <a:rPr lang="en-US" sz="2200" dirty="0" err="1">
                <a:latin typeface="+mj-lt"/>
              </a:rPr>
              <a:t>thể</a:t>
            </a:r>
            <a:r>
              <a:rPr lang="en-US" sz="2200" dirty="0">
                <a:latin typeface="+mj-lt"/>
              </a:rPr>
              <a:t> </a:t>
            </a:r>
            <a:r>
              <a:rPr lang="en-US" sz="2200" dirty="0" err="1">
                <a:latin typeface="+mj-lt"/>
              </a:rPr>
              <a:t>đến</a:t>
            </a:r>
            <a:r>
              <a:rPr lang="en-US" sz="2200" dirty="0">
                <a:latin typeface="+mj-lt"/>
              </a:rPr>
              <a:t> </a:t>
            </a:r>
            <a:r>
              <a:rPr lang="en-US" sz="2200" dirty="0" err="1">
                <a:latin typeface="+mj-lt"/>
              </a:rPr>
              <a:t>bộ</a:t>
            </a:r>
            <a:r>
              <a:rPr lang="en-US" sz="2200" dirty="0">
                <a:latin typeface="+mj-lt"/>
              </a:rPr>
              <a:t> </a:t>
            </a:r>
            <a:r>
              <a:rPr lang="en-US" sz="2200" dirty="0" err="1">
                <a:latin typeface="+mj-lt"/>
              </a:rPr>
              <a:t>phận</a:t>
            </a:r>
            <a:r>
              <a:rPr lang="en-US" sz="2200" dirty="0">
                <a:latin typeface="+mj-lt"/>
              </a:rPr>
              <a:t> </a:t>
            </a:r>
            <a:r>
              <a:rPr lang="en-US" sz="2200" dirty="0" err="1">
                <a:latin typeface="+mj-lt"/>
              </a:rPr>
              <a:t>một</a:t>
            </a:r>
            <a:r>
              <a:rPr lang="en-US" sz="2200" dirty="0">
                <a:latin typeface="+mj-lt"/>
              </a:rPr>
              <a:t> </a:t>
            </a:r>
            <a:r>
              <a:rPr lang="en-US" sz="2200" dirty="0" err="1">
                <a:latin typeface="+mj-lt"/>
              </a:rPr>
              <a:t>cửa</a:t>
            </a:r>
            <a:r>
              <a:rPr lang="en-US" sz="2200" dirty="0">
                <a:latin typeface="+mj-lt"/>
              </a:rPr>
              <a:t> </a:t>
            </a:r>
            <a:r>
              <a:rPr lang="vi-VN" sz="2200" dirty="0">
                <a:latin typeface="+mj-lt"/>
              </a:rPr>
              <a:t>để </a:t>
            </a:r>
            <a:r>
              <a:rPr lang="en-US" sz="2200" dirty="0" err="1">
                <a:latin typeface="+mj-lt"/>
              </a:rPr>
              <a:t>được</a:t>
            </a:r>
            <a:r>
              <a:rPr lang="en-US" sz="2200" dirty="0">
                <a:latin typeface="+mj-lt"/>
              </a:rPr>
              <a:t> </a:t>
            </a:r>
            <a:r>
              <a:rPr lang="en-US" sz="2200" dirty="0" err="1">
                <a:latin typeface="+mj-lt"/>
              </a:rPr>
              <a:t>hướng</a:t>
            </a:r>
            <a:r>
              <a:rPr lang="en-US" sz="2200" dirty="0">
                <a:latin typeface="+mj-lt"/>
              </a:rPr>
              <a:t> </a:t>
            </a:r>
            <a:r>
              <a:rPr lang="en-US" sz="2200" dirty="0" err="1">
                <a:latin typeface="+mj-lt"/>
              </a:rPr>
              <a:t>dẫn</a:t>
            </a:r>
            <a:r>
              <a:rPr lang="en-US" sz="2200" dirty="0">
                <a:latin typeface="+mj-lt"/>
              </a:rPr>
              <a:t>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Lệ</a:t>
            </a:r>
            <a:r>
              <a:rPr lang="en-US" sz="2200" dirty="0">
                <a:latin typeface="+mj-lt"/>
              </a:rPr>
              <a:t> </a:t>
            </a:r>
            <a:r>
              <a:rPr lang="en-US" sz="2200" dirty="0" err="1">
                <a:latin typeface="+mj-lt"/>
              </a:rPr>
              <a:t>phí</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của</a:t>
            </a:r>
            <a:r>
              <a:rPr lang="en-US" sz="2200" dirty="0">
                <a:latin typeface="+mj-lt"/>
              </a:rPr>
              <a:t> </a:t>
            </a:r>
            <a:r>
              <a:rPr lang="en-US" sz="2200" dirty="0" err="1">
                <a:latin typeface="+mj-lt"/>
              </a:rPr>
              <a:t>sinh</a:t>
            </a:r>
            <a:r>
              <a:rPr lang="en-US" sz="2200" dirty="0">
                <a:latin typeface="+mj-lt"/>
              </a:rPr>
              <a:t> </a:t>
            </a:r>
            <a:r>
              <a:rPr lang="en-US" sz="2200" dirty="0" err="1">
                <a:latin typeface="+mj-lt"/>
              </a:rPr>
              <a:t>viên</a:t>
            </a:r>
            <a:r>
              <a:rPr lang="en-US" sz="2200" dirty="0">
                <a:latin typeface="+mj-lt"/>
              </a:rPr>
              <a:t> </a:t>
            </a:r>
            <a:r>
              <a:rPr lang="en-US" sz="2200" dirty="0" err="1">
                <a:latin typeface="+mj-lt"/>
              </a:rPr>
              <a:t>sẽ</a:t>
            </a:r>
            <a:r>
              <a:rPr lang="en-US" sz="2200" dirty="0">
                <a:latin typeface="+mj-lt"/>
              </a:rPr>
              <a:t> </a:t>
            </a:r>
            <a:r>
              <a:rPr lang="en-US" sz="2200" dirty="0" err="1">
                <a:latin typeface="+mj-lt"/>
              </a:rPr>
              <a:t>được</a:t>
            </a:r>
            <a:r>
              <a:rPr lang="en-US" sz="2200" dirty="0">
                <a:latin typeface="+mj-lt"/>
              </a:rPr>
              <a:t> </a:t>
            </a:r>
            <a:r>
              <a:rPr lang="en-US" sz="2200" dirty="0" err="1">
                <a:latin typeface="+mj-lt"/>
              </a:rPr>
              <a:t>tính</a:t>
            </a:r>
            <a:r>
              <a:rPr lang="en-US" sz="2200" dirty="0">
                <a:latin typeface="+mj-lt"/>
              </a:rPr>
              <a:t> </a:t>
            </a:r>
            <a:r>
              <a:rPr lang="en-US" sz="2200" dirty="0" err="1">
                <a:latin typeface="+mj-lt"/>
              </a:rPr>
              <a:t>vào</a:t>
            </a:r>
            <a:r>
              <a:rPr lang="en-US" sz="2200" dirty="0">
                <a:latin typeface="+mj-lt"/>
              </a:rPr>
              <a:t> </a:t>
            </a:r>
            <a:r>
              <a:rPr lang="en-US" sz="2200" dirty="0" err="1">
                <a:latin typeface="+mj-lt"/>
              </a:rPr>
              <a:t>công</a:t>
            </a:r>
            <a:r>
              <a:rPr lang="en-US" sz="2200" dirty="0">
                <a:latin typeface="+mj-lt"/>
              </a:rPr>
              <a:t> </a:t>
            </a:r>
            <a:r>
              <a:rPr lang="en-US" sz="2200" dirty="0" err="1">
                <a:latin typeface="+mj-lt"/>
              </a:rPr>
              <a:t>nợ</a:t>
            </a:r>
            <a:r>
              <a:rPr lang="en-US" sz="2200" dirty="0">
                <a:latin typeface="+mj-lt"/>
              </a:rPr>
              <a:t> </a:t>
            </a:r>
            <a:r>
              <a:rPr lang="en-US" sz="2200" dirty="0" err="1">
                <a:latin typeface="+mj-lt"/>
              </a:rPr>
              <a:t>và</a:t>
            </a:r>
            <a:r>
              <a:rPr lang="en-US" sz="2200" dirty="0">
                <a:latin typeface="+mj-lt"/>
              </a:rPr>
              <a:t> </a:t>
            </a:r>
            <a:r>
              <a:rPr lang="en-US" sz="2200" dirty="0" err="1">
                <a:latin typeface="+mj-lt"/>
              </a:rPr>
              <a:t>sẽ</a:t>
            </a:r>
            <a:r>
              <a:rPr lang="en-US" sz="2200" dirty="0">
                <a:latin typeface="+mj-lt"/>
              </a:rPr>
              <a:t> </a:t>
            </a:r>
            <a:r>
              <a:rPr lang="en-US" sz="2200" dirty="0" err="1">
                <a:latin typeface="+mj-lt"/>
              </a:rPr>
              <a:t>nộp</a:t>
            </a:r>
            <a:r>
              <a:rPr lang="en-US" sz="2200" dirty="0">
                <a:latin typeface="+mj-lt"/>
              </a:rPr>
              <a:t> </a:t>
            </a:r>
            <a:r>
              <a:rPr lang="en-US" sz="2200" dirty="0" err="1">
                <a:latin typeface="+mj-lt"/>
              </a:rPr>
              <a:t>cùng</a:t>
            </a:r>
            <a:r>
              <a:rPr lang="en-US" sz="2200" dirty="0">
                <a:latin typeface="+mj-lt"/>
              </a:rPr>
              <a:t> </a:t>
            </a:r>
            <a:r>
              <a:rPr lang="en-US" sz="2200" dirty="0" err="1">
                <a:latin typeface="+mj-lt"/>
              </a:rPr>
              <a:t>với</a:t>
            </a:r>
            <a:r>
              <a:rPr lang="en-US" sz="2200" dirty="0">
                <a:latin typeface="+mj-lt"/>
              </a:rPr>
              <a:t> </a:t>
            </a:r>
            <a:r>
              <a:rPr lang="en-US" sz="2200" dirty="0" err="1">
                <a:latin typeface="+mj-lt"/>
              </a:rPr>
              <a:t>học</a:t>
            </a:r>
            <a:r>
              <a:rPr lang="en-US" sz="2200" dirty="0">
                <a:latin typeface="+mj-lt"/>
              </a:rPr>
              <a:t> </a:t>
            </a:r>
            <a:r>
              <a:rPr lang="en-US" sz="2200" dirty="0" err="1">
                <a:latin typeface="+mj-lt"/>
              </a:rPr>
              <a:t>phí</a:t>
            </a:r>
            <a:r>
              <a:rPr lang="en-US" sz="2200" dirty="0">
                <a:latin typeface="+mj-lt"/>
              </a:rPr>
              <a:t> </a:t>
            </a:r>
            <a:r>
              <a:rPr lang="en-US" sz="2200" dirty="0" err="1">
                <a:latin typeface="+mj-lt"/>
              </a:rPr>
              <a:t>của</a:t>
            </a:r>
            <a:r>
              <a:rPr lang="en-US" sz="2200" dirty="0">
                <a:latin typeface="+mj-lt"/>
              </a:rPr>
              <a:t> </a:t>
            </a:r>
            <a:r>
              <a:rPr lang="en-US" sz="2200" dirty="0" err="1">
                <a:latin typeface="+mj-lt"/>
              </a:rPr>
              <a:t>kỳ</a:t>
            </a:r>
            <a:r>
              <a:rPr lang="en-US" sz="2200" dirty="0">
                <a:latin typeface="+mj-lt"/>
              </a:rPr>
              <a:t> </a:t>
            </a:r>
            <a:r>
              <a:rPr lang="en-US" sz="2200" dirty="0" err="1">
                <a:latin typeface="+mj-lt"/>
              </a:rPr>
              <a:t>tiếp</a:t>
            </a:r>
            <a:r>
              <a:rPr lang="en-US" sz="2200" dirty="0">
                <a:latin typeface="+mj-lt"/>
              </a:rPr>
              <a:t> </a:t>
            </a:r>
            <a:r>
              <a:rPr lang="en-US" sz="2200" dirty="0" err="1">
                <a:latin typeface="+mj-lt"/>
              </a:rPr>
              <a:t>theo</a:t>
            </a:r>
            <a:r>
              <a:rPr lang="en-US" sz="2000" dirty="0" err="1">
                <a:latin typeface="+mj-lt"/>
              </a:rPr>
              <a:t>.</a:t>
            </a:r>
            <a:endParaRPr lang="en-US" sz="2000" dirty="0">
              <a:latin typeface="+mj-lt"/>
            </a:endParaRPr>
          </a:p>
        </p:txBody>
      </p:sp>
      <p:pic>
        <p:nvPicPr>
          <p:cNvPr id="9" name="Picture 8">
            <a:extLst>
              <a:ext uri="{FF2B5EF4-FFF2-40B4-BE49-F238E27FC236}">
                <a16:creationId xmlns:a16="http://schemas.microsoft.com/office/drawing/2014/main" id="{A9FA42F4-07C7-4118-A0C3-B48E28495D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8103" y="3838197"/>
            <a:ext cx="2919845" cy="2202431"/>
          </a:xfrm>
          <a:prstGeom prst="rect">
            <a:avLst/>
          </a:prstGeom>
        </p:spPr>
      </p:pic>
      <p:sp>
        <p:nvSpPr>
          <p:cNvPr id="14" name="TextBox 13">
            <a:extLst>
              <a:ext uri="{FF2B5EF4-FFF2-40B4-BE49-F238E27FC236}">
                <a16:creationId xmlns:a16="http://schemas.microsoft.com/office/drawing/2014/main" id="{E82BF9B9-C177-4370-81C4-3789642A7890}"/>
              </a:ext>
            </a:extLst>
          </p:cNvPr>
          <p:cNvSpPr txBox="1"/>
          <p:nvPr/>
        </p:nvSpPr>
        <p:spPr>
          <a:xfrm>
            <a:off x="76200" y="3855027"/>
            <a:ext cx="6724040" cy="769441"/>
          </a:xfrm>
          <a:prstGeom prst="rect">
            <a:avLst/>
          </a:prstGeom>
          <a:noFill/>
        </p:spPr>
        <p:txBody>
          <a:bodyPr wrap="square">
            <a:spAutoFit/>
          </a:bodyPr>
          <a:lstStyle/>
          <a:p>
            <a:pPr algn="just"/>
            <a:r>
              <a:rPr lang="en-US" sz="2200" b="1" dirty="0">
                <a:solidFill>
                  <a:srgbClr val="FF0000"/>
                </a:solidFill>
                <a:latin typeface="+mj-lt"/>
              </a:rPr>
              <a:t>2</a:t>
            </a:r>
            <a:r>
              <a:rPr lang="en-US" sz="2200" b="1" dirty="0">
                <a:latin typeface="+mj-lt"/>
              </a:rPr>
              <a:t>. </a:t>
            </a:r>
            <a:r>
              <a:rPr lang="vi-VN" sz="2200" dirty="0">
                <a:latin typeface="+mj-lt"/>
              </a:rPr>
              <a:t>Bộ phận một cửa chuyển đơn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vi-VN" sz="2200" dirty="0">
                <a:latin typeface="+mj-lt"/>
              </a:rPr>
              <a:t> đến </a:t>
            </a:r>
            <a:r>
              <a:rPr lang="vi-VN" sz="2200">
                <a:latin typeface="+mj-lt"/>
              </a:rPr>
              <a:t>Phòng </a:t>
            </a:r>
            <a:r>
              <a:rPr lang="en-US" sz="2200">
                <a:latin typeface="+mj-lt"/>
              </a:rPr>
              <a:t>KT&amp;</a:t>
            </a:r>
            <a:r>
              <a:rPr lang="vi-VN" sz="2200">
                <a:latin typeface="+mj-lt"/>
              </a:rPr>
              <a:t>ĐBCL </a:t>
            </a:r>
            <a:r>
              <a:rPr lang="vi-VN" sz="2200" dirty="0">
                <a:latin typeface="+mj-lt"/>
              </a:rPr>
              <a:t>thông qua phần mềm quản lý; </a:t>
            </a:r>
            <a:endParaRPr lang="en-US" sz="2200" dirty="0">
              <a:latin typeface="+mj-lt"/>
            </a:endParaRPr>
          </a:p>
        </p:txBody>
      </p:sp>
      <p:sp>
        <p:nvSpPr>
          <p:cNvPr id="18" name="TextBox 17">
            <a:extLst>
              <a:ext uri="{FF2B5EF4-FFF2-40B4-BE49-F238E27FC236}">
                <a16:creationId xmlns:a16="http://schemas.microsoft.com/office/drawing/2014/main" id="{69F612CE-774E-41A2-ABDD-A3C76BBBB93C}"/>
              </a:ext>
            </a:extLst>
          </p:cNvPr>
          <p:cNvSpPr txBox="1"/>
          <p:nvPr/>
        </p:nvSpPr>
        <p:spPr>
          <a:xfrm>
            <a:off x="59474" y="4582391"/>
            <a:ext cx="6778752" cy="769441"/>
          </a:xfrm>
          <a:prstGeom prst="rect">
            <a:avLst/>
          </a:prstGeom>
          <a:noFill/>
        </p:spPr>
        <p:txBody>
          <a:bodyPr wrap="square">
            <a:spAutoFit/>
          </a:bodyPr>
          <a:lstStyle/>
          <a:p>
            <a:pPr algn="just"/>
            <a:r>
              <a:rPr lang="en-US" sz="2200" b="1" dirty="0">
                <a:solidFill>
                  <a:srgbClr val="FF0000"/>
                </a:solidFill>
                <a:latin typeface="+mj-lt"/>
              </a:rPr>
              <a:t>3</a:t>
            </a:r>
            <a:r>
              <a:rPr lang="en-US" sz="2200" b="1" dirty="0">
                <a:latin typeface="+mj-lt"/>
              </a:rPr>
              <a:t>. </a:t>
            </a:r>
            <a:r>
              <a:rPr lang="vi-VN" sz="2200">
                <a:latin typeface="+mj-lt"/>
              </a:rPr>
              <a:t>Phòng </a:t>
            </a:r>
            <a:r>
              <a:rPr lang="en-US" sz="2200">
                <a:latin typeface="+mj-lt"/>
              </a:rPr>
              <a:t>KT&amp;</a:t>
            </a:r>
            <a:r>
              <a:rPr lang="vi-VN" sz="2200">
                <a:latin typeface="+mj-lt"/>
              </a:rPr>
              <a:t>ĐBCL </a:t>
            </a:r>
            <a:r>
              <a:rPr lang="en-US" sz="2200" dirty="0" err="1">
                <a:latin typeface="+mj-lt"/>
              </a:rPr>
              <a:t>tổng</a:t>
            </a:r>
            <a:r>
              <a:rPr lang="en-US" sz="2200" dirty="0">
                <a:latin typeface="+mj-lt"/>
              </a:rPr>
              <a:t> </a:t>
            </a:r>
            <a:r>
              <a:rPr lang="en-US" sz="2200" dirty="0" err="1">
                <a:latin typeface="+mj-lt"/>
              </a:rPr>
              <a:t>hợp</a:t>
            </a:r>
            <a:r>
              <a:rPr lang="en-US" sz="2200" dirty="0">
                <a:latin typeface="+mj-lt"/>
              </a:rPr>
              <a:t> </a:t>
            </a:r>
            <a:r>
              <a:rPr lang="en-US" sz="2200" dirty="0" err="1">
                <a:latin typeface="+mj-lt"/>
              </a:rPr>
              <a:t>các</a:t>
            </a:r>
            <a:r>
              <a:rPr lang="en-US" sz="2200" dirty="0">
                <a:latin typeface="+mj-lt"/>
              </a:rPr>
              <a:t> </a:t>
            </a:r>
            <a:r>
              <a:rPr lang="en-US" sz="2200" dirty="0" err="1">
                <a:latin typeface="+mj-lt"/>
              </a:rPr>
              <a:t>các</a:t>
            </a:r>
            <a:r>
              <a:rPr lang="en-US" sz="2200" dirty="0">
                <a:latin typeface="+mj-lt"/>
              </a:rPr>
              <a:t> </a:t>
            </a:r>
            <a:r>
              <a:rPr lang="en-US" sz="2200" dirty="0" err="1">
                <a:latin typeface="+mj-lt"/>
              </a:rPr>
              <a:t>đơn</a:t>
            </a:r>
            <a:r>
              <a:rPr lang="en-US" sz="2200" dirty="0">
                <a:latin typeface="+mj-lt"/>
              </a:rPr>
              <a:t> </a:t>
            </a:r>
            <a:r>
              <a:rPr lang="en-US" sz="2200" dirty="0" err="1">
                <a:latin typeface="+mj-lt"/>
              </a:rPr>
              <a:t>đăng</a:t>
            </a:r>
            <a:r>
              <a:rPr lang="en-US" sz="2200" dirty="0">
                <a:latin typeface="+mj-lt"/>
              </a:rPr>
              <a:t> </a:t>
            </a:r>
            <a:r>
              <a:rPr lang="en-US" sz="2200" dirty="0" err="1">
                <a:latin typeface="+mj-lt"/>
              </a:rPr>
              <a:t>ký</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và</a:t>
            </a:r>
            <a:r>
              <a:rPr lang="en-US" sz="2200" dirty="0">
                <a:latin typeface="+mj-lt"/>
              </a:rPr>
              <a:t> </a:t>
            </a:r>
            <a:r>
              <a:rPr lang="en-US" sz="2200" dirty="0" err="1">
                <a:latin typeface="+mj-lt"/>
              </a:rPr>
              <a:t>thực</a:t>
            </a:r>
            <a:r>
              <a:rPr lang="en-US" sz="2200" dirty="0">
                <a:latin typeface="+mj-lt"/>
              </a:rPr>
              <a:t> </a:t>
            </a:r>
            <a:r>
              <a:rPr lang="en-US" sz="2200" dirty="0" err="1">
                <a:latin typeface="+mj-lt"/>
              </a:rPr>
              <a:t>hiện</a:t>
            </a:r>
            <a:r>
              <a:rPr lang="en-US" sz="2200" dirty="0">
                <a:latin typeface="+mj-lt"/>
              </a:rPr>
              <a:t> t/c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theo</a:t>
            </a:r>
            <a:r>
              <a:rPr lang="en-US" sz="2200" dirty="0">
                <a:latin typeface="+mj-lt"/>
              </a:rPr>
              <a:t> </a:t>
            </a:r>
            <a:r>
              <a:rPr lang="en-US" sz="2200" dirty="0" err="1">
                <a:latin typeface="+mj-lt"/>
              </a:rPr>
              <a:t>đúng</a:t>
            </a:r>
            <a:r>
              <a:rPr lang="en-US" sz="2200" dirty="0">
                <a:latin typeface="+mj-lt"/>
              </a:rPr>
              <a:t> </a:t>
            </a:r>
            <a:r>
              <a:rPr lang="en-US" sz="2200" dirty="0" err="1">
                <a:latin typeface="+mj-lt"/>
              </a:rPr>
              <a:t>quy</a:t>
            </a:r>
            <a:r>
              <a:rPr lang="en-US" sz="2200" dirty="0">
                <a:latin typeface="+mj-lt"/>
              </a:rPr>
              <a:t> </a:t>
            </a:r>
            <a:r>
              <a:rPr lang="en-US" sz="2200" dirty="0" err="1">
                <a:latin typeface="+mj-lt"/>
              </a:rPr>
              <a:t>chế</a:t>
            </a:r>
            <a:endParaRPr lang="en-US" sz="2200" dirty="0">
              <a:latin typeface="+mj-lt"/>
            </a:endParaRPr>
          </a:p>
        </p:txBody>
      </p:sp>
      <p:sp>
        <p:nvSpPr>
          <p:cNvPr id="20" name="TextBox 19">
            <a:extLst>
              <a:ext uri="{FF2B5EF4-FFF2-40B4-BE49-F238E27FC236}">
                <a16:creationId xmlns:a16="http://schemas.microsoft.com/office/drawing/2014/main" id="{7DDB70A9-8481-4057-9C55-BF3EE03A2BF6}"/>
              </a:ext>
            </a:extLst>
          </p:cNvPr>
          <p:cNvSpPr txBox="1"/>
          <p:nvPr/>
        </p:nvSpPr>
        <p:spPr>
          <a:xfrm>
            <a:off x="63932" y="5326559"/>
            <a:ext cx="6778752" cy="769441"/>
          </a:xfrm>
          <a:prstGeom prst="rect">
            <a:avLst/>
          </a:prstGeom>
          <a:noFill/>
        </p:spPr>
        <p:txBody>
          <a:bodyPr wrap="square">
            <a:spAutoFit/>
          </a:bodyPr>
          <a:lstStyle/>
          <a:p>
            <a:pPr algn="just"/>
            <a:r>
              <a:rPr lang="en-US" sz="2200" b="1" dirty="0">
                <a:solidFill>
                  <a:srgbClr val="FF0000"/>
                </a:solidFill>
                <a:latin typeface="+mj-lt"/>
              </a:rPr>
              <a:t>4</a:t>
            </a:r>
            <a:r>
              <a:rPr lang="en-US" sz="2200" b="1" dirty="0">
                <a:latin typeface="+mj-lt"/>
              </a:rPr>
              <a:t>. </a:t>
            </a:r>
            <a:r>
              <a:rPr lang="en-US" sz="2200" dirty="0" err="1">
                <a:latin typeface="+mj-lt"/>
              </a:rPr>
              <a:t>Sinh</a:t>
            </a:r>
            <a:r>
              <a:rPr lang="en-US" sz="2200" dirty="0">
                <a:latin typeface="+mj-lt"/>
              </a:rPr>
              <a:t> </a:t>
            </a:r>
            <a:r>
              <a:rPr lang="en-US" sz="2200" dirty="0" err="1">
                <a:latin typeface="+mj-lt"/>
              </a:rPr>
              <a:t>viên</a:t>
            </a:r>
            <a:r>
              <a:rPr lang="en-US" sz="2200" dirty="0">
                <a:latin typeface="+mj-lt"/>
              </a:rPr>
              <a:t> </a:t>
            </a:r>
            <a:r>
              <a:rPr lang="en-US" sz="2200" dirty="0" err="1">
                <a:latin typeface="+mj-lt"/>
              </a:rPr>
              <a:t>kiểm</a:t>
            </a:r>
            <a:r>
              <a:rPr lang="en-US" sz="2200" dirty="0">
                <a:latin typeface="+mj-lt"/>
              </a:rPr>
              <a:t> </a:t>
            </a:r>
            <a:r>
              <a:rPr lang="en-US" sz="2200" dirty="0" err="1">
                <a:latin typeface="+mj-lt"/>
              </a:rPr>
              <a:t>tra</a:t>
            </a:r>
            <a:r>
              <a:rPr lang="en-US" sz="2200" dirty="0">
                <a:latin typeface="+mj-lt"/>
              </a:rPr>
              <a:t> </a:t>
            </a:r>
            <a:r>
              <a:rPr lang="en-US" sz="2200" dirty="0" err="1">
                <a:latin typeface="+mj-lt"/>
              </a:rPr>
              <a:t>lịch</a:t>
            </a:r>
            <a:r>
              <a:rPr lang="en-US" sz="2200" dirty="0">
                <a:latin typeface="+mj-lt"/>
              </a:rPr>
              <a:t> </a:t>
            </a:r>
            <a:r>
              <a:rPr lang="en-US" sz="2200" dirty="0" err="1">
                <a:latin typeface="+mj-lt"/>
              </a:rPr>
              <a:t>thi</a:t>
            </a:r>
            <a:r>
              <a:rPr lang="en-US" sz="2200" dirty="0">
                <a:latin typeface="+mj-lt"/>
              </a:rPr>
              <a:t> </a:t>
            </a:r>
            <a:r>
              <a:rPr lang="en-US" sz="2200" dirty="0" err="1">
                <a:latin typeface="+mj-lt"/>
              </a:rPr>
              <a:t>lại</a:t>
            </a:r>
            <a:r>
              <a:rPr lang="en-US" sz="2200" dirty="0">
                <a:latin typeface="+mj-lt"/>
              </a:rPr>
              <a:t> </a:t>
            </a:r>
            <a:r>
              <a:rPr lang="en-US" sz="2200" dirty="0" err="1">
                <a:latin typeface="+mj-lt"/>
              </a:rPr>
              <a:t>trên</a:t>
            </a:r>
            <a:r>
              <a:rPr lang="en-US" sz="2200" dirty="0">
                <a:latin typeface="+mj-lt"/>
              </a:rPr>
              <a:t> </a:t>
            </a:r>
            <a:r>
              <a:rPr lang="en-US" sz="2200" dirty="0" err="1">
                <a:latin typeface="+mj-lt"/>
              </a:rPr>
              <a:t>trang</a:t>
            </a:r>
            <a:r>
              <a:rPr lang="en-US" sz="2200" dirty="0">
                <a:latin typeface="+mj-lt"/>
              </a:rPr>
              <a:t> </a:t>
            </a:r>
            <a:r>
              <a:rPr lang="en-US" sz="2200" dirty="0" err="1">
                <a:latin typeface="+mj-lt"/>
              </a:rPr>
              <a:t>cá</a:t>
            </a:r>
            <a:r>
              <a:rPr lang="en-US" sz="2200" dirty="0">
                <a:latin typeface="+mj-lt"/>
              </a:rPr>
              <a:t> </a:t>
            </a:r>
            <a:r>
              <a:rPr lang="en-US" sz="2200" dirty="0" err="1">
                <a:latin typeface="+mj-lt"/>
              </a:rPr>
              <a:t>nhân</a:t>
            </a:r>
            <a:r>
              <a:rPr lang="en-US" sz="2200" dirty="0">
                <a:latin typeface="+mj-lt"/>
              </a:rPr>
              <a:t> </a:t>
            </a:r>
            <a:r>
              <a:rPr lang="en-US" sz="2200" dirty="0" err="1">
                <a:latin typeface="+mj-lt"/>
              </a:rPr>
              <a:t>để</a:t>
            </a:r>
            <a:r>
              <a:rPr lang="en-US" sz="2200" dirty="0">
                <a:latin typeface="+mj-lt"/>
              </a:rPr>
              <a:t> </a:t>
            </a:r>
            <a:r>
              <a:rPr lang="en-US" sz="2200" dirty="0" err="1">
                <a:latin typeface="+mj-lt"/>
              </a:rPr>
              <a:t>đảm</a:t>
            </a:r>
            <a:r>
              <a:rPr lang="en-US" sz="2200" dirty="0">
                <a:latin typeface="+mj-lt"/>
              </a:rPr>
              <a:t> </a:t>
            </a:r>
            <a:r>
              <a:rPr lang="en-US" sz="2200" dirty="0" err="1">
                <a:latin typeface="+mj-lt"/>
              </a:rPr>
              <a:t>bảo</a:t>
            </a:r>
            <a:r>
              <a:rPr lang="en-US" sz="2200" dirty="0">
                <a:latin typeface="+mj-lt"/>
              </a:rPr>
              <a:t> </a:t>
            </a:r>
            <a:r>
              <a:rPr lang="en-US" sz="2200" dirty="0" err="1">
                <a:latin typeface="+mj-lt"/>
              </a:rPr>
              <a:t>không</a:t>
            </a:r>
            <a:r>
              <a:rPr lang="en-US" sz="2200" dirty="0">
                <a:latin typeface="+mj-lt"/>
              </a:rPr>
              <a:t> </a:t>
            </a:r>
            <a:r>
              <a:rPr lang="en-US" sz="2200" dirty="0" err="1">
                <a:latin typeface="+mj-lt"/>
              </a:rPr>
              <a:t>bị</a:t>
            </a:r>
            <a:r>
              <a:rPr lang="en-US" sz="2200" dirty="0">
                <a:latin typeface="+mj-lt"/>
              </a:rPr>
              <a:t> </a:t>
            </a:r>
            <a:r>
              <a:rPr lang="en-US" sz="2200" dirty="0" err="1">
                <a:latin typeface="+mj-lt"/>
              </a:rPr>
              <a:t>trùng</a:t>
            </a:r>
            <a:r>
              <a:rPr lang="en-US" sz="2200" dirty="0">
                <a:latin typeface="+mj-lt"/>
              </a:rPr>
              <a:t> </a:t>
            </a:r>
            <a:r>
              <a:rPr lang="en-US" sz="2200" dirty="0" err="1">
                <a:latin typeface="+mj-lt"/>
              </a:rPr>
              <a:t>lịch</a:t>
            </a:r>
            <a:r>
              <a:rPr lang="en-US" sz="2200" dirty="0">
                <a:latin typeface="+mj-lt"/>
              </a:rPr>
              <a:t> </a:t>
            </a:r>
            <a:r>
              <a:rPr lang="en-US" sz="2200" dirty="0" err="1">
                <a:latin typeface="+mj-lt"/>
              </a:rPr>
              <a:t>thi</a:t>
            </a:r>
            <a:r>
              <a:rPr lang="en-US" sz="2200" dirty="0">
                <a:latin typeface="+mj-lt"/>
              </a:rPr>
              <a:t> </a:t>
            </a:r>
          </a:p>
        </p:txBody>
      </p:sp>
      <p:sp>
        <p:nvSpPr>
          <p:cNvPr id="15" name="Rectangle 6">
            <a:extLst>
              <a:ext uri="{FF2B5EF4-FFF2-40B4-BE49-F238E27FC236}">
                <a16:creationId xmlns:a16="http://schemas.microsoft.com/office/drawing/2014/main" id="{1373628A-90E5-4E69-AA0C-F69CADEAAF77}"/>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441013382"/>
      </p:ext>
    </p:extLst>
  </p:cSld>
  <p:clrMapOvr>
    <a:masterClrMapping/>
  </p:clrMapOvr>
  <p:transition>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609600" y="34926"/>
            <a:ext cx="8534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512795" y="49214"/>
            <a:ext cx="8695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3. Miễn học, miễn thi TA &amp; công nhận CĐT TA</a:t>
            </a:r>
            <a:endParaRPr lang="en-US" altLang="en-US" sz="2800" b="1" dirty="0">
              <a:solidFill>
                <a:schemeClr val="bg1"/>
              </a:solidFill>
              <a:cs typeface="Times New Roman" panose="02020603050405020304" pitchFamily="18" charset="0"/>
            </a:endParaRPr>
          </a:p>
        </p:txBody>
      </p:sp>
      <p:sp>
        <p:nvSpPr>
          <p:cNvPr id="2" name="Text Box 68">
            <a:extLst>
              <a:ext uri="{FF2B5EF4-FFF2-40B4-BE49-F238E27FC236}">
                <a16:creationId xmlns:a16="http://schemas.microsoft.com/office/drawing/2014/main" id="{71DCEA6E-2497-4245-B4AC-4A93A652BF95}"/>
              </a:ext>
            </a:extLst>
          </p:cNvPr>
          <p:cNvSpPr txBox="1">
            <a:spLocks noChangeArrowheads="1"/>
          </p:cNvSpPr>
          <p:nvPr/>
        </p:nvSpPr>
        <p:spPr bwMode="gray">
          <a:xfrm>
            <a:off x="457201" y="1406251"/>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1</a:t>
            </a:r>
            <a:endParaRPr lang="en-US" sz="2200" b="1" dirty="0">
              <a:solidFill>
                <a:srgbClr val="FF0000"/>
              </a:solidFill>
              <a:latin typeface="Times New Roman" pitchFamily="18" charset="0"/>
              <a:cs typeface="Times New Roman" pitchFamily="18" charset="0"/>
            </a:endParaRPr>
          </a:p>
        </p:txBody>
      </p:sp>
      <p:sp>
        <p:nvSpPr>
          <p:cNvPr id="5" name="Text Box 68">
            <a:extLst>
              <a:ext uri="{FF2B5EF4-FFF2-40B4-BE49-F238E27FC236}">
                <a16:creationId xmlns:a16="http://schemas.microsoft.com/office/drawing/2014/main" id="{04EC8442-6950-4035-AF95-4F4F60184495}"/>
              </a:ext>
            </a:extLst>
          </p:cNvPr>
          <p:cNvSpPr txBox="1">
            <a:spLocks noChangeArrowheads="1"/>
          </p:cNvSpPr>
          <p:nvPr/>
        </p:nvSpPr>
        <p:spPr bwMode="gray">
          <a:xfrm>
            <a:off x="448788" y="2031212"/>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2</a:t>
            </a:r>
            <a:endParaRPr lang="en-US" sz="2200" b="1" dirty="0">
              <a:solidFill>
                <a:srgbClr val="FF0000"/>
              </a:solidFill>
              <a:latin typeface="Times New Roman" pitchFamily="18" charset="0"/>
              <a:cs typeface="Times New Roman" pitchFamily="18" charset="0"/>
            </a:endParaRPr>
          </a:p>
        </p:txBody>
      </p:sp>
      <p:sp>
        <p:nvSpPr>
          <p:cNvPr id="6" name="Text Box 68">
            <a:extLst>
              <a:ext uri="{FF2B5EF4-FFF2-40B4-BE49-F238E27FC236}">
                <a16:creationId xmlns:a16="http://schemas.microsoft.com/office/drawing/2014/main" id="{22E93DD9-D9E8-410C-AE19-B1669024A7A3}"/>
              </a:ext>
            </a:extLst>
          </p:cNvPr>
          <p:cNvSpPr txBox="1">
            <a:spLocks noChangeArrowheads="1"/>
          </p:cNvSpPr>
          <p:nvPr/>
        </p:nvSpPr>
        <p:spPr bwMode="gray">
          <a:xfrm>
            <a:off x="448787" y="2675328"/>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3</a:t>
            </a:r>
            <a:endParaRPr lang="en-US" sz="2200" b="1" dirty="0">
              <a:solidFill>
                <a:srgbClr val="FF0000"/>
              </a:solidFill>
              <a:latin typeface="Times New Roman" pitchFamily="18" charset="0"/>
              <a:cs typeface="Times New Roman" pitchFamily="18" charset="0"/>
            </a:endParaRPr>
          </a:p>
        </p:txBody>
      </p:sp>
      <p:sp>
        <p:nvSpPr>
          <p:cNvPr id="7" name="Text Box 68">
            <a:extLst>
              <a:ext uri="{FF2B5EF4-FFF2-40B4-BE49-F238E27FC236}">
                <a16:creationId xmlns:a16="http://schemas.microsoft.com/office/drawing/2014/main" id="{E41804E5-007E-458B-ACC6-4E39967727D9}"/>
              </a:ext>
            </a:extLst>
          </p:cNvPr>
          <p:cNvSpPr txBox="1">
            <a:spLocks noChangeArrowheads="1"/>
          </p:cNvSpPr>
          <p:nvPr/>
        </p:nvSpPr>
        <p:spPr bwMode="gray">
          <a:xfrm>
            <a:off x="484634" y="3328651"/>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4</a:t>
            </a:r>
            <a:endParaRPr lang="en-US" sz="2200" b="1" dirty="0">
              <a:solidFill>
                <a:srgbClr val="FF0000"/>
              </a:solidFill>
              <a:latin typeface="Times New Roman" pitchFamily="18" charset="0"/>
              <a:cs typeface="Times New Roman" pitchFamily="18" charset="0"/>
            </a:endParaRPr>
          </a:p>
        </p:txBody>
      </p:sp>
      <p:sp>
        <p:nvSpPr>
          <p:cNvPr id="8" name="Text Box 68">
            <a:extLst>
              <a:ext uri="{FF2B5EF4-FFF2-40B4-BE49-F238E27FC236}">
                <a16:creationId xmlns:a16="http://schemas.microsoft.com/office/drawing/2014/main" id="{CF00B25A-B775-41C0-8009-D6C1A75E19F6}"/>
              </a:ext>
            </a:extLst>
          </p:cNvPr>
          <p:cNvSpPr txBox="1">
            <a:spLocks noChangeArrowheads="1"/>
          </p:cNvSpPr>
          <p:nvPr/>
        </p:nvSpPr>
        <p:spPr bwMode="gray">
          <a:xfrm>
            <a:off x="4114800" y="1226529"/>
            <a:ext cx="5705851" cy="430887"/>
          </a:xfrm>
          <a:prstGeom prst="rect">
            <a:avLst/>
          </a:prstGeom>
          <a:noFill/>
          <a:ln w="9525">
            <a:noFill/>
            <a:miter lim="800000"/>
            <a:headEnd/>
            <a:tailEnd/>
          </a:ln>
        </p:spPr>
        <p:txBody>
          <a:bodyPr wrap="square">
            <a:spAutoFit/>
          </a:bodyPr>
          <a:lstStyle/>
          <a:p>
            <a:pPr algn="just"/>
            <a:r>
              <a:rPr lang="en-US" sz="2200" b="1" spc="-100" dirty="0">
                <a:solidFill>
                  <a:srgbClr val="FF33CC"/>
                </a:solidFill>
                <a:sym typeface="Wingdings" pitchFamily="2" charset="2"/>
              </a:rPr>
              <a:t></a:t>
            </a:r>
            <a:r>
              <a:rPr lang="en-US" sz="2200" spc="-100" dirty="0">
                <a:solidFill>
                  <a:schemeClr val="tx1"/>
                </a:solidFill>
                <a:cs typeface="Times New Roman" pitchFamily="18" charset="0"/>
              </a:rPr>
              <a:t> </a:t>
            </a:r>
            <a:r>
              <a:rPr lang="en-US" sz="2200" b="1" spc="-100" dirty="0">
                <a:solidFill>
                  <a:srgbClr val="C00000"/>
                </a:solidFill>
                <a:cs typeface="Times New Roman" pitchFamily="18" charset="0"/>
              </a:rPr>
              <a:t>TA TĂNG CƯỜNG </a:t>
            </a:r>
            <a:r>
              <a:rPr lang="en-US" sz="2200" b="1" spc="-100">
                <a:solidFill>
                  <a:srgbClr val="C00000"/>
                </a:solidFill>
                <a:cs typeface="Times New Roman" pitchFamily="18" charset="0"/>
              </a:rPr>
              <a:t>ĐẦU VÀO TOEIC (3TC)</a:t>
            </a:r>
            <a:endParaRPr lang="en-US" sz="2200" b="1" spc="-100" dirty="0">
              <a:solidFill>
                <a:srgbClr val="FF0000"/>
              </a:solidFill>
              <a:latin typeface="Times New Roman" pitchFamily="18" charset="0"/>
              <a:cs typeface="Times New Roman" pitchFamily="18" charset="0"/>
            </a:endParaRPr>
          </a:p>
        </p:txBody>
      </p:sp>
      <p:sp>
        <p:nvSpPr>
          <p:cNvPr id="9" name="Text Box 68">
            <a:extLst>
              <a:ext uri="{FF2B5EF4-FFF2-40B4-BE49-F238E27FC236}">
                <a16:creationId xmlns:a16="http://schemas.microsoft.com/office/drawing/2014/main" id="{7A59BAE3-86FF-44F3-9493-40190DD9D71E}"/>
              </a:ext>
            </a:extLst>
          </p:cNvPr>
          <p:cNvSpPr txBox="1">
            <a:spLocks noChangeArrowheads="1"/>
          </p:cNvSpPr>
          <p:nvPr/>
        </p:nvSpPr>
        <p:spPr bwMode="gray">
          <a:xfrm>
            <a:off x="4114800" y="1741319"/>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5</a:t>
            </a:r>
            <a:endParaRPr lang="en-US" sz="2200" b="1" dirty="0">
              <a:solidFill>
                <a:srgbClr val="FF0000"/>
              </a:solidFill>
              <a:latin typeface="Times New Roman" pitchFamily="18" charset="0"/>
              <a:cs typeface="Times New Roman" pitchFamily="18" charset="0"/>
            </a:endParaRPr>
          </a:p>
        </p:txBody>
      </p:sp>
      <p:sp>
        <p:nvSpPr>
          <p:cNvPr id="10" name="Text Box 68">
            <a:extLst>
              <a:ext uri="{FF2B5EF4-FFF2-40B4-BE49-F238E27FC236}">
                <a16:creationId xmlns:a16="http://schemas.microsoft.com/office/drawing/2014/main" id="{4C707CE8-DE9F-4450-AB6A-ED18D38BE175}"/>
              </a:ext>
            </a:extLst>
          </p:cNvPr>
          <p:cNvSpPr txBox="1">
            <a:spLocks noChangeArrowheads="1"/>
          </p:cNvSpPr>
          <p:nvPr/>
        </p:nvSpPr>
        <p:spPr bwMode="gray">
          <a:xfrm>
            <a:off x="4114800" y="2229197"/>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6</a:t>
            </a:r>
            <a:endParaRPr lang="en-US" sz="2200" b="1" dirty="0">
              <a:solidFill>
                <a:srgbClr val="FF0000"/>
              </a:solidFill>
              <a:latin typeface="Times New Roman" pitchFamily="18" charset="0"/>
              <a:cs typeface="Times New Roman" pitchFamily="18" charset="0"/>
            </a:endParaRPr>
          </a:p>
        </p:txBody>
      </p:sp>
      <p:sp>
        <p:nvSpPr>
          <p:cNvPr id="14" name="Text Box 68">
            <a:extLst>
              <a:ext uri="{FF2B5EF4-FFF2-40B4-BE49-F238E27FC236}">
                <a16:creationId xmlns:a16="http://schemas.microsoft.com/office/drawing/2014/main" id="{8F34D0A8-5211-4E8B-A6B8-1C6E921C2F3C}"/>
              </a:ext>
            </a:extLst>
          </p:cNvPr>
          <p:cNvSpPr txBox="1">
            <a:spLocks noChangeArrowheads="1"/>
          </p:cNvSpPr>
          <p:nvPr/>
        </p:nvSpPr>
        <p:spPr bwMode="gray">
          <a:xfrm>
            <a:off x="4124676" y="3302913"/>
            <a:ext cx="2428524" cy="430887"/>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8</a:t>
            </a:r>
            <a:endParaRPr lang="en-US" sz="2200" b="1" dirty="0">
              <a:solidFill>
                <a:srgbClr val="FF0000"/>
              </a:solidFill>
              <a:latin typeface="Times New Roman" pitchFamily="18" charset="0"/>
              <a:cs typeface="Times New Roman" pitchFamily="18" charset="0"/>
            </a:endParaRPr>
          </a:p>
        </p:txBody>
      </p:sp>
      <p:sp>
        <p:nvSpPr>
          <p:cNvPr id="57" name="TextBox 56">
            <a:extLst>
              <a:ext uri="{FF2B5EF4-FFF2-40B4-BE49-F238E27FC236}">
                <a16:creationId xmlns:a16="http://schemas.microsoft.com/office/drawing/2014/main" id="{F600B06D-835A-4781-BB93-912A090E4986}"/>
              </a:ext>
            </a:extLst>
          </p:cNvPr>
          <p:cNvSpPr txBox="1"/>
          <p:nvPr/>
        </p:nvSpPr>
        <p:spPr>
          <a:xfrm>
            <a:off x="21336" y="3992940"/>
            <a:ext cx="9906000" cy="1569660"/>
          </a:xfrm>
          <a:prstGeom prst="rect">
            <a:avLst/>
          </a:prstGeom>
          <a:noFill/>
        </p:spPr>
        <p:txBody>
          <a:bodyPr wrap="square">
            <a:spAutoFit/>
          </a:bodyPr>
          <a:lstStyle/>
          <a:p>
            <a:pPr algn="just"/>
            <a:r>
              <a:rPr lang="vi-VN" sz="2400">
                <a:solidFill>
                  <a:srgbClr val="0000CC"/>
                </a:solidFill>
                <a:latin typeface="Times New Roman" panose="02020603050405020304" pitchFamily="18" charset="0"/>
              </a:rPr>
              <a:t>- Chuẩn đầu vào tiếng Anh</a:t>
            </a:r>
            <a:r>
              <a:rPr lang="vi-VN" sz="2400" b="0" u="none" strike="noStrike" baseline="0">
                <a:solidFill>
                  <a:srgbClr val="000000"/>
                </a:solidFill>
                <a:latin typeface="Times New Roman" panose="02020603050405020304" pitchFamily="18" charset="0"/>
              </a:rPr>
              <a:t>: </a:t>
            </a:r>
            <a:r>
              <a:rPr lang="vi-VN" sz="2400">
                <a:latin typeface="Times New Roman" panose="02020603050405020304" pitchFamily="18" charset="0"/>
              </a:rPr>
              <a:t>là điều kiện để sinh viên được </a:t>
            </a:r>
            <a:r>
              <a:rPr lang="vi-VN" sz="2400">
                <a:solidFill>
                  <a:srgbClr val="0000CC"/>
                </a:solidFill>
                <a:latin typeface="Times New Roman" panose="02020603050405020304" pitchFamily="18" charset="0"/>
              </a:rPr>
              <a:t>xếp học</a:t>
            </a:r>
            <a:r>
              <a:rPr lang="vi-VN" sz="2400">
                <a:latin typeface="Times New Roman" panose="02020603050405020304" pitchFamily="18" charset="0"/>
              </a:rPr>
              <a:t> các học phần tiếng Anh bắt buộc trong chương trình đào tạo</a:t>
            </a:r>
            <a:r>
              <a:rPr lang="en-US" sz="2400">
                <a:latin typeface="Times New Roman" panose="02020603050405020304" pitchFamily="18" charset="0"/>
              </a:rPr>
              <a:t>.</a:t>
            </a:r>
            <a:r>
              <a:rPr lang="vi-VN" sz="2400">
                <a:latin typeface="Times New Roman" panose="02020603050405020304" pitchFamily="18" charset="0"/>
              </a:rPr>
              <a:t> </a:t>
            </a:r>
            <a:endParaRPr lang="vi-VN" sz="2400" dirty="0">
              <a:latin typeface="Times New Roman" panose="02020603050405020304" pitchFamily="18" charset="0"/>
            </a:endParaRPr>
          </a:p>
          <a:p>
            <a:pPr algn="just"/>
            <a:r>
              <a:rPr lang="vi-VN" sz="2400" b="0" u="none" strike="noStrike" baseline="0">
                <a:solidFill>
                  <a:srgbClr val="0000CC"/>
                </a:solidFill>
                <a:latin typeface="Times New Roman" panose="02020603050405020304" pitchFamily="18" charset="0"/>
              </a:rPr>
              <a:t>- Chuẩn </a:t>
            </a:r>
            <a:r>
              <a:rPr lang="vi-VN" sz="2400" b="0" u="none" strike="noStrike" baseline="0" dirty="0">
                <a:solidFill>
                  <a:srgbClr val="0000CC"/>
                </a:solidFill>
                <a:latin typeface="Times New Roman" panose="02020603050405020304" pitchFamily="18" charset="0"/>
              </a:rPr>
              <a:t>tiếng Anh đầu ra</a:t>
            </a:r>
            <a:r>
              <a:rPr lang="vi-VN" sz="2400" b="0" i="0" u="none" strike="noStrike" baseline="0">
                <a:solidFill>
                  <a:srgbClr val="000000"/>
                </a:solidFill>
                <a:latin typeface="Times New Roman" panose="02020603050405020304" pitchFamily="18" charset="0"/>
              </a:rPr>
              <a:t>: </a:t>
            </a:r>
            <a:r>
              <a:rPr lang="vi-VN" sz="2400">
                <a:latin typeface="Times New Roman" panose="02020603050405020304" pitchFamily="18" charset="0"/>
              </a:rPr>
              <a:t>là điều kiện bắt buộc sinh viên phải đạt được để đủ điều kiện xét tốt nghiệp.</a:t>
            </a:r>
          </a:p>
        </p:txBody>
      </p:sp>
      <p:sp>
        <p:nvSpPr>
          <p:cNvPr id="61" name="TextBox 60">
            <a:extLst>
              <a:ext uri="{FF2B5EF4-FFF2-40B4-BE49-F238E27FC236}">
                <a16:creationId xmlns:a16="http://schemas.microsoft.com/office/drawing/2014/main" id="{C29A7555-EE30-4841-A0E0-953851D6F5B0}"/>
              </a:ext>
            </a:extLst>
          </p:cNvPr>
          <p:cNvSpPr txBox="1"/>
          <p:nvPr/>
        </p:nvSpPr>
        <p:spPr>
          <a:xfrm>
            <a:off x="3246120" y="5696572"/>
            <a:ext cx="6681216" cy="430887"/>
          </a:xfrm>
          <a:prstGeom prst="rect">
            <a:avLst/>
          </a:prstGeom>
          <a:noFill/>
        </p:spPr>
        <p:txBody>
          <a:bodyPr wrap="square">
            <a:spAutoFit/>
          </a:bodyPr>
          <a:lstStyle/>
          <a:p>
            <a:pPr algn="just"/>
            <a:r>
              <a:rPr lang="en-US" sz="2200" b="1" i="0" dirty="0" err="1">
                <a:solidFill>
                  <a:srgbClr val="0000CC"/>
                </a:solidFill>
                <a:effectLst/>
                <a:latin typeface="Times New Roman" panose="02020603050405020304" pitchFamily="18" charset="0"/>
                <a:cs typeface="Times New Roman" panose="02020603050405020304" pitchFamily="18" charset="0"/>
              </a:rPr>
              <a:t>Quyết</a:t>
            </a:r>
            <a:r>
              <a:rPr lang="en-US" sz="2200" b="1" i="0" dirty="0">
                <a:solidFill>
                  <a:srgbClr val="0000CC"/>
                </a:solidFill>
                <a:effectLst/>
                <a:latin typeface="Times New Roman" panose="02020603050405020304" pitchFamily="18" charset="0"/>
                <a:cs typeface="Times New Roman" panose="02020603050405020304" pitchFamily="18" charset="0"/>
              </a:rPr>
              <a:t> </a:t>
            </a:r>
            <a:r>
              <a:rPr lang="en-US" sz="2200" b="1" i="0" dirty="0" err="1">
                <a:solidFill>
                  <a:srgbClr val="0000CC"/>
                </a:solidFill>
                <a:effectLst/>
                <a:latin typeface="Times New Roman" panose="02020603050405020304" pitchFamily="18" charset="0"/>
                <a:cs typeface="Times New Roman" panose="02020603050405020304" pitchFamily="18" charset="0"/>
              </a:rPr>
              <a:t>định</a:t>
            </a:r>
            <a:r>
              <a:rPr lang="en-US" sz="2200" b="1" i="0" dirty="0">
                <a:solidFill>
                  <a:srgbClr val="0000CC"/>
                </a:solidFill>
                <a:effectLst/>
                <a:latin typeface="Times New Roman" panose="02020603050405020304" pitchFamily="18" charset="0"/>
                <a:cs typeface="Times New Roman" panose="02020603050405020304" pitchFamily="18" charset="0"/>
              </a:rPr>
              <a:t> </a:t>
            </a:r>
            <a:r>
              <a:rPr lang="en-US" sz="2200" b="1" i="0" err="1">
                <a:solidFill>
                  <a:srgbClr val="0000CC"/>
                </a:solidFill>
                <a:effectLst/>
                <a:latin typeface="Times New Roman" panose="02020603050405020304" pitchFamily="18" charset="0"/>
                <a:cs typeface="Times New Roman" panose="02020603050405020304" pitchFamily="18" charset="0"/>
              </a:rPr>
              <a:t>số</a:t>
            </a:r>
            <a:r>
              <a:rPr lang="en-US" sz="2200" b="1" i="0">
                <a:solidFill>
                  <a:srgbClr val="0000CC"/>
                </a:solidFill>
                <a:effectLst/>
                <a:latin typeface="Times New Roman" panose="02020603050405020304" pitchFamily="18" charset="0"/>
                <a:cs typeface="Times New Roman" panose="02020603050405020304" pitchFamily="18" charset="0"/>
              </a:rPr>
              <a:t> 65/</a:t>
            </a:r>
            <a:r>
              <a:rPr lang="en-US" sz="2200" b="1" i="0" dirty="0">
                <a:solidFill>
                  <a:srgbClr val="0000CC"/>
                </a:solidFill>
                <a:effectLst/>
                <a:latin typeface="Times New Roman" panose="02020603050405020304" pitchFamily="18" charset="0"/>
                <a:cs typeface="Times New Roman" panose="02020603050405020304" pitchFamily="18" charset="0"/>
              </a:rPr>
              <a:t>QĐ-ĐHKTKTCN, </a:t>
            </a:r>
            <a:r>
              <a:rPr lang="en-US" sz="2200" b="1" i="0" err="1">
                <a:solidFill>
                  <a:srgbClr val="0000CC"/>
                </a:solidFill>
                <a:effectLst/>
                <a:latin typeface="Times New Roman" panose="02020603050405020304" pitchFamily="18" charset="0"/>
                <a:cs typeface="Times New Roman" panose="02020603050405020304" pitchFamily="18" charset="0"/>
              </a:rPr>
              <a:t>ngày</a:t>
            </a:r>
            <a:r>
              <a:rPr lang="en-US" sz="2200" b="1" i="0">
                <a:solidFill>
                  <a:srgbClr val="0000CC"/>
                </a:solidFill>
                <a:effectLst/>
                <a:latin typeface="Times New Roman" panose="02020603050405020304" pitchFamily="18" charset="0"/>
                <a:cs typeface="Times New Roman" panose="02020603050405020304" pitchFamily="18" charset="0"/>
              </a:rPr>
              <a:t> </a:t>
            </a:r>
            <a:r>
              <a:rPr lang="en-US" sz="2200" b="1">
                <a:solidFill>
                  <a:srgbClr val="0000CC"/>
                </a:solidFill>
                <a:latin typeface="Times New Roman" panose="02020603050405020304" pitchFamily="18" charset="0"/>
                <a:cs typeface="Times New Roman" panose="02020603050405020304" pitchFamily="18" charset="0"/>
              </a:rPr>
              <a:t>02</a:t>
            </a:r>
            <a:r>
              <a:rPr lang="en-US" sz="2200" b="1" i="0">
                <a:solidFill>
                  <a:srgbClr val="0000CC"/>
                </a:solidFill>
                <a:effectLst/>
                <a:latin typeface="Times New Roman" panose="02020603050405020304" pitchFamily="18" charset="0"/>
                <a:cs typeface="Times New Roman" panose="02020603050405020304" pitchFamily="18" charset="0"/>
              </a:rPr>
              <a:t>/03/2021</a:t>
            </a:r>
            <a:endParaRPr lang="en-US" sz="2200" b="1" dirty="0">
              <a:solidFill>
                <a:srgbClr val="0000CC"/>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12222AB8-0F9B-443B-B49F-6D3A3FBB2E01}"/>
              </a:ext>
            </a:extLst>
          </p:cNvPr>
          <p:cNvSpPr txBox="1"/>
          <p:nvPr/>
        </p:nvSpPr>
        <p:spPr>
          <a:xfrm>
            <a:off x="-152400" y="823450"/>
            <a:ext cx="4097972" cy="430887"/>
          </a:xfrm>
          <a:prstGeom prst="rect">
            <a:avLst/>
          </a:prstGeom>
          <a:noFill/>
        </p:spPr>
        <p:txBody>
          <a:bodyPr wrap="square">
            <a:spAutoFit/>
          </a:bodyPr>
          <a:lstStyle/>
          <a:p>
            <a:r>
              <a:rPr lang="vi-VN" sz="2200" b="1">
                <a:solidFill>
                  <a:srgbClr val="C00000"/>
                </a:solidFill>
                <a:cs typeface="Times New Roman" pitchFamily="18" charset="0"/>
              </a:rPr>
              <a:t>Các học phần TA bắt buộc: </a:t>
            </a:r>
          </a:p>
        </p:txBody>
      </p:sp>
      <p:cxnSp>
        <p:nvCxnSpPr>
          <p:cNvPr id="12" name="Straight Connector 11">
            <a:extLst>
              <a:ext uri="{FF2B5EF4-FFF2-40B4-BE49-F238E27FC236}">
                <a16:creationId xmlns:a16="http://schemas.microsoft.com/office/drawing/2014/main" id="{5B7DBD5F-F3AC-4A6E-BC47-4796F8369FF2}"/>
              </a:ext>
            </a:extLst>
          </p:cNvPr>
          <p:cNvCxnSpPr/>
          <p:nvPr/>
        </p:nvCxnSpPr>
        <p:spPr bwMode="auto">
          <a:xfrm>
            <a:off x="4038600" y="863809"/>
            <a:ext cx="0" cy="2921913"/>
          </a:xfrm>
          <a:prstGeom prst="line">
            <a:avLst/>
          </a:prstGeom>
          <a:gradFill rotWithShape="1">
            <a:gsLst>
              <a:gs pos="0">
                <a:schemeClr val="accent1"/>
              </a:gs>
              <a:gs pos="100000">
                <a:srgbClr val="FFFFFF"/>
              </a:gs>
            </a:gsLst>
            <a:lin ang="0" scaled="1"/>
          </a:gradFill>
          <a:ln w="19050" cap="flat" cmpd="sng" algn="ctr">
            <a:solidFill>
              <a:srgbClr val="0000CC"/>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B640EB31-11F3-4D12-9CF7-B6D905ECE406}"/>
              </a:ext>
            </a:extLst>
          </p:cNvPr>
          <p:cNvSpPr txBox="1"/>
          <p:nvPr/>
        </p:nvSpPr>
        <p:spPr>
          <a:xfrm>
            <a:off x="3886200" y="788313"/>
            <a:ext cx="4097972" cy="430887"/>
          </a:xfrm>
          <a:prstGeom prst="rect">
            <a:avLst/>
          </a:prstGeom>
          <a:noFill/>
        </p:spPr>
        <p:txBody>
          <a:bodyPr wrap="square">
            <a:spAutoFit/>
          </a:bodyPr>
          <a:lstStyle/>
          <a:p>
            <a:r>
              <a:rPr lang="vi-VN" sz="2200" b="1">
                <a:solidFill>
                  <a:srgbClr val="C00000"/>
                </a:solidFill>
                <a:cs typeface="Times New Roman" pitchFamily="18" charset="0"/>
              </a:rPr>
              <a:t>Các học phần TA tự chọn: </a:t>
            </a:r>
          </a:p>
        </p:txBody>
      </p:sp>
      <p:sp>
        <p:nvSpPr>
          <p:cNvPr id="24" name="Text Box 68">
            <a:extLst>
              <a:ext uri="{FF2B5EF4-FFF2-40B4-BE49-F238E27FC236}">
                <a16:creationId xmlns:a16="http://schemas.microsoft.com/office/drawing/2014/main" id="{0D740C72-D235-4738-AC5C-759FBD6CBB69}"/>
              </a:ext>
            </a:extLst>
          </p:cNvPr>
          <p:cNvSpPr txBox="1">
            <a:spLocks noChangeArrowheads="1"/>
          </p:cNvSpPr>
          <p:nvPr/>
        </p:nvSpPr>
        <p:spPr bwMode="gray">
          <a:xfrm>
            <a:off x="4114800" y="2743200"/>
            <a:ext cx="2438399" cy="430213"/>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en-US" sz="2200" b="1">
                <a:solidFill>
                  <a:srgbClr val="C00000"/>
                </a:solidFill>
                <a:cs typeface="Times New Roman" pitchFamily="18" charset="0"/>
              </a:rPr>
              <a:t>TIẾNG ANH 7</a:t>
            </a:r>
            <a:endParaRPr lang="en-US" sz="2200" b="1" dirty="0">
              <a:solidFill>
                <a:srgbClr val="FF0000"/>
              </a:solidFill>
              <a:latin typeface="Times New Roman" pitchFamily="18" charset="0"/>
              <a:cs typeface="Times New Roman" pitchFamily="18" charset="0"/>
            </a:endParaRPr>
          </a:p>
        </p:txBody>
      </p:sp>
      <p:sp>
        <p:nvSpPr>
          <p:cNvPr id="26" name="TextBox 25">
            <a:extLst>
              <a:ext uri="{FF2B5EF4-FFF2-40B4-BE49-F238E27FC236}">
                <a16:creationId xmlns:a16="http://schemas.microsoft.com/office/drawing/2014/main" id="{BCD17678-AD55-47C4-B127-ED92AC17AB8B}"/>
              </a:ext>
            </a:extLst>
          </p:cNvPr>
          <p:cNvSpPr txBox="1"/>
          <p:nvPr/>
        </p:nvSpPr>
        <p:spPr>
          <a:xfrm>
            <a:off x="7315203" y="2134850"/>
            <a:ext cx="2438397" cy="1446550"/>
          </a:xfrm>
          <a:prstGeom prst="rect">
            <a:avLst/>
          </a:prstGeom>
          <a:noFill/>
        </p:spPr>
        <p:txBody>
          <a:bodyPr wrap="square">
            <a:spAutoFit/>
          </a:bodyPr>
          <a:lstStyle/>
          <a:p>
            <a:pPr algn="just"/>
            <a:r>
              <a:rPr lang="vi-VN" sz="2200" b="0" i="0" u="none" strike="noStrike" baseline="0">
                <a:solidFill>
                  <a:srgbClr val="000000"/>
                </a:solidFill>
                <a:latin typeface="+mj-lt"/>
              </a:rPr>
              <a:t>Giúp SV nâng cao năng lực TA và xếp lớp học vượt </a:t>
            </a:r>
            <a:endParaRPr lang="vi-VN" sz="2200">
              <a:latin typeface="+mj-lt"/>
            </a:endParaRPr>
          </a:p>
        </p:txBody>
      </p:sp>
      <p:cxnSp>
        <p:nvCxnSpPr>
          <p:cNvPr id="19" name="Straight Connector 18">
            <a:extLst>
              <a:ext uri="{FF2B5EF4-FFF2-40B4-BE49-F238E27FC236}">
                <a16:creationId xmlns:a16="http://schemas.microsoft.com/office/drawing/2014/main" id="{7665B0B1-AF53-4BCF-81EC-DDB1A26E3025}"/>
              </a:ext>
            </a:extLst>
          </p:cNvPr>
          <p:cNvCxnSpPr>
            <a:cxnSpLocks/>
          </p:cNvCxnSpPr>
          <p:nvPr/>
        </p:nvCxnSpPr>
        <p:spPr bwMode="auto">
          <a:xfrm>
            <a:off x="6629400" y="1840250"/>
            <a:ext cx="0" cy="1893550"/>
          </a:xfrm>
          <a:prstGeom prst="line">
            <a:avLst/>
          </a:prstGeom>
          <a:gradFill rotWithShape="1">
            <a:gsLst>
              <a:gs pos="0">
                <a:schemeClr val="accent1"/>
              </a:gs>
              <a:gs pos="100000">
                <a:srgbClr val="FFFFFF"/>
              </a:gs>
            </a:gsLst>
            <a:lin ang="0" scaled="1"/>
          </a:gradFill>
          <a:ln w="19050" cap="flat" cmpd="sng" algn="ctr">
            <a:solidFill>
              <a:srgbClr val="3333FF"/>
            </a:solidFill>
            <a:prstDash val="solid"/>
            <a:round/>
            <a:headEnd type="none" w="med" len="med"/>
            <a:tailEnd type="none" w="med" len="med"/>
          </a:ln>
          <a:effectLst/>
        </p:spPr>
      </p:cxnSp>
      <p:sp>
        <p:nvSpPr>
          <p:cNvPr id="21" name="Arrow: Right 20">
            <a:extLst>
              <a:ext uri="{FF2B5EF4-FFF2-40B4-BE49-F238E27FC236}">
                <a16:creationId xmlns:a16="http://schemas.microsoft.com/office/drawing/2014/main" id="{5BEDA91B-2DDB-4E20-B238-42F470E82E53}"/>
              </a:ext>
            </a:extLst>
          </p:cNvPr>
          <p:cNvSpPr/>
          <p:nvPr/>
        </p:nvSpPr>
        <p:spPr bwMode="auto">
          <a:xfrm>
            <a:off x="6781800" y="2723219"/>
            <a:ext cx="457201" cy="317389"/>
          </a:xfrm>
          <a:prstGeom prst="rightArrow">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algn="l" defTabSz="914400" rtl="0" eaLnBrk="1" fontAlgn="base" latinLnBrk="0" hangingPunct="1">
              <a:lnSpc>
                <a:spcPct val="100000"/>
              </a:lnSpc>
              <a:spcBef>
                <a:spcPct val="0"/>
              </a:spcBef>
              <a:spcAft>
                <a:spcPct val="0"/>
              </a:spcAft>
              <a:buClrTx/>
              <a:buSzTx/>
              <a:buFontTx/>
              <a:buNone/>
              <a:tabLst/>
            </a:pPr>
            <a:endParaRPr kumimoji="0" lang="vi-VN" sz="2500" b="1" i="0" u="none" strike="noStrike" cap="none" normalizeH="0" baseline="0" err="1">
              <a:ln>
                <a:noFill/>
              </a:ln>
              <a:solidFill>
                <a:srgbClr val="FF3300"/>
              </a:solidFill>
              <a:effectLst/>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68226109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30288" y="34926"/>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1106488" y="49214"/>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CHƯƠNG TRÌNH TA TOÀN KHÓA</a:t>
            </a:r>
            <a:endParaRPr lang="en-US" altLang="en-US" sz="2800" b="1" dirty="0">
              <a:solidFill>
                <a:schemeClr val="bg1"/>
              </a:solidFill>
              <a:cs typeface="Times New Roman" panose="02020603050405020304" pitchFamily="18" charset="0"/>
            </a:endParaRPr>
          </a:p>
        </p:txBody>
      </p:sp>
      <p:pic>
        <p:nvPicPr>
          <p:cNvPr id="4" name="Picture 3">
            <a:extLst>
              <a:ext uri="{FF2B5EF4-FFF2-40B4-BE49-F238E27FC236}">
                <a16:creationId xmlns:a16="http://schemas.microsoft.com/office/drawing/2014/main" id="{CF172837-FC4F-4237-AB3E-A161E3F28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8992" y="685800"/>
            <a:ext cx="4800600" cy="3520800"/>
          </a:xfrm>
          <a:prstGeom prst="rect">
            <a:avLst/>
          </a:prstGeom>
        </p:spPr>
      </p:pic>
      <p:pic>
        <p:nvPicPr>
          <p:cNvPr id="13" name="Picture 12">
            <a:extLst>
              <a:ext uri="{FF2B5EF4-FFF2-40B4-BE49-F238E27FC236}">
                <a16:creationId xmlns:a16="http://schemas.microsoft.com/office/drawing/2014/main" id="{C1CD94F6-1350-4AB2-BDAA-ADB98B890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9848" y="4138103"/>
            <a:ext cx="4873752" cy="2298325"/>
          </a:xfrm>
          <a:prstGeom prst="rect">
            <a:avLst/>
          </a:prstGeom>
        </p:spPr>
      </p:pic>
      <p:sp>
        <p:nvSpPr>
          <p:cNvPr id="28" name="TextBox 27">
            <a:extLst>
              <a:ext uri="{FF2B5EF4-FFF2-40B4-BE49-F238E27FC236}">
                <a16:creationId xmlns:a16="http://schemas.microsoft.com/office/drawing/2014/main" id="{2B50687C-16AB-45B2-BCF0-36026B3F8D2E}"/>
              </a:ext>
            </a:extLst>
          </p:cNvPr>
          <p:cNvSpPr txBox="1"/>
          <p:nvPr/>
        </p:nvSpPr>
        <p:spPr>
          <a:xfrm>
            <a:off x="-30480" y="838200"/>
            <a:ext cx="4800600" cy="1015663"/>
          </a:xfrm>
          <a:prstGeom prst="rect">
            <a:avLst/>
          </a:prstGeom>
          <a:noFill/>
        </p:spPr>
        <p:txBody>
          <a:bodyPr wrap="square">
            <a:spAutoFit/>
          </a:bodyPr>
          <a:lstStyle/>
          <a:p>
            <a:pPr algn="just"/>
            <a:r>
              <a:rPr lang="vi-VN" sz="2000" b="1" i="0" u="none" strike="noStrike" baseline="0">
                <a:solidFill>
                  <a:srgbClr val="3333FF"/>
                </a:solidFill>
                <a:latin typeface="+mj-lt"/>
              </a:rPr>
              <a:t>CHƯƠNG TRÌNH TIẾNG ANH TOÀN KHÓA (</a:t>
            </a:r>
            <a:r>
              <a:rPr lang="vi-VN" sz="2000" b="1" i="0" u="none" strike="noStrike" baseline="0">
                <a:solidFill>
                  <a:srgbClr val="FF0000"/>
                </a:solidFill>
                <a:latin typeface="+mj-lt"/>
              </a:rPr>
              <a:t>Dành cho hệ đại học áp dụng từ khóa 14 trở đi</a:t>
            </a:r>
            <a:r>
              <a:rPr lang="vi-VN" sz="2000" b="1" i="0" u="none" strike="noStrike" baseline="0">
                <a:solidFill>
                  <a:srgbClr val="3333FF"/>
                </a:solidFill>
                <a:latin typeface="+mj-lt"/>
              </a:rPr>
              <a:t>):</a:t>
            </a:r>
            <a:endParaRPr lang="vi-VN" sz="2000">
              <a:solidFill>
                <a:srgbClr val="3333FF"/>
              </a:solidFill>
              <a:latin typeface="+mj-lt"/>
            </a:endParaRPr>
          </a:p>
        </p:txBody>
      </p:sp>
    </p:spTree>
    <p:extLst>
      <p:ext uri="{BB962C8B-B14F-4D97-AF65-F5344CB8AC3E}">
        <p14:creationId xmlns:p14="http://schemas.microsoft.com/office/powerpoint/2010/main" val="370451551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30288" y="34926"/>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1106488" y="49214"/>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CHUẨN ĐẦU VÀO TA</a:t>
            </a:r>
            <a:endParaRPr lang="en-US" altLang="en-US" sz="2800" b="1" dirty="0">
              <a:solidFill>
                <a:schemeClr val="bg1"/>
              </a:solidFill>
              <a:cs typeface="Times New Roman" panose="02020603050405020304" pitchFamily="18" charset="0"/>
            </a:endParaRPr>
          </a:p>
        </p:txBody>
      </p:sp>
      <p:sp>
        <p:nvSpPr>
          <p:cNvPr id="61" name="TextBox 60">
            <a:extLst>
              <a:ext uri="{FF2B5EF4-FFF2-40B4-BE49-F238E27FC236}">
                <a16:creationId xmlns:a16="http://schemas.microsoft.com/office/drawing/2014/main" id="{C29A7555-EE30-4841-A0E0-953851D6F5B0}"/>
              </a:ext>
            </a:extLst>
          </p:cNvPr>
          <p:cNvSpPr txBox="1"/>
          <p:nvPr/>
        </p:nvSpPr>
        <p:spPr>
          <a:xfrm>
            <a:off x="3224784" y="5562600"/>
            <a:ext cx="6681216" cy="430887"/>
          </a:xfrm>
          <a:prstGeom prst="rect">
            <a:avLst/>
          </a:prstGeom>
          <a:noFill/>
        </p:spPr>
        <p:txBody>
          <a:bodyPr wrap="square">
            <a:spAutoFit/>
          </a:bodyPr>
          <a:lstStyle/>
          <a:p>
            <a:pPr algn="just"/>
            <a:r>
              <a:rPr lang="en-US" sz="2200" b="1" i="0" dirty="0" err="1">
                <a:solidFill>
                  <a:srgbClr val="C00000"/>
                </a:solidFill>
                <a:effectLst/>
                <a:latin typeface="Times New Roman" panose="02020603050405020304" pitchFamily="18" charset="0"/>
                <a:cs typeface="Times New Roman" panose="02020603050405020304" pitchFamily="18" charset="0"/>
              </a:rPr>
              <a:t>Quyết</a:t>
            </a:r>
            <a:r>
              <a:rPr lang="en-US" sz="2200" b="1" i="0" dirty="0">
                <a:solidFill>
                  <a:srgbClr val="C00000"/>
                </a:solidFill>
                <a:effectLst/>
                <a:latin typeface="Times New Roman" panose="02020603050405020304" pitchFamily="18" charset="0"/>
                <a:cs typeface="Times New Roman" panose="02020603050405020304" pitchFamily="18" charset="0"/>
              </a:rPr>
              <a:t> </a:t>
            </a:r>
            <a:r>
              <a:rPr lang="en-US" sz="2200" b="1" i="0" dirty="0" err="1">
                <a:solidFill>
                  <a:srgbClr val="C00000"/>
                </a:solidFill>
                <a:effectLst/>
                <a:latin typeface="Times New Roman" panose="02020603050405020304" pitchFamily="18" charset="0"/>
                <a:cs typeface="Times New Roman" panose="02020603050405020304" pitchFamily="18" charset="0"/>
              </a:rPr>
              <a:t>định</a:t>
            </a:r>
            <a:r>
              <a:rPr lang="en-US" sz="2200" b="1" i="0" dirty="0">
                <a:solidFill>
                  <a:srgbClr val="C00000"/>
                </a:solidFill>
                <a:effectLst/>
                <a:latin typeface="Times New Roman" panose="02020603050405020304" pitchFamily="18" charset="0"/>
                <a:cs typeface="Times New Roman" panose="02020603050405020304" pitchFamily="18" charset="0"/>
              </a:rPr>
              <a:t> </a:t>
            </a:r>
            <a:r>
              <a:rPr lang="en-US" sz="2200" b="1" i="0" err="1">
                <a:solidFill>
                  <a:srgbClr val="C00000"/>
                </a:solidFill>
                <a:effectLst/>
                <a:latin typeface="Times New Roman" panose="02020603050405020304" pitchFamily="18" charset="0"/>
                <a:cs typeface="Times New Roman" panose="02020603050405020304" pitchFamily="18" charset="0"/>
              </a:rPr>
              <a:t>số</a:t>
            </a:r>
            <a:r>
              <a:rPr lang="en-US" sz="2200" b="1" i="0">
                <a:solidFill>
                  <a:srgbClr val="C00000"/>
                </a:solidFill>
                <a:effectLst/>
                <a:latin typeface="Times New Roman" panose="02020603050405020304" pitchFamily="18" charset="0"/>
                <a:cs typeface="Times New Roman" panose="02020603050405020304" pitchFamily="18" charset="0"/>
              </a:rPr>
              <a:t> 65/</a:t>
            </a:r>
            <a:r>
              <a:rPr lang="en-US" sz="2200" b="1" i="0" dirty="0">
                <a:solidFill>
                  <a:srgbClr val="C00000"/>
                </a:solidFill>
                <a:effectLst/>
                <a:latin typeface="Times New Roman" panose="02020603050405020304" pitchFamily="18" charset="0"/>
                <a:cs typeface="Times New Roman" panose="02020603050405020304" pitchFamily="18" charset="0"/>
              </a:rPr>
              <a:t>QĐ-ĐHKTKTCN, </a:t>
            </a:r>
            <a:r>
              <a:rPr lang="en-US" sz="2200" b="1" i="0" err="1">
                <a:solidFill>
                  <a:srgbClr val="C00000"/>
                </a:solidFill>
                <a:effectLst/>
                <a:latin typeface="Times New Roman" panose="02020603050405020304" pitchFamily="18" charset="0"/>
                <a:cs typeface="Times New Roman" panose="02020603050405020304" pitchFamily="18" charset="0"/>
              </a:rPr>
              <a:t>ngày</a:t>
            </a:r>
            <a:r>
              <a:rPr lang="en-US" sz="2200" b="1" i="0">
                <a:solidFill>
                  <a:srgbClr val="C00000"/>
                </a:solidFill>
                <a:effectLst/>
                <a:latin typeface="Times New Roman" panose="02020603050405020304" pitchFamily="18" charset="0"/>
                <a:cs typeface="Times New Roman" panose="02020603050405020304" pitchFamily="18" charset="0"/>
              </a:rPr>
              <a:t> </a:t>
            </a:r>
            <a:r>
              <a:rPr lang="en-US" sz="2200" b="1">
                <a:solidFill>
                  <a:srgbClr val="C00000"/>
                </a:solidFill>
                <a:latin typeface="Times New Roman" panose="02020603050405020304" pitchFamily="18" charset="0"/>
                <a:cs typeface="Times New Roman" panose="02020603050405020304" pitchFamily="18" charset="0"/>
              </a:rPr>
              <a:t>02</a:t>
            </a:r>
            <a:r>
              <a:rPr lang="en-US" sz="2200" b="1" i="0">
                <a:solidFill>
                  <a:srgbClr val="C00000"/>
                </a:solidFill>
                <a:effectLst/>
                <a:latin typeface="Times New Roman" panose="02020603050405020304" pitchFamily="18" charset="0"/>
                <a:cs typeface="Times New Roman" panose="02020603050405020304" pitchFamily="18" charset="0"/>
              </a:rPr>
              <a:t>/03/2021</a:t>
            </a:r>
            <a:endParaRPr lang="en-US" sz="2200" b="1" dirty="0">
              <a:solidFill>
                <a:srgbClr val="C00000"/>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CC7D6D94-6716-4AA1-923F-AD3380FCD216}"/>
              </a:ext>
            </a:extLst>
          </p:cNvPr>
          <p:cNvSpPr txBox="1"/>
          <p:nvPr/>
        </p:nvSpPr>
        <p:spPr>
          <a:xfrm>
            <a:off x="0" y="966186"/>
            <a:ext cx="9144000" cy="461665"/>
          </a:xfrm>
          <a:prstGeom prst="rect">
            <a:avLst/>
          </a:prstGeom>
          <a:noFill/>
        </p:spPr>
        <p:txBody>
          <a:bodyPr wrap="square">
            <a:spAutoFit/>
          </a:bodyPr>
          <a:lstStyle/>
          <a:p>
            <a:pPr algn="l"/>
            <a:r>
              <a:rPr lang="vi-VN" sz="2400" b="1">
                <a:solidFill>
                  <a:srgbClr val="FF0000"/>
                </a:solidFill>
                <a:latin typeface="Times New Roman" panose="02020603050405020304" pitchFamily="18" charset="0"/>
              </a:rPr>
              <a:t>Những trường hợp được công nhận đạt chuẩn đầu vào tiếng Anh: </a:t>
            </a:r>
          </a:p>
        </p:txBody>
      </p:sp>
      <p:sp>
        <p:nvSpPr>
          <p:cNvPr id="25" name="Text Box 68">
            <a:extLst>
              <a:ext uri="{FF2B5EF4-FFF2-40B4-BE49-F238E27FC236}">
                <a16:creationId xmlns:a16="http://schemas.microsoft.com/office/drawing/2014/main" id="{3688C277-AE01-489D-9BD0-88E7F4EB3FF8}"/>
              </a:ext>
            </a:extLst>
          </p:cNvPr>
          <p:cNvSpPr txBox="1">
            <a:spLocks noChangeArrowheads="1"/>
          </p:cNvSpPr>
          <p:nvPr/>
        </p:nvSpPr>
        <p:spPr bwMode="gray">
          <a:xfrm>
            <a:off x="48768" y="1590114"/>
            <a:ext cx="9380979" cy="461665"/>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vi-VN" sz="2400">
                <a:latin typeface="Times New Roman" panose="02020603050405020304" pitchFamily="18" charset="0"/>
              </a:rPr>
              <a:t>Sinh viên có điểm </a:t>
            </a:r>
            <a:r>
              <a:rPr lang="vi-VN" sz="2400">
                <a:solidFill>
                  <a:srgbClr val="0000CC"/>
                </a:solidFill>
                <a:latin typeface="Times New Roman" panose="02020603050405020304" pitchFamily="18" charset="0"/>
              </a:rPr>
              <a:t>TOEIC Online Placement Test đạt 200 </a:t>
            </a:r>
            <a:r>
              <a:rPr lang="vi-VN" sz="2400">
                <a:latin typeface="Times New Roman" panose="02020603050405020304" pitchFamily="18" charset="0"/>
              </a:rPr>
              <a:t>điểm trở lên. </a:t>
            </a:r>
          </a:p>
        </p:txBody>
      </p:sp>
      <p:sp>
        <p:nvSpPr>
          <p:cNvPr id="28" name="TextBox 27">
            <a:extLst>
              <a:ext uri="{FF2B5EF4-FFF2-40B4-BE49-F238E27FC236}">
                <a16:creationId xmlns:a16="http://schemas.microsoft.com/office/drawing/2014/main" id="{FC7CBB62-8954-4B4F-B022-F0E1326C81DE}"/>
              </a:ext>
            </a:extLst>
          </p:cNvPr>
          <p:cNvSpPr txBox="1"/>
          <p:nvPr/>
        </p:nvSpPr>
        <p:spPr>
          <a:xfrm>
            <a:off x="-119636" y="3069960"/>
            <a:ext cx="9906000" cy="461665"/>
          </a:xfrm>
          <a:prstGeom prst="rect">
            <a:avLst/>
          </a:prstGeom>
          <a:noFill/>
        </p:spPr>
        <p:txBody>
          <a:bodyPr wrap="square">
            <a:spAutoFit/>
          </a:bodyPr>
          <a:lstStyle/>
          <a:p>
            <a:r>
              <a:rPr lang="en-US" sz="2400" b="1">
                <a:solidFill>
                  <a:srgbClr val="FF33CC"/>
                </a:solidFill>
                <a:sym typeface="Wingdings" pitchFamily="2" charset="2"/>
              </a:rPr>
              <a:t> </a:t>
            </a:r>
            <a:r>
              <a:rPr lang="vi-VN" sz="2400">
                <a:latin typeface="Times New Roman" panose="02020603050405020304" pitchFamily="18" charset="0"/>
              </a:rPr>
              <a:t>Sinh viên có các </a:t>
            </a:r>
            <a:r>
              <a:rPr lang="vi-VN" sz="2400">
                <a:solidFill>
                  <a:srgbClr val="0000CC"/>
                </a:solidFill>
                <a:latin typeface="Times New Roman" panose="02020603050405020304" pitchFamily="18" charset="0"/>
              </a:rPr>
              <a:t>chứng chỉ ngoại ngữ quốc tế </a:t>
            </a:r>
            <a:r>
              <a:rPr lang="vi-VN" sz="2400">
                <a:latin typeface="Times New Roman" panose="02020603050405020304" pitchFamily="18" charset="0"/>
              </a:rPr>
              <a:t>theo quy định tại Phụ lục 4a. </a:t>
            </a:r>
          </a:p>
        </p:txBody>
      </p:sp>
      <p:sp>
        <p:nvSpPr>
          <p:cNvPr id="29" name="TextBox 28">
            <a:extLst>
              <a:ext uri="{FF2B5EF4-FFF2-40B4-BE49-F238E27FC236}">
                <a16:creationId xmlns:a16="http://schemas.microsoft.com/office/drawing/2014/main" id="{3196E434-2B5D-4908-AC89-395D0F5967E0}"/>
              </a:ext>
            </a:extLst>
          </p:cNvPr>
          <p:cNvSpPr txBox="1"/>
          <p:nvPr/>
        </p:nvSpPr>
        <p:spPr>
          <a:xfrm>
            <a:off x="48768" y="2330037"/>
            <a:ext cx="6781800" cy="461665"/>
          </a:xfrm>
          <a:prstGeom prst="rect">
            <a:avLst/>
          </a:prstGeom>
          <a:noFill/>
        </p:spPr>
        <p:txBody>
          <a:bodyPr wrap="square">
            <a:spAutoFit/>
          </a:bodyPr>
          <a:lstStyle/>
          <a:p>
            <a:pPr algn="l"/>
            <a:r>
              <a:rPr lang="en-US" sz="2400" b="1">
                <a:solidFill>
                  <a:srgbClr val="FF33CC"/>
                </a:solidFill>
                <a:sym typeface="Wingdings" pitchFamily="2" charset="2"/>
              </a:rPr>
              <a:t></a:t>
            </a:r>
            <a:r>
              <a:rPr lang="vi-VN" sz="2400" b="1">
                <a:solidFill>
                  <a:srgbClr val="FF33CC"/>
                </a:solidFill>
                <a:sym typeface="Wingdings" pitchFamily="2" charset="2"/>
              </a:rPr>
              <a:t> </a:t>
            </a:r>
            <a:r>
              <a:rPr lang="vi-VN" sz="2400">
                <a:latin typeface="Times New Roman" panose="02020603050405020304" pitchFamily="18" charset="0"/>
              </a:rPr>
              <a:t>Sinh viên có bằng cử nhân ngành ngôn ngữ Anh </a:t>
            </a:r>
          </a:p>
        </p:txBody>
      </p:sp>
      <p:sp>
        <p:nvSpPr>
          <p:cNvPr id="30" name="TextBox 29">
            <a:extLst>
              <a:ext uri="{FF2B5EF4-FFF2-40B4-BE49-F238E27FC236}">
                <a16:creationId xmlns:a16="http://schemas.microsoft.com/office/drawing/2014/main" id="{B11430BA-4DE0-4A8C-949F-AF4C7472C87E}"/>
              </a:ext>
            </a:extLst>
          </p:cNvPr>
          <p:cNvSpPr txBox="1"/>
          <p:nvPr/>
        </p:nvSpPr>
        <p:spPr>
          <a:xfrm>
            <a:off x="110110" y="3949641"/>
            <a:ext cx="9685780" cy="1200329"/>
          </a:xfrm>
          <a:prstGeom prst="rect">
            <a:avLst/>
          </a:prstGeom>
          <a:noFill/>
        </p:spPr>
        <p:txBody>
          <a:bodyPr wrap="square">
            <a:spAutoFit/>
          </a:bodyPr>
          <a:lstStyle/>
          <a:p>
            <a:pPr algn="just"/>
            <a:r>
              <a:rPr lang="vi-VN" sz="2400">
                <a:latin typeface="Times New Roman" panose="02020603050405020304" pitchFamily="18" charset="0"/>
              </a:rPr>
              <a:t>Ghi chú: Trong học kỳ 1/8 của khóa học, Nhà trường phối hợp với IIG tổ chức kiểm tra </a:t>
            </a:r>
            <a:r>
              <a:rPr lang="vi-VN" sz="2400">
                <a:solidFill>
                  <a:srgbClr val="0000CC"/>
                </a:solidFill>
                <a:latin typeface="Times New Roman" panose="02020603050405020304" pitchFamily="18" charset="0"/>
              </a:rPr>
              <a:t>đánh giá trình độ đầu vào tiếng Anh </a:t>
            </a:r>
            <a:r>
              <a:rPr lang="vi-VN" sz="2400">
                <a:latin typeface="Times New Roman" panose="02020603050405020304" pitchFamily="18" charset="0"/>
              </a:rPr>
              <a:t>cho sinh viên mới nhập học bằng bài thi </a:t>
            </a:r>
            <a:r>
              <a:rPr lang="vi-VN" sz="2400">
                <a:solidFill>
                  <a:srgbClr val="0000CC"/>
                </a:solidFill>
                <a:latin typeface="Times New Roman" panose="02020603050405020304" pitchFamily="18" charset="0"/>
              </a:rPr>
              <a:t>TOEIC Online Placement Test - lần thi thứ nhất</a:t>
            </a:r>
            <a:r>
              <a:rPr lang="vi-VN" sz="2400">
                <a:latin typeface="Times New Roman" panose="02020603050405020304" pitchFamily="18" charset="0"/>
              </a:rPr>
              <a:t>. </a:t>
            </a:r>
          </a:p>
        </p:txBody>
      </p:sp>
    </p:spTree>
    <p:extLst>
      <p:ext uri="{BB962C8B-B14F-4D97-AF65-F5344CB8AC3E}">
        <p14:creationId xmlns:p14="http://schemas.microsoft.com/office/powerpoint/2010/main" val="324155612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30288" y="34926"/>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918972" y="30926"/>
            <a:ext cx="79111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vi-VN" sz="1800" b="1" i="0" u="none" strike="noStrike" baseline="0">
                <a:solidFill>
                  <a:schemeClr val="bg1"/>
                </a:solidFill>
                <a:latin typeface="Times New Roman" panose="02020603050405020304" pitchFamily="18" charset="0"/>
              </a:rPr>
              <a:t>QUY ĐỔI ĐIỂM CÁC CHỨNG CHỈ QUỐC TẾ TIẾNG ANH ĐỐI VỚI SINH VIÊN KHÔNG CHUYÊN NGỮ </a:t>
            </a:r>
            <a:endParaRPr lang="en-US" altLang="en-US" sz="2800" b="1" dirty="0">
              <a:solidFill>
                <a:schemeClr val="bg1"/>
              </a:solidFill>
              <a:cs typeface="Times New Roman" panose="02020603050405020304" pitchFamily="18" charset="0"/>
            </a:endParaRPr>
          </a:p>
        </p:txBody>
      </p:sp>
      <p:pic>
        <p:nvPicPr>
          <p:cNvPr id="3" name="Picture 2">
            <a:extLst>
              <a:ext uri="{FF2B5EF4-FFF2-40B4-BE49-F238E27FC236}">
                <a16:creationId xmlns:a16="http://schemas.microsoft.com/office/drawing/2014/main" id="{3D6A10D3-9068-4BB6-AF3E-CF21C8746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609600"/>
            <a:ext cx="8328660" cy="4183380"/>
          </a:xfrm>
          <a:prstGeom prst="rect">
            <a:avLst/>
          </a:prstGeom>
        </p:spPr>
      </p:pic>
      <p:pic>
        <p:nvPicPr>
          <p:cNvPr id="5" name="Picture 4">
            <a:extLst>
              <a:ext uri="{FF2B5EF4-FFF2-40B4-BE49-F238E27FC236}">
                <a16:creationId xmlns:a16="http://schemas.microsoft.com/office/drawing/2014/main" id="{7C042CE3-CA82-42E6-BF2D-E104CADF7C4C}"/>
              </a:ext>
            </a:extLst>
          </p:cNvPr>
          <p:cNvPicPr>
            <a:picLocks noChangeAspect="1"/>
          </p:cNvPicPr>
          <p:nvPr/>
        </p:nvPicPr>
        <p:blipFill rotWithShape="1">
          <a:blip r:embed="rId3">
            <a:extLst>
              <a:ext uri="{28A0092B-C50C-407E-A947-70E740481C1C}">
                <a14:useLocalDpi xmlns:a14="http://schemas.microsoft.com/office/drawing/2010/main" val="0"/>
              </a:ext>
            </a:extLst>
          </a:blip>
          <a:srcRect t="37127"/>
          <a:stretch/>
        </p:blipFill>
        <p:spPr>
          <a:xfrm>
            <a:off x="699516" y="4724400"/>
            <a:ext cx="8313420" cy="1734312"/>
          </a:xfrm>
          <a:prstGeom prst="rect">
            <a:avLst/>
          </a:prstGeom>
        </p:spPr>
      </p:pic>
    </p:spTree>
    <p:extLst>
      <p:ext uri="{BB962C8B-B14F-4D97-AF65-F5344CB8AC3E}">
        <p14:creationId xmlns:p14="http://schemas.microsoft.com/office/powerpoint/2010/main" val="161593701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30288" y="34926"/>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1106488" y="49214"/>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CHUẨN ĐẦU RA TIẾNG ANH</a:t>
            </a:r>
            <a:endParaRPr lang="en-US" altLang="en-US" sz="2800" b="1" dirty="0">
              <a:solidFill>
                <a:schemeClr val="bg1"/>
              </a:solidFill>
              <a:cs typeface="Times New Roman" panose="02020603050405020304" pitchFamily="18" charset="0"/>
            </a:endParaRPr>
          </a:p>
        </p:txBody>
      </p:sp>
      <p:sp>
        <p:nvSpPr>
          <p:cNvPr id="22" name="TextBox 21">
            <a:extLst>
              <a:ext uri="{FF2B5EF4-FFF2-40B4-BE49-F238E27FC236}">
                <a16:creationId xmlns:a16="http://schemas.microsoft.com/office/drawing/2014/main" id="{CC7D6D94-6716-4AA1-923F-AD3380FCD216}"/>
              </a:ext>
            </a:extLst>
          </p:cNvPr>
          <p:cNvSpPr txBox="1"/>
          <p:nvPr/>
        </p:nvSpPr>
        <p:spPr>
          <a:xfrm>
            <a:off x="-1" y="762000"/>
            <a:ext cx="9429747" cy="461665"/>
          </a:xfrm>
          <a:prstGeom prst="rect">
            <a:avLst/>
          </a:prstGeom>
          <a:noFill/>
        </p:spPr>
        <p:txBody>
          <a:bodyPr wrap="square">
            <a:spAutoFit/>
          </a:bodyPr>
          <a:lstStyle/>
          <a:p>
            <a:pPr algn="l"/>
            <a:r>
              <a:rPr lang="vi-VN" sz="2400" b="1">
                <a:solidFill>
                  <a:srgbClr val="FF0000"/>
                </a:solidFill>
                <a:latin typeface="Times New Roman" panose="02020603050405020304" pitchFamily="18" charset="0"/>
              </a:rPr>
              <a:t>Những trường hợp được công nhận đạt chuẩn đầu ra tiếng Anh: </a:t>
            </a:r>
          </a:p>
        </p:txBody>
      </p:sp>
      <p:sp>
        <p:nvSpPr>
          <p:cNvPr id="28" name="TextBox 27">
            <a:extLst>
              <a:ext uri="{FF2B5EF4-FFF2-40B4-BE49-F238E27FC236}">
                <a16:creationId xmlns:a16="http://schemas.microsoft.com/office/drawing/2014/main" id="{FC7CBB62-8954-4B4F-B022-F0E1326C81DE}"/>
              </a:ext>
            </a:extLst>
          </p:cNvPr>
          <p:cNvSpPr txBox="1"/>
          <p:nvPr/>
        </p:nvSpPr>
        <p:spPr>
          <a:xfrm>
            <a:off x="34292" y="1836003"/>
            <a:ext cx="9871708" cy="830997"/>
          </a:xfrm>
          <a:prstGeom prst="rect">
            <a:avLst/>
          </a:prstGeom>
          <a:noFill/>
        </p:spPr>
        <p:txBody>
          <a:bodyPr wrap="square">
            <a:spAutoFit/>
          </a:bodyPr>
          <a:lstStyle/>
          <a:p>
            <a:pPr algn="just"/>
            <a:r>
              <a:rPr lang="en-US" sz="2400" b="1">
                <a:solidFill>
                  <a:srgbClr val="FF33CC"/>
                </a:solidFill>
                <a:sym typeface="Wingdings" pitchFamily="2" charset="2"/>
              </a:rPr>
              <a:t> </a:t>
            </a:r>
            <a:r>
              <a:rPr lang="vi-VN" sz="2400">
                <a:latin typeface="Times New Roman" panose="02020603050405020304" pitchFamily="18" charset="0"/>
              </a:rPr>
              <a:t>Có một trong những chứng chỉ tiếng Anh quốc tế đạt mức t</a:t>
            </a:r>
            <a:r>
              <a:rPr lang="vi-VN" sz="2400">
                <a:solidFill>
                  <a:srgbClr val="0000CC"/>
                </a:solidFill>
                <a:latin typeface="Times New Roman" panose="02020603050405020304" pitchFamily="18" charset="0"/>
              </a:rPr>
              <a:t>ương đương Bậc 3/6 trở lên</a:t>
            </a:r>
            <a:r>
              <a:rPr lang="vi-VN" sz="2400">
                <a:latin typeface="Times New Roman" panose="02020603050405020304" pitchFamily="18" charset="0"/>
              </a:rPr>
              <a:t> theo Khung năng lực ngoại ngữ 6 bậc dùng cho Việt Nam.</a:t>
            </a:r>
          </a:p>
        </p:txBody>
      </p:sp>
      <p:sp>
        <p:nvSpPr>
          <p:cNvPr id="29" name="TextBox 28">
            <a:extLst>
              <a:ext uri="{FF2B5EF4-FFF2-40B4-BE49-F238E27FC236}">
                <a16:creationId xmlns:a16="http://schemas.microsoft.com/office/drawing/2014/main" id="{3196E434-2B5D-4908-AC89-395D0F5967E0}"/>
              </a:ext>
            </a:extLst>
          </p:cNvPr>
          <p:cNvSpPr txBox="1"/>
          <p:nvPr/>
        </p:nvSpPr>
        <p:spPr>
          <a:xfrm>
            <a:off x="48768" y="1378803"/>
            <a:ext cx="6781800" cy="461665"/>
          </a:xfrm>
          <a:prstGeom prst="rect">
            <a:avLst/>
          </a:prstGeom>
          <a:noFill/>
        </p:spPr>
        <p:txBody>
          <a:bodyPr wrap="square">
            <a:spAutoFit/>
          </a:bodyPr>
          <a:lstStyle/>
          <a:p>
            <a:pPr algn="l"/>
            <a:r>
              <a:rPr lang="en-US" sz="2400" b="1">
                <a:solidFill>
                  <a:srgbClr val="FF33CC"/>
                </a:solidFill>
                <a:sym typeface="Wingdings" pitchFamily="2" charset="2"/>
              </a:rPr>
              <a:t></a:t>
            </a:r>
            <a:r>
              <a:rPr lang="vi-VN" sz="2400" b="1">
                <a:solidFill>
                  <a:srgbClr val="FF33CC"/>
                </a:solidFill>
                <a:sym typeface="Wingdings" pitchFamily="2" charset="2"/>
              </a:rPr>
              <a:t> </a:t>
            </a:r>
            <a:r>
              <a:rPr lang="vi-VN" sz="2400">
                <a:latin typeface="Times New Roman" panose="02020603050405020304" pitchFamily="18" charset="0"/>
              </a:rPr>
              <a:t>Sinh viên có bằng cử nhân ngành ngôn ngữ Anh </a:t>
            </a:r>
          </a:p>
        </p:txBody>
      </p:sp>
      <p:sp>
        <p:nvSpPr>
          <p:cNvPr id="30" name="TextBox 29">
            <a:extLst>
              <a:ext uri="{FF2B5EF4-FFF2-40B4-BE49-F238E27FC236}">
                <a16:creationId xmlns:a16="http://schemas.microsoft.com/office/drawing/2014/main" id="{B11430BA-4DE0-4A8C-949F-AF4C7472C87E}"/>
              </a:ext>
            </a:extLst>
          </p:cNvPr>
          <p:cNvSpPr txBox="1"/>
          <p:nvPr/>
        </p:nvSpPr>
        <p:spPr>
          <a:xfrm>
            <a:off x="34292" y="3436203"/>
            <a:ext cx="9832402" cy="830997"/>
          </a:xfrm>
          <a:prstGeom prst="rect">
            <a:avLst/>
          </a:prstGeom>
          <a:noFill/>
        </p:spPr>
        <p:txBody>
          <a:bodyPr wrap="square">
            <a:spAutoFit/>
          </a:bodyPr>
          <a:lstStyle/>
          <a:p>
            <a:pPr algn="just"/>
            <a:r>
              <a:rPr lang="vi-VN" sz="2400">
                <a:solidFill>
                  <a:srgbClr val="0000CC"/>
                </a:solidFill>
                <a:latin typeface="Times New Roman" panose="02020603050405020304" pitchFamily="18" charset="0"/>
              </a:rPr>
              <a:t>Ghi chú - Đánh giá chuẩn đầu ra</a:t>
            </a:r>
            <a:r>
              <a:rPr lang="vi-VN" sz="2400">
                <a:latin typeface="Times New Roman" panose="02020603050405020304" pitchFamily="18" charset="0"/>
              </a:rPr>
              <a:t>: Sinh viên được đánh giá bằng bài thi TOEIC quốc tế. Dự kiến tổ chức từ học kỳ 6/8 của khóa học. </a:t>
            </a:r>
          </a:p>
        </p:txBody>
      </p:sp>
      <p:sp>
        <p:nvSpPr>
          <p:cNvPr id="11" name="TextBox 10">
            <a:extLst>
              <a:ext uri="{FF2B5EF4-FFF2-40B4-BE49-F238E27FC236}">
                <a16:creationId xmlns:a16="http://schemas.microsoft.com/office/drawing/2014/main" id="{A6112A41-6948-4E7F-90E4-115CA60E0040}"/>
              </a:ext>
            </a:extLst>
          </p:cNvPr>
          <p:cNvSpPr txBox="1"/>
          <p:nvPr/>
        </p:nvSpPr>
        <p:spPr>
          <a:xfrm>
            <a:off x="24830" y="2674203"/>
            <a:ext cx="9813350" cy="830997"/>
          </a:xfrm>
          <a:prstGeom prst="rect">
            <a:avLst/>
          </a:prstGeom>
          <a:noFill/>
        </p:spPr>
        <p:txBody>
          <a:bodyPr wrap="square">
            <a:spAutoFit/>
          </a:bodyPr>
          <a:lstStyle/>
          <a:p>
            <a:pPr algn="just"/>
            <a:r>
              <a:rPr lang="en-US" sz="2400" b="1">
                <a:solidFill>
                  <a:srgbClr val="FF33CC"/>
                </a:solidFill>
                <a:sym typeface="Wingdings" pitchFamily="2" charset="2"/>
              </a:rPr>
              <a:t> </a:t>
            </a:r>
            <a:r>
              <a:rPr lang="vi-VN" sz="2400">
                <a:latin typeface="Times New Roman" panose="02020603050405020304" pitchFamily="18" charset="0"/>
              </a:rPr>
              <a:t>Riêng đối với chứng chỉ TOEIC quốc tế sinh viên khóa 14 chỉ cần đạt </a:t>
            </a:r>
            <a:r>
              <a:rPr lang="vi-VN" sz="2400">
                <a:solidFill>
                  <a:srgbClr val="0000CC"/>
                </a:solidFill>
                <a:latin typeface="Times New Roman" panose="02020603050405020304" pitchFamily="18" charset="0"/>
              </a:rPr>
              <a:t>400</a:t>
            </a:r>
            <a:r>
              <a:rPr lang="vi-VN" sz="2400">
                <a:latin typeface="Times New Roman" panose="02020603050405020304" pitchFamily="18" charset="0"/>
              </a:rPr>
              <a:t> điểm trở lên.</a:t>
            </a:r>
          </a:p>
        </p:txBody>
      </p:sp>
      <p:pic>
        <p:nvPicPr>
          <p:cNvPr id="4" name="Picture 3">
            <a:extLst>
              <a:ext uri="{FF2B5EF4-FFF2-40B4-BE49-F238E27FC236}">
                <a16:creationId xmlns:a16="http://schemas.microsoft.com/office/drawing/2014/main" id="{9E5C68CC-2AE1-4F9C-8295-2CF4ED18E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4283547"/>
            <a:ext cx="7275512" cy="1853953"/>
          </a:xfrm>
          <a:prstGeom prst="rect">
            <a:avLst/>
          </a:prstGeom>
        </p:spPr>
      </p:pic>
    </p:spTree>
    <p:extLst>
      <p:ext uri="{BB962C8B-B14F-4D97-AF65-F5344CB8AC3E}">
        <p14:creationId xmlns:p14="http://schemas.microsoft.com/office/powerpoint/2010/main" val="63904926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30288" y="34926"/>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762000" y="49214"/>
            <a:ext cx="83058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600" b="1">
                <a:solidFill>
                  <a:schemeClr val="bg1"/>
                </a:solidFill>
                <a:cs typeface="Times New Roman" panose="02020603050405020304" pitchFamily="18" charset="0"/>
              </a:rPr>
              <a:t>ĐÁNH GIÁ CÁC HP TA TRONG CHƯƠNG TRÌNH</a:t>
            </a:r>
            <a:endParaRPr lang="en-US" altLang="en-US" sz="2600" b="1" dirty="0">
              <a:solidFill>
                <a:schemeClr val="bg1"/>
              </a:solidFill>
              <a:cs typeface="Times New Roman" panose="02020603050405020304" pitchFamily="18" charset="0"/>
            </a:endParaRPr>
          </a:p>
        </p:txBody>
      </p:sp>
      <p:sp>
        <p:nvSpPr>
          <p:cNvPr id="22" name="TextBox 21">
            <a:extLst>
              <a:ext uri="{FF2B5EF4-FFF2-40B4-BE49-F238E27FC236}">
                <a16:creationId xmlns:a16="http://schemas.microsoft.com/office/drawing/2014/main" id="{CC7D6D94-6716-4AA1-923F-AD3380FCD216}"/>
              </a:ext>
            </a:extLst>
          </p:cNvPr>
          <p:cNvSpPr txBox="1"/>
          <p:nvPr/>
        </p:nvSpPr>
        <p:spPr>
          <a:xfrm>
            <a:off x="0" y="798834"/>
            <a:ext cx="6477001" cy="400110"/>
          </a:xfrm>
          <a:prstGeom prst="rect">
            <a:avLst/>
          </a:prstGeom>
          <a:noFill/>
        </p:spPr>
        <p:txBody>
          <a:bodyPr wrap="square">
            <a:spAutoFit/>
          </a:bodyPr>
          <a:lstStyle/>
          <a:p>
            <a:pPr algn="l"/>
            <a:r>
              <a:rPr lang="vi-VN" sz="2000" b="1" i="0" u="none" strike="noStrike" baseline="0">
                <a:solidFill>
                  <a:srgbClr val="FF0000"/>
                </a:solidFill>
                <a:latin typeface="Times New Roman" panose="02020603050405020304" pitchFamily="18" charset="0"/>
              </a:rPr>
              <a:t>Đánh giá các học phần tiếng Anh trong chương trình:</a:t>
            </a:r>
            <a:endParaRPr lang="vi-VN" sz="2000" b="1">
              <a:solidFill>
                <a:srgbClr val="FF0000"/>
              </a:solidFill>
              <a:latin typeface="Times New Roman" panose="02020603050405020304" pitchFamily="18" charset="0"/>
            </a:endParaRPr>
          </a:p>
        </p:txBody>
      </p:sp>
      <p:sp>
        <p:nvSpPr>
          <p:cNvPr id="25" name="Text Box 68">
            <a:extLst>
              <a:ext uri="{FF2B5EF4-FFF2-40B4-BE49-F238E27FC236}">
                <a16:creationId xmlns:a16="http://schemas.microsoft.com/office/drawing/2014/main" id="{3688C277-AE01-489D-9BD0-88E7F4EB3FF8}"/>
              </a:ext>
            </a:extLst>
          </p:cNvPr>
          <p:cNvSpPr txBox="1">
            <a:spLocks noChangeArrowheads="1"/>
          </p:cNvSpPr>
          <p:nvPr/>
        </p:nvSpPr>
        <p:spPr bwMode="gray">
          <a:xfrm>
            <a:off x="48768" y="1219200"/>
            <a:ext cx="4904232" cy="1938992"/>
          </a:xfrm>
          <a:prstGeom prst="rect">
            <a:avLst/>
          </a:prstGeom>
          <a:noFill/>
          <a:ln w="9525">
            <a:noFill/>
            <a:miter lim="800000"/>
            <a:headEnd/>
            <a:tailEnd/>
          </a:ln>
        </p:spPr>
        <p:txBody>
          <a:bodyPr wrap="square">
            <a:spAutoFit/>
          </a:bodyPr>
          <a:lstStyle/>
          <a:p>
            <a:pPr algn="just"/>
            <a:r>
              <a:rPr lang="en-US" sz="2200" b="1">
                <a:solidFill>
                  <a:srgbClr val="FF33CC"/>
                </a:solidFill>
                <a:sym typeface="Wingdings" pitchFamily="2" charset="2"/>
              </a:rPr>
              <a:t></a:t>
            </a:r>
            <a:r>
              <a:rPr lang="en-US" sz="2200">
                <a:solidFill>
                  <a:schemeClr val="tx1"/>
                </a:solidFill>
                <a:cs typeface="Times New Roman" pitchFamily="18" charset="0"/>
              </a:rPr>
              <a:t> </a:t>
            </a:r>
            <a:r>
              <a:rPr lang="vi-VN" sz="2400">
                <a:solidFill>
                  <a:srgbClr val="3333FF"/>
                </a:solidFill>
                <a:latin typeface="Times New Roman" panose="02020603050405020304" pitchFamily="18" charset="0"/>
              </a:rPr>
              <a:t>Điểm thi hết học phần Tiếng Anh 2</a:t>
            </a:r>
            <a:r>
              <a:rPr lang="vi-VN" sz="2400">
                <a:latin typeface="Times New Roman" panose="02020603050405020304" pitchFamily="18" charset="0"/>
              </a:rPr>
              <a:t>: được xác định bằng kết quả bài thi TOEIC Online Placement Test – Lần thi thứ 2 </a:t>
            </a:r>
          </a:p>
          <a:p>
            <a:pPr algn="just"/>
            <a:endParaRPr lang="vi-VN" sz="2400">
              <a:latin typeface="Times New Roman" panose="02020603050405020304" pitchFamily="18" charset="0"/>
            </a:endParaRPr>
          </a:p>
        </p:txBody>
      </p:sp>
      <p:sp>
        <p:nvSpPr>
          <p:cNvPr id="29" name="TextBox 28">
            <a:extLst>
              <a:ext uri="{FF2B5EF4-FFF2-40B4-BE49-F238E27FC236}">
                <a16:creationId xmlns:a16="http://schemas.microsoft.com/office/drawing/2014/main" id="{3196E434-2B5D-4908-AC89-395D0F5967E0}"/>
              </a:ext>
            </a:extLst>
          </p:cNvPr>
          <p:cNvSpPr txBox="1"/>
          <p:nvPr/>
        </p:nvSpPr>
        <p:spPr>
          <a:xfrm>
            <a:off x="73406" y="2831652"/>
            <a:ext cx="4955794" cy="1569660"/>
          </a:xfrm>
          <a:prstGeom prst="rect">
            <a:avLst/>
          </a:prstGeom>
          <a:noFill/>
        </p:spPr>
        <p:txBody>
          <a:bodyPr wrap="square">
            <a:spAutoFit/>
          </a:bodyPr>
          <a:lstStyle/>
          <a:p>
            <a:pPr algn="just"/>
            <a:r>
              <a:rPr lang="en-US" sz="2400" b="1">
                <a:solidFill>
                  <a:srgbClr val="FF33CC"/>
                </a:solidFill>
                <a:sym typeface="Wingdings" pitchFamily="2" charset="2"/>
              </a:rPr>
              <a:t></a:t>
            </a:r>
            <a:r>
              <a:rPr lang="vi-VN" sz="2400" b="1">
                <a:solidFill>
                  <a:srgbClr val="FF33CC"/>
                </a:solidFill>
                <a:sym typeface="Wingdings" pitchFamily="2" charset="2"/>
              </a:rPr>
              <a:t> </a:t>
            </a:r>
            <a:r>
              <a:rPr lang="vi-VN" sz="2400">
                <a:solidFill>
                  <a:srgbClr val="3333FF"/>
                </a:solidFill>
                <a:latin typeface="Times New Roman" panose="02020603050405020304" pitchFamily="18" charset="0"/>
              </a:rPr>
              <a:t>Điểm thi hết học phần Tiếng Anh 3</a:t>
            </a:r>
            <a:r>
              <a:rPr lang="vi-VN" sz="2400">
                <a:latin typeface="Times New Roman" panose="02020603050405020304" pitchFamily="18" charset="0"/>
              </a:rPr>
              <a:t>: được xác định bằng kết quả bài thi TOEIC Online Placement Test – Lần thi thứ 3</a:t>
            </a:r>
          </a:p>
        </p:txBody>
      </p:sp>
      <p:sp>
        <p:nvSpPr>
          <p:cNvPr id="12" name="TextBox 11">
            <a:extLst>
              <a:ext uri="{FF2B5EF4-FFF2-40B4-BE49-F238E27FC236}">
                <a16:creationId xmlns:a16="http://schemas.microsoft.com/office/drawing/2014/main" id="{3A0328CA-9681-49E8-9DF7-DC54E183250F}"/>
              </a:ext>
            </a:extLst>
          </p:cNvPr>
          <p:cNvSpPr txBox="1"/>
          <p:nvPr/>
        </p:nvSpPr>
        <p:spPr>
          <a:xfrm>
            <a:off x="61534" y="4452930"/>
            <a:ext cx="4854954" cy="1569660"/>
          </a:xfrm>
          <a:prstGeom prst="rect">
            <a:avLst/>
          </a:prstGeom>
          <a:noFill/>
        </p:spPr>
        <p:txBody>
          <a:bodyPr wrap="square">
            <a:spAutoFit/>
          </a:bodyPr>
          <a:lstStyle/>
          <a:p>
            <a:pPr algn="just"/>
            <a:r>
              <a:rPr lang="en-US" sz="2400" b="1">
                <a:solidFill>
                  <a:srgbClr val="FF33CC"/>
                </a:solidFill>
                <a:sym typeface="Wingdings" pitchFamily="2" charset="2"/>
              </a:rPr>
              <a:t></a:t>
            </a:r>
            <a:r>
              <a:rPr lang="vi-VN" sz="2400" b="1">
                <a:solidFill>
                  <a:srgbClr val="FF33CC"/>
                </a:solidFill>
                <a:sym typeface="Wingdings" pitchFamily="2" charset="2"/>
              </a:rPr>
              <a:t> </a:t>
            </a:r>
            <a:r>
              <a:rPr lang="vi-VN" sz="2400" b="1">
                <a:solidFill>
                  <a:srgbClr val="3333FF"/>
                </a:solidFill>
                <a:latin typeface="Times New Roman" panose="02020603050405020304" pitchFamily="18" charset="0"/>
                <a:sym typeface="Wingdings" pitchFamily="2" charset="2"/>
              </a:rPr>
              <a:t>Đối với các học phần TA khác</a:t>
            </a:r>
            <a:r>
              <a:rPr lang="vi-VN" sz="2400">
                <a:latin typeface="Times New Roman" panose="02020603050405020304" pitchFamily="18" charset="0"/>
              </a:rPr>
              <a:t>: theo quy định chung của trường và được xác định trong đề cương chi tiết từng học phần. </a:t>
            </a:r>
          </a:p>
        </p:txBody>
      </p:sp>
      <p:pic>
        <p:nvPicPr>
          <p:cNvPr id="3" name="Picture 2">
            <a:extLst>
              <a:ext uri="{FF2B5EF4-FFF2-40B4-BE49-F238E27FC236}">
                <a16:creationId xmlns:a16="http://schemas.microsoft.com/office/drawing/2014/main" id="{40F3656C-BAEF-4617-A67E-38BA01CC1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7262" y="1404433"/>
            <a:ext cx="4834467" cy="4572000"/>
          </a:xfrm>
          <a:prstGeom prst="rect">
            <a:avLst/>
          </a:prstGeom>
        </p:spPr>
      </p:pic>
    </p:spTree>
    <p:extLst>
      <p:ext uri="{BB962C8B-B14F-4D97-AF65-F5344CB8AC3E}">
        <p14:creationId xmlns:p14="http://schemas.microsoft.com/office/powerpoint/2010/main" val="22901680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1030288" y="34926"/>
            <a:ext cx="7772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1106488" y="49214"/>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XÉT QUY ĐỔI ĐIỂM HỌC VƯỢT CÁC HP TA</a:t>
            </a:r>
            <a:endParaRPr lang="en-US" altLang="en-US" sz="2800" b="1" dirty="0">
              <a:solidFill>
                <a:schemeClr val="bg1"/>
              </a:solidFill>
              <a:cs typeface="Times New Roman" panose="02020603050405020304" pitchFamily="18" charset="0"/>
            </a:endParaRPr>
          </a:p>
        </p:txBody>
      </p:sp>
      <p:pic>
        <p:nvPicPr>
          <p:cNvPr id="4" name="Picture 3">
            <a:extLst>
              <a:ext uri="{FF2B5EF4-FFF2-40B4-BE49-F238E27FC236}">
                <a16:creationId xmlns:a16="http://schemas.microsoft.com/office/drawing/2014/main" id="{B0DE7D43-1F39-4AAD-951E-5502A96125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762000"/>
            <a:ext cx="8817777" cy="2022311"/>
          </a:xfrm>
          <a:prstGeom prst="rect">
            <a:avLst/>
          </a:prstGeom>
        </p:spPr>
      </p:pic>
      <p:pic>
        <p:nvPicPr>
          <p:cNvPr id="6" name="Picture 5">
            <a:extLst>
              <a:ext uri="{FF2B5EF4-FFF2-40B4-BE49-F238E27FC236}">
                <a16:creationId xmlns:a16="http://schemas.microsoft.com/office/drawing/2014/main" id="{A19CD665-27AF-46E6-9D42-DF009ECF5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743200"/>
            <a:ext cx="8817777" cy="2253745"/>
          </a:xfrm>
          <a:prstGeom prst="rect">
            <a:avLst/>
          </a:prstGeom>
        </p:spPr>
      </p:pic>
      <p:sp>
        <p:nvSpPr>
          <p:cNvPr id="14" name="TextBox 13">
            <a:extLst>
              <a:ext uri="{FF2B5EF4-FFF2-40B4-BE49-F238E27FC236}">
                <a16:creationId xmlns:a16="http://schemas.microsoft.com/office/drawing/2014/main" id="{823E7222-D9CC-4438-B79D-BFE413844A03}"/>
              </a:ext>
            </a:extLst>
          </p:cNvPr>
          <p:cNvSpPr txBox="1"/>
          <p:nvPr/>
        </p:nvSpPr>
        <p:spPr>
          <a:xfrm>
            <a:off x="0" y="4925104"/>
            <a:ext cx="9872472" cy="1938992"/>
          </a:xfrm>
          <a:prstGeom prst="rect">
            <a:avLst/>
          </a:prstGeom>
          <a:noFill/>
        </p:spPr>
        <p:txBody>
          <a:bodyPr wrap="square">
            <a:spAutoFit/>
          </a:bodyPr>
          <a:lstStyle/>
          <a:p>
            <a:pPr algn="just"/>
            <a:r>
              <a:rPr lang="vi-VN" sz="2000">
                <a:latin typeface="+mj-lt"/>
              </a:rPr>
              <a:t>Nếu sinh viên đạt các HP học vượt thì được xếp học vượt lên học phần tiếp theo ở học kỳ sau. Nếu không đạt HP học vượt thì học lại học phần đó. </a:t>
            </a:r>
            <a:r>
              <a:rPr lang="vi-VN" sz="2000">
                <a:solidFill>
                  <a:srgbClr val="0000CC"/>
                </a:solidFill>
                <a:latin typeface="+mj-lt"/>
              </a:rPr>
              <a:t>Trường hợp sinh viên học vượt có kết quả học phần học vượt </a:t>
            </a:r>
            <a:r>
              <a:rPr lang="vi-VN" sz="2000">
                <a:solidFill>
                  <a:srgbClr val="FF0000"/>
                </a:solidFill>
                <a:latin typeface="+mj-lt"/>
              </a:rPr>
              <a:t>cao hơn mức điểm quy đổi </a:t>
            </a:r>
            <a:r>
              <a:rPr lang="vi-VN" sz="2000">
                <a:solidFill>
                  <a:srgbClr val="0000CC"/>
                </a:solidFill>
                <a:latin typeface="+mj-lt"/>
              </a:rPr>
              <a:t>thì sinh viên được </a:t>
            </a:r>
            <a:r>
              <a:rPr lang="vi-VN" sz="2000">
                <a:solidFill>
                  <a:srgbClr val="FF0000"/>
                </a:solidFill>
                <a:latin typeface="+mj-lt"/>
              </a:rPr>
              <a:t>công nhận theo điểm đã đạt được của học phần học vượt</a:t>
            </a:r>
            <a:r>
              <a:rPr lang="vi-VN" sz="2000">
                <a:latin typeface="+mj-lt"/>
              </a:rPr>
              <a:t>. </a:t>
            </a:r>
          </a:p>
          <a:p>
            <a:pPr algn="just"/>
            <a:endParaRPr lang="vi-VN" sz="2000">
              <a:latin typeface="+mj-lt"/>
            </a:endParaRPr>
          </a:p>
          <a:p>
            <a:pPr algn="just"/>
            <a:r>
              <a:rPr lang="vi-VN" sz="2000" b="0" i="0" u="none" strike="noStrike" baseline="0">
                <a:solidFill>
                  <a:srgbClr val="000000"/>
                </a:solidFill>
                <a:latin typeface="+mj-lt"/>
              </a:rPr>
              <a:t> </a:t>
            </a:r>
          </a:p>
        </p:txBody>
      </p:sp>
    </p:spTree>
    <p:extLst>
      <p:ext uri="{BB962C8B-B14F-4D97-AF65-F5344CB8AC3E}">
        <p14:creationId xmlns:p14="http://schemas.microsoft.com/office/powerpoint/2010/main" val="23223094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609600" y="34926"/>
            <a:ext cx="85344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484632" y="49214"/>
            <a:ext cx="87873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CHƯƠNG TRÌNH TA TOÀN KHÓA Đ/V KHÓA 12, 13</a:t>
            </a:r>
            <a:endParaRPr lang="en-US" altLang="en-US" sz="2800" b="1" dirty="0">
              <a:solidFill>
                <a:schemeClr val="bg1"/>
              </a:solidFill>
              <a:cs typeface="Times New Roman" panose="02020603050405020304" pitchFamily="18" charset="0"/>
            </a:endParaRPr>
          </a:p>
        </p:txBody>
      </p:sp>
      <p:sp>
        <p:nvSpPr>
          <p:cNvPr id="2" name="Text Box 68">
            <a:extLst>
              <a:ext uri="{FF2B5EF4-FFF2-40B4-BE49-F238E27FC236}">
                <a16:creationId xmlns:a16="http://schemas.microsoft.com/office/drawing/2014/main" id="{71DCEA6E-2497-4245-B4AC-4A93A652BF95}"/>
              </a:ext>
            </a:extLst>
          </p:cNvPr>
          <p:cNvSpPr txBox="1">
            <a:spLocks noChangeArrowheads="1"/>
          </p:cNvSpPr>
          <p:nvPr/>
        </p:nvSpPr>
        <p:spPr bwMode="gray">
          <a:xfrm>
            <a:off x="478536" y="1291233"/>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1</a:t>
            </a:r>
            <a:endParaRPr lang="en-US" sz="2200" b="1" dirty="0">
              <a:solidFill>
                <a:srgbClr val="FF0000"/>
              </a:solidFill>
              <a:latin typeface="Times New Roman" pitchFamily="18" charset="0"/>
              <a:cs typeface="Times New Roman" pitchFamily="18" charset="0"/>
            </a:endParaRPr>
          </a:p>
        </p:txBody>
      </p:sp>
      <p:sp>
        <p:nvSpPr>
          <p:cNvPr id="5" name="Text Box 68">
            <a:extLst>
              <a:ext uri="{FF2B5EF4-FFF2-40B4-BE49-F238E27FC236}">
                <a16:creationId xmlns:a16="http://schemas.microsoft.com/office/drawing/2014/main" id="{04EC8442-6950-4035-AF95-4F4F60184495}"/>
              </a:ext>
            </a:extLst>
          </p:cNvPr>
          <p:cNvSpPr txBox="1">
            <a:spLocks noChangeArrowheads="1"/>
          </p:cNvSpPr>
          <p:nvPr/>
        </p:nvSpPr>
        <p:spPr bwMode="gray">
          <a:xfrm>
            <a:off x="457200" y="1855113"/>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2</a:t>
            </a:r>
            <a:endParaRPr lang="en-US" sz="2200" b="1" dirty="0">
              <a:solidFill>
                <a:srgbClr val="FF0000"/>
              </a:solidFill>
              <a:latin typeface="Times New Roman" pitchFamily="18" charset="0"/>
              <a:cs typeface="Times New Roman" pitchFamily="18" charset="0"/>
            </a:endParaRPr>
          </a:p>
        </p:txBody>
      </p:sp>
      <p:sp>
        <p:nvSpPr>
          <p:cNvPr id="6" name="Text Box 68">
            <a:extLst>
              <a:ext uri="{FF2B5EF4-FFF2-40B4-BE49-F238E27FC236}">
                <a16:creationId xmlns:a16="http://schemas.microsoft.com/office/drawing/2014/main" id="{22E93DD9-D9E8-410C-AE19-B1669024A7A3}"/>
              </a:ext>
            </a:extLst>
          </p:cNvPr>
          <p:cNvSpPr txBox="1">
            <a:spLocks noChangeArrowheads="1"/>
          </p:cNvSpPr>
          <p:nvPr/>
        </p:nvSpPr>
        <p:spPr bwMode="gray">
          <a:xfrm>
            <a:off x="496825" y="2464713"/>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3</a:t>
            </a:r>
            <a:endParaRPr lang="en-US" sz="2200" b="1" dirty="0">
              <a:solidFill>
                <a:srgbClr val="FF0000"/>
              </a:solidFill>
              <a:latin typeface="Times New Roman" pitchFamily="18" charset="0"/>
              <a:cs typeface="Times New Roman" pitchFamily="18" charset="0"/>
            </a:endParaRPr>
          </a:p>
        </p:txBody>
      </p:sp>
      <p:sp>
        <p:nvSpPr>
          <p:cNvPr id="7" name="Text Box 68">
            <a:extLst>
              <a:ext uri="{FF2B5EF4-FFF2-40B4-BE49-F238E27FC236}">
                <a16:creationId xmlns:a16="http://schemas.microsoft.com/office/drawing/2014/main" id="{E41804E5-007E-458B-ACC6-4E39967727D9}"/>
              </a:ext>
            </a:extLst>
          </p:cNvPr>
          <p:cNvSpPr txBox="1">
            <a:spLocks noChangeArrowheads="1"/>
          </p:cNvSpPr>
          <p:nvPr/>
        </p:nvSpPr>
        <p:spPr bwMode="gray">
          <a:xfrm>
            <a:off x="481585" y="2998113"/>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4</a:t>
            </a:r>
            <a:endParaRPr lang="en-US" sz="2200" b="1" dirty="0">
              <a:solidFill>
                <a:srgbClr val="FF0000"/>
              </a:solidFill>
              <a:latin typeface="Times New Roman" pitchFamily="18" charset="0"/>
              <a:cs typeface="Times New Roman" pitchFamily="18" charset="0"/>
            </a:endParaRPr>
          </a:p>
        </p:txBody>
      </p:sp>
      <p:sp>
        <p:nvSpPr>
          <p:cNvPr id="8" name="Text Box 68">
            <a:extLst>
              <a:ext uri="{FF2B5EF4-FFF2-40B4-BE49-F238E27FC236}">
                <a16:creationId xmlns:a16="http://schemas.microsoft.com/office/drawing/2014/main" id="{CF00B25A-B775-41C0-8009-D6C1A75E19F6}"/>
              </a:ext>
            </a:extLst>
          </p:cNvPr>
          <p:cNvSpPr txBox="1">
            <a:spLocks noChangeArrowheads="1"/>
          </p:cNvSpPr>
          <p:nvPr/>
        </p:nvSpPr>
        <p:spPr bwMode="gray">
          <a:xfrm>
            <a:off x="457200" y="788313"/>
            <a:ext cx="4440936" cy="430887"/>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TĂNG CƯỜNG ĐẦU VÀO</a:t>
            </a:r>
            <a:endParaRPr lang="en-US" sz="2200" b="1" dirty="0">
              <a:solidFill>
                <a:srgbClr val="FF0000"/>
              </a:solidFill>
              <a:latin typeface="Times New Roman" pitchFamily="18" charset="0"/>
              <a:cs typeface="Times New Roman" pitchFamily="18" charset="0"/>
            </a:endParaRPr>
          </a:p>
        </p:txBody>
      </p:sp>
      <p:sp>
        <p:nvSpPr>
          <p:cNvPr id="9" name="Text Box 68">
            <a:extLst>
              <a:ext uri="{FF2B5EF4-FFF2-40B4-BE49-F238E27FC236}">
                <a16:creationId xmlns:a16="http://schemas.microsoft.com/office/drawing/2014/main" id="{7A59BAE3-86FF-44F3-9493-40190DD9D71E}"/>
              </a:ext>
            </a:extLst>
          </p:cNvPr>
          <p:cNvSpPr txBox="1">
            <a:spLocks noChangeArrowheads="1"/>
          </p:cNvSpPr>
          <p:nvPr/>
        </p:nvSpPr>
        <p:spPr bwMode="gray">
          <a:xfrm>
            <a:off x="5330951" y="1330382"/>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1</a:t>
            </a:r>
            <a:endParaRPr lang="en-US" sz="2200" b="1" dirty="0">
              <a:solidFill>
                <a:srgbClr val="FF0000"/>
              </a:solidFill>
              <a:latin typeface="Times New Roman" pitchFamily="18" charset="0"/>
              <a:cs typeface="Times New Roman" pitchFamily="18" charset="0"/>
            </a:endParaRPr>
          </a:p>
        </p:txBody>
      </p:sp>
      <p:sp>
        <p:nvSpPr>
          <p:cNvPr id="10" name="Text Box 68">
            <a:extLst>
              <a:ext uri="{FF2B5EF4-FFF2-40B4-BE49-F238E27FC236}">
                <a16:creationId xmlns:a16="http://schemas.microsoft.com/office/drawing/2014/main" id="{4C707CE8-DE9F-4450-AB6A-ED18D38BE175}"/>
              </a:ext>
            </a:extLst>
          </p:cNvPr>
          <p:cNvSpPr txBox="1">
            <a:spLocks noChangeArrowheads="1"/>
          </p:cNvSpPr>
          <p:nvPr/>
        </p:nvSpPr>
        <p:spPr bwMode="gray">
          <a:xfrm>
            <a:off x="5309615" y="1971763"/>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2</a:t>
            </a:r>
            <a:endParaRPr lang="en-US" sz="2200" b="1" dirty="0">
              <a:solidFill>
                <a:srgbClr val="FF0000"/>
              </a:solidFill>
              <a:latin typeface="Times New Roman" pitchFamily="18" charset="0"/>
              <a:cs typeface="Times New Roman" pitchFamily="18" charset="0"/>
            </a:endParaRPr>
          </a:p>
        </p:txBody>
      </p:sp>
      <p:sp>
        <p:nvSpPr>
          <p:cNvPr id="11" name="Text Box 68">
            <a:extLst>
              <a:ext uri="{FF2B5EF4-FFF2-40B4-BE49-F238E27FC236}">
                <a16:creationId xmlns:a16="http://schemas.microsoft.com/office/drawing/2014/main" id="{5EE6FE48-3D66-4318-BCDB-F1A601660617}"/>
              </a:ext>
            </a:extLst>
          </p:cNvPr>
          <p:cNvSpPr txBox="1">
            <a:spLocks noChangeArrowheads="1"/>
          </p:cNvSpPr>
          <p:nvPr/>
        </p:nvSpPr>
        <p:spPr bwMode="gray">
          <a:xfrm>
            <a:off x="5349240" y="2594856"/>
            <a:ext cx="2438399" cy="430213"/>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CƠ BẢN 3</a:t>
            </a:r>
            <a:endParaRPr lang="en-US" sz="2200" b="1" dirty="0">
              <a:solidFill>
                <a:srgbClr val="FF0000"/>
              </a:solidFill>
              <a:latin typeface="Times New Roman" pitchFamily="18" charset="0"/>
              <a:cs typeface="Times New Roman" pitchFamily="18" charset="0"/>
            </a:endParaRPr>
          </a:p>
        </p:txBody>
      </p:sp>
      <p:sp>
        <p:nvSpPr>
          <p:cNvPr id="13" name="Text Box 68">
            <a:extLst>
              <a:ext uri="{FF2B5EF4-FFF2-40B4-BE49-F238E27FC236}">
                <a16:creationId xmlns:a16="http://schemas.microsoft.com/office/drawing/2014/main" id="{96FABCFC-1B88-46DF-91BF-E7E6137D8E8B}"/>
              </a:ext>
            </a:extLst>
          </p:cNvPr>
          <p:cNvSpPr txBox="1">
            <a:spLocks noChangeArrowheads="1"/>
          </p:cNvSpPr>
          <p:nvPr/>
        </p:nvSpPr>
        <p:spPr bwMode="gray">
          <a:xfrm>
            <a:off x="5309615" y="788313"/>
            <a:ext cx="4440936" cy="430887"/>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TĂNG CƯỜNG ĐẦU VÀO</a:t>
            </a:r>
            <a:endParaRPr lang="en-US" sz="2200" b="1" dirty="0">
              <a:solidFill>
                <a:srgbClr val="FF0000"/>
              </a:solidFill>
              <a:latin typeface="Times New Roman" pitchFamily="18" charset="0"/>
              <a:cs typeface="Times New Roman" pitchFamily="18" charset="0"/>
            </a:endParaRPr>
          </a:p>
        </p:txBody>
      </p:sp>
      <p:sp>
        <p:nvSpPr>
          <p:cNvPr id="14" name="Text Box 68">
            <a:extLst>
              <a:ext uri="{FF2B5EF4-FFF2-40B4-BE49-F238E27FC236}">
                <a16:creationId xmlns:a16="http://schemas.microsoft.com/office/drawing/2014/main" id="{8F34D0A8-5211-4E8B-A6B8-1C6E921C2F3C}"/>
              </a:ext>
            </a:extLst>
          </p:cNvPr>
          <p:cNvSpPr txBox="1">
            <a:spLocks noChangeArrowheads="1"/>
          </p:cNvSpPr>
          <p:nvPr/>
        </p:nvSpPr>
        <p:spPr bwMode="gray">
          <a:xfrm>
            <a:off x="5306567" y="3154539"/>
            <a:ext cx="4440936" cy="430887"/>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TĂNG CƯỜNG ĐẦU RA 1</a:t>
            </a:r>
            <a:endParaRPr lang="en-US" sz="2200" b="1" dirty="0">
              <a:solidFill>
                <a:srgbClr val="FF0000"/>
              </a:solidFill>
              <a:latin typeface="Times New Roman" pitchFamily="18" charset="0"/>
              <a:cs typeface="Times New Roman" pitchFamily="18" charset="0"/>
            </a:endParaRPr>
          </a:p>
        </p:txBody>
      </p:sp>
      <p:sp>
        <p:nvSpPr>
          <p:cNvPr id="15" name="Text Box 68">
            <a:extLst>
              <a:ext uri="{FF2B5EF4-FFF2-40B4-BE49-F238E27FC236}">
                <a16:creationId xmlns:a16="http://schemas.microsoft.com/office/drawing/2014/main" id="{5A0A382C-21FD-4495-958D-85B900BB13EA}"/>
              </a:ext>
            </a:extLst>
          </p:cNvPr>
          <p:cNvSpPr txBox="1">
            <a:spLocks noChangeArrowheads="1"/>
          </p:cNvSpPr>
          <p:nvPr/>
        </p:nvSpPr>
        <p:spPr bwMode="gray">
          <a:xfrm>
            <a:off x="509017" y="3988713"/>
            <a:ext cx="4440936" cy="430887"/>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TĂNG CƯỜNG ĐẦU RA 3</a:t>
            </a:r>
            <a:endParaRPr lang="en-US" sz="2200" b="1" dirty="0">
              <a:solidFill>
                <a:srgbClr val="FF0000"/>
              </a:solidFill>
              <a:latin typeface="Times New Roman" pitchFamily="18" charset="0"/>
              <a:cs typeface="Times New Roman" pitchFamily="18" charset="0"/>
            </a:endParaRPr>
          </a:p>
        </p:txBody>
      </p:sp>
      <p:sp>
        <p:nvSpPr>
          <p:cNvPr id="16" name="Text Box 68">
            <a:extLst>
              <a:ext uri="{FF2B5EF4-FFF2-40B4-BE49-F238E27FC236}">
                <a16:creationId xmlns:a16="http://schemas.microsoft.com/office/drawing/2014/main" id="{588A1BB7-99BE-4AD5-A8E4-E2456C681FE2}"/>
              </a:ext>
            </a:extLst>
          </p:cNvPr>
          <p:cNvSpPr txBox="1">
            <a:spLocks noChangeArrowheads="1"/>
          </p:cNvSpPr>
          <p:nvPr/>
        </p:nvSpPr>
        <p:spPr bwMode="gray">
          <a:xfrm>
            <a:off x="515113" y="3531513"/>
            <a:ext cx="4440936" cy="430887"/>
          </a:xfrm>
          <a:prstGeom prst="rect">
            <a:avLst/>
          </a:prstGeom>
          <a:noFill/>
          <a:ln w="9525">
            <a:noFill/>
            <a:miter lim="800000"/>
            <a:headEnd/>
            <a:tailEnd/>
          </a:ln>
        </p:spPr>
        <p:txBody>
          <a:bodyPr wrap="square">
            <a:spAutoFit/>
          </a:bodyPr>
          <a:lstStyle/>
          <a:p>
            <a:pPr algn="just"/>
            <a:r>
              <a:rPr lang="en-US" sz="2200" b="1" dirty="0">
                <a:solidFill>
                  <a:srgbClr val="FF33CC"/>
                </a:solidFill>
                <a:sym typeface="Wingdings" pitchFamily="2" charset="2"/>
              </a:rPr>
              <a:t></a:t>
            </a:r>
            <a:r>
              <a:rPr lang="en-US" sz="2200" dirty="0">
                <a:solidFill>
                  <a:schemeClr val="tx1"/>
                </a:solidFill>
                <a:cs typeface="Times New Roman" pitchFamily="18" charset="0"/>
              </a:rPr>
              <a:t> </a:t>
            </a:r>
            <a:r>
              <a:rPr lang="en-US" sz="2200" b="1" dirty="0">
                <a:solidFill>
                  <a:srgbClr val="C00000"/>
                </a:solidFill>
                <a:cs typeface="Times New Roman" pitchFamily="18" charset="0"/>
              </a:rPr>
              <a:t>TA TĂNG CƯỜNG ĐẦU RA 2</a:t>
            </a:r>
            <a:endParaRPr lang="en-US" sz="2200" b="1" dirty="0">
              <a:solidFill>
                <a:srgbClr val="FF0000"/>
              </a:solidFill>
              <a:latin typeface="Times New Roman" pitchFamily="18" charset="0"/>
              <a:cs typeface="Times New Roman" pitchFamily="18" charset="0"/>
            </a:endParaRPr>
          </a:p>
        </p:txBody>
      </p:sp>
      <p:sp>
        <p:nvSpPr>
          <p:cNvPr id="57" name="TextBox 56">
            <a:extLst>
              <a:ext uri="{FF2B5EF4-FFF2-40B4-BE49-F238E27FC236}">
                <a16:creationId xmlns:a16="http://schemas.microsoft.com/office/drawing/2014/main" id="{F600B06D-835A-4781-BB93-912A090E4986}"/>
              </a:ext>
            </a:extLst>
          </p:cNvPr>
          <p:cNvSpPr txBox="1"/>
          <p:nvPr/>
        </p:nvSpPr>
        <p:spPr>
          <a:xfrm>
            <a:off x="0" y="4393287"/>
            <a:ext cx="9906000" cy="1785104"/>
          </a:xfrm>
          <a:prstGeom prst="rect">
            <a:avLst/>
          </a:prstGeom>
          <a:noFill/>
        </p:spPr>
        <p:txBody>
          <a:bodyPr wrap="square">
            <a:spAutoFit/>
          </a:bodyPr>
          <a:lstStyle/>
          <a:p>
            <a:pPr algn="just"/>
            <a:r>
              <a:rPr lang="vi-VN" sz="2200" b="0" u="none" strike="noStrike" baseline="0" dirty="0">
                <a:solidFill>
                  <a:srgbClr val="0000CC"/>
                </a:solidFill>
                <a:latin typeface="Times New Roman" panose="02020603050405020304" pitchFamily="18" charset="0"/>
              </a:rPr>
              <a:t>Chuẩn tiếng Anh đầu vào</a:t>
            </a:r>
            <a:r>
              <a:rPr lang="vi-VN" sz="2200" b="0" i="1" u="none" strike="noStrike" baseline="0" dirty="0">
                <a:solidFill>
                  <a:srgbClr val="000000"/>
                </a:solidFill>
                <a:latin typeface="Times New Roman" panose="02020603050405020304" pitchFamily="18" charset="0"/>
              </a:rPr>
              <a:t>: </a:t>
            </a:r>
            <a:r>
              <a:rPr lang="vi-VN" sz="2200" b="0" i="0" u="none" strike="noStrike" baseline="0" dirty="0">
                <a:solidFill>
                  <a:srgbClr val="000000"/>
                </a:solidFill>
                <a:latin typeface="Times New Roman" panose="02020603050405020304" pitchFamily="18" charset="0"/>
              </a:rPr>
              <a:t>là mức điểm tối thiểu (5/10) tương đương cấp độ A1 mà sinh viên cần đạt được để được xếp vào bậc học ngoại ngữ đầu tiên tại Trường</a:t>
            </a:r>
            <a:r>
              <a:rPr lang="en-US" sz="2200" b="0" i="0" u="none" strike="noStrike" baseline="0" dirty="0">
                <a:solidFill>
                  <a:srgbClr val="000000"/>
                </a:solidFill>
                <a:latin typeface="Times New Roman" panose="02020603050405020304" pitchFamily="18" charset="0"/>
              </a:rPr>
              <a:t>.</a:t>
            </a:r>
            <a:r>
              <a:rPr lang="vi-VN" sz="2200" b="0" i="0" u="none" strike="noStrike" baseline="0" dirty="0">
                <a:solidFill>
                  <a:srgbClr val="000000"/>
                </a:solidFill>
                <a:latin typeface="Times New Roman" panose="02020603050405020304" pitchFamily="18" charset="0"/>
              </a:rPr>
              <a:t> </a:t>
            </a:r>
          </a:p>
          <a:p>
            <a:pPr algn="just"/>
            <a:r>
              <a:rPr lang="vi-VN" sz="2200" b="0" u="none" strike="noStrike" baseline="0" dirty="0">
                <a:solidFill>
                  <a:srgbClr val="0000CC"/>
                </a:solidFill>
                <a:latin typeface="Times New Roman" panose="02020603050405020304" pitchFamily="18" charset="0"/>
              </a:rPr>
              <a:t>Chuẩn tiếng Anh đầu ra</a:t>
            </a:r>
            <a:r>
              <a:rPr lang="vi-VN" sz="2200" b="0" i="0" u="none" strike="noStrike" baseline="0" dirty="0">
                <a:solidFill>
                  <a:srgbClr val="000000"/>
                </a:solidFill>
                <a:latin typeface="Times New Roman" panose="02020603050405020304" pitchFamily="18" charset="0"/>
              </a:rPr>
              <a:t>: Là chuẩn nhà trường cam kết sinh viên sẽ đạt được khi tốt nghiệp là </a:t>
            </a:r>
            <a:r>
              <a:rPr lang="vi-VN" sz="2200" b="0" i="0" u="none" strike="noStrike" baseline="0" dirty="0">
                <a:solidFill>
                  <a:srgbClr val="FF0000"/>
                </a:solidFill>
                <a:latin typeface="Times New Roman" panose="02020603050405020304" pitchFamily="18" charset="0"/>
              </a:rPr>
              <a:t>bậc 3/6 đối với hệ đại học </a:t>
            </a:r>
            <a:r>
              <a:rPr lang="vi-VN" sz="2200" b="0" i="0" u="none" strike="noStrike" baseline="0" dirty="0">
                <a:solidFill>
                  <a:srgbClr val="000000"/>
                </a:solidFill>
                <a:latin typeface="Times New Roman" panose="02020603050405020304" pitchFamily="18" charset="0"/>
              </a:rPr>
              <a:t>và </a:t>
            </a:r>
            <a:r>
              <a:rPr lang="vi-VN" sz="2200" b="0" i="0" u="none" strike="noStrike" baseline="0" dirty="0">
                <a:solidFill>
                  <a:srgbClr val="FF0000"/>
                </a:solidFill>
                <a:latin typeface="Times New Roman" panose="02020603050405020304" pitchFamily="18" charset="0"/>
              </a:rPr>
              <a:t>bậc 2/6 đối với hệ cao đẳng </a:t>
            </a:r>
            <a:r>
              <a:rPr lang="vi-VN" sz="2200" b="0" i="0" u="none" strike="noStrike" baseline="0" dirty="0">
                <a:solidFill>
                  <a:srgbClr val="000000"/>
                </a:solidFill>
                <a:latin typeface="Times New Roman" panose="02020603050405020304" pitchFamily="18" charset="0"/>
              </a:rPr>
              <a:t>theo </a:t>
            </a:r>
            <a:r>
              <a:rPr lang="vi-VN" sz="2200" b="0" i="0" u="none" strike="noStrike" baseline="0" dirty="0">
                <a:solidFill>
                  <a:srgbClr val="FF0000"/>
                </a:solidFill>
                <a:latin typeface="Times New Roman" panose="02020603050405020304" pitchFamily="18" charset="0"/>
              </a:rPr>
              <a:t>khung năng lực ngoại ngữ 6 bậc </a:t>
            </a:r>
            <a:r>
              <a:rPr lang="vi-VN" sz="2200" b="0" i="0" u="none" strike="noStrike" baseline="0" dirty="0">
                <a:solidFill>
                  <a:srgbClr val="000000"/>
                </a:solidFill>
                <a:latin typeface="Times New Roman" panose="02020603050405020304" pitchFamily="18" charset="0"/>
              </a:rPr>
              <a:t>dành cho Việt Nam. </a:t>
            </a:r>
            <a:endParaRPr lang="en-US" sz="2200" dirty="0"/>
          </a:p>
        </p:txBody>
      </p:sp>
      <p:sp>
        <p:nvSpPr>
          <p:cNvPr id="59" name="TextBox 58">
            <a:extLst>
              <a:ext uri="{FF2B5EF4-FFF2-40B4-BE49-F238E27FC236}">
                <a16:creationId xmlns:a16="http://schemas.microsoft.com/office/drawing/2014/main" id="{FCF30119-DADF-43CB-853F-49CA260FCC58}"/>
              </a:ext>
            </a:extLst>
          </p:cNvPr>
          <p:cNvSpPr txBox="1"/>
          <p:nvPr/>
        </p:nvSpPr>
        <p:spPr>
          <a:xfrm>
            <a:off x="0" y="4742664"/>
            <a:ext cx="9906000" cy="1107996"/>
          </a:xfrm>
          <a:prstGeom prst="rect">
            <a:avLst/>
          </a:prstGeom>
          <a:noFill/>
        </p:spPr>
        <p:txBody>
          <a:bodyPr wrap="square">
            <a:spAutoFit/>
          </a:bodyPr>
          <a:lstStyle/>
          <a:p>
            <a:pPr algn="just"/>
            <a:r>
              <a:rPr lang="vi-VN" sz="2200" b="0" i="0" u="none" strike="noStrike" baseline="0" dirty="0">
                <a:solidFill>
                  <a:srgbClr val="000000"/>
                </a:solidFill>
                <a:latin typeface="Times New Roman" panose="02020603050405020304" pitchFamily="18" charset="0"/>
              </a:rPr>
              <a:t>Nội dung kiểm tra gồm các phần: ngữ âm, từ vựng, ngữ pháp, đọc hiểu, đọc điền từ và cấu trúc câu. Bài kiểm tra được thiết kế theo hình thức trắc nghiệm trên máy tính và chấm theo thang điểm 10. </a:t>
            </a:r>
            <a:endParaRPr lang="en-US" sz="2200" dirty="0"/>
          </a:p>
        </p:txBody>
      </p:sp>
      <p:sp>
        <p:nvSpPr>
          <p:cNvPr id="61" name="TextBox 60">
            <a:extLst>
              <a:ext uri="{FF2B5EF4-FFF2-40B4-BE49-F238E27FC236}">
                <a16:creationId xmlns:a16="http://schemas.microsoft.com/office/drawing/2014/main" id="{C29A7555-EE30-4841-A0E0-953851D6F5B0}"/>
              </a:ext>
            </a:extLst>
          </p:cNvPr>
          <p:cNvSpPr txBox="1"/>
          <p:nvPr/>
        </p:nvSpPr>
        <p:spPr>
          <a:xfrm>
            <a:off x="5458970" y="3612734"/>
            <a:ext cx="4218430" cy="769441"/>
          </a:xfrm>
          <a:prstGeom prst="rect">
            <a:avLst/>
          </a:prstGeom>
          <a:noFill/>
        </p:spPr>
        <p:txBody>
          <a:bodyPr wrap="square">
            <a:spAutoFit/>
          </a:bodyPr>
          <a:lstStyle/>
          <a:p>
            <a:pPr algn="just"/>
            <a:r>
              <a:rPr lang="en-US" sz="2200" b="1" i="0" dirty="0" err="1">
                <a:solidFill>
                  <a:srgbClr val="0000CC"/>
                </a:solidFill>
                <a:effectLst/>
                <a:latin typeface="Times New Roman" panose="02020603050405020304" pitchFamily="18" charset="0"/>
                <a:cs typeface="Times New Roman" panose="02020603050405020304" pitchFamily="18" charset="0"/>
              </a:rPr>
              <a:t>Quyết</a:t>
            </a:r>
            <a:r>
              <a:rPr lang="en-US" sz="2200" b="1" i="0" dirty="0">
                <a:solidFill>
                  <a:srgbClr val="0000CC"/>
                </a:solidFill>
                <a:effectLst/>
                <a:latin typeface="Times New Roman" panose="02020603050405020304" pitchFamily="18" charset="0"/>
                <a:cs typeface="Times New Roman" panose="02020603050405020304" pitchFamily="18" charset="0"/>
              </a:rPr>
              <a:t> </a:t>
            </a:r>
            <a:r>
              <a:rPr lang="en-US" sz="2200" b="1" i="0" dirty="0" err="1">
                <a:solidFill>
                  <a:srgbClr val="0000CC"/>
                </a:solidFill>
                <a:effectLst/>
                <a:latin typeface="Times New Roman" panose="02020603050405020304" pitchFamily="18" charset="0"/>
                <a:cs typeface="Times New Roman" panose="02020603050405020304" pitchFamily="18" charset="0"/>
              </a:rPr>
              <a:t>định</a:t>
            </a:r>
            <a:r>
              <a:rPr lang="en-US" sz="2200" b="1" i="0" dirty="0">
                <a:solidFill>
                  <a:srgbClr val="0000CC"/>
                </a:solidFill>
                <a:effectLst/>
                <a:latin typeface="Times New Roman" panose="02020603050405020304" pitchFamily="18" charset="0"/>
                <a:cs typeface="Times New Roman" panose="02020603050405020304" pitchFamily="18" charset="0"/>
              </a:rPr>
              <a:t> </a:t>
            </a:r>
            <a:r>
              <a:rPr lang="en-US" sz="2200" b="1" i="0" dirty="0" err="1">
                <a:solidFill>
                  <a:srgbClr val="0000CC"/>
                </a:solidFill>
                <a:effectLst/>
                <a:latin typeface="Times New Roman" panose="02020603050405020304" pitchFamily="18" charset="0"/>
                <a:cs typeface="Times New Roman" panose="02020603050405020304" pitchFamily="18" charset="0"/>
              </a:rPr>
              <a:t>số</a:t>
            </a:r>
            <a:r>
              <a:rPr lang="en-US" sz="2200" b="1" i="0" dirty="0">
                <a:solidFill>
                  <a:srgbClr val="0000CC"/>
                </a:solidFill>
                <a:effectLst/>
                <a:latin typeface="Times New Roman" panose="02020603050405020304" pitchFamily="18" charset="0"/>
                <a:cs typeface="Times New Roman" panose="02020603050405020304" pitchFamily="18" charset="0"/>
              </a:rPr>
              <a:t> 740/QĐ-ĐHKTKTCN, </a:t>
            </a:r>
            <a:r>
              <a:rPr lang="en-US" sz="2200" b="1" i="0" dirty="0" err="1">
                <a:solidFill>
                  <a:srgbClr val="0000CC"/>
                </a:solidFill>
                <a:effectLst/>
                <a:latin typeface="Times New Roman" panose="02020603050405020304" pitchFamily="18" charset="0"/>
                <a:cs typeface="Times New Roman" panose="02020603050405020304" pitchFamily="18" charset="0"/>
              </a:rPr>
              <a:t>ngày</a:t>
            </a:r>
            <a:r>
              <a:rPr lang="en-US" sz="2200" b="1" i="0" dirty="0">
                <a:solidFill>
                  <a:srgbClr val="0000CC"/>
                </a:solidFill>
                <a:effectLst/>
                <a:latin typeface="Times New Roman" panose="02020603050405020304" pitchFamily="18" charset="0"/>
                <a:cs typeface="Times New Roman" panose="02020603050405020304" pitchFamily="18" charset="0"/>
              </a:rPr>
              <a:t> 20/10/2018</a:t>
            </a:r>
            <a:endParaRPr lang="en-US" sz="22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6141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7"/>
                                        </p:tgtEl>
                                      </p:cBhvr>
                                    </p:animEffect>
                                    <p:set>
                                      <p:cBhvr>
                                        <p:cTn id="7" dur="1" fill="hold">
                                          <p:stCondLst>
                                            <p:cond delay="499"/>
                                          </p:stCondLst>
                                        </p:cTn>
                                        <p:tgtEl>
                                          <p:spTgt spid="57"/>
                                        </p:tgtEl>
                                        <p:attrNameLst>
                                          <p:attrName>style.visibility</p:attrName>
                                        </p:attrNameLst>
                                      </p:cBhvr>
                                      <p:to>
                                        <p:strVal val="hidden"/>
                                      </p:to>
                                    </p:set>
                                  </p:childTnLst>
                                </p:cTn>
                              </p:par>
                              <p:par>
                                <p:cTn id="8" presetID="42"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1000"/>
                                        <p:tgtEl>
                                          <p:spTgt spid="59"/>
                                        </p:tgtEl>
                                      </p:cBhvr>
                                    </p:animEffect>
                                    <p:anim calcmode="lin" valueType="num">
                                      <p:cBhvr>
                                        <p:cTn id="11" dur="1000" fill="hold"/>
                                        <p:tgtEl>
                                          <p:spTgt spid="59"/>
                                        </p:tgtEl>
                                        <p:attrNameLst>
                                          <p:attrName>ppt_x</p:attrName>
                                        </p:attrNameLst>
                                      </p:cBhvr>
                                      <p:tavLst>
                                        <p:tav tm="0">
                                          <p:val>
                                            <p:strVal val="#ppt_x"/>
                                          </p:val>
                                        </p:tav>
                                        <p:tav tm="100000">
                                          <p:val>
                                            <p:strVal val="#ppt_x"/>
                                          </p:val>
                                        </p:tav>
                                      </p:tavLst>
                                    </p:anim>
                                    <p:anim calcmode="lin" valueType="num">
                                      <p:cBhvr>
                                        <p:cTn id="12"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51A14E-EEAB-42F6-9FC3-5EBF93443E0E}"/>
              </a:ext>
            </a:extLst>
          </p:cNvPr>
          <p:cNvSpPr/>
          <p:nvPr/>
        </p:nvSpPr>
        <p:spPr>
          <a:xfrm>
            <a:off x="560832" y="34926"/>
            <a:ext cx="8610600" cy="5492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16" name="Rectangle 28">
            <a:extLst>
              <a:ext uri="{FF2B5EF4-FFF2-40B4-BE49-F238E27FC236}">
                <a16:creationId xmlns:a16="http://schemas.microsoft.com/office/drawing/2014/main" id="{A4BBAF92-092D-4EE2-B274-7779886DB31B}"/>
              </a:ext>
            </a:extLst>
          </p:cNvPr>
          <p:cNvSpPr>
            <a:spLocks noChangeArrowheads="1"/>
          </p:cNvSpPr>
          <p:nvPr/>
        </p:nvSpPr>
        <p:spPr bwMode="auto">
          <a:xfrm>
            <a:off x="445008" y="49214"/>
            <a:ext cx="8790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a:solidFill>
                  <a:schemeClr val="bg1"/>
                </a:solidFill>
                <a:cs typeface="Times New Roman" panose="02020603050405020304" pitchFamily="18" charset="0"/>
              </a:rPr>
              <a:t>CHƯƠNG TRÌNH TA TOÀN KHÓA Đ/V KHÓA 12, 13</a:t>
            </a:r>
            <a:endParaRPr lang="en-US" altLang="en-US" sz="2800" b="1" dirty="0">
              <a:solidFill>
                <a:schemeClr val="bg1"/>
              </a:solidFill>
              <a:cs typeface="Times New Roman" panose="02020603050405020304" pitchFamily="18" charset="0"/>
            </a:endParaRPr>
          </a:p>
        </p:txBody>
      </p:sp>
      <p:pic>
        <p:nvPicPr>
          <p:cNvPr id="4" name="Picture 3">
            <a:extLst>
              <a:ext uri="{FF2B5EF4-FFF2-40B4-BE49-F238E27FC236}">
                <a16:creationId xmlns:a16="http://schemas.microsoft.com/office/drawing/2014/main" id="{FB7FE8D2-7B6E-49CA-AB50-284CDB6F66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62000"/>
            <a:ext cx="9067800" cy="5351350"/>
          </a:xfrm>
          <a:prstGeom prst="rect">
            <a:avLst/>
          </a:prstGeom>
        </p:spPr>
      </p:pic>
      <p:sp>
        <p:nvSpPr>
          <p:cNvPr id="6" name="TextBox 5">
            <a:extLst>
              <a:ext uri="{FF2B5EF4-FFF2-40B4-BE49-F238E27FC236}">
                <a16:creationId xmlns:a16="http://schemas.microsoft.com/office/drawing/2014/main" id="{BD3C2C9E-5EFA-467C-A056-C0E579BEE3F5}"/>
              </a:ext>
            </a:extLst>
          </p:cNvPr>
          <p:cNvSpPr txBox="1"/>
          <p:nvPr/>
        </p:nvSpPr>
        <p:spPr>
          <a:xfrm>
            <a:off x="30480" y="6131356"/>
            <a:ext cx="4978908" cy="307777"/>
          </a:xfrm>
          <a:prstGeom prst="rect">
            <a:avLst/>
          </a:prstGeom>
          <a:noFill/>
        </p:spPr>
        <p:txBody>
          <a:bodyPr wrap="square">
            <a:spAutoFit/>
          </a:bodyPr>
          <a:lstStyle/>
          <a:p>
            <a:pPr algn="just"/>
            <a:r>
              <a:rPr lang="en-US" sz="1400" b="1" i="0" dirty="0" err="1">
                <a:solidFill>
                  <a:srgbClr val="0000CC"/>
                </a:solidFill>
                <a:effectLst/>
                <a:latin typeface="Times New Roman" panose="02020603050405020304" pitchFamily="18" charset="0"/>
                <a:cs typeface="Times New Roman" panose="02020603050405020304" pitchFamily="18" charset="0"/>
              </a:rPr>
              <a:t>Quyết</a:t>
            </a:r>
            <a:r>
              <a:rPr lang="en-US" sz="1400" b="1" i="0" dirty="0">
                <a:solidFill>
                  <a:srgbClr val="0000CC"/>
                </a:solidFill>
                <a:effectLst/>
                <a:latin typeface="Times New Roman" panose="02020603050405020304" pitchFamily="18" charset="0"/>
                <a:cs typeface="Times New Roman" panose="02020603050405020304" pitchFamily="18" charset="0"/>
              </a:rPr>
              <a:t> </a:t>
            </a:r>
            <a:r>
              <a:rPr lang="en-US" sz="1400" b="1" i="0" dirty="0" err="1">
                <a:solidFill>
                  <a:srgbClr val="0000CC"/>
                </a:solidFill>
                <a:effectLst/>
                <a:latin typeface="Times New Roman" panose="02020603050405020304" pitchFamily="18" charset="0"/>
                <a:cs typeface="Times New Roman" panose="02020603050405020304" pitchFamily="18" charset="0"/>
              </a:rPr>
              <a:t>định</a:t>
            </a:r>
            <a:r>
              <a:rPr lang="en-US" sz="1400" b="1" i="0" dirty="0">
                <a:solidFill>
                  <a:srgbClr val="0000CC"/>
                </a:solidFill>
                <a:effectLst/>
                <a:latin typeface="Times New Roman" panose="02020603050405020304" pitchFamily="18" charset="0"/>
                <a:cs typeface="Times New Roman" panose="02020603050405020304" pitchFamily="18" charset="0"/>
              </a:rPr>
              <a:t> </a:t>
            </a:r>
            <a:r>
              <a:rPr lang="en-US" sz="1400" b="1" i="0" dirty="0" err="1">
                <a:solidFill>
                  <a:srgbClr val="0000CC"/>
                </a:solidFill>
                <a:effectLst/>
                <a:latin typeface="Times New Roman" panose="02020603050405020304" pitchFamily="18" charset="0"/>
                <a:cs typeface="Times New Roman" panose="02020603050405020304" pitchFamily="18" charset="0"/>
              </a:rPr>
              <a:t>số</a:t>
            </a:r>
            <a:r>
              <a:rPr lang="en-US" sz="1400" b="1" i="0" dirty="0">
                <a:solidFill>
                  <a:srgbClr val="0000CC"/>
                </a:solidFill>
                <a:effectLst/>
                <a:latin typeface="Times New Roman" panose="02020603050405020304" pitchFamily="18" charset="0"/>
                <a:cs typeface="Times New Roman" panose="02020603050405020304" pitchFamily="18" charset="0"/>
              </a:rPr>
              <a:t> 740/QĐ-ĐHKTKTCN, </a:t>
            </a:r>
            <a:r>
              <a:rPr lang="en-US" sz="1400" b="1" i="0" dirty="0" err="1">
                <a:solidFill>
                  <a:srgbClr val="0000CC"/>
                </a:solidFill>
                <a:effectLst/>
                <a:latin typeface="Times New Roman" panose="02020603050405020304" pitchFamily="18" charset="0"/>
                <a:cs typeface="Times New Roman" panose="02020603050405020304" pitchFamily="18" charset="0"/>
              </a:rPr>
              <a:t>ngày</a:t>
            </a:r>
            <a:r>
              <a:rPr lang="en-US" sz="1400" b="1" i="0" dirty="0">
                <a:solidFill>
                  <a:srgbClr val="0000CC"/>
                </a:solidFill>
                <a:effectLst/>
                <a:latin typeface="Times New Roman" panose="02020603050405020304" pitchFamily="18" charset="0"/>
                <a:cs typeface="Times New Roman" panose="02020603050405020304" pitchFamily="18" charset="0"/>
              </a:rPr>
              <a:t> 20/10/2018</a:t>
            </a:r>
            <a:endParaRPr lang="en-US" sz="14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24309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0" y="804672"/>
            <a:ext cx="9906000"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1" y="783575"/>
            <a:ext cx="100584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a:solidFill>
                  <a:schemeClr val="bg1"/>
                </a:solidFill>
              </a:rPr>
              <a:t>4. </a:t>
            </a:r>
            <a:r>
              <a:rPr lang="en-US" sz="2800" b="1" dirty="0" err="1">
                <a:solidFill>
                  <a:schemeClr val="accent3"/>
                </a:solidFill>
                <a:ea typeface="Arial Unicode MS" pitchFamily="34" charset="-128"/>
                <a:cs typeface="Arial Unicode MS" pitchFamily="34" charset="-128"/>
              </a:rPr>
              <a:t>Một</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số</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hình</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thức</a:t>
            </a:r>
            <a:r>
              <a:rPr lang="en-US" sz="2800" b="1" dirty="0">
                <a:solidFill>
                  <a:schemeClr val="accent3"/>
                </a:solidFill>
                <a:ea typeface="Arial Unicode MS" pitchFamily="34" charset="-128"/>
                <a:cs typeface="Arial Unicode MS" pitchFamily="34" charset="-128"/>
              </a:rPr>
              <a:t> SV </a:t>
            </a:r>
            <a:r>
              <a:rPr lang="en-US" sz="2800" b="1" dirty="0" err="1">
                <a:solidFill>
                  <a:schemeClr val="accent3"/>
                </a:solidFill>
                <a:ea typeface="Arial Unicode MS" pitchFamily="34" charset="-128"/>
                <a:cs typeface="Arial Unicode MS" pitchFamily="34" charset="-128"/>
              </a:rPr>
              <a:t>có</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thể</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liên</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hệ</a:t>
            </a:r>
            <a:r>
              <a:rPr lang="en-US" sz="2800" b="1" dirty="0">
                <a:solidFill>
                  <a:schemeClr val="accent3"/>
                </a:solidFill>
                <a:ea typeface="Arial Unicode MS" pitchFamily="34" charset="-128"/>
                <a:cs typeface="Arial Unicode MS" pitchFamily="34" charset="-128"/>
              </a:rPr>
              <a:t> </a:t>
            </a:r>
            <a:r>
              <a:rPr lang="en-US" sz="2800" b="1" dirty="0" err="1">
                <a:solidFill>
                  <a:schemeClr val="accent3"/>
                </a:solidFill>
                <a:ea typeface="Arial Unicode MS" pitchFamily="34" charset="-128"/>
                <a:cs typeface="Arial Unicode MS" pitchFamily="34" charset="-128"/>
              </a:rPr>
              <a:t>với</a:t>
            </a:r>
            <a:r>
              <a:rPr lang="en-US" sz="2800" b="1" dirty="0">
                <a:solidFill>
                  <a:schemeClr val="accent3"/>
                </a:solidFill>
                <a:ea typeface="Arial Unicode MS" pitchFamily="34" charset="-128"/>
                <a:cs typeface="Arial Unicode MS" pitchFamily="34" charset="-128"/>
              </a:rPr>
              <a:t> </a:t>
            </a:r>
            <a:r>
              <a:rPr lang="en-US" sz="2800" b="1" err="1">
                <a:solidFill>
                  <a:schemeClr val="accent3"/>
                </a:solidFill>
                <a:ea typeface="Arial Unicode MS" pitchFamily="34" charset="-128"/>
                <a:cs typeface="Arial Unicode MS" pitchFamily="34" charset="-128"/>
              </a:rPr>
              <a:t>Phòng</a:t>
            </a:r>
            <a:r>
              <a:rPr lang="en-US" sz="2800" b="1">
                <a:solidFill>
                  <a:schemeClr val="accent3"/>
                </a:solidFill>
                <a:ea typeface="Arial Unicode MS" pitchFamily="34" charset="-128"/>
                <a:cs typeface="Arial Unicode MS" pitchFamily="34" charset="-128"/>
              </a:rPr>
              <a:t> KT&amp;ĐBCL </a:t>
            </a:r>
            <a:endParaRPr lang="en-US" sz="2600" b="1" dirty="0">
              <a:solidFill>
                <a:schemeClr val="accent3"/>
              </a:solidFill>
            </a:endParaRPr>
          </a:p>
        </p:txBody>
      </p:sp>
      <p:sp>
        <p:nvSpPr>
          <p:cNvPr id="10" name="Flowchart: Alternate Process 9">
            <a:extLst>
              <a:ext uri="{FF2B5EF4-FFF2-40B4-BE49-F238E27FC236}">
                <a16:creationId xmlns:a16="http://schemas.microsoft.com/office/drawing/2014/main" id="{A7FFF70D-F4A0-421A-8A29-770347C92DB6}"/>
              </a:ext>
            </a:extLst>
          </p:cNvPr>
          <p:cNvSpPr/>
          <p:nvPr/>
        </p:nvSpPr>
        <p:spPr>
          <a:xfrm>
            <a:off x="94344" y="2656116"/>
            <a:ext cx="2438400" cy="2438400"/>
          </a:xfrm>
          <a:prstGeom prst="flowChartAlternateProcess">
            <a:avLst/>
          </a:prstGeom>
          <a:solidFill>
            <a:srgbClr val="99FF99"/>
          </a:solidFill>
          <a:ln>
            <a:noFill/>
          </a:ln>
          <a:effectLst>
            <a:glow rad="228600">
              <a:schemeClr val="accent3">
                <a:satMod val="175000"/>
                <a:alpha val="40000"/>
              </a:schemeClr>
            </a:glow>
            <a:outerShdw blurRad="152400" dist="317500" dir="5400000" sx="90000" sy="-19000" rotWithShape="0">
              <a:prstClr val="black">
                <a:alpha val="15000"/>
              </a:prst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3"/>
          </a:lnRef>
          <a:fillRef idx="3">
            <a:schemeClr val="accent3"/>
          </a:fillRef>
          <a:effectRef idx="3">
            <a:schemeClr val="accent3"/>
          </a:effectRef>
          <a:fontRef idx="minor">
            <a:schemeClr val="lt1"/>
          </a:fontRef>
        </p:style>
        <p:txBody>
          <a:bodyPr anchor="ctr"/>
          <a:lstStyle/>
          <a:p>
            <a:pPr>
              <a:lnSpc>
                <a:spcPts val="3500"/>
              </a:lnSpc>
            </a:pPr>
            <a:r>
              <a:rPr lang="en-US" sz="2600" dirty="0" err="1">
                <a:solidFill>
                  <a:schemeClr val="tx1"/>
                </a:solidFill>
              </a:rPr>
              <a:t>Các</a:t>
            </a:r>
            <a:r>
              <a:rPr lang="en-US" sz="2600" dirty="0">
                <a:solidFill>
                  <a:schemeClr val="tx1"/>
                </a:solidFill>
              </a:rPr>
              <a:t> </a:t>
            </a:r>
            <a:r>
              <a:rPr lang="en-US" sz="2600" dirty="0" err="1">
                <a:solidFill>
                  <a:schemeClr val="tx1"/>
                </a:solidFill>
              </a:rPr>
              <a:t>kênh</a:t>
            </a:r>
            <a:r>
              <a:rPr lang="en-US" sz="2600" dirty="0">
                <a:solidFill>
                  <a:schemeClr val="tx1"/>
                </a:solidFill>
              </a:rPr>
              <a:t> SV </a:t>
            </a:r>
            <a:r>
              <a:rPr lang="en-US" sz="2600" dirty="0" err="1">
                <a:solidFill>
                  <a:schemeClr val="tx1"/>
                </a:solidFill>
              </a:rPr>
              <a:t>có</a:t>
            </a:r>
            <a:r>
              <a:rPr lang="en-US" sz="2600" dirty="0">
                <a:solidFill>
                  <a:schemeClr val="tx1"/>
                </a:solidFill>
              </a:rPr>
              <a:t> </a:t>
            </a:r>
            <a:r>
              <a:rPr lang="en-US" sz="2600" dirty="0" err="1">
                <a:solidFill>
                  <a:schemeClr val="tx1"/>
                </a:solidFill>
              </a:rPr>
              <a:t>thể</a:t>
            </a:r>
            <a:r>
              <a:rPr lang="en-US" sz="2600" dirty="0">
                <a:solidFill>
                  <a:schemeClr val="tx1"/>
                </a:solidFill>
              </a:rPr>
              <a:t> </a:t>
            </a:r>
            <a:r>
              <a:rPr lang="en-US" sz="2600" dirty="0" err="1">
                <a:solidFill>
                  <a:schemeClr val="tx1"/>
                </a:solidFill>
              </a:rPr>
              <a:t>liên</a:t>
            </a:r>
            <a:r>
              <a:rPr lang="en-US" sz="2600" dirty="0">
                <a:solidFill>
                  <a:schemeClr val="tx1"/>
                </a:solidFill>
              </a:rPr>
              <a:t> </a:t>
            </a:r>
            <a:r>
              <a:rPr lang="en-US" sz="2600" dirty="0" err="1">
                <a:solidFill>
                  <a:schemeClr val="tx1"/>
                </a:solidFill>
              </a:rPr>
              <a:t>hệ</a:t>
            </a:r>
            <a:r>
              <a:rPr lang="en-US" sz="2600" dirty="0">
                <a:solidFill>
                  <a:schemeClr val="tx1"/>
                </a:solidFill>
              </a:rPr>
              <a:t> </a:t>
            </a:r>
            <a:r>
              <a:rPr lang="en-US" sz="2600" dirty="0" err="1">
                <a:solidFill>
                  <a:schemeClr val="tx1"/>
                </a:solidFill>
              </a:rPr>
              <a:t>với</a:t>
            </a:r>
            <a:r>
              <a:rPr lang="en-US" sz="2600" dirty="0">
                <a:solidFill>
                  <a:schemeClr val="tx1"/>
                </a:solidFill>
              </a:rPr>
              <a:t> </a:t>
            </a:r>
            <a:r>
              <a:rPr lang="en-US" sz="2600" err="1">
                <a:solidFill>
                  <a:schemeClr val="tx1"/>
                </a:solidFill>
              </a:rPr>
              <a:t>Phòng</a:t>
            </a:r>
            <a:r>
              <a:rPr lang="en-US" sz="2600">
                <a:solidFill>
                  <a:schemeClr val="tx1"/>
                </a:solidFill>
              </a:rPr>
              <a:t> KT&amp;ĐBCL </a:t>
            </a:r>
            <a:endParaRPr lang="en-US" sz="2600" dirty="0">
              <a:solidFill>
                <a:schemeClr val="tx1"/>
              </a:solidFill>
              <a:latin typeface="Times New Roman" pitchFamily="18" charset="0"/>
              <a:cs typeface="Times New Roman" pitchFamily="18" charset="0"/>
            </a:endParaRPr>
          </a:p>
        </p:txBody>
      </p:sp>
      <p:grpSp>
        <p:nvGrpSpPr>
          <p:cNvPr id="11" name="Group 7">
            <a:extLst>
              <a:ext uri="{FF2B5EF4-FFF2-40B4-BE49-F238E27FC236}">
                <a16:creationId xmlns:a16="http://schemas.microsoft.com/office/drawing/2014/main" id="{9AE0CE1A-E3B6-421A-8E57-17DB63B5E171}"/>
              </a:ext>
            </a:extLst>
          </p:cNvPr>
          <p:cNvGrpSpPr>
            <a:grpSpLocks/>
          </p:cNvGrpSpPr>
          <p:nvPr/>
        </p:nvGrpSpPr>
        <p:grpSpPr bwMode="auto">
          <a:xfrm>
            <a:off x="2229978" y="3200400"/>
            <a:ext cx="825500" cy="665162"/>
            <a:chOff x="3174" y="2656"/>
            <a:chExt cx="1549" cy="1351"/>
          </a:xfrm>
          <a:solidFill>
            <a:srgbClr val="FFC000"/>
          </a:solidFill>
        </p:grpSpPr>
        <p:sp>
          <p:nvSpPr>
            <p:cNvPr id="14" name="AutoShape 8">
              <a:extLst>
                <a:ext uri="{FF2B5EF4-FFF2-40B4-BE49-F238E27FC236}">
                  <a16:creationId xmlns:a16="http://schemas.microsoft.com/office/drawing/2014/main" id="{8E1BDA54-A813-4276-933B-343391AD5C0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16" name="AutoShape 9">
              <a:extLst>
                <a:ext uri="{FF2B5EF4-FFF2-40B4-BE49-F238E27FC236}">
                  <a16:creationId xmlns:a16="http://schemas.microsoft.com/office/drawing/2014/main" id="{310C632A-49D2-40B1-BBB1-0DAD0D7E2D04}"/>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17" name="AutoShape 10">
              <a:extLst>
                <a:ext uri="{FF2B5EF4-FFF2-40B4-BE49-F238E27FC236}">
                  <a16:creationId xmlns:a16="http://schemas.microsoft.com/office/drawing/2014/main" id="{9E2AC2F5-E233-4E5E-8A49-9080C6B40991}"/>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18" name="Line 14">
            <a:extLst>
              <a:ext uri="{FF2B5EF4-FFF2-40B4-BE49-F238E27FC236}">
                <a16:creationId xmlns:a16="http://schemas.microsoft.com/office/drawing/2014/main" id="{A2097D66-2F5C-4B95-82FC-1D965AE296F4}"/>
              </a:ext>
            </a:extLst>
          </p:cNvPr>
          <p:cNvSpPr>
            <a:spLocks noChangeShapeType="1"/>
          </p:cNvSpPr>
          <p:nvPr/>
        </p:nvSpPr>
        <p:spPr bwMode="auto">
          <a:xfrm>
            <a:off x="2896728" y="3803875"/>
            <a:ext cx="6814122" cy="21971"/>
          </a:xfrm>
          <a:prstGeom prst="line">
            <a:avLst/>
          </a:prstGeom>
          <a:ln>
            <a:solidFill>
              <a:srgbClr val="FFCC99"/>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21" name="Text Box 15">
            <a:extLst>
              <a:ext uri="{FF2B5EF4-FFF2-40B4-BE49-F238E27FC236}">
                <a16:creationId xmlns:a16="http://schemas.microsoft.com/office/drawing/2014/main" id="{03C1CF20-7AFB-4C86-9949-C4B3C3BB13DE}"/>
              </a:ext>
            </a:extLst>
          </p:cNvPr>
          <p:cNvSpPr txBox="1">
            <a:spLocks noChangeArrowheads="1"/>
          </p:cNvSpPr>
          <p:nvPr/>
        </p:nvSpPr>
        <p:spPr bwMode="auto">
          <a:xfrm>
            <a:off x="2941321" y="3129248"/>
            <a:ext cx="6964680" cy="738664"/>
          </a:xfrm>
          <a:prstGeom prst="rect">
            <a:avLst/>
          </a:prstGeom>
          <a:noFill/>
          <a:ln w="9525" algn="ctr">
            <a:noFill/>
            <a:miter lim="800000"/>
            <a:headEnd/>
            <a:tailEnd/>
          </a:ln>
          <a:effectLst/>
        </p:spPr>
        <p:txBody>
          <a:bodyPr wrap="square">
            <a:spAutoFit/>
          </a:bodyPr>
          <a:lstStyle/>
          <a:p>
            <a:pPr algn="just">
              <a:defRPr/>
            </a:pPr>
            <a:r>
              <a:rPr lang="en-US" sz="2200"/>
              <a:t>Thông qua </a:t>
            </a:r>
            <a:r>
              <a:rPr lang="en-US" sz="2200">
                <a:solidFill>
                  <a:srgbClr val="FF0000"/>
                </a:solidFill>
              </a:rPr>
              <a:t>fanpage</a:t>
            </a:r>
            <a:r>
              <a:rPr lang="en-US" sz="2200"/>
              <a:t> của Phòng KT&amp;ĐBCL: </a:t>
            </a:r>
            <a:r>
              <a:rPr lang="en-US" sz="2000" b="1">
                <a:solidFill>
                  <a:srgbClr val="FF0000"/>
                </a:solidFill>
              </a:rPr>
              <a:t>KHẢO THÍ UNETI </a:t>
            </a:r>
            <a:endParaRPr lang="en-US" sz="2000" b="1" dirty="0">
              <a:solidFill>
                <a:srgbClr val="FF0000"/>
              </a:solidFill>
            </a:endParaRPr>
          </a:p>
        </p:txBody>
      </p:sp>
      <p:sp>
        <p:nvSpPr>
          <p:cNvPr id="22" name="Text Box 16">
            <a:extLst>
              <a:ext uri="{FF2B5EF4-FFF2-40B4-BE49-F238E27FC236}">
                <a16:creationId xmlns:a16="http://schemas.microsoft.com/office/drawing/2014/main" id="{80A8F7CB-71C4-4D8B-A98C-6620A74EE0FF}"/>
              </a:ext>
            </a:extLst>
          </p:cNvPr>
          <p:cNvSpPr txBox="1">
            <a:spLocks noChangeArrowheads="1"/>
          </p:cNvSpPr>
          <p:nvPr/>
        </p:nvSpPr>
        <p:spPr bwMode="gray">
          <a:xfrm>
            <a:off x="2485055" y="3327853"/>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latin typeface="Arial" charset="0"/>
              </a:rPr>
              <a:t>3</a:t>
            </a:r>
          </a:p>
        </p:txBody>
      </p:sp>
      <p:grpSp>
        <p:nvGrpSpPr>
          <p:cNvPr id="25" name="Group 21">
            <a:extLst>
              <a:ext uri="{FF2B5EF4-FFF2-40B4-BE49-F238E27FC236}">
                <a16:creationId xmlns:a16="http://schemas.microsoft.com/office/drawing/2014/main" id="{2DB1A771-2A2E-4998-BB8A-423591D2403D}"/>
              </a:ext>
            </a:extLst>
          </p:cNvPr>
          <p:cNvGrpSpPr>
            <a:grpSpLocks/>
          </p:cNvGrpSpPr>
          <p:nvPr/>
        </p:nvGrpSpPr>
        <p:grpSpPr bwMode="auto">
          <a:xfrm>
            <a:off x="2161032" y="5517391"/>
            <a:ext cx="825500" cy="665162"/>
            <a:chOff x="3174" y="2656"/>
            <a:chExt cx="1549" cy="1351"/>
          </a:xfrm>
          <a:solidFill>
            <a:srgbClr val="C00000"/>
          </a:solidFill>
        </p:grpSpPr>
        <p:sp>
          <p:nvSpPr>
            <p:cNvPr id="26" name="AutoShape 22">
              <a:extLst>
                <a:ext uri="{FF2B5EF4-FFF2-40B4-BE49-F238E27FC236}">
                  <a16:creationId xmlns:a16="http://schemas.microsoft.com/office/drawing/2014/main" id="{EEBFC29C-930C-433C-A218-7591BD55A1E5}"/>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27" name="AutoShape 23">
              <a:extLst>
                <a:ext uri="{FF2B5EF4-FFF2-40B4-BE49-F238E27FC236}">
                  <a16:creationId xmlns:a16="http://schemas.microsoft.com/office/drawing/2014/main" id="{E194FE82-DC77-4992-8387-5FE39A332C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28" name="AutoShape 24">
              <a:extLst>
                <a:ext uri="{FF2B5EF4-FFF2-40B4-BE49-F238E27FC236}">
                  <a16:creationId xmlns:a16="http://schemas.microsoft.com/office/drawing/2014/main" id="{F0ABB64B-E9A6-45E9-A2F5-ACAB0A6A29F3}"/>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29" name="Line 28">
            <a:extLst>
              <a:ext uri="{FF2B5EF4-FFF2-40B4-BE49-F238E27FC236}">
                <a16:creationId xmlns:a16="http://schemas.microsoft.com/office/drawing/2014/main" id="{4ECE4BC0-4356-4D97-821A-65CA5778C5B6}"/>
              </a:ext>
            </a:extLst>
          </p:cNvPr>
          <p:cNvSpPr>
            <a:spLocks noChangeShapeType="1"/>
          </p:cNvSpPr>
          <p:nvPr/>
        </p:nvSpPr>
        <p:spPr bwMode="auto">
          <a:xfrm flipV="1">
            <a:off x="2816897" y="6134701"/>
            <a:ext cx="6893953" cy="0"/>
          </a:xfrm>
          <a:prstGeom prst="line">
            <a:avLst/>
          </a:prstGeom>
          <a:ln>
            <a:solidFill>
              <a:srgbClr val="FF000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1" name="Text Box 30">
            <a:extLst>
              <a:ext uri="{FF2B5EF4-FFF2-40B4-BE49-F238E27FC236}">
                <a16:creationId xmlns:a16="http://schemas.microsoft.com/office/drawing/2014/main" id="{5FA45176-57F5-4736-B6A9-8671CFD3C40F}"/>
              </a:ext>
            </a:extLst>
          </p:cNvPr>
          <p:cNvSpPr txBox="1">
            <a:spLocks noChangeArrowheads="1"/>
          </p:cNvSpPr>
          <p:nvPr/>
        </p:nvSpPr>
        <p:spPr bwMode="gray">
          <a:xfrm>
            <a:off x="2401595" y="5644844"/>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dirty="0">
                <a:solidFill>
                  <a:schemeClr val="bg1"/>
                </a:solidFill>
              </a:rPr>
              <a:t>5</a:t>
            </a:r>
            <a:endParaRPr lang="en-US" sz="2000" b="1" dirty="0">
              <a:solidFill>
                <a:schemeClr val="bg1"/>
              </a:solidFill>
              <a:latin typeface="Arial" charset="0"/>
            </a:endParaRPr>
          </a:p>
        </p:txBody>
      </p:sp>
      <p:grpSp>
        <p:nvGrpSpPr>
          <p:cNvPr id="32" name="Group 21">
            <a:extLst>
              <a:ext uri="{FF2B5EF4-FFF2-40B4-BE49-F238E27FC236}">
                <a16:creationId xmlns:a16="http://schemas.microsoft.com/office/drawing/2014/main" id="{51DAD01E-D3B1-4D93-A162-EFBDA2159E07}"/>
              </a:ext>
            </a:extLst>
          </p:cNvPr>
          <p:cNvGrpSpPr>
            <a:grpSpLocks/>
          </p:cNvGrpSpPr>
          <p:nvPr/>
        </p:nvGrpSpPr>
        <p:grpSpPr bwMode="auto">
          <a:xfrm>
            <a:off x="2236326" y="2362789"/>
            <a:ext cx="825500" cy="665162"/>
            <a:chOff x="3174" y="2656"/>
            <a:chExt cx="1549" cy="1351"/>
          </a:xfrm>
          <a:solidFill>
            <a:srgbClr val="92D050"/>
          </a:solidFill>
        </p:grpSpPr>
        <p:sp>
          <p:nvSpPr>
            <p:cNvPr id="33" name="AutoShape 22">
              <a:extLst>
                <a:ext uri="{FF2B5EF4-FFF2-40B4-BE49-F238E27FC236}">
                  <a16:creationId xmlns:a16="http://schemas.microsoft.com/office/drawing/2014/main" id="{2ED93EB9-2B7D-4916-A577-C00C7F816D66}"/>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34" name="AutoShape 23">
              <a:extLst>
                <a:ext uri="{FF2B5EF4-FFF2-40B4-BE49-F238E27FC236}">
                  <a16:creationId xmlns:a16="http://schemas.microsoft.com/office/drawing/2014/main" id="{D8011CE0-24CA-40F7-8020-1CD4E2B4835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35" name="AutoShape 24">
              <a:extLst>
                <a:ext uri="{FF2B5EF4-FFF2-40B4-BE49-F238E27FC236}">
                  <a16:creationId xmlns:a16="http://schemas.microsoft.com/office/drawing/2014/main" id="{24025E96-4039-4D9E-83A2-A638608E879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36" name="Line 28">
            <a:extLst>
              <a:ext uri="{FF2B5EF4-FFF2-40B4-BE49-F238E27FC236}">
                <a16:creationId xmlns:a16="http://schemas.microsoft.com/office/drawing/2014/main" id="{D8B93A17-9934-4BCD-B8E5-0B1A1F943413}"/>
              </a:ext>
            </a:extLst>
          </p:cNvPr>
          <p:cNvSpPr>
            <a:spLocks noChangeShapeType="1"/>
          </p:cNvSpPr>
          <p:nvPr/>
        </p:nvSpPr>
        <p:spPr bwMode="auto">
          <a:xfrm>
            <a:off x="2896728" y="2985202"/>
            <a:ext cx="6814122" cy="0"/>
          </a:xfrm>
          <a:prstGeom prst="line">
            <a:avLst/>
          </a:prstGeom>
          <a:ln>
            <a:solidFill>
              <a:srgbClr val="92D05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7" name="Text Box 29">
            <a:extLst>
              <a:ext uri="{FF2B5EF4-FFF2-40B4-BE49-F238E27FC236}">
                <a16:creationId xmlns:a16="http://schemas.microsoft.com/office/drawing/2014/main" id="{063338AF-3A87-4202-A3E1-EFBE72F8A51B}"/>
              </a:ext>
            </a:extLst>
          </p:cNvPr>
          <p:cNvSpPr txBox="1">
            <a:spLocks noChangeArrowheads="1"/>
          </p:cNvSpPr>
          <p:nvPr/>
        </p:nvSpPr>
        <p:spPr bwMode="auto">
          <a:xfrm>
            <a:off x="3079970" y="2173224"/>
            <a:ext cx="6682012" cy="769441"/>
          </a:xfrm>
          <a:prstGeom prst="rect">
            <a:avLst/>
          </a:prstGeom>
          <a:noFill/>
          <a:ln w="9525" algn="ctr">
            <a:noFill/>
            <a:miter lim="800000"/>
            <a:headEnd/>
            <a:tailEnd/>
          </a:ln>
          <a:effectLst/>
        </p:spPr>
        <p:txBody>
          <a:bodyPr wrap="square">
            <a:spAutoFit/>
          </a:bodyPr>
          <a:lstStyle/>
          <a:p>
            <a:pPr algn="just">
              <a:defRPr/>
            </a:pPr>
            <a:r>
              <a:rPr lang="en-US" sz="2200" dirty="0" err="1"/>
              <a:t>Thông</a:t>
            </a:r>
            <a:r>
              <a:rPr lang="en-US" sz="2200" dirty="0"/>
              <a:t> qua </a:t>
            </a:r>
            <a:r>
              <a:rPr lang="en-US" sz="2200" dirty="0" err="1"/>
              <a:t>địa</a:t>
            </a:r>
            <a:r>
              <a:rPr lang="en-US" sz="2200" dirty="0"/>
              <a:t> </a:t>
            </a:r>
            <a:r>
              <a:rPr lang="en-US" sz="2200" dirty="0" err="1"/>
              <a:t>chỉ</a:t>
            </a:r>
            <a:r>
              <a:rPr lang="en-US" sz="2200" dirty="0"/>
              <a:t> </a:t>
            </a:r>
            <a:r>
              <a:rPr lang="en-US" sz="2200" dirty="0">
                <a:solidFill>
                  <a:srgbClr val="FF0000"/>
                </a:solidFill>
              </a:rPr>
              <a:t>Email</a:t>
            </a:r>
            <a:r>
              <a:rPr lang="en-US" sz="2200" dirty="0"/>
              <a:t> </a:t>
            </a:r>
            <a:r>
              <a:rPr lang="en-US" sz="2200" dirty="0" err="1"/>
              <a:t>của</a:t>
            </a:r>
            <a:r>
              <a:rPr lang="en-US" sz="2200" dirty="0"/>
              <a:t> </a:t>
            </a:r>
            <a:r>
              <a:rPr lang="en-US" sz="2200" err="1"/>
              <a:t>Phòng</a:t>
            </a:r>
            <a:r>
              <a:rPr lang="en-US" sz="2200"/>
              <a:t> KT&amp;ĐBCL: </a:t>
            </a:r>
            <a:r>
              <a:rPr lang="en-US" sz="2200" b="1" dirty="0">
                <a:solidFill>
                  <a:srgbClr val="FF0000"/>
                </a:solidFill>
              </a:rPr>
              <a:t>sv.phongqlcl@uneti.edu.vn</a:t>
            </a:r>
            <a:endParaRPr lang="en-US" sz="2200" b="1" dirty="0">
              <a:solidFill>
                <a:srgbClr val="FF0000"/>
              </a:solidFill>
              <a:cs typeface="Times New Roman" pitchFamily="18" charset="0"/>
            </a:endParaRPr>
          </a:p>
        </p:txBody>
      </p:sp>
      <p:sp>
        <p:nvSpPr>
          <p:cNvPr id="38" name="Text Box 30">
            <a:extLst>
              <a:ext uri="{FF2B5EF4-FFF2-40B4-BE49-F238E27FC236}">
                <a16:creationId xmlns:a16="http://schemas.microsoft.com/office/drawing/2014/main" id="{ED3048DB-2E41-49DE-9234-5547355442CB}"/>
              </a:ext>
            </a:extLst>
          </p:cNvPr>
          <p:cNvSpPr txBox="1">
            <a:spLocks noChangeArrowheads="1"/>
          </p:cNvSpPr>
          <p:nvPr/>
        </p:nvSpPr>
        <p:spPr bwMode="gray">
          <a:xfrm>
            <a:off x="2485028" y="2494551"/>
            <a:ext cx="327334" cy="400110"/>
          </a:xfrm>
          <a:prstGeom prst="rect">
            <a:avLst/>
          </a:prstGeom>
          <a:noFill/>
          <a:ln w="9525" algn="ctr">
            <a:noFill/>
            <a:miter lim="800000"/>
            <a:headEnd/>
            <a:tailEnd/>
          </a:ln>
          <a:effectLst/>
        </p:spPr>
        <p:txBody>
          <a:bodyPr wrap="none">
            <a:spAutoFit/>
          </a:bodyPr>
          <a:lstStyle/>
          <a:p>
            <a:pPr algn="ctr" eaLnBrk="0" hangingPunct="0">
              <a:defRPr/>
            </a:pPr>
            <a:r>
              <a:rPr lang="en-US" sz="2000" b="1">
                <a:solidFill>
                  <a:schemeClr val="bg1"/>
                </a:solidFill>
                <a:latin typeface="Arial" charset="0"/>
              </a:rPr>
              <a:t>2</a:t>
            </a:r>
            <a:endParaRPr lang="en-US" sz="2000" b="1" dirty="0">
              <a:solidFill>
                <a:schemeClr val="bg1"/>
              </a:solidFill>
              <a:latin typeface="Arial" charset="0"/>
            </a:endParaRPr>
          </a:p>
        </p:txBody>
      </p:sp>
      <p:grpSp>
        <p:nvGrpSpPr>
          <p:cNvPr id="39" name="Group 21">
            <a:extLst>
              <a:ext uri="{FF2B5EF4-FFF2-40B4-BE49-F238E27FC236}">
                <a16:creationId xmlns:a16="http://schemas.microsoft.com/office/drawing/2014/main" id="{DB918CEA-CCB1-4548-8831-D993097DB309}"/>
              </a:ext>
            </a:extLst>
          </p:cNvPr>
          <p:cNvGrpSpPr>
            <a:grpSpLocks/>
          </p:cNvGrpSpPr>
          <p:nvPr/>
        </p:nvGrpSpPr>
        <p:grpSpPr bwMode="auto">
          <a:xfrm>
            <a:off x="2210928" y="1371600"/>
            <a:ext cx="825500" cy="665162"/>
            <a:chOff x="3174" y="2656"/>
            <a:chExt cx="1549" cy="1351"/>
          </a:xfrm>
          <a:solidFill>
            <a:srgbClr val="9966FF"/>
          </a:solidFill>
        </p:grpSpPr>
        <p:sp>
          <p:nvSpPr>
            <p:cNvPr id="40" name="AutoShape 22">
              <a:extLst>
                <a:ext uri="{FF2B5EF4-FFF2-40B4-BE49-F238E27FC236}">
                  <a16:creationId xmlns:a16="http://schemas.microsoft.com/office/drawing/2014/main" id="{B1049680-1278-422D-8008-00F2D6FA9013}"/>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1" name="AutoShape 23">
              <a:extLst>
                <a:ext uri="{FF2B5EF4-FFF2-40B4-BE49-F238E27FC236}">
                  <a16:creationId xmlns:a16="http://schemas.microsoft.com/office/drawing/2014/main" id="{6B4F0FCC-6EE9-46B7-B6D9-2C6CCFFB08F1}"/>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2" name="AutoShape 24">
              <a:extLst>
                <a:ext uri="{FF2B5EF4-FFF2-40B4-BE49-F238E27FC236}">
                  <a16:creationId xmlns:a16="http://schemas.microsoft.com/office/drawing/2014/main" id="{F761DBD3-CF54-4656-8B3C-1E5940C079E6}"/>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43" name="Text Box 29">
            <a:extLst>
              <a:ext uri="{FF2B5EF4-FFF2-40B4-BE49-F238E27FC236}">
                <a16:creationId xmlns:a16="http://schemas.microsoft.com/office/drawing/2014/main" id="{BF4639FE-8BC3-42BC-AAFE-2BB9369C4410}"/>
              </a:ext>
            </a:extLst>
          </p:cNvPr>
          <p:cNvSpPr txBox="1">
            <a:spLocks noChangeArrowheads="1"/>
          </p:cNvSpPr>
          <p:nvPr/>
        </p:nvSpPr>
        <p:spPr bwMode="auto">
          <a:xfrm>
            <a:off x="2981672" y="1456523"/>
            <a:ext cx="6769426" cy="430887"/>
          </a:xfrm>
          <a:prstGeom prst="rect">
            <a:avLst/>
          </a:prstGeom>
          <a:noFill/>
          <a:ln w="9525" algn="ctr">
            <a:noFill/>
            <a:miter lim="800000"/>
            <a:headEnd/>
            <a:tailEnd/>
          </a:ln>
          <a:effectLst/>
        </p:spPr>
        <p:txBody>
          <a:bodyPr wrap="square">
            <a:spAutoFit/>
          </a:bodyPr>
          <a:lstStyle/>
          <a:p>
            <a:pPr algn="l">
              <a:defRPr/>
            </a:pPr>
            <a:r>
              <a:rPr lang="en-US" sz="2200" dirty="0" err="1"/>
              <a:t>Thông</a:t>
            </a:r>
            <a:r>
              <a:rPr lang="en-US" sz="2200" dirty="0"/>
              <a:t> qua </a:t>
            </a:r>
            <a:r>
              <a:rPr lang="en-US" sz="2200" dirty="0" err="1"/>
              <a:t>bộ</a:t>
            </a:r>
            <a:r>
              <a:rPr lang="en-US" sz="2200" dirty="0"/>
              <a:t> </a:t>
            </a:r>
            <a:r>
              <a:rPr lang="en-US" sz="2200" dirty="0" err="1"/>
              <a:t>phân</a:t>
            </a:r>
            <a:r>
              <a:rPr lang="vi-VN" sz="2200" dirty="0"/>
              <a:t> </a:t>
            </a:r>
            <a:r>
              <a:rPr lang="vi-VN" sz="2200" dirty="0">
                <a:solidFill>
                  <a:srgbClr val="FF0000"/>
                </a:solidFill>
              </a:rPr>
              <a:t>bộ phận 1 </a:t>
            </a:r>
            <a:r>
              <a:rPr lang="vi-VN" sz="2200" dirty="0"/>
              <a:t>cửa</a:t>
            </a:r>
            <a:r>
              <a:rPr lang="en-US" sz="2200" dirty="0"/>
              <a:t> </a:t>
            </a:r>
            <a:r>
              <a:rPr lang="en-US" sz="2200" dirty="0" err="1"/>
              <a:t>của</a:t>
            </a:r>
            <a:r>
              <a:rPr lang="en-US" sz="2200" dirty="0"/>
              <a:t> </a:t>
            </a:r>
            <a:r>
              <a:rPr lang="en-US" sz="2200" dirty="0" err="1"/>
              <a:t>phòng</a:t>
            </a:r>
            <a:r>
              <a:rPr lang="en-US" sz="2200" dirty="0"/>
              <a:t> CTSV</a:t>
            </a:r>
            <a:endParaRPr lang="en-US" sz="2200" dirty="0">
              <a:cs typeface="Times New Roman" pitchFamily="18" charset="0"/>
            </a:endParaRPr>
          </a:p>
        </p:txBody>
      </p:sp>
      <p:sp>
        <p:nvSpPr>
          <p:cNvPr id="44" name="Text Box 30">
            <a:extLst>
              <a:ext uri="{FF2B5EF4-FFF2-40B4-BE49-F238E27FC236}">
                <a16:creationId xmlns:a16="http://schemas.microsoft.com/office/drawing/2014/main" id="{9E842E52-3136-402B-B30D-BED576BC708A}"/>
              </a:ext>
            </a:extLst>
          </p:cNvPr>
          <p:cNvSpPr txBox="1">
            <a:spLocks noChangeArrowheads="1"/>
          </p:cNvSpPr>
          <p:nvPr/>
        </p:nvSpPr>
        <p:spPr bwMode="gray">
          <a:xfrm>
            <a:off x="2443777" y="1484252"/>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1</a:t>
            </a:r>
          </a:p>
        </p:txBody>
      </p:sp>
      <p:sp>
        <p:nvSpPr>
          <p:cNvPr id="45" name="Line 28">
            <a:extLst>
              <a:ext uri="{FF2B5EF4-FFF2-40B4-BE49-F238E27FC236}">
                <a16:creationId xmlns:a16="http://schemas.microsoft.com/office/drawing/2014/main" id="{B6C8C684-3EBF-4CD8-9CC6-22EA493D4018}"/>
              </a:ext>
            </a:extLst>
          </p:cNvPr>
          <p:cNvSpPr>
            <a:spLocks noChangeShapeType="1"/>
          </p:cNvSpPr>
          <p:nvPr/>
        </p:nvSpPr>
        <p:spPr bwMode="auto">
          <a:xfrm>
            <a:off x="2861348" y="1972581"/>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0" name="TextBox 49">
            <a:extLst>
              <a:ext uri="{FF2B5EF4-FFF2-40B4-BE49-F238E27FC236}">
                <a16:creationId xmlns:a16="http://schemas.microsoft.com/office/drawing/2014/main" id="{3AC63D18-DB90-472F-85E0-AF686ABD5040}"/>
              </a:ext>
            </a:extLst>
          </p:cNvPr>
          <p:cNvSpPr txBox="1"/>
          <p:nvPr/>
        </p:nvSpPr>
        <p:spPr>
          <a:xfrm>
            <a:off x="2978339" y="4676264"/>
            <a:ext cx="6936522" cy="1446550"/>
          </a:xfrm>
          <a:prstGeom prst="rect">
            <a:avLst/>
          </a:prstGeom>
          <a:noFill/>
        </p:spPr>
        <p:txBody>
          <a:bodyPr wrap="square">
            <a:spAutoFit/>
          </a:bodyPr>
          <a:lstStyle/>
          <a:p>
            <a:pPr algn="just"/>
            <a:r>
              <a:rPr lang="en-US" sz="2200" dirty="0" err="1"/>
              <a:t>Thông</a:t>
            </a:r>
            <a:r>
              <a:rPr lang="en-US" sz="2200" dirty="0"/>
              <a:t> qua </a:t>
            </a:r>
            <a:r>
              <a:rPr lang="en-US" sz="2200" dirty="0" err="1">
                <a:solidFill>
                  <a:srgbClr val="FF0000"/>
                </a:solidFill>
              </a:rPr>
              <a:t>văn</a:t>
            </a:r>
            <a:r>
              <a:rPr lang="en-US" sz="2200" dirty="0">
                <a:solidFill>
                  <a:srgbClr val="FF0000"/>
                </a:solidFill>
              </a:rPr>
              <a:t> </a:t>
            </a:r>
            <a:r>
              <a:rPr lang="en-US" sz="2200" dirty="0" err="1">
                <a:solidFill>
                  <a:srgbClr val="FF0000"/>
                </a:solidFill>
              </a:rPr>
              <a:t>phòng</a:t>
            </a:r>
            <a:r>
              <a:rPr lang="en-US" sz="2200" dirty="0">
                <a:solidFill>
                  <a:srgbClr val="FF0000"/>
                </a:solidFill>
              </a:rPr>
              <a:t> </a:t>
            </a:r>
            <a:r>
              <a:rPr lang="en-US" sz="2200" dirty="0" err="1">
                <a:solidFill>
                  <a:srgbClr val="FF0000"/>
                </a:solidFill>
              </a:rPr>
              <a:t>làm</a:t>
            </a:r>
            <a:r>
              <a:rPr lang="en-US" sz="2200" dirty="0">
                <a:solidFill>
                  <a:srgbClr val="FF0000"/>
                </a:solidFill>
              </a:rPr>
              <a:t> </a:t>
            </a:r>
            <a:r>
              <a:rPr lang="en-US" sz="2200" dirty="0" err="1">
                <a:solidFill>
                  <a:srgbClr val="FF0000"/>
                </a:solidFill>
              </a:rPr>
              <a:t>việc</a:t>
            </a:r>
            <a:r>
              <a:rPr lang="en-US" sz="2200" dirty="0">
                <a:solidFill>
                  <a:srgbClr val="FF0000"/>
                </a:solidFill>
              </a:rPr>
              <a:t> </a:t>
            </a:r>
            <a:r>
              <a:rPr lang="en-US" sz="2200" dirty="0" err="1"/>
              <a:t>của</a:t>
            </a:r>
            <a:r>
              <a:rPr lang="en-US" sz="2200" dirty="0"/>
              <a:t> </a:t>
            </a:r>
            <a:r>
              <a:rPr lang="en-US" sz="2200" err="1"/>
              <a:t>Phòng</a:t>
            </a:r>
            <a:r>
              <a:rPr lang="en-US" sz="2200"/>
              <a:t> KT&amp;ĐBCL:</a:t>
            </a:r>
            <a:endParaRPr lang="en-US" sz="2200" dirty="0">
              <a:cs typeface="Times New Roman" pitchFamily="18" charset="0"/>
            </a:endParaRPr>
          </a:p>
          <a:p>
            <a:pPr algn="just"/>
            <a:r>
              <a:rPr lang="en-US" sz="2200" dirty="0">
                <a:latin typeface="+mj-lt"/>
              </a:rPr>
              <a:t>-</a:t>
            </a:r>
            <a:r>
              <a:rPr lang="vi-VN" sz="2200" b="0" i="0" dirty="0">
                <a:solidFill>
                  <a:srgbClr val="000000"/>
                </a:solidFill>
                <a:effectLst/>
                <a:latin typeface="+mj-lt"/>
              </a:rPr>
              <a:t> Cơ sở </a:t>
            </a:r>
            <a:r>
              <a:rPr lang="en-US" sz="2200" b="0" i="0" dirty="0">
                <a:solidFill>
                  <a:srgbClr val="000000"/>
                </a:solidFill>
                <a:effectLst/>
                <a:latin typeface="+mj-lt"/>
              </a:rPr>
              <a:t>Minh </a:t>
            </a:r>
            <a:r>
              <a:rPr lang="en-US" sz="2200" b="0" i="0" dirty="0" err="1">
                <a:solidFill>
                  <a:srgbClr val="000000"/>
                </a:solidFill>
                <a:effectLst/>
                <a:latin typeface="+mj-lt"/>
              </a:rPr>
              <a:t>Khai</a:t>
            </a:r>
            <a:r>
              <a:rPr lang="vi-VN" sz="2200" b="0" i="0" dirty="0">
                <a:solidFill>
                  <a:srgbClr val="000000"/>
                </a:solidFill>
                <a:effectLst/>
                <a:latin typeface="+mj-lt"/>
              </a:rPr>
              <a:t>: Phòng 205, 454 Minh Khai HN</a:t>
            </a:r>
            <a:r>
              <a:rPr lang="en-US" sz="2200" b="0" i="0" dirty="0">
                <a:solidFill>
                  <a:srgbClr val="000000"/>
                </a:solidFill>
                <a:effectLst/>
                <a:latin typeface="+mj-lt"/>
              </a:rPr>
              <a:t> </a:t>
            </a:r>
          </a:p>
          <a:p>
            <a:pPr algn="just"/>
            <a:r>
              <a:rPr lang="en-US" sz="2200" dirty="0">
                <a:latin typeface="+mj-lt"/>
              </a:rPr>
              <a:t>- </a:t>
            </a:r>
            <a:r>
              <a:rPr lang="en-US" sz="2200" dirty="0" err="1">
                <a:latin typeface="+mj-lt"/>
              </a:rPr>
              <a:t>Cơ</a:t>
            </a:r>
            <a:r>
              <a:rPr lang="en-US" sz="2200" dirty="0">
                <a:latin typeface="+mj-lt"/>
              </a:rPr>
              <a:t> </a:t>
            </a:r>
            <a:r>
              <a:rPr lang="en-US" sz="2200" dirty="0" err="1">
                <a:latin typeface="+mj-lt"/>
              </a:rPr>
              <a:t>sở</a:t>
            </a:r>
            <a:r>
              <a:rPr lang="en-US" sz="2200" dirty="0">
                <a:latin typeface="+mj-lt"/>
              </a:rPr>
              <a:t> </a:t>
            </a:r>
            <a:r>
              <a:rPr lang="en-US" sz="2200" dirty="0" err="1">
                <a:latin typeface="+mj-lt"/>
              </a:rPr>
              <a:t>Lĩnh</a:t>
            </a:r>
            <a:r>
              <a:rPr lang="en-US" sz="2200" dirty="0">
                <a:latin typeface="+mj-lt"/>
              </a:rPr>
              <a:t> Nam: </a:t>
            </a:r>
            <a:r>
              <a:rPr lang="en-US" sz="2200" b="0" i="0" dirty="0" err="1">
                <a:solidFill>
                  <a:srgbClr val="000000"/>
                </a:solidFill>
                <a:effectLst/>
                <a:latin typeface="+mj-lt"/>
              </a:rPr>
              <a:t>Phòng</a:t>
            </a:r>
            <a:r>
              <a:rPr lang="en-US" sz="2200" b="0" i="0" dirty="0">
                <a:solidFill>
                  <a:srgbClr val="000000"/>
                </a:solidFill>
                <a:effectLst/>
                <a:latin typeface="+mj-lt"/>
              </a:rPr>
              <a:t> 103 – HA8, </a:t>
            </a:r>
            <a:r>
              <a:rPr lang="en-US" sz="2200" b="0" i="0" dirty="0" err="1">
                <a:solidFill>
                  <a:srgbClr val="000000"/>
                </a:solidFill>
                <a:effectLst/>
                <a:latin typeface="+mj-lt"/>
              </a:rPr>
              <a:t>Lĩnh</a:t>
            </a:r>
            <a:r>
              <a:rPr lang="en-US" sz="2200" b="0" i="0" dirty="0">
                <a:solidFill>
                  <a:srgbClr val="000000"/>
                </a:solidFill>
                <a:effectLst/>
                <a:latin typeface="+mj-lt"/>
              </a:rPr>
              <a:t> Nam</a:t>
            </a:r>
            <a:endParaRPr lang="vi-VN" sz="2200" b="0" i="0" dirty="0">
              <a:solidFill>
                <a:srgbClr val="000000"/>
              </a:solidFill>
              <a:effectLst/>
              <a:latin typeface="+mj-lt"/>
            </a:endParaRPr>
          </a:p>
          <a:p>
            <a:pPr algn="just"/>
            <a:r>
              <a:rPr lang="en-US" sz="2200" dirty="0">
                <a:latin typeface="+mj-lt"/>
              </a:rPr>
              <a:t>-</a:t>
            </a:r>
            <a:r>
              <a:rPr lang="vi-VN" sz="2200" b="0" i="0" dirty="0">
                <a:solidFill>
                  <a:srgbClr val="000000"/>
                </a:solidFill>
                <a:effectLst/>
                <a:latin typeface="+mj-lt"/>
              </a:rPr>
              <a:t> Cơ sở </a:t>
            </a:r>
            <a:r>
              <a:rPr lang="en-US" sz="2200" b="0" i="0" dirty="0">
                <a:solidFill>
                  <a:srgbClr val="000000"/>
                </a:solidFill>
                <a:effectLst/>
                <a:latin typeface="+mj-lt"/>
              </a:rPr>
              <a:t>NĐ</a:t>
            </a:r>
            <a:r>
              <a:rPr lang="vi-VN" sz="2200" b="0" i="0" dirty="0">
                <a:solidFill>
                  <a:srgbClr val="000000"/>
                </a:solidFill>
                <a:effectLst/>
                <a:latin typeface="+mj-lt"/>
              </a:rPr>
              <a:t>: </a:t>
            </a:r>
            <a:r>
              <a:rPr lang="en-US" sz="2200" b="0" i="0" dirty="0">
                <a:solidFill>
                  <a:srgbClr val="000000"/>
                </a:solidFill>
                <a:effectLst/>
                <a:latin typeface="+mj-lt"/>
              </a:rPr>
              <a:t>T</a:t>
            </a:r>
            <a:r>
              <a:rPr lang="vi-VN" sz="2200" b="0" i="0" dirty="0">
                <a:solidFill>
                  <a:srgbClr val="000000"/>
                </a:solidFill>
                <a:effectLst/>
                <a:latin typeface="+mj-lt"/>
              </a:rPr>
              <a:t>ầng 2 nhà NA2 353 Trần Hưng Đạ</a:t>
            </a:r>
            <a:r>
              <a:rPr lang="en-US" sz="2200" b="0" i="0" dirty="0">
                <a:solidFill>
                  <a:srgbClr val="000000"/>
                </a:solidFill>
                <a:effectLst/>
                <a:latin typeface="+mj-lt"/>
              </a:rPr>
              <a:t>o</a:t>
            </a:r>
            <a:endParaRPr lang="vi-VN" sz="2200" b="0" i="0" dirty="0">
              <a:solidFill>
                <a:srgbClr val="000000"/>
              </a:solidFill>
              <a:effectLst/>
              <a:latin typeface="+mj-lt"/>
            </a:endParaRPr>
          </a:p>
        </p:txBody>
      </p:sp>
      <p:grpSp>
        <p:nvGrpSpPr>
          <p:cNvPr id="46" name="Group 21">
            <a:extLst>
              <a:ext uri="{FF2B5EF4-FFF2-40B4-BE49-F238E27FC236}">
                <a16:creationId xmlns:a16="http://schemas.microsoft.com/office/drawing/2014/main" id="{34ED5887-CE7C-4D7C-B4A0-037D86812DD5}"/>
              </a:ext>
            </a:extLst>
          </p:cNvPr>
          <p:cNvGrpSpPr>
            <a:grpSpLocks/>
          </p:cNvGrpSpPr>
          <p:nvPr/>
        </p:nvGrpSpPr>
        <p:grpSpPr bwMode="auto">
          <a:xfrm>
            <a:off x="2286000" y="3983038"/>
            <a:ext cx="825500" cy="665162"/>
            <a:chOff x="3174" y="2656"/>
            <a:chExt cx="1549" cy="1351"/>
          </a:xfrm>
          <a:solidFill>
            <a:srgbClr val="9966FF"/>
          </a:solidFill>
        </p:grpSpPr>
        <p:sp>
          <p:nvSpPr>
            <p:cNvPr id="47" name="AutoShape 22">
              <a:extLst>
                <a:ext uri="{FF2B5EF4-FFF2-40B4-BE49-F238E27FC236}">
                  <a16:creationId xmlns:a16="http://schemas.microsoft.com/office/drawing/2014/main" id="{BEF0C10C-B972-4DA7-B66A-6FCC6C86368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8" name="AutoShape 23">
              <a:extLst>
                <a:ext uri="{FF2B5EF4-FFF2-40B4-BE49-F238E27FC236}">
                  <a16:creationId xmlns:a16="http://schemas.microsoft.com/office/drawing/2014/main" id="{95A78B3B-2953-4BAF-A9BD-E237C6F425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9" name="AutoShape 24">
              <a:extLst>
                <a:ext uri="{FF2B5EF4-FFF2-40B4-BE49-F238E27FC236}">
                  <a16:creationId xmlns:a16="http://schemas.microsoft.com/office/drawing/2014/main" id="{D0247ED1-DFD0-4929-9E69-A6AF0E71D64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51" name="Text Box 29">
            <a:extLst>
              <a:ext uri="{FF2B5EF4-FFF2-40B4-BE49-F238E27FC236}">
                <a16:creationId xmlns:a16="http://schemas.microsoft.com/office/drawing/2014/main" id="{AED158B1-ECBB-4931-AE20-853490301640}"/>
              </a:ext>
            </a:extLst>
          </p:cNvPr>
          <p:cNvSpPr txBox="1">
            <a:spLocks noChangeArrowheads="1"/>
          </p:cNvSpPr>
          <p:nvPr/>
        </p:nvSpPr>
        <p:spPr bwMode="auto">
          <a:xfrm>
            <a:off x="3111500" y="4126470"/>
            <a:ext cx="6769426" cy="430887"/>
          </a:xfrm>
          <a:prstGeom prst="rect">
            <a:avLst/>
          </a:prstGeom>
          <a:noFill/>
          <a:ln w="9525" algn="ctr">
            <a:noFill/>
            <a:miter lim="800000"/>
            <a:headEnd/>
            <a:tailEnd/>
          </a:ln>
          <a:effectLst/>
        </p:spPr>
        <p:txBody>
          <a:bodyPr wrap="square">
            <a:spAutoFit/>
          </a:bodyPr>
          <a:lstStyle/>
          <a:p>
            <a:pPr algn="l">
              <a:defRPr/>
            </a:pPr>
            <a:r>
              <a:rPr lang="en-US" sz="2200" dirty="0" err="1"/>
              <a:t>Gọi</a:t>
            </a:r>
            <a:r>
              <a:rPr lang="en-US" sz="2200" dirty="0"/>
              <a:t> </a:t>
            </a:r>
            <a:r>
              <a:rPr lang="en-US" sz="2200" dirty="0" err="1"/>
              <a:t>điện</a:t>
            </a:r>
            <a:r>
              <a:rPr lang="en-US" sz="2200" dirty="0"/>
              <a:t> SĐT: </a:t>
            </a:r>
            <a:r>
              <a:rPr lang="en-US" sz="2200" dirty="0">
                <a:solidFill>
                  <a:srgbClr val="FF0000"/>
                </a:solidFill>
              </a:rPr>
              <a:t>0964.945.889</a:t>
            </a:r>
            <a:r>
              <a:rPr lang="en-US" sz="2200" dirty="0"/>
              <a:t> </a:t>
            </a:r>
            <a:r>
              <a:rPr lang="en-US" sz="2200" dirty="0" err="1"/>
              <a:t>hoặc</a:t>
            </a:r>
            <a:r>
              <a:rPr lang="en-US" sz="2200" dirty="0"/>
              <a:t> </a:t>
            </a:r>
            <a:r>
              <a:rPr lang="en-US" sz="2200" dirty="0">
                <a:solidFill>
                  <a:srgbClr val="FF0000"/>
                </a:solidFill>
              </a:rPr>
              <a:t>0912.443.507</a:t>
            </a:r>
            <a:endParaRPr lang="en-US" sz="2200" dirty="0">
              <a:solidFill>
                <a:srgbClr val="FF0000"/>
              </a:solidFill>
              <a:cs typeface="Times New Roman" pitchFamily="18" charset="0"/>
            </a:endParaRPr>
          </a:p>
        </p:txBody>
      </p:sp>
      <p:sp>
        <p:nvSpPr>
          <p:cNvPr id="52" name="Text Box 30">
            <a:extLst>
              <a:ext uri="{FF2B5EF4-FFF2-40B4-BE49-F238E27FC236}">
                <a16:creationId xmlns:a16="http://schemas.microsoft.com/office/drawing/2014/main" id="{5426C9FB-8C81-43B8-9974-57326801BCF4}"/>
              </a:ext>
            </a:extLst>
          </p:cNvPr>
          <p:cNvSpPr txBox="1">
            <a:spLocks noChangeArrowheads="1"/>
          </p:cNvSpPr>
          <p:nvPr/>
        </p:nvSpPr>
        <p:spPr bwMode="gray">
          <a:xfrm>
            <a:off x="2518849" y="4095690"/>
            <a:ext cx="362237" cy="400110"/>
          </a:xfrm>
          <a:prstGeom prst="rect">
            <a:avLst/>
          </a:prstGeom>
          <a:noFill/>
          <a:ln w="9525" algn="ctr">
            <a:noFill/>
            <a:miter lim="800000"/>
            <a:headEnd/>
            <a:tailEnd/>
          </a:ln>
          <a:effectLst/>
        </p:spPr>
        <p:txBody>
          <a:bodyPr wrap="square">
            <a:spAutoFit/>
          </a:bodyPr>
          <a:lstStyle/>
          <a:p>
            <a:pPr algn="ctr" eaLnBrk="0" hangingPunct="0">
              <a:defRPr/>
            </a:pPr>
            <a:r>
              <a:rPr lang="en-US" sz="2000" b="1" dirty="0">
                <a:solidFill>
                  <a:schemeClr val="bg1"/>
                </a:solidFill>
                <a:latin typeface="Arial" charset="0"/>
              </a:rPr>
              <a:t>4</a:t>
            </a:r>
          </a:p>
        </p:txBody>
      </p:sp>
      <p:sp>
        <p:nvSpPr>
          <p:cNvPr id="53" name="Line 28">
            <a:extLst>
              <a:ext uri="{FF2B5EF4-FFF2-40B4-BE49-F238E27FC236}">
                <a16:creationId xmlns:a16="http://schemas.microsoft.com/office/drawing/2014/main" id="{90F5E196-0820-4E15-B478-DD1C8CE6799F}"/>
              </a:ext>
            </a:extLst>
          </p:cNvPr>
          <p:cNvSpPr>
            <a:spLocks noChangeShapeType="1"/>
          </p:cNvSpPr>
          <p:nvPr/>
        </p:nvSpPr>
        <p:spPr bwMode="auto">
          <a:xfrm>
            <a:off x="2936420" y="4584019"/>
            <a:ext cx="6814122" cy="21971"/>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5" name="Rectangle 6">
            <a:extLst>
              <a:ext uri="{FF2B5EF4-FFF2-40B4-BE49-F238E27FC236}">
                <a16:creationId xmlns:a16="http://schemas.microsoft.com/office/drawing/2014/main" id="{59A8E811-A1A2-4318-8475-4FB9C86BD3DF}"/>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spTree>
    <p:extLst>
      <p:ext uri="{BB962C8B-B14F-4D97-AF65-F5344CB8AC3E}">
        <p14:creationId xmlns:p14="http://schemas.microsoft.com/office/powerpoint/2010/main" val="426820812"/>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1000"/>
                                        <p:tgtEl>
                                          <p:spTgt spid="32"/>
                                        </p:tgtEl>
                                      </p:cBhvr>
                                    </p:animEffect>
                                    <p:anim calcmode="lin" valueType="num">
                                      <p:cBhvr>
                                        <p:cTn id="43" dur="1000" fill="hold"/>
                                        <p:tgtEl>
                                          <p:spTgt spid="32"/>
                                        </p:tgtEl>
                                        <p:attrNameLst>
                                          <p:attrName>ppt_x</p:attrName>
                                        </p:attrNameLst>
                                      </p:cBhvr>
                                      <p:tavLst>
                                        <p:tav tm="0">
                                          <p:val>
                                            <p:strVal val="#ppt_x"/>
                                          </p:val>
                                        </p:tav>
                                        <p:tav tm="100000">
                                          <p:val>
                                            <p:strVal val="#ppt_x"/>
                                          </p:val>
                                        </p:tav>
                                      </p:tavLst>
                                    </p:anim>
                                    <p:anim calcmode="lin" valueType="num">
                                      <p:cBhvr>
                                        <p:cTn id="44" dur="1000" fill="hold"/>
                                        <p:tgtEl>
                                          <p:spTgt spid="3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1000"/>
                                        <p:tgtEl>
                                          <p:spTgt spid="39"/>
                                        </p:tgtEl>
                                      </p:cBhvr>
                                    </p:animEffect>
                                    <p:anim calcmode="lin" valueType="num">
                                      <p:cBhvr>
                                        <p:cTn id="63" dur="1000" fill="hold"/>
                                        <p:tgtEl>
                                          <p:spTgt spid="39"/>
                                        </p:tgtEl>
                                        <p:attrNameLst>
                                          <p:attrName>ppt_x</p:attrName>
                                        </p:attrNameLst>
                                      </p:cBhvr>
                                      <p:tavLst>
                                        <p:tav tm="0">
                                          <p:val>
                                            <p:strVal val="#ppt_x"/>
                                          </p:val>
                                        </p:tav>
                                        <p:tav tm="100000">
                                          <p:val>
                                            <p:strVal val="#ppt_x"/>
                                          </p:val>
                                        </p:tav>
                                      </p:tavLst>
                                    </p:anim>
                                    <p:anim calcmode="lin" valueType="num">
                                      <p:cBhvr>
                                        <p:cTn id="64" dur="1000" fill="hold"/>
                                        <p:tgtEl>
                                          <p:spTgt spid="3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1000"/>
                                        <p:tgtEl>
                                          <p:spTgt spid="51"/>
                                        </p:tgtEl>
                                      </p:cBhvr>
                                    </p:animEffect>
                                    <p:anim calcmode="lin" valueType="num">
                                      <p:cBhvr>
                                        <p:cTn id="93" dur="1000" fill="hold"/>
                                        <p:tgtEl>
                                          <p:spTgt spid="51"/>
                                        </p:tgtEl>
                                        <p:attrNameLst>
                                          <p:attrName>ppt_x</p:attrName>
                                        </p:attrNameLst>
                                      </p:cBhvr>
                                      <p:tavLst>
                                        <p:tav tm="0">
                                          <p:val>
                                            <p:strVal val="#ppt_x"/>
                                          </p:val>
                                        </p:tav>
                                        <p:tav tm="100000">
                                          <p:val>
                                            <p:strVal val="#ppt_x"/>
                                          </p:val>
                                        </p:tav>
                                      </p:tavLst>
                                    </p:anim>
                                    <p:anim calcmode="lin" valueType="num">
                                      <p:cBhvr>
                                        <p:cTn id="94" dur="1000" fill="hold"/>
                                        <p:tgtEl>
                                          <p:spTgt spid="5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1000"/>
                                        <p:tgtEl>
                                          <p:spTgt spid="53"/>
                                        </p:tgtEl>
                                      </p:cBhvr>
                                    </p:animEffect>
                                    <p:anim calcmode="lin" valueType="num">
                                      <p:cBhvr>
                                        <p:cTn id="103" dur="1000" fill="hold"/>
                                        <p:tgtEl>
                                          <p:spTgt spid="53"/>
                                        </p:tgtEl>
                                        <p:attrNameLst>
                                          <p:attrName>ppt_x</p:attrName>
                                        </p:attrNameLst>
                                      </p:cBhvr>
                                      <p:tavLst>
                                        <p:tav tm="0">
                                          <p:val>
                                            <p:strVal val="#ppt_x"/>
                                          </p:val>
                                        </p:tav>
                                        <p:tav tm="100000">
                                          <p:val>
                                            <p:strVal val="#ppt_x"/>
                                          </p:val>
                                        </p:tav>
                                      </p:tavLst>
                                    </p:anim>
                                    <p:anim calcmode="lin" valueType="num">
                                      <p:cBhvr>
                                        <p:cTn id="10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22" grpId="0"/>
      <p:bldP spid="29" grpId="0" animBg="1"/>
      <p:bldP spid="31" grpId="0"/>
      <p:bldP spid="36" grpId="0" animBg="1"/>
      <p:bldP spid="37" grpId="0"/>
      <p:bldP spid="38" grpId="0"/>
      <p:bldP spid="43" grpId="0"/>
      <p:bldP spid="44" grpId="0"/>
      <p:bldP spid="45" grpId="0" animBg="1"/>
      <p:bldP spid="50" grpId="0"/>
      <p:bldP spid="51" grpId="0"/>
      <p:bldP spid="52" grpId="0"/>
      <p:bldP spid="53"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 name="Rectangle 22"/>
          <p:cNvSpPr/>
          <p:nvPr/>
        </p:nvSpPr>
        <p:spPr>
          <a:xfrm>
            <a:off x="76200" y="804672"/>
            <a:ext cx="8962572" cy="548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8"/>
          <p:cNvSpPr>
            <a:spLocks noChangeArrowheads="1"/>
          </p:cNvSpPr>
          <p:nvPr/>
        </p:nvSpPr>
        <p:spPr bwMode="auto">
          <a:xfrm>
            <a:off x="76200" y="817372"/>
            <a:ext cx="89625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l"/>
            <a:r>
              <a:rPr lang="en-US" sz="2600" b="1">
                <a:solidFill>
                  <a:schemeClr val="bg1"/>
                </a:solidFill>
              </a:rPr>
              <a:t>5. </a:t>
            </a:r>
            <a:r>
              <a:rPr lang="en-US" sz="2800" b="1">
                <a:solidFill>
                  <a:schemeClr val="bg1"/>
                </a:solidFill>
                <a:ea typeface="Arial Unicode MS" pitchFamily="34" charset="-128"/>
                <a:cs typeface="Arial Unicode MS" pitchFamily="34" charset="-128"/>
              </a:rPr>
              <a:t>Công tác đảm bảo chất lượng</a:t>
            </a:r>
            <a:endParaRPr lang="en-US" sz="2600" b="1" dirty="0">
              <a:solidFill>
                <a:schemeClr val="bg1"/>
              </a:solidFill>
            </a:endParaRPr>
          </a:p>
        </p:txBody>
      </p:sp>
      <p:sp>
        <p:nvSpPr>
          <p:cNvPr id="31" name="Rectangle 6">
            <a:extLst>
              <a:ext uri="{FF2B5EF4-FFF2-40B4-BE49-F238E27FC236}">
                <a16:creationId xmlns:a16="http://schemas.microsoft.com/office/drawing/2014/main" id="{9D5B4B3B-8717-48DE-8CBC-3B3FB0C6B946}"/>
              </a:ext>
            </a:extLst>
          </p:cNvPr>
          <p:cNvSpPr txBox="1">
            <a:spLocks noChangeArrowheads="1"/>
          </p:cNvSpPr>
          <p:nvPr/>
        </p:nvSpPr>
        <p:spPr>
          <a:xfrm>
            <a:off x="1295400" y="177800"/>
            <a:ext cx="7162800" cy="376237"/>
          </a:xfrm>
          <a:prstGeom prst="rect">
            <a:avLst/>
          </a:prstGeom>
          <a:noFill/>
          <a:ln/>
        </p:spPr>
        <p:txBody>
          <a:bodyPr/>
          <a:lstStyle/>
          <a:p>
            <a:pPr marL="384175" marR="0" lvl="0" indent="-384175" algn="ctr" defTabSz="914400" rtl="0" eaLnBrk="0" fontAlgn="base" latinLnBrk="0" hangingPunct="0">
              <a:lnSpc>
                <a:spcPts val="2200"/>
              </a:lnSpc>
              <a:spcBef>
                <a:spcPct val="0"/>
              </a:spcBef>
              <a:spcAft>
                <a:spcPct val="0"/>
              </a:spcAft>
              <a:buClr>
                <a:srgbClr val="00B0E0"/>
              </a:buClr>
              <a:buSzTx/>
              <a:buFont typeface="Symbol" pitchFamily="18" charset="2"/>
              <a:buNone/>
              <a:tabLst/>
              <a:defRPr/>
            </a:pPr>
            <a:r>
              <a:rPr kumimoji="0" lang="en-US" sz="2400" b="1" i="0" u="none" strike="noStrike" kern="1200" cap="none" spc="0" normalizeH="0" baseline="0" noProof="0">
                <a:ln>
                  <a:noFill/>
                </a:ln>
                <a:solidFill>
                  <a:srgbClr val="800000"/>
                </a:solidFill>
                <a:effectLst/>
                <a:uLnTx/>
                <a:uFillTx/>
                <a:latin typeface="+mj-lt"/>
                <a:ea typeface="+mj-ea"/>
                <a:cs typeface="+mj-cs"/>
              </a:rPr>
              <a:t>PHÒNG KHẢO THÍ &amp; ĐẢM BẢO CHẤT LƯỢNG</a:t>
            </a:r>
            <a:endParaRPr kumimoji="0" lang="en-US" sz="2400" b="1" i="0" u="none" strike="noStrike" kern="1200" cap="none" spc="0" normalizeH="0" baseline="0" noProof="0" dirty="0">
              <a:ln>
                <a:noFill/>
              </a:ln>
              <a:solidFill>
                <a:srgbClr val="800000"/>
              </a:solidFill>
              <a:effectLst/>
              <a:uLnTx/>
              <a:uFillTx/>
              <a:latin typeface="+mj-lt"/>
              <a:ea typeface="+mn-ea"/>
              <a:cs typeface="+mn-cs"/>
            </a:endParaRPr>
          </a:p>
        </p:txBody>
      </p:sp>
      <p:grpSp>
        <p:nvGrpSpPr>
          <p:cNvPr id="37" name="Group 4">
            <a:extLst>
              <a:ext uri="{FF2B5EF4-FFF2-40B4-BE49-F238E27FC236}">
                <a16:creationId xmlns:a16="http://schemas.microsoft.com/office/drawing/2014/main" id="{418FD154-7754-446E-AB52-9BB8E4E301C7}"/>
              </a:ext>
            </a:extLst>
          </p:cNvPr>
          <p:cNvGrpSpPr/>
          <p:nvPr/>
        </p:nvGrpSpPr>
        <p:grpSpPr>
          <a:xfrm>
            <a:off x="3048" y="3131494"/>
            <a:ext cx="2760093" cy="2437764"/>
            <a:chOff x="524379" y="1367159"/>
            <a:chExt cx="3436016" cy="4106016"/>
          </a:xfrm>
        </p:grpSpPr>
        <p:sp>
          <p:nvSpPr>
            <p:cNvPr id="38" name="Rounded Rectangle 38">
              <a:extLst>
                <a:ext uri="{FF2B5EF4-FFF2-40B4-BE49-F238E27FC236}">
                  <a16:creationId xmlns:a16="http://schemas.microsoft.com/office/drawing/2014/main" id="{C3435648-3327-4D0A-831F-8AFFA385CDC3}"/>
                </a:ext>
              </a:extLst>
            </p:cNvPr>
            <p:cNvSpPr/>
            <p:nvPr/>
          </p:nvSpPr>
          <p:spPr>
            <a:xfrm>
              <a:off x="524379" y="1367159"/>
              <a:ext cx="3436016" cy="4106016"/>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Rounded Rectangle 5">
              <a:extLst>
                <a:ext uri="{FF2B5EF4-FFF2-40B4-BE49-F238E27FC236}">
                  <a16:creationId xmlns:a16="http://schemas.microsoft.com/office/drawing/2014/main" id="{F96804B8-F683-46B7-A19C-6E5C30F27873}"/>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40" name="TextBox 39">
            <a:extLst>
              <a:ext uri="{FF2B5EF4-FFF2-40B4-BE49-F238E27FC236}">
                <a16:creationId xmlns:a16="http://schemas.microsoft.com/office/drawing/2014/main" id="{7E9DBE63-17A6-417B-8D02-9D336308A9EC}"/>
              </a:ext>
            </a:extLst>
          </p:cNvPr>
          <p:cNvSpPr txBox="1"/>
          <p:nvPr/>
        </p:nvSpPr>
        <p:spPr>
          <a:xfrm>
            <a:off x="1" y="3439234"/>
            <a:ext cx="2710730" cy="1680012"/>
          </a:xfrm>
          <a:prstGeom prst="rect">
            <a:avLst/>
          </a:prstGeom>
          <a:noFill/>
        </p:spPr>
        <p:txBody>
          <a:bodyPr wrap="square">
            <a:spAutoFit/>
          </a:bodyPr>
          <a:lstStyle/>
          <a:p>
            <a:pPr lvl="0" algn="just">
              <a:lnSpc>
                <a:spcPct val="120000"/>
              </a:lnSpc>
              <a:spcBef>
                <a:spcPts val="100"/>
              </a:spcBef>
              <a:spcAft>
                <a:spcPts val="100"/>
              </a:spcAft>
            </a:pPr>
            <a:r>
              <a:rPr lang="en-US" sz="1400" b="1">
                <a:solidFill>
                  <a:schemeClr val="bg1"/>
                </a:solidFill>
                <a:latin typeface="Arial"/>
                <a:ea typeface="Arial Unicode MS" pitchFamily="34" charset="-128"/>
                <a:cs typeface="Arial Unicode MS" pitchFamily="34" charset="-128"/>
              </a:rPr>
              <a:t>- </a:t>
            </a:r>
            <a:r>
              <a:rPr lang="en-US" sz="2200" b="1">
                <a:solidFill>
                  <a:schemeClr val="bg1"/>
                </a:solidFill>
                <a:latin typeface="Arial"/>
                <a:ea typeface="Arial Unicode MS" pitchFamily="34" charset="-128"/>
                <a:cs typeface="Arial Unicode MS" pitchFamily="34" charset="-128"/>
              </a:rPr>
              <a:t>HĐ ĐBCL: Đổi mới PP giảng dạy, PP đánh giá, PP kiểm tra, ...</a:t>
            </a:r>
            <a:endParaRPr lang="en-US" sz="2200" b="1" dirty="0">
              <a:solidFill>
                <a:schemeClr val="bg1"/>
              </a:solidFill>
              <a:latin typeface="Arial"/>
              <a:ea typeface="Arial Unicode MS" pitchFamily="34" charset="-128"/>
              <a:cs typeface="Arial Unicode MS" pitchFamily="34" charset="-128"/>
            </a:endParaRPr>
          </a:p>
        </p:txBody>
      </p:sp>
      <p:grpSp>
        <p:nvGrpSpPr>
          <p:cNvPr id="41" name="Group 4">
            <a:extLst>
              <a:ext uri="{FF2B5EF4-FFF2-40B4-BE49-F238E27FC236}">
                <a16:creationId xmlns:a16="http://schemas.microsoft.com/office/drawing/2014/main" id="{54AD8C69-927B-4CC6-B62D-356AF3C1B0EC}"/>
              </a:ext>
            </a:extLst>
          </p:cNvPr>
          <p:cNvGrpSpPr/>
          <p:nvPr/>
        </p:nvGrpSpPr>
        <p:grpSpPr>
          <a:xfrm>
            <a:off x="2922691" y="3131493"/>
            <a:ext cx="3882880" cy="2437763"/>
            <a:chOff x="524379" y="1367159"/>
            <a:chExt cx="3105403" cy="4106016"/>
          </a:xfrm>
        </p:grpSpPr>
        <p:sp>
          <p:nvSpPr>
            <p:cNvPr id="42" name="Rounded Rectangle 38">
              <a:extLst>
                <a:ext uri="{FF2B5EF4-FFF2-40B4-BE49-F238E27FC236}">
                  <a16:creationId xmlns:a16="http://schemas.microsoft.com/office/drawing/2014/main" id="{D9F04009-D61D-470D-9502-3819787F91CB}"/>
                </a:ext>
              </a:extLst>
            </p:cNvPr>
            <p:cNvSpPr/>
            <p:nvPr/>
          </p:nvSpPr>
          <p:spPr>
            <a:xfrm>
              <a:off x="524379" y="1367159"/>
              <a:ext cx="3105403" cy="4106016"/>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Rounded Rectangle 5">
              <a:extLst>
                <a:ext uri="{FF2B5EF4-FFF2-40B4-BE49-F238E27FC236}">
                  <a16:creationId xmlns:a16="http://schemas.microsoft.com/office/drawing/2014/main" id="{A09BB067-2D8B-4E7D-902E-C7E99F589918}"/>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44" name="TextBox 43">
            <a:extLst>
              <a:ext uri="{FF2B5EF4-FFF2-40B4-BE49-F238E27FC236}">
                <a16:creationId xmlns:a16="http://schemas.microsoft.com/office/drawing/2014/main" id="{1D4F351A-CBBE-4745-B7F5-91EA5187F34C}"/>
              </a:ext>
            </a:extLst>
          </p:cNvPr>
          <p:cNvSpPr txBox="1"/>
          <p:nvPr/>
        </p:nvSpPr>
        <p:spPr>
          <a:xfrm>
            <a:off x="2939796" y="3231921"/>
            <a:ext cx="3780449" cy="2086277"/>
          </a:xfrm>
          <a:prstGeom prst="rect">
            <a:avLst/>
          </a:prstGeom>
          <a:noFill/>
        </p:spPr>
        <p:txBody>
          <a:bodyPr wrap="square">
            <a:spAutoFit/>
          </a:bodyPr>
          <a:lstStyle/>
          <a:p>
            <a:pPr lvl="0" algn="just">
              <a:lnSpc>
                <a:spcPct val="120000"/>
              </a:lnSpc>
              <a:spcBef>
                <a:spcPts val="100"/>
              </a:spcBef>
              <a:spcAft>
                <a:spcPts val="100"/>
              </a:spcAft>
            </a:pPr>
            <a:r>
              <a:rPr lang="en-US" sz="2200" b="1">
                <a:solidFill>
                  <a:schemeClr val="bg1"/>
                </a:solidFill>
                <a:latin typeface="Arial"/>
                <a:ea typeface="Arial Unicode MS" pitchFamily="34" charset="-128"/>
                <a:cs typeface="Arial Unicode MS" pitchFamily="34" charset="-128"/>
              </a:rPr>
              <a:t>- HĐ đánh giá chất lượng GD bao gồm: Tự đánh giá và đánh giá ngoài; đối tượng đánh giá là  nhà trường (CSGD) và CTĐT.</a:t>
            </a:r>
            <a:endParaRPr lang="en-US" sz="2200" b="1" dirty="0">
              <a:solidFill>
                <a:schemeClr val="bg1"/>
              </a:solidFill>
              <a:latin typeface="Arial"/>
              <a:ea typeface="Arial Unicode MS" pitchFamily="34" charset="-128"/>
              <a:cs typeface="Arial Unicode MS" pitchFamily="34" charset="-128"/>
            </a:endParaRPr>
          </a:p>
        </p:txBody>
      </p:sp>
      <p:grpSp>
        <p:nvGrpSpPr>
          <p:cNvPr id="45" name="Group 4">
            <a:extLst>
              <a:ext uri="{FF2B5EF4-FFF2-40B4-BE49-F238E27FC236}">
                <a16:creationId xmlns:a16="http://schemas.microsoft.com/office/drawing/2014/main" id="{B4F1164D-3C34-47A5-B5BF-A386DA11926C}"/>
              </a:ext>
            </a:extLst>
          </p:cNvPr>
          <p:cNvGrpSpPr/>
          <p:nvPr/>
        </p:nvGrpSpPr>
        <p:grpSpPr>
          <a:xfrm>
            <a:off x="6858688" y="3131494"/>
            <a:ext cx="2995952" cy="2437762"/>
            <a:chOff x="524379" y="1367159"/>
            <a:chExt cx="3436016" cy="4106016"/>
          </a:xfrm>
        </p:grpSpPr>
        <p:sp>
          <p:nvSpPr>
            <p:cNvPr id="46" name="Rounded Rectangle 38">
              <a:extLst>
                <a:ext uri="{FF2B5EF4-FFF2-40B4-BE49-F238E27FC236}">
                  <a16:creationId xmlns:a16="http://schemas.microsoft.com/office/drawing/2014/main" id="{8FD20ACD-0B23-4652-8587-675CA675C47A}"/>
                </a:ext>
              </a:extLst>
            </p:cNvPr>
            <p:cNvSpPr/>
            <p:nvPr/>
          </p:nvSpPr>
          <p:spPr>
            <a:xfrm>
              <a:off x="524379" y="1367159"/>
              <a:ext cx="3436016" cy="4106016"/>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7" name="Rounded Rectangle 5">
              <a:extLst>
                <a:ext uri="{FF2B5EF4-FFF2-40B4-BE49-F238E27FC236}">
                  <a16:creationId xmlns:a16="http://schemas.microsoft.com/office/drawing/2014/main" id="{37D98103-A0B5-4D6A-9EBE-96EB4C62AE81}"/>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48" name="TextBox 47">
            <a:extLst>
              <a:ext uri="{FF2B5EF4-FFF2-40B4-BE49-F238E27FC236}">
                <a16:creationId xmlns:a16="http://schemas.microsoft.com/office/drawing/2014/main" id="{A62CB92B-DE58-4648-B15A-963B3CC3D9FB}"/>
              </a:ext>
            </a:extLst>
          </p:cNvPr>
          <p:cNvSpPr txBox="1"/>
          <p:nvPr/>
        </p:nvSpPr>
        <p:spPr>
          <a:xfrm>
            <a:off x="6940387" y="3392462"/>
            <a:ext cx="2785533" cy="1680012"/>
          </a:xfrm>
          <a:prstGeom prst="rect">
            <a:avLst/>
          </a:prstGeom>
          <a:noFill/>
        </p:spPr>
        <p:txBody>
          <a:bodyPr wrap="square">
            <a:spAutoFit/>
          </a:bodyPr>
          <a:lstStyle/>
          <a:p>
            <a:pPr lvl="0" algn="just">
              <a:lnSpc>
                <a:spcPct val="120000"/>
              </a:lnSpc>
              <a:spcBef>
                <a:spcPts val="100"/>
              </a:spcBef>
              <a:spcAft>
                <a:spcPts val="100"/>
              </a:spcAft>
            </a:pPr>
            <a:r>
              <a:rPr lang="en-US" sz="2200" b="1">
                <a:solidFill>
                  <a:schemeClr val="bg1"/>
                </a:solidFill>
                <a:latin typeface="Arial"/>
                <a:ea typeface="Arial Unicode MS" pitchFamily="34" charset="-128"/>
                <a:cs typeface="Arial Unicode MS" pitchFamily="34" charset="-128"/>
              </a:rPr>
              <a:t>- Hoạt động khảo sát đối với SV, GV và các bên liên quan</a:t>
            </a:r>
            <a:endParaRPr lang="en-US" sz="2200" b="1" dirty="0">
              <a:solidFill>
                <a:schemeClr val="bg1"/>
              </a:solidFill>
              <a:latin typeface="Arial"/>
              <a:ea typeface="Arial Unicode MS" pitchFamily="34" charset="-128"/>
              <a:cs typeface="Arial Unicode MS" pitchFamily="34" charset="-128"/>
            </a:endParaRPr>
          </a:p>
        </p:txBody>
      </p:sp>
      <p:grpSp>
        <p:nvGrpSpPr>
          <p:cNvPr id="50" name="Group 4">
            <a:extLst>
              <a:ext uri="{FF2B5EF4-FFF2-40B4-BE49-F238E27FC236}">
                <a16:creationId xmlns:a16="http://schemas.microsoft.com/office/drawing/2014/main" id="{02BA765D-0649-44AE-961A-7A384669225B}"/>
              </a:ext>
            </a:extLst>
          </p:cNvPr>
          <p:cNvGrpSpPr/>
          <p:nvPr/>
        </p:nvGrpSpPr>
        <p:grpSpPr>
          <a:xfrm>
            <a:off x="2702275" y="1676400"/>
            <a:ext cx="4451007" cy="867482"/>
            <a:chOff x="524379" y="1367159"/>
            <a:chExt cx="3436016" cy="4106016"/>
          </a:xfrm>
        </p:grpSpPr>
        <p:sp>
          <p:nvSpPr>
            <p:cNvPr id="51" name="Rounded Rectangle 38">
              <a:extLst>
                <a:ext uri="{FF2B5EF4-FFF2-40B4-BE49-F238E27FC236}">
                  <a16:creationId xmlns:a16="http://schemas.microsoft.com/office/drawing/2014/main" id="{85F2EF56-C098-48A7-81B3-06D94F0BAD6E}"/>
                </a:ext>
              </a:extLst>
            </p:cNvPr>
            <p:cNvSpPr/>
            <p:nvPr/>
          </p:nvSpPr>
          <p:spPr>
            <a:xfrm>
              <a:off x="524379" y="1367159"/>
              <a:ext cx="3436016" cy="4106016"/>
            </a:xfrm>
            <a:prstGeom prst="roundRect">
              <a:avLst>
                <a:gd name="adj" fmla="val 10000"/>
              </a:avLst>
            </a:prstGeom>
            <a:solidFill>
              <a:srgbClr val="0070C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2" name="Rounded Rectangle 5">
              <a:extLst>
                <a:ext uri="{FF2B5EF4-FFF2-40B4-BE49-F238E27FC236}">
                  <a16:creationId xmlns:a16="http://schemas.microsoft.com/office/drawing/2014/main" id="{6DE682EB-1FE5-47C3-B07E-B4690A0891E8}"/>
                </a:ext>
              </a:extLst>
            </p:cNvPr>
            <p:cNvSpPr/>
            <p:nvPr/>
          </p:nvSpPr>
          <p:spPr>
            <a:xfrm>
              <a:off x="618078" y="2134011"/>
              <a:ext cx="3011704" cy="31148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spcBef>
                  <a:spcPct val="0"/>
                </a:spcBef>
                <a:spcAft>
                  <a:spcPts val="0"/>
                </a:spcAft>
              </a:pPr>
              <a:endParaRPr lang="en-US" sz="4000" b="1" kern="1200"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latin typeface="Times New Roman" pitchFamily="18" charset="0"/>
                <a:cs typeface="Times New Roman" pitchFamily="18" charset="0"/>
              </a:endParaRPr>
            </a:p>
          </p:txBody>
        </p:sp>
      </p:grpSp>
      <p:sp>
        <p:nvSpPr>
          <p:cNvPr id="53" name="TextBox 52">
            <a:extLst>
              <a:ext uri="{FF2B5EF4-FFF2-40B4-BE49-F238E27FC236}">
                <a16:creationId xmlns:a16="http://schemas.microsoft.com/office/drawing/2014/main" id="{2840C8C7-C62E-4EA4-AC2D-831ABB5C7DB3}"/>
              </a:ext>
            </a:extLst>
          </p:cNvPr>
          <p:cNvSpPr txBox="1"/>
          <p:nvPr/>
        </p:nvSpPr>
        <p:spPr>
          <a:xfrm>
            <a:off x="2726659" y="1834448"/>
            <a:ext cx="4331788" cy="430887"/>
          </a:xfrm>
          <a:prstGeom prst="rect">
            <a:avLst/>
          </a:prstGeom>
          <a:noFill/>
        </p:spPr>
        <p:txBody>
          <a:bodyPr wrap="square">
            <a:spAutoFit/>
          </a:bodyPr>
          <a:lstStyle/>
          <a:p>
            <a:pPr algn="l"/>
            <a:r>
              <a:rPr lang="en-US" sz="2200" b="1">
                <a:solidFill>
                  <a:schemeClr val="bg1"/>
                </a:solidFill>
                <a:ea typeface="Arial Unicode MS" pitchFamily="34" charset="-128"/>
                <a:cs typeface="Arial Unicode MS" pitchFamily="34" charset="-128"/>
              </a:rPr>
              <a:t>Công tác đảm bảo chất lượng</a:t>
            </a:r>
            <a:endParaRPr lang="en-US" sz="2200" b="1" dirty="0">
              <a:solidFill>
                <a:schemeClr val="bg1"/>
              </a:solidFill>
            </a:endParaRPr>
          </a:p>
        </p:txBody>
      </p:sp>
      <p:cxnSp>
        <p:nvCxnSpPr>
          <p:cNvPr id="7" name="Straight Connector 6">
            <a:extLst>
              <a:ext uri="{FF2B5EF4-FFF2-40B4-BE49-F238E27FC236}">
                <a16:creationId xmlns:a16="http://schemas.microsoft.com/office/drawing/2014/main" id="{4F8215A4-BBF8-4587-9FA4-86DC1A8B24C6}"/>
              </a:ext>
            </a:extLst>
          </p:cNvPr>
          <p:cNvCxnSpPr/>
          <p:nvPr/>
        </p:nvCxnSpPr>
        <p:spPr bwMode="auto">
          <a:xfrm>
            <a:off x="1514856" y="2091807"/>
            <a:ext cx="1219200" cy="0"/>
          </a:xfrm>
          <a:prstGeom prst="line">
            <a:avLst/>
          </a:pr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none" w="med" len="med"/>
          </a:ln>
          <a:effectLst/>
        </p:spPr>
      </p:cxnSp>
      <p:cxnSp>
        <p:nvCxnSpPr>
          <p:cNvPr id="19" name="Straight Arrow Connector 18">
            <a:extLst>
              <a:ext uri="{FF2B5EF4-FFF2-40B4-BE49-F238E27FC236}">
                <a16:creationId xmlns:a16="http://schemas.microsoft.com/office/drawing/2014/main" id="{F0EAEEB6-2311-405D-9313-C44E57140C2E}"/>
              </a:ext>
            </a:extLst>
          </p:cNvPr>
          <p:cNvCxnSpPr/>
          <p:nvPr/>
        </p:nvCxnSpPr>
        <p:spPr bwMode="auto">
          <a:xfrm>
            <a:off x="1514856" y="2091807"/>
            <a:ext cx="0" cy="1039686"/>
          </a:xfrm>
          <a:prstGeom prst="straightConnector1">
            <a:avLst/>
          </a:pr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1618C39E-C287-41E9-840F-024C02D95B17}"/>
              </a:ext>
            </a:extLst>
          </p:cNvPr>
          <p:cNvCxnSpPr/>
          <p:nvPr/>
        </p:nvCxnSpPr>
        <p:spPr bwMode="auto">
          <a:xfrm>
            <a:off x="4800600" y="2521575"/>
            <a:ext cx="0" cy="612000"/>
          </a:xfrm>
          <a:prstGeom prst="straightConnector1">
            <a:avLst/>
          </a:pr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9784261D-F510-4FED-A427-D2DB8AE2F257}"/>
              </a:ext>
            </a:extLst>
          </p:cNvPr>
          <p:cNvCxnSpPr/>
          <p:nvPr/>
        </p:nvCxnSpPr>
        <p:spPr bwMode="auto">
          <a:xfrm>
            <a:off x="8372856" y="2091807"/>
            <a:ext cx="0" cy="1039686"/>
          </a:xfrm>
          <a:prstGeom prst="straightConnector1">
            <a:avLst/>
          </a:pr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triangle"/>
          </a:ln>
          <a:effectLst/>
        </p:spPr>
      </p:cxnSp>
      <p:cxnSp>
        <p:nvCxnSpPr>
          <p:cNvPr id="58" name="Straight Connector 57">
            <a:extLst>
              <a:ext uri="{FF2B5EF4-FFF2-40B4-BE49-F238E27FC236}">
                <a16:creationId xmlns:a16="http://schemas.microsoft.com/office/drawing/2014/main" id="{A5007B80-27DC-420D-83DB-04A3E210AF67}"/>
              </a:ext>
            </a:extLst>
          </p:cNvPr>
          <p:cNvCxnSpPr>
            <a:cxnSpLocks/>
          </p:cNvCxnSpPr>
          <p:nvPr/>
        </p:nvCxnSpPr>
        <p:spPr bwMode="auto">
          <a:xfrm>
            <a:off x="7134994" y="2094855"/>
            <a:ext cx="1237862" cy="0"/>
          </a:xfrm>
          <a:prstGeom prst="line">
            <a:avLst/>
          </a:pr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152210623"/>
      </p:ext>
    </p:extLst>
  </p:cSld>
  <p:clrMapOvr>
    <a:masterClrMapping/>
  </p:clrMapOvr>
  <p:transition>
    <p:split orient="vert" dir="in"/>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5931" name="Rectangle 27"/>
          <p:cNvSpPr>
            <a:spLocks noChangeArrowheads="1"/>
          </p:cNvSpPr>
          <p:nvPr/>
        </p:nvSpPr>
        <p:spPr bwMode="auto">
          <a:xfrm>
            <a:off x="0" y="914400"/>
            <a:ext cx="9906000" cy="5943600"/>
          </a:xfrm>
          <a:prstGeom prst="rect">
            <a:avLst/>
          </a:prstGeom>
          <a:solidFill>
            <a:srgbClr val="CAD5DC"/>
          </a:solidFill>
          <a:ln w="9525" algn="ctr">
            <a:noFill/>
            <a:miter lim="800000"/>
            <a:headEnd/>
            <a:tailEnd/>
          </a:ln>
          <a:effectLst/>
        </p:spPr>
        <p:txBody>
          <a:bodyPr wrap="none" anchor="ctr"/>
          <a:lstStyle/>
          <a:p>
            <a:endParaRPr lang="en-US"/>
          </a:p>
        </p:txBody>
      </p:sp>
      <p:sp>
        <p:nvSpPr>
          <p:cNvPr id="1915932" name="Rectangle 28" descr="Narrow horizontal"/>
          <p:cNvSpPr>
            <a:spLocks noChangeArrowheads="1"/>
          </p:cNvSpPr>
          <p:nvPr/>
        </p:nvSpPr>
        <p:spPr bwMode="auto">
          <a:xfrm>
            <a:off x="0" y="0"/>
            <a:ext cx="9906000" cy="990600"/>
          </a:xfrm>
          <a:prstGeom prst="rect">
            <a:avLst/>
          </a:prstGeom>
          <a:pattFill prst="narHorz">
            <a:fgClr>
              <a:schemeClr val="accent1"/>
            </a:fgClr>
            <a:bgClr>
              <a:schemeClr val="bg1"/>
            </a:bgClr>
          </a:pattFill>
          <a:ln w="9525" algn="ctr">
            <a:pattFill prst="narHorz">
              <a:fgClr>
                <a:srgbClr val="FFCC99"/>
              </a:fgClr>
              <a:bgClr>
                <a:srgbClr val="FFFFFF"/>
              </a:bgClr>
            </a:pattFill>
            <a:miter lim="800000"/>
            <a:headEnd/>
            <a:tailEnd/>
          </a:ln>
          <a:effectLst/>
        </p:spPr>
        <p:txBody>
          <a:bodyPr wrap="none" anchor="ctr"/>
          <a:lstStyle/>
          <a:p>
            <a:pPr>
              <a:buClrTx/>
              <a:buSzTx/>
              <a:buFontTx/>
              <a:buNone/>
            </a:pPr>
            <a:endParaRPr lang="vi-VN" sz="1800" i="1">
              <a:solidFill>
                <a:schemeClr val="tx1"/>
              </a:solidFill>
            </a:endParaRPr>
          </a:p>
        </p:txBody>
      </p:sp>
      <p:sp>
        <p:nvSpPr>
          <p:cNvPr id="1915933" name="Rectangle 29" descr="Narrow horizontal"/>
          <p:cNvSpPr>
            <a:spLocks noChangeArrowheads="1"/>
          </p:cNvSpPr>
          <p:nvPr/>
        </p:nvSpPr>
        <p:spPr bwMode="auto">
          <a:xfrm>
            <a:off x="0" y="0"/>
            <a:ext cx="1143000" cy="6858000"/>
          </a:xfrm>
          <a:prstGeom prst="rect">
            <a:avLst/>
          </a:prstGeom>
          <a:pattFill prst="narHorz">
            <a:fgClr>
              <a:schemeClr val="accent1"/>
            </a:fgClr>
            <a:bgClr>
              <a:schemeClr val="bg1"/>
            </a:bgClr>
          </a:pattFill>
          <a:ln w="9525" algn="ctr">
            <a:pattFill prst="narHorz">
              <a:fgClr>
                <a:srgbClr val="FFCC99"/>
              </a:fgClr>
              <a:bgClr>
                <a:srgbClr val="FFFFFF"/>
              </a:bgClr>
            </a:pattFill>
            <a:miter lim="800000"/>
            <a:headEnd/>
            <a:tailEnd/>
          </a:ln>
          <a:effectLst/>
        </p:spPr>
        <p:txBody>
          <a:bodyPr wrap="none" anchor="ctr"/>
          <a:lstStyle/>
          <a:p>
            <a:pPr>
              <a:buClrTx/>
              <a:buSzTx/>
              <a:buFontTx/>
              <a:buNone/>
            </a:pPr>
            <a:endParaRPr lang="vi-VN" sz="1800" i="1">
              <a:solidFill>
                <a:schemeClr val="tx1"/>
              </a:solidFill>
            </a:endParaRPr>
          </a:p>
        </p:txBody>
      </p:sp>
      <p:sp>
        <p:nvSpPr>
          <p:cNvPr id="1915938" name="Line 9"/>
          <p:cNvSpPr>
            <a:spLocks noChangeShapeType="1"/>
          </p:cNvSpPr>
          <p:nvPr/>
        </p:nvSpPr>
        <p:spPr bwMode="auto">
          <a:xfrm flipV="1">
            <a:off x="3779838" y="5959475"/>
            <a:ext cx="0" cy="152400"/>
          </a:xfrm>
          <a:prstGeom prst="line">
            <a:avLst/>
          </a:prstGeom>
          <a:noFill/>
          <a:ln w="9525">
            <a:noFill/>
            <a:round/>
            <a:headEnd/>
            <a:tailEnd type="triangle" w="med" len="med"/>
          </a:ln>
        </p:spPr>
        <p:txBody>
          <a:bodyPr wrap="none" anchor="ctr"/>
          <a:lstStyle/>
          <a:p>
            <a:endParaRPr lang="en-US"/>
          </a:p>
        </p:txBody>
      </p:sp>
      <p:pic>
        <p:nvPicPr>
          <p:cNvPr id="1915975" name="Picture 71"/>
          <p:cNvPicPr>
            <a:picLocks noChangeAspect="1" noChangeArrowheads="1"/>
          </p:cNvPicPr>
          <p:nvPr/>
        </p:nvPicPr>
        <p:blipFill>
          <a:blip r:embed="rId2"/>
          <a:stretch>
            <a:fillRect/>
          </a:stretch>
        </p:blipFill>
        <p:spPr bwMode="auto">
          <a:xfrm>
            <a:off x="1143000" y="990600"/>
            <a:ext cx="8763000" cy="5867400"/>
          </a:xfrm>
          <a:prstGeom prst="rect">
            <a:avLst/>
          </a:prstGeom>
          <a:noFill/>
          <a:ln w="19050" algn="ctr">
            <a:noFill/>
            <a:miter lim="800000"/>
            <a:headEnd/>
            <a:tailEnd/>
          </a:ln>
          <a:effectLst/>
        </p:spPr>
      </p:pic>
      <p:sp>
        <p:nvSpPr>
          <p:cNvPr id="7292" name="Rectangle 124"/>
          <p:cNvSpPr>
            <a:spLocks noChangeArrowheads="1"/>
          </p:cNvSpPr>
          <p:nvPr/>
        </p:nvSpPr>
        <p:spPr bwMode="auto">
          <a:xfrm>
            <a:off x="1371600" y="2667000"/>
            <a:ext cx="8001000" cy="1190625"/>
          </a:xfrm>
          <a:prstGeom prst="rect">
            <a:avLst/>
          </a:prstGeom>
          <a:noFill/>
          <a:ln w="9525" algn="ctr">
            <a:noFill/>
            <a:miter lim="800000"/>
            <a:headEnd/>
            <a:tailEnd/>
          </a:ln>
          <a:effectLst>
            <a:outerShdw dist="35921" dir="8100000" algn="ctr" rotWithShape="0">
              <a:schemeClr val="tx2">
                <a:alpha val="50000"/>
              </a:schemeClr>
            </a:outerShdw>
          </a:effectLst>
        </p:spPr>
        <p:txBody>
          <a:bodyPr anchor="ctr"/>
          <a:lstStyle/>
          <a:p>
            <a:pPr eaLnBrk="1" hangingPunct="1">
              <a:lnSpc>
                <a:spcPct val="125000"/>
              </a:lnSpc>
              <a:buClrTx/>
              <a:buSzTx/>
              <a:buFontTx/>
              <a:buNone/>
            </a:pPr>
            <a:r>
              <a:rPr lang="en-US" sz="3200" b="1">
                <a:solidFill>
                  <a:srgbClr val="FF3300"/>
                </a:solidFill>
                <a:cs typeface="Arial" charset="0"/>
              </a:rPr>
              <a:t>PLEASE THANK YOU AND WISH YOU HEALTH, HAPPINESS! </a:t>
            </a:r>
          </a:p>
        </p:txBody>
      </p:sp>
      <p:grpSp>
        <p:nvGrpSpPr>
          <p:cNvPr id="2" name="Group 76"/>
          <p:cNvGrpSpPr>
            <a:grpSpLocks/>
          </p:cNvGrpSpPr>
          <p:nvPr/>
        </p:nvGrpSpPr>
        <p:grpSpPr bwMode="auto">
          <a:xfrm>
            <a:off x="0" y="0"/>
            <a:ext cx="1981200" cy="2143818"/>
            <a:chOff x="719" y="665"/>
            <a:chExt cx="1451" cy="1390"/>
          </a:xfrm>
        </p:grpSpPr>
        <p:sp>
          <p:nvSpPr>
            <p:cNvPr id="1915981" name="Rectangle 77"/>
            <p:cNvSpPr>
              <a:spLocks noChangeArrowheads="1"/>
            </p:cNvSpPr>
            <p:nvPr/>
          </p:nvSpPr>
          <p:spPr bwMode="auto">
            <a:xfrm>
              <a:off x="1439" y="665"/>
              <a:ext cx="369" cy="400"/>
            </a:xfrm>
            <a:prstGeom prst="rect">
              <a:avLst/>
            </a:prstGeom>
            <a:solidFill>
              <a:schemeClr val="folHlink"/>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2" name="Rectangle 78"/>
            <p:cNvSpPr>
              <a:spLocks noChangeArrowheads="1"/>
            </p:cNvSpPr>
            <p:nvPr/>
          </p:nvSpPr>
          <p:spPr bwMode="auto">
            <a:xfrm>
              <a:off x="1441" y="1058"/>
              <a:ext cx="369" cy="405"/>
            </a:xfrm>
            <a:prstGeom prst="rect">
              <a:avLst/>
            </a:prstGeom>
            <a:solidFill>
              <a:srgbClr val="FF6600"/>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3" name="Rectangle 79"/>
            <p:cNvSpPr>
              <a:spLocks noChangeArrowheads="1"/>
            </p:cNvSpPr>
            <p:nvPr/>
          </p:nvSpPr>
          <p:spPr bwMode="auto">
            <a:xfrm>
              <a:off x="719" y="1258"/>
              <a:ext cx="368" cy="399"/>
            </a:xfrm>
            <a:prstGeom prst="rect">
              <a:avLst/>
            </a:prstGeom>
            <a:solidFill>
              <a:schemeClr val="folHlink"/>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4" name="Rectangle 80"/>
            <p:cNvSpPr>
              <a:spLocks noChangeArrowheads="1"/>
            </p:cNvSpPr>
            <p:nvPr/>
          </p:nvSpPr>
          <p:spPr bwMode="auto">
            <a:xfrm>
              <a:off x="1081" y="1258"/>
              <a:ext cx="362" cy="399"/>
            </a:xfrm>
            <a:prstGeom prst="rect">
              <a:avLst/>
            </a:prstGeom>
            <a:solidFill>
              <a:srgbClr val="FF6600"/>
            </a:solidFill>
            <a:ln w="9525">
              <a:noFill/>
              <a:miter lim="800000"/>
              <a:headEnd/>
              <a:tailEnd/>
            </a:ln>
          </p:spPr>
          <p:txBody>
            <a:bodyPr/>
            <a:lstStyle/>
            <a:p>
              <a:pPr algn="l" eaLnBrk="1" hangingPunct="1">
                <a:buClrTx/>
                <a:buSzTx/>
                <a:buFontTx/>
                <a:buNone/>
              </a:pPr>
              <a:r>
                <a:rPr lang="en-US" sz="2400">
                  <a:solidFill>
                    <a:schemeClr val="tx1"/>
                  </a:solidFill>
                  <a:latin typeface="Times New Roman" pitchFamily="18" charset="0"/>
                  <a:cs typeface="Arial" charset="0"/>
                </a:rPr>
                <a:t>            </a:t>
              </a:r>
            </a:p>
          </p:txBody>
        </p:sp>
        <p:sp>
          <p:nvSpPr>
            <p:cNvPr id="1915985" name="Rectangle 81"/>
            <p:cNvSpPr>
              <a:spLocks noChangeArrowheads="1"/>
            </p:cNvSpPr>
            <p:nvPr/>
          </p:nvSpPr>
          <p:spPr bwMode="auto">
            <a:xfrm>
              <a:off x="719" y="1649"/>
              <a:ext cx="368" cy="406"/>
            </a:xfrm>
            <a:prstGeom prst="rect">
              <a:avLst/>
            </a:prstGeom>
            <a:solidFill>
              <a:srgbClr val="FF6600"/>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sp>
          <p:nvSpPr>
            <p:cNvPr id="1915986" name="Rectangle 82"/>
            <p:cNvSpPr>
              <a:spLocks noChangeArrowheads="1"/>
            </p:cNvSpPr>
            <p:nvPr/>
          </p:nvSpPr>
          <p:spPr bwMode="auto">
            <a:xfrm>
              <a:off x="1801" y="665"/>
              <a:ext cx="369" cy="396"/>
            </a:xfrm>
            <a:prstGeom prst="rect">
              <a:avLst/>
            </a:prstGeom>
            <a:solidFill>
              <a:srgbClr val="FF6600"/>
            </a:solidFill>
            <a:ln w="9525">
              <a:noFill/>
              <a:miter lim="800000"/>
              <a:headEnd/>
              <a:tailEnd/>
            </a:ln>
          </p:spPr>
          <p:txBody>
            <a:bodyPr/>
            <a:lstStyle/>
            <a:p>
              <a:pPr algn="l" eaLnBrk="1" hangingPunct="1">
                <a:buClrTx/>
                <a:buSzTx/>
                <a:buFontTx/>
                <a:buNone/>
              </a:pPr>
              <a:endParaRPr lang="vi-VN" sz="2400">
                <a:solidFill>
                  <a:schemeClr val="tx1"/>
                </a:solidFill>
                <a:latin typeface="Times New Roman" pitchFamily="18" charset="0"/>
                <a:cs typeface="Arial" charset="0"/>
              </a:endParaRPr>
            </a:p>
          </p:txBody>
        </p:sp>
      </p:grpSp>
      <p:pic>
        <p:nvPicPr>
          <p:cNvPr id="22" name="Picture 2" descr="UNETI"/>
          <p:cNvPicPr>
            <a:picLocks noChangeAspect="1" noChangeArrowheads="1"/>
          </p:cNvPicPr>
          <p:nvPr/>
        </p:nvPicPr>
        <p:blipFill>
          <a:blip r:embed="rId3"/>
          <a:srcRect/>
          <a:stretch>
            <a:fillRect/>
          </a:stretch>
        </p:blipFill>
        <p:spPr bwMode="auto">
          <a:xfrm>
            <a:off x="12700" y="0"/>
            <a:ext cx="9890760" cy="914400"/>
          </a:xfrm>
          <a:prstGeom prst="rect">
            <a:avLst/>
          </a:prstGeom>
          <a:noFill/>
        </p:spPr>
      </p:pic>
      <p:pic>
        <p:nvPicPr>
          <p:cNvPr id="18" name="Picture 17" descr="gearanm[1].gif"/>
          <p:cNvPicPr>
            <a:picLocks noChangeAspect="1"/>
          </p:cNvPicPr>
          <p:nvPr/>
        </p:nvPicPr>
        <p:blipFill>
          <a:blip r:embed="rId4"/>
          <a:stretch>
            <a:fillRect/>
          </a:stretch>
        </p:blipFill>
        <p:spPr>
          <a:xfrm>
            <a:off x="0" y="5715000"/>
            <a:ext cx="1143000" cy="1143000"/>
          </a:xfrm>
          <a:prstGeom prst="rect">
            <a:avLst/>
          </a:prstGeom>
        </p:spPr>
      </p:pic>
      <p:pic>
        <p:nvPicPr>
          <p:cNvPr id="19" name="Picture 74"/>
          <p:cNvPicPr>
            <a:picLocks noChangeAspect="1" noChangeArrowheads="1"/>
          </p:cNvPicPr>
          <p:nvPr/>
        </p:nvPicPr>
        <p:blipFill>
          <a:blip r:embed="rId5"/>
          <a:stretch>
            <a:fillRect/>
          </a:stretch>
        </p:blipFill>
        <p:spPr bwMode="auto">
          <a:xfrm>
            <a:off x="1143000" y="959860"/>
            <a:ext cx="8763000" cy="5923540"/>
          </a:xfrm>
          <a:prstGeom prst="rect">
            <a:avLst/>
          </a:prstGeom>
          <a:noFill/>
          <a:ln w="19050" algn="ctr">
            <a:noFill/>
            <a:miter lim="800000"/>
            <a:headEnd/>
            <a:tailEnd/>
          </a:ln>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7292"/>
                                        </p:tgtEl>
                                        <p:attrNameLst>
                                          <p:attrName>style.visibility</p:attrName>
                                        </p:attrNameLst>
                                      </p:cBhvr>
                                      <p:to>
                                        <p:strVal val="visible"/>
                                      </p:to>
                                    </p:set>
                                    <p:animEffect transition="in" filter="fade">
                                      <p:cBhvr>
                                        <p:cTn id="7" dur="3000"/>
                                        <p:tgtEl>
                                          <p:spTgt spid="7292"/>
                                        </p:tgtEl>
                                      </p:cBhvr>
                                    </p:animEffect>
                                    <p:anim calcmode="lin" valueType="num">
                                      <p:cBhvr>
                                        <p:cTn id="8" dur="3000" fill="hold"/>
                                        <p:tgtEl>
                                          <p:spTgt spid="7292"/>
                                        </p:tgtEl>
                                        <p:attrNameLst>
                                          <p:attrName>ppt_w</p:attrName>
                                        </p:attrNameLst>
                                      </p:cBhvr>
                                      <p:tavLst>
                                        <p:tav tm="0" fmla="#ppt_w*sin(2.5*pi*$)">
                                          <p:val>
                                            <p:fltVal val="0"/>
                                          </p:val>
                                        </p:tav>
                                        <p:tav tm="100000">
                                          <p:val>
                                            <p:fltVal val="1"/>
                                          </p:val>
                                        </p:tav>
                                      </p:tavLst>
                                    </p:anim>
                                    <p:anim calcmode="lin" valueType="num">
                                      <p:cBhvr>
                                        <p:cTn id="9" dur="3000" fill="hold"/>
                                        <p:tgtEl>
                                          <p:spTgt spid="7292"/>
                                        </p:tgtEl>
                                        <p:attrNameLst>
                                          <p:attrName>ppt_h</p:attrName>
                                        </p:attrNameLst>
                                      </p:cBhvr>
                                      <p:tavLst>
                                        <p:tav tm="0">
                                          <p:val>
                                            <p:strVal val="#ppt_h"/>
                                          </p:val>
                                        </p:tav>
                                        <p:tav tm="100000">
                                          <p:val>
                                            <p:strVal val="#ppt_h"/>
                                          </p:val>
                                        </p:tav>
                                      </p:tavLst>
                                    </p:anim>
                                  </p:childTnLst>
                                </p:cTn>
                              </p:par>
                              <p:par>
                                <p:cTn id="10" presetID="3" presetClass="entr" presetSubtype="10" fill="hold" nodeType="withEffect">
                                  <p:stCondLst>
                                    <p:cond delay="0"/>
                                  </p:stCondLst>
                                  <p:childTnLst>
                                    <p:set>
                                      <p:cBhvr>
                                        <p:cTn id="11" dur="1" fill="hold">
                                          <p:stCondLst>
                                            <p:cond delay="0"/>
                                          </p:stCondLst>
                                        </p:cTn>
                                        <p:tgtEl>
                                          <p:spTgt spid="1915975"/>
                                        </p:tgtEl>
                                        <p:attrNameLst>
                                          <p:attrName>style.visibility</p:attrName>
                                        </p:attrNameLst>
                                      </p:cBhvr>
                                      <p:to>
                                        <p:strVal val="visible"/>
                                      </p:to>
                                    </p:set>
                                    <p:animEffect transition="in" filter="blinds(horizontal)">
                                      <p:cBhvr>
                                        <p:cTn id="12" dur="5000"/>
                                        <p:tgtEl>
                                          <p:spTgt spid="1915975"/>
                                        </p:tgtEl>
                                      </p:cBhvr>
                                    </p:animEffect>
                                  </p:childTnLst>
                                </p:cTn>
                              </p:par>
                            </p:childTnLst>
                          </p:cTn>
                        </p:par>
                        <p:par>
                          <p:cTn id="13" fill="hold">
                            <p:stCondLst>
                              <p:cond delay="15000"/>
                            </p:stCondLst>
                            <p:childTnLst>
                              <p:par>
                                <p:cTn id="14" presetID="5" presetClass="entr" presetSubtype="1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heckerboard(across)">
                                      <p:cBhvr>
                                        <p:cTn id="16" dur="5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2" grpId="0"/>
    </p:bldLst>
  </p:timing>
</p:sld>
</file>

<file path=ppt/theme/theme1.xml><?xml version="1.0" encoding="utf-8"?>
<a:theme xmlns:a="http://schemas.openxmlformats.org/drawingml/2006/main" name="ppc_blanko">
  <a:themeElements>
    <a:clrScheme name="ppc_blanko 2">
      <a:dk1>
        <a:srgbClr val="000000"/>
      </a:dk1>
      <a:lt1>
        <a:srgbClr val="FFFFFF"/>
      </a:lt1>
      <a:dk2>
        <a:srgbClr val="75CCEB"/>
      </a:dk2>
      <a:lt2>
        <a:srgbClr val="B5E3F3"/>
      </a:lt2>
      <a:accent1>
        <a:srgbClr val="00A8D6"/>
      </a:accent1>
      <a:accent2>
        <a:srgbClr val="0086AA"/>
      </a:accent2>
      <a:accent3>
        <a:srgbClr val="FFFFFF"/>
      </a:accent3>
      <a:accent4>
        <a:srgbClr val="000000"/>
      </a:accent4>
      <a:accent5>
        <a:srgbClr val="AAD1E8"/>
      </a:accent5>
      <a:accent6>
        <a:srgbClr val="00799A"/>
      </a:accent6>
      <a:hlink>
        <a:srgbClr val="005E78"/>
      </a:hlink>
      <a:folHlink>
        <a:srgbClr val="870A50"/>
      </a:folHlink>
    </a:clrScheme>
    <a:fontScheme name="ppc_blank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a:tailEnd/>
        </a:ln>
      </a:spPr>
      <a:bodyPr vert="horz" wrap="square" lIns="91440" tIns="45720" rIns="91440" bIns="45720" numCol="1" anchor="ctr" anchorCtr="0" compatLnSpc="1">
        <a:prstTxWarp prst="textNoShape">
          <a:avLst/>
        </a:prstTxWarp>
        <a:spAutoFit/>
      </a:bodyPr>
      <a:lstStyle>
        <a:defPPr marL="0" marR="0" algn="l" defTabSz="914400" rtl="0" eaLnBrk="1" fontAlgn="base" latinLnBrk="0" hangingPunct="1">
          <a:lnSpc>
            <a:spcPct val="100000"/>
          </a:lnSpc>
          <a:spcBef>
            <a:spcPct val="0"/>
          </a:spcBef>
          <a:spcAft>
            <a:spcPct val="0"/>
          </a:spcAft>
          <a:buClrTx/>
          <a:buSzTx/>
          <a:buFontTx/>
          <a:buNone/>
          <a:tabLst/>
          <a:defRPr kumimoji="0" sz="2500" b="1" i="0" u="none" strike="noStrike" cap="none" normalizeH="0" baseline="0" err="1" smtClean="0">
            <a:ln>
              <a:noFill/>
            </a:ln>
            <a:solidFill>
              <a:srgbClr val="FF3300"/>
            </a:solidFill>
            <a:effectLst/>
            <a:latin typeface="Times New Roman" pitchFamily="18" charset="0"/>
            <a:ea typeface="Calibri" pitchFamily="34" charset="0"/>
            <a:cs typeface="Times New Roman" pitchFamily="18" charset="0"/>
          </a:defRPr>
        </a:defPPr>
      </a:lstStyle>
      <a:style>
        <a:lnRef idx="2">
          <a:schemeClr val="accent2"/>
        </a:lnRef>
        <a:fillRef idx="1">
          <a:schemeClr val="lt1"/>
        </a:fillRef>
        <a:effectRef idx="0">
          <a:schemeClr val="accent2"/>
        </a:effectRef>
        <a:fontRef idx="minor">
          <a:schemeClr val="dk1"/>
        </a:fontRef>
      </a:style>
    </a:spDef>
    <a:lnDef>
      <a:spPr bwMode="auto">
        <a:xfrm>
          <a:off x="0" y="0"/>
          <a:ext cx="1" cy="1"/>
        </a:xfrm>
        <a:custGeom>
          <a:avLst/>
          <a:gdLst/>
          <a:ahLst/>
          <a:cxnLst/>
          <a:rect l="0" t="0" r="0" b="0"/>
          <a:pathLst/>
        </a:custGeom>
        <a:gradFill rotWithShape="1">
          <a:gsLst>
            <a:gs pos="0">
              <a:schemeClr val="accent1"/>
            </a:gs>
            <a:gs pos="100000">
              <a:srgbClr val="FFFFFF"/>
            </a:gs>
          </a:gsLst>
          <a:lin ang="0" scaled="1"/>
        </a:gradFill>
        <a:ln w="19050" cap="flat" cmpd="sng" algn="ctr">
          <a:solidFill>
            <a:schemeClr val="tx1"/>
          </a:solidFill>
          <a:prstDash val="solid"/>
          <a:round/>
          <a:headEnd type="none" w="med" len="med"/>
          <a:tailEnd type="none" w="med" len="med"/>
        </a:ln>
        <a:effectLst/>
      </a:spPr>
      <a:bodyPr vert="horz" wrap="none" lIns="36000" tIns="36000" rIns="0" bIns="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
            <a:schemeClr val="accent1"/>
          </a:buClr>
          <a:buSzPct val="70000"/>
          <a:buFont typeface="Wingdings" pitchFamily="2" charset="2"/>
          <a:buNone/>
          <a:tabLst/>
          <a:defRPr kumimoji="0" lang="en-US" sz="1400" b="0" i="0" u="none" strike="noStrike" cap="none" normalizeH="0" baseline="0" smtClean="0">
            <a:ln>
              <a:noFill/>
            </a:ln>
            <a:solidFill>
              <a:srgbClr val="000000"/>
            </a:solidFill>
            <a:effectLst/>
            <a:latin typeface="Arial" charset="0"/>
          </a:defRPr>
        </a:defPPr>
      </a:lstStyle>
    </a:lnDef>
  </a:objectDefaults>
  <a:extraClrSchemeLst>
    <a:extraClrScheme>
      <a:clrScheme name="ppc_blanko 1">
        <a:dk1>
          <a:srgbClr val="000000"/>
        </a:dk1>
        <a:lt1>
          <a:srgbClr val="FFFFFF"/>
        </a:lt1>
        <a:dk2>
          <a:srgbClr val="A2D4E6"/>
        </a:dk2>
        <a:lt2>
          <a:srgbClr val="DBEEF5"/>
        </a:lt2>
        <a:accent1>
          <a:srgbClr val="00B0E0"/>
        </a:accent1>
        <a:accent2>
          <a:srgbClr val="008DB4"/>
        </a:accent2>
        <a:accent3>
          <a:srgbClr val="FFFFFF"/>
        </a:accent3>
        <a:accent4>
          <a:srgbClr val="000000"/>
        </a:accent4>
        <a:accent5>
          <a:srgbClr val="AAD4ED"/>
        </a:accent5>
        <a:accent6>
          <a:srgbClr val="007FA3"/>
        </a:accent6>
        <a:hlink>
          <a:srgbClr val="005E78"/>
        </a:hlink>
        <a:folHlink>
          <a:srgbClr val="870A50"/>
        </a:folHlink>
      </a:clrScheme>
      <a:clrMap bg1="lt1" tx1="dk1" bg2="lt2" tx2="dk2" accent1="accent1" accent2="accent2" accent3="accent3" accent4="accent4" accent5="accent5" accent6="accent6" hlink="hlink" folHlink="folHlink"/>
    </a:extraClrScheme>
    <a:extraClrScheme>
      <a:clrScheme name="ppc_blanko 2">
        <a:dk1>
          <a:srgbClr val="000000"/>
        </a:dk1>
        <a:lt1>
          <a:srgbClr val="FFFFFF"/>
        </a:lt1>
        <a:dk2>
          <a:srgbClr val="75CCEB"/>
        </a:dk2>
        <a:lt2>
          <a:srgbClr val="B5E3F3"/>
        </a:lt2>
        <a:accent1>
          <a:srgbClr val="00A8D6"/>
        </a:accent1>
        <a:accent2>
          <a:srgbClr val="0086AA"/>
        </a:accent2>
        <a:accent3>
          <a:srgbClr val="FFFFFF"/>
        </a:accent3>
        <a:accent4>
          <a:srgbClr val="000000"/>
        </a:accent4>
        <a:accent5>
          <a:srgbClr val="AAD1E8"/>
        </a:accent5>
        <a:accent6>
          <a:srgbClr val="00799A"/>
        </a:accent6>
        <a:hlink>
          <a:srgbClr val="005E78"/>
        </a:hlink>
        <a:folHlink>
          <a:srgbClr val="870A5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C:\WINNT\Profiles\anette.martin\Desktop\PPT_Standard\Last Version\Vorlagen\ppc_blanko.pot</Template>
  <TotalTime>2447817</TotalTime>
  <Words>3408</Words>
  <Application>Microsoft Office PowerPoint</Application>
  <PresentationFormat>A4 Paper (210x297 mm)</PresentationFormat>
  <Paragraphs>349</Paragraphs>
  <Slides>36</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4" baseType="lpstr">
      <vt:lpstr>Arial Unicode MS</vt:lpstr>
      <vt:lpstr>Arial</vt:lpstr>
      <vt:lpstr>Symbol</vt:lpstr>
      <vt:lpstr>Times New Roman</vt:lpstr>
      <vt:lpstr>Verdana</vt:lpstr>
      <vt:lpstr>Wingdings</vt:lpstr>
      <vt:lpstr>ppc_blanko</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pixelpark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Kunde Titel der Präsentation</dc:title>
  <dc:subject>PowerPoint-Vorlage für PP Consult</dc:subject>
  <dc:creator>anette.martin</dc:creator>
  <dc:description>Headline und Subheadline sind anders als bei der pp_blanko-Vorlage</dc:description>
  <cp:lastModifiedBy>nguyenanhtuan@vitis.edu.vn Tuy64270</cp:lastModifiedBy>
  <cp:revision>2248</cp:revision>
  <cp:lastPrinted>2020-10-12T03:42:43Z</cp:lastPrinted>
  <dcterms:created xsi:type="dcterms:W3CDTF">2000-05-29T13:32:46Z</dcterms:created>
  <dcterms:modified xsi:type="dcterms:W3CDTF">2021-09-05T03:10:43Z</dcterms:modified>
</cp:coreProperties>
</file>